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507" r:id="rId2"/>
    <p:sldId id="469" r:id="rId3"/>
    <p:sldId id="494" r:id="rId4"/>
    <p:sldId id="510" r:id="rId5"/>
    <p:sldId id="533" r:id="rId6"/>
    <p:sldId id="527" r:id="rId7"/>
    <p:sldId id="528" r:id="rId8"/>
    <p:sldId id="512" r:id="rId9"/>
    <p:sldId id="259" r:id="rId10"/>
    <p:sldId id="514" r:id="rId11"/>
    <p:sldId id="465" r:id="rId12"/>
    <p:sldId id="518" r:id="rId13"/>
    <p:sldId id="515" r:id="rId14"/>
    <p:sldId id="535" r:id="rId15"/>
    <p:sldId id="536" r:id="rId16"/>
    <p:sldId id="537" r:id="rId17"/>
    <p:sldId id="538" r:id="rId18"/>
    <p:sldId id="541" r:id="rId19"/>
    <p:sldId id="454" r:id="rId20"/>
    <p:sldId id="462" r:id="rId21"/>
    <p:sldId id="463" r:id="rId22"/>
    <p:sldId id="495" r:id="rId23"/>
    <p:sldId id="529" r:id="rId24"/>
    <p:sldId id="540" r:id="rId25"/>
    <p:sldId id="519" r:id="rId26"/>
    <p:sldId id="256" r:id="rId27"/>
    <p:sldId id="420" r:id="rId28"/>
    <p:sldId id="521" r:id="rId29"/>
    <p:sldId id="542" r:id="rId30"/>
    <p:sldId id="41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6" d="100"/>
          <a:sy n="66" d="100"/>
        </p:scale>
        <p:origin x="-12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130B21-3586-47C0-A631-377569D1DEA7}" type="datetimeFigureOut">
              <a:rPr lang="en-US" smtClean="0"/>
              <a:t>8/19/2013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DB5DD0-FC4E-4C4C-B668-3167B837CD62}" type="slidenum">
              <a:rPr lang="en-US" smtClean="0"/>
              <a:t>‹#›</a:t>
            </a:fld>
            <a:endParaRPr lang="en-US"/>
          </a:p>
        </p:txBody>
      </p:sp>
    </p:spTree>
    <p:extLst>
      <p:ext uri="{BB962C8B-B14F-4D97-AF65-F5344CB8AC3E}">
        <p14:creationId xmlns:p14="http://schemas.microsoft.com/office/powerpoint/2010/main" val="1182690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55A5C7-3B8C-4ECB-9CE5-174CD1FB69FD}" type="datetimeFigureOut">
              <a:rPr lang="en-US" smtClean="0"/>
              <a:t>8/19/2013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2D8216-4F80-4065-8F63-1D350F3828B9}" type="slidenum">
              <a:rPr lang="en-US" smtClean="0"/>
              <a:t>‹#›</a:t>
            </a:fld>
            <a:endParaRPr lang="en-US"/>
          </a:p>
        </p:txBody>
      </p:sp>
    </p:spTree>
    <p:extLst>
      <p:ext uri="{BB962C8B-B14F-4D97-AF65-F5344CB8AC3E}">
        <p14:creationId xmlns:p14="http://schemas.microsoft.com/office/powerpoint/2010/main" val="1523966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854" indent="-285713" eaLnBrk="0" hangingPunct="0">
              <a:defRPr>
                <a:solidFill>
                  <a:schemeClr val="tx1"/>
                </a:solidFill>
                <a:latin typeface="Arial" pitchFamily="34" charset="0"/>
              </a:defRPr>
            </a:lvl2pPr>
            <a:lvl3pPr marL="1142852" indent="-228571" eaLnBrk="0" hangingPunct="0">
              <a:defRPr>
                <a:solidFill>
                  <a:schemeClr val="tx1"/>
                </a:solidFill>
                <a:latin typeface="Arial" pitchFamily="34" charset="0"/>
              </a:defRPr>
            </a:lvl3pPr>
            <a:lvl4pPr marL="1599993" indent="-228571" eaLnBrk="0" hangingPunct="0">
              <a:defRPr>
                <a:solidFill>
                  <a:schemeClr val="tx1"/>
                </a:solidFill>
                <a:latin typeface="Arial" pitchFamily="34" charset="0"/>
              </a:defRPr>
            </a:lvl4pPr>
            <a:lvl5pPr marL="2057133" indent="-228571" eaLnBrk="0" hangingPunct="0">
              <a:defRPr>
                <a:solidFill>
                  <a:schemeClr val="tx1"/>
                </a:solidFill>
                <a:latin typeface="Arial" pitchFamily="34" charset="0"/>
              </a:defRPr>
            </a:lvl5pPr>
            <a:lvl6pPr marL="2514274" indent="-228571" eaLnBrk="0" fontAlgn="base" hangingPunct="0">
              <a:spcBef>
                <a:spcPct val="0"/>
              </a:spcBef>
              <a:spcAft>
                <a:spcPct val="0"/>
              </a:spcAft>
              <a:defRPr>
                <a:solidFill>
                  <a:schemeClr val="tx1"/>
                </a:solidFill>
                <a:latin typeface="Arial" pitchFamily="34" charset="0"/>
              </a:defRPr>
            </a:lvl6pPr>
            <a:lvl7pPr marL="2971415" indent="-228571" eaLnBrk="0" fontAlgn="base" hangingPunct="0">
              <a:spcBef>
                <a:spcPct val="0"/>
              </a:spcBef>
              <a:spcAft>
                <a:spcPct val="0"/>
              </a:spcAft>
              <a:defRPr>
                <a:solidFill>
                  <a:schemeClr val="tx1"/>
                </a:solidFill>
                <a:latin typeface="Arial" pitchFamily="34" charset="0"/>
              </a:defRPr>
            </a:lvl7pPr>
            <a:lvl8pPr marL="3428556" indent="-228571" eaLnBrk="0" fontAlgn="base" hangingPunct="0">
              <a:spcBef>
                <a:spcPct val="0"/>
              </a:spcBef>
              <a:spcAft>
                <a:spcPct val="0"/>
              </a:spcAft>
              <a:defRPr>
                <a:solidFill>
                  <a:schemeClr val="tx1"/>
                </a:solidFill>
                <a:latin typeface="Arial" pitchFamily="34" charset="0"/>
              </a:defRPr>
            </a:lvl8pPr>
            <a:lvl9pPr marL="3885696" indent="-228571" eaLnBrk="0" fontAlgn="base" hangingPunct="0">
              <a:spcBef>
                <a:spcPct val="0"/>
              </a:spcBef>
              <a:spcAft>
                <a:spcPct val="0"/>
              </a:spcAft>
              <a:defRPr>
                <a:solidFill>
                  <a:schemeClr val="tx1"/>
                </a:solidFill>
                <a:latin typeface="Arial" pitchFamily="34" charset="0"/>
              </a:defRPr>
            </a:lvl9pPr>
          </a:lstStyle>
          <a:p>
            <a:pPr eaLnBrk="1" hangingPunct="1"/>
            <a:fld id="{1844413C-69C7-4E84-89EA-94D1AB2CD2BE}" type="slidenum">
              <a:rPr lang="en-US" smtClean="0"/>
              <a:pPr eaLnBrk="1" hangingPunct="1"/>
              <a:t>1</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2D8216-4F80-4065-8F63-1D350F3828B9}" type="slidenum">
              <a:rPr lang="en-US" smtClean="0"/>
              <a:t>10</a:t>
            </a:fld>
            <a:endParaRPr lang="en-US"/>
          </a:p>
        </p:txBody>
      </p:sp>
    </p:spTree>
    <p:extLst>
      <p:ext uri="{BB962C8B-B14F-4D97-AF65-F5344CB8AC3E}">
        <p14:creationId xmlns:p14="http://schemas.microsoft.com/office/powerpoint/2010/main" val="3587279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2D8216-4F80-4065-8F63-1D350F3828B9}" type="slidenum">
              <a:rPr lang="en-US" smtClean="0"/>
              <a:t>11</a:t>
            </a:fld>
            <a:endParaRPr lang="en-US"/>
          </a:p>
        </p:txBody>
      </p:sp>
    </p:spTree>
    <p:extLst>
      <p:ext uri="{BB962C8B-B14F-4D97-AF65-F5344CB8AC3E}">
        <p14:creationId xmlns:p14="http://schemas.microsoft.com/office/powerpoint/2010/main" val="961576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2D8216-4F80-4065-8F63-1D350F3828B9}" type="slidenum">
              <a:rPr lang="en-US" smtClean="0"/>
              <a:t>12</a:t>
            </a:fld>
            <a:endParaRPr lang="en-US"/>
          </a:p>
        </p:txBody>
      </p:sp>
    </p:spTree>
    <p:extLst>
      <p:ext uri="{BB962C8B-B14F-4D97-AF65-F5344CB8AC3E}">
        <p14:creationId xmlns:p14="http://schemas.microsoft.com/office/powerpoint/2010/main" val="2258761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C9626B-2F3D-418C-96F0-167948B89321}" type="slidenum">
              <a:rPr lang="en-US"/>
              <a:pPr/>
              <a:t>13</a:t>
            </a:fld>
            <a:endParaRPr lang="en-US"/>
          </a:p>
        </p:txBody>
      </p:sp>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684EF-D328-43CE-8D16-3519E5FCB372}" type="slidenum">
              <a:rPr lang="en-US" smtClean="0"/>
              <a:t>14</a:t>
            </a:fld>
            <a:endParaRPr lang="en-US"/>
          </a:p>
        </p:txBody>
      </p:sp>
    </p:spTree>
    <p:extLst>
      <p:ext uri="{BB962C8B-B14F-4D97-AF65-F5344CB8AC3E}">
        <p14:creationId xmlns:p14="http://schemas.microsoft.com/office/powerpoint/2010/main" val="1169573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2D8216-4F80-4065-8F63-1D350F3828B9}" type="slidenum">
              <a:rPr lang="en-US" smtClean="0"/>
              <a:t>15</a:t>
            </a:fld>
            <a:endParaRPr lang="en-US"/>
          </a:p>
        </p:txBody>
      </p:sp>
    </p:spTree>
    <p:extLst>
      <p:ext uri="{BB962C8B-B14F-4D97-AF65-F5344CB8AC3E}">
        <p14:creationId xmlns:p14="http://schemas.microsoft.com/office/powerpoint/2010/main" val="975070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2D8216-4F80-4065-8F63-1D350F3828B9}" type="slidenum">
              <a:rPr lang="en-US" smtClean="0"/>
              <a:t>16</a:t>
            </a:fld>
            <a:endParaRPr lang="en-US"/>
          </a:p>
        </p:txBody>
      </p:sp>
    </p:spTree>
    <p:extLst>
      <p:ext uri="{BB962C8B-B14F-4D97-AF65-F5344CB8AC3E}">
        <p14:creationId xmlns:p14="http://schemas.microsoft.com/office/powerpoint/2010/main" val="1140967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ECE524-A2B5-4DE9-8B3B-48C5B34272FC}" type="slidenum">
              <a:rPr lang="en-US"/>
              <a:pPr/>
              <a:t>17</a:t>
            </a:fld>
            <a:endParaRPr lang="en-US"/>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FF92FC-BFE7-44D4-9D4F-6C3D6C4DA224}" type="slidenum">
              <a:rPr lang="en-US"/>
              <a:pPr/>
              <a:t>18</a:t>
            </a:fld>
            <a:endParaRPr lang="en-US"/>
          </a:p>
        </p:txBody>
      </p:sp>
      <p:sp>
        <p:nvSpPr>
          <p:cNvPr id="622594" name="Rectangle 2"/>
          <p:cNvSpPr>
            <a:spLocks noGrp="1" noRot="1" noChangeAspect="1" noChangeArrowheads="1" noTextEdit="1"/>
          </p:cNvSpPr>
          <p:nvPr>
            <p:ph type="sldImg"/>
          </p:nvPr>
        </p:nvSpPr>
        <p:spPr>
          <a:xfrm>
            <a:off x="1144588" y="685800"/>
            <a:ext cx="4572000" cy="3429000"/>
          </a:xfrm>
          <a:ln/>
        </p:spPr>
      </p:sp>
      <p:sp>
        <p:nvSpPr>
          <p:cNvPr id="62259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2C1768-4F15-499D-92C5-9EB63892636A}" type="slidenum">
              <a:rPr lang="en-US"/>
              <a:pPr/>
              <a:t>19</a:t>
            </a:fld>
            <a:endParaRPr lang="en-US"/>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20CE7A-6C1E-4486-9F79-B841539AC7D4}" type="slidenum">
              <a:rPr lang="en-US"/>
              <a:pPr/>
              <a:t>2</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D8C222-0E44-4A6E-B86D-C6595B670AE0}" type="slidenum">
              <a:rPr lang="en-US"/>
              <a:pPr/>
              <a:t>20</a:t>
            </a:fld>
            <a:endParaRPr lang="en-US"/>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EB7603-6A73-4663-9760-F34AEEB6D544}" type="slidenum">
              <a:rPr lang="en-US"/>
              <a:pPr/>
              <a:t>21</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9EC24B-825A-4004-ACC2-B8ED5E2176B5}" type="slidenum">
              <a:rPr lang="en-US"/>
              <a:pPr/>
              <a:t>22</a:t>
            </a:fld>
            <a:endParaRPr lang="en-US"/>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2D8216-4F80-4065-8F63-1D350F3828B9}" type="slidenum">
              <a:rPr lang="en-US" smtClean="0"/>
              <a:t>23</a:t>
            </a:fld>
            <a:endParaRPr lang="en-US"/>
          </a:p>
        </p:txBody>
      </p:sp>
    </p:spTree>
    <p:extLst>
      <p:ext uri="{BB962C8B-B14F-4D97-AF65-F5344CB8AC3E}">
        <p14:creationId xmlns:p14="http://schemas.microsoft.com/office/powerpoint/2010/main" val="319129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9EC24B-825A-4004-ACC2-B8ED5E2176B5}" type="slidenum">
              <a:rPr lang="en-US"/>
              <a:pPr/>
              <a:t>24</a:t>
            </a:fld>
            <a:endParaRPr lang="en-US"/>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2D8216-4F80-4065-8F63-1D350F3828B9}" type="slidenum">
              <a:rPr lang="en-US" smtClean="0"/>
              <a:t>25</a:t>
            </a:fld>
            <a:endParaRPr lang="en-US"/>
          </a:p>
        </p:txBody>
      </p:sp>
    </p:spTree>
    <p:extLst>
      <p:ext uri="{BB962C8B-B14F-4D97-AF65-F5344CB8AC3E}">
        <p14:creationId xmlns:p14="http://schemas.microsoft.com/office/powerpoint/2010/main" val="2127910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2D8216-4F80-4065-8F63-1D350F3828B9}" type="slidenum">
              <a:rPr lang="en-US" smtClean="0"/>
              <a:t>26</a:t>
            </a:fld>
            <a:endParaRPr lang="en-US"/>
          </a:p>
        </p:txBody>
      </p:sp>
    </p:spTree>
    <p:extLst>
      <p:ext uri="{BB962C8B-B14F-4D97-AF65-F5344CB8AC3E}">
        <p14:creationId xmlns:p14="http://schemas.microsoft.com/office/powerpoint/2010/main" val="2446167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26076E-1EB4-43F9-8C61-18BE97EE2321}" type="slidenum">
              <a:rPr lang="en-US"/>
              <a:pPr/>
              <a:t>27</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2684EF-D328-43CE-8D16-3519E5FCB372}" type="slidenum">
              <a:rPr lang="en-US" smtClean="0"/>
              <a:t>28</a:t>
            </a:fld>
            <a:endParaRPr lang="en-US"/>
          </a:p>
        </p:txBody>
      </p:sp>
    </p:spTree>
    <p:extLst>
      <p:ext uri="{BB962C8B-B14F-4D97-AF65-F5344CB8AC3E}">
        <p14:creationId xmlns:p14="http://schemas.microsoft.com/office/powerpoint/2010/main" val="1713083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2D8216-4F80-4065-8F63-1D350F3828B9}" type="slidenum">
              <a:rPr lang="en-US" smtClean="0"/>
              <a:t>29</a:t>
            </a:fld>
            <a:endParaRPr lang="en-US"/>
          </a:p>
        </p:txBody>
      </p:sp>
    </p:spTree>
    <p:extLst>
      <p:ext uri="{BB962C8B-B14F-4D97-AF65-F5344CB8AC3E}">
        <p14:creationId xmlns:p14="http://schemas.microsoft.com/office/powerpoint/2010/main" val="643443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9EC24B-825A-4004-ACC2-B8ED5E2176B5}" type="slidenum">
              <a:rPr lang="en-US"/>
              <a:pPr/>
              <a:t>3</a:t>
            </a:fld>
            <a:endParaRPr lang="en-US"/>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ECE524-A2B5-4DE9-8B3B-48C5B34272FC}" type="slidenum">
              <a:rPr lang="en-US"/>
              <a:pPr/>
              <a:t>30</a:t>
            </a:fld>
            <a:endParaRPr lang="en-US"/>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2D8216-4F80-4065-8F63-1D350F3828B9}" type="slidenum">
              <a:rPr lang="en-US" smtClean="0"/>
              <a:t>4</a:t>
            </a:fld>
            <a:endParaRPr lang="en-US"/>
          </a:p>
        </p:txBody>
      </p:sp>
    </p:spTree>
    <p:extLst>
      <p:ext uri="{BB962C8B-B14F-4D97-AF65-F5344CB8AC3E}">
        <p14:creationId xmlns:p14="http://schemas.microsoft.com/office/powerpoint/2010/main" val="2867919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1B961E-03CC-4787-B745-A6B6F7DE3E2D}" type="slidenum">
              <a:rPr lang="en-US" smtClean="0"/>
              <a:t>5</a:t>
            </a:fld>
            <a:endParaRPr lang="en-US"/>
          </a:p>
        </p:txBody>
      </p:sp>
    </p:spTree>
    <p:extLst>
      <p:ext uri="{BB962C8B-B14F-4D97-AF65-F5344CB8AC3E}">
        <p14:creationId xmlns:p14="http://schemas.microsoft.com/office/powerpoint/2010/main" val="617617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2D8216-4F80-4065-8F63-1D350F3828B9}" type="slidenum">
              <a:rPr lang="en-US" smtClean="0"/>
              <a:t>6</a:t>
            </a:fld>
            <a:endParaRPr lang="en-US"/>
          </a:p>
        </p:txBody>
      </p:sp>
    </p:spTree>
    <p:extLst>
      <p:ext uri="{BB962C8B-B14F-4D97-AF65-F5344CB8AC3E}">
        <p14:creationId xmlns:p14="http://schemas.microsoft.com/office/powerpoint/2010/main" val="3426063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2D8216-4F80-4065-8F63-1D350F3828B9}" type="slidenum">
              <a:rPr lang="en-US" smtClean="0"/>
              <a:t>7</a:t>
            </a:fld>
            <a:endParaRPr lang="en-US"/>
          </a:p>
        </p:txBody>
      </p:sp>
    </p:spTree>
    <p:extLst>
      <p:ext uri="{BB962C8B-B14F-4D97-AF65-F5344CB8AC3E}">
        <p14:creationId xmlns:p14="http://schemas.microsoft.com/office/powerpoint/2010/main" val="3416091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2D8216-4F80-4065-8F63-1D350F3828B9}" type="slidenum">
              <a:rPr lang="en-US" smtClean="0"/>
              <a:t>8</a:t>
            </a:fld>
            <a:endParaRPr lang="en-US"/>
          </a:p>
        </p:txBody>
      </p:sp>
    </p:spTree>
    <p:extLst>
      <p:ext uri="{BB962C8B-B14F-4D97-AF65-F5344CB8AC3E}">
        <p14:creationId xmlns:p14="http://schemas.microsoft.com/office/powerpoint/2010/main" val="4028291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2D8216-4F80-4065-8F63-1D350F3828B9}" type="slidenum">
              <a:rPr lang="en-US" smtClean="0"/>
              <a:t>9</a:t>
            </a:fld>
            <a:endParaRPr lang="en-US"/>
          </a:p>
        </p:txBody>
      </p:sp>
    </p:spTree>
    <p:extLst>
      <p:ext uri="{BB962C8B-B14F-4D97-AF65-F5344CB8AC3E}">
        <p14:creationId xmlns:p14="http://schemas.microsoft.com/office/powerpoint/2010/main" val="3547179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21C37D-DCA3-4218-A9E9-F979AA4188B5}" type="datetimeFigureOut">
              <a:rPr lang="en-US" smtClean="0"/>
              <a:t>8/19/2013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51ACF-FDB6-4F3B-A021-C034C91E585E}" type="slidenum">
              <a:rPr lang="en-US" smtClean="0"/>
              <a:t>‹#›</a:t>
            </a:fld>
            <a:endParaRPr lang="en-US"/>
          </a:p>
        </p:txBody>
      </p:sp>
    </p:spTree>
    <p:extLst>
      <p:ext uri="{BB962C8B-B14F-4D97-AF65-F5344CB8AC3E}">
        <p14:creationId xmlns:p14="http://schemas.microsoft.com/office/powerpoint/2010/main" val="1444970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1C37D-DCA3-4218-A9E9-F979AA4188B5}" type="datetimeFigureOut">
              <a:rPr lang="en-US" smtClean="0"/>
              <a:t>8/19/2013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51ACF-FDB6-4F3B-A021-C034C91E585E}" type="slidenum">
              <a:rPr lang="en-US" smtClean="0"/>
              <a:t>‹#›</a:t>
            </a:fld>
            <a:endParaRPr lang="en-US"/>
          </a:p>
        </p:txBody>
      </p:sp>
    </p:spTree>
    <p:extLst>
      <p:ext uri="{BB962C8B-B14F-4D97-AF65-F5344CB8AC3E}">
        <p14:creationId xmlns:p14="http://schemas.microsoft.com/office/powerpoint/2010/main" val="1422568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1C37D-DCA3-4218-A9E9-F979AA4188B5}" type="datetimeFigureOut">
              <a:rPr lang="en-US" smtClean="0"/>
              <a:t>8/19/2013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51ACF-FDB6-4F3B-A021-C034C91E585E}" type="slidenum">
              <a:rPr lang="en-US" smtClean="0"/>
              <a:t>‹#›</a:t>
            </a:fld>
            <a:endParaRPr lang="en-US"/>
          </a:p>
        </p:txBody>
      </p:sp>
    </p:spTree>
    <p:extLst>
      <p:ext uri="{BB962C8B-B14F-4D97-AF65-F5344CB8AC3E}">
        <p14:creationId xmlns:p14="http://schemas.microsoft.com/office/powerpoint/2010/main" val="1433400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1C37D-DCA3-4218-A9E9-F979AA4188B5}" type="datetimeFigureOut">
              <a:rPr lang="en-US" smtClean="0"/>
              <a:t>8/19/2013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51ACF-FDB6-4F3B-A021-C034C91E585E}" type="slidenum">
              <a:rPr lang="en-US" smtClean="0"/>
              <a:t>‹#›</a:t>
            </a:fld>
            <a:endParaRPr lang="en-US"/>
          </a:p>
        </p:txBody>
      </p:sp>
    </p:spTree>
    <p:extLst>
      <p:ext uri="{BB962C8B-B14F-4D97-AF65-F5344CB8AC3E}">
        <p14:creationId xmlns:p14="http://schemas.microsoft.com/office/powerpoint/2010/main" val="17038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21C37D-DCA3-4218-A9E9-F979AA4188B5}" type="datetimeFigureOut">
              <a:rPr lang="en-US" smtClean="0"/>
              <a:t>8/19/2013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51ACF-FDB6-4F3B-A021-C034C91E585E}" type="slidenum">
              <a:rPr lang="en-US" smtClean="0"/>
              <a:t>‹#›</a:t>
            </a:fld>
            <a:endParaRPr lang="en-US"/>
          </a:p>
        </p:txBody>
      </p:sp>
    </p:spTree>
    <p:extLst>
      <p:ext uri="{BB962C8B-B14F-4D97-AF65-F5344CB8AC3E}">
        <p14:creationId xmlns:p14="http://schemas.microsoft.com/office/powerpoint/2010/main" val="4243891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21C37D-DCA3-4218-A9E9-F979AA4188B5}" type="datetimeFigureOut">
              <a:rPr lang="en-US" smtClean="0"/>
              <a:t>8/19/2013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251ACF-FDB6-4F3B-A021-C034C91E585E}" type="slidenum">
              <a:rPr lang="en-US" smtClean="0"/>
              <a:t>‹#›</a:t>
            </a:fld>
            <a:endParaRPr lang="en-US"/>
          </a:p>
        </p:txBody>
      </p:sp>
    </p:spTree>
    <p:extLst>
      <p:ext uri="{BB962C8B-B14F-4D97-AF65-F5344CB8AC3E}">
        <p14:creationId xmlns:p14="http://schemas.microsoft.com/office/powerpoint/2010/main" val="371072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21C37D-DCA3-4218-A9E9-F979AA4188B5}" type="datetimeFigureOut">
              <a:rPr lang="en-US" smtClean="0"/>
              <a:t>8/19/2013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251ACF-FDB6-4F3B-A021-C034C91E585E}" type="slidenum">
              <a:rPr lang="en-US" smtClean="0"/>
              <a:t>‹#›</a:t>
            </a:fld>
            <a:endParaRPr lang="en-US"/>
          </a:p>
        </p:txBody>
      </p:sp>
    </p:spTree>
    <p:extLst>
      <p:ext uri="{BB962C8B-B14F-4D97-AF65-F5344CB8AC3E}">
        <p14:creationId xmlns:p14="http://schemas.microsoft.com/office/powerpoint/2010/main" val="912407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21C37D-DCA3-4218-A9E9-F979AA4188B5}" type="datetimeFigureOut">
              <a:rPr lang="en-US" smtClean="0"/>
              <a:t>8/19/2013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251ACF-FDB6-4F3B-A021-C034C91E585E}" type="slidenum">
              <a:rPr lang="en-US" smtClean="0"/>
              <a:t>‹#›</a:t>
            </a:fld>
            <a:endParaRPr lang="en-US"/>
          </a:p>
        </p:txBody>
      </p:sp>
    </p:spTree>
    <p:extLst>
      <p:ext uri="{BB962C8B-B14F-4D97-AF65-F5344CB8AC3E}">
        <p14:creationId xmlns:p14="http://schemas.microsoft.com/office/powerpoint/2010/main" val="2853567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1C37D-DCA3-4218-A9E9-F979AA4188B5}" type="datetimeFigureOut">
              <a:rPr lang="en-US" smtClean="0"/>
              <a:t>8/19/2013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251ACF-FDB6-4F3B-A021-C034C91E585E}" type="slidenum">
              <a:rPr lang="en-US" smtClean="0"/>
              <a:t>‹#›</a:t>
            </a:fld>
            <a:endParaRPr lang="en-US"/>
          </a:p>
        </p:txBody>
      </p:sp>
    </p:spTree>
    <p:extLst>
      <p:ext uri="{BB962C8B-B14F-4D97-AF65-F5344CB8AC3E}">
        <p14:creationId xmlns:p14="http://schemas.microsoft.com/office/powerpoint/2010/main" val="220477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21C37D-DCA3-4218-A9E9-F979AA4188B5}" type="datetimeFigureOut">
              <a:rPr lang="en-US" smtClean="0"/>
              <a:t>8/19/2013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251ACF-FDB6-4F3B-A021-C034C91E585E}" type="slidenum">
              <a:rPr lang="en-US" smtClean="0"/>
              <a:t>‹#›</a:t>
            </a:fld>
            <a:endParaRPr lang="en-US"/>
          </a:p>
        </p:txBody>
      </p:sp>
    </p:spTree>
    <p:extLst>
      <p:ext uri="{BB962C8B-B14F-4D97-AF65-F5344CB8AC3E}">
        <p14:creationId xmlns:p14="http://schemas.microsoft.com/office/powerpoint/2010/main" val="2607761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21C37D-DCA3-4218-A9E9-F979AA4188B5}" type="datetimeFigureOut">
              <a:rPr lang="en-US" smtClean="0"/>
              <a:t>8/19/2013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251ACF-FDB6-4F3B-A021-C034C91E585E}" type="slidenum">
              <a:rPr lang="en-US" smtClean="0"/>
              <a:t>‹#›</a:t>
            </a:fld>
            <a:endParaRPr lang="en-US"/>
          </a:p>
        </p:txBody>
      </p:sp>
    </p:spTree>
    <p:extLst>
      <p:ext uri="{BB962C8B-B14F-4D97-AF65-F5344CB8AC3E}">
        <p14:creationId xmlns:p14="http://schemas.microsoft.com/office/powerpoint/2010/main" val="4109827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1C37D-DCA3-4218-A9E9-F979AA4188B5}" type="datetimeFigureOut">
              <a:rPr lang="en-US" smtClean="0"/>
              <a:t>8/19/2013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251ACF-FDB6-4F3B-A021-C034C91E585E}" type="slidenum">
              <a:rPr lang="en-US" smtClean="0"/>
              <a:t>‹#›</a:t>
            </a:fld>
            <a:endParaRPr lang="en-US"/>
          </a:p>
        </p:txBody>
      </p:sp>
    </p:spTree>
    <p:extLst>
      <p:ext uri="{BB962C8B-B14F-4D97-AF65-F5344CB8AC3E}">
        <p14:creationId xmlns:p14="http://schemas.microsoft.com/office/powerpoint/2010/main" val="3818009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link.aps.org/doi/10.1103/PhysRevC.1.623"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apps.webofknowledge.com/full_record.do?product=WOS&amp;search_mode=GeneralSearch&amp;qid=4&amp;SID=2Eg431LYoJWUFj6gSgc&amp;page=3&amp;doc=21&amp;cacheurlFromRightClick=no" TargetMode="Externa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18" Type="http://schemas.openxmlformats.org/officeDocument/2006/relationships/image" Target="../media/image54.jpeg"/><Relationship Id="rId3" Type="http://schemas.openxmlformats.org/officeDocument/2006/relationships/image" Target="../media/image39.jpeg"/><Relationship Id="rId21" Type="http://schemas.openxmlformats.org/officeDocument/2006/relationships/image" Target="../media/image57.jpeg"/><Relationship Id="rId7" Type="http://schemas.openxmlformats.org/officeDocument/2006/relationships/image" Target="../media/image43.png"/><Relationship Id="rId12" Type="http://schemas.openxmlformats.org/officeDocument/2006/relationships/image" Target="../media/image48.jpeg"/><Relationship Id="rId17" Type="http://schemas.openxmlformats.org/officeDocument/2006/relationships/image" Target="../media/image53.jpeg"/><Relationship Id="rId25" Type="http://schemas.openxmlformats.org/officeDocument/2006/relationships/image" Target="../media/image61.jpeg"/><Relationship Id="rId2" Type="http://schemas.openxmlformats.org/officeDocument/2006/relationships/notesSlide" Target="../notesSlides/notesSlide13.xml"/><Relationship Id="rId16" Type="http://schemas.openxmlformats.org/officeDocument/2006/relationships/image" Target="../media/image52.jpeg"/><Relationship Id="rId20"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jpeg"/><Relationship Id="rId23" Type="http://schemas.openxmlformats.org/officeDocument/2006/relationships/image" Target="../media/image59.jpeg"/><Relationship Id="rId10" Type="http://schemas.openxmlformats.org/officeDocument/2006/relationships/image" Target="../media/image46.jpeg"/><Relationship Id="rId19" Type="http://schemas.openxmlformats.org/officeDocument/2006/relationships/image" Target="../media/image55.jpeg"/><Relationship Id="rId4" Type="http://schemas.openxmlformats.org/officeDocument/2006/relationships/image" Target="../media/image40.png"/><Relationship Id="rId9" Type="http://schemas.openxmlformats.org/officeDocument/2006/relationships/image" Target="../media/image45.jpeg"/><Relationship Id="rId14" Type="http://schemas.openxmlformats.org/officeDocument/2006/relationships/image" Target="../media/image50.jpeg"/><Relationship Id="rId22" Type="http://schemas.openxmlformats.org/officeDocument/2006/relationships/image" Target="../media/image58.jpe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2.xml"/><Relationship Id="rId7" Type="http://schemas.openxmlformats.org/officeDocument/2006/relationships/image" Target="../media/image64.jpeg"/><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30.png"/><Relationship Id="rId4" Type="http://schemas.openxmlformats.org/officeDocument/2006/relationships/notesSlide" Target="../notesSlides/notesSlide14.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4.jpeg"/><Relationship Id="rId18" Type="http://schemas.openxmlformats.org/officeDocument/2006/relationships/image" Target="../media/image79.jpeg"/><Relationship Id="rId3" Type="http://schemas.openxmlformats.org/officeDocument/2006/relationships/notesSlide" Target="../notesSlides/notesSlide17.xml"/><Relationship Id="rId21" Type="http://schemas.openxmlformats.org/officeDocument/2006/relationships/image" Target="../media/image82.jpeg"/><Relationship Id="rId7" Type="http://schemas.openxmlformats.org/officeDocument/2006/relationships/image" Target="../media/image70.jpeg"/><Relationship Id="rId12" Type="http://schemas.openxmlformats.org/officeDocument/2006/relationships/image" Target="../media/image66.png"/><Relationship Id="rId17" Type="http://schemas.openxmlformats.org/officeDocument/2006/relationships/image" Target="../media/image78.jpeg"/><Relationship Id="rId2" Type="http://schemas.openxmlformats.org/officeDocument/2006/relationships/slideLayout" Target="../slideLayouts/slideLayout2.xml"/><Relationship Id="rId16" Type="http://schemas.openxmlformats.org/officeDocument/2006/relationships/image" Target="../media/image77.png"/><Relationship Id="rId20" Type="http://schemas.openxmlformats.org/officeDocument/2006/relationships/image" Target="../media/image81.jpeg"/><Relationship Id="rId1" Type="http://schemas.openxmlformats.org/officeDocument/2006/relationships/vmlDrawing" Target="../drawings/vmlDrawing3.vml"/><Relationship Id="rId6" Type="http://schemas.openxmlformats.org/officeDocument/2006/relationships/image" Target="../media/image69.jpeg"/><Relationship Id="rId11" Type="http://schemas.openxmlformats.org/officeDocument/2006/relationships/oleObject" Target="../embeddings/oleObject3.bin"/><Relationship Id="rId5" Type="http://schemas.openxmlformats.org/officeDocument/2006/relationships/image" Target="../media/image68.jpeg"/><Relationship Id="rId15" Type="http://schemas.openxmlformats.org/officeDocument/2006/relationships/image" Target="../media/image76.jpeg"/><Relationship Id="rId23" Type="http://schemas.openxmlformats.org/officeDocument/2006/relationships/image" Target="../media/image84.jpeg"/><Relationship Id="rId10" Type="http://schemas.openxmlformats.org/officeDocument/2006/relationships/image" Target="../media/image73.jpeg"/><Relationship Id="rId19" Type="http://schemas.openxmlformats.org/officeDocument/2006/relationships/image" Target="../media/image80.jpe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5.jpeg"/><Relationship Id="rId22" Type="http://schemas.openxmlformats.org/officeDocument/2006/relationships/image" Target="../media/image83.jpe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18.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png"/><Relationship Id="rId5" Type="http://schemas.openxmlformats.org/officeDocument/2006/relationships/oleObject" Target="../embeddings/oleObject4.bin"/><Relationship Id="rId4" Type="http://schemas.openxmlformats.org/officeDocument/2006/relationships/image" Target="../media/image86.jpeg"/></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8.w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8.wmf"/></Relationships>
</file>

<file path=ppt/slides/_rels/slide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1.wmf"/></Relationships>
</file>

<file path=ppt/slides/_rels/slide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hyperlink" Target="http://www.universetoday.com/104103/bright-new-nova-in-delphinus-you-can-see-it-tonight-with-binoculars/#ixzz2c3chQO45" TargetMode="External"/><Relationship Id="rId4" Type="http://schemas.openxmlformats.org/officeDocument/2006/relationships/hyperlink" Target="http://en.wikipedia.org/wiki/Nova"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03.wmf"/><Relationship Id="rId4" Type="http://schemas.openxmlformats.org/officeDocument/2006/relationships/image" Target="../media/image102.jpe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2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4.jpeg"/><Relationship Id="rId18" Type="http://schemas.openxmlformats.org/officeDocument/2006/relationships/image" Target="../media/image79.jpeg"/><Relationship Id="rId3" Type="http://schemas.openxmlformats.org/officeDocument/2006/relationships/notesSlide" Target="../notesSlides/notesSlide30.xml"/><Relationship Id="rId21" Type="http://schemas.openxmlformats.org/officeDocument/2006/relationships/image" Target="../media/image82.jpeg"/><Relationship Id="rId7" Type="http://schemas.openxmlformats.org/officeDocument/2006/relationships/image" Target="../media/image70.jpeg"/><Relationship Id="rId12" Type="http://schemas.openxmlformats.org/officeDocument/2006/relationships/image" Target="../media/image66.png"/><Relationship Id="rId17" Type="http://schemas.openxmlformats.org/officeDocument/2006/relationships/image" Target="../media/image78.jpeg"/><Relationship Id="rId2" Type="http://schemas.openxmlformats.org/officeDocument/2006/relationships/slideLayout" Target="../slideLayouts/slideLayout2.xml"/><Relationship Id="rId16" Type="http://schemas.openxmlformats.org/officeDocument/2006/relationships/image" Target="../media/image77.png"/><Relationship Id="rId20" Type="http://schemas.openxmlformats.org/officeDocument/2006/relationships/image" Target="../media/image81.jpeg"/><Relationship Id="rId1" Type="http://schemas.openxmlformats.org/officeDocument/2006/relationships/vmlDrawing" Target="../drawings/vmlDrawing6.vml"/><Relationship Id="rId6" Type="http://schemas.openxmlformats.org/officeDocument/2006/relationships/image" Target="../media/image69.jpeg"/><Relationship Id="rId11" Type="http://schemas.openxmlformats.org/officeDocument/2006/relationships/oleObject" Target="../embeddings/oleObject7.bin"/><Relationship Id="rId5" Type="http://schemas.openxmlformats.org/officeDocument/2006/relationships/image" Target="../media/image68.jpeg"/><Relationship Id="rId15" Type="http://schemas.openxmlformats.org/officeDocument/2006/relationships/image" Target="../media/image76.jpeg"/><Relationship Id="rId23" Type="http://schemas.openxmlformats.org/officeDocument/2006/relationships/image" Target="../media/image84.jpeg"/><Relationship Id="rId10" Type="http://schemas.openxmlformats.org/officeDocument/2006/relationships/image" Target="../media/image73.jpeg"/><Relationship Id="rId19" Type="http://schemas.openxmlformats.org/officeDocument/2006/relationships/image" Target="../media/image80.jpe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5.jpeg"/><Relationship Id="rId22"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link.aps.org/doi/10.1103/PhysRev.155.1352" TargetMode="Externa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hyperlink" Target="http://link.aps.org/doi/10.1103/PhysRev.188.1842" TargetMode="External"/><Relationship Id="rId4" Type="http://schemas.openxmlformats.org/officeDocument/2006/relationships/hyperlink" Target="http://link.aps.org/doi/10.1103/PhysRev.188.173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833282" y="865257"/>
            <a:ext cx="5279794" cy="707886"/>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b="1" dirty="0" smtClean="0">
                <a:solidFill>
                  <a:schemeClr val="tx2"/>
                </a:solidFill>
                <a:ea typeface="SimSun" pitchFamily="2" charset="-122"/>
              </a:rPr>
              <a:t>Where Did The Time Go and How Did I Get To Be The Oldest Guy in the Room?</a:t>
            </a:r>
            <a:endParaRPr lang="en-US" sz="2000" b="1" dirty="0">
              <a:solidFill>
                <a:schemeClr val="tx2"/>
              </a:solidFill>
              <a:ea typeface="SimSun" pitchFamily="2" charset="-122"/>
            </a:endParaRPr>
          </a:p>
        </p:txBody>
      </p:sp>
      <p:sp>
        <p:nvSpPr>
          <p:cNvPr id="2051" name="Text Box 3"/>
          <p:cNvSpPr txBox="1">
            <a:spLocks noChangeArrowheads="1"/>
          </p:cNvSpPr>
          <p:nvPr/>
        </p:nvSpPr>
        <p:spPr bwMode="auto">
          <a:xfrm>
            <a:off x="3024122" y="1752599"/>
            <a:ext cx="264046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ea typeface="SimSun" pitchFamily="2" charset="-122"/>
              </a:rPr>
              <a:t>       J. </a:t>
            </a:r>
            <a:r>
              <a:rPr lang="en-US" sz="2400" b="1" dirty="0" err="1">
                <a:ea typeface="SimSun" pitchFamily="2" charset="-122"/>
              </a:rPr>
              <a:t>Natowitz</a:t>
            </a:r>
            <a:r>
              <a:rPr lang="en-US" sz="2400" b="1" dirty="0">
                <a:ea typeface="SimSun" pitchFamily="2" charset="-122"/>
              </a:rPr>
              <a:t> </a:t>
            </a:r>
            <a:r>
              <a:rPr lang="en-US" sz="2400" b="1" dirty="0" smtClean="0">
                <a:ea typeface="SimSun" pitchFamily="2" charset="-122"/>
              </a:rPr>
              <a:t>  </a:t>
            </a:r>
            <a:endParaRPr lang="en-US" sz="2400" b="1" dirty="0">
              <a:ea typeface="SimSun" pitchFamily="2" charset="-122"/>
            </a:endParaRPr>
          </a:p>
          <a:p>
            <a:pPr eaLnBrk="1" hangingPunct="1"/>
            <a:endParaRPr lang="en-US" sz="2400" b="1" dirty="0">
              <a:ea typeface="SimSun" pitchFamily="2" charset="-122"/>
            </a:endParaRPr>
          </a:p>
        </p:txBody>
      </p:sp>
      <p:sp>
        <p:nvSpPr>
          <p:cNvPr id="2054" name="Text Box 6"/>
          <p:cNvSpPr txBox="1">
            <a:spLocks noChangeArrowheads="1"/>
          </p:cNvSpPr>
          <p:nvPr/>
        </p:nvSpPr>
        <p:spPr bwMode="auto">
          <a:xfrm>
            <a:off x="1692275" y="2492375"/>
            <a:ext cx="3545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ea typeface="SimSun" pitchFamily="2" charset="-122"/>
              </a:rPr>
              <a:t> </a:t>
            </a:r>
            <a:r>
              <a:rPr lang="en-US" sz="2400" b="1" u="sng" dirty="0" smtClean="0">
                <a:ea typeface="SimSun" pitchFamily="2" charset="-122"/>
              </a:rPr>
              <a:t> </a:t>
            </a:r>
            <a:endParaRPr lang="en-US" dirty="0">
              <a:ea typeface="SimSun" pitchFamily="2" charset="-122"/>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99" y="2356159"/>
            <a:ext cx="5268341" cy="4040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nvGraphicFramePr>
        <p:xfrm>
          <a:off x="7239000" y="6070600"/>
          <a:ext cx="1905000" cy="787400"/>
        </p:xfrm>
        <a:graphic>
          <a:graphicData uri="http://schemas.openxmlformats.org/presentationml/2006/ole">
            <mc:AlternateContent xmlns:mc="http://schemas.openxmlformats.org/markup-compatibility/2006">
              <mc:Choice xmlns:v="urn:schemas-microsoft-com:vml" Requires="v">
                <p:oleObj spid="_x0000_s40999" name="PHOTO-PAINT" r:id="rId5" imgW="3457143" imgH="1428571" progId="CorelPhotoPaint.Image.12">
                  <p:embed/>
                </p:oleObj>
              </mc:Choice>
              <mc:Fallback>
                <p:oleObj name="PHOTO-PAINT" r:id="rId5" imgW="3457143" imgH="1428571" progId="CorelPhotoPaint.Image.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6070600"/>
                        <a:ext cx="19050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4"/>
          <p:cNvSpPr txBox="1">
            <a:spLocks noChangeArrowheads="1"/>
          </p:cNvSpPr>
          <p:nvPr/>
        </p:nvSpPr>
        <p:spPr bwMode="auto">
          <a:xfrm>
            <a:off x="7113075" y="3311465"/>
            <a:ext cx="1729359" cy="15696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dirty="0">
                <a:solidFill>
                  <a:srgbClr val="A50021"/>
                </a:solidFill>
                <a:latin typeface="Comic Sans MS" pitchFamily="66" charset="0"/>
              </a:rPr>
              <a:t>T-REX</a:t>
            </a:r>
          </a:p>
          <a:p>
            <a:pPr eaLnBrk="1" hangingPunct="1"/>
            <a:r>
              <a:rPr lang="en-US" dirty="0"/>
              <a:t> </a:t>
            </a:r>
            <a:r>
              <a:rPr lang="en-US" dirty="0" smtClean="0"/>
              <a:t>     [ TAMU  </a:t>
            </a:r>
          </a:p>
          <a:p>
            <a:pPr eaLnBrk="1" hangingPunct="1"/>
            <a:r>
              <a:rPr lang="en-US" b="1" dirty="0"/>
              <a:t> </a:t>
            </a:r>
            <a:r>
              <a:rPr lang="en-US" b="1" dirty="0" smtClean="0"/>
              <a:t>Re</a:t>
            </a:r>
            <a:r>
              <a:rPr lang="en-US" dirty="0" smtClean="0"/>
              <a:t>accelerated </a:t>
            </a:r>
          </a:p>
          <a:p>
            <a:pPr eaLnBrk="1" hangingPunct="1"/>
            <a:r>
              <a:rPr lang="en-US" dirty="0"/>
              <a:t> </a:t>
            </a:r>
            <a:r>
              <a:rPr lang="en-US" dirty="0" smtClean="0"/>
              <a:t>     </a:t>
            </a:r>
            <a:r>
              <a:rPr lang="en-US" b="1" dirty="0" err="1" smtClean="0"/>
              <a:t>EX</a:t>
            </a:r>
            <a:r>
              <a:rPr lang="en-US" dirty="0" err="1" smtClean="0"/>
              <a:t>otics</a:t>
            </a:r>
            <a:r>
              <a:rPr lang="en-US" dirty="0"/>
              <a:t>]</a:t>
            </a:r>
          </a:p>
          <a:p>
            <a:pPr eaLnBrk="1" hangingPunct="1"/>
            <a:endParaRPr lang="en-US" sz="1000" dirty="0"/>
          </a:p>
        </p:txBody>
      </p:sp>
      <p:sp>
        <p:nvSpPr>
          <p:cNvPr id="10" name="Right Brace 9"/>
          <p:cNvSpPr/>
          <p:nvPr/>
        </p:nvSpPr>
        <p:spPr>
          <a:xfrm>
            <a:off x="6096000" y="2806640"/>
            <a:ext cx="841248" cy="2277567"/>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9" name="TextBox 8"/>
          <p:cNvSpPr txBox="1"/>
          <p:nvPr/>
        </p:nvSpPr>
        <p:spPr>
          <a:xfrm>
            <a:off x="2819400" y="1034534"/>
            <a:ext cx="237566" cy="369332"/>
          </a:xfrm>
          <a:prstGeom prst="rect">
            <a:avLst/>
          </a:prstGeom>
          <a:noFill/>
        </p:spPr>
        <p:txBody>
          <a:bodyPr wrap="none" rtlCol="0">
            <a:spAutoFit/>
          </a:bodyPr>
          <a:lstStyle/>
          <a:p>
            <a:r>
              <a:rPr lang="en-US" b="1" dirty="0" smtClean="0"/>
              <a:t> </a:t>
            </a:r>
            <a:endParaRPr lang="en-US" b="1" dirty="0"/>
          </a:p>
        </p:txBody>
      </p:sp>
      <p:sp>
        <p:nvSpPr>
          <p:cNvPr id="11" name="Text Box 2"/>
          <p:cNvSpPr txBox="1">
            <a:spLocks noChangeArrowheads="1"/>
          </p:cNvSpPr>
          <p:nvPr/>
        </p:nvSpPr>
        <p:spPr bwMode="auto">
          <a:xfrm>
            <a:off x="1803798" y="249704"/>
            <a:ext cx="5338762" cy="156966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dirty="0" smtClean="0">
                <a:solidFill>
                  <a:schemeClr val="tx2"/>
                </a:solidFill>
                <a:ea typeface="SimSun" pitchFamily="2" charset="-122"/>
              </a:rPr>
              <a:t> </a:t>
            </a:r>
            <a:r>
              <a:rPr lang="en-US" sz="3200" dirty="0" smtClean="0"/>
              <a:t>Why </a:t>
            </a:r>
            <a:r>
              <a:rPr lang="en-US" sz="3200" dirty="0"/>
              <a:t>Nuclear Science was </a:t>
            </a:r>
            <a:endParaRPr lang="en-US" sz="3200" dirty="0" smtClean="0"/>
          </a:p>
          <a:p>
            <a:pPr eaLnBrk="1" hangingPunct="1"/>
            <a:r>
              <a:rPr lang="en-US" sz="3200" dirty="0" smtClean="0"/>
              <a:t>            and </a:t>
            </a:r>
            <a:r>
              <a:rPr lang="en-US" sz="3200" dirty="0"/>
              <a:t>is Still</a:t>
            </a:r>
            <a:endParaRPr lang="en-US" sz="3200" dirty="0" smtClean="0"/>
          </a:p>
          <a:p>
            <a:pPr eaLnBrk="1" hangingPunct="1"/>
            <a:r>
              <a:rPr lang="en-US" sz="3200" dirty="0" smtClean="0"/>
              <a:t>      So </a:t>
            </a:r>
            <a:r>
              <a:rPr lang="en-US" sz="3200" dirty="0"/>
              <a:t>Interesting to </a:t>
            </a:r>
            <a:r>
              <a:rPr lang="en-US" sz="3200" dirty="0" smtClean="0"/>
              <a:t>Me </a:t>
            </a:r>
            <a:endParaRPr lang="en-US" sz="3200" b="1" dirty="0">
              <a:solidFill>
                <a:schemeClr val="tx2"/>
              </a:solidFill>
              <a:ea typeface="SimSun" pitchFamily="2" charset="-122"/>
            </a:endParaRPr>
          </a:p>
        </p:txBody>
      </p:sp>
    </p:spTree>
    <p:extLst>
      <p:ext uri="{BB962C8B-B14F-4D97-AF65-F5344CB8AC3E}">
        <p14:creationId xmlns:p14="http://schemas.microsoft.com/office/powerpoint/2010/main" val="152943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11"/>
                                        </p:tgtEl>
                                      </p:cBhvr>
                                    </p:animEffect>
                                    <p:anim calcmode="lin" valueType="num">
                                      <p:cBhvr>
                                        <p:cTn id="7"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1"/>
                                        </p:tgtEl>
                                        <p:attrNameLst>
                                          <p:attrName>ppt_h</p:attrName>
                                        </p:attrNameLst>
                                      </p:cBhvr>
                                      <p:tavLst>
                                        <p:tav tm="0">
                                          <p:val>
                                            <p:strVal val="ppt_h"/>
                                          </p:val>
                                        </p:tav>
                                        <p:tav tm="100000">
                                          <p:val>
                                            <p:strVal val="ppt_h"/>
                                          </p:val>
                                        </p:tav>
                                      </p:tavLst>
                                    </p:anim>
                                    <p:set>
                                      <p:cBhvr>
                                        <p:cTn id="9"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790864"/>
            <a:ext cx="3124200" cy="2923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733800"/>
            <a:ext cx="3984458" cy="298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5" descr="http://microscopeinternational.com/image/cache/data/Product_Images/Bausch-Lomb-Binocular-Microscope-10x-43x-97x-350x3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227541"/>
            <a:ext cx="33337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5550" y="4215209"/>
            <a:ext cx="184996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62200" y="228600"/>
            <a:ext cx="3183244" cy="646331"/>
          </a:xfrm>
          <a:prstGeom prst="rect">
            <a:avLst/>
          </a:prstGeom>
          <a:noFill/>
        </p:spPr>
        <p:txBody>
          <a:bodyPr wrap="none" rtlCol="0">
            <a:spAutoFit/>
          </a:bodyPr>
          <a:lstStyle/>
          <a:p>
            <a:r>
              <a:rPr lang="en-US" b="1" dirty="0" smtClean="0"/>
              <a:t>1967- </a:t>
            </a:r>
            <a:r>
              <a:rPr lang="en-US" b="1" dirty="0" smtClean="0"/>
              <a:t>TEXAS  A&amp;M UNIVERSITY</a:t>
            </a:r>
          </a:p>
          <a:p>
            <a:r>
              <a:rPr lang="en-US" b="1" dirty="0" smtClean="0"/>
              <a:t>          TRACK DETECTORS </a:t>
            </a:r>
            <a:endParaRPr lang="en-US" b="1" dirty="0"/>
          </a:p>
        </p:txBody>
      </p:sp>
      <p:cxnSp>
        <p:nvCxnSpPr>
          <p:cNvPr id="5" name="Straight Arrow Connector 4"/>
          <p:cNvCxnSpPr/>
          <p:nvPr/>
        </p:nvCxnSpPr>
        <p:spPr>
          <a:xfrm>
            <a:off x="3988350" y="4800600"/>
            <a:ext cx="4572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p:nvPr/>
        </p:nvCxnSpPr>
        <p:spPr>
          <a:xfrm>
            <a:off x="6400800" y="4743450"/>
            <a:ext cx="4572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4382674" y="1501790"/>
            <a:ext cx="3825671" cy="1754326"/>
          </a:xfrm>
          <a:prstGeom prst="rect">
            <a:avLst/>
          </a:prstGeom>
          <a:noFill/>
        </p:spPr>
        <p:txBody>
          <a:bodyPr wrap="square" rtlCol="0">
            <a:spAutoFit/>
          </a:bodyPr>
          <a:lstStyle/>
          <a:p>
            <a:r>
              <a:rPr lang="en-US" dirty="0">
                <a:hlinkClick r:id="rId7"/>
              </a:rPr>
              <a:t>Complete-Fusion Cross Sections for the Reactions of Heavy Ions with Cu, Ag, Au, and Bi</a:t>
            </a:r>
            <a:r>
              <a:rPr lang="en-US" dirty="0"/>
              <a:t> Joseph B. </a:t>
            </a:r>
            <a:r>
              <a:rPr lang="en-US" dirty="0" err="1"/>
              <a:t>Natowitz</a:t>
            </a:r>
            <a:endParaRPr lang="en-US" dirty="0"/>
          </a:p>
          <a:p>
            <a:r>
              <a:rPr lang="en-US" dirty="0"/>
              <a:t>Phys. Rev. C </a:t>
            </a:r>
            <a:r>
              <a:rPr lang="en-US" b="1" dirty="0"/>
              <a:t>1</a:t>
            </a:r>
            <a:r>
              <a:rPr lang="en-US" dirty="0"/>
              <a:t>, 623 – Published 1 February 1970 </a:t>
            </a:r>
          </a:p>
          <a:p>
            <a:endParaRPr lang="en-US" dirty="0"/>
          </a:p>
        </p:txBody>
      </p:sp>
      <p:cxnSp>
        <p:nvCxnSpPr>
          <p:cNvPr id="8" name="Straight Connector 7"/>
          <p:cNvCxnSpPr/>
          <p:nvPr/>
        </p:nvCxnSpPr>
        <p:spPr>
          <a:xfrm>
            <a:off x="1447800" y="1492310"/>
            <a:ext cx="2286000" cy="0"/>
          </a:xfrm>
          <a:prstGeom prst="line">
            <a:avLst/>
          </a:prstGeom>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400800" y="6346586"/>
            <a:ext cx="2654253" cy="369332"/>
          </a:xfrm>
          <a:prstGeom prst="rect">
            <a:avLst/>
          </a:prstGeom>
          <a:solidFill>
            <a:schemeClr val="bg1"/>
          </a:solidFill>
        </p:spPr>
        <p:txBody>
          <a:bodyPr wrap="none" rtlCol="0">
            <a:spAutoFit/>
          </a:bodyPr>
          <a:lstStyle/>
          <a:p>
            <a:r>
              <a:rPr lang="en-US" b="1" dirty="0" smtClean="0"/>
              <a:t>50% of My Start-up Funds</a:t>
            </a:r>
            <a:endParaRPr lang="en-US" b="1" dirty="0"/>
          </a:p>
        </p:txBody>
      </p:sp>
    </p:spTree>
    <p:extLst>
      <p:ext uri="{BB962C8B-B14F-4D97-AF65-F5344CB8AC3E}">
        <p14:creationId xmlns:p14="http://schemas.microsoft.com/office/powerpoint/2010/main" val="305880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4957873"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352800"/>
            <a:ext cx="595918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2012062069"/>
              </p:ext>
            </p:extLst>
          </p:nvPr>
        </p:nvGraphicFramePr>
        <p:xfrm>
          <a:off x="2209800" y="576262"/>
          <a:ext cx="5943600" cy="2895600"/>
        </p:xfrm>
        <a:graphic>
          <a:graphicData uri="http://schemas.openxmlformats.org/drawingml/2006/table">
            <a:tbl>
              <a:tblPr/>
              <a:tblGrid>
                <a:gridCol w="2971800"/>
                <a:gridCol w="2971800"/>
              </a:tblGrid>
              <a:tr h="2895600">
                <a:tc>
                  <a:txBody>
                    <a:bodyPr/>
                    <a:lstStyle/>
                    <a:p>
                      <a:endParaRPr lang="en-US" dirty="0"/>
                    </a:p>
                  </a:txBody>
                  <a:tcPr marL="0" marR="0" marT="0" marB="0">
                    <a:lnL>
                      <a:noFill/>
                    </a:lnL>
                    <a:lnR>
                      <a:noFill/>
                    </a:lnR>
                    <a:lnT>
                      <a:noFill/>
                    </a:lnT>
                    <a:lnB>
                      <a:noFill/>
                    </a:lnB>
                  </a:tcPr>
                </a:tc>
                <a:tc>
                  <a:txBody>
                    <a:bodyPr/>
                    <a:lstStyle/>
                    <a:p>
                      <a:r>
                        <a:rPr lang="en-US" dirty="0" smtClean="0"/>
                        <a:t> </a:t>
                      </a:r>
                      <a:r>
                        <a:rPr lang="en-US" dirty="0" smtClean="0">
                          <a:hlinkClick r:id="rId5"/>
                        </a:rPr>
                        <a:t>RECOIL </a:t>
                      </a:r>
                      <a:r>
                        <a:rPr lang="en-US" dirty="0">
                          <a:hlinkClick r:id="rId5"/>
                        </a:rPr>
                        <a:t>STUDY OF BI-209(ALPHA,P)PO-212(M,G) REACTION MECHANISM </a:t>
                      </a:r>
                      <a:endParaRPr lang="en-US" dirty="0"/>
                    </a:p>
                    <a:p>
                      <a:r>
                        <a:rPr lang="en-US" dirty="0" smtClean="0"/>
                        <a:t> CHULICK</a:t>
                      </a:r>
                      <a:r>
                        <a:rPr lang="en-US" dirty="0"/>
                        <a:t>, ET; NATOWITZ, JB </a:t>
                      </a:r>
                    </a:p>
                    <a:p>
                      <a:r>
                        <a:rPr lang="en-US" dirty="0" smtClean="0"/>
                        <a:t> NUCLEAR </a:t>
                      </a:r>
                      <a:r>
                        <a:rPr lang="en-US" dirty="0"/>
                        <a:t>PHYSICS A  Volume: </a:t>
                      </a:r>
                      <a:r>
                        <a:rPr lang="en-US" dirty="0" smtClean="0"/>
                        <a:t>A173,  487 (1971) </a:t>
                      </a:r>
                      <a:endParaRPr lang="en-US" dirty="0"/>
                    </a:p>
                  </a:txBody>
                  <a:tcPr marL="0" marR="0" marT="0" marB="0" anchor="ctr">
                    <a:lnL>
                      <a:noFill/>
                    </a:lnL>
                    <a:lnR>
                      <a:noFill/>
                    </a:lnR>
                    <a:lnT>
                      <a:noFill/>
                    </a:lnT>
                    <a:lnB>
                      <a:noFill/>
                    </a:lnB>
                  </a:tcPr>
                </a:tc>
              </a:tr>
            </a:tbl>
          </a:graphicData>
        </a:graphic>
      </p:graphicFrame>
      <p:sp>
        <p:nvSpPr>
          <p:cNvPr id="4" name="Rectangle 1"/>
          <p:cNvSpPr>
            <a:spLocks noChangeArrowheads="1"/>
          </p:cNvSpPr>
          <p:nvPr/>
        </p:nvSpPr>
        <p:spPr bwMode="auto">
          <a:xfrm>
            <a:off x="457200" y="2903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Oval 4"/>
          <p:cNvSpPr/>
          <p:nvPr/>
        </p:nvSpPr>
        <p:spPr>
          <a:xfrm>
            <a:off x="533400" y="1371600"/>
            <a:ext cx="31242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478936" y="304800"/>
            <a:ext cx="4091120" cy="369332"/>
          </a:xfrm>
          <a:prstGeom prst="rect">
            <a:avLst/>
          </a:prstGeom>
          <a:noFill/>
        </p:spPr>
        <p:txBody>
          <a:bodyPr wrap="none" rtlCol="0">
            <a:spAutoFit/>
          </a:bodyPr>
          <a:lstStyle/>
          <a:p>
            <a:r>
              <a:rPr lang="en-US" dirty="0" smtClean="0"/>
              <a:t>1970,71    Recoils- Pulsed Beam Counting </a:t>
            </a:r>
            <a:endParaRPr lang="en-US" dirty="0"/>
          </a:p>
        </p:txBody>
      </p:sp>
    </p:spTree>
    <p:extLst>
      <p:ext uri="{BB962C8B-B14F-4D97-AF65-F5344CB8AC3E}">
        <p14:creationId xmlns:p14="http://schemas.microsoft.com/office/powerpoint/2010/main" val="24633391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7779" y="504678"/>
            <a:ext cx="4348007" cy="4862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6" name="Picture 4" descr="http://diepresse.com/images/uploads/8/8/f/415887/u_LHC_Teilchenbeschleuniger_CERN_Gen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41960"/>
            <a:ext cx="2743200" cy="1691640"/>
          </a:xfrm>
          <a:prstGeom prst="rect">
            <a:avLst/>
          </a:prstGeom>
          <a:noFill/>
          <a:extLst>
            <a:ext uri="{909E8E84-426E-40DD-AFC4-6F175D3DCCD1}">
              <a14:hiddenFill xmlns:a14="http://schemas.microsoft.com/office/drawing/2010/main">
                <a:solidFill>
                  <a:srgbClr val="FFFFFF"/>
                </a:solidFill>
              </a14:hiddenFill>
            </a:ext>
          </a:extLst>
        </p:spPr>
      </p:pic>
      <p:pic>
        <p:nvPicPr>
          <p:cNvPr id="49158" name="Picture 6" descr="https://encrypted-tbn3.gstatic.com/images?q=tbn:ANd9GcSewdqvl2x40NwaOeJDzSuF-TvcInxexllEZWRgs14QdlZEslb_jNyIjMT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2523876"/>
            <a:ext cx="1866900" cy="1590924"/>
          </a:xfrm>
          <a:prstGeom prst="rect">
            <a:avLst/>
          </a:prstGeom>
          <a:noFill/>
          <a:extLst>
            <a:ext uri="{909E8E84-426E-40DD-AFC4-6F175D3DCCD1}">
              <a14:hiddenFill xmlns:a14="http://schemas.microsoft.com/office/drawing/2010/main">
                <a:solidFill>
                  <a:srgbClr val="FFFFFF"/>
                </a:solidFill>
              </a14:hiddenFill>
            </a:ext>
          </a:extLst>
        </p:spPr>
      </p:pic>
      <p:pic>
        <p:nvPicPr>
          <p:cNvPr id="49160" name="Picture 8" descr="http://access.aasd.k12.wi.us/wp/baslerdale/files/2011/01/tevatron.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 y="403860"/>
            <a:ext cx="1981200" cy="1624282"/>
          </a:xfrm>
          <a:prstGeom prst="rect">
            <a:avLst/>
          </a:prstGeom>
          <a:noFill/>
          <a:extLst>
            <a:ext uri="{909E8E84-426E-40DD-AFC4-6F175D3DCCD1}">
              <a14:hiddenFill xmlns:a14="http://schemas.microsoft.com/office/drawing/2010/main">
                <a:solidFill>
                  <a:srgbClr val="FFFFFF"/>
                </a:solidFill>
              </a14:hiddenFill>
            </a:ext>
          </a:extLst>
        </p:spPr>
      </p:pic>
      <p:pic>
        <p:nvPicPr>
          <p:cNvPr id="49164" name="Picture 12" descr="http://cyclotron.tamu.edu/pics/K500_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5558" y="4114800"/>
            <a:ext cx="2487956" cy="1943101"/>
          </a:xfrm>
          <a:prstGeom prst="rect">
            <a:avLst/>
          </a:prstGeom>
          <a:noFill/>
          <a:extLst>
            <a:ext uri="{909E8E84-426E-40DD-AFC4-6F175D3DCCD1}">
              <a14:hiddenFill xmlns:a14="http://schemas.microsoft.com/office/drawing/2010/main">
                <a:solidFill>
                  <a:srgbClr val="FFFFFF"/>
                </a:solidFill>
              </a14:hiddenFill>
            </a:ext>
          </a:extLst>
        </p:spPr>
      </p:pic>
      <p:pic>
        <p:nvPicPr>
          <p:cNvPr id="49166" name="Picture 14" descr="http://www.rarf.riken.go.jp/Eng/images/RIBFbir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7211" y="2152650"/>
            <a:ext cx="2924651" cy="1885950"/>
          </a:xfrm>
          <a:prstGeom prst="rect">
            <a:avLst/>
          </a:prstGeom>
          <a:noFill/>
          <a:extLst>
            <a:ext uri="{909E8E84-426E-40DD-AFC4-6F175D3DCCD1}">
              <a14:hiddenFill xmlns:a14="http://schemas.microsoft.com/office/drawing/2010/main">
                <a:solidFill>
                  <a:srgbClr val="FFFFFF"/>
                </a:solidFill>
              </a14:hiddenFill>
            </a:ext>
          </a:extLst>
        </p:spPr>
      </p:pic>
      <p:pic>
        <p:nvPicPr>
          <p:cNvPr id="49168" name="Picture 16" descr="http://www.scholarpedia.org/w/images/thumb/0/02/NSCL_beams_2012.png/500px-NSCL_beams_201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299" y="4572000"/>
            <a:ext cx="2857501"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09955" y="219194"/>
            <a:ext cx="3613169" cy="369332"/>
          </a:xfrm>
          <a:prstGeom prst="rect">
            <a:avLst/>
          </a:prstGeom>
          <a:noFill/>
        </p:spPr>
        <p:txBody>
          <a:bodyPr wrap="none" rtlCol="0">
            <a:spAutoFit/>
          </a:bodyPr>
          <a:lstStyle/>
          <a:p>
            <a:r>
              <a:rPr lang="en-US" b="1" dirty="0" smtClean="0"/>
              <a:t>1971-2013   -  NEW   ACCELERATORS</a:t>
            </a:r>
            <a:endParaRPr lang="en-US" b="1" dirty="0"/>
          </a:p>
        </p:txBody>
      </p:sp>
    </p:spTree>
    <p:extLst>
      <p:ext uri="{BB962C8B-B14F-4D97-AF65-F5344CB8AC3E}">
        <p14:creationId xmlns:p14="http://schemas.microsoft.com/office/powerpoint/2010/main" val="7565582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body" idx="1"/>
          </p:nvPr>
        </p:nvSpPr>
        <p:spPr/>
        <p:txBody>
          <a:bodyPr/>
          <a:lstStyle/>
          <a:p>
            <a:endParaRPr lang="en-US"/>
          </a:p>
        </p:txBody>
      </p:sp>
      <p:pic>
        <p:nvPicPr>
          <p:cNvPr id="648195" name="Picture 3" descr="The image “http://www.weltderphysik.de/_img/article_large/Stoff_Atomkerne_4_rdax_172x126_80.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276600"/>
            <a:ext cx="3657600" cy="2624138"/>
          </a:xfrm>
          <a:prstGeom prst="rect">
            <a:avLst/>
          </a:prstGeom>
          <a:noFill/>
          <a:extLst>
            <a:ext uri="{909E8E84-426E-40DD-AFC4-6F175D3DCCD1}">
              <a14:hiddenFill xmlns:a14="http://schemas.microsoft.com/office/drawing/2010/main">
                <a:solidFill>
                  <a:srgbClr val="FFFFFF"/>
                </a:solidFill>
              </a14:hiddenFill>
            </a:ext>
          </a:extLst>
        </p:spPr>
      </p:pic>
      <p:pic>
        <p:nvPicPr>
          <p:cNvPr id="648196" name="Picture 4" descr="The image “http://lyoinfo.in2p3.fr/mil/graphics/ensemble.gif”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5867400"/>
            <a:ext cx="2895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648197" name="Picture 5" descr="The image “http://lyoinfo.in2p3.fr/mil/graphics/indra.gif” cannot be displayed, because it contains err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5691188"/>
            <a:ext cx="2362200" cy="1166812"/>
          </a:xfrm>
          <a:prstGeom prst="rect">
            <a:avLst/>
          </a:prstGeom>
          <a:noFill/>
          <a:extLst>
            <a:ext uri="{909E8E84-426E-40DD-AFC4-6F175D3DCCD1}">
              <a14:hiddenFill xmlns:a14="http://schemas.microsoft.com/office/drawing/2010/main">
                <a:solidFill>
                  <a:srgbClr val="FFFFFF"/>
                </a:solidFill>
              </a14:hiddenFill>
            </a:ext>
          </a:extLst>
        </p:spPr>
      </p:pic>
      <p:pic>
        <p:nvPicPr>
          <p:cNvPr id="648198" name="Picture 6" descr="The image “http://tbn0.google.com/images?q=tbn:siSU_x0yi_SzHM:http://www.cyc.ucl.ac.be/Pictures/DEMON.jpg” cannot be displayed, because it contains err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398963"/>
            <a:ext cx="3810000" cy="2459037"/>
          </a:xfrm>
          <a:prstGeom prst="rect">
            <a:avLst/>
          </a:prstGeom>
          <a:noFill/>
          <a:extLst>
            <a:ext uri="{909E8E84-426E-40DD-AFC4-6F175D3DCCD1}">
              <a14:hiddenFill xmlns:a14="http://schemas.microsoft.com/office/drawing/2010/main">
                <a:solidFill>
                  <a:srgbClr val="FFFFFF"/>
                </a:solidFill>
              </a14:hiddenFill>
            </a:ext>
          </a:extLst>
        </p:spPr>
      </p:pic>
      <p:pic>
        <p:nvPicPr>
          <p:cNvPr id="648199" name="Picture 7" descr="The image “http://www.gsi.de/portrait/Broschueren/Wunderland/Abb.IV.1.gif” cannot be displayed, because it contains erro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667000"/>
            <a:ext cx="3810000" cy="2125663"/>
          </a:xfrm>
          <a:prstGeom prst="rect">
            <a:avLst/>
          </a:prstGeom>
          <a:noFill/>
          <a:extLst>
            <a:ext uri="{909E8E84-426E-40DD-AFC4-6F175D3DCCD1}">
              <a14:hiddenFill xmlns:a14="http://schemas.microsoft.com/office/drawing/2010/main">
                <a:solidFill>
                  <a:srgbClr val="FFFFFF"/>
                </a:solidFill>
              </a14:hiddenFill>
            </a:ext>
          </a:extLst>
        </p:spPr>
      </p:pic>
      <p:pic>
        <p:nvPicPr>
          <p:cNvPr id="648200" name="Picture 8" descr="The image “http://physics.stmarys-ca.edu/jkintner/images/EOS_event_small.gif” cannot be displayed, because it contains erro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867400"/>
            <a:ext cx="2514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648201" name="Picture 9" descr="The image “http://tbn0.google.com/images?q=tbn:eIPosAR_QcnWhM:http://lpsc.in2p3.fr/ATLAS/images/ATLAS_Silver_Alpha.jpg” cannot be displayed, because it contains error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381000"/>
            <a:ext cx="1752600" cy="1014413"/>
          </a:xfrm>
          <a:prstGeom prst="rect">
            <a:avLst/>
          </a:prstGeom>
          <a:noFill/>
          <a:extLst>
            <a:ext uri="{909E8E84-426E-40DD-AFC4-6F175D3DCCD1}">
              <a14:hiddenFill xmlns:a14="http://schemas.microsoft.com/office/drawing/2010/main">
                <a:solidFill>
                  <a:srgbClr val="FFFFFF"/>
                </a:solidFill>
              </a14:hiddenFill>
            </a:ext>
          </a:extLst>
        </p:spPr>
      </p:pic>
      <p:pic>
        <p:nvPicPr>
          <p:cNvPr id="648202" name="Picture 10" descr="The image “http://tbn0.google.com/images?q=tbn:DoF2vdsKB4qnvM:http://www.phy.ornl.gov/hribf/research/equipment/ss/ss_array.gif” cannot be displayed, because it contains erro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0"/>
            <a:ext cx="140811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648203" name="Picture 11" descr="The image “http://tbn0.google.com/images?q=tbn:81_sFG0uybe40M:http://www.nscl.msu.edu/~westfall/pics/4pi_detector.png” cannot be displayed, because it contains erro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2438400"/>
            <a:ext cx="1905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648204" name="Picture 12" descr="The image “http://cycnt.tamu.edu/nimrod1.jpg” cannot be displayed, because it contains error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1800" y="1577975"/>
            <a:ext cx="32004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8205" name="Picture 13" descr="The image “http://www.kunstfassade.de/tor/images/stardetector.jpg” cannot be displayed, because it contains error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600200"/>
            <a:ext cx="1905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648206" name="Picture 14" descr="The image “http://tbn0.google.com/images?q=tbn:JOJ2JDdizAGqpM:http://nsg.tsl.uu.se/nwall/photos/Neutron-Wall-campaign-EUROBALL-Feb-May-2003/thumbs/2003-02-12%2B%2B17:35:25.jpg.jpg” cannot be displayed, because it contains error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43800" y="1524000"/>
            <a:ext cx="1600200" cy="1274763"/>
          </a:xfrm>
          <a:prstGeom prst="rect">
            <a:avLst/>
          </a:prstGeom>
          <a:noFill/>
          <a:extLst>
            <a:ext uri="{909E8E84-426E-40DD-AFC4-6F175D3DCCD1}">
              <a14:hiddenFill xmlns:a14="http://schemas.microsoft.com/office/drawing/2010/main">
                <a:solidFill>
                  <a:srgbClr val="FFFFFF"/>
                </a:solidFill>
              </a14:hiddenFill>
            </a:ext>
          </a:extLst>
        </p:spPr>
      </p:pic>
      <p:pic>
        <p:nvPicPr>
          <p:cNvPr id="648207" name="Picture 15" descr="The image “http://fisica.unicam.it/docenti/petrache/4-b.jpg” cannot be displayed, because it contains error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15000" y="1066800"/>
            <a:ext cx="19812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48208" name="Picture 16" descr="The image “http://www.lns.infn.it/research/chimera/webchi/chistru2.jpg” cannot be displayed, because it contains error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58000" y="381000"/>
            <a:ext cx="1905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648209" name="Picture 17" descr="The image “http://www.scionix.nl/images/Chimer.jpg” cannot be displayed, because it contains errors."/>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76800" y="0"/>
            <a:ext cx="1981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48210" name="Picture 18" descr="The image “http://159.93.28.88/gfrs/ion_elm_nt.jpg” cannot be displayed, because it contains error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5715000"/>
            <a:ext cx="3048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48211" name="Picture 19" descr="The image “http://tbn0.google.com/images?q=tbn:U3m5TzGkctmqSM:http://www.cyc.ucl.ac.be/Pictures/DEMON_2.jpg” cannot be displayed, because it contains errors."/>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4000" y="5715000"/>
            <a:ext cx="2286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48212" name="Picture 20" descr="The image “http://tbn0.google.com/images?q=tbn:3kgCf3D8sq8dZM:http://dnp.nscl.msu.edu/images/bolton.jpe” cannot be displayed, because it contains errors."/>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4191000"/>
            <a:ext cx="2286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648213" name="Picture 21" descr="The image “http://tbn0.google.com/images?q=tbn:kyc40RFCzHR1wM:http://159.93.28.88/images/u400m/u400mfob2.jpg” cannot be displayed, because it contains errors."/>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86000" y="4572000"/>
            <a:ext cx="1543050" cy="1173163"/>
          </a:xfrm>
          <a:prstGeom prst="rect">
            <a:avLst/>
          </a:prstGeom>
          <a:noFill/>
          <a:extLst>
            <a:ext uri="{909E8E84-426E-40DD-AFC4-6F175D3DCCD1}">
              <a14:hiddenFill xmlns:a14="http://schemas.microsoft.com/office/drawing/2010/main">
                <a:solidFill>
                  <a:srgbClr val="FFFFFF"/>
                </a:solidFill>
              </a14:hiddenFill>
            </a:ext>
          </a:extLst>
        </p:spPr>
      </p:pic>
      <p:pic>
        <p:nvPicPr>
          <p:cNvPr id="648214" name="Picture 22" descr="The image “http://www.llnl.gov/str/JanFeb02/gifs/Moody3.jpg” cannot be displayed, because it contains errors."/>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5657850"/>
            <a:ext cx="27432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648215" name="Picture 23" descr="The image “http://www.physics.lsa.umich.edu/twinsol/Photos/bigsol/thumb_bigsol-guy.jpg” cannot be displayed, because it contains errors."/>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05200" y="0"/>
            <a:ext cx="1371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48216" name="Picture 2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05000" y="1600200"/>
            <a:ext cx="12954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8217" name="Picture 25" descr="Set-up"/>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810000" y="3810000"/>
            <a:ext cx="1662113"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71366" y="-3969"/>
            <a:ext cx="3256148" cy="369332"/>
          </a:xfrm>
          <a:prstGeom prst="rect">
            <a:avLst/>
          </a:prstGeom>
          <a:solidFill>
            <a:schemeClr val="bg1"/>
          </a:solidFill>
        </p:spPr>
        <p:txBody>
          <a:bodyPr wrap="none" rtlCol="0">
            <a:spAutoFit/>
          </a:bodyPr>
          <a:lstStyle/>
          <a:p>
            <a:r>
              <a:rPr lang="en-US" dirty="0" smtClean="0"/>
              <a:t>1971- 2013  --  NEW  DETECTORS</a:t>
            </a:r>
            <a:endParaRPr lang="en-US" dirty="0"/>
          </a:p>
        </p:txBody>
      </p:sp>
    </p:spTree>
    <p:extLst>
      <p:ext uri="{BB962C8B-B14F-4D97-AF65-F5344CB8AC3E}">
        <p14:creationId xmlns:p14="http://schemas.microsoft.com/office/powerpoint/2010/main" val="803924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pPr>
              <a:defRPr/>
            </a:pPr>
            <a:fld id="{34FF5F87-0FB8-459F-BFE0-BCAB0E3AF442}" type="slidenum">
              <a:rPr lang="en-US"/>
              <a:pPr>
                <a:defRPr/>
              </a:pPr>
              <a:t>14</a:t>
            </a:fld>
            <a:endParaRPr lang="en-US"/>
          </a:p>
        </p:txBody>
      </p:sp>
      <p:pic>
        <p:nvPicPr>
          <p:cNvPr id="1843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796" y="4265612"/>
            <a:ext cx="8027988" cy="238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8" name="Rectangle 5"/>
          <p:cNvSpPr>
            <a:spLocks noGrp="1" noChangeArrowheads="1"/>
          </p:cNvSpPr>
          <p:nvPr>
            <p:ph type="body" sz="half" idx="1"/>
          </p:nvPr>
        </p:nvSpPr>
        <p:spPr bwMode="auto">
          <a:xfrm>
            <a:off x="5353340" y="3332161"/>
            <a:ext cx="3810000" cy="2057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sz="2400" dirty="0" smtClean="0">
                <a:latin typeface="Times" pitchFamily="18" charset="0"/>
              </a:rPr>
              <a:t>14 Concentric Rings</a:t>
            </a:r>
          </a:p>
          <a:p>
            <a:r>
              <a:rPr lang="en-US" sz="2400" dirty="0">
                <a:latin typeface="Times" pitchFamily="18" charset="0"/>
              </a:rPr>
              <a:t>Silicon-</a:t>
            </a:r>
            <a:r>
              <a:rPr lang="en-US" sz="2400" dirty="0" err="1">
                <a:latin typeface="Times" pitchFamily="18" charset="0"/>
              </a:rPr>
              <a:t>CsI</a:t>
            </a:r>
            <a:r>
              <a:rPr lang="en-US" sz="2400" dirty="0">
                <a:latin typeface="Times" pitchFamily="18" charset="0"/>
              </a:rPr>
              <a:t>  </a:t>
            </a:r>
            <a:r>
              <a:rPr lang="en-US" sz="2400" dirty="0" smtClean="0">
                <a:latin typeface="Times" pitchFamily="18" charset="0"/>
              </a:rPr>
              <a:t>(IC-2013 )</a:t>
            </a:r>
            <a:endParaRPr lang="en-US" sz="2400" dirty="0">
              <a:latin typeface="Times" pitchFamily="18" charset="0"/>
            </a:endParaRPr>
          </a:p>
          <a:p>
            <a:pPr eaLnBrk="1" hangingPunct="1"/>
            <a:r>
              <a:rPr lang="en-US" sz="2400" dirty="0" smtClean="0">
                <a:latin typeface="Times" pitchFamily="18" charset="0"/>
              </a:rPr>
              <a:t>3.6-167 degrees</a:t>
            </a:r>
          </a:p>
          <a:p>
            <a:pPr eaLnBrk="1" hangingPunct="1"/>
            <a:r>
              <a:rPr lang="en-US" sz="2400" dirty="0" smtClean="0">
                <a:latin typeface="Times" pitchFamily="18" charset="0"/>
              </a:rPr>
              <a:t>Neutron Ball</a:t>
            </a:r>
          </a:p>
        </p:txBody>
      </p:sp>
      <p:sp>
        <p:nvSpPr>
          <p:cNvPr id="18439" name="Rectangle 6"/>
          <p:cNvSpPr>
            <a:spLocks noChangeArrowheads="1"/>
          </p:cNvSpPr>
          <p:nvPr/>
        </p:nvSpPr>
        <p:spPr bwMode="auto">
          <a:xfrm>
            <a:off x="0" y="6483350"/>
            <a:ext cx="5816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i="0"/>
              <a:t>S. Wuenschel </a:t>
            </a:r>
            <a:r>
              <a:rPr lang="en-US" sz="1600"/>
              <a:t>et al., </a:t>
            </a:r>
            <a:r>
              <a:rPr lang="en-US" sz="1600" i="0"/>
              <a:t>Nucl. Instrum. Methods. A604, 578–583 (2009).</a:t>
            </a:r>
          </a:p>
        </p:txBody>
      </p:sp>
      <p:sp>
        <p:nvSpPr>
          <p:cNvPr id="18444" name="Line 13"/>
          <p:cNvSpPr>
            <a:spLocks noChangeShapeType="1"/>
          </p:cNvSpPr>
          <p:nvPr/>
        </p:nvSpPr>
        <p:spPr bwMode="auto">
          <a:xfrm>
            <a:off x="152400" y="6454775"/>
            <a:ext cx="990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5" name="Text Box 14"/>
          <p:cNvSpPr txBox="1">
            <a:spLocks noChangeArrowheads="1"/>
          </p:cNvSpPr>
          <p:nvPr/>
        </p:nvSpPr>
        <p:spPr bwMode="auto">
          <a:xfrm>
            <a:off x="76200" y="6088062"/>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Times" pitchFamily="18" charset="0"/>
              </a:defRPr>
            </a:lvl1pPr>
            <a:lvl2pPr marL="742950" indent="-285750" eaLnBrk="0" hangingPunct="0">
              <a:defRPr i="1">
                <a:solidFill>
                  <a:schemeClr val="tx1"/>
                </a:solidFill>
                <a:latin typeface="Times" pitchFamily="18" charset="0"/>
              </a:defRPr>
            </a:lvl2pPr>
            <a:lvl3pPr marL="1143000" indent="-228600" eaLnBrk="0" hangingPunct="0">
              <a:defRPr i="1">
                <a:solidFill>
                  <a:schemeClr val="tx1"/>
                </a:solidFill>
                <a:latin typeface="Times" pitchFamily="18" charset="0"/>
              </a:defRPr>
            </a:lvl3pPr>
            <a:lvl4pPr marL="1600200" indent="-228600" eaLnBrk="0" hangingPunct="0">
              <a:defRPr i="1">
                <a:solidFill>
                  <a:schemeClr val="tx1"/>
                </a:solidFill>
                <a:latin typeface="Times" pitchFamily="18" charset="0"/>
              </a:defRPr>
            </a:lvl4pPr>
            <a:lvl5pPr marL="2057400" indent="-228600" eaLnBrk="0" hangingPunct="0">
              <a:defRPr i="1">
                <a:solidFill>
                  <a:schemeClr val="tx1"/>
                </a:solidFill>
                <a:latin typeface="Times" pitchFamily="18" charset="0"/>
              </a:defRPr>
            </a:lvl5pPr>
            <a:lvl6pPr marL="2514600" indent="-228600" eaLnBrk="0" fontAlgn="base" hangingPunct="0">
              <a:spcBef>
                <a:spcPct val="0"/>
              </a:spcBef>
              <a:spcAft>
                <a:spcPct val="0"/>
              </a:spcAft>
              <a:defRPr i="1">
                <a:solidFill>
                  <a:schemeClr val="tx1"/>
                </a:solidFill>
                <a:latin typeface="Times" pitchFamily="18" charset="0"/>
              </a:defRPr>
            </a:lvl6pPr>
            <a:lvl7pPr marL="2971800" indent="-228600" eaLnBrk="0" fontAlgn="base" hangingPunct="0">
              <a:spcBef>
                <a:spcPct val="0"/>
              </a:spcBef>
              <a:spcAft>
                <a:spcPct val="0"/>
              </a:spcAft>
              <a:defRPr i="1">
                <a:solidFill>
                  <a:schemeClr val="tx1"/>
                </a:solidFill>
                <a:latin typeface="Times" pitchFamily="18" charset="0"/>
              </a:defRPr>
            </a:lvl7pPr>
            <a:lvl8pPr marL="3429000" indent="-228600" eaLnBrk="0" fontAlgn="base" hangingPunct="0">
              <a:spcBef>
                <a:spcPct val="0"/>
              </a:spcBef>
              <a:spcAft>
                <a:spcPct val="0"/>
              </a:spcAft>
              <a:defRPr i="1">
                <a:solidFill>
                  <a:schemeClr val="tx1"/>
                </a:solidFill>
                <a:latin typeface="Times" pitchFamily="18" charset="0"/>
              </a:defRPr>
            </a:lvl8pPr>
            <a:lvl9pPr marL="3886200" indent="-228600" eaLnBrk="0" fontAlgn="base" hangingPunct="0">
              <a:spcBef>
                <a:spcPct val="0"/>
              </a:spcBef>
              <a:spcAft>
                <a:spcPct val="0"/>
              </a:spcAft>
              <a:defRPr i="1">
                <a:solidFill>
                  <a:schemeClr val="tx1"/>
                </a:solidFill>
                <a:latin typeface="Times" pitchFamily="18" charset="0"/>
              </a:defRPr>
            </a:lvl9pPr>
          </a:lstStyle>
          <a:p>
            <a:pPr eaLnBrk="1" hangingPunct="1"/>
            <a:r>
              <a:rPr lang="en-US" dirty="0"/>
              <a:t>beam</a:t>
            </a:r>
          </a:p>
        </p:txBody>
      </p:sp>
      <p:pic>
        <p:nvPicPr>
          <p:cNvPr id="184329"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r="-3642"/>
          <a:stretch/>
        </p:blipFill>
        <p:spPr bwMode="auto">
          <a:xfrm>
            <a:off x="152400" y="1083093"/>
            <a:ext cx="3983390" cy="3355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4" descr="The image “http://cycnt.tamu.edu/nimrod1.jpg” cannot be displayed, because it contains erro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858040" y="1352272"/>
            <a:ext cx="3525320" cy="19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1"/>
          <p:cNvSpPr txBox="1">
            <a:spLocks noChangeArrowheads="1"/>
          </p:cNvSpPr>
          <p:nvPr/>
        </p:nvSpPr>
        <p:spPr bwMode="auto">
          <a:xfrm>
            <a:off x="321910" y="137706"/>
            <a:ext cx="8424561" cy="1077218"/>
          </a:xfrm>
          <a:prstGeom prst="rect">
            <a:avLst/>
          </a:prstGeom>
          <a:solidFill>
            <a:schemeClr val="bg1">
              <a:lumMod val="85000"/>
            </a:schemeClr>
          </a:solidFill>
          <a:ln w="57150">
            <a:solidFill>
              <a:schemeClr val="accent2"/>
            </a:solidFill>
            <a:miter lim="800000"/>
            <a:headEnd/>
            <a:tailEnd/>
          </a:ln>
          <a:effectLs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b="1" dirty="0" smtClean="0">
                <a:ea typeface="SimSun" pitchFamily="2" charset="-122"/>
              </a:rPr>
              <a:t>    </a:t>
            </a:r>
            <a:r>
              <a:rPr lang="en-US" sz="3200" b="1" dirty="0" smtClean="0">
                <a:ea typeface="SimSun" pitchFamily="2" charset="-122"/>
              </a:rPr>
              <a:t>NIMROD-  </a:t>
            </a:r>
            <a:r>
              <a:rPr lang="en-US" sz="3200" b="1" dirty="0" err="1" smtClean="0">
                <a:ea typeface="SimSun" pitchFamily="2" charset="-122"/>
              </a:rPr>
              <a:t>ISiS</a:t>
            </a:r>
            <a:r>
              <a:rPr lang="en-US" sz="3200" b="1" dirty="0">
                <a:ea typeface="SimSun" pitchFamily="2" charset="-122"/>
              </a:rPr>
              <a:t> </a:t>
            </a:r>
            <a:r>
              <a:rPr lang="en-US" sz="3200" b="1" dirty="0" smtClean="0">
                <a:ea typeface="SimSun" pitchFamily="2" charset="-122"/>
              </a:rPr>
              <a:t>     4 </a:t>
            </a:r>
            <a:r>
              <a:rPr lang="en-US" sz="3200" b="1" dirty="0">
                <a:ea typeface="SimSun" pitchFamily="2" charset="-122"/>
              </a:rPr>
              <a:t>Pi Charged </a:t>
            </a:r>
            <a:r>
              <a:rPr lang="en-US" sz="3200" b="1" dirty="0" smtClean="0">
                <a:ea typeface="SimSun" pitchFamily="2" charset="-122"/>
              </a:rPr>
              <a:t>Particles</a:t>
            </a:r>
          </a:p>
          <a:p>
            <a:pPr eaLnBrk="1" hangingPunct="1"/>
            <a:r>
              <a:rPr lang="en-US" sz="3200" b="1" dirty="0">
                <a:ea typeface="SimSun" pitchFamily="2" charset="-122"/>
              </a:rPr>
              <a:t> </a:t>
            </a:r>
            <a:r>
              <a:rPr lang="en-US" sz="3200" b="1" dirty="0" smtClean="0">
                <a:ea typeface="SimSun" pitchFamily="2" charset="-122"/>
              </a:rPr>
              <a:t>                              - 4 </a:t>
            </a:r>
            <a:r>
              <a:rPr lang="en-US" sz="3200" b="1" dirty="0">
                <a:ea typeface="SimSun" pitchFamily="2" charset="-122"/>
              </a:rPr>
              <a:t>Pi </a:t>
            </a:r>
            <a:r>
              <a:rPr lang="en-US" sz="3200" b="1" dirty="0" smtClean="0">
                <a:ea typeface="SimSun" pitchFamily="2" charset="-122"/>
              </a:rPr>
              <a:t>Neutrons</a:t>
            </a:r>
          </a:p>
        </p:txBody>
      </p:sp>
      <p:graphicFrame>
        <p:nvGraphicFramePr>
          <p:cNvPr id="2" name="Object 1"/>
          <p:cNvGraphicFramePr>
            <a:graphicFrameLocks noGrp="1" noChangeAspect="1"/>
          </p:cNvGraphicFramePr>
          <p:nvPr>
            <p:extLst>
              <p:ext uri="{D42A27DB-BD31-4B8C-83A1-F6EECF244321}">
                <p14:modId xmlns:p14="http://schemas.microsoft.com/office/powerpoint/2010/main" val="187392346"/>
              </p:ext>
            </p:extLst>
          </p:nvPr>
        </p:nvGraphicFramePr>
        <p:xfrm>
          <a:off x="7624763" y="6208713"/>
          <a:ext cx="1500187" cy="619125"/>
        </p:xfrm>
        <a:graphic>
          <a:graphicData uri="http://schemas.openxmlformats.org/presentationml/2006/ole">
            <mc:AlternateContent xmlns:mc="http://schemas.openxmlformats.org/markup-compatibility/2006">
              <mc:Choice xmlns:v="urn:schemas-microsoft-com:vml" Requires="v">
                <p:oleObj spid="_x0000_s48134" name="PHOTO-PAINT" r:id="rId8" imgW="3457143" imgH="1428571" progId="CorelPHOTOPAINT.Image.13">
                  <p:embed/>
                </p:oleObj>
              </mc:Choice>
              <mc:Fallback>
                <p:oleObj name="PHOTO-PAINT" r:id="rId8" imgW="3457143" imgH="1428571" progId="CorelPHOTOPAINT.Image.1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4763" y="6208713"/>
                        <a:ext cx="1500187"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1386" y="1828800"/>
            <a:ext cx="3111500" cy="3975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2"/>
    </p:custDataLst>
    <p:extLst>
      <p:ext uri="{BB962C8B-B14F-4D97-AF65-F5344CB8AC3E}">
        <p14:creationId xmlns:p14="http://schemas.microsoft.com/office/powerpoint/2010/main" val="45988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46624" y="-1363570"/>
            <a:ext cx="7422149" cy="937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0" y="381000"/>
            <a:ext cx="6192080" cy="369332"/>
          </a:xfrm>
          <a:prstGeom prst="rect">
            <a:avLst/>
          </a:prstGeom>
          <a:solidFill>
            <a:schemeClr val="bg1"/>
          </a:solidFill>
        </p:spPr>
        <p:txBody>
          <a:bodyPr wrap="none" rtlCol="0">
            <a:spAutoFit/>
          </a:bodyPr>
          <a:lstStyle/>
          <a:p>
            <a:r>
              <a:rPr lang="en-US" b="1" dirty="0" smtClean="0"/>
              <a:t>1971-2013 SOME MORE TEACHERS , COLLABORATORS, FRIENDS</a:t>
            </a:r>
            <a:endParaRPr lang="en-US" b="1" dirty="0"/>
          </a:p>
        </p:txBody>
      </p:sp>
    </p:spTree>
    <p:extLst>
      <p:ext uri="{BB962C8B-B14F-4D97-AF65-F5344CB8AC3E}">
        <p14:creationId xmlns:p14="http://schemas.microsoft.com/office/powerpoint/2010/main" val="398106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46624" y="-1363570"/>
            <a:ext cx="7422149" cy="937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381000" y="2514600"/>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81000" y="3170330"/>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371600" y="2819400"/>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038600" y="2905125"/>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648200" y="2590800"/>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048375" y="3571875"/>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848600" y="3124200"/>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781800" y="3322730"/>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895600" y="3637055"/>
            <a:ext cx="3048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651540" y="-228600"/>
            <a:ext cx="3855799" cy="369332"/>
          </a:xfrm>
          <a:prstGeom prst="rect">
            <a:avLst/>
          </a:prstGeom>
          <a:noFill/>
        </p:spPr>
        <p:txBody>
          <a:bodyPr wrap="none" rtlCol="0">
            <a:spAutoFit/>
          </a:bodyPr>
          <a:lstStyle/>
          <a:p>
            <a:r>
              <a:rPr lang="en-US" b="1" dirty="0" smtClean="0"/>
              <a:t>SOME MORE OF MY TEACHERS - And   </a:t>
            </a:r>
            <a:endParaRPr lang="en-US" b="1" dirty="0"/>
          </a:p>
        </p:txBody>
      </p:sp>
    </p:spTree>
    <p:extLst>
      <p:ext uri="{BB962C8B-B14F-4D97-AF65-F5344CB8AC3E}">
        <p14:creationId xmlns:p14="http://schemas.microsoft.com/office/powerpoint/2010/main" val="34176360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6" name="Rectangle 6"/>
          <p:cNvSpPr>
            <a:spLocks noGrp="1" noChangeArrowheads="1"/>
          </p:cNvSpPr>
          <p:nvPr>
            <p:ph type="title"/>
          </p:nvPr>
        </p:nvSpPr>
        <p:spPr/>
        <p:txBody>
          <a:bodyPr/>
          <a:lstStyle/>
          <a:p>
            <a:endParaRPr lang="en-US"/>
          </a:p>
        </p:txBody>
      </p:sp>
      <p:pic>
        <p:nvPicPr>
          <p:cNvPr id="532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4453" y="-9524"/>
            <a:ext cx="2480148" cy="1910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C:\Users\jbn\Documents\old_documents\My Pictures\0508 Beijing, China\DSC009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32" y="1728086"/>
            <a:ext cx="1905000" cy="14287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09170915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4999" y="1427579"/>
            <a:ext cx="2429347" cy="18220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jbn\Documents\old_documents\My Pictures\Art Car Preview 5-10-09\P508004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3599" y="1901409"/>
            <a:ext cx="3297008" cy="2472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C:\Users\jbn\Documents\old_documents\My Pictures\P103098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68" y="3127832"/>
            <a:ext cx="1932230" cy="17084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110030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18422" y="1750057"/>
            <a:ext cx="2056831" cy="14654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jbn\Documents\old_documents\My Pictures\P5304331.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
            <a:ext cx="2049220" cy="17146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p:cNvGraphicFramePr>
            <a:graphicFrameLocks noGrp="1" noChangeAspect="1"/>
          </p:cNvGraphicFramePr>
          <p:nvPr>
            <p:extLst>
              <p:ext uri="{D42A27DB-BD31-4B8C-83A1-F6EECF244321}">
                <p14:modId xmlns:p14="http://schemas.microsoft.com/office/powerpoint/2010/main" val="2564633951"/>
              </p:ext>
            </p:extLst>
          </p:nvPr>
        </p:nvGraphicFramePr>
        <p:xfrm>
          <a:off x="1745778" y="-19049"/>
          <a:ext cx="2098675" cy="1533525"/>
        </p:xfrm>
        <a:graphic>
          <a:graphicData uri="http://schemas.openxmlformats.org/presentationml/2006/ole">
            <mc:AlternateContent xmlns:mc="http://schemas.openxmlformats.org/markup-compatibility/2006">
              <mc:Choice xmlns:v="urn:schemas-microsoft-com:vml" Requires="v">
                <p:oleObj spid="_x0000_s49158" name="PHOTO-PAINT" r:id="rId11" imgW="20901587" imgH="15263492" progId="CorelPHOTOPAINT.Image.13">
                  <p:embed/>
                </p:oleObj>
              </mc:Choice>
              <mc:Fallback>
                <p:oleObj name="PHOTO-PAINT" r:id="rId11" imgW="20901587" imgH="15263492" progId="CorelPHOTOPAINT.Image.13">
                  <p:embed/>
                  <p:pic>
                    <p:nvPicPr>
                      <p:cNvPr id="0" name=""/>
                      <p:cNvPicPr>
                        <a:picLocks noGrp="1"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5778" y="-19049"/>
                        <a:ext cx="209867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 name="Picture 3" descr="C:\Users\jbn\Documents\old_documents\My Pictures\P103083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15200" y="4374165"/>
            <a:ext cx="1979531" cy="14846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825067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9956" y="4837675"/>
            <a:ext cx="2529132" cy="18968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jbn\Documents\old_documents\My Pictures\0508 Shanghai, China\P8220286.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1" y="0"/>
            <a:ext cx="2952154" cy="20764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1536190" y="4441002"/>
            <a:ext cx="2334689" cy="2816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descr="C:\Users\jbn\Documents\old_documents\My Pictures\ASSTPICT08\NELLIEDAVIDDINN13AUG 022.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34250" y="5473978"/>
            <a:ext cx="1828800" cy="13840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jbn\Documents\old_documents\My Pictures\0706 Belgium,France\P5300008.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33575" y="2918595"/>
            <a:ext cx="1940758" cy="17631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jbn\Documents\old_documents\My Pictures\0508 Lanzhou, China\P8150089.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18422" y="3156837"/>
            <a:ext cx="2219580" cy="16646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jbn\Documents\old_documents\My Pictures\0706 Belgium,France\P6030138.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505200" y="4821522"/>
            <a:ext cx="2142066" cy="19697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jbn\Documents\old_documents\My Pictures\P1030925.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163787" y="3582620"/>
            <a:ext cx="2161585" cy="162118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jbn\Documents\old_documents\My Pictures\canondown18Feb2011 141.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410200" y="5178606"/>
            <a:ext cx="2390478" cy="167939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C:\Users\jbn\AppData\Roaming\Qualcomm\Eudora\attach\IMAG0264.jpg"/>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163786" y="3582620"/>
            <a:ext cx="2151413" cy="1595986"/>
          </a:xfrm>
          <a:prstGeom prst="rect">
            <a:avLst/>
          </a:prstGeom>
          <a:noFill/>
          <a:ln>
            <a:noFill/>
          </a:ln>
        </p:spPr>
      </p:pic>
      <p:sp>
        <p:nvSpPr>
          <p:cNvPr id="31" name="TextBox 30"/>
          <p:cNvSpPr txBox="1"/>
          <p:nvPr/>
        </p:nvSpPr>
        <p:spPr>
          <a:xfrm>
            <a:off x="1313872" y="6488668"/>
            <a:ext cx="6192080" cy="369332"/>
          </a:xfrm>
          <a:prstGeom prst="rect">
            <a:avLst/>
          </a:prstGeom>
          <a:solidFill>
            <a:schemeClr val="bg1"/>
          </a:solidFill>
        </p:spPr>
        <p:txBody>
          <a:bodyPr wrap="none" rtlCol="0">
            <a:spAutoFit/>
          </a:bodyPr>
          <a:lstStyle/>
          <a:p>
            <a:r>
              <a:rPr lang="en-US" b="1" dirty="0" smtClean="0"/>
              <a:t>1971-2013 SOME MORE TEACHERS , COLLABORATORS, FRIENDS</a:t>
            </a:r>
            <a:endParaRPr lang="en-US" b="1" dirty="0"/>
          </a:p>
        </p:txBody>
      </p:sp>
    </p:spTree>
    <p:extLst>
      <p:ext uri="{BB962C8B-B14F-4D97-AF65-F5344CB8AC3E}">
        <p14:creationId xmlns:p14="http://schemas.microsoft.com/office/powerpoint/2010/main" val="249014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1" name="Picture 3" descr="denznau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250" y="1157288"/>
            <a:ext cx="1371600" cy="5562600"/>
          </a:xfrm>
          <a:prstGeom prst="rect">
            <a:avLst/>
          </a:prstGeom>
          <a:solidFill>
            <a:srgbClr val="F6FAA4"/>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621572" name="Object 4"/>
          <p:cNvGraphicFramePr>
            <a:graphicFrameLocks noChangeAspect="1"/>
          </p:cNvGraphicFramePr>
          <p:nvPr/>
        </p:nvGraphicFramePr>
        <p:xfrm>
          <a:off x="0" y="6164263"/>
          <a:ext cx="1676400" cy="693737"/>
        </p:xfrm>
        <a:graphic>
          <a:graphicData uri="http://schemas.openxmlformats.org/presentationml/2006/ole">
            <mc:AlternateContent xmlns:mc="http://schemas.openxmlformats.org/markup-compatibility/2006">
              <mc:Choice xmlns:v="urn:schemas-microsoft-com:vml" Requires="v">
                <p:oleObj spid="_x0000_s52232" name="CorelPhotoPaint.Image.11" r:id="rId5" imgW="3457143" imgH="1428571" progId="CorelPhotoPaint.Image.11">
                  <p:embed/>
                </p:oleObj>
              </mc:Choice>
              <mc:Fallback>
                <p:oleObj name="CorelPhotoPaint.Image.11" r:id="rId5" imgW="3457143" imgH="1428571" progId="CorelPhotoPaint.Image.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164263"/>
                        <a:ext cx="1676400" cy="69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1573" name="Line 5"/>
          <p:cNvSpPr>
            <a:spLocks noChangeShapeType="1"/>
          </p:cNvSpPr>
          <p:nvPr/>
        </p:nvSpPr>
        <p:spPr bwMode="auto">
          <a:xfrm>
            <a:off x="4876800" y="1905000"/>
            <a:ext cx="0" cy="434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1574" name="Text Box 6"/>
          <p:cNvSpPr txBox="1">
            <a:spLocks noChangeArrowheads="1"/>
          </p:cNvSpPr>
          <p:nvPr/>
        </p:nvSpPr>
        <p:spPr bwMode="auto">
          <a:xfrm>
            <a:off x="4114800" y="1447800"/>
            <a:ext cx="97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ea typeface="SimSun" pitchFamily="2" charset="-122"/>
              </a:rPr>
              <a:t>18 fm/c</a:t>
            </a:r>
          </a:p>
        </p:txBody>
      </p:sp>
      <p:sp>
        <p:nvSpPr>
          <p:cNvPr id="621575" name="Text Box 7"/>
          <p:cNvSpPr txBox="1">
            <a:spLocks noChangeArrowheads="1"/>
          </p:cNvSpPr>
          <p:nvPr/>
        </p:nvSpPr>
        <p:spPr bwMode="auto">
          <a:xfrm>
            <a:off x="3962400" y="632460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ea typeface="SimSun" pitchFamily="2" charset="-122"/>
              </a:rPr>
              <a:t>281fm/c</a:t>
            </a:r>
          </a:p>
        </p:txBody>
      </p:sp>
      <p:sp>
        <p:nvSpPr>
          <p:cNvPr id="621576" name="Rectangle 8"/>
          <p:cNvSpPr>
            <a:spLocks noChangeArrowheads="1"/>
          </p:cNvSpPr>
          <p:nvPr/>
        </p:nvSpPr>
        <p:spPr bwMode="auto">
          <a:xfrm>
            <a:off x="6096000" y="1333500"/>
            <a:ext cx="3124200" cy="5486400"/>
          </a:xfrm>
          <a:prstGeom prst="rect">
            <a:avLst/>
          </a:prstGeom>
          <a:solidFill>
            <a:srgbClr val="F6FAA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spcBef>
                <a:spcPct val="20000"/>
              </a:spcBef>
              <a:buFontTx/>
              <a:buChar char="•"/>
            </a:pPr>
            <a:endParaRPr lang="en-US" b="1" dirty="0"/>
          </a:p>
          <a:p>
            <a:pPr marL="342900" indent="-342900">
              <a:lnSpc>
                <a:spcPct val="90000"/>
              </a:lnSpc>
              <a:spcBef>
                <a:spcPct val="20000"/>
              </a:spcBef>
              <a:buFontTx/>
              <a:buChar char="•"/>
            </a:pPr>
            <a:r>
              <a:rPr lang="en-US" b="1" dirty="0" smtClean="0"/>
              <a:t>Dynamic and Thermal  </a:t>
            </a:r>
            <a:r>
              <a:rPr lang="en-US" b="1" dirty="0"/>
              <a:t>Evolution</a:t>
            </a:r>
          </a:p>
          <a:p>
            <a:pPr marL="342900" indent="-342900">
              <a:lnSpc>
                <a:spcPct val="90000"/>
              </a:lnSpc>
              <a:spcBef>
                <a:spcPct val="20000"/>
              </a:spcBef>
              <a:buFontTx/>
              <a:buChar char="•"/>
            </a:pPr>
            <a:r>
              <a:rPr lang="en-US" b="1" dirty="0" smtClean="0"/>
              <a:t>Excitation </a:t>
            </a:r>
            <a:r>
              <a:rPr lang="en-US" b="1" dirty="0"/>
              <a:t>Energy ?</a:t>
            </a:r>
          </a:p>
          <a:p>
            <a:pPr marL="342900" indent="-342900">
              <a:lnSpc>
                <a:spcPct val="90000"/>
              </a:lnSpc>
              <a:spcBef>
                <a:spcPct val="20000"/>
              </a:spcBef>
              <a:buFontTx/>
              <a:buChar char="•"/>
            </a:pPr>
            <a:endParaRPr lang="en-US" b="1" dirty="0"/>
          </a:p>
          <a:p>
            <a:pPr marL="342900" indent="-342900">
              <a:lnSpc>
                <a:spcPct val="90000"/>
              </a:lnSpc>
              <a:spcBef>
                <a:spcPct val="20000"/>
              </a:spcBef>
              <a:buFontTx/>
              <a:buChar char="•"/>
            </a:pPr>
            <a:r>
              <a:rPr lang="en-US" b="1" dirty="0"/>
              <a:t>Temperatures ?</a:t>
            </a:r>
          </a:p>
          <a:p>
            <a:pPr marL="342900" indent="-342900">
              <a:lnSpc>
                <a:spcPct val="90000"/>
              </a:lnSpc>
              <a:spcBef>
                <a:spcPct val="20000"/>
              </a:spcBef>
              <a:buFontTx/>
              <a:buChar char="•"/>
            </a:pPr>
            <a:endParaRPr lang="en-US" b="1" dirty="0"/>
          </a:p>
          <a:p>
            <a:pPr marL="342900" indent="-342900">
              <a:lnSpc>
                <a:spcPct val="90000"/>
              </a:lnSpc>
              <a:spcBef>
                <a:spcPct val="20000"/>
              </a:spcBef>
              <a:buFontTx/>
              <a:buChar char="•"/>
            </a:pPr>
            <a:r>
              <a:rPr lang="en-US" b="1" dirty="0"/>
              <a:t>Degree of </a:t>
            </a:r>
            <a:r>
              <a:rPr lang="en-US" b="1" dirty="0" smtClean="0"/>
              <a:t>expansion?</a:t>
            </a:r>
            <a:endParaRPr lang="en-US" b="1" dirty="0"/>
          </a:p>
          <a:p>
            <a:pPr marL="342900" indent="-342900">
              <a:lnSpc>
                <a:spcPct val="90000"/>
              </a:lnSpc>
              <a:spcBef>
                <a:spcPct val="20000"/>
              </a:spcBef>
              <a:buFontTx/>
              <a:buChar char="•"/>
            </a:pPr>
            <a:endParaRPr lang="en-US" b="1" dirty="0"/>
          </a:p>
          <a:p>
            <a:pPr marL="342900" indent="-342900">
              <a:lnSpc>
                <a:spcPct val="90000"/>
              </a:lnSpc>
              <a:spcBef>
                <a:spcPct val="20000"/>
              </a:spcBef>
              <a:buFontTx/>
              <a:buChar char="•"/>
            </a:pPr>
            <a:r>
              <a:rPr lang="en-US" b="1" dirty="0"/>
              <a:t>Composition ?</a:t>
            </a:r>
          </a:p>
          <a:p>
            <a:pPr marL="342900" indent="-342900">
              <a:lnSpc>
                <a:spcPct val="90000"/>
              </a:lnSpc>
              <a:spcBef>
                <a:spcPct val="20000"/>
              </a:spcBef>
              <a:buFontTx/>
              <a:buChar char="•"/>
            </a:pPr>
            <a:endParaRPr lang="en-US" b="1" dirty="0"/>
          </a:p>
          <a:p>
            <a:pPr marL="342900" indent="-342900">
              <a:lnSpc>
                <a:spcPct val="90000"/>
              </a:lnSpc>
              <a:spcBef>
                <a:spcPct val="20000"/>
              </a:spcBef>
              <a:buFontTx/>
              <a:buChar char="•"/>
            </a:pPr>
            <a:r>
              <a:rPr lang="en-US" b="1" dirty="0"/>
              <a:t>Chemical and Thermal Equilibrium ?</a:t>
            </a:r>
          </a:p>
          <a:p>
            <a:pPr marL="342900" indent="-342900">
              <a:lnSpc>
                <a:spcPct val="90000"/>
              </a:lnSpc>
              <a:spcBef>
                <a:spcPct val="20000"/>
              </a:spcBef>
              <a:buFontTx/>
              <a:buChar char="•"/>
            </a:pPr>
            <a:endParaRPr lang="en-US" b="1" dirty="0"/>
          </a:p>
          <a:p>
            <a:pPr marL="342900" indent="-342900">
              <a:lnSpc>
                <a:spcPct val="90000"/>
              </a:lnSpc>
              <a:spcBef>
                <a:spcPct val="20000"/>
              </a:spcBef>
              <a:buFontTx/>
              <a:buChar char="•"/>
            </a:pPr>
            <a:r>
              <a:rPr lang="en-US" b="1" dirty="0"/>
              <a:t>Equation of State ?</a:t>
            </a:r>
          </a:p>
          <a:p>
            <a:pPr marL="342900" indent="-342900">
              <a:lnSpc>
                <a:spcPct val="90000"/>
              </a:lnSpc>
              <a:spcBef>
                <a:spcPct val="20000"/>
              </a:spcBef>
              <a:buFontTx/>
              <a:buChar char="•"/>
            </a:pPr>
            <a:endParaRPr lang="en-US" b="1" dirty="0"/>
          </a:p>
          <a:p>
            <a:pPr marL="342900" indent="-342900">
              <a:lnSpc>
                <a:spcPct val="90000"/>
              </a:lnSpc>
              <a:spcBef>
                <a:spcPct val="20000"/>
              </a:spcBef>
              <a:buFontTx/>
              <a:buChar char="•"/>
            </a:pPr>
            <a:r>
              <a:rPr lang="en-US" b="1" dirty="0" smtClean="0"/>
              <a:t>phase </a:t>
            </a:r>
            <a:r>
              <a:rPr lang="en-US" b="1" dirty="0"/>
              <a:t>transition?</a:t>
            </a:r>
          </a:p>
          <a:p>
            <a:pPr marL="342900" indent="-342900">
              <a:lnSpc>
                <a:spcPct val="90000"/>
              </a:lnSpc>
              <a:spcBef>
                <a:spcPct val="20000"/>
              </a:spcBef>
              <a:buFontTx/>
              <a:buChar char="•"/>
            </a:pPr>
            <a:endParaRPr lang="en-US" b="1" dirty="0"/>
          </a:p>
        </p:txBody>
      </p:sp>
      <p:sp>
        <p:nvSpPr>
          <p:cNvPr id="621578" name="Rectangle 10"/>
          <p:cNvSpPr>
            <a:spLocks noGrp="1" noChangeArrowheads="1"/>
          </p:cNvSpPr>
          <p:nvPr>
            <p:ph type="title"/>
          </p:nvPr>
        </p:nvSpPr>
        <p:spPr>
          <a:xfrm>
            <a:off x="533400" y="0"/>
            <a:ext cx="8229600" cy="1143000"/>
          </a:xfrm>
          <a:solidFill>
            <a:srgbClr val="B2B2B2"/>
          </a:solidFill>
          <a:ln/>
        </p:spPr>
        <p:txBody>
          <a:bodyPr/>
          <a:lstStyle/>
          <a:p>
            <a:r>
              <a:rPr lang="en-US" sz="2800" b="1" dirty="0" smtClean="0">
                <a:solidFill>
                  <a:schemeClr val="accent2"/>
                </a:solidFill>
              </a:rPr>
              <a:t>40 Years Later – </a:t>
            </a:r>
            <a:br>
              <a:rPr lang="en-US" sz="2800" b="1" dirty="0" smtClean="0">
                <a:solidFill>
                  <a:schemeClr val="accent2"/>
                </a:solidFill>
              </a:rPr>
            </a:br>
            <a:r>
              <a:rPr lang="en-US" sz="2800" b="1" dirty="0" smtClean="0">
                <a:solidFill>
                  <a:schemeClr val="accent2"/>
                </a:solidFill>
              </a:rPr>
              <a:t>Exploring </a:t>
            </a:r>
            <a:r>
              <a:rPr lang="en-US" sz="2800" b="1" dirty="0">
                <a:solidFill>
                  <a:schemeClr val="accent2"/>
                </a:solidFill>
              </a:rPr>
              <a:t>The Nuclear Matter </a:t>
            </a:r>
            <a:r>
              <a:rPr lang="en-US" sz="2800" b="1" dirty="0" smtClean="0">
                <a:solidFill>
                  <a:schemeClr val="accent2"/>
                </a:solidFill>
              </a:rPr>
              <a:t>Equation of State</a:t>
            </a:r>
            <a:endParaRPr lang="en-US" sz="2800" b="1" dirty="0">
              <a:solidFill>
                <a:schemeClr val="accent2"/>
              </a:solidFill>
            </a:endParaRPr>
          </a:p>
        </p:txBody>
      </p:sp>
      <p:graphicFrame>
        <p:nvGraphicFramePr>
          <p:cNvPr id="2" name="Object 1"/>
          <p:cNvGraphicFramePr>
            <a:graphicFrameLocks noGrp="1" noChangeAspect="1"/>
          </p:cNvGraphicFramePr>
          <p:nvPr>
            <p:extLst>
              <p:ext uri="{D42A27DB-BD31-4B8C-83A1-F6EECF244321}">
                <p14:modId xmlns:p14="http://schemas.microsoft.com/office/powerpoint/2010/main" val="302643032"/>
              </p:ext>
            </p:extLst>
          </p:nvPr>
        </p:nvGraphicFramePr>
        <p:xfrm>
          <a:off x="609600" y="1814513"/>
          <a:ext cx="3810000" cy="4192587"/>
        </p:xfrm>
        <a:graphic>
          <a:graphicData uri="http://schemas.openxmlformats.org/presentationml/2006/ole">
            <mc:AlternateContent xmlns:mc="http://schemas.openxmlformats.org/markup-compatibility/2006">
              <mc:Choice xmlns:v="urn:schemas-microsoft-com:vml" Requires="v">
                <p:oleObj spid="_x0000_s52233" name="Corel PHOTO-PAINT 9.0 Image" r:id="rId7" imgW="3276190" imgH="3200000" progId="CorelPhotoPaint.Image.9">
                  <p:embed/>
                </p:oleObj>
              </mc:Choice>
              <mc:Fallback>
                <p:oleObj name="Corel PHOTO-PAINT 9.0 Image" r:id="rId7" imgW="3276190" imgH="3200000" progId="CorelPhotoPaint.Image.9">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1814513"/>
                        <a:ext cx="3810000" cy="4192587"/>
                      </a:xfrm>
                      <a:prstGeom prst="rect">
                        <a:avLst/>
                      </a:prstGeom>
                      <a:noFill/>
                      <a:ln>
                        <a:noFill/>
                      </a:ln>
                    </p:spPr>
                  </p:pic>
                </p:oleObj>
              </mc:Fallback>
            </mc:AlternateContent>
          </a:graphicData>
        </a:graphic>
      </p:graphicFrame>
      <p:sp>
        <p:nvSpPr>
          <p:cNvPr id="10" name="AutoShape 6"/>
          <p:cNvSpPr>
            <a:spLocks noChangeArrowheads="1"/>
          </p:cNvSpPr>
          <p:nvPr/>
        </p:nvSpPr>
        <p:spPr bwMode="auto">
          <a:xfrm rot="1732993" flipH="1" flipV="1">
            <a:off x="1447800" y="3757716"/>
            <a:ext cx="1447800" cy="914400"/>
          </a:xfrm>
          <a:prstGeom prst="curvedUpArrow">
            <a:avLst>
              <a:gd name="adj1" fmla="val 4574"/>
              <a:gd name="adj2" fmla="val 44201"/>
              <a:gd name="adj3" fmla="val 2682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AutoShape 10"/>
          <p:cNvSpPr>
            <a:spLocks noChangeArrowheads="1"/>
          </p:cNvSpPr>
          <p:nvPr/>
        </p:nvSpPr>
        <p:spPr bwMode="auto">
          <a:xfrm rot="1732993" flipH="1" flipV="1">
            <a:off x="1828800" y="4876800"/>
            <a:ext cx="762000" cy="195263"/>
          </a:xfrm>
          <a:prstGeom prst="curvedUpArrow">
            <a:avLst>
              <a:gd name="adj1" fmla="val 25456"/>
              <a:gd name="adj2" fmla="val 123125"/>
              <a:gd name="adj3" fmla="val 2682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AutoShape 7"/>
          <p:cNvSpPr>
            <a:spLocks noChangeArrowheads="1"/>
          </p:cNvSpPr>
          <p:nvPr/>
        </p:nvSpPr>
        <p:spPr bwMode="auto">
          <a:xfrm rot="2329518" flipH="1" flipV="1">
            <a:off x="1357168" y="2072348"/>
            <a:ext cx="2514600" cy="1752600"/>
          </a:xfrm>
          <a:prstGeom prst="curvedUpArrow">
            <a:avLst>
              <a:gd name="adj1" fmla="val 1694"/>
              <a:gd name="adj2" fmla="val 25115"/>
              <a:gd name="adj3" fmla="val 4616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8148405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endParaRPr lang="en-US"/>
          </a:p>
        </p:txBody>
      </p:sp>
      <p:sp>
        <p:nvSpPr>
          <p:cNvPr id="352259" name="Rectangle 3"/>
          <p:cNvSpPr>
            <a:spLocks noGrp="1" noChangeArrowheads="1"/>
          </p:cNvSpPr>
          <p:nvPr>
            <p:ph type="body" idx="1"/>
          </p:nvPr>
        </p:nvSpPr>
        <p:spPr/>
        <p:txBody>
          <a:bodyPr/>
          <a:lstStyle/>
          <a:p>
            <a:endParaRPr lang="en-US"/>
          </a:p>
        </p:txBody>
      </p:sp>
      <p:pic>
        <p:nvPicPr>
          <p:cNvPr id="3522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22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1025" y="3870325"/>
            <a:ext cx="3482975"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2263" name="Text Box 7"/>
          <p:cNvSpPr txBox="1">
            <a:spLocks noChangeArrowheads="1"/>
          </p:cNvSpPr>
          <p:nvPr/>
        </p:nvSpPr>
        <p:spPr bwMode="auto">
          <a:xfrm>
            <a:off x="457200" y="6096000"/>
            <a:ext cx="5173663"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t>1958-My first course in nuclear chemistry</a:t>
            </a:r>
          </a:p>
        </p:txBody>
      </p:sp>
    </p:spTree>
    <p:extLst>
      <p:ext uri="{BB962C8B-B14F-4D97-AF65-F5344CB8AC3E}">
        <p14:creationId xmlns:p14="http://schemas.microsoft.com/office/powerpoint/2010/main" val="4010798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endParaRPr lang="en-US"/>
          </a:p>
        </p:txBody>
      </p:sp>
      <p:sp>
        <p:nvSpPr>
          <p:cNvPr id="128003" name="Rectangle 3"/>
          <p:cNvSpPr>
            <a:spLocks noGrp="1" noChangeArrowheads="1"/>
          </p:cNvSpPr>
          <p:nvPr>
            <p:ph type="body" idx="1"/>
          </p:nvPr>
        </p:nvSpPr>
        <p:spPr/>
        <p:txBody>
          <a:bodyPr/>
          <a:lstStyle/>
          <a:p>
            <a:endParaRPr lang="en-US"/>
          </a:p>
        </p:txBody>
      </p:sp>
      <p:pic>
        <p:nvPicPr>
          <p:cNvPr id="1280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43332"/>
            <a:ext cx="4151313" cy="311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91736"/>
            <a:ext cx="4267200" cy="326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682591"/>
            <a:ext cx="5638800" cy="305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1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51" y="3550561"/>
            <a:ext cx="4533900" cy="331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038600" y="76200"/>
            <a:ext cx="742511" cy="369332"/>
          </a:xfrm>
          <a:prstGeom prst="rect">
            <a:avLst/>
          </a:prstGeom>
          <a:solidFill>
            <a:schemeClr val="bg1"/>
          </a:solidFill>
        </p:spPr>
        <p:txBody>
          <a:bodyPr wrap="none" rtlCol="0">
            <a:spAutoFit/>
          </a:bodyPr>
          <a:lstStyle/>
          <a:p>
            <a:r>
              <a:rPr lang="en-US" dirty="0" smtClean="0"/>
              <a:t>1930s</a:t>
            </a:r>
            <a:endParaRPr lang="en-US" dirty="0"/>
          </a:p>
        </p:txBody>
      </p:sp>
    </p:spTree>
    <p:extLst>
      <p:ext uri="{BB962C8B-B14F-4D97-AF65-F5344CB8AC3E}">
        <p14:creationId xmlns:p14="http://schemas.microsoft.com/office/powerpoint/2010/main" val="548627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88"/>
            <a:ext cx="9144000" cy="678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1025" y="3870325"/>
            <a:ext cx="3482975"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46" name="Rectangle 6"/>
          <p:cNvSpPr>
            <a:spLocks noChangeArrowheads="1"/>
          </p:cNvSpPr>
          <p:nvPr/>
        </p:nvSpPr>
        <p:spPr bwMode="auto">
          <a:xfrm>
            <a:off x="5715000" y="3505200"/>
            <a:ext cx="3429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815196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fribusers.org/IMAGES/landsca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30" y="0"/>
            <a:ext cx="5384798" cy="4038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60600"/>
            <a:ext cx="4648287" cy="438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430076"/>
      </p:ext>
    </p:extLst>
  </p:cSld>
  <p:clrMapOvr>
    <a:masterClrMapping/>
  </p:clrMapOvr>
  <p:transition spd="med">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idx="4294967295"/>
          </p:nvPr>
        </p:nvSpPr>
        <p:spPr>
          <a:xfrm>
            <a:off x="12700" y="50800"/>
            <a:ext cx="8875713" cy="709613"/>
          </a:xfrm>
          <a:ln/>
        </p:spPr>
        <p:txBody>
          <a:bodyPr lIns="82058" tIns="41029" rIns="82058" bIns="41029" anchor="t">
            <a:normAutofit fontScale="90000"/>
          </a:bodyPr>
          <a:lstStyle/>
          <a:p>
            <a:r>
              <a:rPr lang="en-US" b="1" dirty="0">
                <a:solidFill>
                  <a:srgbClr val="FF0000"/>
                </a:solidFill>
                <a:latin typeface="Comic Sans MS" pitchFamily="66" charset="0"/>
              </a:rPr>
              <a:t>Old </a:t>
            </a:r>
            <a:r>
              <a:rPr lang="en-US" b="1" dirty="0" smtClean="0">
                <a:solidFill>
                  <a:srgbClr val="FF0000"/>
                </a:solidFill>
                <a:latin typeface="Comic Sans MS" pitchFamily="66" charset="0"/>
              </a:rPr>
              <a:t>paradigms must </a:t>
            </a:r>
            <a:r>
              <a:rPr lang="en-US" b="1" dirty="0">
                <a:solidFill>
                  <a:srgbClr val="FF0000"/>
                </a:solidFill>
                <a:latin typeface="Comic Sans MS" pitchFamily="66" charset="0"/>
              </a:rPr>
              <a:t>be modified  </a:t>
            </a:r>
          </a:p>
        </p:txBody>
      </p:sp>
      <p:sp>
        <p:nvSpPr>
          <p:cNvPr id="322563" name="Text Box 3"/>
          <p:cNvSpPr txBox="1">
            <a:spLocks noChangeArrowheads="1"/>
          </p:cNvSpPr>
          <p:nvPr/>
        </p:nvSpPr>
        <p:spPr bwMode="auto">
          <a:xfrm>
            <a:off x="0" y="912813"/>
            <a:ext cx="4572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pPr algn="ctr" eaLnBrk="0" hangingPunct="0">
              <a:spcBef>
                <a:spcPct val="20000"/>
              </a:spcBef>
            </a:pPr>
            <a:r>
              <a:rPr kumimoji="1" lang="en-US" sz="1600" dirty="0">
                <a:latin typeface="Comic Sans MS" pitchFamily="66" charset="0"/>
                <a:ea typeface="MS PGothic" pitchFamily="34" charset="-128"/>
              </a:rPr>
              <a:t>Near the drip lines nuclear structure may be dramatically different.</a:t>
            </a:r>
          </a:p>
        </p:txBody>
      </p:sp>
      <p:sp>
        <p:nvSpPr>
          <p:cNvPr id="322564" name="Rectangle 4"/>
          <p:cNvSpPr>
            <a:spLocks noChangeArrowheads="1"/>
          </p:cNvSpPr>
          <p:nvPr/>
        </p:nvSpPr>
        <p:spPr bwMode="auto">
          <a:xfrm>
            <a:off x="4543425" y="5600700"/>
            <a:ext cx="44069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r>
              <a:rPr lang="en-GB" sz="2000" dirty="0">
                <a:latin typeface="Comic Sans MS" pitchFamily="66" charset="0"/>
                <a:ea typeface="MS PGothic" pitchFamily="34" charset="-128"/>
                <a:cs typeface="Times New Roman" pitchFamily="18" charset="0"/>
              </a:rPr>
              <a:t>No shell closure for N=8 and 20 for drip-line nuclei; new shells at 14, 16, 32…</a:t>
            </a:r>
            <a:endParaRPr lang="en-US" sz="2000" dirty="0">
              <a:solidFill>
                <a:srgbClr val="336600"/>
              </a:solidFill>
              <a:latin typeface="Times New Roman" pitchFamily="18" charset="0"/>
              <a:ea typeface="MS PGothic" pitchFamily="34" charset="-128"/>
              <a:cs typeface="Times New Roman" pitchFamily="18" charset="0"/>
            </a:endParaRPr>
          </a:p>
        </p:txBody>
      </p:sp>
      <p:pic>
        <p:nvPicPr>
          <p:cNvPr id="322565" name="Picture 5" descr="newMag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821781"/>
            <a:ext cx="3875088" cy="2476500"/>
          </a:xfrm>
          <a:prstGeom prst="rect">
            <a:avLst/>
          </a:prstGeom>
          <a:noFill/>
          <a:extLst>
            <a:ext uri="{909E8E84-426E-40DD-AFC4-6F175D3DCCD1}">
              <a14:hiddenFill xmlns:a14="http://schemas.microsoft.com/office/drawing/2010/main">
                <a:solidFill>
                  <a:srgbClr val="FFFFFF"/>
                </a:solidFill>
              </a14:hiddenFill>
            </a:ext>
          </a:extLst>
        </p:spPr>
      </p:pic>
      <p:pic>
        <p:nvPicPr>
          <p:cNvPr id="322567" name="Picture 7"/>
          <p:cNvPicPr>
            <a:picLocks noChangeAspect="1" noChangeArrowheads="1"/>
          </p:cNvPicPr>
          <p:nvPr/>
        </p:nvPicPr>
        <p:blipFill>
          <a:blip r:embed="rId4">
            <a:extLst>
              <a:ext uri="{28A0092B-C50C-407E-A947-70E740481C1C}">
                <a14:useLocalDpi xmlns:a14="http://schemas.microsoft.com/office/drawing/2010/main" val="0"/>
              </a:ext>
            </a:extLst>
          </a:blip>
          <a:srcRect l="7805" t="6221" r="7315" b="6030"/>
          <a:stretch>
            <a:fillRect/>
          </a:stretch>
        </p:blipFill>
        <p:spPr bwMode="auto">
          <a:xfrm>
            <a:off x="430213" y="1512888"/>
            <a:ext cx="3808412" cy="50942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li-pb-co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203325"/>
            <a:ext cx="2301875" cy="1035346"/>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p:cNvSpPr txBox="1">
            <a:spLocks noChangeArrowheads="1"/>
          </p:cNvSpPr>
          <p:nvPr/>
        </p:nvSpPr>
        <p:spPr bwMode="auto">
          <a:xfrm>
            <a:off x="7102067" y="1305499"/>
            <a:ext cx="189588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a:solidFill>
                  <a:srgbClr val="003366"/>
                </a:solidFill>
              </a:rPr>
              <a:t>The halo nucleus </a:t>
            </a:r>
            <a:r>
              <a:rPr lang="en-US" sz="1600" baseline="30000" dirty="0">
                <a:solidFill>
                  <a:srgbClr val="003366"/>
                </a:solidFill>
              </a:rPr>
              <a:t>11</a:t>
            </a:r>
            <a:r>
              <a:rPr lang="en-US" sz="1600" dirty="0">
                <a:solidFill>
                  <a:srgbClr val="003366"/>
                </a:solidFill>
              </a:rPr>
              <a:t>Li is almost </a:t>
            </a:r>
            <a:r>
              <a:rPr lang="en-US" sz="1600" dirty="0" smtClean="0">
                <a:solidFill>
                  <a:srgbClr val="003366"/>
                </a:solidFill>
              </a:rPr>
              <a:t>as </a:t>
            </a:r>
            <a:r>
              <a:rPr lang="en-US" sz="1600" dirty="0">
                <a:solidFill>
                  <a:srgbClr val="003366"/>
                </a:solidFill>
              </a:rPr>
              <a:t>large as a </a:t>
            </a:r>
            <a:r>
              <a:rPr lang="en-US" sz="1600" baseline="30000" dirty="0">
                <a:solidFill>
                  <a:srgbClr val="003366"/>
                </a:solidFill>
              </a:rPr>
              <a:t>208</a:t>
            </a:r>
            <a:r>
              <a:rPr lang="en-US" sz="1600" dirty="0">
                <a:solidFill>
                  <a:srgbClr val="003366"/>
                </a:solidFill>
              </a:rPr>
              <a:t>Pb nucleus </a:t>
            </a:r>
            <a:r>
              <a:rPr lang="en-US" sz="1600" dirty="0" smtClean="0">
                <a:solidFill>
                  <a:srgbClr val="003366"/>
                </a:solidFill>
              </a:rPr>
              <a:t> </a:t>
            </a:r>
            <a:endParaRPr lang="en-US" sz="1600" dirty="0">
              <a:solidFill>
                <a:srgbClr val="000099"/>
              </a:solidFill>
            </a:endParaRPr>
          </a:p>
        </p:txBody>
      </p:sp>
    </p:spTree>
    <p:extLst>
      <p:ext uri="{BB962C8B-B14F-4D97-AF65-F5344CB8AC3E}">
        <p14:creationId xmlns:p14="http://schemas.microsoft.com/office/powerpoint/2010/main" val="332448652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4114800" cy="3476625"/>
          </a:xfrm>
          <a:prstGeom prst="rect">
            <a:avLst/>
          </a:prstGeom>
          <a:noFill/>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057400"/>
            <a:ext cx="521874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49899" y="685800"/>
            <a:ext cx="4634602" cy="707886"/>
          </a:xfrm>
          <a:prstGeom prst="rect">
            <a:avLst/>
          </a:prstGeom>
        </p:spPr>
        <p:txBody>
          <a:bodyPr wrap="none">
            <a:spAutoFit/>
          </a:bodyPr>
          <a:lstStyle/>
          <a:p>
            <a:r>
              <a:rPr lang="en-US" sz="4000" b="1" dirty="0"/>
              <a:t>Nuclei in the Cosmos</a:t>
            </a:r>
            <a:endParaRPr lang="en-US" sz="4000" dirty="0"/>
          </a:p>
        </p:txBody>
      </p:sp>
    </p:spTree>
    <p:extLst>
      <p:ext uri="{BB962C8B-B14F-4D97-AF65-F5344CB8AC3E}">
        <p14:creationId xmlns:p14="http://schemas.microsoft.com/office/powerpoint/2010/main" val="30439256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bigear.org/CSMO/Images/CS03/cs03p03b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6172" y="789980"/>
            <a:ext cx="2895600" cy="27774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33800" y="235982"/>
            <a:ext cx="1995546" cy="369332"/>
          </a:xfrm>
          <a:prstGeom prst="rect">
            <a:avLst/>
          </a:prstGeom>
          <a:noFill/>
        </p:spPr>
        <p:txBody>
          <a:bodyPr wrap="none" rtlCol="0">
            <a:spAutoFit/>
          </a:bodyPr>
          <a:lstStyle/>
          <a:p>
            <a:r>
              <a:rPr lang="en-US" dirty="0" smtClean="0"/>
              <a:t>Neutrino Detection</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4076700"/>
            <a:ext cx="1835973" cy="2325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3795" y="4076700"/>
            <a:ext cx="2095953" cy="2224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28084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957" y="794300"/>
            <a:ext cx="2175485"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176584"/>
            <a:ext cx="419100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881436"/>
            <a:ext cx="4257675" cy="2898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8" name="Picture 12" descr="A simulated track of a high-energy neutrino moving upward through IceCube. The circles represent DOMs that detect the event, and their size represents the amount of light they detect from the Cherenkov radiation. Warmer colors represent earlier detections. (Click on image for best resolution.)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765725"/>
            <a:ext cx="3810000" cy="57646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9854" y="242505"/>
            <a:ext cx="6803337" cy="523220"/>
          </a:xfrm>
          <a:prstGeom prst="rect">
            <a:avLst/>
          </a:prstGeom>
          <a:noFill/>
        </p:spPr>
        <p:txBody>
          <a:bodyPr wrap="none" rtlCol="0">
            <a:spAutoFit/>
          </a:bodyPr>
          <a:lstStyle/>
          <a:p>
            <a:r>
              <a:rPr lang="en-US" sz="2800" b="1" dirty="0" smtClean="0"/>
              <a:t>NEUTRINO ASTRONOMY and ASTROPHYSICS</a:t>
            </a:r>
            <a:endParaRPr lang="en-US" sz="2800" b="1" dirty="0"/>
          </a:p>
        </p:txBody>
      </p:sp>
    </p:spTree>
    <p:extLst>
      <p:ext uri="{BB962C8B-B14F-4D97-AF65-F5344CB8AC3E}">
        <p14:creationId xmlns:p14="http://schemas.microsoft.com/office/powerpoint/2010/main" val="42427389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Animation of Possible Nova in Del by E. Guido &amp; N. Howes photo gif_1531x1459_2db958_zps3f68f10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9229" y="-86569"/>
            <a:ext cx="4914900" cy="46858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3829" y="4685816"/>
            <a:ext cx="8610600" cy="2585323"/>
          </a:xfrm>
          <a:prstGeom prst="rect">
            <a:avLst/>
          </a:prstGeom>
          <a:noFill/>
        </p:spPr>
        <p:txBody>
          <a:bodyPr wrap="square" rtlCol="0">
            <a:spAutoFit/>
          </a:bodyPr>
          <a:lstStyle/>
          <a:p>
            <a:r>
              <a:rPr lang="en-US" dirty="0" smtClean="0"/>
              <a:t>Japanese amateur astronomer Koichi </a:t>
            </a:r>
            <a:r>
              <a:rPr lang="en-US" dirty="0" err="1" smtClean="0"/>
              <a:t>Itagaki</a:t>
            </a:r>
            <a:r>
              <a:rPr lang="en-US" dirty="0" smtClean="0"/>
              <a:t> of Yamagata discovered an apparent </a:t>
            </a:r>
            <a:r>
              <a:rPr lang="en-US" b="1" dirty="0" smtClean="0">
                <a:hlinkClick r:id="rId4"/>
              </a:rPr>
              <a:t>nova</a:t>
            </a:r>
            <a:r>
              <a:rPr lang="en-US" dirty="0" smtClean="0"/>
              <a:t> or “new star” in the constellation </a:t>
            </a:r>
            <a:r>
              <a:rPr lang="en-US" dirty="0" err="1" smtClean="0"/>
              <a:t>Delphinus</a:t>
            </a:r>
            <a:r>
              <a:rPr lang="en-US" dirty="0" smtClean="0"/>
              <a:t> the Dolphin just today, August 14. </a:t>
            </a:r>
            <a:r>
              <a:rPr lang="en-US" dirty="0" smtClean="0"/>
              <a:t>2013.He </a:t>
            </a:r>
            <a:r>
              <a:rPr lang="en-US" dirty="0" smtClean="0"/>
              <a:t>used a small 7-inch (.18-m) reflecting telescope and CCD camera to nab it. Let’s hope its mouthful of a temporary designation, PNVJ20233073+2046041, is soon changed to Nova </a:t>
            </a:r>
            <a:r>
              <a:rPr lang="en-US" dirty="0" err="1" smtClean="0"/>
              <a:t>Delphini</a:t>
            </a:r>
            <a:r>
              <a:rPr lang="en-US" dirty="0" smtClean="0"/>
              <a:t> 2013!</a:t>
            </a:r>
            <a:r>
              <a:rPr lang="en-US" dirty="0"/>
              <a:t/>
            </a:r>
            <a:br>
              <a:rPr lang="en-US" dirty="0"/>
            </a:br>
            <a:r>
              <a:rPr lang="en-US" dirty="0"/>
              <a:t>Read more: </a:t>
            </a:r>
            <a:r>
              <a:rPr lang="en-US" dirty="0">
                <a:hlinkClick r:id="rId5"/>
              </a:rPr>
              <a:t>http://www.universetoday.com/104103/bright-new-nova-in-delphinus-you-can-see-it-tonight-with-binoculars/#ixzz2c3chQO45</a:t>
            </a:r>
            <a:r>
              <a:rPr lang="en-US" dirty="0"/>
              <a:t/>
            </a:r>
            <a:br>
              <a:rPr lang="en-US" dirty="0"/>
            </a:br>
            <a:endParaRPr lang="en-US" dirty="0"/>
          </a:p>
          <a:p>
            <a:endParaRPr lang="en-US" dirty="0"/>
          </a:p>
        </p:txBody>
      </p:sp>
      <p:pic>
        <p:nvPicPr>
          <p:cNvPr id="6" name="Picture 2" descr="http://scienceblogs.com/startswithabang/files/2011/09/Core.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2282" y="-78953"/>
            <a:ext cx="3545018" cy="4678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15200" y="2971800"/>
            <a:ext cx="1399357" cy="307777"/>
          </a:xfrm>
          <a:prstGeom prst="rect">
            <a:avLst/>
          </a:prstGeom>
          <a:solidFill>
            <a:schemeClr val="accent1">
              <a:lumMod val="40000"/>
              <a:lumOff val="60000"/>
            </a:schemeClr>
          </a:solidFill>
        </p:spPr>
        <p:txBody>
          <a:bodyPr wrap="none" rtlCol="0">
            <a:spAutoFit/>
          </a:bodyPr>
          <a:lstStyle/>
          <a:p>
            <a:r>
              <a:rPr lang="en-US" sz="1400" b="1" dirty="0" smtClean="0"/>
              <a:t>Neutrino sphere</a:t>
            </a:r>
            <a:endParaRPr lang="en-US" sz="1400" b="1" dirty="0"/>
          </a:p>
        </p:txBody>
      </p:sp>
    </p:spTree>
    <p:extLst>
      <p:ext uri="{BB962C8B-B14F-4D97-AF65-F5344CB8AC3E}">
        <p14:creationId xmlns:p14="http://schemas.microsoft.com/office/powerpoint/2010/main" val="4957493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6" name="Picture 2" descr="The image “file:///C:/Documents%20and%20Settings/Natowitz/My%20Documents/DARKMATTERCONT.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8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838200"/>
            <a:ext cx="662940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8148" name="Oval 4"/>
          <p:cNvSpPr>
            <a:spLocks noChangeArrowheads="1"/>
          </p:cNvSpPr>
          <p:nvPr/>
        </p:nvSpPr>
        <p:spPr bwMode="auto">
          <a:xfrm>
            <a:off x="4724400" y="990600"/>
            <a:ext cx="1371600" cy="1295400"/>
          </a:xfrm>
          <a:prstGeom prst="ellipse">
            <a:avLst/>
          </a:prstGeom>
          <a:noFill/>
          <a:ln w="571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chemeClr val="folHlink"/>
              </a:solidFill>
            </a:endParaRPr>
          </a:p>
        </p:txBody>
      </p:sp>
      <p:sp>
        <p:nvSpPr>
          <p:cNvPr id="518149" name="Oval 5"/>
          <p:cNvSpPr>
            <a:spLocks noChangeArrowheads="1"/>
          </p:cNvSpPr>
          <p:nvPr/>
        </p:nvSpPr>
        <p:spPr bwMode="auto">
          <a:xfrm>
            <a:off x="1905000" y="3124200"/>
            <a:ext cx="2133600" cy="1752600"/>
          </a:xfrm>
          <a:prstGeom prst="ellipse">
            <a:avLst/>
          </a:prstGeom>
          <a:noFill/>
          <a:ln w="571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8150" name="Text Box 6"/>
          <p:cNvSpPr txBox="1">
            <a:spLocks noChangeArrowheads="1"/>
          </p:cNvSpPr>
          <p:nvPr/>
        </p:nvSpPr>
        <p:spPr bwMode="auto">
          <a:xfrm>
            <a:off x="1295400" y="4953000"/>
            <a:ext cx="6629400" cy="15859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a:t>Correlations – Cluster Formation    </a:t>
            </a:r>
          </a:p>
          <a:p>
            <a:r>
              <a:rPr lang="en-US" sz="2000" b="1"/>
              <a:t>     Bose Condensates</a:t>
            </a:r>
          </a:p>
          <a:p>
            <a:r>
              <a:rPr lang="en-US" sz="2000" b="1"/>
              <a:t>        Efimov States</a:t>
            </a:r>
          </a:p>
          <a:p>
            <a:r>
              <a:rPr lang="en-US" sz="2000" b="1"/>
              <a:t>         Superfluidity      </a:t>
            </a:r>
            <a:endParaRPr lang="en-US" b="1"/>
          </a:p>
          <a:p>
            <a:endParaRPr lang="en-US" b="1"/>
          </a:p>
        </p:txBody>
      </p:sp>
      <p:sp>
        <p:nvSpPr>
          <p:cNvPr id="518151" name="Text Box 7"/>
          <p:cNvSpPr txBox="1">
            <a:spLocks noChangeArrowheads="1"/>
          </p:cNvSpPr>
          <p:nvPr/>
        </p:nvSpPr>
        <p:spPr bwMode="auto">
          <a:xfrm>
            <a:off x="6172200" y="1143000"/>
            <a:ext cx="1009650"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Perfect</a:t>
            </a:r>
          </a:p>
          <a:p>
            <a:r>
              <a:rPr lang="en-US" b="1"/>
              <a:t>Liquid?</a:t>
            </a:r>
          </a:p>
        </p:txBody>
      </p:sp>
      <p:sp>
        <p:nvSpPr>
          <p:cNvPr id="518152" name="Text Box 8"/>
          <p:cNvSpPr txBox="1">
            <a:spLocks noChangeArrowheads="1"/>
          </p:cNvSpPr>
          <p:nvPr/>
        </p:nvSpPr>
        <p:spPr bwMode="auto">
          <a:xfrm>
            <a:off x="1447800" y="4343400"/>
            <a:ext cx="958850"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Perfect</a:t>
            </a:r>
          </a:p>
          <a:p>
            <a:r>
              <a:rPr lang="en-US" b="1"/>
              <a:t>Gas ?</a:t>
            </a:r>
          </a:p>
        </p:txBody>
      </p:sp>
      <p:sp>
        <p:nvSpPr>
          <p:cNvPr id="518153" name="Text Box 9"/>
          <p:cNvSpPr txBox="1">
            <a:spLocks noChangeArrowheads="1"/>
          </p:cNvSpPr>
          <p:nvPr/>
        </p:nvSpPr>
        <p:spPr bwMode="auto">
          <a:xfrm>
            <a:off x="2438400" y="152400"/>
            <a:ext cx="45148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Few Body Syst.Suppl. 14 (2003) 361-366</a:t>
            </a:r>
          </a:p>
          <a:p>
            <a:r>
              <a:rPr lang="en-US" b="1"/>
              <a:t> Eur.Phys.J. A22 (2004) 261-269 </a:t>
            </a:r>
          </a:p>
        </p:txBody>
      </p:sp>
      <p:graphicFrame>
        <p:nvGraphicFramePr>
          <p:cNvPr id="2" name="Object 1"/>
          <p:cNvGraphicFramePr>
            <a:graphicFrameLocks noGrp="1" noChangeAspect="1"/>
          </p:cNvGraphicFramePr>
          <p:nvPr>
            <p:extLst>
              <p:ext uri="{D42A27DB-BD31-4B8C-83A1-F6EECF244321}">
                <p14:modId xmlns:p14="http://schemas.microsoft.com/office/powerpoint/2010/main" val="2179228551"/>
              </p:ext>
            </p:extLst>
          </p:nvPr>
        </p:nvGraphicFramePr>
        <p:xfrm>
          <a:off x="6477000" y="3782875"/>
          <a:ext cx="2184400" cy="2403750"/>
        </p:xfrm>
        <a:graphic>
          <a:graphicData uri="http://schemas.openxmlformats.org/presentationml/2006/ole">
            <mc:AlternateContent xmlns:mc="http://schemas.openxmlformats.org/markup-compatibility/2006">
              <mc:Choice xmlns:v="urn:schemas-microsoft-com:vml" Requires="v">
                <p:oleObj spid="_x0000_s51206" name="Corel PHOTO-PAINT 9.0 Image" r:id="rId6" imgW="3276190" imgH="3200000" progId="CorelPhotoPaint.Image.9">
                  <p:embed/>
                </p:oleObj>
              </mc:Choice>
              <mc:Fallback>
                <p:oleObj name="Corel PHOTO-PAINT 9.0 Image" r:id="rId6" imgW="3276190" imgH="3200000" progId="CorelPhotoPaint.Image.9">
                  <p:embed/>
                  <p:pic>
                    <p:nvPicPr>
                      <p:cNvPr id="0" name="Object 1"/>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3782875"/>
                        <a:ext cx="2184400" cy="2403750"/>
                      </a:xfrm>
                      <a:prstGeom prst="rect">
                        <a:avLst/>
                      </a:prstGeom>
                      <a:noFill/>
                      <a:ln>
                        <a:noFill/>
                      </a:ln>
                    </p:spPr>
                  </p:pic>
                </p:oleObj>
              </mc:Fallback>
            </mc:AlternateContent>
          </a:graphicData>
        </a:graphic>
      </p:graphicFrame>
      <p:sp>
        <p:nvSpPr>
          <p:cNvPr id="11" name="AutoShape 6"/>
          <p:cNvSpPr>
            <a:spLocks noChangeArrowheads="1"/>
          </p:cNvSpPr>
          <p:nvPr/>
        </p:nvSpPr>
        <p:spPr bwMode="auto">
          <a:xfrm rot="1732993" flipH="1" flipV="1">
            <a:off x="6937079" y="5122399"/>
            <a:ext cx="807301" cy="411192"/>
          </a:xfrm>
          <a:prstGeom prst="curvedUpArrow">
            <a:avLst>
              <a:gd name="adj1" fmla="val 4574"/>
              <a:gd name="adj2" fmla="val 44201"/>
              <a:gd name="adj3" fmla="val 2682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AutoShape 7"/>
          <p:cNvSpPr>
            <a:spLocks noChangeArrowheads="1"/>
          </p:cNvSpPr>
          <p:nvPr/>
        </p:nvSpPr>
        <p:spPr bwMode="auto">
          <a:xfrm rot="2329518" flipH="1" flipV="1">
            <a:off x="7041890" y="3463961"/>
            <a:ext cx="1503175" cy="1452659"/>
          </a:xfrm>
          <a:prstGeom prst="curvedUpArrow">
            <a:avLst>
              <a:gd name="adj1" fmla="val 1694"/>
              <a:gd name="adj2" fmla="val 25115"/>
              <a:gd name="adj3" fmla="val 4616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17459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0851"/>
            <a:ext cx="8831062" cy="792162"/>
          </a:xfrm>
        </p:spPr>
        <p:txBody>
          <a:bodyPr>
            <a:normAutofit fontScale="90000"/>
          </a:bodyPr>
          <a:lstStyle/>
          <a:p>
            <a:r>
              <a:rPr lang="en-US" b="1" dirty="0"/>
              <a:t>Test of Astrophysical Equations of State</a:t>
            </a:r>
            <a:br>
              <a:rPr lang="en-US" b="1" dirty="0"/>
            </a:br>
            <a:r>
              <a:rPr lang="en-US" b="1" dirty="0" smtClean="0"/>
              <a:t>Equilibrium Constant, K</a:t>
            </a:r>
            <a:r>
              <a:rPr lang="el-GR" b="1" baseline="-25000" dirty="0" smtClean="0"/>
              <a:t>α</a:t>
            </a:r>
            <a:r>
              <a:rPr lang="en-US" dirty="0" smtClean="0"/>
              <a:t/>
            </a:r>
            <a:br>
              <a:rPr lang="en-US" dirty="0" smtClean="0"/>
            </a:br>
            <a:endParaRPr lang="en-US" dirty="0"/>
          </a:p>
        </p:txBody>
      </p:sp>
      <p:sp>
        <p:nvSpPr>
          <p:cNvPr id="5" name="Content Placeholder 4"/>
          <p:cNvSpPr>
            <a:spLocks noGrp="1"/>
          </p:cNvSpPr>
          <p:nvPr>
            <p:ph idx="1"/>
          </p:nvPr>
        </p:nvSpPr>
        <p:spPr>
          <a:xfrm>
            <a:off x="0" y="1182598"/>
            <a:ext cx="4916183" cy="4525963"/>
          </a:xfrm>
        </p:spPr>
        <p:txBody>
          <a:bodyPr>
            <a:noAutofit/>
          </a:bodyPr>
          <a:lstStyle/>
          <a:p>
            <a:r>
              <a:rPr lang="en-US" sz="1400" b="1" dirty="0"/>
              <a:t>Many tests of EOS are done using mass fractions.</a:t>
            </a:r>
          </a:p>
          <a:p>
            <a:pPr marL="0" indent="0">
              <a:buNone/>
            </a:pPr>
            <a:r>
              <a:rPr lang="en-US" sz="1400" b="1" dirty="0" smtClean="0"/>
              <a:t>        Various </a:t>
            </a:r>
            <a:r>
              <a:rPr lang="en-US" sz="1400" b="1" dirty="0"/>
              <a:t>calculations include various different </a:t>
            </a:r>
            <a:endParaRPr lang="en-US" sz="1400" b="1" dirty="0" smtClean="0"/>
          </a:p>
          <a:p>
            <a:pPr marL="0" indent="0">
              <a:buNone/>
            </a:pPr>
            <a:r>
              <a:rPr lang="en-US" sz="1400" b="1" dirty="0"/>
              <a:t> </a:t>
            </a:r>
            <a:r>
              <a:rPr lang="en-US" sz="1400" b="1" dirty="0" smtClean="0"/>
              <a:t>       competing </a:t>
            </a:r>
            <a:r>
              <a:rPr lang="en-US" sz="1400" b="1" dirty="0"/>
              <a:t>species</a:t>
            </a:r>
            <a:r>
              <a:rPr lang="en-US" sz="1400" b="1" dirty="0" smtClean="0"/>
              <a:t>., </a:t>
            </a:r>
            <a:r>
              <a:rPr lang="en-US" sz="1400" b="1" dirty="0"/>
              <a:t>if all relevant species are not </a:t>
            </a:r>
            <a:endParaRPr lang="en-US" sz="1400" b="1" dirty="0" smtClean="0"/>
          </a:p>
          <a:p>
            <a:pPr marL="0" indent="0">
              <a:buNone/>
            </a:pPr>
            <a:r>
              <a:rPr lang="en-US" sz="1400" b="1" dirty="0"/>
              <a:t> </a:t>
            </a:r>
            <a:r>
              <a:rPr lang="en-US" sz="1400" b="1" dirty="0" smtClean="0"/>
              <a:t>        included</a:t>
            </a:r>
            <a:r>
              <a:rPr lang="en-US" sz="1400" b="1" dirty="0"/>
              <a:t>, mass fractions are not accurate</a:t>
            </a:r>
            <a:r>
              <a:rPr lang="en-US" sz="1400" b="1" dirty="0" smtClean="0"/>
              <a:t>.</a:t>
            </a:r>
          </a:p>
          <a:p>
            <a:pPr marL="0" indent="0">
              <a:buNone/>
            </a:pPr>
            <a:endParaRPr lang="en-US" sz="1400" b="1" dirty="0"/>
          </a:p>
          <a:p>
            <a:r>
              <a:rPr lang="en-US" sz="1400" b="1" dirty="0"/>
              <a:t>Equilibrium </a:t>
            </a:r>
            <a:r>
              <a:rPr lang="en-US" sz="1400" b="1" dirty="0" smtClean="0"/>
              <a:t>constants, e.g.,</a:t>
            </a:r>
          </a:p>
          <a:p>
            <a:pPr marL="0" indent="0">
              <a:buNone/>
            </a:pPr>
            <a:endParaRPr lang="en-US" sz="1400" b="1" dirty="0" smtClean="0"/>
          </a:p>
          <a:p>
            <a:pPr marL="0" indent="0">
              <a:buNone/>
            </a:pPr>
            <a:endParaRPr lang="en-US" sz="1400" b="1" dirty="0"/>
          </a:p>
          <a:p>
            <a:pPr marL="0" indent="0">
              <a:buNone/>
            </a:pPr>
            <a:r>
              <a:rPr lang="en-US" sz="1400" b="1" dirty="0" smtClean="0"/>
              <a:t> </a:t>
            </a:r>
          </a:p>
          <a:p>
            <a:endParaRPr lang="en-US" sz="1400" b="1" dirty="0"/>
          </a:p>
          <a:p>
            <a:pPr marL="0" indent="0">
              <a:buNone/>
            </a:pPr>
            <a:endParaRPr lang="en-US" sz="1400" b="1" dirty="0"/>
          </a:p>
          <a:p>
            <a:pPr marL="0" indent="0">
              <a:buNone/>
            </a:pPr>
            <a:r>
              <a:rPr lang="en-US" sz="1400" b="1" dirty="0" smtClean="0"/>
              <a:t>        should </a:t>
            </a:r>
            <a:r>
              <a:rPr lang="en-US" sz="1400" b="1" dirty="0"/>
              <a:t>be independent of proton </a:t>
            </a:r>
            <a:r>
              <a:rPr lang="en-US" sz="1400" b="1" dirty="0" smtClean="0"/>
              <a:t>fraction  and </a:t>
            </a:r>
            <a:r>
              <a:rPr lang="en-US" sz="1400" b="1" dirty="0"/>
              <a:t>choice </a:t>
            </a:r>
            <a:r>
              <a:rPr lang="en-US" sz="1400" b="1" dirty="0" smtClean="0"/>
              <a:t>of</a:t>
            </a:r>
          </a:p>
          <a:p>
            <a:pPr marL="0" indent="0">
              <a:buNone/>
            </a:pPr>
            <a:r>
              <a:rPr lang="en-US" sz="1400" b="1" dirty="0"/>
              <a:t> </a:t>
            </a:r>
            <a:r>
              <a:rPr lang="en-US" sz="1400" b="1" dirty="0" smtClean="0"/>
              <a:t>       </a:t>
            </a:r>
            <a:r>
              <a:rPr lang="en-US" sz="1400" b="1" dirty="0"/>
              <a:t>competing species</a:t>
            </a:r>
            <a:r>
              <a:rPr lang="en-US" sz="1400" b="1" dirty="0" smtClean="0"/>
              <a:t>.</a:t>
            </a:r>
          </a:p>
          <a:p>
            <a:pPr marL="0" indent="0">
              <a:buNone/>
            </a:pPr>
            <a:endParaRPr lang="en-US" sz="1400" b="1" dirty="0"/>
          </a:p>
          <a:p>
            <a:r>
              <a:rPr lang="en-US" sz="1400" b="1" dirty="0" smtClean="0"/>
              <a:t>Models converge at lowest densities, but many are significantly above data at  higher density</a:t>
            </a:r>
          </a:p>
          <a:p>
            <a:endParaRPr lang="en-US" sz="1400" b="1" dirty="0" smtClean="0"/>
          </a:p>
          <a:p>
            <a:r>
              <a:rPr lang="en-US" sz="1400" b="1" dirty="0" err="1" smtClean="0"/>
              <a:t>Lattimer</a:t>
            </a:r>
            <a:r>
              <a:rPr lang="en-US" sz="1400" b="1" dirty="0" smtClean="0"/>
              <a:t> &amp; </a:t>
            </a:r>
            <a:r>
              <a:rPr lang="en-US" sz="1400" b="1" dirty="0" err="1" smtClean="0"/>
              <a:t>Swesty</a:t>
            </a:r>
            <a:r>
              <a:rPr lang="en-US" sz="1400" b="1" dirty="0" smtClean="0"/>
              <a:t> with K=180, 220 show reasonable agreement with data</a:t>
            </a:r>
          </a:p>
          <a:p>
            <a:endParaRPr lang="en-US" sz="1400" b="1" dirty="0" smtClean="0"/>
          </a:p>
          <a:p>
            <a:r>
              <a:rPr lang="en-US" sz="1400" b="1" dirty="0" smtClean="0"/>
              <a:t>QSM with in-medium binding energy shifts works well</a:t>
            </a:r>
            <a:endParaRPr lang="en-US" sz="1400" b="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708" r="7977" b="3542"/>
          <a:stretch/>
        </p:blipFill>
        <p:spPr>
          <a:xfrm>
            <a:off x="4731882" y="1265591"/>
            <a:ext cx="3827124" cy="5434453"/>
          </a:xfrm>
          <a:prstGeom prst="rect">
            <a:avLst/>
          </a:prstGeom>
        </p:spPr>
      </p:pic>
      <p:sp>
        <p:nvSpPr>
          <p:cNvPr id="6" name="TextBox 5"/>
          <p:cNvSpPr txBox="1"/>
          <p:nvPr/>
        </p:nvSpPr>
        <p:spPr>
          <a:xfrm>
            <a:off x="5259321" y="1080925"/>
            <a:ext cx="3514488" cy="369332"/>
          </a:xfrm>
          <a:prstGeom prst="rect">
            <a:avLst/>
          </a:prstGeom>
          <a:noFill/>
        </p:spPr>
        <p:txBody>
          <a:bodyPr wrap="none" rtlCol="0">
            <a:spAutoFit/>
          </a:bodyPr>
          <a:lstStyle/>
          <a:p>
            <a:r>
              <a:rPr lang="en-US" dirty="0" smtClean="0"/>
              <a:t>L. Qin et </a:t>
            </a:r>
            <a:r>
              <a:rPr lang="en-US" dirty="0" err="1" smtClean="0"/>
              <a:t>al.PRL</a:t>
            </a:r>
            <a:r>
              <a:rPr lang="en-US" dirty="0" smtClean="0"/>
              <a:t> </a:t>
            </a:r>
            <a:r>
              <a:rPr lang="en-US" b="1" dirty="0" smtClean="0"/>
              <a:t>108</a:t>
            </a:r>
            <a:r>
              <a:rPr lang="en-US" dirty="0" smtClean="0"/>
              <a:t> 172701 </a:t>
            </a:r>
            <a:r>
              <a:rPr lang="en-US" dirty="0"/>
              <a:t>(2012</a:t>
            </a:r>
            <a:r>
              <a:rPr lang="en-US" dirty="0" smtClean="0"/>
              <a:t>). </a:t>
            </a:r>
            <a:endParaRPr lang="en-US" dirty="0"/>
          </a:p>
        </p:txBody>
      </p:sp>
      <mc:AlternateContent xmlns:mc="http://schemas.openxmlformats.org/markup-compatibility/2006" xmlns:a14="http://schemas.microsoft.com/office/drawing/2010/main">
        <mc:Choice Requires="a14">
          <p:sp>
            <p:nvSpPr>
              <p:cNvPr id="7" name="TextBox 6"/>
              <p:cNvSpPr txBox="1"/>
              <p:nvPr/>
            </p:nvSpPr>
            <p:spPr>
              <a:xfrm>
                <a:off x="414447" y="2888462"/>
                <a:ext cx="3638410" cy="7566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a:rPr>
                          </m:ctrlPr>
                        </m:sSubPr>
                        <m:e>
                          <m:r>
                            <a:rPr lang="en-US" b="1" i="1" smtClean="0">
                              <a:latin typeface="Cambria Math"/>
                            </a:rPr>
                            <m:t>𝑲</m:t>
                          </m:r>
                        </m:e>
                        <m:sub>
                          <m:r>
                            <a:rPr lang="en-US" b="1" i="1" smtClean="0">
                              <a:latin typeface="Cambria Math"/>
                            </a:rPr>
                            <m:t>𝒄</m:t>
                          </m:r>
                        </m:sub>
                      </m:sSub>
                      <m:d>
                        <m:dPr>
                          <m:ctrlPr>
                            <a:rPr lang="en-US" b="1" i="1" smtClean="0">
                              <a:latin typeface="Cambria Math"/>
                            </a:rPr>
                          </m:ctrlPr>
                        </m:dPr>
                        <m:e>
                          <m:r>
                            <a:rPr lang="en-US" b="1" i="1" smtClean="0">
                              <a:latin typeface="Cambria Math"/>
                            </a:rPr>
                            <m:t>𝑨</m:t>
                          </m:r>
                          <m:r>
                            <a:rPr lang="en-US" b="1" i="1" smtClean="0">
                              <a:latin typeface="Cambria Math"/>
                            </a:rPr>
                            <m:t>,</m:t>
                          </m:r>
                          <m:r>
                            <a:rPr lang="en-US" b="1" i="1" smtClean="0">
                              <a:latin typeface="Cambria Math"/>
                            </a:rPr>
                            <m:t>𝒁</m:t>
                          </m:r>
                        </m:e>
                      </m:d>
                      <m:r>
                        <a:rPr lang="en-US" b="1" i="1" smtClean="0">
                          <a:latin typeface="Cambria Math"/>
                        </a:rPr>
                        <m:t>= </m:t>
                      </m:r>
                      <m:f>
                        <m:fPr>
                          <m:ctrlPr>
                            <a:rPr lang="en-US" b="1" i="1" smtClean="0">
                              <a:latin typeface="Cambria Math"/>
                            </a:rPr>
                          </m:ctrlPr>
                        </m:fPr>
                        <m:num>
                          <m:r>
                            <a:rPr lang="en-US" b="1" i="1" smtClean="0">
                              <a:latin typeface="Cambria Math"/>
                              <a:ea typeface="Cambria Math"/>
                            </a:rPr>
                            <m:t>𝝆</m:t>
                          </m:r>
                          <m:r>
                            <a:rPr lang="en-US" b="1" i="1" smtClean="0">
                              <a:latin typeface="Cambria Math"/>
                              <a:ea typeface="Cambria Math"/>
                            </a:rPr>
                            <m:t>(</m:t>
                          </m:r>
                          <m:r>
                            <a:rPr lang="en-US" b="1" i="1" smtClean="0">
                              <a:latin typeface="Cambria Math"/>
                              <a:ea typeface="Cambria Math"/>
                            </a:rPr>
                            <m:t>𝑨</m:t>
                          </m:r>
                          <m:r>
                            <a:rPr lang="en-US" b="1" i="1" smtClean="0">
                              <a:latin typeface="Cambria Math"/>
                              <a:ea typeface="Cambria Math"/>
                            </a:rPr>
                            <m:t>,</m:t>
                          </m:r>
                          <m:r>
                            <a:rPr lang="en-US" b="1" i="1" smtClean="0">
                              <a:latin typeface="Cambria Math"/>
                              <a:ea typeface="Cambria Math"/>
                            </a:rPr>
                            <m:t>𝒁</m:t>
                          </m:r>
                          <m:r>
                            <a:rPr lang="en-US" b="1" i="1" smtClean="0">
                              <a:latin typeface="Cambria Math"/>
                              <a:ea typeface="Cambria Math"/>
                            </a:rPr>
                            <m:t>)</m:t>
                          </m:r>
                        </m:num>
                        <m:den>
                          <m:sSubSup>
                            <m:sSubSupPr>
                              <m:ctrlPr>
                                <a:rPr lang="en-US" b="1" i="1" smtClean="0">
                                  <a:latin typeface="Cambria Math"/>
                                </a:rPr>
                              </m:ctrlPr>
                            </m:sSubSupPr>
                            <m:e>
                              <m:r>
                                <a:rPr lang="en-US" b="1" i="1" smtClean="0">
                                  <a:latin typeface="Cambria Math"/>
                                  <a:ea typeface="Cambria Math"/>
                                </a:rPr>
                                <m:t>𝝆</m:t>
                              </m:r>
                            </m:e>
                            <m:sub>
                              <m:r>
                                <a:rPr lang="en-US" b="1" i="1" smtClean="0">
                                  <a:latin typeface="Cambria Math"/>
                                </a:rPr>
                                <m:t>𝒑</m:t>
                              </m:r>
                            </m:sub>
                            <m:sup>
                              <m:r>
                                <a:rPr lang="en-US" b="1" i="1" smtClean="0">
                                  <a:latin typeface="Cambria Math"/>
                                </a:rPr>
                                <m:t>𝒁</m:t>
                              </m:r>
                            </m:sup>
                          </m:sSubSup>
                          <m:sSubSup>
                            <m:sSubSupPr>
                              <m:ctrlPr>
                                <a:rPr lang="en-US" b="1" i="1" smtClean="0">
                                  <a:latin typeface="Cambria Math"/>
                                </a:rPr>
                              </m:ctrlPr>
                            </m:sSubSupPr>
                            <m:e>
                              <m:r>
                                <a:rPr lang="en-US" b="1" i="1" smtClean="0">
                                  <a:latin typeface="Cambria Math"/>
                                  <a:ea typeface="Cambria Math"/>
                                </a:rPr>
                                <m:t>𝝆</m:t>
                              </m:r>
                            </m:e>
                            <m:sub>
                              <m:r>
                                <a:rPr lang="en-US" b="1" i="1" smtClean="0">
                                  <a:latin typeface="Cambria Math"/>
                                </a:rPr>
                                <m:t>𝒏</m:t>
                              </m:r>
                            </m:sub>
                            <m:sup>
                              <m:r>
                                <a:rPr lang="en-US" b="1" i="1" smtClean="0">
                                  <a:latin typeface="Cambria Math"/>
                                </a:rPr>
                                <m:t>(</m:t>
                              </m:r>
                              <m:r>
                                <a:rPr lang="en-US" b="1" i="1" smtClean="0">
                                  <a:latin typeface="Cambria Math"/>
                                </a:rPr>
                                <m:t>𝑨</m:t>
                              </m:r>
                              <m:r>
                                <a:rPr lang="en-US" b="1" i="1" smtClean="0">
                                  <a:latin typeface="Cambria Math"/>
                                </a:rPr>
                                <m:t>−</m:t>
                              </m:r>
                              <m:r>
                                <a:rPr lang="en-US" b="1" i="1" smtClean="0">
                                  <a:latin typeface="Cambria Math"/>
                                </a:rPr>
                                <m:t>𝒁</m:t>
                              </m:r>
                              <m:r>
                                <a:rPr lang="en-US" b="1" i="1" smtClean="0">
                                  <a:latin typeface="Cambria Math"/>
                                </a:rPr>
                                <m:t>)</m:t>
                              </m:r>
                            </m:sup>
                          </m:sSubSup>
                        </m:den>
                      </m:f>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414447" y="2888462"/>
                <a:ext cx="3638410" cy="756682"/>
              </a:xfrm>
              <a:prstGeom prst="rect">
                <a:avLst/>
              </a:prstGeom>
              <a:blipFill rotWithShape="1">
                <a:blip r:embed="rId4"/>
                <a:stretch>
                  <a:fillRect/>
                </a:stretch>
              </a:blipFill>
            </p:spPr>
            <p:txBody>
              <a:bodyPr/>
              <a:lstStyle/>
              <a:p>
                <a:r>
                  <a:rPr lang="en-US">
                    <a:noFill/>
                  </a:rPr>
                  <a:t> </a:t>
                </a:r>
              </a:p>
            </p:txBody>
          </p:sp>
        </mc:Fallback>
      </mc:AlternateContent>
      <p:grpSp>
        <p:nvGrpSpPr>
          <p:cNvPr id="8" name="Group 19"/>
          <p:cNvGrpSpPr>
            <a:grpSpLocks/>
          </p:cNvGrpSpPr>
          <p:nvPr/>
        </p:nvGrpSpPr>
        <p:grpSpPr bwMode="auto">
          <a:xfrm>
            <a:off x="0" y="6551613"/>
            <a:ext cx="1114425" cy="296862"/>
            <a:chOff x="0" y="4133"/>
            <a:chExt cx="702" cy="187"/>
          </a:xfrm>
        </p:grpSpPr>
        <p:sp>
          <p:nvSpPr>
            <p:cNvPr id="9" name="Rectangle 16"/>
            <p:cNvSpPr>
              <a:spLocks noChangeArrowheads="1"/>
            </p:cNvSpPr>
            <p:nvPr/>
          </p:nvSpPr>
          <p:spPr bwMode="auto">
            <a:xfrm>
              <a:off x="0" y="4133"/>
              <a:ext cx="702" cy="18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1600" b="1" dirty="0">
                  <a:solidFill>
                    <a:srgbClr val="A50021"/>
                  </a:solidFill>
                  <a:latin typeface="Comic Sans MS" pitchFamily="66" charset="0"/>
                </a:rPr>
                <a:t>T-REX </a:t>
              </a:r>
            </a:p>
          </p:txBody>
        </p:sp>
        <p:pic>
          <p:nvPicPr>
            <p:cNvPr id="10" name="Picture 18" descr="The image “http://www.woot.com/Images/Sale/RoboRaptor_Platinum_Edition_Robotic_DinosaurTIQ-detail.jpg” cannot be displayed, because it contains errors."/>
            <p:cNvPicPr>
              <a:picLocks noChangeAspect="1" noChangeArrowheads="1"/>
            </p:cNvPicPr>
            <p:nvPr/>
          </p:nvPicPr>
          <p:blipFill>
            <a:blip r:embed="rId5">
              <a:extLst>
                <a:ext uri="{28A0092B-C50C-407E-A947-70E740481C1C}">
                  <a14:useLocalDpi xmlns:a14="http://schemas.microsoft.com/office/drawing/2010/main" val="0"/>
                </a:ext>
              </a:extLst>
            </a:blip>
            <a:srcRect t="2560" b="2560"/>
            <a:stretch>
              <a:fillRect/>
            </a:stretch>
          </p:blipFill>
          <p:spPr bwMode="auto">
            <a:xfrm>
              <a:off x="480" y="4161"/>
              <a:ext cx="20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5" descr="prime_wht_maroonbo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4013" y="6570663"/>
            <a:ext cx="11699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3904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803798" y="249704"/>
            <a:ext cx="5338762" cy="156966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dirty="0" smtClean="0"/>
              <a:t>Why </a:t>
            </a:r>
            <a:r>
              <a:rPr lang="en-US" sz="3200" dirty="0"/>
              <a:t>Nuclear Science was </a:t>
            </a:r>
            <a:endParaRPr lang="en-US" sz="3200" dirty="0" smtClean="0"/>
          </a:p>
          <a:p>
            <a:pPr eaLnBrk="1" hangingPunct="1"/>
            <a:r>
              <a:rPr lang="en-US" sz="3200" dirty="0" smtClean="0"/>
              <a:t>            and </a:t>
            </a:r>
            <a:r>
              <a:rPr lang="en-US" sz="3200" dirty="0"/>
              <a:t>is Still</a:t>
            </a:r>
            <a:endParaRPr lang="en-US" sz="3200" dirty="0" smtClean="0"/>
          </a:p>
          <a:p>
            <a:pPr eaLnBrk="1" hangingPunct="1"/>
            <a:r>
              <a:rPr lang="en-US" sz="3200" dirty="0" smtClean="0"/>
              <a:t>      So </a:t>
            </a:r>
            <a:r>
              <a:rPr lang="en-US" sz="3200" dirty="0"/>
              <a:t>Interesting to </a:t>
            </a:r>
            <a:r>
              <a:rPr lang="en-US" sz="3200" dirty="0" smtClean="0"/>
              <a:t>Me </a:t>
            </a:r>
            <a:endParaRPr lang="en-US" sz="3200" b="1" dirty="0">
              <a:solidFill>
                <a:schemeClr val="tx2"/>
              </a:solidFill>
              <a:ea typeface="SimSun" pitchFamily="2" charset="-122"/>
            </a:endParaRPr>
          </a:p>
        </p:txBody>
      </p:sp>
      <p:sp>
        <p:nvSpPr>
          <p:cNvPr id="3" name="TextBox 2"/>
          <p:cNvSpPr txBox="1"/>
          <p:nvPr/>
        </p:nvSpPr>
        <p:spPr>
          <a:xfrm>
            <a:off x="762000" y="2438400"/>
            <a:ext cx="7620000" cy="3539430"/>
          </a:xfrm>
          <a:prstGeom prst="rect">
            <a:avLst/>
          </a:prstGeom>
          <a:noFill/>
        </p:spPr>
        <p:txBody>
          <a:bodyPr wrap="square" rtlCol="0">
            <a:spAutoFit/>
          </a:bodyPr>
          <a:lstStyle/>
          <a:p>
            <a:pPr algn="ctr"/>
            <a:r>
              <a:rPr lang="en-US" sz="2800" b="1" dirty="0" smtClean="0"/>
              <a:t>HOW COULD I NOT LOVE WORKING IN A FIELD WITH THIS KIND OF FUNDAMENTAL IMPORTANCE,     PROSPECT FOR SURPRISES,</a:t>
            </a:r>
          </a:p>
          <a:p>
            <a:pPr algn="ctr"/>
            <a:r>
              <a:rPr lang="en-US" sz="2800" b="1" dirty="0" smtClean="0"/>
              <a:t>ACCESS TO FANTASTIC TOYS, </a:t>
            </a:r>
          </a:p>
          <a:p>
            <a:pPr algn="ctr"/>
            <a:r>
              <a:rPr lang="en-US" sz="2800" b="1" dirty="0" smtClean="0"/>
              <a:t>FREEDOM TO FOLLOW MY IDEAS</a:t>
            </a:r>
          </a:p>
          <a:p>
            <a:pPr algn="ctr"/>
            <a:r>
              <a:rPr lang="en-US" sz="2800" b="1" dirty="0" smtClean="0"/>
              <a:t>AND THE OPPORTUNITY TO HAVE SUCH INCREDIBLE PEOPLE AS TEACHERS COLLABORATORS AND FRIENDS?</a:t>
            </a:r>
            <a:endParaRPr lang="en-US" sz="2800" b="1" dirty="0"/>
          </a:p>
        </p:txBody>
      </p:sp>
    </p:spTree>
    <p:extLst>
      <p:ext uri="{BB962C8B-B14F-4D97-AF65-F5344CB8AC3E}">
        <p14:creationId xmlns:p14="http://schemas.microsoft.com/office/powerpoint/2010/main" val="338684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2"/>
                                        </p:tgtEl>
                                      </p:cBhvr>
                                    </p:animEffect>
                                    <p:anim calcmode="lin" valueType="num">
                                      <p:cBhvr>
                                        <p:cTn id="7"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2"/>
                                        </p:tgtEl>
                                        <p:attrNameLst>
                                          <p:attrName>ppt_h</p:attrName>
                                        </p:attrNameLst>
                                      </p:cBhvr>
                                      <p:tavLst>
                                        <p:tav tm="0">
                                          <p:val>
                                            <p:strVal val="ppt_h"/>
                                          </p:val>
                                        </p:tav>
                                        <p:tav tm="100000">
                                          <p:val>
                                            <p:strVal val="ppt_h"/>
                                          </p:val>
                                        </p:tav>
                                      </p:tavLst>
                                    </p:anim>
                                    <p:set>
                                      <p:cBhvr>
                                        <p:cTn id="9" dur="1" fill="hold">
                                          <p:stCondLst>
                                            <p:cond delay="1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7" name="Picture 7"/>
          <p:cNvPicPr>
            <a:picLocks noChangeAspect="1" noChangeArrowheads="1"/>
          </p:cNvPicPr>
          <p:nvPr/>
        </p:nvPicPr>
        <p:blipFill>
          <a:blip r:embed="rId3">
            <a:extLst>
              <a:ext uri="{28A0092B-C50C-407E-A947-70E740481C1C}">
                <a14:useLocalDpi xmlns:a14="http://schemas.microsoft.com/office/drawing/2010/main" val="0"/>
              </a:ext>
            </a:extLst>
          </a:blip>
          <a:srcRect l="7805" t="6221" r="7315" b="6030"/>
          <a:stretch>
            <a:fillRect/>
          </a:stretch>
        </p:blipFill>
        <p:spPr bwMode="auto">
          <a:xfrm>
            <a:off x="304800" y="595789"/>
            <a:ext cx="3174838" cy="327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16058" y="226457"/>
            <a:ext cx="5056192" cy="369332"/>
          </a:xfrm>
          <a:prstGeom prst="rect">
            <a:avLst/>
          </a:prstGeom>
          <a:noFill/>
        </p:spPr>
        <p:txBody>
          <a:bodyPr wrap="none" rtlCol="0">
            <a:spAutoFit/>
          </a:bodyPr>
          <a:lstStyle/>
          <a:p>
            <a:r>
              <a:rPr lang="en-US" dirty="0" smtClean="0"/>
              <a:t>1940s                                                                      1950s</a:t>
            </a:r>
            <a:endParaRPr lang="en-US" dirty="0"/>
          </a:p>
        </p:txBody>
      </p:sp>
      <p:pic>
        <p:nvPicPr>
          <p:cNvPr id="5" name="Picture 2" descr="http://www.bigear.org/CSMO/Images/CS03/cs03p03b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3973" y="974646"/>
            <a:ext cx="2895600" cy="27774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81600" y="605314"/>
            <a:ext cx="1995546" cy="369332"/>
          </a:xfrm>
          <a:prstGeom prst="rect">
            <a:avLst/>
          </a:prstGeom>
          <a:noFill/>
        </p:spPr>
        <p:txBody>
          <a:bodyPr wrap="none" rtlCol="0">
            <a:spAutoFit/>
          </a:bodyPr>
          <a:lstStyle/>
          <a:p>
            <a:r>
              <a:rPr lang="en-US" dirty="0" smtClean="0"/>
              <a:t>Neutrino Detection</a:t>
            </a:r>
            <a:endParaRPr lang="en-US" dirty="0"/>
          </a:p>
        </p:txBody>
      </p:sp>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799" y="4076700"/>
            <a:ext cx="1835973" cy="2325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2249" y="4076700"/>
            <a:ext cx="2095953" cy="2224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descr="http://wcpeace.org/History/WCPeace/Images/wcp004-we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9950" y="4552417"/>
            <a:ext cx="1371600" cy="20303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6966" y="4076700"/>
            <a:ext cx="3777188" cy="369332"/>
          </a:xfrm>
          <a:prstGeom prst="rect">
            <a:avLst/>
          </a:prstGeom>
          <a:noFill/>
        </p:spPr>
        <p:txBody>
          <a:bodyPr wrap="none" rtlCol="0">
            <a:spAutoFit/>
          </a:bodyPr>
          <a:lstStyle/>
          <a:p>
            <a:r>
              <a:rPr lang="en-US" b="1" dirty="0" smtClean="0">
                <a:solidFill>
                  <a:srgbClr val="00B0F0"/>
                </a:solidFill>
              </a:rPr>
              <a:t>NEW HEAVY ELEMENTS </a:t>
            </a:r>
            <a:r>
              <a:rPr lang="en-US" b="1" dirty="0" err="1" smtClean="0">
                <a:solidFill>
                  <a:srgbClr val="00B0F0"/>
                </a:solidFill>
              </a:rPr>
              <a:t>Np</a:t>
            </a:r>
            <a:r>
              <a:rPr lang="en-US" b="1" dirty="0" smtClean="0">
                <a:solidFill>
                  <a:srgbClr val="00B0F0"/>
                </a:solidFill>
              </a:rPr>
              <a:t>, </a:t>
            </a:r>
            <a:r>
              <a:rPr lang="en-US" b="1" dirty="0" err="1" smtClean="0">
                <a:solidFill>
                  <a:srgbClr val="00B0F0"/>
                </a:solidFill>
              </a:rPr>
              <a:t>Pu</a:t>
            </a:r>
            <a:r>
              <a:rPr lang="en-US" b="1" dirty="0" smtClean="0">
                <a:solidFill>
                  <a:srgbClr val="00B0F0"/>
                </a:solidFill>
              </a:rPr>
              <a:t>, Am …</a:t>
            </a:r>
            <a:endParaRPr lang="en-US" b="1" dirty="0">
              <a:solidFill>
                <a:srgbClr val="00B0F0"/>
              </a:solidFill>
            </a:endParaRPr>
          </a:p>
        </p:txBody>
      </p:sp>
      <p:pic>
        <p:nvPicPr>
          <p:cNvPr id="41990" name="Picture 6" descr="http://upload.wikimedia.org/wikipedia/commons/thumb/d/d4/Enrico_Fermi_1943-49.jpg/220px-Enrico_Fermi_1943-4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942" y="4552416"/>
            <a:ext cx="1447800" cy="203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91668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6" name="Rectangle 6"/>
          <p:cNvSpPr>
            <a:spLocks noGrp="1" noChangeArrowheads="1"/>
          </p:cNvSpPr>
          <p:nvPr>
            <p:ph type="title"/>
          </p:nvPr>
        </p:nvSpPr>
        <p:spPr/>
        <p:txBody>
          <a:bodyPr/>
          <a:lstStyle/>
          <a:p>
            <a:endParaRPr lang="en-US"/>
          </a:p>
        </p:txBody>
      </p:sp>
      <p:pic>
        <p:nvPicPr>
          <p:cNvPr id="532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4453" y="-9524"/>
            <a:ext cx="2480148" cy="1910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C:\Users\jbn\Documents\old_documents\My Pictures\0508 Beijing, China\DSC009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32" y="1728086"/>
            <a:ext cx="1905000" cy="14287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09170915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4999" y="1427579"/>
            <a:ext cx="2429347" cy="18220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jbn\Documents\old_documents\My Pictures\Art Car Preview 5-10-09\P508004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3599" y="1901409"/>
            <a:ext cx="3297008" cy="2472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C:\Users\jbn\Documents\old_documents\My Pictures\P103098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68" y="3127832"/>
            <a:ext cx="1932230" cy="17084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110030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18422" y="1750057"/>
            <a:ext cx="2056831" cy="14654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jbn\Documents\old_documents\My Pictures\P5304331.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
            <a:ext cx="2049220" cy="17146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p:cNvGraphicFramePr>
            <a:graphicFrameLocks noGrp="1" noChangeAspect="1"/>
          </p:cNvGraphicFramePr>
          <p:nvPr>
            <p:extLst>
              <p:ext uri="{D42A27DB-BD31-4B8C-83A1-F6EECF244321}">
                <p14:modId xmlns:p14="http://schemas.microsoft.com/office/powerpoint/2010/main" val="3528850482"/>
              </p:ext>
            </p:extLst>
          </p:nvPr>
        </p:nvGraphicFramePr>
        <p:xfrm>
          <a:off x="1745778" y="-19049"/>
          <a:ext cx="2098675" cy="1533525"/>
        </p:xfrm>
        <a:graphic>
          <a:graphicData uri="http://schemas.openxmlformats.org/presentationml/2006/ole">
            <mc:AlternateContent xmlns:mc="http://schemas.openxmlformats.org/markup-compatibility/2006">
              <mc:Choice xmlns:v="urn:schemas-microsoft-com:vml" Requires="v">
                <p:oleObj spid="_x0000_s29752" name="PHOTO-PAINT" r:id="rId11" imgW="20901587" imgH="15263492" progId="CorelPHOTOPAINT.Image.13">
                  <p:embed/>
                </p:oleObj>
              </mc:Choice>
              <mc:Fallback>
                <p:oleObj name="PHOTO-PAINT" r:id="rId11" imgW="20901587" imgH="15263492" progId="CorelPHOTOPAINT.Image.13">
                  <p:embed/>
                  <p:pic>
                    <p:nvPicPr>
                      <p:cNvPr id="0" name="Object 5"/>
                      <p:cNvPicPr>
                        <a:picLocks noGrp="1"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5778" y="-19049"/>
                        <a:ext cx="209867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 name="Picture 3" descr="C:\Users\jbn\Documents\old_documents\My Pictures\P103083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15200" y="4374165"/>
            <a:ext cx="1979531" cy="14846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825067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9956" y="4837675"/>
            <a:ext cx="2529132" cy="18968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jbn\Documents\old_documents\My Pictures\0508 Shanghai, China\P8220286.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1" y="0"/>
            <a:ext cx="2952154" cy="20764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1536190" y="4441002"/>
            <a:ext cx="2334689" cy="2816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descr="C:\Users\jbn\Documents\old_documents\My Pictures\ASSTPICT08\NELLIEDAVIDDINN13AUG 022.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34250" y="5473978"/>
            <a:ext cx="1828800" cy="13840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jbn\Documents\old_documents\My Pictures\0706 Belgium,France\P5300008.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33575" y="2918595"/>
            <a:ext cx="1940758" cy="17631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jbn\Documents\old_documents\My Pictures\0508 Lanzhou, China\P8150089.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18422" y="3156837"/>
            <a:ext cx="2219580" cy="16646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jbn\Documents\old_documents\My Pictures\0706 Belgium,France\P6030138.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505200" y="4821522"/>
            <a:ext cx="2142066" cy="19697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jbn\Documents\old_documents\My Pictures\P1030925.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163787" y="3582620"/>
            <a:ext cx="2161585" cy="162118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jbn\Documents\old_documents\My Pictures\canondown18Feb2011 141.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410200" y="5178606"/>
            <a:ext cx="2390478" cy="167939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C:\Users\jbn\AppData\Roaming\Qualcomm\Eudora\attach\IMAG0264.jpg"/>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163786" y="3582620"/>
            <a:ext cx="2151413" cy="1595986"/>
          </a:xfrm>
          <a:prstGeom prst="rect">
            <a:avLst/>
          </a:prstGeom>
          <a:noFill/>
          <a:ln>
            <a:noFill/>
          </a:ln>
        </p:spPr>
      </p:pic>
      <p:sp>
        <p:nvSpPr>
          <p:cNvPr id="29" name="TextBox 28"/>
          <p:cNvSpPr txBox="1"/>
          <p:nvPr/>
        </p:nvSpPr>
        <p:spPr>
          <a:xfrm>
            <a:off x="3181155" y="3151728"/>
            <a:ext cx="3240246" cy="369332"/>
          </a:xfrm>
          <a:prstGeom prst="rect">
            <a:avLst/>
          </a:prstGeom>
          <a:solidFill>
            <a:schemeClr val="bg1"/>
          </a:solidFill>
        </p:spPr>
        <p:txBody>
          <a:bodyPr wrap="none" rtlCol="0">
            <a:spAutoFit/>
          </a:bodyPr>
          <a:lstStyle/>
          <a:p>
            <a:r>
              <a:rPr lang="en-US" b="1" dirty="0" smtClean="0"/>
              <a:t>SOME MORE OF MY TEACHERS  </a:t>
            </a:r>
            <a:endParaRPr lang="en-US" b="1" dirty="0"/>
          </a:p>
        </p:txBody>
      </p:sp>
      <p:sp>
        <p:nvSpPr>
          <p:cNvPr id="32" name="WordArt 9"/>
          <p:cNvSpPr>
            <a:spLocks noChangeArrowheads="1" noChangeShapeType="1" noTextEdit="1"/>
          </p:cNvSpPr>
          <p:nvPr/>
        </p:nvSpPr>
        <p:spPr bwMode="auto">
          <a:xfrm>
            <a:off x="1995636" y="2497343"/>
            <a:ext cx="5581650" cy="1658283"/>
          </a:xfrm>
          <a:prstGeom prst="rect">
            <a:avLst/>
          </a:prstGeom>
          <a:solidFill>
            <a:srgbClr val="FFFF00"/>
          </a:solidFill>
          <a:extLst/>
        </p:spPr>
        <p:txBody>
          <a:bodyPr wrap="none" fromWordArt="1">
            <a:prstTxWarp prst="textPlain">
              <a:avLst>
                <a:gd name="adj" fmla="val 50000"/>
              </a:avLst>
            </a:prstTxWarp>
          </a:bodyPr>
          <a:lstStyle/>
          <a:p>
            <a:pPr algn="ctr"/>
            <a:r>
              <a:rPr lang="en-US" sz="3600" kern="10" dirty="0">
                <a:ln w="57150">
                  <a:solidFill>
                    <a:srgbClr val="000000"/>
                  </a:solidFill>
                  <a:round/>
                  <a:headEnd/>
                  <a:tailEnd/>
                </a:ln>
                <a:gradFill rotWithShape="1">
                  <a:gsLst>
                    <a:gs pos="0">
                      <a:schemeClr val="accent1"/>
                    </a:gs>
                    <a:gs pos="100000">
                      <a:schemeClr val="accent1">
                        <a:gamma/>
                        <a:shade val="46275"/>
                        <a:invGamma/>
                      </a:schemeClr>
                    </a:gs>
                  </a:gsLst>
                  <a:path path="rect">
                    <a:fillToRect r="100000" b="100000"/>
                  </a:path>
                </a:gradFill>
                <a:latin typeface="Arial Black"/>
              </a:rPr>
              <a:t>THANK YOU !</a:t>
            </a:r>
          </a:p>
        </p:txBody>
      </p:sp>
    </p:spTree>
    <p:extLst>
      <p:ext uri="{BB962C8B-B14F-4D97-AF65-F5344CB8AC3E}">
        <p14:creationId xmlns:p14="http://schemas.microsoft.com/office/powerpoint/2010/main" val="1297428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25723"/>
            <a:ext cx="1947763" cy="2756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90800" y="152400"/>
            <a:ext cx="3932680" cy="646331"/>
          </a:xfrm>
          <a:prstGeom prst="rect">
            <a:avLst/>
          </a:prstGeom>
          <a:noFill/>
        </p:spPr>
        <p:txBody>
          <a:bodyPr wrap="none" rtlCol="0">
            <a:spAutoFit/>
          </a:bodyPr>
          <a:lstStyle/>
          <a:p>
            <a:r>
              <a:rPr lang="en-US" dirty="0" smtClean="0"/>
              <a:t> 1954 – University of Florida</a:t>
            </a:r>
          </a:p>
          <a:p>
            <a:r>
              <a:rPr lang="en-US" dirty="0" smtClean="0"/>
              <a:t>First Year Chemistry notes   November </a:t>
            </a:r>
            <a:r>
              <a:rPr lang="en-US" dirty="0"/>
              <a:t>9</a:t>
            </a:r>
          </a:p>
        </p:txBody>
      </p:sp>
      <p:sp>
        <p:nvSpPr>
          <p:cNvPr id="4" name="TextBox 3"/>
          <p:cNvSpPr txBox="1"/>
          <p:nvPr/>
        </p:nvSpPr>
        <p:spPr>
          <a:xfrm>
            <a:off x="381000" y="4514550"/>
            <a:ext cx="1475084" cy="369332"/>
          </a:xfrm>
          <a:prstGeom prst="rect">
            <a:avLst/>
          </a:prstGeom>
          <a:noFill/>
        </p:spPr>
        <p:txBody>
          <a:bodyPr wrap="none" rtlCol="0">
            <a:spAutoFit/>
          </a:bodyPr>
          <a:lstStyle/>
          <a:p>
            <a:r>
              <a:rPr lang="en-US" dirty="0"/>
              <a:t>John F. Baxter</a:t>
            </a:r>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2286000" y="990600"/>
            <a:ext cx="3358147"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5644147" y="2362826"/>
            <a:ext cx="3480803" cy="449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586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21" y="-228600"/>
            <a:ext cx="9885321"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135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R:\reactfk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42975"/>
            <a:ext cx="13606732" cy="8534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 descr="Product Detai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180443"/>
            <a:ext cx="2743200" cy="27432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434694" y="4114717"/>
            <a:ext cx="2286000" cy="265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8" descr="http://graphics8.nytimes.com/images/2009/09/12/nyregion/12friedlander19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8712" y="4495800"/>
            <a:ext cx="942975" cy="11911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revistagalileu.globo.com/Revista/Galileu2/foto/0,,55681442,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5400" y="1219200"/>
            <a:ext cx="2261846" cy="188487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1295400" y="627132"/>
            <a:ext cx="6476999" cy="7078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2000" b="1" dirty="0" smtClean="0"/>
          </a:p>
          <a:p>
            <a:r>
              <a:rPr lang="en-US" sz="2000" b="1" dirty="0" smtClean="0"/>
              <a:t>                  1958-My </a:t>
            </a:r>
            <a:r>
              <a:rPr lang="en-US" sz="2000" b="1" dirty="0"/>
              <a:t>first course in nuclear chemistry</a:t>
            </a:r>
          </a:p>
        </p:txBody>
      </p:sp>
      <p:sp>
        <p:nvSpPr>
          <p:cNvPr id="9" name="TextBox 8"/>
          <p:cNvSpPr txBox="1"/>
          <p:nvPr/>
        </p:nvSpPr>
        <p:spPr>
          <a:xfrm>
            <a:off x="1435960" y="3095657"/>
            <a:ext cx="2121286" cy="646331"/>
          </a:xfrm>
          <a:prstGeom prst="rect">
            <a:avLst/>
          </a:prstGeom>
          <a:solidFill>
            <a:schemeClr val="bg1"/>
          </a:solidFill>
        </p:spPr>
        <p:txBody>
          <a:bodyPr wrap="none" rtlCol="0">
            <a:spAutoFit/>
          </a:bodyPr>
          <a:lstStyle/>
          <a:p>
            <a:r>
              <a:rPr lang="en-US" dirty="0" smtClean="0"/>
              <a:t>Robert </a:t>
            </a:r>
            <a:r>
              <a:rPr lang="en-US" dirty="0" err="1" smtClean="0"/>
              <a:t>Wolke</a:t>
            </a:r>
            <a:r>
              <a:rPr lang="en-US" dirty="0" smtClean="0"/>
              <a:t>,</a:t>
            </a:r>
          </a:p>
          <a:p>
            <a:r>
              <a:rPr lang="en-US" dirty="0" smtClean="0"/>
              <a:t> University of Florida</a:t>
            </a:r>
            <a:endParaRPr lang="en-US" dirty="0"/>
          </a:p>
        </p:txBody>
      </p:sp>
    </p:spTree>
    <p:extLst>
      <p:ext uri="{BB962C8B-B14F-4D97-AF65-F5344CB8AC3E}">
        <p14:creationId xmlns:p14="http://schemas.microsoft.com/office/powerpoint/2010/main" val="2977633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images.nationalgeographic.com/wpf/media-live/graphic/map-japan-360x270-cb13600032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201150" cy="69008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13071" y="5780782"/>
            <a:ext cx="5030929" cy="1077218"/>
          </a:xfrm>
          <a:prstGeom prst="rect">
            <a:avLst/>
          </a:prstGeom>
          <a:solidFill>
            <a:schemeClr val="bg1"/>
          </a:solidFill>
        </p:spPr>
        <p:txBody>
          <a:bodyPr wrap="none" rtlCol="0">
            <a:spAutoFit/>
          </a:bodyPr>
          <a:lstStyle/>
          <a:p>
            <a:r>
              <a:rPr lang="en-US" sz="3200" b="1" dirty="0" smtClean="0"/>
              <a:t>1958-59 US Air FORCE -UCLA</a:t>
            </a:r>
            <a:endParaRPr lang="en-US" sz="3200" b="1" dirty="0"/>
          </a:p>
          <a:p>
            <a:r>
              <a:rPr lang="en-US" sz="3200" b="1" dirty="0" smtClean="0"/>
              <a:t>1959-61     </a:t>
            </a:r>
            <a:r>
              <a:rPr lang="en-US" sz="3200" b="1" dirty="0" err="1" smtClean="0"/>
              <a:t>Itazuke</a:t>
            </a:r>
            <a:r>
              <a:rPr lang="en-US" sz="3200" b="1" dirty="0" smtClean="0"/>
              <a:t> Air Base</a:t>
            </a:r>
          </a:p>
        </p:txBody>
      </p:sp>
      <p:cxnSp>
        <p:nvCxnSpPr>
          <p:cNvPr id="4" name="Straight Arrow Connector 3"/>
          <p:cNvCxnSpPr/>
          <p:nvPr/>
        </p:nvCxnSpPr>
        <p:spPr>
          <a:xfrm flipH="1" flipV="1">
            <a:off x="2667000" y="5334000"/>
            <a:ext cx="1522271" cy="1143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86926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revistagalileu.globo.com/Revista/Galileu2/foto/0,,5568144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2455"/>
            <a:ext cx="2651760"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501" y="2562255"/>
            <a:ext cx="2385781" cy="923330"/>
          </a:xfrm>
          <a:prstGeom prst="rect">
            <a:avLst/>
          </a:prstGeom>
          <a:noFill/>
        </p:spPr>
        <p:txBody>
          <a:bodyPr wrap="none" rtlCol="0">
            <a:spAutoFit/>
          </a:bodyPr>
          <a:lstStyle/>
          <a:p>
            <a:r>
              <a:rPr lang="en-US" dirty="0" smtClean="0"/>
              <a:t>     Robert </a:t>
            </a:r>
            <a:r>
              <a:rPr lang="en-US" dirty="0" err="1" smtClean="0"/>
              <a:t>Wolke</a:t>
            </a:r>
            <a:r>
              <a:rPr lang="en-US" dirty="0" smtClean="0"/>
              <a:t> </a:t>
            </a:r>
          </a:p>
          <a:p>
            <a:r>
              <a:rPr lang="en-US" dirty="0" smtClean="0"/>
              <a:t>University </a:t>
            </a:r>
            <a:r>
              <a:rPr lang="en-US" dirty="0"/>
              <a:t>of Pittsburgh</a:t>
            </a:r>
          </a:p>
          <a:p>
            <a:endParaRPr lang="en-US" dirty="0"/>
          </a:p>
        </p:txBody>
      </p:sp>
      <p:sp>
        <p:nvSpPr>
          <p:cNvPr id="12" name="Text Box 7"/>
          <p:cNvSpPr txBox="1">
            <a:spLocks noChangeArrowheads="1"/>
          </p:cNvSpPr>
          <p:nvPr/>
        </p:nvSpPr>
        <p:spPr bwMode="auto">
          <a:xfrm>
            <a:off x="420225" y="-47655"/>
            <a:ext cx="3026854"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dirty="0" smtClean="0"/>
              <a:t>1961- 65   Graduate School</a:t>
            </a:r>
            <a:endParaRPr lang="en-US" sz="2000" b="1" dirty="0"/>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956560" y="293930"/>
            <a:ext cx="3194154" cy="4039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30709" y="4362452"/>
            <a:ext cx="1245854" cy="369332"/>
          </a:xfrm>
          <a:prstGeom prst="rect">
            <a:avLst/>
          </a:prstGeom>
          <a:solidFill>
            <a:schemeClr val="bg1"/>
          </a:solidFill>
        </p:spPr>
        <p:txBody>
          <a:bodyPr wrap="none" rtlCol="0">
            <a:spAutoFit/>
          </a:bodyPr>
          <a:lstStyle/>
          <a:p>
            <a:r>
              <a:rPr lang="en-US" dirty="0" smtClean="0"/>
              <a:t>5 Jun 1962 </a:t>
            </a:r>
            <a:endParaRPr lang="en-US" dirty="0"/>
          </a:p>
        </p:txBody>
      </p:sp>
      <p:sp>
        <p:nvSpPr>
          <p:cNvPr id="5" name="TextBox 4"/>
          <p:cNvSpPr txBox="1"/>
          <p:nvPr/>
        </p:nvSpPr>
        <p:spPr>
          <a:xfrm>
            <a:off x="228600" y="5029200"/>
            <a:ext cx="5666648" cy="1200329"/>
          </a:xfrm>
          <a:prstGeom prst="rect">
            <a:avLst/>
          </a:prstGeom>
          <a:noFill/>
        </p:spPr>
        <p:txBody>
          <a:bodyPr wrap="square" rtlCol="0">
            <a:spAutoFit/>
          </a:bodyPr>
          <a:lstStyle/>
          <a:p>
            <a:r>
              <a:rPr lang="en-US" dirty="0" smtClean="0">
                <a:hlinkClick r:id="rId5"/>
              </a:rPr>
              <a:t>Thesis - 1965</a:t>
            </a:r>
          </a:p>
          <a:p>
            <a:r>
              <a:rPr lang="en-US" dirty="0" smtClean="0">
                <a:hlinkClick r:id="rId5"/>
              </a:rPr>
              <a:t>Isomeric </a:t>
            </a:r>
            <a:r>
              <a:rPr lang="en-US" dirty="0">
                <a:hlinkClick r:id="rId5"/>
              </a:rPr>
              <a:t>Cross Sections and Yield Ratios </a:t>
            </a:r>
            <a:endParaRPr lang="en-US" dirty="0" smtClean="0">
              <a:hlinkClick r:id="rId5"/>
            </a:endParaRPr>
          </a:p>
          <a:p>
            <a:r>
              <a:rPr lang="en-US" dirty="0" smtClean="0">
                <a:hlinkClick r:id="rId5"/>
              </a:rPr>
              <a:t>of </a:t>
            </a:r>
            <a:r>
              <a:rPr lang="en-US" dirty="0">
                <a:hlinkClick r:id="rId5"/>
              </a:rPr>
              <a:t>(</a:t>
            </a:r>
            <a:r>
              <a:rPr lang="en-US" i="1" dirty="0" err="1">
                <a:hlinkClick r:id="rId5"/>
              </a:rPr>
              <a:t>d</a:t>
            </a:r>
            <a:r>
              <a:rPr lang="en-US" dirty="0" err="1">
                <a:hlinkClick r:id="rId5"/>
              </a:rPr>
              <a:t>,</a:t>
            </a:r>
            <a:r>
              <a:rPr lang="en-US" i="1" dirty="0" err="1">
                <a:hlinkClick r:id="rId5"/>
              </a:rPr>
              <a:t>p</a:t>
            </a:r>
            <a:r>
              <a:rPr lang="en-US" dirty="0">
                <a:hlinkClick r:id="rId5"/>
              </a:rPr>
              <a:t>) Reactions below 15 MeV</a:t>
            </a:r>
            <a:r>
              <a:rPr lang="en-US" dirty="0"/>
              <a:t> </a:t>
            </a:r>
            <a:endParaRPr lang="en-US" dirty="0" smtClean="0"/>
          </a:p>
          <a:p>
            <a:endParaRPr lang="en-US" dirty="0"/>
          </a:p>
        </p:txBody>
      </p:sp>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2964" y="1676400"/>
            <a:ext cx="3151985" cy="4115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458302" y="-32266"/>
            <a:ext cx="3001976" cy="369332"/>
          </a:xfrm>
          <a:prstGeom prst="rect">
            <a:avLst/>
          </a:prstGeom>
          <a:noFill/>
        </p:spPr>
        <p:txBody>
          <a:bodyPr wrap="none" rtlCol="0">
            <a:spAutoFit/>
          </a:bodyPr>
          <a:lstStyle/>
          <a:p>
            <a:r>
              <a:rPr lang="en-US" b="1" dirty="0" smtClean="0"/>
              <a:t>---   The Radiochemistry Year</a:t>
            </a:r>
            <a:r>
              <a:rPr lang="en-US" dirty="0" smtClean="0"/>
              <a:t>s</a:t>
            </a:r>
            <a:endParaRPr lang="en-US" dirty="0"/>
          </a:p>
        </p:txBody>
      </p:sp>
    </p:spTree>
    <p:extLst>
      <p:ext uri="{BB962C8B-B14F-4D97-AF65-F5344CB8AC3E}">
        <p14:creationId xmlns:p14="http://schemas.microsoft.com/office/powerpoint/2010/main" val="1583826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hem.stonybrook.edu/faculty/images/alexa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0"/>
            <a:ext cx="1553193" cy="2329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599" y="874157"/>
            <a:ext cx="8658843" cy="2462213"/>
          </a:xfrm>
          <a:prstGeom prst="rect">
            <a:avLst/>
          </a:prstGeom>
          <a:noFill/>
        </p:spPr>
        <p:txBody>
          <a:bodyPr wrap="square" rtlCol="0">
            <a:spAutoFit/>
          </a:bodyPr>
          <a:lstStyle/>
          <a:p>
            <a:r>
              <a:rPr lang="en-US" sz="1600" b="1" dirty="0"/>
              <a:t> </a:t>
            </a:r>
            <a:r>
              <a:rPr lang="en-US" sz="1600" b="1" dirty="0" smtClean="0"/>
              <a:t>Time Magazine -Monday</a:t>
            </a:r>
            <a:r>
              <a:rPr lang="en-US" sz="1600" b="1" dirty="0"/>
              <a:t>, May 06, </a:t>
            </a:r>
            <a:r>
              <a:rPr lang="en-US" sz="1600" b="1" dirty="0" smtClean="0"/>
              <a:t>1957</a:t>
            </a:r>
          </a:p>
          <a:p>
            <a:r>
              <a:rPr lang="en-US" sz="1600" dirty="0" smtClean="0"/>
              <a:t>Last </a:t>
            </a:r>
            <a:r>
              <a:rPr lang="en-US" sz="1600" dirty="0"/>
              <a:t>week the University of California at Berkeley put into operation a special machine for attacking atoms from a new angle. Its cost: $</a:t>
            </a:r>
            <a:r>
              <a:rPr lang="en-US" sz="1600" dirty="0" smtClean="0"/>
              <a:t>1,700,000. Called </a:t>
            </a:r>
            <a:r>
              <a:rPr lang="en-US" sz="1600" dirty="0" err="1"/>
              <a:t>Hilac</a:t>
            </a:r>
            <a:r>
              <a:rPr lang="en-US" sz="1600" dirty="0"/>
              <a:t> (heavy ion linear accelerator), the Berkeley machine is 112 ft. long and about 10 ft. in diameter. Instead of hurling protons, deuterons and other light bits of atomic chaff, it uses as its projectiles such comparatively heavy elements as nitrogen (atomic weight 14).</a:t>
            </a:r>
          </a:p>
          <a:p>
            <a:r>
              <a:rPr lang="en-US" sz="1600" dirty="0" smtClean="0"/>
              <a:t>   </a:t>
            </a:r>
            <a:endParaRPr lang="en-US" sz="1600" dirty="0"/>
          </a:p>
          <a:p>
            <a:r>
              <a:rPr lang="en-US" sz="2400" dirty="0" smtClean="0"/>
              <a:t> </a:t>
            </a:r>
            <a:r>
              <a:rPr lang="en-US" sz="2400" b="1" dirty="0" smtClean="0"/>
              <a:t>Duplicated at Yale in early 60s</a:t>
            </a:r>
            <a:endParaRPr lang="en-US" sz="2400" b="1" dirty="0"/>
          </a:p>
          <a:p>
            <a:endParaRPr lang="en-US" dirty="0"/>
          </a:p>
        </p:txBody>
      </p:sp>
      <p:sp>
        <p:nvSpPr>
          <p:cNvPr id="3" name="TextBox 2"/>
          <p:cNvSpPr txBox="1"/>
          <p:nvPr/>
        </p:nvSpPr>
        <p:spPr>
          <a:xfrm>
            <a:off x="81312" y="646330"/>
            <a:ext cx="2421432" cy="369332"/>
          </a:xfrm>
          <a:prstGeom prst="rect">
            <a:avLst/>
          </a:prstGeom>
          <a:noFill/>
        </p:spPr>
        <p:txBody>
          <a:bodyPr wrap="none" rtlCol="0">
            <a:spAutoFit/>
          </a:bodyPr>
          <a:lstStyle/>
          <a:p>
            <a:r>
              <a:rPr lang="en-US" b="1" dirty="0" smtClean="0"/>
              <a:t>Heavy Ion Accelerators </a:t>
            </a:r>
            <a:endParaRPr lang="en-US" b="1" dirty="0"/>
          </a:p>
        </p:txBody>
      </p:sp>
      <p:sp>
        <p:nvSpPr>
          <p:cNvPr id="4" name="TextBox 3"/>
          <p:cNvSpPr txBox="1"/>
          <p:nvPr/>
        </p:nvSpPr>
        <p:spPr>
          <a:xfrm>
            <a:off x="17545" y="6381422"/>
            <a:ext cx="2889702" cy="369332"/>
          </a:xfrm>
          <a:prstGeom prst="rect">
            <a:avLst/>
          </a:prstGeom>
          <a:noFill/>
        </p:spPr>
        <p:txBody>
          <a:bodyPr wrap="none" rtlCol="0">
            <a:spAutoFit/>
          </a:bodyPr>
          <a:lstStyle/>
          <a:p>
            <a:r>
              <a:rPr lang="en-US" dirty="0" smtClean="0"/>
              <a:t>John Alexander, Stony Brook </a:t>
            </a:r>
            <a:endParaRPr lang="en-US" dirty="0"/>
          </a:p>
        </p:txBody>
      </p:sp>
      <p:sp>
        <p:nvSpPr>
          <p:cNvPr id="5" name="TextBox 4"/>
          <p:cNvSpPr txBox="1"/>
          <p:nvPr/>
        </p:nvSpPr>
        <p:spPr>
          <a:xfrm>
            <a:off x="2590799" y="3355420"/>
            <a:ext cx="2464593" cy="3600986"/>
          </a:xfrm>
          <a:prstGeom prst="rect">
            <a:avLst/>
          </a:prstGeom>
          <a:noFill/>
        </p:spPr>
        <p:txBody>
          <a:bodyPr wrap="square" rtlCol="0">
            <a:spAutoFit/>
          </a:bodyPr>
          <a:lstStyle/>
          <a:p>
            <a:r>
              <a:rPr lang="en-US" sz="1400" dirty="0" smtClean="0"/>
              <a:t> </a:t>
            </a:r>
            <a:endParaRPr lang="en-US" sz="1400" dirty="0"/>
          </a:p>
          <a:p>
            <a:r>
              <a:rPr lang="en-US" sz="1400" dirty="0">
                <a:hlinkClick r:id="rId4"/>
              </a:rPr>
              <a:t>Study of the Reactions Cd(Ar</a:t>
            </a:r>
            <a:r>
              <a:rPr lang="en-US" sz="1400" baseline="30000" dirty="0">
                <a:hlinkClick r:id="rId4"/>
              </a:rPr>
              <a:t>40</a:t>
            </a:r>
            <a:r>
              <a:rPr lang="en-US" sz="1400" dirty="0">
                <a:hlinkClick r:id="rId4"/>
              </a:rPr>
              <a:t>,</a:t>
            </a:r>
            <a:r>
              <a:rPr lang="en-US" sz="1400" i="1" dirty="0">
                <a:hlinkClick r:id="rId4"/>
              </a:rPr>
              <a:t>xn</a:t>
            </a:r>
            <a:r>
              <a:rPr lang="en-US" sz="1400" dirty="0">
                <a:hlinkClick r:id="rId4"/>
              </a:rPr>
              <a:t>)</a:t>
            </a:r>
            <a:r>
              <a:rPr lang="en-US" sz="1400" dirty="0" err="1">
                <a:hlinkClick r:id="rId4"/>
              </a:rPr>
              <a:t>Dy</a:t>
            </a:r>
            <a:r>
              <a:rPr lang="en-US" sz="1400" dirty="0"/>
              <a:t> </a:t>
            </a:r>
            <a:r>
              <a:rPr lang="en-US" sz="1400" dirty="0" smtClean="0"/>
              <a:t> JOSEPH </a:t>
            </a:r>
            <a:r>
              <a:rPr lang="en-US" sz="1400" dirty="0"/>
              <a:t>B. NATOWITZ and JOHN M. ALEXANDER</a:t>
            </a:r>
          </a:p>
          <a:p>
            <a:r>
              <a:rPr lang="en-US" sz="1400" dirty="0"/>
              <a:t>Phys. Rev. </a:t>
            </a:r>
            <a:r>
              <a:rPr lang="en-US" sz="1400" b="1" dirty="0"/>
              <a:t>188</a:t>
            </a:r>
            <a:r>
              <a:rPr lang="en-US" sz="1400" dirty="0"/>
              <a:t>, 1734 – Published 20 December 1969 </a:t>
            </a:r>
          </a:p>
          <a:p>
            <a:r>
              <a:rPr lang="en-US" sz="1400" dirty="0" smtClean="0"/>
              <a:t> </a:t>
            </a:r>
            <a:endParaRPr lang="en-US" sz="1400" dirty="0"/>
          </a:p>
          <a:p>
            <a:r>
              <a:rPr lang="en-US" sz="1400" dirty="0">
                <a:hlinkClick r:id="rId5"/>
              </a:rPr>
              <a:t>Temperature of </a:t>
            </a:r>
            <a:r>
              <a:rPr lang="en-US" sz="1400" dirty="0" err="1">
                <a:hlinkClick r:id="rId5"/>
              </a:rPr>
              <a:t>Dy</a:t>
            </a:r>
            <a:r>
              <a:rPr lang="en-US" sz="1400" dirty="0">
                <a:hlinkClick r:id="rId5"/>
              </a:rPr>
              <a:t> Nuclei Excited to 40-150 MeV</a:t>
            </a:r>
            <a:r>
              <a:rPr lang="en-US" sz="1400" dirty="0"/>
              <a:t> JOHN M. ALEXANDER and J. B. NATOWITZ</a:t>
            </a:r>
          </a:p>
          <a:p>
            <a:r>
              <a:rPr lang="en-US" sz="1400" dirty="0"/>
              <a:t>Phys. Rev. </a:t>
            </a:r>
            <a:r>
              <a:rPr lang="en-US" sz="1400" b="1" dirty="0"/>
              <a:t>188</a:t>
            </a:r>
            <a:r>
              <a:rPr lang="en-US" sz="1400" dirty="0"/>
              <a:t>, 1842 – Published 20 December 1969 </a:t>
            </a:r>
          </a:p>
          <a:p>
            <a:r>
              <a:rPr lang="en-US" sz="1400" dirty="0" smtClean="0"/>
              <a:t> </a:t>
            </a:r>
            <a:endParaRPr lang="en-US" sz="1400" dirty="0"/>
          </a:p>
          <a:p>
            <a:endParaRPr lang="en-US" dirty="0"/>
          </a:p>
        </p:txBody>
      </p:sp>
      <p:sp>
        <p:nvSpPr>
          <p:cNvPr id="7" name="TextBox 6"/>
          <p:cNvSpPr txBox="1"/>
          <p:nvPr/>
        </p:nvSpPr>
        <p:spPr>
          <a:xfrm>
            <a:off x="1676400" y="-1"/>
            <a:ext cx="5608587" cy="646331"/>
          </a:xfrm>
          <a:prstGeom prst="rect">
            <a:avLst/>
          </a:prstGeom>
          <a:noFill/>
        </p:spPr>
        <p:txBody>
          <a:bodyPr wrap="none" rtlCol="0">
            <a:spAutoFit/>
          </a:bodyPr>
          <a:lstStyle/>
          <a:p>
            <a:r>
              <a:rPr lang="en-US" b="1" dirty="0" smtClean="0"/>
              <a:t>1965-67 </a:t>
            </a:r>
            <a:r>
              <a:rPr lang="en-US" b="1" dirty="0"/>
              <a:t>Stony Brook </a:t>
            </a:r>
            <a:r>
              <a:rPr lang="en-US" b="1" dirty="0" smtClean="0"/>
              <a:t>-  </a:t>
            </a:r>
          </a:p>
          <a:p>
            <a:r>
              <a:rPr lang="en-US" b="1" dirty="0" smtClean="0"/>
              <a:t>Heavy Ion Reaction Mechanisms with Recoil Techniques  </a:t>
            </a:r>
            <a:endParaRPr lang="en-US" b="1" dirty="0"/>
          </a:p>
        </p:txBody>
      </p:sp>
      <p:pic>
        <p:nvPicPr>
          <p:cNvPr id="46082" name="Picture 2" descr="http://www.niccomp.com/Images/limap.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209800"/>
            <a:ext cx="3406379" cy="191281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6324600" y="2856263"/>
            <a:ext cx="120539" cy="42324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5346181" y="4165431"/>
            <a:ext cx="3529950" cy="2585323"/>
          </a:xfrm>
          <a:prstGeom prst="rect">
            <a:avLst/>
          </a:prstGeom>
          <a:noFill/>
        </p:spPr>
        <p:txBody>
          <a:bodyPr wrap="square" rtlCol="0">
            <a:spAutoFit/>
          </a:bodyPr>
          <a:lstStyle/>
          <a:p>
            <a:r>
              <a:rPr lang="en-US" b="1" dirty="0" smtClean="0"/>
              <a:t>June 1967 </a:t>
            </a:r>
          </a:p>
          <a:p>
            <a:r>
              <a:rPr lang="en-US" b="1" dirty="0" smtClean="0"/>
              <a:t>TEXAS A&amp;M UNIVERSITY</a:t>
            </a:r>
          </a:p>
          <a:p>
            <a:r>
              <a:rPr lang="en-US" b="1" dirty="0"/>
              <a:t> </a:t>
            </a:r>
            <a:r>
              <a:rPr lang="en-US" b="1" dirty="0" smtClean="0"/>
              <a:t>  Dept. Of Chemistry</a:t>
            </a:r>
          </a:p>
          <a:p>
            <a:r>
              <a:rPr lang="en-US" b="1" dirty="0"/>
              <a:t> </a:t>
            </a:r>
            <a:r>
              <a:rPr lang="en-US" b="1" dirty="0" smtClean="0"/>
              <a:t>  and Cyclotron Institute  </a:t>
            </a:r>
          </a:p>
          <a:p>
            <a:r>
              <a:rPr lang="en-US" dirty="0" smtClean="0"/>
              <a:t>       </a:t>
            </a:r>
          </a:p>
          <a:p>
            <a:r>
              <a:rPr lang="en-US" dirty="0"/>
              <a:t> </a:t>
            </a:r>
            <a:r>
              <a:rPr lang="en-US" dirty="0" smtClean="0"/>
              <a:t>           Tom Sugihara</a:t>
            </a:r>
          </a:p>
          <a:p>
            <a:r>
              <a:rPr lang="en-US" dirty="0"/>
              <a:t> </a:t>
            </a:r>
            <a:r>
              <a:rPr lang="en-US" dirty="0" smtClean="0"/>
              <a:t>            Ron Macfarlane</a:t>
            </a:r>
          </a:p>
          <a:p>
            <a:r>
              <a:rPr lang="en-US" dirty="0"/>
              <a:t> </a:t>
            </a:r>
            <a:r>
              <a:rPr lang="en-US" dirty="0" smtClean="0"/>
              <a:t>            Rand Watson</a:t>
            </a:r>
          </a:p>
          <a:p>
            <a:r>
              <a:rPr lang="en-US" dirty="0"/>
              <a:t> </a:t>
            </a:r>
            <a:r>
              <a:rPr lang="en-US" dirty="0" smtClean="0"/>
              <a:t>            Me</a:t>
            </a:r>
          </a:p>
        </p:txBody>
      </p:sp>
    </p:spTree>
    <p:extLst>
      <p:ext uri="{BB962C8B-B14F-4D97-AF65-F5344CB8AC3E}">
        <p14:creationId xmlns:p14="http://schemas.microsoft.com/office/powerpoint/2010/main" val="190792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1492</TotalTime>
  <Words>858</Words>
  <Application>Microsoft Office PowerPoint</Application>
  <PresentationFormat>On-screen Show (4:3)</PresentationFormat>
  <Paragraphs>179</Paragraphs>
  <Slides>30</Slides>
  <Notes>30</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30</vt:i4>
      </vt:variant>
    </vt:vector>
  </HeadingPairs>
  <TitlesOfParts>
    <vt:vector size="34" baseType="lpstr">
      <vt:lpstr>Office Theme</vt:lpstr>
      <vt:lpstr>PHOTO-PAINT</vt:lpstr>
      <vt:lpstr>CorelPhotoPaint.Image.11</vt:lpstr>
      <vt:lpstr>Corel PHOTO-PAINT 9.0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40 Years Later –  Exploring The Nuclear Matter Equation of State</vt:lpstr>
      <vt:lpstr>PowerPoint Presentation</vt:lpstr>
      <vt:lpstr>PowerPoint Presentation</vt:lpstr>
      <vt:lpstr>PowerPoint Presentation</vt:lpstr>
      <vt:lpstr>Old paradigms must be modified  </vt:lpstr>
      <vt:lpstr>PowerPoint Presentation</vt:lpstr>
      <vt:lpstr>PowerPoint Presentation</vt:lpstr>
      <vt:lpstr>PowerPoint Presentation</vt:lpstr>
      <vt:lpstr>PowerPoint Presentation</vt:lpstr>
      <vt:lpstr>PowerPoint Presentation</vt:lpstr>
      <vt:lpstr>Test of Astrophysical Equations of State Equilibrium Constant, Kα </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jbn</dc:creator>
  <cp:lastModifiedBy> Dr. J.B. Natowitz</cp:lastModifiedBy>
  <cp:revision>89</cp:revision>
  <cp:lastPrinted>2013-08-18T22:56:07Z</cp:lastPrinted>
  <dcterms:created xsi:type="dcterms:W3CDTF">2013-08-15T16:49:20Z</dcterms:created>
  <dcterms:modified xsi:type="dcterms:W3CDTF">2013-08-19T12:22:31Z</dcterms:modified>
</cp:coreProperties>
</file>