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72" r:id="rId4"/>
    <p:sldId id="273" r:id="rId5"/>
    <p:sldId id="279" r:id="rId6"/>
    <p:sldId id="258" r:id="rId7"/>
    <p:sldId id="256" r:id="rId8"/>
    <p:sldId id="259" r:id="rId9"/>
    <p:sldId id="260" r:id="rId10"/>
    <p:sldId id="263" r:id="rId11"/>
    <p:sldId id="276" r:id="rId12"/>
    <p:sldId id="274" r:id="rId13"/>
    <p:sldId id="275" r:id="rId14"/>
    <p:sldId id="27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EC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438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97A57-D69B-479F-BD42-F17DE4FE7D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7A57-D69B-479F-BD42-F17DE4FE7D9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5146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77000"/>
            <a:ext cx="1143000" cy="2286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ru-RU" dirty="0" smtClean="0"/>
              <a:t>4 - 10 Nov, 2012</a:t>
            </a:r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057400" y="6477000"/>
            <a:ext cx="5410200" cy="228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International Workshop on Nuclear Dynamics and Thermodynamics</a:t>
            </a: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477000"/>
            <a:ext cx="1219200" cy="228600"/>
          </a:xfrm>
        </p:spPr>
        <p:txBody>
          <a:bodyPr/>
          <a:lstStyle>
            <a:lvl1pPr>
              <a:defRPr sz="1400"/>
            </a:lvl1pPr>
          </a:lstStyle>
          <a:p>
            <a:fld id="{8755AB80-89DF-4961-9472-42111554516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4 - 10 Nov,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7611A-9E8B-43E3-9F58-8B6A1BB6CE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152400"/>
            <a:ext cx="177165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52400"/>
            <a:ext cx="5164137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4 - 10 Nov, 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D433-3421-4546-AB97-2AC50E7AE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8E822-73A7-468B-A0C6-DF60DCC7C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77988-2BFF-4AEA-A557-5DE1D3AAC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836613"/>
            <a:ext cx="3429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613" y="836613"/>
            <a:ext cx="3429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188EC-31E7-4F06-9032-4381CD4F4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A6F4-18DC-4CD6-8E37-A2D38B1D8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ru-RU" sz="1200" baseline="0" smtClean="0"/>
            </a:lvl1pPr>
          </a:lstStyle>
          <a:p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9F75-D1BC-4BC6-B974-96180B8BB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6B9E1-F985-4279-87FA-FA097E089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9314-4F60-400A-8EDF-F46E14C51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4D72A-2F7A-49F6-B86B-CC9B5433A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836613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381328"/>
            <a:ext cx="93610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folHlink"/>
                </a:solidFill>
                <a:latin typeface="+mn-lt"/>
              </a:defRPr>
            </a:lvl1pPr>
          </a:lstStyle>
          <a:p>
            <a:r>
              <a:rPr lang="en-US" dirty="0" smtClean="0"/>
              <a:t>19</a:t>
            </a:r>
            <a:r>
              <a:rPr lang="ru-RU" dirty="0" smtClean="0"/>
              <a:t> </a:t>
            </a:r>
            <a:r>
              <a:rPr lang="en-US" dirty="0" smtClean="0"/>
              <a:t>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381750"/>
            <a:ext cx="6913164" cy="3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81750"/>
            <a:ext cx="10436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folHlink"/>
                </a:solidFill>
                <a:latin typeface="+mn-lt"/>
              </a:defRPr>
            </a:lvl1pPr>
          </a:lstStyle>
          <a:p>
            <a:fld id="{367C5262-9D4D-4E64-91D5-372950338EA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333399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052513"/>
            <a:ext cx="7010400" cy="25146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Fission Potential Energy Calculations for Collinear Cluster </a:t>
            </a:r>
            <a:r>
              <a:rPr lang="en-US" dirty="0" err="1" smtClean="0"/>
              <a:t>Tripartition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124" name="Group 4"/>
          <p:cNvGraphicFramePr>
            <a:graphicFrameLocks noGrp="1"/>
          </p:cNvGraphicFramePr>
          <p:nvPr/>
        </p:nvGraphicFramePr>
        <p:xfrm>
          <a:off x="1905000" y="4191000"/>
          <a:ext cx="5613400" cy="1121664"/>
        </p:xfrm>
        <a:graphic>
          <a:graphicData uri="http://schemas.openxmlformats.org/drawingml/2006/table">
            <a:tbl>
              <a:tblPr/>
              <a:tblGrid>
                <a:gridCol w="1846263"/>
                <a:gridCol w="3767137"/>
              </a:tblGrid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Vitaly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V.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Pashkevich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Joint Institute for Nuclear Research.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Dubna, Russia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Anna V.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Unzhakova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St. Petersburg State University.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St. Petersburg, Russia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838200" y="3810000"/>
            <a:ext cx="74295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://dic.academic.ru/pictures/wiki/files/1043/395659a1f0c7a7596cc8074ace642d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1466373" cy="1444377"/>
          </a:xfrm>
          <a:prstGeom prst="rect">
            <a:avLst/>
          </a:prstGeom>
          <a:noFill/>
        </p:spPr>
      </p:pic>
      <p:pic>
        <p:nvPicPr>
          <p:cNvPr id="6" name="Picture 4" descr="D:\Мои Документы\Downloads\dub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4664"/>
            <a:ext cx="13589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/>
              <a:t>252</a:t>
            </a:r>
            <a:r>
              <a:rPr lang="en-US"/>
              <a:t>Cf Potential Energy Surfaces</a:t>
            </a:r>
            <a:endParaRPr lang="ru-RU" baseline="3000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B98A-CE24-4913-8E51-CDEFC54FB2B2}" type="slidenum">
              <a:rPr lang="ru-RU"/>
              <a:pPr/>
              <a:t>10</a:t>
            </a:fld>
            <a:endParaRPr lang="ru-RU"/>
          </a:p>
        </p:txBody>
      </p:sp>
      <p:pic>
        <p:nvPicPr>
          <p:cNvPr id="11267" name="Picture 3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267200" cy="2819400"/>
          </a:xfrm>
          <a:prstGeom prst="rect">
            <a:avLst/>
          </a:prstGeom>
          <a:noFill/>
        </p:spPr>
      </p:pic>
      <p:pic>
        <p:nvPicPr>
          <p:cNvPr id="11268" name="Picture 4" descr="mai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343400" cy="2667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16463" y="105251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800"/>
              <a:t>Calculation results in deformation space with ten parameters.</a:t>
            </a:r>
            <a:endParaRPr lang="ru-RU" sz="180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427538" y="2349500"/>
            <a:ext cx="1165225" cy="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427538" y="4941888"/>
            <a:ext cx="1152525" cy="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80063" y="1989138"/>
            <a:ext cx="2362200" cy="132343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Cross-sections of the PES for different values of asymmetry.</a:t>
            </a:r>
          </a:p>
          <a:p>
            <a:pPr algn="ctr">
              <a:buFont typeface="Symbol" pitchFamily="18" charset="2"/>
              <a:buNone/>
            </a:pPr>
            <a:r>
              <a:rPr lang="en-US" sz="1600" i="1" dirty="0">
                <a:sym typeface="Symbol" pitchFamily="18" charset="2"/>
              </a:rPr>
              <a:t></a:t>
            </a:r>
            <a:r>
              <a:rPr lang="en-US" sz="1600" dirty="0">
                <a:sym typeface="Symbol" pitchFamily="18" charset="2"/>
              </a:rPr>
              <a:t> = 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-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)/(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</a:t>
            </a:r>
            <a:endParaRPr lang="ru-RU" sz="1600" dirty="0"/>
          </a:p>
          <a:p>
            <a:endParaRPr lang="ru-RU" sz="1600" dirty="0">
              <a:latin typeface="Tahoma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80063" y="4365625"/>
            <a:ext cx="2362200" cy="132343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Different curves correspond to the bottoms of the potential valleys  as a function of </a:t>
            </a:r>
            <a:r>
              <a:rPr lang="en-US" sz="1600" dirty="0" err="1">
                <a:latin typeface="Tahoma" pitchFamily="34" charset="0"/>
              </a:rPr>
              <a:t>quadrupole</a:t>
            </a:r>
            <a:r>
              <a:rPr lang="en-US" sz="1600" dirty="0">
                <a:latin typeface="Tahoma" pitchFamily="34" charset="0"/>
              </a:rPr>
              <a:t> moment Q.</a:t>
            </a:r>
            <a:endParaRPr lang="ru-RU" sz="16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for </a:t>
            </a:r>
            <a:r>
              <a:rPr lang="en-US" baseline="30000" dirty="0" smtClean="0"/>
              <a:t>234</a:t>
            </a:r>
            <a:r>
              <a:rPr lang="en-US" dirty="0" smtClean="0"/>
              <a:t>U</a:t>
            </a:r>
            <a:endParaRPr lang="ru-RU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9F75-D1BC-4BC6-B974-96180B8BBAD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1746" name="Picture 2" descr="D:\Мои Документы\Downloads\sanibel5\hex_r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5757863" cy="530352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168" y="901750"/>
            <a:ext cx="2808312" cy="184665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</a:rPr>
              <a:t>The energy of the CCT local minima points of </a:t>
            </a:r>
            <a:r>
              <a:rPr lang="en-US" sz="1600" dirty="0">
                <a:latin typeface="Tahoma" pitchFamily="34" charset="0"/>
              </a:rPr>
              <a:t>PES for different values of asymmetry</a:t>
            </a:r>
            <a:r>
              <a:rPr lang="en-US" sz="1600" dirty="0" smtClean="0">
                <a:latin typeface="Tahoma" pitchFamily="34" charset="0"/>
              </a:rPr>
              <a:t>.</a:t>
            </a:r>
          </a:p>
          <a:p>
            <a:endParaRPr lang="en-US" sz="1600" dirty="0"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600" i="1" dirty="0">
                <a:sym typeface="Symbol" pitchFamily="18" charset="2"/>
              </a:rPr>
              <a:t></a:t>
            </a:r>
            <a:r>
              <a:rPr lang="en-US" sz="1600" dirty="0">
                <a:sym typeface="Symbol" pitchFamily="18" charset="2"/>
              </a:rPr>
              <a:t> = 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-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)/(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</a:t>
            </a:r>
            <a:endParaRPr lang="ru-RU" sz="1600" dirty="0"/>
          </a:p>
          <a:p>
            <a:endParaRPr lang="ru-RU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for </a:t>
            </a:r>
            <a:r>
              <a:rPr lang="en-US" baseline="30000" dirty="0" smtClean="0"/>
              <a:t>234</a:t>
            </a:r>
            <a:r>
              <a:rPr lang="en-US" dirty="0" smtClean="0"/>
              <a:t>U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9F75-D1BC-4BC6-B974-96180B8BBAD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3794" name="Picture 2" descr="D:\Мои Документы\Downloads\sanibel5\tri_gre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5757863" cy="530352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168" y="901750"/>
            <a:ext cx="2808312" cy="184665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</a:rPr>
              <a:t>The energy of the CCT local minima points of </a:t>
            </a:r>
            <a:r>
              <a:rPr lang="en-US" sz="1600" dirty="0">
                <a:latin typeface="Tahoma" pitchFamily="34" charset="0"/>
              </a:rPr>
              <a:t>PES for different values of asymmetry</a:t>
            </a:r>
            <a:r>
              <a:rPr lang="en-US" sz="1600" dirty="0" smtClean="0">
                <a:latin typeface="Tahoma" pitchFamily="34" charset="0"/>
              </a:rPr>
              <a:t>.</a:t>
            </a:r>
          </a:p>
          <a:p>
            <a:endParaRPr lang="en-US" sz="1600" dirty="0"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600" i="1" dirty="0">
                <a:sym typeface="Symbol" pitchFamily="18" charset="2"/>
              </a:rPr>
              <a:t></a:t>
            </a:r>
            <a:r>
              <a:rPr lang="en-US" sz="1600" dirty="0">
                <a:sym typeface="Symbol" pitchFamily="18" charset="2"/>
              </a:rPr>
              <a:t> = 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-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)/(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</a:t>
            </a:r>
            <a:endParaRPr lang="ru-RU" sz="1600" dirty="0"/>
          </a:p>
          <a:p>
            <a:endParaRPr lang="ru-RU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for </a:t>
            </a:r>
            <a:r>
              <a:rPr lang="en-US" baseline="30000" dirty="0" smtClean="0"/>
              <a:t>234</a:t>
            </a:r>
            <a:r>
              <a:rPr lang="en-US" dirty="0" smtClean="0"/>
              <a:t>U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9F75-D1BC-4BC6-B974-96180B8BBAD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2770" name="Picture 2" descr="D:\Мои Документы\Downloads\sanibel5\sqr_bl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97" y="836712"/>
            <a:ext cx="5757863" cy="530352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168" y="901750"/>
            <a:ext cx="2808312" cy="184665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</a:rPr>
              <a:t>The energy of the CCT local minima points of </a:t>
            </a:r>
            <a:r>
              <a:rPr lang="en-US" sz="1600" dirty="0">
                <a:latin typeface="Tahoma" pitchFamily="34" charset="0"/>
              </a:rPr>
              <a:t>PES for different values of asymmetry</a:t>
            </a:r>
            <a:r>
              <a:rPr lang="en-US" sz="1600" dirty="0" smtClean="0">
                <a:latin typeface="Tahoma" pitchFamily="34" charset="0"/>
              </a:rPr>
              <a:t>.</a:t>
            </a:r>
          </a:p>
          <a:p>
            <a:endParaRPr lang="en-US" sz="1600" dirty="0"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600" i="1" dirty="0">
                <a:sym typeface="Symbol" pitchFamily="18" charset="2"/>
              </a:rPr>
              <a:t></a:t>
            </a:r>
            <a:r>
              <a:rPr lang="en-US" sz="1600" dirty="0">
                <a:sym typeface="Symbol" pitchFamily="18" charset="2"/>
              </a:rPr>
              <a:t> = 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-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)/(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</a:t>
            </a:r>
            <a:endParaRPr lang="ru-RU" sz="1600" dirty="0"/>
          </a:p>
          <a:p>
            <a:endParaRPr lang="ru-RU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for </a:t>
            </a:r>
            <a:r>
              <a:rPr lang="en-US" baseline="30000" dirty="0" smtClean="0"/>
              <a:t>252</a:t>
            </a:r>
            <a:r>
              <a:rPr lang="en-US" dirty="0" smtClean="0"/>
              <a:t>Cf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9F75-D1BC-4BC6-B974-96180B8BBAD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4818" name="Picture 2" descr="D:\Мои Документы\Downloads\sanibel5\Cf_pur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901690" cy="547878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168" y="901750"/>
            <a:ext cx="2808312" cy="184665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</a:rPr>
              <a:t>The energy of the CCT local minima points of </a:t>
            </a:r>
            <a:r>
              <a:rPr lang="en-US" sz="1600" dirty="0">
                <a:latin typeface="Tahoma" pitchFamily="34" charset="0"/>
              </a:rPr>
              <a:t>PES for different values of asymmetry</a:t>
            </a:r>
            <a:r>
              <a:rPr lang="en-US" sz="1600" dirty="0" smtClean="0">
                <a:latin typeface="Tahoma" pitchFamily="34" charset="0"/>
              </a:rPr>
              <a:t>.</a:t>
            </a:r>
          </a:p>
          <a:p>
            <a:endParaRPr lang="en-US" sz="1600" dirty="0"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1600" i="1" dirty="0">
                <a:sym typeface="Symbol" pitchFamily="18" charset="2"/>
              </a:rPr>
              <a:t></a:t>
            </a:r>
            <a:r>
              <a:rPr lang="en-US" sz="1600" dirty="0">
                <a:sym typeface="Symbol" pitchFamily="18" charset="2"/>
              </a:rPr>
              <a:t> = 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-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)/(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H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i="1" dirty="0">
                <a:sym typeface="Symbol" pitchFamily="18" charset="2"/>
              </a:rPr>
              <a:t>A</a:t>
            </a:r>
            <a:r>
              <a:rPr lang="en-US" sz="1600" baseline="-25000" dirty="0">
                <a:sym typeface="Symbol" pitchFamily="18" charset="2"/>
              </a:rPr>
              <a:t>L</a:t>
            </a:r>
            <a:r>
              <a:rPr lang="en-US" sz="1600" dirty="0">
                <a:sym typeface="Symbol" pitchFamily="18" charset="2"/>
              </a:rPr>
              <a:t>)</a:t>
            </a:r>
            <a:endParaRPr lang="ru-RU" sz="1600" dirty="0"/>
          </a:p>
          <a:p>
            <a:endParaRPr lang="ru-RU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8407-EFF3-4E99-AECB-244187B2F709}" type="slidenum">
              <a:rPr lang="ru-RU"/>
              <a:pPr/>
              <a:t>15</a:t>
            </a:fld>
            <a:endParaRPr lang="ru-RU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77771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en-US" dirty="0" smtClean="0"/>
              <a:t>Each </a:t>
            </a:r>
            <a:r>
              <a:rPr lang="en-US" dirty="0" err="1"/>
              <a:t>dicluster</a:t>
            </a:r>
            <a:r>
              <a:rPr lang="en-US" dirty="0"/>
              <a:t> or </a:t>
            </a:r>
            <a:r>
              <a:rPr lang="en-US" dirty="0" err="1"/>
              <a:t>multicluster</a:t>
            </a:r>
            <a:r>
              <a:rPr lang="en-US" dirty="0"/>
              <a:t> configuration produces  an individual </a:t>
            </a:r>
            <a:r>
              <a:rPr lang="en-US" dirty="0" smtClean="0"/>
              <a:t>sheet </a:t>
            </a:r>
            <a:r>
              <a:rPr lang="en-US" dirty="0"/>
              <a:t>of the PES</a:t>
            </a:r>
            <a:r>
              <a:rPr lang="en-US" dirty="0" smtClean="0"/>
              <a:t>.</a:t>
            </a:r>
          </a:p>
          <a:p>
            <a:pPr marL="177800" indent="-177800" algn="just">
              <a:buFontTx/>
              <a:buChar char="•"/>
            </a:pPr>
            <a:endParaRPr lang="en-US" dirty="0"/>
          </a:p>
          <a:p>
            <a:pPr marL="177800" indent="-177800" algn="just">
              <a:buFontTx/>
              <a:buChar char="•"/>
            </a:pPr>
            <a:r>
              <a:rPr lang="en-US" dirty="0" smtClean="0"/>
              <a:t>In both </a:t>
            </a:r>
            <a:r>
              <a:rPr lang="en-US" dirty="0" err="1" smtClean="0"/>
              <a:t>Cf</a:t>
            </a:r>
            <a:r>
              <a:rPr lang="en-US" dirty="0" smtClean="0"/>
              <a:t> and U nuclei several local energy minima with high asymmetry value have been found at the PES.</a:t>
            </a:r>
          </a:p>
          <a:p>
            <a:pPr marL="177800" indent="-177800" algn="just">
              <a:buFontTx/>
              <a:buChar char="•"/>
            </a:pPr>
            <a:endParaRPr lang="en-US" dirty="0"/>
          </a:p>
          <a:p>
            <a:pPr marL="177800" indent="-177800" algn="just">
              <a:buFontTx/>
              <a:buChar char="•"/>
            </a:pPr>
            <a:r>
              <a:rPr lang="en-US" dirty="0" smtClean="0"/>
              <a:t>They can be considered as the collinear cluster tri-partition shell correction minima and used as a theoretical basis for new experimental findings.</a:t>
            </a:r>
            <a:endParaRPr lang="en-US" dirty="0"/>
          </a:p>
          <a:p>
            <a:pPr marL="177800" indent="-177800" algn="just"/>
            <a:endParaRPr lang="en-US" dirty="0"/>
          </a:p>
          <a:p>
            <a:pPr marL="177800" indent="-177800" algn="just"/>
            <a:endParaRPr lang="en-US" dirty="0"/>
          </a:p>
          <a:p>
            <a:pPr marL="177800" indent="-1778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c.academic.ru/pictures/wiki/files/1043/395659a1f0c7a7596cc8074ace642d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1466373" cy="1444377"/>
          </a:xfrm>
          <a:prstGeom prst="rect">
            <a:avLst/>
          </a:prstGeom>
          <a:noFill/>
        </p:spPr>
      </p:pic>
      <p:pic>
        <p:nvPicPr>
          <p:cNvPr id="2052" name="Picture 4" descr="D:\Мои Документы\Downloads\dub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92696"/>
            <a:ext cx="1358900" cy="10668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3429000"/>
            <a:ext cx="7010400" cy="1008112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Introduction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E822-73A7-468B-A0C6-DF60DCC7C85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Picture 2" descr="C:\Documents and Settings\Knives_In\Desktop\annu\kamanin-danf2006_Page_02.jpg"/>
          <p:cNvPicPr>
            <a:picLocks noChangeAspect="1" noChangeArrowheads="1"/>
          </p:cNvPicPr>
          <p:nvPr/>
        </p:nvPicPr>
        <p:blipFill>
          <a:blip r:embed="rId3" cstate="print"/>
          <a:srcRect l="7742" t="7140" r="8752" b="10471"/>
          <a:stretch>
            <a:fillRect/>
          </a:stretch>
        </p:blipFill>
        <p:spPr bwMode="auto">
          <a:xfrm>
            <a:off x="714375" y="857250"/>
            <a:ext cx="760888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Background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E822-73A7-468B-A0C6-DF60DCC7C85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9698" name="Picture 2" descr="D:\Мои Документы\Downloads\sanibel5\experimental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356504" cy="543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background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 International Workshop on Nuclear Dynamics and Thermodynamics in Honor of Prof. Joe </a:t>
            </a:r>
            <a:r>
              <a:rPr lang="en-US" dirty="0" err="1" smtClean="0"/>
              <a:t>Natowitz</a:t>
            </a:r>
            <a:r>
              <a:rPr lang="en-US" dirty="0" smtClean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E822-73A7-468B-A0C6-DF60DCC7C85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22" name="Picture 2" descr="D:\Мои Документы\Downloads\sanibel5\theoretical-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764704"/>
            <a:ext cx="8388424" cy="547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Bohr’s notes, 7 Oct 1950</a:t>
            </a:r>
            <a:endParaRPr lang="ru-R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B9E1-F985-4279-87FA-FA097E08974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4" descr="b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785813"/>
            <a:ext cx="607218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5438" y="5197475"/>
            <a:ext cx="59769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W.J. </a:t>
            </a:r>
            <a:r>
              <a:rPr lang="en-US" sz="1600" dirty="0" err="1"/>
              <a:t>Swiatecki</a:t>
            </a:r>
            <a:r>
              <a:rPr lang="en-US" sz="1600" dirty="0"/>
              <a:t> “Some Fission Problems circa 1950 and 2008”</a:t>
            </a:r>
          </a:p>
          <a:p>
            <a:pPr algn="ctr">
              <a:spcBef>
                <a:spcPct val="50000"/>
              </a:spcBef>
            </a:pPr>
            <a:r>
              <a:rPr lang="en-US" sz="1600" dirty="0"/>
              <a:t>XV Workshop on Nuclear Physics “Marie and Pier Curie”</a:t>
            </a:r>
          </a:p>
          <a:p>
            <a:pPr algn="ctr">
              <a:spcBef>
                <a:spcPct val="50000"/>
              </a:spcBef>
            </a:pPr>
            <a:r>
              <a:rPr lang="en-US" sz="1600" dirty="0" err="1"/>
              <a:t>Kazimierz</a:t>
            </a:r>
            <a:r>
              <a:rPr lang="en-US" sz="1600" dirty="0"/>
              <a:t> </a:t>
            </a:r>
            <a:r>
              <a:rPr lang="en-US" sz="1600" dirty="0" err="1"/>
              <a:t>Dolny</a:t>
            </a:r>
            <a:r>
              <a:rPr lang="en-US" sz="1600" dirty="0"/>
              <a:t>, Poland 24-28 September 2008</a:t>
            </a:r>
          </a:p>
          <a:p>
            <a:pPr algn="ctr">
              <a:spcBef>
                <a:spcPct val="50000"/>
              </a:spcBef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Strutinsky Shell Correction Method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02E6-6B73-4628-B7CB-FABA8E09157E}" type="slidenum">
              <a:rPr lang="ru-RU"/>
              <a:pPr/>
              <a:t>6</a:t>
            </a:fld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712946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2000" bIns="72000">
            <a:spAutoFit/>
          </a:bodyPr>
          <a:lstStyle/>
          <a:p>
            <a:pPr marL="457200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V.M. </a:t>
            </a:r>
            <a:r>
              <a:rPr lang="en-US" dirty="0" err="1"/>
              <a:t>Strutinsky</a:t>
            </a:r>
            <a:r>
              <a:rPr lang="en-US" dirty="0"/>
              <a:t>: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</a:pPr>
            <a:r>
              <a:rPr lang="en-US" sz="2000" dirty="0"/>
              <a:t>Shell effects in nuclear masses and deformation energies.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</a:pPr>
            <a:r>
              <a:rPr lang="en-US" sz="1800" dirty="0">
                <a:solidFill>
                  <a:schemeClr val="bg2"/>
                </a:solidFill>
              </a:rPr>
              <a:t>1967 </a:t>
            </a:r>
            <a:r>
              <a:rPr lang="en-US" sz="1800" dirty="0" err="1">
                <a:solidFill>
                  <a:schemeClr val="bg2"/>
                </a:solidFill>
              </a:rPr>
              <a:t>Nucl</a:t>
            </a:r>
            <a:r>
              <a:rPr lang="en-US" sz="1800" dirty="0">
                <a:solidFill>
                  <a:schemeClr val="bg2"/>
                </a:solidFill>
              </a:rPr>
              <a:t>. Phys. A 95, p. 420</a:t>
            </a:r>
            <a:endParaRPr lang="en-US" sz="2000" dirty="0">
              <a:solidFill>
                <a:schemeClr val="bg2"/>
              </a:solidFill>
            </a:endParaRP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</a:pPr>
            <a:r>
              <a:rPr lang="en-US" sz="2000" dirty="0"/>
              <a:t>‘Shells’ in deformed nuclei.</a:t>
            </a:r>
          </a:p>
          <a:p>
            <a:pPr marL="457200" indent="-457200">
              <a:lnSpc>
                <a:spcPct val="60000"/>
              </a:lnSpc>
              <a:spcBef>
                <a:spcPct val="60000"/>
              </a:spcBef>
            </a:pPr>
            <a:r>
              <a:rPr lang="en-US" sz="1600" dirty="0">
                <a:solidFill>
                  <a:schemeClr val="folHlink"/>
                </a:solidFill>
              </a:rPr>
              <a:t>	</a:t>
            </a:r>
            <a:r>
              <a:rPr lang="en-US" sz="1800" dirty="0">
                <a:solidFill>
                  <a:schemeClr val="bg2"/>
                </a:solidFill>
              </a:rPr>
              <a:t>1968 </a:t>
            </a:r>
            <a:r>
              <a:rPr lang="en-US" sz="1800" dirty="0" err="1">
                <a:solidFill>
                  <a:schemeClr val="bg2"/>
                </a:solidFill>
              </a:rPr>
              <a:t>Nucl</a:t>
            </a:r>
            <a:r>
              <a:rPr lang="en-US" sz="1800" dirty="0">
                <a:solidFill>
                  <a:schemeClr val="bg2"/>
                </a:solidFill>
              </a:rPr>
              <a:t>. Phys. A 122, p. 1</a:t>
            </a:r>
            <a:endParaRPr lang="en-US" sz="16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60000"/>
              </a:lnSpc>
              <a:spcBef>
                <a:spcPct val="60000"/>
              </a:spcBef>
            </a:pPr>
            <a:r>
              <a:rPr lang="en-US" sz="1600" dirty="0">
                <a:solidFill>
                  <a:schemeClr val="folHlink"/>
                </a:solidFill>
              </a:rPr>
              <a:t>	</a:t>
            </a:r>
          </a:p>
          <a:p>
            <a:pPr marL="457200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V.V. </a:t>
            </a:r>
            <a:r>
              <a:rPr lang="en-US" dirty="0" err="1"/>
              <a:t>Pashkevich</a:t>
            </a:r>
            <a:r>
              <a:rPr lang="en-US" dirty="0"/>
              <a:t>: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000" dirty="0"/>
              <a:t>On the asymmetric deformation of </a:t>
            </a:r>
            <a:r>
              <a:rPr lang="en-US" sz="2000" dirty="0" err="1"/>
              <a:t>fissioning</a:t>
            </a:r>
            <a:r>
              <a:rPr lang="en-US" sz="2000" dirty="0"/>
              <a:t> nuclei.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2"/>
                </a:solidFill>
              </a:rPr>
              <a:t>1971 </a:t>
            </a:r>
            <a:r>
              <a:rPr lang="en-US" sz="1800" dirty="0" err="1">
                <a:solidFill>
                  <a:schemeClr val="bg2"/>
                </a:solidFill>
              </a:rPr>
              <a:t>Nucl</a:t>
            </a:r>
            <a:r>
              <a:rPr lang="en-US" sz="1800" dirty="0">
                <a:solidFill>
                  <a:schemeClr val="bg2"/>
                </a:solidFill>
              </a:rPr>
              <a:t>. Phys. A 169, p. 275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000" dirty="0"/>
              <a:t>Precision shapes of symmetrically </a:t>
            </a:r>
            <a:r>
              <a:rPr lang="en-US" sz="2000" dirty="0" err="1"/>
              <a:t>fissioning</a:t>
            </a:r>
            <a:r>
              <a:rPr lang="en-US" sz="2000" dirty="0"/>
              <a:t> very heavy nuclei.</a:t>
            </a:r>
          </a:p>
          <a:p>
            <a:pPr marL="914400" lvl="1" indent="-457200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2"/>
                </a:solidFill>
              </a:rPr>
              <a:t>1988 </a:t>
            </a:r>
            <a:r>
              <a:rPr lang="en-US" sz="1800" dirty="0" err="1">
                <a:solidFill>
                  <a:schemeClr val="bg2"/>
                </a:solidFill>
              </a:rPr>
              <a:t>Nucl</a:t>
            </a:r>
            <a:r>
              <a:rPr lang="en-US" sz="1800" dirty="0">
                <a:solidFill>
                  <a:schemeClr val="bg2"/>
                </a:solidFill>
              </a:rPr>
              <a:t>. Phys. A 447, p. 1</a:t>
            </a:r>
          </a:p>
          <a:p>
            <a:pPr marL="457200" indent="-457200">
              <a:lnSpc>
                <a:spcPct val="60000"/>
              </a:lnSpc>
              <a:spcBef>
                <a:spcPct val="60000"/>
              </a:spcBef>
              <a:buFontTx/>
              <a:buChar char="•"/>
            </a:pP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 of the </a:t>
            </a:r>
            <a:r>
              <a:rPr lang="en-US" dirty="0" err="1" smtClean="0"/>
              <a:t>Dubna</a:t>
            </a:r>
            <a:r>
              <a:rPr lang="en-US" dirty="0" smtClean="0"/>
              <a:t> PES Model</a:t>
            </a:r>
            <a:endParaRPr lang="ru-RU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5214-D66B-4681-B1BC-6DE8B42646F6}" type="slidenum">
              <a:rPr lang="ru-RU"/>
              <a:pPr/>
              <a:t>7</a:t>
            </a:fld>
            <a:endParaRPr 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1196974"/>
            <a:ext cx="75596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333399"/>
                </a:solidFill>
              </a:rPr>
              <a:t>Ten-Dimensional Deformation Spaces</a:t>
            </a:r>
          </a:p>
          <a:p>
            <a:pPr algn="just"/>
            <a:r>
              <a:rPr lang="en-US" sz="2000" dirty="0"/>
              <a:t>Theoretical  description of multimodality, exotic and rare fission processes requires more then five nuclear shape degrees of freedom.</a:t>
            </a:r>
          </a:p>
          <a:p>
            <a:pPr algn="just"/>
            <a:endParaRPr lang="en-US" sz="1800" dirty="0"/>
          </a:p>
          <a:p>
            <a:pPr algn="just"/>
            <a:r>
              <a:rPr lang="en-US" b="1" dirty="0">
                <a:solidFill>
                  <a:srgbClr val="333399"/>
                </a:solidFill>
              </a:rPr>
              <a:t>P</a:t>
            </a:r>
            <a:r>
              <a:rPr lang="en-US" dirty="0">
                <a:solidFill>
                  <a:srgbClr val="333399"/>
                </a:solidFill>
              </a:rPr>
              <a:t>otential </a:t>
            </a:r>
            <a:r>
              <a:rPr lang="en-US" b="1" dirty="0">
                <a:solidFill>
                  <a:srgbClr val="333399"/>
                </a:solidFill>
              </a:rPr>
              <a:t>E</a:t>
            </a:r>
            <a:r>
              <a:rPr lang="en-US" dirty="0">
                <a:solidFill>
                  <a:srgbClr val="333399"/>
                </a:solidFill>
              </a:rPr>
              <a:t>nergy </a:t>
            </a:r>
            <a:r>
              <a:rPr lang="en-US" b="1" dirty="0">
                <a:solidFill>
                  <a:srgbClr val="333399"/>
                </a:solidFill>
              </a:rPr>
              <a:t>S</a:t>
            </a:r>
            <a:r>
              <a:rPr lang="en-US" dirty="0">
                <a:solidFill>
                  <a:srgbClr val="333399"/>
                </a:solidFill>
              </a:rPr>
              <a:t>urfaces (PES)</a:t>
            </a:r>
          </a:p>
          <a:p>
            <a:pPr algn="just"/>
            <a:r>
              <a:rPr lang="en-US" sz="2000" dirty="0" err="1"/>
              <a:t>Strutinsky</a:t>
            </a:r>
            <a:r>
              <a:rPr lang="en-US" sz="2000" dirty="0"/>
              <a:t> shell correction model developed in </a:t>
            </a:r>
            <a:r>
              <a:rPr lang="en-US" sz="2000" dirty="0" err="1"/>
              <a:t>Dubna</a:t>
            </a:r>
            <a:r>
              <a:rPr lang="en-US" sz="2000" dirty="0"/>
              <a:t> was designed to make high dimensional calculations possible.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en-US" dirty="0">
                <a:solidFill>
                  <a:srgbClr val="333399"/>
                </a:solidFill>
              </a:rPr>
              <a:t>Accurate Shape Families</a:t>
            </a:r>
          </a:p>
          <a:p>
            <a:pPr algn="just"/>
            <a:r>
              <a:rPr lang="en-US" sz="2000" dirty="0"/>
              <a:t>Detailed study of potential energy structures displays the influence of clustering on the fission modes formation.</a:t>
            </a:r>
          </a:p>
          <a:p>
            <a:pPr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Parameterization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3D5A-0A55-4532-9DE9-F0AEE4A1407F}" type="slidenum">
              <a:rPr lang="ru-RU"/>
              <a:pPr/>
              <a:t>8</a:t>
            </a:fld>
            <a:endParaRPr lang="ru-RU"/>
          </a:p>
        </p:txBody>
      </p:sp>
      <p:pic>
        <p:nvPicPr>
          <p:cNvPr id="7172" name="Picture 4" descr="cass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989138"/>
            <a:ext cx="4876800" cy="2141537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765175"/>
            <a:ext cx="7720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800"/>
              <a:t>Potential energy surfaces are calculated as a liquid drop component with the shell correction by using the single-particle potential of Woods-Saxon type. Nuclear shape is parameterized in the coordinate system associated with </a:t>
            </a:r>
            <a:r>
              <a:rPr lang="en-US" sz="1800" i="1"/>
              <a:t>Cassini ovaloids</a:t>
            </a:r>
            <a:r>
              <a:rPr lang="en-US" sz="1800"/>
              <a:t> with parameters (</a:t>
            </a:r>
            <a:r>
              <a:rPr lang="en-US" sz="1800">
                <a:sym typeface="Symbol" pitchFamily="18" charset="2"/>
              </a:rPr>
              <a:t>, </a:t>
            </a:r>
            <a:r>
              <a:rPr lang="en-US" sz="1800" baseline="-25000">
                <a:sym typeface="Symbol" pitchFamily="18" charset="2"/>
              </a:rPr>
              <a:t>n</a:t>
            </a:r>
            <a:r>
              <a:rPr lang="en-US" sz="1800"/>
              <a:t>).</a:t>
            </a:r>
            <a:endParaRPr lang="ru-RU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4221163"/>
            <a:ext cx="779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800" i="1"/>
              <a:t>Cassini ovaloids</a:t>
            </a:r>
            <a:r>
              <a:rPr lang="en-US" sz="1800"/>
              <a:t> – the one-parameter set of curves effective for approximation of nuclear shapes in fission process.</a:t>
            </a:r>
          </a:p>
          <a:p>
            <a:pPr algn="just"/>
            <a:r>
              <a:rPr lang="en-US" sz="1800"/>
              <a:t>The value of basic parameter </a:t>
            </a:r>
            <a:r>
              <a:rPr lang="en-US" sz="1800" i="1">
                <a:sym typeface="Symbol" pitchFamily="18" charset="2"/>
              </a:rPr>
              <a:t></a:t>
            </a:r>
            <a:r>
              <a:rPr lang="en-US" sz="1800">
                <a:sym typeface="Symbol" pitchFamily="18" charset="2"/>
              </a:rPr>
              <a:t> = 0 corresponds to sphere, </a:t>
            </a:r>
            <a:r>
              <a:rPr lang="en-US" sz="1800" i="1">
                <a:sym typeface="Symbol" pitchFamily="18" charset="2"/>
              </a:rPr>
              <a:t> </a:t>
            </a:r>
            <a:r>
              <a:rPr lang="en-US" sz="1800">
                <a:sym typeface="Symbol" pitchFamily="18" charset="2"/>
              </a:rPr>
              <a:t>= 1.1 and 1.2 corresponds to the separated fission fragments after the scission point.</a:t>
            </a:r>
            <a:endParaRPr lang="ru-RU" sz="1800">
              <a:sym typeface="Symbol" pitchFamily="18" charset="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24075" y="5445125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i="1"/>
              <a:t>R</a:t>
            </a:r>
            <a:r>
              <a:rPr lang="en-US" sz="2600"/>
              <a:t>(</a:t>
            </a:r>
            <a:r>
              <a:rPr lang="en-US" sz="2600" i="1"/>
              <a:t>x</a:t>
            </a:r>
            <a:r>
              <a:rPr lang="en-US" sz="2600"/>
              <a:t>) = </a:t>
            </a:r>
            <a:r>
              <a:rPr lang="en-US" sz="2600" i="1"/>
              <a:t>R</a:t>
            </a:r>
            <a:r>
              <a:rPr lang="en-US" sz="2600" baseline="-25000"/>
              <a:t>0</a:t>
            </a:r>
            <a:r>
              <a:rPr lang="en-US" sz="2600"/>
              <a:t>(1 + </a:t>
            </a:r>
            <a:r>
              <a:rPr lang="en-US" sz="2600">
                <a:sym typeface="Symbol" pitchFamily="18" charset="2"/>
              </a:rPr>
              <a:t></a:t>
            </a:r>
            <a:r>
              <a:rPr lang="en-US" sz="2600" baseline="-25000">
                <a:sym typeface="Symbol" pitchFamily="18" charset="2"/>
              </a:rPr>
              <a:t>n </a:t>
            </a:r>
            <a:r>
              <a:rPr lang="en-US" sz="2600">
                <a:sym typeface="Symbol" pitchFamily="18" charset="2"/>
              </a:rPr>
              <a:t></a:t>
            </a:r>
            <a:r>
              <a:rPr lang="en-US" sz="2600" baseline="-25000">
                <a:sym typeface="Symbol" pitchFamily="18" charset="2"/>
              </a:rPr>
              <a:t>n</a:t>
            </a:r>
            <a:r>
              <a:rPr lang="en-US" sz="2600">
                <a:sym typeface="Symbol" pitchFamily="18" charset="2"/>
              </a:rPr>
              <a:t> </a:t>
            </a:r>
            <a:r>
              <a:rPr lang="en-US" sz="2600" i="1">
                <a:sym typeface="Symbol" pitchFamily="18" charset="2"/>
              </a:rPr>
              <a:t>P</a:t>
            </a:r>
            <a:r>
              <a:rPr lang="en-US" sz="2600" baseline="-25000">
                <a:sym typeface="Symbol" pitchFamily="18" charset="2"/>
              </a:rPr>
              <a:t>n</a:t>
            </a:r>
            <a:r>
              <a:rPr lang="en-US" sz="2600">
                <a:sym typeface="Symbol" pitchFamily="18" charset="2"/>
              </a:rPr>
              <a:t>(</a:t>
            </a:r>
            <a:r>
              <a:rPr lang="en-US" sz="2600" i="1">
                <a:sym typeface="Symbol" pitchFamily="18" charset="2"/>
              </a:rPr>
              <a:t>x</a:t>
            </a:r>
            <a:r>
              <a:rPr lang="en-US" sz="2600">
                <a:sym typeface="Symbol" pitchFamily="18" charset="2"/>
              </a:rPr>
              <a:t>)</a:t>
            </a:r>
            <a:r>
              <a:rPr lang="en-US" sz="2600"/>
              <a:t>)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457200"/>
          </a:xfrm>
        </p:spPr>
        <p:txBody>
          <a:bodyPr/>
          <a:lstStyle/>
          <a:p>
            <a:r>
              <a:rPr lang="en-US"/>
              <a:t>Fission barriers vs. elongation and asymmetry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 Aug</a:t>
            </a:r>
            <a:r>
              <a:rPr lang="ru-RU" dirty="0" smtClean="0"/>
              <a:t>, 201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International Workshop on Nuclear Dynamics and Thermodynamics in Honor of Prof. Joe </a:t>
            </a:r>
            <a:r>
              <a:rPr lang="en-US" dirty="0" err="1"/>
              <a:t>Natowitz</a:t>
            </a:r>
            <a:r>
              <a:rPr lang="en-US" dirty="0"/>
              <a:t> Texas A&amp;M University, College Station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812E-B556-4B2A-AE1E-233781900A0A}" type="slidenum">
              <a:rPr lang="ru-RU"/>
              <a:pPr/>
              <a:t>9</a:t>
            </a:fld>
            <a:endParaRPr lang="ru-RU"/>
          </a:p>
        </p:txBody>
      </p:sp>
      <p:pic>
        <p:nvPicPr>
          <p:cNvPr id="8195" name="Picture 3" descr="3d_U234_minim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6400800" cy="4486275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42988" y="5516563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PES calculation: symmetrical and two asymmetrical fission valleys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931</Words>
  <Application>Microsoft Office PowerPoint</Application>
  <PresentationFormat>On-screen Show (4:3)</PresentationFormat>
  <Paragraphs>129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  Fission Potential Energy Calculations for Collinear Cluster Tripartition </vt:lpstr>
      <vt:lpstr>CCT Introduction</vt:lpstr>
      <vt:lpstr>Experimental Background</vt:lpstr>
      <vt:lpstr>Theoretical background</vt:lpstr>
      <vt:lpstr>Niels Bohr’s notes, 7 Oct 1950</vt:lpstr>
      <vt:lpstr>Strutinsky Shell Correction Method</vt:lpstr>
      <vt:lpstr>Main Features of the Dubna PES Model</vt:lpstr>
      <vt:lpstr>Shape Parameterization</vt:lpstr>
      <vt:lpstr>Fission barriers vs. elongation and asymmetry</vt:lpstr>
      <vt:lpstr>252Cf Potential Energy Surfaces</vt:lpstr>
      <vt:lpstr>Calculations for 234U</vt:lpstr>
      <vt:lpstr>Calculations for 234U</vt:lpstr>
      <vt:lpstr>Calculations for 234U</vt:lpstr>
      <vt:lpstr>Calculations for 252Cf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Fission Potential-Energy Surfaces in Ten-dimensional Deformation Spaces  </dc:title>
  <dc:creator>Ann U.</dc:creator>
  <cp:lastModifiedBy>Your User Name</cp:lastModifiedBy>
  <cp:revision>36</cp:revision>
  <dcterms:created xsi:type="dcterms:W3CDTF">2007-11-04T12:37:30Z</dcterms:created>
  <dcterms:modified xsi:type="dcterms:W3CDTF">2013-07-17T12:22:25Z</dcterms:modified>
</cp:coreProperties>
</file>