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80" r:id="rId11"/>
    <p:sldId id="258" r:id="rId12"/>
    <p:sldId id="259" r:id="rId13"/>
    <p:sldId id="260" r:id="rId14"/>
    <p:sldId id="281" r:id="rId15"/>
    <p:sldId id="261" r:id="rId16"/>
    <p:sldId id="262" r:id="rId17"/>
    <p:sldId id="263" r:id="rId18"/>
    <p:sldId id="282" r:id="rId19"/>
    <p:sldId id="273" r:id="rId20"/>
    <p:sldId id="274" r:id="rId21"/>
    <p:sldId id="277" r:id="rId22"/>
    <p:sldId id="275" r:id="rId23"/>
    <p:sldId id="278" r:id="rId24"/>
    <p:sldId id="279" r:id="rId25"/>
    <p:sldId id="276" r:id="rId26"/>
    <p:sldId id="288" r:id="rId27"/>
    <p:sldId id="283" r:id="rId28"/>
    <p:sldId id="284" r:id="rId29"/>
    <p:sldId id="285" r:id="rId30"/>
    <p:sldId id="286" r:id="rId31"/>
    <p:sldId id="287" r:id="rId32"/>
    <p:sldId id="25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7" d="100"/>
          <a:sy n="167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1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28.emf"/><Relationship Id="rId1" Type="http://schemas.openxmlformats.org/officeDocument/2006/relationships/image" Target="../media/image17.emf"/><Relationship Id="rId2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6F362-71BA-2D41-8D3B-131E447EECAF}" type="datetimeFigureOut">
              <a:rPr lang="en-US" smtClean="0"/>
              <a:t>8/16/13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09EC9-8FF5-1844-BF91-DAA55906F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097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D6C3-4735-4F49-B59B-80FC68DC44FD}" type="datetimeFigureOut">
              <a:rPr lang="en-US" smtClean="0"/>
              <a:t>8/16/13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5C70C-EDA0-6449-A24D-7DE622E0B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2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ADDC3-37B1-FD49-B8CD-72DB2F92CA91}" type="slidenum">
              <a:rPr lang="en-US"/>
              <a:pPr/>
              <a:t>26</a:t>
            </a:fld>
            <a:endParaRPr lang="en-US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D8F32-2547-A944-9927-08294C12B4CC}" type="slidenum">
              <a:rPr lang="en-US"/>
              <a:pPr/>
              <a:t>27</a:t>
            </a:fld>
            <a:endParaRPr lang="en-US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24C52-2BD3-E54B-9EF4-6827EC9A2911}" type="slidenum">
              <a:rPr lang="en-US"/>
              <a:pPr/>
              <a:t>28</a:t>
            </a:fld>
            <a:endParaRPr lang="en-US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2A70D-41FE-6A4E-AB26-76FD4FA02897}" type="slidenum">
              <a:rPr lang="en-US"/>
              <a:pPr/>
              <a:t>29</a:t>
            </a:fld>
            <a:endParaRPr lang="en-US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AD070-2E78-E649-B9A6-F26588908E8B}" type="slidenum">
              <a:rPr lang="en-US"/>
              <a:pPr/>
              <a:t>30</a:t>
            </a:fld>
            <a:endParaRPr lang="en-US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9EFEE-0D40-374D-A838-4774F4FD55B7}" type="slidenum">
              <a:rPr lang="en-US"/>
              <a:pPr/>
              <a:t>31</a:t>
            </a:fld>
            <a:endParaRPr lang="en-US"/>
          </a:p>
        </p:txBody>
      </p:sp>
      <p:sp>
        <p:nvSpPr>
          <p:cNvPr id="1167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785F-6325-ED49-ACDB-5A683F1BC9E2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7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7F53-CFDF-C944-9EEF-3F2218D82050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3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F242-995F-864D-A49C-9231D6521AEC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6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2199-8FBE-114A-A52B-F950A61647E3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6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35C-BF66-C844-B31A-1AA98CA9F4C1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6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237A-6C4D-5545-8B69-92F6D4904D14}" type="datetime4">
              <a:rPr lang="en-US" smtClean="0"/>
              <a:t>August 16,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04F-E46D-2D46-A484-719003A9A14F}" type="datetime4">
              <a:rPr lang="en-US" smtClean="0"/>
              <a:t>August 16,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1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09EE-7E90-ED4D-ABD5-EC99022F5764}" type="datetime4">
              <a:rPr lang="en-US" smtClean="0"/>
              <a:t>August 16,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803-20B6-D443-94D4-7F62E6CAD900}" type="datetime4">
              <a:rPr lang="en-US" smtClean="0"/>
              <a:t>August 16,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6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EB8A-C55D-9648-A444-D4B301C52B7F}" type="datetime4">
              <a:rPr lang="en-US" smtClean="0"/>
              <a:t>August 16,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9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9791-6CD4-5149-A9A0-18645C8EE1CF}" type="datetime4">
              <a:rPr lang="en-US" smtClean="0"/>
              <a:t>August 16,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6213209"/>
            <a:ext cx="9144000" cy="653038"/>
          </a:xfrm>
          <a:prstGeom prst="rect">
            <a:avLst/>
          </a:prstGeom>
          <a:effectLst>
            <a:outerShdw blurRad="40000" dist="23000" dir="162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53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International Workshop on Nuclear Dynamics and Thermodynamics</a:t>
            </a:r>
            <a:br>
              <a:rPr lang="en-US" sz="14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US" sz="11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Texas A&amp;M, College Station</a:t>
            </a:r>
            <a:endParaRPr lang="en-US" sz="1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94273"/>
            <a:ext cx="9144000" cy="509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11572"/>
            <a:ext cx="9144000" cy="4906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85" y="64718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B691A05-33D7-0341-B4FC-962E11FB26AC}" type="datetime4">
              <a:rPr lang="en-US" smtClean="0"/>
              <a:t>August 16,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18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W. Bauer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2562" y="64718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08897C-069F-B247-894E-4FED75C9F3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639978" cy="6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 Rounded MT Bold"/>
          <a:ea typeface="+mj-ea"/>
          <a:cs typeface="Arial Rounded MT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21.e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22.e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jp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8.e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29.emf"/><Relationship Id="rId16" Type="http://schemas.openxmlformats.org/officeDocument/2006/relationships/oleObject" Target="../embeddings/oleObject21.bin"/><Relationship Id="rId17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emf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31.emf"/><Relationship Id="rId14" Type="http://schemas.openxmlformats.org/officeDocument/2006/relationships/oleObject" Target="../embeddings/oleObject28.bin"/><Relationship Id="rId15" Type="http://schemas.openxmlformats.org/officeDocument/2006/relationships/image" Target="../media/image32.emf"/><Relationship Id="rId16" Type="http://schemas.openxmlformats.org/officeDocument/2006/relationships/oleObject" Target="../embeddings/oleObject29.bin"/><Relationship Id="rId17" Type="http://schemas.openxmlformats.org/officeDocument/2006/relationships/image" Target="../media/image33.emf"/><Relationship Id="rId18" Type="http://schemas.openxmlformats.org/officeDocument/2006/relationships/oleObject" Target="../embeddings/oleObject30.bin"/><Relationship Id="rId19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3.bin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26.emf"/><Relationship Id="rId10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4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oleObject" Target="../embeddings/oleObject36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4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Nuclear Temperature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Wolfgang Bauer</a:t>
            </a:r>
          </a:p>
          <a:p>
            <a:r>
              <a:rPr lang="en-US" dirty="0" smtClean="0"/>
              <a:t>Michigan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2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 </a:t>
            </a:r>
            <a:r>
              <a:rPr lang="en-US" dirty="0" err="1" smtClean="0"/>
              <a:t>Natowicz</a:t>
            </a:r>
            <a:r>
              <a:rPr lang="en-US" dirty="0" smtClean="0"/>
              <a:t> @ Google Scholar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“Quark</a:t>
            </a:r>
            <a:r>
              <a:rPr lang="en-US" sz="2000" dirty="0"/>
              <a:t>–gluon plasma and color glass condensate at RHIC? The perspective from the BRAHMS </a:t>
            </a:r>
            <a:r>
              <a:rPr lang="en-US" sz="2000" dirty="0" smtClean="0"/>
              <a:t>experiment”, I. </a:t>
            </a:r>
            <a:r>
              <a:rPr lang="en-US" sz="2000" dirty="0" err="1" smtClean="0"/>
              <a:t>Arsene</a:t>
            </a:r>
            <a:r>
              <a:rPr lang="en-US" sz="2000" dirty="0" smtClean="0"/>
              <a:t> </a:t>
            </a:r>
            <a:r>
              <a:rPr lang="en-US" sz="2000" i="1" dirty="0" smtClean="0"/>
              <a:t>et al.</a:t>
            </a:r>
            <a:r>
              <a:rPr lang="en-US" sz="2000" dirty="0" smtClean="0"/>
              <a:t>, NPA 757, 1 (2005)  (</a:t>
            </a:r>
            <a:r>
              <a:rPr lang="en-US" sz="2000" dirty="0" smtClean="0">
                <a:solidFill>
                  <a:srgbClr val="FF0000"/>
                </a:solidFill>
              </a:rPr>
              <a:t>1533 citations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“Transverse-Momentum Spectra …”, I. </a:t>
            </a:r>
            <a:r>
              <a:rPr lang="en-US" sz="2000" dirty="0" err="1" smtClean="0"/>
              <a:t>Arsene</a:t>
            </a:r>
            <a:r>
              <a:rPr lang="en-US" sz="2000" dirty="0" smtClean="0"/>
              <a:t> </a:t>
            </a:r>
            <a:r>
              <a:rPr lang="en-US" sz="2000" i="1" dirty="0" smtClean="0"/>
              <a:t>et al. </a:t>
            </a:r>
            <a:r>
              <a:rPr lang="en-US" sz="2000" dirty="0" smtClean="0"/>
              <a:t>(BRAHMS), PRL 91, 072305 (2003) (</a:t>
            </a:r>
            <a:r>
              <a:rPr lang="en-US" sz="2000" dirty="0" smtClean="0">
                <a:solidFill>
                  <a:srgbClr val="FF0000"/>
                </a:solidFill>
              </a:rPr>
              <a:t>365 citations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“Evolution of the Nuclear Modification Factors …”, </a:t>
            </a:r>
            <a:r>
              <a:rPr lang="en-US" sz="2000" dirty="0"/>
              <a:t>I. </a:t>
            </a:r>
            <a:r>
              <a:rPr lang="en-US" sz="2000" dirty="0" err="1"/>
              <a:t>Arsene</a:t>
            </a:r>
            <a:r>
              <a:rPr lang="en-US" sz="2000" dirty="0"/>
              <a:t> </a:t>
            </a:r>
            <a:r>
              <a:rPr lang="en-US" sz="2000" i="1" dirty="0"/>
              <a:t>et al. </a:t>
            </a:r>
            <a:r>
              <a:rPr lang="en-US" sz="2000" dirty="0"/>
              <a:t>(BRAHMS), </a:t>
            </a:r>
            <a:r>
              <a:rPr lang="hu-HU" sz="2000" dirty="0" smtClean="0"/>
              <a:t>PRL </a:t>
            </a:r>
            <a:r>
              <a:rPr lang="hu-HU" sz="2000" dirty="0"/>
              <a:t>93, 242303 (2004</a:t>
            </a:r>
            <a:r>
              <a:rPr lang="hu-HU" sz="2000" dirty="0" smtClean="0"/>
              <a:t>)  (</a:t>
            </a:r>
            <a:r>
              <a:rPr lang="hu-HU" sz="2000" dirty="0" smtClean="0">
                <a:solidFill>
                  <a:srgbClr val="FF0000"/>
                </a:solidFill>
              </a:rPr>
              <a:t>298 citations</a:t>
            </a:r>
            <a:r>
              <a:rPr lang="hu-HU" sz="2000" dirty="0" smtClean="0"/>
              <a:t>)</a:t>
            </a:r>
          </a:p>
          <a:p>
            <a:r>
              <a:rPr lang="en-US" sz="2000" dirty="0"/>
              <a:t>“</a:t>
            </a:r>
            <a:r>
              <a:rPr lang="hu-HU" sz="2000" dirty="0" smtClean="0"/>
              <a:t>Nuclear Stopping in Au+Au ...”, </a:t>
            </a:r>
            <a:r>
              <a:rPr lang="en-US" sz="2000" dirty="0"/>
              <a:t>I. G. Bearden </a:t>
            </a:r>
            <a:r>
              <a:rPr lang="en-US" sz="2000" i="1" dirty="0"/>
              <a:t>et al.</a:t>
            </a:r>
            <a:r>
              <a:rPr lang="en-US" sz="2000" dirty="0"/>
              <a:t> </a:t>
            </a:r>
            <a:r>
              <a:rPr lang="en-US" sz="2000" dirty="0" smtClean="0"/>
              <a:t>(BRAHMS), PRL 93, 102301 (2003)  (</a:t>
            </a:r>
            <a:r>
              <a:rPr lang="hu-HU" sz="2000" dirty="0" smtClean="0">
                <a:solidFill>
                  <a:srgbClr val="FF0000"/>
                </a:solidFill>
              </a:rPr>
              <a:t>286 </a:t>
            </a:r>
            <a:r>
              <a:rPr lang="hu-HU" sz="2000" dirty="0">
                <a:solidFill>
                  <a:srgbClr val="FF0000"/>
                </a:solidFill>
              </a:rPr>
              <a:t>citations</a:t>
            </a:r>
            <a:r>
              <a:rPr lang="en-US" sz="2000" dirty="0" smtClean="0"/>
              <a:t>)</a:t>
            </a:r>
          </a:p>
          <a:p>
            <a:r>
              <a:rPr lang="en-US" sz="2000" b="1" dirty="0" smtClean="0"/>
              <a:t>“Caloric curves and critical behavior in nuclei”, J.B. </a:t>
            </a:r>
            <a:r>
              <a:rPr lang="en-US" sz="2000" b="1" dirty="0" err="1" smtClean="0"/>
              <a:t>Natowitz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et al.</a:t>
            </a:r>
            <a:r>
              <a:rPr lang="en-US" sz="2000" b="1" dirty="0" smtClean="0"/>
              <a:t>, PRC 65, 034618 (2002)  </a:t>
            </a:r>
            <a:r>
              <a:rPr lang="en-US" sz="2000" dirty="0" smtClean="0"/>
              <a:t>(</a:t>
            </a:r>
            <a:r>
              <a:rPr lang="hu-HU" sz="2000" dirty="0" smtClean="0">
                <a:solidFill>
                  <a:srgbClr val="FF0000"/>
                </a:solidFill>
              </a:rPr>
              <a:t>254 </a:t>
            </a:r>
            <a:r>
              <a:rPr lang="hu-HU" sz="2000" dirty="0">
                <a:solidFill>
                  <a:srgbClr val="FF0000"/>
                </a:solidFill>
              </a:rPr>
              <a:t>citations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b="1" dirty="0" smtClean="0"/>
              <a:t>“Temperatures and excitation energies of hot nuclei in the reaction of </a:t>
            </a:r>
            <a:r>
              <a:rPr lang="en-US" sz="2000" b="1" baseline="30000" dirty="0" smtClean="0"/>
              <a:t>32</a:t>
            </a:r>
            <a:r>
              <a:rPr lang="en-US" sz="2000" b="1" dirty="0" smtClean="0"/>
              <a:t>S+Ag and </a:t>
            </a:r>
            <a:r>
              <a:rPr lang="en-US" sz="2000" b="1" baseline="30000" dirty="0" smtClean="0"/>
              <a:t>16</a:t>
            </a:r>
            <a:r>
              <a:rPr lang="en-US" sz="2000" b="1" dirty="0" smtClean="0"/>
              <a:t>O+Ag at 30 MeV/nucleon”, R. Wada </a:t>
            </a:r>
            <a:r>
              <a:rPr lang="en-US" sz="2000" b="1" i="1" dirty="0" smtClean="0"/>
              <a:t>et al.</a:t>
            </a:r>
            <a:r>
              <a:rPr lang="en-US" sz="2000" b="1" dirty="0" smtClean="0"/>
              <a:t>, PRC 39, 497 (1989)  </a:t>
            </a:r>
            <a:r>
              <a:rPr lang="en-US" sz="2000" dirty="0" smtClean="0"/>
              <a:t>(</a:t>
            </a:r>
            <a:r>
              <a:rPr lang="hu-HU" sz="2000" dirty="0" smtClean="0">
                <a:solidFill>
                  <a:srgbClr val="FF0000"/>
                </a:solidFill>
              </a:rPr>
              <a:t>181 </a:t>
            </a:r>
            <a:r>
              <a:rPr lang="hu-HU" sz="2000" dirty="0">
                <a:solidFill>
                  <a:srgbClr val="FF0000"/>
                </a:solidFill>
              </a:rPr>
              <a:t>citations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…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2199-8FBE-114A-A52B-F950A61647E3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4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1572"/>
            <a:ext cx="4878563" cy="4906293"/>
          </a:xfrm>
        </p:spPr>
        <p:txBody>
          <a:bodyPr/>
          <a:lstStyle/>
          <a:p>
            <a:r>
              <a:rPr lang="en-US" dirty="0" smtClean="0"/>
              <a:t>Experimental observation:</a:t>
            </a:r>
            <a:br>
              <a:rPr lang="en-US" dirty="0" smtClean="0"/>
            </a:br>
            <a:r>
              <a:rPr lang="en-US" dirty="0" smtClean="0"/>
              <a:t>universal momentum distribution for fragments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pion mass???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2362-5612-1C49-A545-3D32FAC9DBE2}" type="datetime4">
              <a:rPr lang="en-US" smtClean="0"/>
              <a:t>August 16,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creen Shot 2013-08-09 at 10.41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63" y="1474911"/>
            <a:ext cx="4249262" cy="4498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048" y="5641880"/>
            <a:ext cx="2921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H.H. Heckman et al., LBL report 2052 (1973)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D.E. Greiner et al., PRL 35, 152 (1975)</a:t>
            </a:r>
            <a:endParaRPr lang="en-US" sz="12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384454"/>
              </p:ext>
            </p:extLst>
          </p:nvPr>
        </p:nvGraphicFramePr>
        <p:xfrm>
          <a:off x="798194" y="2838674"/>
          <a:ext cx="3073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4" imgW="1536700" imgH="279400" progId="Equation.DSMT4">
                  <p:embed/>
                </p:oleObj>
              </mc:Choice>
              <mc:Fallback>
                <p:oleObj name="Equation" r:id="rId4" imgW="1536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8194" y="2838674"/>
                        <a:ext cx="3073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5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 of </a:t>
            </a:r>
            <a:r>
              <a:rPr lang="en-US" dirty="0" err="1" smtClean="0"/>
              <a:t>Feshbach</a:t>
            </a:r>
            <a:r>
              <a:rPr lang="en-US" dirty="0" smtClean="0"/>
              <a:t> &amp; Huang: </a:t>
            </a:r>
          </a:p>
          <a:p>
            <a:pPr lvl="1"/>
            <a:r>
              <a:rPr lang="en-US" dirty="0" smtClean="0"/>
              <a:t>Use cold Fermi Gas model with constraint of 0 total momentum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Removal of nucleons gives net momentum to remaining nucleons in fragment due to momentum conservation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                     from Fermi Gas </a:t>
            </a:r>
            <a:r>
              <a:rPr lang="en-US" dirty="0" err="1" smtClean="0"/>
              <a:t>ansatz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2199-8FBE-114A-A52B-F950A61647E3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6048" y="5641880"/>
            <a:ext cx="3062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H. </a:t>
            </a:r>
            <a:r>
              <a:rPr lang="en-US" sz="1200" dirty="0" err="1" smtClean="0">
                <a:solidFill>
                  <a:srgbClr val="0000FF"/>
                </a:solidFill>
              </a:rPr>
              <a:t>Feshbach</a:t>
            </a:r>
            <a:r>
              <a:rPr lang="en-US" sz="1200" dirty="0" smtClean="0">
                <a:solidFill>
                  <a:srgbClr val="0000FF"/>
                </a:solidFill>
              </a:rPr>
              <a:t> and K. Huang, PLB 47, 300 (1973)</a:t>
            </a:r>
            <a:endParaRPr lang="en-US" sz="12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909785"/>
              </p:ext>
            </p:extLst>
          </p:nvPr>
        </p:nvGraphicFramePr>
        <p:xfrm>
          <a:off x="3576145" y="2158562"/>
          <a:ext cx="1143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3" imgW="571500" imgH="444500" progId="Equation.DSMT4">
                  <p:embed/>
                </p:oleObj>
              </mc:Choice>
              <mc:Fallback>
                <p:oleObj name="Equation" r:id="rId3" imgW="5715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6145" y="2158562"/>
                        <a:ext cx="11430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079819"/>
              </p:ext>
            </p:extLst>
          </p:nvPr>
        </p:nvGraphicFramePr>
        <p:xfrm>
          <a:off x="2427288" y="3900488"/>
          <a:ext cx="3886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5" imgW="1943100" imgH="457200" progId="Equation.DSMT4">
                  <p:embed/>
                </p:oleObj>
              </mc:Choice>
              <mc:Fallback>
                <p:oleObj name="Equation" r:id="rId5" imgW="1943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7288" y="3900488"/>
                        <a:ext cx="3886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385016"/>
              </p:ext>
            </p:extLst>
          </p:nvPr>
        </p:nvGraphicFramePr>
        <p:xfrm>
          <a:off x="1410466" y="4803775"/>
          <a:ext cx="1422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7" imgW="711200" imgH="266700" progId="Equation.DSMT4">
                  <p:embed/>
                </p:oleObj>
              </mc:Choice>
              <mc:Fallback>
                <p:oleObj name="Equation" r:id="rId7" imgW="7112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0466" y="4803775"/>
                        <a:ext cx="1422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67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Goldhaber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</a:t>
            </a:r>
            <a:r>
              <a:rPr lang="en-US" dirty="0" err="1" smtClean="0"/>
              <a:t>Feshbach</a:t>
            </a:r>
            <a:r>
              <a:rPr lang="en-US" dirty="0" smtClean="0"/>
              <a:t> and Huang, but with proper recoil correction</a:t>
            </a:r>
          </a:p>
          <a:p>
            <a:r>
              <a:rPr lang="en-US" dirty="0" smtClean="0"/>
              <a:t>Explicit dependence on fragment mass number </a:t>
            </a:r>
            <a:r>
              <a:rPr lang="en-US" i="1" dirty="0" smtClean="0">
                <a:latin typeface="Times"/>
                <a:cs typeface="Times"/>
              </a:rPr>
              <a:t>K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(no more reference to pion mass …)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2199-8FBE-114A-A52B-F950A61647E3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358557"/>
              </p:ext>
            </p:extLst>
          </p:nvPr>
        </p:nvGraphicFramePr>
        <p:xfrm>
          <a:off x="1473796" y="2889398"/>
          <a:ext cx="601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3" imgW="3009900" imgH="228600" progId="Equation.DSMT4">
                  <p:embed/>
                </p:oleObj>
              </mc:Choice>
              <mc:Fallback>
                <p:oleObj name="Equation" r:id="rId3" imgW="3009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3796" y="2889398"/>
                        <a:ext cx="6019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048" y="5641880"/>
            <a:ext cx="2343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A.S. </a:t>
            </a:r>
            <a:r>
              <a:rPr lang="en-US" sz="1200" dirty="0" err="1" smtClean="0">
                <a:solidFill>
                  <a:srgbClr val="0000FF"/>
                </a:solidFill>
              </a:rPr>
              <a:t>Goldhaber</a:t>
            </a:r>
            <a:r>
              <a:rPr lang="en-US" sz="1200" dirty="0" smtClean="0">
                <a:solidFill>
                  <a:srgbClr val="0000FF"/>
                </a:solidFill>
              </a:rPr>
              <a:t>, PLB 53, 306 (1974)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7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2199-8FBE-114A-A52B-F950A61647E3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19685" y="2571289"/>
            <a:ext cx="464722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Meanwhile … also at LBL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095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8-09 at 12.23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93" y="1594071"/>
            <a:ext cx="4322008" cy="2977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Fireball Model for Proton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</a:t>
            </a:r>
            <a:r>
              <a:rPr lang="en-US" dirty="0" err="1" smtClean="0"/>
              <a:t>thermalization</a:t>
            </a:r>
            <a:r>
              <a:rPr lang="en-US" dirty="0" smtClean="0"/>
              <a:t> in overlap region and apply </a:t>
            </a:r>
            <a:r>
              <a:rPr lang="en-US" dirty="0" err="1" smtClean="0"/>
              <a:t>Hagedorn</a:t>
            </a:r>
            <a:r>
              <a:rPr lang="en-US" dirty="0" smtClean="0"/>
              <a:t> thermodynamics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2199-8FBE-114A-A52B-F950A61647E3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35516" y="4519448"/>
            <a:ext cx="4782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“The surprising success of the simple model for proton inclusive spectra indicates the importance of the use of thermodynamic concepts in relativistic heavy-ion reactions.”</a:t>
            </a:r>
            <a:endParaRPr lang="en-US" sz="2000" dirty="0"/>
          </a:p>
        </p:txBody>
      </p:sp>
      <p:pic>
        <p:nvPicPr>
          <p:cNvPr id="9" name="Picture 8" descr="Screen Shot 2013-08-09 at 12.29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0" y="2198416"/>
            <a:ext cx="3348906" cy="39522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12521" y="5842887"/>
            <a:ext cx="2653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G.D. Westfall et al., PRL 37, 1202 (1976)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6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Proton spectra from central heavy ion collisions consistent with thermal picture</a:t>
            </a:r>
          </a:p>
          <a:p>
            <a:r>
              <a:rPr lang="en-US" dirty="0" smtClean="0"/>
              <a:t>Fragment spectra also look thermal, but can be explained by cold fragmentation</a:t>
            </a:r>
          </a:p>
          <a:p>
            <a:r>
              <a:rPr lang="en-US" b="1" dirty="0" smtClean="0"/>
              <a:t>Let’s combine both!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2199-8FBE-114A-A52B-F950A61647E3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1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Particle Momentum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1572"/>
            <a:ext cx="5714832" cy="2588927"/>
          </a:xfrm>
        </p:spPr>
        <p:txBody>
          <a:bodyPr/>
          <a:lstStyle/>
          <a:p>
            <a:r>
              <a:rPr lang="en-US" dirty="0" smtClean="0"/>
              <a:t>Sample nucleon from distribution</a:t>
            </a:r>
          </a:p>
          <a:p>
            <a:r>
              <a:rPr lang="en-US" dirty="0" smtClean="0"/>
              <a:t>True Fermi Gas at temperature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2199-8FBE-114A-A52B-F950A61647E3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 descr="ferm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85" y="2336800"/>
            <a:ext cx="5252634" cy="3501756"/>
          </a:xfrm>
          <a:prstGeom prst="rect">
            <a:avLst/>
          </a:prstGeom>
        </p:spPr>
      </p:pic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766265"/>
              </p:ext>
            </p:extLst>
          </p:nvPr>
        </p:nvGraphicFramePr>
        <p:xfrm>
          <a:off x="4267200" y="3390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0" y="3390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62406"/>
              </p:ext>
            </p:extLst>
          </p:nvPr>
        </p:nvGraphicFramePr>
        <p:xfrm>
          <a:off x="4267200" y="3390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0" y="3390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822677"/>
              </p:ext>
            </p:extLst>
          </p:nvPr>
        </p:nvGraphicFramePr>
        <p:xfrm>
          <a:off x="5286375" y="1214438"/>
          <a:ext cx="37084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Equation" r:id="rId7" imgW="1854200" imgH="660400" progId="Equation.DSMT4">
                  <p:embed/>
                </p:oleObj>
              </mc:Choice>
              <mc:Fallback>
                <p:oleObj name="Equation" r:id="rId7" imgW="18542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86375" y="1214438"/>
                        <a:ext cx="37084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010674"/>
              </p:ext>
            </p:extLst>
          </p:nvPr>
        </p:nvGraphicFramePr>
        <p:xfrm>
          <a:off x="5105635" y="3012046"/>
          <a:ext cx="86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" name="Equation" r:id="rId9" imgW="431800" imgH="203200" progId="Equation.DSMT4">
                  <p:embed/>
                </p:oleObj>
              </mc:Choice>
              <mc:Fallback>
                <p:oleObj name="Equation" r:id="rId9" imgW="431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5635" y="3012046"/>
                        <a:ext cx="863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318771"/>
              </p:ext>
            </p:extLst>
          </p:nvPr>
        </p:nvGraphicFramePr>
        <p:xfrm>
          <a:off x="5315834" y="4515117"/>
          <a:ext cx="170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" name="Equation" r:id="rId11" imgW="850900" imgH="203200" progId="Equation.DSMT4">
                  <p:embed/>
                </p:oleObj>
              </mc:Choice>
              <mc:Fallback>
                <p:oleObj name="Equation" r:id="rId11" imgW="850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15834" y="4515117"/>
                        <a:ext cx="1701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176683"/>
              </p:ext>
            </p:extLst>
          </p:nvPr>
        </p:nvGraphicFramePr>
        <p:xfrm>
          <a:off x="4908935" y="1930400"/>
          <a:ext cx="381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Equation" r:id="rId13" imgW="190500" imgH="203200" progId="Equation.DSMT4">
                  <p:embed/>
                </p:oleObj>
              </mc:Choice>
              <mc:Fallback>
                <p:oleObj name="Equation" r:id="rId13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08935" y="1930400"/>
                        <a:ext cx="381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326809"/>
              </p:ext>
            </p:extLst>
          </p:nvPr>
        </p:nvGraphicFramePr>
        <p:xfrm>
          <a:off x="4076700" y="5622925"/>
          <a:ext cx="1397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Equation" r:id="rId15" imgW="698500" imgH="203200" progId="Equation.DSMT4">
                  <p:embed/>
                </p:oleObj>
              </mc:Choice>
              <mc:Fallback>
                <p:oleObj name="Equation" r:id="rId15" imgW="698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76700" y="5622925"/>
                        <a:ext cx="1397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699441"/>
              </p:ext>
            </p:extLst>
          </p:nvPr>
        </p:nvGraphicFramePr>
        <p:xfrm>
          <a:off x="1887393" y="2607830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" name="Equation" r:id="rId17" imgW="342900" imgH="203200" progId="Equation.DSMT4">
                  <p:embed/>
                </p:oleObj>
              </mc:Choice>
              <mc:Fallback>
                <p:oleObj name="Equation" r:id="rId17" imgW="342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87393" y="2607830"/>
                        <a:ext cx="685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06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586154" y="3852863"/>
            <a:ext cx="2322891" cy="2140327"/>
            <a:chOff x="6586154" y="3852863"/>
            <a:chExt cx="2322891" cy="2140327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6586154" y="5022244"/>
              <a:ext cx="1941891" cy="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>
              <a:off x="6577798" y="5022244"/>
              <a:ext cx="1941891" cy="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597129"/>
                </p:ext>
              </p:extLst>
            </p:nvPr>
          </p:nvGraphicFramePr>
          <p:xfrm>
            <a:off x="8528045" y="4819045"/>
            <a:ext cx="3810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5" name="Equation" r:id="rId3" imgW="190500" imgH="203200" progId="Equation.DSMT4">
                    <p:embed/>
                  </p:oleObj>
                </mc:Choice>
                <mc:Fallback>
                  <p:oleObj name="Equation" r:id="rId3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528045" y="4819045"/>
                          <a:ext cx="3810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9634485"/>
                </p:ext>
              </p:extLst>
            </p:nvPr>
          </p:nvGraphicFramePr>
          <p:xfrm>
            <a:off x="7581900" y="3852863"/>
            <a:ext cx="3810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6" name="Equation" r:id="rId5" imgW="190500" imgH="228600" progId="Equation.DSMT4">
                    <p:embed/>
                  </p:oleObj>
                </mc:Choice>
                <mc:Fallback>
                  <p:oleObj name="Equation" r:id="rId5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581900" y="3852863"/>
                          <a:ext cx="3810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>
            <a:xfrm flipH="1">
              <a:off x="6987015" y="4645925"/>
              <a:ext cx="1118125" cy="74577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8016476"/>
                </p:ext>
              </p:extLst>
            </p:nvPr>
          </p:nvGraphicFramePr>
          <p:xfrm>
            <a:off x="6704013" y="5292169"/>
            <a:ext cx="355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7" name="Equation" r:id="rId7" imgW="177800" imgH="215900" progId="Equation.DSMT4">
                    <p:embed/>
                  </p:oleObj>
                </mc:Choice>
                <mc:Fallback>
                  <p:oleObj name="Equation" r:id="rId7" imgW="177800" imgH="215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704013" y="5292169"/>
                          <a:ext cx="3556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6374947" y="905282"/>
            <a:ext cx="2639074" cy="2551507"/>
            <a:chOff x="2757213" y="1900621"/>
            <a:chExt cx="1531005" cy="1480205"/>
          </a:xfrm>
        </p:grpSpPr>
        <p:sp>
          <p:nvSpPr>
            <p:cNvPr id="11" name="Oval 10"/>
            <p:cNvSpPr/>
            <p:nvPr/>
          </p:nvSpPr>
          <p:spPr>
            <a:xfrm>
              <a:off x="2757213" y="2329793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853558" y="2776479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33075" y="2995447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902839" y="2636344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902839" y="2250965"/>
              <a:ext cx="385379" cy="385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666356" y="2014483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097048" y="1953175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64071" y="2102069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802758" y="2522483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44494" y="2907862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335282" y="2995447"/>
              <a:ext cx="385379" cy="385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925375" y="2329793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710150" y="2829033"/>
              <a:ext cx="385379" cy="385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410603" y="1900621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760949" y="2250965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25764" y="2522483"/>
              <a:ext cx="385379" cy="385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949903" y="2645101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568259" y="2058275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051500" y="2067032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300242" y="2102069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107552" y="2391100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391335" y="2250965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142594" y="269765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417614" y="285530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592785" y="2583789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321266" y="254875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527973" y="2391096"/>
              <a:ext cx="385379" cy="3853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Momentum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1572"/>
            <a:ext cx="5714832" cy="4779645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A</a:t>
            </a:r>
            <a:r>
              <a:rPr lang="en-US" baseline="-25000" dirty="0" err="1" smtClean="0"/>
              <a:t>f</a:t>
            </a:r>
            <a:r>
              <a:rPr lang="en-US" dirty="0" smtClean="0"/>
              <a:t> nucleons (in spatial proximity) trapped in a fragment</a:t>
            </a:r>
          </a:p>
          <a:p>
            <a:r>
              <a:rPr lang="en-US" dirty="0" smtClean="0"/>
              <a:t>No correlations!</a:t>
            </a:r>
          </a:p>
          <a:p>
            <a:r>
              <a:rPr lang="en-US" dirty="0" smtClean="0"/>
              <a:t>Fragment momentum is the sum of nucleon momenta inside of it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Constraint: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2199-8FBE-114A-A52B-F950A61647E3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156841"/>
              </p:ext>
            </p:extLst>
          </p:nvPr>
        </p:nvGraphicFramePr>
        <p:xfrm>
          <a:off x="4267200" y="3390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67200" y="3390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672484"/>
              </p:ext>
            </p:extLst>
          </p:nvPr>
        </p:nvGraphicFramePr>
        <p:xfrm>
          <a:off x="4267200" y="3390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67200" y="3390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6453455" y="1252528"/>
            <a:ext cx="834253" cy="79689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586154" y="2555493"/>
            <a:ext cx="400860" cy="4095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325511" y="1660170"/>
            <a:ext cx="489755" cy="97286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5" idx="6"/>
          </p:cNvCxnSpPr>
          <p:nvPr/>
        </p:nvCxnSpPr>
        <p:spPr>
          <a:xfrm>
            <a:off x="7695050" y="2412086"/>
            <a:ext cx="784514" cy="295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3" idx="3"/>
          </p:cNvCxnSpPr>
          <p:nvPr/>
        </p:nvCxnSpPr>
        <p:spPr>
          <a:xfrm flipH="1" flipV="1">
            <a:off x="7136533" y="2846185"/>
            <a:ext cx="748183" cy="972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6453021" y="1261724"/>
            <a:ext cx="834253" cy="79689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577985" y="2555493"/>
            <a:ext cx="400860" cy="4095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7139223" y="2852879"/>
            <a:ext cx="748183" cy="972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329115" y="1660170"/>
            <a:ext cx="489755" cy="97286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703547" y="2409128"/>
            <a:ext cx="784514" cy="295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6874620" y="3577448"/>
            <a:ext cx="648828" cy="1419428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9691"/>
              </p:ext>
            </p:extLst>
          </p:nvPr>
        </p:nvGraphicFramePr>
        <p:xfrm>
          <a:off x="7058801" y="3397293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Equation" r:id="rId12" imgW="165100" imgH="228600" progId="Equation.DSMT4">
                  <p:embed/>
                </p:oleObj>
              </mc:Choice>
              <mc:Fallback>
                <p:oleObj name="Equation" r:id="rId12" imgW="165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58801" y="3397293"/>
                        <a:ext cx="330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026212"/>
              </p:ext>
            </p:extLst>
          </p:nvPr>
        </p:nvGraphicFramePr>
        <p:xfrm>
          <a:off x="474245" y="3760931"/>
          <a:ext cx="5003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Equation" r:id="rId14" imgW="2501900" imgH="469900" progId="Equation.DSMT4">
                  <p:embed/>
                </p:oleObj>
              </mc:Choice>
              <mc:Fallback>
                <p:oleObj name="Equation" r:id="rId14" imgW="25019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4245" y="3760931"/>
                        <a:ext cx="50038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88022"/>
              </p:ext>
            </p:extLst>
          </p:nvPr>
        </p:nvGraphicFramePr>
        <p:xfrm>
          <a:off x="2135791" y="4819045"/>
          <a:ext cx="1168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Equation" r:id="rId16" imgW="584200" imgH="444500" progId="Equation.DSMT4">
                  <p:embed/>
                </p:oleObj>
              </mc:Choice>
              <mc:Fallback>
                <p:oleObj name="Equation" r:id="rId16" imgW="5842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35791" y="4819045"/>
                        <a:ext cx="11684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904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531E-6 -5.34598E-7 L 0.02518 0.342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7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956E-6 1.20805E-6 L 0.01511 0.1573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7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6356E-6 -3.13585E-6 L 0.03421 0.20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2" y="100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298E-6 -3.59408E-6 L -0.04186 0.3325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16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576E-6 -4.70724E-6 L -0.17645 0.167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3" y="8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Momentum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11572"/>
            <a:ext cx="9144001" cy="4779645"/>
          </a:xfrm>
        </p:spPr>
        <p:txBody>
          <a:bodyPr>
            <a:normAutofit/>
          </a:bodyPr>
          <a:lstStyle/>
          <a:p>
            <a:r>
              <a:rPr lang="en-US" dirty="0" smtClean="0"/>
              <a:t>Single particle distribution has 0 mean and fixed variance</a:t>
            </a:r>
          </a:p>
          <a:p>
            <a:pPr lvl="1"/>
            <a:r>
              <a:rPr lang="en-US" dirty="0" smtClean="0"/>
              <a:t>Pearson problem</a:t>
            </a:r>
          </a:p>
          <a:p>
            <a:pPr lvl="1"/>
            <a:r>
              <a:rPr lang="en-US" dirty="0" smtClean="0"/>
              <a:t>Random walk in momentum space</a:t>
            </a:r>
          </a:p>
          <a:p>
            <a:r>
              <a:rPr lang="en-US" dirty="0" smtClean="0"/>
              <a:t>Gauss’ central limit theorem </a:t>
            </a:r>
            <a:r>
              <a:rPr lang="en-US" dirty="0" smtClean="0"/>
              <a:t>(for </a:t>
            </a:r>
            <a:r>
              <a:rPr lang="en-US" dirty="0" smtClean="0"/>
              <a:t>large number of steps, </a:t>
            </a:r>
            <a:r>
              <a:rPr lang="en-US" i="1" dirty="0" err="1" smtClean="0"/>
              <a:t>A</a:t>
            </a:r>
            <a:r>
              <a:rPr lang="en-US" baseline="-25000" dirty="0" err="1" smtClean="0"/>
              <a:t>f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Energy distribution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2199-8FBE-114A-A52B-F950A61647E3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781179"/>
              </p:ext>
            </p:extLst>
          </p:nvPr>
        </p:nvGraphicFramePr>
        <p:xfrm>
          <a:off x="4267200" y="3390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7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3390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658940"/>
              </p:ext>
            </p:extLst>
          </p:nvPr>
        </p:nvGraphicFramePr>
        <p:xfrm>
          <a:off x="4267200" y="3390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3390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flipV="1">
            <a:off x="6586154" y="5022244"/>
            <a:ext cx="1941891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>
            <a:off x="6577798" y="5022244"/>
            <a:ext cx="1941891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168680"/>
              </p:ext>
            </p:extLst>
          </p:nvPr>
        </p:nvGraphicFramePr>
        <p:xfrm>
          <a:off x="8528045" y="4819045"/>
          <a:ext cx="381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" name="Equation" r:id="rId6" imgW="190500" imgH="203200" progId="Equation.DSMT4">
                  <p:embed/>
                </p:oleObj>
              </mc:Choice>
              <mc:Fallback>
                <p:oleObj name="Equation" r:id="rId6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8045" y="4819045"/>
                        <a:ext cx="381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007514"/>
              </p:ext>
            </p:extLst>
          </p:nvPr>
        </p:nvGraphicFramePr>
        <p:xfrm>
          <a:off x="7581900" y="3852863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name="Equation" r:id="rId8" imgW="190500" imgH="228600" progId="Equation.DSMT4">
                  <p:embed/>
                </p:oleObj>
              </mc:Choice>
              <mc:Fallback>
                <p:oleObj name="Equation" r:id="rId8" imgW="190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81900" y="3852863"/>
                        <a:ext cx="381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Arrow Connector 66"/>
          <p:cNvCxnSpPr/>
          <p:nvPr/>
        </p:nvCxnSpPr>
        <p:spPr>
          <a:xfrm flipH="1">
            <a:off x="6987015" y="4645925"/>
            <a:ext cx="1118125" cy="74577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173221"/>
              </p:ext>
            </p:extLst>
          </p:nvPr>
        </p:nvGraphicFramePr>
        <p:xfrm>
          <a:off x="6704013" y="5292169"/>
          <a:ext cx="35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Equation" r:id="rId10" imgW="177800" imgH="215900" progId="Equation.DSMT4">
                  <p:embed/>
                </p:oleObj>
              </mc:Choice>
              <mc:Fallback>
                <p:oleObj name="Equation" r:id="rId10" imgW="1778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04013" y="5292169"/>
                        <a:ext cx="355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466247"/>
              </p:ext>
            </p:extLst>
          </p:nvPr>
        </p:nvGraphicFramePr>
        <p:xfrm>
          <a:off x="498566" y="3144813"/>
          <a:ext cx="4267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Equation" r:id="rId12" imgW="2133600" imgH="508000" progId="Equation.DSMT4">
                  <p:embed/>
                </p:oleObj>
              </mc:Choice>
              <mc:Fallback>
                <p:oleObj name="Equation" r:id="rId12" imgW="21336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8566" y="3144813"/>
                        <a:ext cx="42672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925584"/>
              </p:ext>
            </p:extLst>
          </p:nvPr>
        </p:nvGraphicFramePr>
        <p:xfrm>
          <a:off x="663575" y="4593648"/>
          <a:ext cx="3937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" name="Equation" r:id="rId14" imgW="1968500" imgH="508000" progId="Equation.DSMT4">
                  <p:embed/>
                </p:oleObj>
              </mc:Choice>
              <mc:Fallback>
                <p:oleObj name="Equation" r:id="rId14" imgW="19685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3575" y="4593648"/>
                        <a:ext cx="39370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70292"/>
              </p:ext>
            </p:extLst>
          </p:nvPr>
        </p:nvGraphicFramePr>
        <p:xfrm>
          <a:off x="1235075" y="5572859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Equation" r:id="rId16" imgW="774700" imgH="228600" progId="Equation.DSMT4">
                  <p:embed/>
                </p:oleObj>
              </mc:Choice>
              <mc:Fallback>
                <p:oleObj name="Equation" r:id="rId16" imgW="774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35075" y="5572859"/>
                        <a:ext cx="1549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H="1" flipV="1">
            <a:off x="6069785" y="3593166"/>
            <a:ext cx="834253" cy="79689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886848" y="3939728"/>
            <a:ext cx="400860" cy="4095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295231" y="3939728"/>
            <a:ext cx="748183" cy="972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553659" y="4039221"/>
            <a:ext cx="489755" cy="97286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85474" y="3589700"/>
            <a:ext cx="784514" cy="295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874620" y="3577448"/>
            <a:ext cx="648828" cy="1419428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819384"/>
              </p:ext>
            </p:extLst>
          </p:nvPr>
        </p:nvGraphicFramePr>
        <p:xfrm>
          <a:off x="7058801" y="3397293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Equation" r:id="rId18" imgW="165100" imgH="228600" progId="Equation.DSMT4">
                  <p:embed/>
                </p:oleObj>
              </mc:Choice>
              <mc:Fallback>
                <p:oleObj name="Equation" r:id="rId18" imgW="165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58801" y="3397293"/>
                        <a:ext cx="330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10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/>
        </p:nvSpPr>
        <p:spPr>
          <a:xfrm>
            <a:off x="3240675" y="2027618"/>
            <a:ext cx="2607098" cy="2180897"/>
          </a:xfrm>
          <a:custGeom>
            <a:avLst/>
            <a:gdLst>
              <a:gd name="connsiteX0" fmla="*/ 543035 w 2607098"/>
              <a:gd name="connsiteY0" fmla="*/ 0 h 2180897"/>
              <a:gd name="connsiteX1" fmla="*/ 543035 w 2607098"/>
              <a:gd name="connsiteY1" fmla="*/ 0 h 2180897"/>
              <a:gd name="connsiteX2" fmla="*/ 394138 w 2607098"/>
              <a:gd name="connsiteY2" fmla="*/ 8759 h 2180897"/>
              <a:gd name="connsiteX3" fmla="*/ 359104 w 2607098"/>
              <a:gd name="connsiteY3" fmla="*/ 17517 h 2180897"/>
              <a:gd name="connsiteX4" fmla="*/ 324069 w 2607098"/>
              <a:gd name="connsiteY4" fmla="*/ 43793 h 2180897"/>
              <a:gd name="connsiteX5" fmla="*/ 315311 w 2607098"/>
              <a:gd name="connsiteY5" fmla="*/ 70069 h 2180897"/>
              <a:gd name="connsiteX6" fmla="*/ 280276 w 2607098"/>
              <a:gd name="connsiteY6" fmla="*/ 122621 h 2180897"/>
              <a:gd name="connsiteX7" fmla="*/ 262759 w 2607098"/>
              <a:gd name="connsiteY7" fmla="*/ 175173 h 2180897"/>
              <a:gd name="connsiteX8" fmla="*/ 271517 w 2607098"/>
              <a:gd name="connsiteY8" fmla="*/ 420414 h 2180897"/>
              <a:gd name="connsiteX9" fmla="*/ 280276 w 2607098"/>
              <a:gd name="connsiteY9" fmla="*/ 446690 h 2180897"/>
              <a:gd name="connsiteX10" fmla="*/ 306552 w 2607098"/>
              <a:gd name="connsiteY10" fmla="*/ 569311 h 2180897"/>
              <a:gd name="connsiteX11" fmla="*/ 289035 w 2607098"/>
              <a:gd name="connsiteY11" fmla="*/ 770759 h 2180897"/>
              <a:gd name="connsiteX12" fmla="*/ 280276 w 2607098"/>
              <a:gd name="connsiteY12" fmla="*/ 814552 h 2180897"/>
              <a:gd name="connsiteX13" fmla="*/ 271517 w 2607098"/>
              <a:gd name="connsiteY13" fmla="*/ 840828 h 2180897"/>
              <a:gd name="connsiteX14" fmla="*/ 245242 w 2607098"/>
              <a:gd name="connsiteY14" fmla="*/ 893380 h 2180897"/>
              <a:gd name="connsiteX15" fmla="*/ 218966 w 2607098"/>
              <a:gd name="connsiteY15" fmla="*/ 902138 h 2180897"/>
              <a:gd name="connsiteX16" fmla="*/ 157655 w 2607098"/>
              <a:gd name="connsiteY16" fmla="*/ 919655 h 2180897"/>
              <a:gd name="connsiteX17" fmla="*/ 122621 w 2607098"/>
              <a:gd name="connsiteY17" fmla="*/ 928414 h 2180897"/>
              <a:gd name="connsiteX18" fmla="*/ 87586 w 2607098"/>
              <a:gd name="connsiteY18" fmla="*/ 945931 h 2180897"/>
              <a:gd name="connsiteX19" fmla="*/ 43793 w 2607098"/>
              <a:gd name="connsiteY19" fmla="*/ 980966 h 2180897"/>
              <a:gd name="connsiteX20" fmla="*/ 0 w 2607098"/>
              <a:gd name="connsiteY20" fmla="*/ 1033517 h 2180897"/>
              <a:gd name="connsiteX21" fmla="*/ 17517 w 2607098"/>
              <a:gd name="connsiteY21" fmla="*/ 1121104 h 2180897"/>
              <a:gd name="connsiteX22" fmla="*/ 26276 w 2607098"/>
              <a:gd name="connsiteY22" fmla="*/ 1147380 h 2180897"/>
              <a:gd name="connsiteX23" fmla="*/ 52552 w 2607098"/>
              <a:gd name="connsiteY23" fmla="*/ 1173655 h 2180897"/>
              <a:gd name="connsiteX24" fmla="*/ 70069 w 2607098"/>
              <a:gd name="connsiteY24" fmla="*/ 1199931 h 2180897"/>
              <a:gd name="connsiteX25" fmla="*/ 122621 w 2607098"/>
              <a:gd name="connsiteY25" fmla="*/ 1226207 h 2180897"/>
              <a:gd name="connsiteX26" fmla="*/ 140138 w 2607098"/>
              <a:gd name="connsiteY26" fmla="*/ 1252483 h 2180897"/>
              <a:gd name="connsiteX27" fmla="*/ 148897 w 2607098"/>
              <a:gd name="connsiteY27" fmla="*/ 1296276 h 2180897"/>
              <a:gd name="connsiteX28" fmla="*/ 157655 w 2607098"/>
              <a:gd name="connsiteY28" fmla="*/ 1331311 h 2180897"/>
              <a:gd name="connsiteX29" fmla="*/ 166414 w 2607098"/>
              <a:gd name="connsiteY29" fmla="*/ 1418897 h 2180897"/>
              <a:gd name="connsiteX30" fmla="*/ 166414 w 2607098"/>
              <a:gd name="connsiteY30" fmla="*/ 1629104 h 2180897"/>
              <a:gd name="connsiteX31" fmla="*/ 192690 w 2607098"/>
              <a:gd name="connsiteY31" fmla="*/ 1664138 h 2180897"/>
              <a:gd name="connsiteX32" fmla="*/ 218966 w 2607098"/>
              <a:gd name="connsiteY32" fmla="*/ 1716690 h 2180897"/>
              <a:gd name="connsiteX33" fmla="*/ 245242 w 2607098"/>
              <a:gd name="connsiteY33" fmla="*/ 1734207 h 2180897"/>
              <a:gd name="connsiteX34" fmla="*/ 271517 w 2607098"/>
              <a:gd name="connsiteY34" fmla="*/ 1786759 h 2180897"/>
              <a:gd name="connsiteX35" fmla="*/ 306552 w 2607098"/>
              <a:gd name="connsiteY35" fmla="*/ 1848069 h 2180897"/>
              <a:gd name="connsiteX36" fmla="*/ 315311 w 2607098"/>
              <a:gd name="connsiteY36" fmla="*/ 1874345 h 2180897"/>
              <a:gd name="connsiteX37" fmla="*/ 367862 w 2607098"/>
              <a:gd name="connsiteY37" fmla="*/ 1926897 h 2180897"/>
              <a:gd name="connsiteX38" fmla="*/ 429173 w 2607098"/>
              <a:gd name="connsiteY38" fmla="*/ 2005724 h 2180897"/>
              <a:gd name="connsiteX39" fmla="*/ 481724 w 2607098"/>
              <a:gd name="connsiteY39" fmla="*/ 2049517 h 2180897"/>
              <a:gd name="connsiteX40" fmla="*/ 508000 w 2607098"/>
              <a:gd name="connsiteY40" fmla="*/ 2067035 h 2180897"/>
              <a:gd name="connsiteX41" fmla="*/ 534276 w 2607098"/>
              <a:gd name="connsiteY41" fmla="*/ 2075793 h 2180897"/>
              <a:gd name="connsiteX42" fmla="*/ 770759 w 2607098"/>
              <a:gd name="connsiteY42" fmla="*/ 2102069 h 2180897"/>
              <a:gd name="connsiteX43" fmla="*/ 893379 w 2607098"/>
              <a:gd name="connsiteY43" fmla="*/ 2128345 h 2180897"/>
              <a:gd name="connsiteX44" fmla="*/ 945931 w 2607098"/>
              <a:gd name="connsiteY44" fmla="*/ 2145862 h 2180897"/>
              <a:gd name="connsiteX45" fmla="*/ 972207 w 2607098"/>
              <a:gd name="connsiteY45" fmla="*/ 2154621 h 2180897"/>
              <a:gd name="connsiteX46" fmla="*/ 1016000 w 2607098"/>
              <a:gd name="connsiteY46" fmla="*/ 2172138 h 2180897"/>
              <a:gd name="connsiteX47" fmla="*/ 1234966 w 2607098"/>
              <a:gd name="connsiteY47" fmla="*/ 2180897 h 2180897"/>
              <a:gd name="connsiteX48" fmla="*/ 1699173 w 2607098"/>
              <a:gd name="connsiteY48" fmla="*/ 2172138 h 2180897"/>
              <a:gd name="connsiteX49" fmla="*/ 1839311 w 2607098"/>
              <a:gd name="connsiteY49" fmla="*/ 2163380 h 2180897"/>
              <a:gd name="connsiteX50" fmla="*/ 1883104 w 2607098"/>
              <a:gd name="connsiteY50" fmla="*/ 2145862 h 2180897"/>
              <a:gd name="connsiteX51" fmla="*/ 1988207 w 2607098"/>
              <a:gd name="connsiteY51" fmla="*/ 2128345 h 2180897"/>
              <a:gd name="connsiteX52" fmla="*/ 2049517 w 2607098"/>
              <a:gd name="connsiteY52" fmla="*/ 2110828 h 2180897"/>
              <a:gd name="connsiteX53" fmla="*/ 2075793 w 2607098"/>
              <a:gd name="connsiteY53" fmla="*/ 2102069 h 2180897"/>
              <a:gd name="connsiteX54" fmla="*/ 2145862 w 2607098"/>
              <a:gd name="connsiteY54" fmla="*/ 2093311 h 2180897"/>
              <a:gd name="connsiteX55" fmla="*/ 2189655 w 2607098"/>
              <a:gd name="connsiteY55" fmla="*/ 2058276 h 2180897"/>
              <a:gd name="connsiteX56" fmla="*/ 2215931 w 2607098"/>
              <a:gd name="connsiteY56" fmla="*/ 2049517 h 2180897"/>
              <a:gd name="connsiteX57" fmla="*/ 2233448 w 2607098"/>
              <a:gd name="connsiteY57" fmla="*/ 2014483 h 2180897"/>
              <a:gd name="connsiteX58" fmla="*/ 2268483 w 2607098"/>
              <a:gd name="connsiteY58" fmla="*/ 1970690 h 2180897"/>
              <a:gd name="connsiteX59" fmla="*/ 2294759 w 2607098"/>
              <a:gd name="connsiteY59" fmla="*/ 1909380 h 2180897"/>
              <a:gd name="connsiteX60" fmla="*/ 2321035 w 2607098"/>
              <a:gd name="connsiteY60" fmla="*/ 1891862 h 2180897"/>
              <a:gd name="connsiteX61" fmla="*/ 2356069 w 2607098"/>
              <a:gd name="connsiteY61" fmla="*/ 1839311 h 2180897"/>
              <a:gd name="connsiteX62" fmla="*/ 2364828 w 2607098"/>
              <a:gd name="connsiteY62" fmla="*/ 1813035 h 2180897"/>
              <a:gd name="connsiteX63" fmla="*/ 2461173 w 2607098"/>
              <a:gd name="connsiteY63" fmla="*/ 1786759 h 2180897"/>
              <a:gd name="connsiteX64" fmla="*/ 2531242 w 2607098"/>
              <a:gd name="connsiteY64" fmla="*/ 1760483 h 2180897"/>
              <a:gd name="connsiteX65" fmla="*/ 2548759 w 2607098"/>
              <a:gd name="connsiteY65" fmla="*/ 1734207 h 2180897"/>
              <a:gd name="connsiteX66" fmla="*/ 2592552 w 2607098"/>
              <a:gd name="connsiteY66" fmla="*/ 1690414 h 2180897"/>
              <a:gd name="connsiteX67" fmla="*/ 2592552 w 2607098"/>
              <a:gd name="connsiteY67" fmla="*/ 1488966 h 2180897"/>
              <a:gd name="connsiteX68" fmla="*/ 2557517 w 2607098"/>
              <a:gd name="connsiteY68" fmla="*/ 1427655 h 2180897"/>
              <a:gd name="connsiteX69" fmla="*/ 2504966 w 2607098"/>
              <a:gd name="connsiteY69" fmla="*/ 1392621 h 2180897"/>
              <a:gd name="connsiteX70" fmla="*/ 2391104 w 2607098"/>
              <a:gd name="connsiteY70" fmla="*/ 1392621 h 2180897"/>
              <a:gd name="connsiteX71" fmla="*/ 2373586 w 2607098"/>
              <a:gd name="connsiteY71" fmla="*/ 1375104 h 2180897"/>
              <a:gd name="connsiteX72" fmla="*/ 2364828 w 2607098"/>
              <a:gd name="connsiteY72" fmla="*/ 1077311 h 2180897"/>
              <a:gd name="connsiteX73" fmla="*/ 2338552 w 2607098"/>
              <a:gd name="connsiteY73" fmla="*/ 1016000 h 2180897"/>
              <a:gd name="connsiteX74" fmla="*/ 2312276 w 2607098"/>
              <a:gd name="connsiteY74" fmla="*/ 1007242 h 2180897"/>
              <a:gd name="connsiteX75" fmla="*/ 2268483 w 2607098"/>
              <a:gd name="connsiteY75" fmla="*/ 972207 h 2180897"/>
              <a:gd name="connsiteX76" fmla="*/ 2250966 w 2607098"/>
              <a:gd name="connsiteY76" fmla="*/ 945931 h 2180897"/>
              <a:gd name="connsiteX77" fmla="*/ 2224690 w 2607098"/>
              <a:gd name="connsiteY77" fmla="*/ 928414 h 2180897"/>
              <a:gd name="connsiteX78" fmla="*/ 2259724 w 2607098"/>
              <a:gd name="connsiteY78" fmla="*/ 788276 h 2180897"/>
              <a:gd name="connsiteX79" fmla="*/ 2277242 w 2607098"/>
              <a:gd name="connsiteY79" fmla="*/ 770759 h 2180897"/>
              <a:gd name="connsiteX80" fmla="*/ 2303517 w 2607098"/>
              <a:gd name="connsiteY80" fmla="*/ 683173 h 2180897"/>
              <a:gd name="connsiteX81" fmla="*/ 2294759 w 2607098"/>
              <a:gd name="connsiteY81" fmla="*/ 569311 h 2180897"/>
              <a:gd name="connsiteX82" fmla="*/ 2286000 w 2607098"/>
              <a:gd name="connsiteY82" fmla="*/ 508000 h 2180897"/>
              <a:gd name="connsiteX83" fmla="*/ 2259724 w 2607098"/>
              <a:gd name="connsiteY83" fmla="*/ 490483 h 2180897"/>
              <a:gd name="connsiteX84" fmla="*/ 2198414 w 2607098"/>
              <a:gd name="connsiteY84" fmla="*/ 446690 h 2180897"/>
              <a:gd name="connsiteX85" fmla="*/ 2172138 w 2607098"/>
              <a:gd name="connsiteY85" fmla="*/ 437931 h 2180897"/>
              <a:gd name="connsiteX86" fmla="*/ 2137104 w 2607098"/>
              <a:gd name="connsiteY86" fmla="*/ 385380 h 2180897"/>
              <a:gd name="connsiteX87" fmla="*/ 2119586 w 2607098"/>
              <a:gd name="connsiteY87" fmla="*/ 324069 h 2180897"/>
              <a:gd name="connsiteX88" fmla="*/ 2110828 w 2607098"/>
              <a:gd name="connsiteY88" fmla="*/ 297793 h 2180897"/>
              <a:gd name="connsiteX89" fmla="*/ 2058276 w 2607098"/>
              <a:gd name="connsiteY89" fmla="*/ 262759 h 2180897"/>
              <a:gd name="connsiteX90" fmla="*/ 1996966 w 2607098"/>
              <a:gd name="connsiteY90" fmla="*/ 236483 h 2180897"/>
              <a:gd name="connsiteX91" fmla="*/ 1953173 w 2607098"/>
              <a:gd name="connsiteY91" fmla="*/ 210207 h 2180897"/>
              <a:gd name="connsiteX92" fmla="*/ 1935655 w 2607098"/>
              <a:gd name="connsiteY92" fmla="*/ 183931 h 2180897"/>
              <a:gd name="connsiteX93" fmla="*/ 1874345 w 2607098"/>
              <a:gd name="connsiteY93" fmla="*/ 166414 h 2180897"/>
              <a:gd name="connsiteX94" fmla="*/ 1839311 w 2607098"/>
              <a:gd name="connsiteY94" fmla="*/ 148897 h 2180897"/>
              <a:gd name="connsiteX95" fmla="*/ 1786759 w 2607098"/>
              <a:gd name="connsiteY95" fmla="*/ 140138 h 2180897"/>
              <a:gd name="connsiteX96" fmla="*/ 1742966 w 2607098"/>
              <a:gd name="connsiteY96" fmla="*/ 131380 h 2180897"/>
              <a:gd name="connsiteX97" fmla="*/ 1524000 w 2607098"/>
              <a:gd name="connsiteY97" fmla="*/ 113862 h 2180897"/>
              <a:gd name="connsiteX98" fmla="*/ 1313793 w 2607098"/>
              <a:gd name="connsiteY98" fmla="*/ 122621 h 2180897"/>
              <a:gd name="connsiteX99" fmla="*/ 1278759 w 2607098"/>
              <a:gd name="connsiteY99" fmla="*/ 131380 h 2180897"/>
              <a:gd name="connsiteX100" fmla="*/ 1129862 w 2607098"/>
              <a:gd name="connsiteY100" fmla="*/ 122621 h 2180897"/>
              <a:gd name="connsiteX101" fmla="*/ 1077311 w 2607098"/>
              <a:gd name="connsiteY101" fmla="*/ 105104 h 2180897"/>
              <a:gd name="connsiteX102" fmla="*/ 1042276 w 2607098"/>
              <a:gd name="connsiteY102" fmla="*/ 96345 h 2180897"/>
              <a:gd name="connsiteX103" fmla="*/ 954690 w 2607098"/>
              <a:gd name="connsiteY103" fmla="*/ 70069 h 2180897"/>
              <a:gd name="connsiteX104" fmla="*/ 814552 w 2607098"/>
              <a:gd name="connsiteY104" fmla="*/ 52552 h 2180897"/>
              <a:gd name="connsiteX105" fmla="*/ 753242 w 2607098"/>
              <a:gd name="connsiteY105" fmla="*/ 43793 h 2180897"/>
              <a:gd name="connsiteX106" fmla="*/ 665655 w 2607098"/>
              <a:gd name="connsiteY106" fmla="*/ 35035 h 2180897"/>
              <a:gd name="connsiteX107" fmla="*/ 648138 w 2607098"/>
              <a:gd name="connsiteY107" fmla="*/ 17517 h 2180897"/>
              <a:gd name="connsiteX108" fmla="*/ 543035 w 2607098"/>
              <a:gd name="connsiteY108" fmla="*/ 0 h 218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607098" h="2180897">
                <a:moveTo>
                  <a:pt x="543035" y="0"/>
                </a:moveTo>
                <a:lnTo>
                  <a:pt x="543035" y="0"/>
                </a:lnTo>
                <a:cubicBezTo>
                  <a:pt x="493403" y="2920"/>
                  <a:pt x="443632" y="4045"/>
                  <a:pt x="394138" y="8759"/>
                </a:cubicBezTo>
                <a:cubicBezTo>
                  <a:pt x="382155" y="9900"/>
                  <a:pt x="369871" y="12134"/>
                  <a:pt x="359104" y="17517"/>
                </a:cubicBezTo>
                <a:cubicBezTo>
                  <a:pt x="346047" y="24045"/>
                  <a:pt x="335747" y="35034"/>
                  <a:pt x="324069" y="43793"/>
                </a:cubicBezTo>
                <a:cubicBezTo>
                  <a:pt x="321150" y="52552"/>
                  <a:pt x="319795" y="61998"/>
                  <a:pt x="315311" y="70069"/>
                </a:cubicBezTo>
                <a:cubicBezTo>
                  <a:pt x="305087" y="88473"/>
                  <a:pt x="286934" y="102648"/>
                  <a:pt x="280276" y="122621"/>
                </a:cubicBezTo>
                <a:lnTo>
                  <a:pt x="262759" y="175173"/>
                </a:lnTo>
                <a:cubicBezTo>
                  <a:pt x="265678" y="256920"/>
                  <a:pt x="266251" y="338785"/>
                  <a:pt x="271517" y="420414"/>
                </a:cubicBezTo>
                <a:cubicBezTo>
                  <a:pt x="272111" y="429627"/>
                  <a:pt x="278465" y="437637"/>
                  <a:pt x="280276" y="446690"/>
                </a:cubicBezTo>
                <a:cubicBezTo>
                  <a:pt x="307730" y="583954"/>
                  <a:pt x="267211" y="431613"/>
                  <a:pt x="306552" y="569311"/>
                </a:cubicBezTo>
                <a:cubicBezTo>
                  <a:pt x="300902" y="654054"/>
                  <a:pt x="300729" y="694745"/>
                  <a:pt x="289035" y="770759"/>
                </a:cubicBezTo>
                <a:cubicBezTo>
                  <a:pt x="286771" y="785473"/>
                  <a:pt x="283887" y="800110"/>
                  <a:pt x="280276" y="814552"/>
                </a:cubicBezTo>
                <a:cubicBezTo>
                  <a:pt x="278037" y="823509"/>
                  <a:pt x="274053" y="831951"/>
                  <a:pt x="271517" y="840828"/>
                </a:cubicBezTo>
                <a:cubicBezTo>
                  <a:pt x="264134" y="866668"/>
                  <a:pt x="268953" y="879153"/>
                  <a:pt x="245242" y="893380"/>
                </a:cubicBezTo>
                <a:cubicBezTo>
                  <a:pt x="237325" y="898130"/>
                  <a:pt x="227809" y="899485"/>
                  <a:pt x="218966" y="902138"/>
                </a:cubicBezTo>
                <a:cubicBezTo>
                  <a:pt x="198608" y="908245"/>
                  <a:pt x="178161" y="914062"/>
                  <a:pt x="157655" y="919655"/>
                </a:cubicBezTo>
                <a:cubicBezTo>
                  <a:pt x="146042" y="922822"/>
                  <a:pt x="133892" y="924187"/>
                  <a:pt x="122621" y="928414"/>
                </a:cubicBezTo>
                <a:cubicBezTo>
                  <a:pt x="110396" y="932999"/>
                  <a:pt x="99264" y="940092"/>
                  <a:pt x="87586" y="945931"/>
                </a:cubicBezTo>
                <a:cubicBezTo>
                  <a:pt x="48411" y="1004695"/>
                  <a:pt x="94560" y="947121"/>
                  <a:pt x="43793" y="980966"/>
                </a:cubicBezTo>
                <a:cubicBezTo>
                  <a:pt x="23562" y="994454"/>
                  <a:pt x="12926" y="1014129"/>
                  <a:pt x="0" y="1033517"/>
                </a:cubicBezTo>
                <a:cubicBezTo>
                  <a:pt x="5839" y="1062713"/>
                  <a:pt x="8101" y="1092858"/>
                  <a:pt x="17517" y="1121104"/>
                </a:cubicBezTo>
                <a:cubicBezTo>
                  <a:pt x="20437" y="1129863"/>
                  <a:pt x="21155" y="1139698"/>
                  <a:pt x="26276" y="1147380"/>
                </a:cubicBezTo>
                <a:cubicBezTo>
                  <a:pt x="33147" y="1157686"/>
                  <a:pt x="44622" y="1164140"/>
                  <a:pt x="52552" y="1173655"/>
                </a:cubicBezTo>
                <a:cubicBezTo>
                  <a:pt x="59291" y="1181742"/>
                  <a:pt x="62626" y="1192488"/>
                  <a:pt x="70069" y="1199931"/>
                </a:cubicBezTo>
                <a:cubicBezTo>
                  <a:pt x="87049" y="1216912"/>
                  <a:pt x="101248" y="1219083"/>
                  <a:pt x="122621" y="1226207"/>
                </a:cubicBezTo>
                <a:cubicBezTo>
                  <a:pt x="128460" y="1234966"/>
                  <a:pt x="136442" y="1242627"/>
                  <a:pt x="140138" y="1252483"/>
                </a:cubicBezTo>
                <a:cubicBezTo>
                  <a:pt x="145365" y="1266422"/>
                  <a:pt x="145668" y="1281744"/>
                  <a:pt x="148897" y="1296276"/>
                </a:cubicBezTo>
                <a:cubicBezTo>
                  <a:pt x="151508" y="1308027"/>
                  <a:pt x="154736" y="1319633"/>
                  <a:pt x="157655" y="1331311"/>
                </a:cubicBezTo>
                <a:cubicBezTo>
                  <a:pt x="160575" y="1360506"/>
                  <a:pt x="167500" y="1389576"/>
                  <a:pt x="166414" y="1418897"/>
                </a:cubicBezTo>
                <a:cubicBezTo>
                  <a:pt x="162356" y="1528466"/>
                  <a:pt x="128388" y="1545446"/>
                  <a:pt x="166414" y="1629104"/>
                </a:cubicBezTo>
                <a:cubicBezTo>
                  <a:pt x="172455" y="1642393"/>
                  <a:pt x="183931" y="1652460"/>
                  <a:pt x="192690" y="1664138"/>
                </a:cubicBezTo>
                <a:cubicBezTo>
                  <a:pt x="199814" y="1685511"/>
                  <a:pt x="201985" y="1699710"/>
                  <a:pt x="218966" y="1716690"/>
                </a:cubicBezTo>
                <a:cubicBezTo>
                  <a:pt x="226409" y="1724133"/>
                  <a:pt x="236483" y="1728368"/>
                  <a:pt x="245242" y="1734207"/>
                </a:cubicBezTo>
                <a:cubicBezTo>
                  <a:pt x="267253" y="1800246"/>
                  <a:pt x="237563" y="1718851"/>
                  <a:pt x="271517" y="1786759"/>
                </a:cubicBezTo>
                <a:cubicBezTo>
                  <a:pt x="304952" y="1853630"/>
                  <a:pt x="243019" y="1763360"/>
                  <a:pt x="306552" y="1848069"/>
                </a:cubicBezTo>
                <a:cubicBezTo>
                  <a:pt x="309472" y="1856828"/>
                  <a:pt x="309643" y="1867057"/>
                  <a:pt x="315311" y="1874345"/>
                </a:cubicBezTo>
                <a:cubicBezTo>
                  <a:pt x="330520" y="1893900"/>
                  <a:pt x="367862" y="1926897"/>
                  <a:pt x="367862" y="1926897"/>
                </a:cubicBezTo>
                <a:cubicBezTo>
                  <a:pt x="384455" y="1976675"/>
                  <a:pt x="370092" y="1946643"/>
                  <a:pt x="429173" y="2005724"/>
                </a:cubicBezTo>
                <a:cubicBezTo>
                  <a:pt x="454074" y="2030625"/>
                  <a:pt x="445277" y="2023483"/>
                  <a:pt x="481724" y="2049517"/>
                </a:cubicBezTo>
                <a:cubicBezTo>
                  <a:pt x="490290" y="2055636"/>
                  <a:pt x="498585" y="2062327"/>
                  <a:pt x="508000" y="2067035"/>
                </a:cubicBezTo>
                <a:cubicBezTo>
                  <a:pt x="516258" y="2071164"/>
                  <a:pt x="525399" y="2073257"/>
                  <a:pt x="534276" y="2075793"/>
                </a:cubicBezTo>
                <a:cubicBezTo>
                  <a:pt x="618480" y="2099851"/>
                  <a:pt x="648146" y="2089385"/>
                  <a:pt x="770759" y="2102069"/>
                </a:cubicBezTo>
                <a:cubicBezTo>
                  <a:pt x="802731" y="2105376"/>
                  <a:pt x="866174" y="2119277"/>
                  <a:pt x="893379" y="2128345"/>
                </a:cubicBezTo>
                <a:lnTo>
                  <a:pt x="945931" y="2145862"/>
                </a:lnTo>
                <a:cubicBezTo>
                  <a:pt x="954690" y="2148782"/>
                  <a:pt x="963635" y="2151192"/>
                  <a:pt x="972207" y="2154621"/>
                </a:cubicBezTo>
                <a:cubicBezTo>
                  <a:pt x="986805" y="2160460"/>
                  <a:pt x="1000356" y="2170574"/>
                  <a:pt x="1016000" y="2172138"/>
                </a:cubicBezTo>
                <a:cubicBezTo>
                  <a:pt x="1088685" y="2179406"/>
                  <a:pt x="1161977" y="2177977"/>
                  <a:pt x="1234966" y="2180897"/>
                </a:cubicBezTo>
                <a:lnTo>
                  <a:pt x="1699173" y="2172138"/>
                </a:lnTo>
                <a:cubicBezTo>
                  <a:pt x="1745957" y="2170782"/>
                  <a:pt x="1792978" y="2169999"/>
                  <a:pt x="1839311" y="2163380"/>
                </a:cubicBezTo>
                <a:cubicBezTo>
                  <a:pt x="1854875" y="2161157"/>
                  <a:pt x="1868045" y="2150380"/>
                  <a:pt x="1883104" y="2145862"/>
                </a:cubicBezTo>
                <a:cubicBezTo>
                  <a:pt x="1906382" y="2138878"/>
                  <a:pt x="1968681" y="2131135"/>
                  <a:pt x="1988207" y="2128345"/>
                </a:cubicBezTo>
                <a:cubicBezTo>
                  <a:pt x="2051208" y="2107344"/>
                  <a:pt x="1972532" y="2132823"/>
                  <a:pt x="2049517" y="2110828"/>
                </a:cubicBezTo>
                <a:cubicBezTo>
                  <a:pt x="2058394" y="2108292"/>
                  <a:pt x="2066709" y="2103721"/>
                  <a:pt x="2075793" y="2102069"/>
                </a:cubicBezTo>
                <a:cubicBezTo>
                  <a:pt x="2098951" y="2097858"/>
                  <a:pt x="2122506" y="2096230"/>
                  <a:pt x="2145862" y="2093311"/>
                </a:cubicBezTo>
                <a:cubicBezTo>
                  <a:pt x="2162156" y="2077016"/>
                  <a:pt x="2167555" y="2069326"/>
                  <a:pt x="2189655" y="2058276"/>
                </a:cubicBezTo>
                <a:cubicBezTo>
                  <a:pt x="2197913" y="2054147"/>
                  <a:pt x="2207172" y="2052437"/>
                  <a:pt x="2215931" y="2049517"/>
                </a:cubicBezTo>
                <a:cubicBezTo>
                  <a:pt x="2221770" y="2037839"/>
                  <a:pt x="2226205" y="2025346"/>
                  <a:pt x="2233448" y="2014483"/>
                </a:cubicBezTo>
                <a:cubicBezTo>
                  <a:pt x="2266037" y="1965601"/>
                  <a:pt x="2236662" y="2034332"/>
                  <a:pt x="2268483" y="1970690"/>
                </a:cubicBezTo>
                <a:cubicBezTo>
                  <a:pt x="2282173" y="1943310"/>
                  <a:pt x="2271979" y="1936716"/>
                  <a:pt x="2294759" y="1909380"/>
                </a:cubicBezTo>
                <a:cubicBezTo>
                  <a:pt x="2301498" y="1901293"/>
                  <a:pt x="2312276" y="1897701"/>
                  <a:pt x="2321035" y="1891862"/>
                </a:cubicBezTo>
                <a:cubicBezTo>
                  <a:pt x="2332713" y="1874345"/>
                  <a:pt x="2349411" y="1859283"/>
                  <a:pt x="2356069" y="1839311"/>
                </a:cubicBezTo>
                <a:cubicBezTo>
                  <a:pt x="2358989" y="1830552"/>
                  <a:pt x="2357315" y="1818401"/>
                  <a:pt x="2364828" y="1813035"/>
                </a:cubicBezTo>
                <a:cubicBezTo>
                  <a:pt x="2383355" y="1799801"/>
                  <a:pt x="2438091" y="1791888"/>
                  <a:pt x="2461173" y="1786759"/>
                </a:cubicBezTo>
                <a:cubicBezTo>
                  <a:pt x="2504100" y="1777220"/>
                  <a:pt x="2490618" y="1780794"/>
                  <a:pt x="2531242" y="1760483"/>
                </a:cubicBezTo>
                <a:cubicBezTo>
                  <a:pt x="2537081" y="1751724"/>
                  <a:pt x="2541316" y="1741650"/>
                  <a:pt x="2548759" y="1734207"/>
                </a:cubicBezTo>
                <a:cubicBezTo>
                  <a:pt x="2607150" y="1675816"/>
                  <a:pt x="2545840" y="1760483"/>
                  <a:pt x="2592552" y="1690414"/>
                </a:cubicBezTo>
                <a:cubicBezTo>
                  <a:pt x="2612807" y="1609398"/>
                  <a:pt x="2611067" y="1630911"/>
                  <a:pt x="2592552" y="1488966"/>
                </a:cubicBezTo>
                <a:cubicBezTo>
                  <a:pt x="2591696" y="1482407"/>
                  <a:pt x="2565049" y="1434246"/>
                  <a:pt x="2557517" y="1427655"/>
                </a:cubicBezTo>
                <a:cubicBezTo>
                  <a:pt x="2541673" y="1413792"/>
                  <a:pt x="2504966" y="1392621"/>
                  <a:pt x="2504966" y="1392621"/>
                </a:cubicBezTo>
                <a:cubicBezTo>
                  <a:pt x="2426306" y="1408353"/>
                  <a:pt x="2435347" y="1428015"/>
                  <a:pt x="2391104" y="1392621"/>
                </a:cubicBezTo>
                <a:cubicBezTo>
                  <a:pt x="2384656" y="1387462"/>
                  <a:pt x="2379425" y="1380943"/>
                  <a:pt x="2373586" y="1375104"/>
                </a:cubicBezTo>
                <a:cubicBezTo>
                  <a:pt x="2370667" y="1275840"/>
                  <a:pt x="2370188" y="1176473"/>
                  <a:pt x="2364828" y="1077311"/>
                </a:cubicBezTo>
                <a:cubicBezTo>
                  <a:pt x="2364230" y="1066245"/>
                  <a:pt x="2342817" y="1020265"/>
                  <a:pt x="2338552" y="1016000"/>
                </a:cubicBezTo>
                <a:cubicBezTo>
                  <a:pt x="2332024" y="1009472"/>
                  <a:pt x="2321035" y="1010161"/>
                  <a:pt x="2312276" y="1007242"/>
                </a:cubicBezTo>
                <a:cubicBezTo>
                  <a:pt x="2262075" y="931939"/>
                  <a:pt x="2328920" y="1020557"/>
                  <a:pt x="2268483" y="972207"/>
                </a:cubicBezTo>
                <a:cubicBezTo>
                  <a:pt x="2260263" y="965631"/>
                  <a:pt x="2258409" y="953374"/>
                  <a:pt x="2250966" y="945931"/>
                </a:cubicBezTo>
                <a:cubicBezTo>
                  <a:pt x="2243523" y="938488"/>
                  <a:pt x="2233449" y="934253"/>
                  <a:pt x="2224690" y="928414"/>
                </a:cubicBezTo>
                <a:cubicBezTo>
                  <a:pt x="2237063" y="847986"/>
                  <a:pt x="2222755" y="834486"/>
                  <a:pt x="2259724" y="788276"/>
                </a:cubicBezTo>
                <a:cubicBezTo>
                  <a:pt x="2264883" y="781828"/>
                  <a:pt x="2271403" y="776598"/>
                  <a:pt x="2277242" y="770759"/>
                </a:cubicBezTo>
                <a:cubicBezTo>
                  <a:pt x="2298565" y="706787"/>
                  <a:pt x="2290281" y="736121"/>
                  <a:pt x="2303517" y="683173"/>
                </a:cubicBezTo>
                <a:cubicBezTo>
                  <a:pt x="2300598" y="645219"/>
                  <a:pt x="2298547" y="607188"/>
                  <a:pt x="2294759" y="569311"/>
                </a:cubicBezTo>
                <a:cubicBezTo>
                  <a:pt x="2292705" y="548769"/>
                  <a:pt x="2294385" y="526865"/>
                  <a:pt x="2286000" y="508000"/>
                </a:cubicBezTo>
                <a:cubicBezTo>
                  <a:pt x="2281725" y="498381"/>
                  <a:pt x="2268290" y="496601"/>
                  <a:pt x="2259724" y="490483"/>
                </a:cubicBezTo>
                <a:cubicBezTo>
                  <a:pt x="2250461" y="483867"/>
                  <a:pt x="2212179" y="453573"/>
                  <a:pt x="2198414" y="446690"/>
                </a:cubicBezTo>
                <a:cubicBezTo>
                  <a:pt x="2190156" y="442561"/>
                  <a:pt x="2180897" y="440851"/>
                  <a:pt x="2172138" y="437931"/>
                </a:cubicBezTo>
                <a:cubicBezTo>
                  <a:pt x="2141762" y="407555"/>
                  <a:pt x="2147969" y="421596"/>
                  <a:pt x="2137104" y="385380"/>
                </a:cubicBezTo>
                <a:cubicBezTo>
                  <a:pt x="2130996" y="365022"/>
                  <a:pt x="2125694" y="344427"/>
                  <a:pt x="2119586" y="324069"/>
                </a:cubicBezTo>
                <a:cubicBezTo>
                  <a:pt x="2116933" y="315226"/>
                  <a:pt x="2117356" y="304321"/>
                  <a:pt x="2110828" y="297793"/>
                </a:cubicBezTo>
                <a:cubicBezTo>
                  <a:pt x="2095941" y="282906"/>
                  <a:pt x="2075793" y="274437"/>
                  <a:pt x="2058276" y="262759"/>
                </a:cubicBezTo>
                <a:cubicBezTo>
                  <a:pt x="2021984" y="238565"/>
                  <a:pt x="2042212" y="247795"/>
                  <a:pt x="1996966" y="236483"/>
                </a:cubicBezTo>
                <a:cubicBezTo>
                  <a:pt x="1901708" y="141230"/>
                  <a:pt x="2066896" y="301187"/>
                  <a:pt x="1953173" y="210207"/>
                </a:cubicBezTo>
                <a:cubicBezTo>
                  <a:pt x="1944953" y="203631"/>
                  <a:pt x="1943875" y="190507"/>
                  <a:pt x="1935655" y="183931"/>
                </a:cubicBezTo>
                <a:cubicBezTo>
                  <a:pt x="1929430" y="178951"/>
                  <a:pt x="1877303" y="167523"/>
                  <a:pt x="1874345" y="166414"/>
                </a:cubicBezTo>
                <a:cubicBezTo>
                  <a:pt x="1862120" y="161830"/>
                  <a:pt x="1851817" y="152649"/>
                  <a:pt x="1839311" y="148897"/>
                </a:cubicBezTo>
                <a:cubicBezTo>
                  <a:pt x="1822301" y="143794"/>
                  <a:pt x="1804232" y="143315"/>
                  <a:pt x="1786759" y="140138"/>
                </a:cubicBezTo>
                <a:cubicBezTo>
                  <a:pt x="1772112" y="137475"/>
                  <a:pt x="1757738" y="133226"/>
                  <a:pt x="1742966" y="131380"/>
                </a:cubicBezTo>
                <a:cubicBezTo>
                  <a:pt x="1693085" y="125145"/>
                  <a:pt x="1567885" y="116997"/>
                  <a:pt x="1524000" y="113862"/>
                </a:cubicBezTo>
                <a:cubicBezTo>
                  <a:pt x="1453931" y="116782"/>
                  <a:pt x="1383745" y="117624"/>
                  <a:pt x="1313793" y="122621"/>
                </a:cubicBezTo>
                <a:cubicBezTo>
                  <a:pt x="1301786" y="123479"/>
                  <a:pt x="1290796" y="131380"/>
                  <a:pt x="1278759" y="131380"/>
                </a:cubicBezTo>
                <a:cubicBezTo>
                  <a:pt x="1229041" y="131380"/>
                  <a:pt x="1179494" y="125541"/>
                  <a:pt x="1129862" y="122621"/>
                </a:cubicBezTo>
                <a:cubicBezTo>
                  <a:pt x="1112345" y="116782"/>
                  <a:pt x="1094997" y="110410"/>
                  <a:pt x="1077311" y="105104"/>
                </a:cubicBezTo>
                <a:cubicBezTo>
                  <a:pt x="1065781" y="101645"/>
                  <a:pt x="1053806" y="99804"/>
                  <a:pt x="1042276" y="96345"/>
                </a:cubicBezTo>
                <a:cubicBezTo>
                  <a:pt x="997606" y="82944"/>
                  <a:pt x="995054" y="78142"/>
                  <a:pt x="954690" y="70069"/>
                </a:cubicBezTo>
                <a:cubicBezTo>
                  <a:pt x="892541" y="57639"/>
                  <a:pt x="887847" y="61175"/>
                  <a:pt x="814552" y="52552"/>
                </a:cubicBezTo>
                <a:cubicBezTo>
                  <a:pt x="794049" y="50140"/>
                  <a:pt x="773745" y="46205"/>
                  <a:pt x="753242" y="43793"/>
                </a:cubicBezTo>
                <a:cubicBezTo>
                  <a:pt x="724102" y="40365"/>
                  <a:pt x="694851" y="37954"/>
                  <a:pt x="665655" y="35035"/>
                </a:cubicBezTo>
                <a:cubicBezTo>
                  <a:pt x="659816" y="29196"/>
                  <a:pt x="655524" y="21210"/>
                  <a:pt x="648138" y="17517"/>
                </a:cubicBezTo>
                <a:cubicBezTo>
                  <a:pt x="620710" y="3803"/>
                  <a:pt x="560552" y="2920"/>
                  <a:pt x="543035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635081" y="2452411"/>
            <a:ext cx="1531005" cy="1480205"/>
            <a:chOff x="2757213" y="1900621"/>
            <a:chExt cx="1531005" cy="1480205"/>
          </a:xfrm>
        </p:grpSpPr>
        <p:sp>
          <p:nvSpPr>
            <p:cNvPr id="17" name="Oval 16"/>
            <p:cNvSpPr/>
            <p:nvPr/>
          </p:nvSpPr>
          <p:spPr>
            <a:xfrm>
              <a:off x="2757213" y="232979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53558" y="277647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633075" y="2995447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902839" y="2636344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902839" y="225096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666356" y="201448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97048" y="195317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64071" y="2102069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02758" y="2522483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044494" y="2907862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35282" y="2995447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25375" y="232979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710150" y="2829033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10603" y="1900621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60949" y="225096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825764" y="252248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49903" y="2645101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568259" y="205827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051500" y="2067032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300242" y="2102069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107552" y="2391100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391335" y="225096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142594" y="269765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417614" y="285530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592785" y="258378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321266" y="254875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527973" y="2391096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itle 1"/>
          <p:cNvSpPr txBox="1">
            <a:spLocks/>
          </p:cNvSpPr>
          <p:nvPr/>
        </p:nvSpPr>
        <p:spPr>
          <a:xfrm>
            <a:off x="469713" y="12424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Atomic Nucleus: </a:t>
            </a:r>
            <a:br>
              <a:rPr lang="en-US" dirty="0" smtClean="0"/>
            </a:br>
            <a:r>
              <a:rPr lang="en-US" dirty="0" smtClean="0"/>
              <a:t>Ultimate Many-Body Sandbox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7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Close </a:t>
            </a:r>
            <a:r>
              <a:rPr lang="en-US" dirty="0" smtClean="0"/>
              <a:t>to Central Limit?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11572"/>
            <a:ext cx="4381501" cy="47796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Monte Carlo study</a:t>
            </a:r>
          </a:p>
          <a:p>
            <a:pPr lvl="1"/>
            <a:r>
              <a:rPr lang="en-US" dirty="0" smtClean="0"/>
              <a:t>5 M random events each</a:t>
            </a:r>
          </a:p>
          <a:p>
            <a:r>
              <a:rPr lang="en-US" dirty="0" smtClean="0"/>
              <a:t>Dependence on fragment mass </a:t>
            </a:r>
            <a:r>
              <a:rPr lang="en-US" i="1" dirty="0" err="1" smtClean="0"/>
              <a:t>A</a:t>
            </a:r>
            <a:r>
              <a:rPr lang="en-US" baseline="-25000" dirty="0" err="1" smtClean="0"/>
              <a:t>f</a:t>
            </a:r>
            <a:r>
              <a:rPr lang="en-US" dirty="0" smtClean="0"/>
              <a:t> = number of steps in Pearson random walk</a:t>
            </a:r>
          </a:p>
          <a:p>
            <a:r>
              <a:rPr lang="en-US" dirty="0" smtClean="0"/>
              <a:t>Result:  even for </a:t>
            </a:r>
            <a:r>
              <a:rPr lang="en-US" i="1" dirty="0" err="1"/>
              <a:t>A</a:t>
            </a:r>
            <a:r>
              <a:rPr lang="en-US" baseline="-25000" dirty="0" err="1"/>
              <a:t>f</a:t>
            </a:r>
            <a:r>
              <a:rPr lang="en-US" dirty="0"/>
              <a:t> </a:t>
            </a:r>
            <a:r>
              <a:rPr lang="en-US" dirty="0" smtClean="0"/>
              <a:t>~ 3 </a:t>
            </a:r>
            <a:r>
              <a:rPr lang="en-US" dirty="0" smtClean="0"/>
              <a:t>thermal distribution </a:t>
            </a:r>
            <a:r>
              <a:rPr lang="en-US" dirty="0" smtClean="0"/>
              <a:t>emerges</a:t>
            </a:r>
          </a:p>
          <a:p>
            <a:pPr lvl="1"/>
            <a:r>
              <a:rPr lang="en-US" dirty="0" smtClean="0"/>
              <a:t>Quantum physics helps!</a:t>
            </a:r>
          </a:p>
          <a:p>
            <a:pPr lvl="1"/>
            <a:r>
              <a:rPr lang="en-US" dirty="0" smtClean="0"/>
              <a:t>Large variance even at very low </a:t>
            </a:r>
            <a:r>
              <a:rPr lang="en-US" i="1" dirty="0" smtClean="0"/>
              <a:t>T</a:t>
            </a:r>
            <a:r>
              <a:rPr lang="en-US" dirty="0" smtClean="0"/>
              <a:t> due to Pauli Principle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2199-8FBE-114A-A52B-F950A61647E3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614582"/>
              </p:ext>
            </p:extLst>
          </p:nvPr>
        </p:nvGraphicFramePr>
        <p:xfrm>
          <a:off x="4267200" y="3390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3390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643742"/>
              </p:ext>
            </p:extLst>
          </p:nvPr>
        </p:nvGraphicFramePr>
        <p:xfrm>
          <a:off x="4267200" y="3390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3390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creen Shot 2013-08-12 at 13.27.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463613"/>
            <a:ext cx="4732103" cy="4339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26285" y="2281515"/>
            <a:ext cx="13773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Central Limit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7814935" y="2650847"/>
            <a:ext cx="149237" cy="1277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30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f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2199-8FBE-114A-A52B-F950A61647E3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286867"/>
              </p:ext>
            </p:extLst>
          </p:nvPr>
        </p:nvGraphicFramePr>
        <p:xfrm>
          <a:off x="86085" y="4024843"/>
          <a:ext cx="6680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3" imgW="3340100" imgH="914400" progId="Equation.DSMT4">
                  <p:embed/>
                </p:oleObj>
              </mc:Choice>
              <mc:Fallback>
                <p:oleObj name="Equation" r:id="rId3" imgW="33401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085" y="4024843"/>
                        <a:ext cx="66802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702232"/>
              </p:ext>
            </p:extLst>
          </p:nvPr>
        </p:nvGraphicFramePr>
        <p:xfrm>
          <a:off x="363008" y="1744133"/>
          <a:ext cx="22606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5" imgW="1130300" imgH="1041400" progId="Equation.DSMT4">
                  <p:embed/>
                </p:oleObj>
              </mc:Choice>
              <mc:Fallback>
                <p:oleObj name="Equation" r:id="rId5" imgW="11303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008" y="1744133"/>
                        <a:ext cx="2260600" cy="208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30369"/>
              </p:ext>
            </p:extLst>
          </p:nvPr>
        </p:nvGraphicFramePr>
        <p:xfrm>
          <a:off x="3809978" y="1506538"/>
          <a:ext cx="52324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Equation" r:id="rId7" imgW="2616200" imgH="1092200" progId="Equation.DSMT4">
                  <p:embed/>
                </p:oleObj>
              </mc:Choice>
              <mc:Fallback>
                <p:oleObj name="Equation" r:id="rId7" imgW="26162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09978" y="1506538"/>
                        <a:ext cx="5232400" cy="2184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51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f(Tin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t="6435" r="8424" b="5513"/>
          <a:stretch/>
        </p:blipFill>
        <p:spPr>
          <a:xfrm>
            <a:off x="4782233" y="1311572"/>
            <a:ext cx="4336036" cy="4455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vs. Intrinsic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8407"/>
            <a:ext cx="4782233" cy="4906293"/>
          </a:xfrm>
        </p:spPr>
        <p:txBody>
          <a:bodyPr/>
          <a:lstStyle/>
          <a:p>
            <a:r>
              <a:rPr lang="en-US" dirty="0" smtClean="0"/>
              <a:t>Main result: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Fragment temperature </a:t>
            </a:r>
            <a:r>
              <a:rPr lang="en-US" dirty="0" smtClean="0"/>
              <a:t>is NOT equal intrinsic temperature, but intrinsic temperature can be deduced from fragment temperature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approximation line:</a:t>
            </a:r>
            <a:br>
              <a:rPr lang="en-US" dirty="0" smtClean="0"/>
            </a:br>
            <a:r>
              <a:rPr lang="en-US" dirty="0" err="1" smtClean="0"/>
              <a:t>Sommerfeld</a:t>
            </a:r>
            <a:r>
              <a:rPr lang="en-US" dirty="0" smtClean="0"/>
              <a:t> expansion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2199-8FBE-114A-A52B-F950A61647E3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W. Bauer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602872"/>
              </p:ext>
            </p:extLst>
          </p:nvPr>
        </p:nvGraphicFramePr>
        <p:xfrm>
          <a:off x="6772772" y="5709517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4" imgW="406400" imgH="203200" progId="Equation.DSMT4">
                  <p:embed/>
                </p:oleObj>
              </mc:Choice>
              <mc:Fallback>
                <p:oleObj name="Equation" r:id="rId4" imgW="406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2772" y="5709517"/>
                        <a:ext cx="812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8879"/>
              </p:ext>
            </p:extLst>
          </p:nvPr>
        </p:nvGraphicFramePr>
        <p:xfrm>
          <a:off x="7900829" y="1220036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6" imgW="368300" imgH="203200" progId="Equation.DSMT4">
                  <p:embed/>
                </p:oleObj>
              </mc:Choice>
              <mc:Fallback>
                <p:oleObj name="Equation" r:id="rId6" imgW="368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00829" y="1220036"/>
                        <a:ext cx="736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056800" y="3306714"/>
            <a:ext cx="3910563" cy="1491437"/>
            <a:chOff x="5056800" y="3306714"/>
            <a:chExt cx="3910563" cy="1491437"/>
          </a:xfrm>
        </p:grpSpPr>
        <p:sp>
          <p:nvSpPr>
            <p:cNvPr id="11" name="Oval 10"/>
            <p:cNvSpPr/>
            <p:nvPr/>
          </p:nvSpPr>
          <p:spPr>
            <a:xfrm>
              <a:off x="5056800" y="3306714"/>
              <a:ext cx="240281" cy="240281"/>
            </a:xfrm>
            <a:prstGeom prst="ellipse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>
              <a:off x="5285640" y="3512669"/>
              <a:ext cx="1475691" cy="94967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680860" y="4336486"/>
              <a:ext cx="2286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8000"/>
                  </a:solidFill>
                </a:rPr>
                <a:t>Goldhaber</a:t>
              </a:r>
              <a:r>
                <a:rPr lang="en-US" sz="2400" dirty="0" smtClean="0">
                  <a:solidFill>
                    <a:srgbClr val="008000"/>
                  </a:solidFill>
                </a:rPr>
                <a:t> result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448427"/>
              </p:ext>
            </p:extLst>
          </p:nvPr>
        </p:nvGraphicFramePr>
        <p:xfrm>
          <a:off x="485298" y="4663338"/>
          <a:ext cx="3164840" cy="1564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8" imgW="2260600" imgH="1117600" progId="Equation.DSMT4">
                  <p:embed/>
                </p:oleObj>
              </mc:Choice>
              <mc:Fallback>
                <p:oleObj name="Equation" r:id="rId8" imgW="22606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5298" y="4663338"/>
                        <a:ext cx="3164840" cy="1564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0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Limiting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Apparent </a:t>
            </a:r>
            <a:r>
              <a:rPr lang="en-US" dirty="0"/>
              <a:t>f</a:t>
            </a:r>
            <a:r>
              <a:rPr lang="en-US" dirty="0" smtClean="0"/>
              <a:t>ragment temperature has lower limit of</a:t>
            </a:r>
          </a:p>
          <a:p>
            <a:endParaRPr lang="en-US" dirty="0"/>
          </a:p>
          <a:p>
            <a:r>
              <a:rPr lang="en-US" dirty="0" smtClean="0"/>
              <a:t>Fermi energy depends on freeze-out density</a:t>
            </a:r>
          </a:p>
          <a:p>
            <a:endParaRPr lang="en-US" dirty="0"/>
          </a:p>
          <a:p>
            <a:r>
              <a:rPr lang="en-US" dirty="0" smtClean="0"/>
              <a:t>Sample numbers: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2199-8FBE-114A-A52B-F950A61647E3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99327"/>
              </p:ext>
            </p:extLst>
          </p:nvPr>
        </p:nvGraphicFramePr>
        <p:xfrm>
          <a:off x="7828861" y="1219121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3" imgW="596900" imgH="393700" progId="Equation.DSMT4">
                  <p:embed/>
                </p:oleObj>
              </mc:Choice>
              <mc:Fallback>
                <p:oleObj name="Equation" r:id="rId3" imgW="596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28861" y="1219121"/>
                        <a:ext cx="1193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909507"/>
              </p:ext>
            </p:extLst>
          </p:nvPr>
        </p:nvGraphicFramePr>
        <p:xfrm>
          <a:off x="6936529" y="2390655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5" imgW="812800" imgH="228600" progId="Equation.DSMT4">
                  <p:embed/>
                </p:oleObj>
              </mc:Choice>
              <mc:Fallback>
                <p:oleObj name="Equation" r:id="rId5" imgW="812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6529" y="2390655"/>
                        <a:ext cx="1625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270541"/>
              </p:ext>
            </p:extLst>
          </p:nvPr>
        </p:nvGraphicFramePr>
        <p:xfrm>
          <a:off x="3124200" y="3183929"/>
          <a:ext cx="3530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7" imgW="1765300" imgH="482600" progId="Equation.DSMT4">
                  <p:embed/>
                </p:oleObj>
              </mc:Choice>
              <mc:Fallback>
                <p:oleObj name="Equation" r:id="rId7" imgW="17653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4200" y="3183929"/>
                        <a:ext cx="3530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50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1572"/>
            <a:ext cx="2967602" cy="4906293"/>
          </a:xfrm>
        </p:spPr>
        <p:txBody>
          <a:bodyPr/>
          <a:lstStyle/>
          <a:p>
            <a:r>
              <a:rPr lang="en-US" dirty="0" smtClean="0"/>
              <a:t>Complete multi-fragment decay calculation from percolation model</a:t>
            </a:r>
          </a:p>
          <a:p>
            <a:r>
              <a:rPr lang="en-US" dirty="0"/>
              <a:t>N-body </a:t>
            </a:r>
            <a:r>
              <a:rPr lang="en-US" dirty="0" smtClean="0"/>
              <a:t>Coulomb expansion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2199-8FBE-114A-A52B-F950A61647E3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Ek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42" y="1416475"/>
            <a:ext cx="5932716" cy="45547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164" y="5509511"/>
            <a:ext cx="2846978" cy="461665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Data: A.S. Hirsch et al., PRC  29, 508 (1984)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Theory: W. Bauer, NPA 787, 595c (2007)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6798" y="1685117"/>
            <a:ext cx="350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300 </a:t>
            </a:r>
            <a:r>
              <a:rPr lang="en-US" sz="2400" dirty="0" err="1"/>
              <a:t>GeV</a:t>
            </a:r>
            <a:r>
              <a:rPr lang="en-US" sz="2400" dirty="0"/>
              <a:t> </a:t>
            </a:r>
            <a:r>
              <a:rPr lang="en-US" sz="2400" dirty="0" smtClean="0"/>
              <a:t>p + </a:t>
            </a:r>
            <a:r>
              <a:rPr lang="en-US" sz="2400" dirty="0" err="1" smtClean="0"/>
              <a:t>Xe</a:t>
            </a:r>
            <a:r>
              <a:rPr lang="en-US" sz="2400" dirty="0" smtClean="0"/>
              <a:t> 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 + …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72548" y="2503254"/>
            <a:ext cx="12212" cy="2576520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35918" y="2368933"/>
            <a:ext cx="1983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Touching spheres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4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sAlamosComposit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2" y="1003207"/>
            <a:ext cx="7130432" cy="5306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PHASE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2199-8FBE-114A-A52B-F950A61647E3}" type="datetime4">
              <a:rPr lang="en-US" smtClean="0"/>
              <a:t>August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3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15, 2009</a:t>
            </a:r>
          </a:p>
          <a:p>
            <a:r>
              <a:rPr lang="en-US" i="1"/>
              <a:t>W. Bauer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8E058-F9D0-634B-B839-316FAE6DFFC0}" type="slidenum">
              <a:rPr lang="en-US"/>
              <a:pPr/>
              <a:t>26</a:t>
            </a:fld>
            <a:r>
              <a:rPr lang="en-US"/>
              <a:t> of  49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" y="861615"/>
            <a:ext cx="4223040" cy="5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4697" y="623626"/>
            <a:ext cx="4999003" cy="2007777"/>
          </a:xfrm>
        </p:spPr>
        <p:txBody>
          <a:bodyPr/>
          <a:lstStyle/>
          <a:p>
            <a:r>
              <a:rPr lang="en-US" dirty="0" smtClean="0"/>
              <a:t>Comparing with Data: Sequential </a:t>
            </a:r>
            <a:r>
              <a:rPr lang="en-US" dirty="0"/>
              <a:t>Decays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243747" y="3011667"/>
            <a:ext cx="4747853" cy="319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85000"/>
              <a:buFont typeface="Monotype Sorts" charset="0"/>
              <a:buChar char="o"/>
            </a:pPr>
            <a:r>
              <a:rPr kumimoji="1" lang="en-US" sz="2000" dirty="0">
                <a:latin typeface="Arial" charset="0"/>
              </a:rPr>
              <a:t>Predictions for width of isotope distribution are sensitive to </a:t>
            </a:r>
            <a:r>
              <a:rPr kumimoji="1" lang="en-US" sz="2000" dirty="0" err="1">
                <a:latin typeface="Arial" charset="0"/>
              </a:rPr>
              <a:t>isospin</a:t>
            </a:r>
            <a:r>
              <a:rPr kumimoji="1" lang="en-US" sz="2000" dirty="0">
                <a:latin typeface="Arial" charset="0"/>
              </a:rPr>
              <a:t> term in nuclear </a:t>
            </a:r>
            <a:r>
              <a:rPr kumimoji="1" lang="en-US" sz="2000" dirty="0" err="1">
                <a:latin typeface="Arial" charset="0"/>
              </a:rPr>
              <a:t>EoS</a:t>
            </a:r>
            <a:endParaRPr kumimoji="1" lang="en-US" sz="20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85000"/>
              <a:buFont typeface="Monotype Sorts" charset="0"/>
              <a:buChar char="o"/>
            </a:pPr>
            <a:r>
              <a:rPr kumimoji="1" lang="en-US" sz="2000" dirty="0">
                <a:latin typeface="Arial" charset="0"/>
              </a:rPr>
              <a:t>Complication:</a:t>
            </a:r>
            <a:br>
              <a:rPr kumimoji="1" lang="en-US" sz="2000" dirty="0">
                <a:latin typeface="Arial" charset="0"/>
              </a:rPr>
            </a:br>
            <a:r>
              <a:rPr kumimoji="1" lang="en-US" sz="2000" dirty="0">
                <a:latin typeface="Arial" charset="0"/>
              </a:rPr>
              <a:t>Sequential decay almost totally dominates experimentally observable fragment yields</a:t>
            </a:r>
            <a:r>
              <a:rPr kumimoji="1" lang="en-US" dirty="0">
                <a:latin typeface="Arial" charset="0"/>
              </a:rPr>
              <a:t/>
            </a:r>
            <a:br>
              <a:rPr kumimoji="1" lang="en-US" dirty="0">
                <a:latin typeface="Arial" charset="0"/>
              </a:rPr>
            </a:br>
            <a:r>
              <a:rPr kumimoji="1" lang="en-US" sz="1800" dirty="0">
                <a:solidFill>
                  <a:srgbClr val="187534"/>
                </a:solidFill>
                <a:latin typeface="Arial" charset="0"/>
              </a:rPr>
              <a:t>Pratt, WB, </a:t>
            </a:r>
            <a:r>
              <a:rPr kumimoji="1" lang="en-US" sz="1800" dirty="0" err="1">
                <a:solidFill>
                  <a:srgbClr val="187534"/>
                </a:solidFill>
                <a:latin typeface="Arial" charset="0"/>
              </a:rPr>
              <a:t>Morling</a:t>
            </a:r>
            <a:r>
              <a:rPr kumimoji="1" lang="en-US" sz="1800" dirty="0">
                <a:solidFill>
                  <a:srgbClr val="187534"/>
                </a:solidFill>
                <a:latin typeface="Arial" charset="0"/>
              </a:rPr>
              <a:t>, Underhill, PRC </a:t>
            </a:r>
            <a:r>
              <a:rPr kumimoji="1" lang="en-US" sz="1800" b="1" dirty="0">
                <a:solidFill>
                  <a:srgbClr val="187534"/>
                </a:solidFill>
                <a:latin typeface="Arial" charset="0"/>
              </a:rPr>
              <a:t>63</a:t>
            </a:r>
            <a:endParaRPr kumimoji="1"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1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15, 2009</a:t>
            </a:r>
          </a:p>
          <a:p>
            <a:r>
              <a:rPr lang="en-US" i="1"/>
              <a:t>W. Bauer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7C7B3E-B667-1741-8F56-BBAC54C89A82}" type="slidenum">
              <a:rPr lang="en-US"/>
              <a:pPr/>
              <a:t>27</a:t>
            </a:fld>
            <a:r>
              <a:rPr lang="en-US"/>
              <a:t> of  49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6086" y="651230"/>
            <a:ext cx="5693676" cy="533400"/>
          </a:xfrm>
        </p:spPr>
        <p:txBody>
          <a:bodyPr/>
          <a:lstStyle/>
          <a:p>
            <a:r>
              <a:rPr lang="en-US" dirty="0" err="1"/>
              <a:t>ISiS</a:t>
            </a:r>
            <a:r>
              <a:rPr lang="en-US" dirty="0"/>
              <a:t> BNL Experiment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1572"/>
            <a:ext cx="4905192" cy="4906293"/>
          </a:xfrm>
        </p:spPr>
        <p:txBody>
          <a:bodyPr/>
          <a:lstStyle/>
          <a:p>
            <a:r>
              <a:rPr lang="en-US" dirty="0"/>
              <a:t>10.8 </a:t>
            </a:r>
            <a:r>
              <a:rPr lang="en-US" dirty="0" err="1"/>
              <a:t>GeV</a:t>
            </a:r>
            <a:r>
              <a:rPr lang="en-US" dirty="0"/>
              <a:t> p or </a:t>
            </a:r>
            <a:r>
              <a:rPr lang="en-US" dirty="0">
                <a:latin typeface="Symbol" charset="0"/>
              </a:rPr>
              <a:t>p</a:t>
            </a:r>
            <a:r>
              <a:rPr lang="en-US" dirty="0"/>
              <a:t> + Au</a:t>
            </a:r>
          </a:p>
          <a:p>
            <a:r>
              <a:rPr lang="en-US" dirty="0">
                <a:solidFill>
                  <a:srgbClr val="990000"/>
                </a:solidFill>
              </a:rPr>
              <a:t>I</a:t>
            </a:r>
            <a:r>
              <a:rPr lang="en-US" dirty="0"/>
              <a:t>ndiana </a:t>
            </a:r>
            <a:r>
              <a:rPr lang="en-US" dirty="0">
                <a:solidFill>
                  <a:srgbClr val="990000"/>
                </a:solidFill>
              </a:rPr>
              <a:t>Si</a:t>
            </a:r>
            <a:r>
              <a:rPr lang="en-US" dirty="0"/>
              <a:t>licon </a:t>
            </a:r>
            <a:r>
              <a:rPr lang="en-US" dirty="0" smtClean="0">
                <a:solidFill>
                  <a:srgbClr val="990000"/>
                </a:solidFill>
              </a:rPr>
              <a:t>S</a:t>
            </a:r>
            <a:r>
              <a:rPr lang="en-US" dirty="0" smtClean="0"/>
              <a:t>trip Array</a:t>
            </a:r>
            <a:endParaRPr lang="en-US" dirty="0"/>
          </a:p>
          <a:p>
            <a:r>
              <a:rPr lang="en-US" dirty="0"/>
              <a:t>Experiment performed</a:t>
            </a:r>
            <a:br>
              <a:rPr lang="en-US" dirty="0"/>
            </a:br>
            <a:r>
              <a:rPr lang="en-US" dirty="0"/>
              <a:t>at AGS accelerator of</a:t>
            </a:r>
            <a:br>
              <a:rPr lang="en-US" dirty="0"/>
            </a:br>
            <a:r>
              <a:rPr lang="en-US" dirty="0"/>
              <a:t>Brookhaven National </a:t>
            </a:r>
            <a:r>
              <a:rPr lang="en-US" dirty="0" smtClean="0"/>
              <a:t>Laboratory</a:t>
            </a:r>
          </a:p>
          <a:p>
            <a:r>
              <a:rPr lang="en-US" dirty="0" smtClean="0"/>
              <a:t>Vic Viola </a:t>
            </a:r>
            <a:r>
              <a:rPr lang="en-US" i="1" dirty="0" smtClean="0"/>
              <a:t>et 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61" y="696872"/>
            <a:ext cx="3326063" cy="24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30" y="2965228"/>
            <a:ext cx="4572000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1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15, 2009</a:t>
            </a:r>
          </a:p>
          <a:p>
            <a:r>
              <a:rPr lang="en-US" i="1"/>
              <a:t>W. Bauer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D6EED8-AC96-F34C-A835-CB2970E42E3F}" type="slidenum">
              <a:rPr lang="en-US"/>
              <a:pPr/>
              <a:t>28</a:t>
            </a:fld>
            <a:r>
              <a:rPr lang="en-US"/>
              <a:t> of  49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22625"/>
            <a:ext cx="3190875" cy="43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4273"/>
            <a:ext cx="5867400" cy="509719"/>
          </a:xfrm>
        </p:spPr>
        <p:txBody>
          <a:bodyPr/>
          <a:lstStyle/>
          <a:p>
            <a:r>
              <a:rPr lang="en-US" dirty="0"/>
              <a:t>ISIS Data Analysis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2885"/>
            <a:ext cx="8753115" cy="48649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Reaction: </a:t>
            </a:r>
            <a:br>
              <a:rPr lang="en-US" dirty="0"/>
            </a:br>
            <a:r>
              <a:rPr lang="en-US" dirty="0"/>
              <a:t>p, </a:t>
            </a:r>
            <a:r>
              <a:rPr lang="en-US" dirty="0" err="1">
                <a:latin typeface="Symbol" charset="0"/>
              </a:rPr>
              <a:t>p</a:t>
            </a:r>
            <a:r>
              <a:rPr lang="en-US" dirty="0" err="1"/>
              <a:t>+Au</a:t>
            </a:r>
            <a:r>
              <a:rPr lang="en-US" dirty="0"/>
              <a:t> @AGS</a:t>
            </a:r>
          </a:p>
          <a:p>
            <a:r>
              <a:rPr lang="en-US" dirty="0"/>
              <a:t>Very good statistics </a:t>
            </a:r>
            <a:br>
              <a:rPr lang="en-US" dirty="0"/>
            </a:br>
            <a:r>
              <a:rPr lang="en-US" dirty="0"/>
              <a:t>(~10</a:t>
            </a:r>
            <a:r>
              <a:rPr lang="en-US" baseline="30000" dirty="0"/>
              <a:t>6</a:t>
            </a:r>
            <a:r>
              <a:rPr lang="en-US" dirty="0"/>
              <a:t> complete events)</a:t>
            </a:r>
          </a:p>
          <a:p>
            <a:r>
              <a:rPr lang="en-US" dirty="0"/>
              <a:t>Philosophy: </a:t>
            </a:r>
            <a:r>
              <a:rPr lang="en-US" dirty="0" smtClean="0"/>
              <a:t>Don’t </a:t>
            </a:r>
            <a:r>
              <a:rPr lang="en-US" dirty="0"/>
              <a:t>deal</a:t>
            </a:r>
            <a:br>
              <a:rPr lang="en-US" dirty="0"/>
            </a:br>
            <a:r>
              <a:rPr lang="en-US" dirty="0"/>
              <a:t>with energy deposition</a:t>
            </a:r>
            <a:br>
              <a:rPr lang="en-US" dirty="0"/>
            </a:br>
            <a:r>
              <a:rPr lang="en-US" dirty="0"/>
              <a:t>models, but take this</a:t>
            </a:r>
            <a:br>
              <a:rPr lang="en-US" dirty="0"/>
            </a:br>
            <a:r>
              <a:rPr lang="en-US" dirty="0"/>
              <a:t>information from experiment!</a:t>
            </a:r>
          </a:p>
          <a:p>
            <a:r>
              <a:rPr lang="en-US" dirty="0"/>
              <a:t>Detector acceptance effects crucial</a:t>
            </a:r>
          </a:p>
          <a:p>
            <a:pPr lvl="1"/>
            <a:r>
              <a:rPr lang="en-US" dirty="0"/>
              <a:t>filtered calculations, instead of corrected data</a:t>
            </a:r>
          </a:p>
          <a:p>
            <a:r>
              <a:rPr lang="en-US" b="1" dirty="0"/>
              <a:t>Parameter-free</a:t>
            </a:r>
            <a:r>
              <a:rPr lang="en-US" dirty="0"/>
              <a:t> calculations</a:t>
            </a:r>
            <a:endParaRPr lang="en-US" sz="2800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196012" y="5532732"/>
            <a:ext cx="2862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latin typeface="Arial Narrow" charset="0"/>
              </a:rPr>
              <a:t>Marko </a:t>
            </a:r>
            <a:r>
              <a:rPr lang="en-US" sz="2000" dirty="0" err="1">
                <a:latin typeface="Arial Narrow" charset="0"/>
              </a:rPr>
              <a:t>Kleine</a:t>
            </a:r>
            <a:r>
              <a:rPr lang="en-US" sz="2000" dirty="0">
                <a:latin typeface="Arial Narrow" charset="0"/>
              </a:rPr>
              <a:t> </a:t>
            </a:r>
            <a:r>
              <a:rPr lang="en-US" sz="2000" dirty="0" err="1">
                <a:latin typeface="Arial Narrow" charset="0"/>
              </a:rPr>
              <a:t>Berkenbusch</a:t>
            </a:r>
            <a:endParaRPr lang="en-US" sz="2000" dirty="0">
              <a:latin typeface="Arial Narrow" charset="0"/>
            </a:endParaRPr>
          </a:p>
          <a:p>
            <a:pPr>
              <a:buFontTx/>
              <a:buChar char="•"/>
            </a:pPr>
            <a:r>
              <a:rPr lang="en-US" sz="2000" dirty="0">
                <a:latin typeface="Arial Narrow" charset="0"/>
              </a:rPr>
              <a:t>Collaboration w. Viola group</a:t>
            </a: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15, 2009</a:t>
            </a:r>
          </a:p>
          <a:p>
            <a:r>
              <a:rPr lang="en-US" i="1"/>
              <a:t>W. Bauer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A37A5-7963-0344-A403-B5BC05E771AC}" type="slidenum">
              <a:rPr lang="en-US"/>
              <a:pPr/>
              <a:t>29</a:t>
            </a:fld>
            <a:r>
              <a:rPr lang="en-US"/>
              <a:t> of  49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" y="1362083"/>
            <a:ext cx="3214064" cy="476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75" y="722775"/>
            <a:ext cx="3436938" cy="3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94273"/>
            <a:ext cx="5600475" cy="509719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39363" y="3962309"/>
            <a:ext cx="5052237" cy="2398980"/>
          </a:xfrm>
        </p:spPr>
        <p:txBody>
          <a:bodyPr/>
          <a:lstStyle/>
          <a:p>
            <a:r>
              <a:rPr lang="en-US" sz="2000" dirty="0"/>
              <a:t>Charge yield spectrum</a:t>
            </a:r>
          </a:p>
          <a:p>
            <a:r>
              <a:rPr lang="en-US" sz="2000" dirty="0"/>
              <a:t>Second moments</a:t>
            </a:r>
          </a:p>
          <a:p>
            <a:r>
              <a:rPr lang="en-US" sz="2000" b="1" dirty="0"/>
              <a:t>Very good agreement</a:t>
            </a:r>
            <a:r>
              <a:rPr lang="en-US" sz="2000" dirty="0"/>
              <a:t> between theory and data</a:t>
            </a:r>
          </a:p>
          <a:p>
            <a:pPr lvl="1"/>
            <a:r>
              <a:rPr lang="en-US" sz="2000" dirty="0"/>
              <a:t>Filter very important</a:t>
            </a:r>
          </a:p>
          <a:p>
            <a:pPr lvl="1"/>
            <a:r>
              <a:rPr lang="en-US" sz="2000" dirty="0"/>
              <a:t>Sequential decay corrections huge</a:t>
            </a:r>
          </a:p>
        </p:txBody>
      </p:sp>
    </p:spTree>
    <p:extLst>
      <p:ext uri="{BB962C8B-B14F-4D97-AF65-F5344CB8AC3E}">
        <p14:creationId xmlns:p14="http://schemas.microsoft.com/office/powerpoint/2010/main" val="369516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3-08-09 at 13.25.0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53" y="2610072"/>
            <a:ext cx="2168459" cy="1393563"/>
          </a:xfrm>
          <a:prstGeom prst="rect">
            <a:avLst/>
          </a:prstGeom>
          <a:effectLst>
            <a:outerShdw blurRad="50800" dist="2222500" dir="1932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Freeform 50"/>
          <p:cNvSpPr/>
          <p:nvPr/>
        </p:nvSpPr>
        <p:spPr>
          <a:xfrm>
            <a:off x="3240675" y="2027618"/>
            <a:ext cx="2607098" cy="2180897"/>
          </a:xfrm>
          <a:custGeom>
            <a:avLst/>
            <a:gdLst>
              <a:gd name="connsiteX0" fmla="*/ 543035 w 2607098"/>
              <a:gd name="connsiteY0" fmla="*/ 0 h 2180897"/>
              <a:gd name="connsiteX1" fmla="*/ 543035 w 2607098"/>
              <a:gd name="connsiteY1" fmla="*/ 0 h 2180897"/>
              <a:gd name="connsiteX2" fmla="*/ 394138 w 2607098"/>
              <a:gd name="connsiteY2" fmla="*/ 8759 h 2180897"/>
              <a:gd name="connsiteX3" fmla="*/ 359104 w 2607098"/>
              <a:gd name="connsiteY3" fmla="*/ 17517 h 2180897"/>
              <a:gd name="connsiteX4" fmla="*/ 324069 w 2607098"/>
              <a:gd name="connsiteY4" fmla="*/ 43793 h 2180897"/>
              <a:gd name="connsiteX5" fmla="*/ 315311 w 2607098"/>
              <a:gd name="connsiteY5" fmla="*/ 70069 h 2180897"/>
              <a:gd name="connsiteX6" fmla="*/ 280276 w 2607098"/>
              <a:gd name="connsiteY6" fmla="*/ 122621 h 2180897"/>
              <a:gd name="connsiteX7" fmla="*/ 262759 w 2607098"/>
              <a:gd name="connsiteY7" fmla="*/ 175173 h 2180897"/>
              <a:gd name="connsiteX8" fmla="*/ 271517 w 2607098"/>
              <a:gd name="connsiteY8" fmla="*/ 420414 h 2180897"/>
              <a:gd name="connsiteX9" fmla="*/ 280276 w 2607098"/>
              <a:gd name="connsiteY9" fmla="*/ 446690 h 2180897"/>
              <a:gd name="connsiteX10" fmla="*/ 306552 w 2607098"/>
              <a:gd name="connsiteY10" fmla="*/ 569311 h 2180897"/>
              <a:gd name="connsiteX11" fmla="*/ 289035 w 2607098"/>
              <a:gd name="connsiteY11" fmla="*/ 770759 h 2180897"/>
              <a:gd name="connsiteX12" fmla="*/ 280276 w 2607098"/>
              <a:gd name="connsiteY12" fmla="*/ 814552 h 2180897"/>
              <a:gd name="connsiteX13" fmla="*/ 271517 w 2607098"/>
              <a:gd name="connsiteY13" fmla="*/ 840828 h 2180897"/>
              <a:gd name="connsiteX14" fmla="*/ 245242 w 2607098"/>
              <a:gd name="connsiteY14" fmla="*/ 893380 h 2180897"/>
              <a:gd name="connsiteX15" fmla="*/ 218966 w 2607098"/>
              <a:gd name="connsiteY15" fmla="*/ 902138 h 2180897"/>
              <a:gd name="connsiteX16" fmla="*/ 157655 w 2607098"/>
              <a:gd name="connsiteY16" fmla="*/ 919655 h 2180897"/>
              <a:gd name="connsiteX17" fmla="*/ 122621 w 2607098"/>
              <a:gd name="connsiteY17" fmla="*/ 928414 h 2180897"/>
              <a:gd name="connsiteX18" fmla="*/ 87586 w 2607098"/>
              <a:gd name="connsiteY18" fmla="*/ 945931 h 2180897"/>
              <a:gd name="connsiteX19" fmla="*/ 43793 w 2607098"/>
              <a:gd name="connsiteY19" fmla="*/ 980966 h 2180897"/>
              <a:gd name="connsiteX20" fmla="*/ 0 w 2607098"/>
              <a:gd name="connsiteY20" fmla="*/ 1033517 h 2180897"/>
              <a:gd name="connsiteX21" fmla="*/ 17517 w 2607098"/>
              <a:gd name="connsiteY21" fmla="*/ 1121104 h 2180897"/>
              <a:gd name="connsiteX22" fmla="*/ 26276 w 2607098"/>
              <a:gd name="connsiteY22" fmla="*/ 1147380 h 2180897"/>
              <a:gd name="connsiteX23" fmla="*/ 52552 w 2607098"/>
              <a:gd name="connsiteY23" fmla="*/ 1173655 h 2180897"/>
              <a:gd name="connsiteX24" fmla="*/ 70069 w 2607098"/>
              <a:gd name="connsiteY24" fmla="*/ 1199931 h 2180897"/>
              <a:gd name="connsiteX25" fmla="*/ 122621 w 2607098"/>
              <a:gd name="connsiteY25" fmla="*/ 1226207 h 2180897"/>
              <a:gd name="connsiteX26" fmla="*/ 140138 w 2607098"/>
              <a:gd name="connsiteY26" fmla="*/ 1252483 h 2180897"/>
              <a:gd name="connsiteX27" fmla="*/ 148897 w 2607098"/>
              <a:gd name="connsiteY27" fmla="*/ 1296276 h 2180897"/>
              <a:gd name="connsiteX28" fmla="*/ 157655 w 2607098"/>
              <a:gd name="connsiteY28" fmla="*/ 1331311 h 2180897"/>
              <a:gd name="connsiteX29" fmla="*/ 166414 w 2607098"/>
              <a:gd name="connsiteY29" fmla="*/ 1418897 h 2180897"/>
              <a:gd name="connsiteX30" fmla="*/ 166414 w 2607098"/>
              <a:gd name="connsiteY30" fmla="*/ 1629104 h 2180897"/>
              <a:gd name="connsiteX31" fmla="*/ 192690 w 2607098"/>
              <a:gd name="connsiteY31" fmla="*/ 1664138 h 2180897"/>
              <a:gd name="connsiteX32" fmla="*/ 218966 w 2607098"/>
              <a:gd name="connsiteY32" fmla="*/ 1716690 h 2180897"/>
              <a:gd name="connsiteX33" fmla="*/ 245242 w 2607098"/>
              <a:gd name="connsiteY33" fmla="*/ 1734207 h 2180897"/>
              <a:gd name="connsiteX34" fmla="*/ 271517 w 2607098"/>
              <a:gd name="connsiteY34" fmla="*/ 1786759 h 2180897"/>
              <a:gd name="connsiteX35" fmla="*/ 306552 w 2607098"/>
              <a:gd name="connsiteY35" fmla="*/ 1848069 h 2180897"/>
              <a:gd name="connsiteX36" fmla="*/ 315311 w 2607098"/>
              <a:gd name="connsiteY36" fmla="*/ 1874345 h 2180897"/>
              <a:gd name="connsiteX37" fmla="*/ 367862 w 2607098"/>
              <a:gd name="connsiteY37" fmla="*/ 1926897 h 2180897"/>
              <a:gd name="connsiteX38" fmla="*/ 429173 w 2607098"/>
              <a:gd name="connsiteY38" fmla="*/ 2005724 h 2180897"/>
              <a:gd name="connsiteX39" fmla="*/ 481724 w 2607098"/>
              <a:gd name="connsiteY39" fmla="*/ 2049517 h 2180897"/>
              <a:gd name="connsiteX40" fmla="*/ 508000 w 2607098"/>
              <a:gd name="connsiteY40" fmla="*/ 2067035 h 2180897"/>
              <a:gd name="connsiteX41" fmla="*/ 534276 w 2607098"/>
              <a:gd name="connsiteY41" fmla="*/ 2075793 h 2180897"/>
              <a:gd name="connsiteX42" fmla="*/ 770759 w 2607098"/>
              <a:gd name="connsiteY42" fmla="*/ 2102069 h 2180897"/>
              <a:gd name="connsiteX43" fmla="*/ 893379 w 2607098"/>
              <a:gd name="connsiteY43" fmla="*/ 2128345 h 2180897"/>
              <a:gd name="connsiteX44" fmla="*/ 945931 w 2607098"/>
              <a:gd name="connsiteY44" fmla="*/ 2145862 h 2180897"/>
              <a:gd name="connsiteX45" fmla="*/ 972207 w 2607098"/>
              <a:gd name="connsiteY45" fmla="*/ 2154621 h 2180897"/>
              <a:gd name="connsiteX46" fmla="*/ 1016000 w 2607098"/>
              <a:gd name="connsiteY46" fmla="*/ 2172138 h 2180897"/>
              <a:gd name="connsiteX47" fmla="*/ 1234966 w 2607098"/>
              <a:gd name="connsiteY47" fmla="*/ 2180897 h 2180897"/>
              <a:gd name="connsiteX48" fmla="*/ 1699173 w 2607098"/>
              <a:gd name="connsiteY48" fmla="*/ 2172138 h 2180897"/>
              <a:gd name="connsiteX49" fmla="*/ 1839311 w 2607098"/>
              <a:gd name="connsiteY49" fmla="*/ 2163380 h 2180897"/>
              <a:gd name="connsiteX50" fmla="*/ 1883104 w 2607098"/>
              <a:gd name="connsiteY50" fmla="*/ 2145862 h 2180897"/>
              <a:gd name="connsiteX51" fmla="*/ 1988207 w 2607098"/>
              <a:gd name="connsiteY51" fmla="*/ 2128345 h 2180897"/>
              <a:gd name="connsiteX52" fmla="*/ 2049517 w 2607098"/>
              <a:gd name="connsiteY52" fmla="*/ 2110828 h 2180897"/>
              <a:gd name="connsiteX53" fmla="*/ 2075793 w 2607098"/>
              <a:gd name="connsiteY53" fmla="*/ 2102069 h 2180897"/>
              <a:gd name="connsiteX54" fmla="*/ 2145862 w 2607098"/>
              <a:gd name="connsiteY54" fmla="*/ 2093311 h 2180897"/>
              <a:gd name="connsiteX55" fmla="*/ 2189655 w 2607098"/>
              <a:gd name="connsiteY55" fmla="*/ 2058276 h 2180897"/>
              <a:gd name="connsiteX56" fmla="*/ 2215931 w 2607098"/>
              <a:gd name="connsiteY56" fmla="*/ 2049517 h 2180897"/>
              <a:gd name="connsiteX57" fmla="*/ 2233448 w 2607098"/>
              <a:gd name="connsiteY57" fmla="*/ 2014483 h 2180897"/>
              <a:gd name="connsiteX58" fmla="*/ 2268483 w 2607098"/>
              <a:gd name="connsiteY58" fmla="*/ 1970690 h 2180897"/>
              <a:gd name="connsiteX59" fmla="*/ 2294759 w 2607098"/>
              <a:gd name="connsiteY59" fmla="*/ 1909380 h 2180897"/>
              <a:gd name="connsiteX60" fmla="*/ 2321035 w 2607098"/>
              <a:gd name="connsiteY60" fmla="*/ 1891862 h 2180897"/>
              <a:gd name="connsiteX61" fmla="*/ 2356069 w 2607098"/>
              <a:gd name="connsiteY61" fmla="*/ 1839311 h 2180897"/>
              <a:gd name="connsiteX62" fmla="*/ 2364828 w 2607098"/>
              <a:gd name="connsiteY62" fmla="*/ 1813035 h 2180897"/>
              <a:gd name="connsiteX63" fmla="*/ 2461173 w 2607098"/>
              <a:gd name="connsiteY63" fmla="*/ 1786759 h 2180897"/>
              <a:gd name="connsiteX64" fmla="*/ 2531242 w 2607098"/>
              <a:gd name="connsiteY64" fmla="*/ 1760483 h 2180897"/>
              <a:gd name="connsiteX65" fmla="*/ 2548759 w 2607098"/>
              <a:gd name="connsiteY65" fmla="*/ 1734207 h 2180897"/>
              <a:gd name="connsiteX66" fmla="*/ 2592552 w 2607098"/>
              <a:gd name="connsiteY66" fmla="*/ 1690414 h 2180897"/>
              <a:gd name="connsiteX67" fmla="*/ 2592552 w 2607098"/>
              <a:gd name="connsiteY67" fmla="*/ 1488966 h 2180897"/>
              <a:gd name="connsiteX68" fmla="*/ 2557517 w 2607098"/>
              <a:gd name="connsiteY68" fmla="*/ 1427655 h 2180897"/>
              <a:gd name="connsiteX69" fmla="*/ 2504966 w 2607098"/>
              <a:gd name="connsiteY69" fmla="*/ 1392621 h 2180897"/>
              <a:gd name="connsiteX70" fmla="*/ 2391104 w 2607098"/>
              <a:gd name="connsiteY70" fmla="*/ 1392621 h 2180897"/>
              <a:gd name="connsiteX71" fmla="*/ 2373586 w 2607098"/>
              <a:gd name="connsiteY71" fmla="*/ 1375104 h 2180897"/>
              <a:gd name="connsiteX72" fmla="*/ 2364828 w 2607098"/>
              <a:gd name="connsiteY72" fmla="*/ 1077311 h 2180897"/>
              <a:gd name="connsiteX73" fmla="*/ 2338552 w 2607098"/>
              <a:gd name="connsiteY73" fmla="*/ 1016000 h 2180897"/>
              <a:gd name="connsiteX74" fmla="*/ 2312276 w 2607098"/>
              <a:gd name="connsiteY74" fmla="*/ 1007242 h 2180897"/>
              <a:gd name="connsiteX75" fmla="*/ 2268483 w 2607098"/>
              <a:gd name="connsiteY75" fmla="*/ 972207 h 2180897"/>
              <a:gd name="connsiteX76" fmla="*/ 2250966 w 2607098"/>
              <a:gd name="connsiteY76" fmla="*/ 945931 h 2180897"/>
              <a:gd name="connsiteX77" fmla="*/ 2224690 w 2607098"/>
              <a:gd name="connsiteY77" fmla="*/ 928414 h 2180897"/>
              <a:gd name="connsiteX78" fmla="*/ 2259724 w 2607098"/>
              <a:gd name="connsiteY78" fmla="*/ 788276 h 2180897"/>
              <a:gd name="connsiteX79" fmla="*/ 2277242 w 2607098"/>
              <a:gd name="connsiteY79" fmla="*/ 770759 h 2180897"/>
              <a:gd name="connsiteX80" fmla="*/ 2303517 w 2607098"/>
              <a:gd name="connsiteY80" fmla="*/ 683173 h 2180897"/>
              <a:gd name="connsiteX81" fmla="*/ 2294759 w 2607098"/>
              <a:gd name="connsiteY81" fmla="*/ 569311 h 2180897"/>
              <a:gd name="connsiteX82" fmla="*/ 2286000 w 2607098"/>
              <a:gd name="connsiteY82" fmla="*/ 508000 h 2180897"/>
              <a:gd name="connsiteX83" fmla="*/ 2259724 w 2607098"/>
              <a:gd name="connsiteY83" fmla="*/ 490483 h 2180897"/>
              <a:gd name="connsiteX84" fmla="*/ 2198414 w 2607098"/>
              <a:gd name="connsiteY84" fmla="*/ 446690 h 2180897"/>
              <a:gd name="connsiteX85" fmla="*/ 2172138 w 2607098"/>
              <a:gd name="connsiteY85" fmla="*/ 437931 h 2180897"/>
              <a:gd name="connsiteX86" fmla="*/ 2137104 w 2607098"/>
              <a:gd name="connsiteY86" fmla="*/ 385380 h 2180897"/>
              <a:gd name="connsiteX87" fmla="*/ 2119586 w 2607098"/>
              <a:gd name="connsiteY87" fmla="*/ 324069 h 2180897"/>
              <a:gd name="connsiteX88" fmla="*/ 2110828 w 2607098"/>
              <a:gd name="connsiteY88" fmla="*/ 297793 h 2180897"/>
              <a:gd name="connsiteX89" fmla="*/ 2058276 w 2607098"/>
              <a:gd name="connsiteY89" fmla="*/ 262759 h 2180897"/>
              <a:gd name="connsiteX90" fmla="*/ 1996966 w 2607098"/>
              <a:gd name="connsiteY90" fmla="*/ 236483 h 2180897"/>
              <a:gd name="connsiteX91" fmla="*/ 1953173 w 2607098"/>
              <a:gd name="connsiteY91" fmla="*/ 210207 h 2180897"/>
              <a:gd name="connsiteX92" fmla="*/ 1935655 w 2607098"/>
              <a:gd name="connsiteY92" fmla="*/ 183931 h 2180897"/>
              <a:gd name="connsiteX93" fmla="*/ 1874345 w 2607098"/>
              <a:gd name="connsiteY93" fmla="*/ 166414 h 2180897"/>
              <a:gd name="connsiteX94" fmla="*/ 1839311 w 2607098"/>
              <a:gd name="connsiteY94" fmla="*/ 148897 h 2180897"/>
              <a:gd name="connsiteX95" fmla="*/ 1786759 w 2607098"/>
              <a:gd name="connsiteY95" fmla="*/ 140138 h 2180897"/>
              <a:gd name="connsiteX96" fmla="*/ 1742966 w 2607098"/>
              <a:gd name="connsiteY96" fmla="*/ 131380 h 2180897"/>
              <a:gd name="connsiteX97" fmla="*/ 1524000 w 2607098"/>
              <a:gd name="connsiteY97" fmla="*/ 113862 h 2180897"/>
              <a:gd name="connsiteX98" fmla="*/ 1313793 w 2607098"/>
              <a:gd name="connsiteY98" fmla="*/ 122621 h 2180897"/>
              <a:gd name="connsiteX99" fmla="*/ 1278759 w 2607098"/>
              <a:gd name="connsiteY99" fmla="*/ 131380 h 2180897"/>
              <a:gd name="connsiteX100" fmla="*/ 1129862 w 2607098"/>
              <a:gd name="connsiteY100" fmla="*/ 122621 h 2180897"/>
              <a:gd name="connsiteX101" fmla="*/ 1077311 w 2607098"/>
              <a:gd name="connsiteY101" fmla="*/ 105104 h 2180897"/>
              <a:gd name="connsiteX102" fmla="*/ 1042276 w 2607098"/>
              <a:gd name="connsiteY102" fmla="*/ 96345 h 2180897"/>
              <a:gd name="connsiteX103" fmla="*/ 954690 w 2607098"/>
              <a:gd name="connsiteY103" fmla="*/ 70069 h 2180897"/>
              <a:gd name="connsiteX104" fmla="*/ 814552 w 2607098"/>
              <a:gd name="connsiteY104" fmla="*/ 52552 h 2180897"/>
              <a:gd name="connsiteX105" fmla="*/ 753242 w 2607098"/>
              <a:gd name="connsiteY105" fmla="*/ 43793 h 2180897"/>
              <a:gd name="connsiteX106" fmla="*/ 665655 w 2607098"/>
              <a:gd name="connsiteY106" fmla="*/ 35035 h 2180897"/>
              <a:gd name="connsiteX107" fmla="*/ 648138 w 2607098"/>
              <a:gd name="connsiteY107" fmla="*/ 17517 h 2180897"/>
              <a:gd name="connsiteX108" fmla="*/ 543035 w 2607098"/>
              <a:gd name="connsiteY108" fmla="*/ 0 h 218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607098" h="2180897">
                <a:moveTo>
                  <a:pt x="543035" y="0"/>
                </a:moveTo>
                <a:lnTo>
                  <a:pt x="543035" y="0"/>
                </a:lnTo>
                <a:cubicBezTo>
                  <a:pt x="493403" y="2920"/>
                  <a:pt x="443632" y="4045"/>
                  <a:pt x="394138" y="8759"/>
                </a:cubicBezTo>
                <a:cubicBezTo>
                  <a:pt x="382155" y="9900"/>
                  <a:pt x="369871" y="12134"/>
                  <a:pt x="359104" y="17517"/>
                </a:cubicBezTo>
                <a:cubicBezTo>
                  <a:pt x="346047" y="24045"/>
                  <a:pt x="335747" y="35034"/>
                  <a:pt x="324069" y="43793"/>
                </a:cubicBezTo>
                <a:cubicBezTo>
                  <a:pt x="321150" y="52552"/>
                  <a:pt x="319795" y="61998"/>
                  <a:pt x="315311" y="70069"/>
                </a:cubicBezTo>
                <a:cubicBezTo>
                  <a:pt x="305087" y="88473"/>
                  <a:pt x="286934" y="102648"/>
                  <a:pt x="280276" y="122621"/>
                </a:cubicBezTo>
                <a:lnTo>
                  <a:pt x="262759" y="175173"/>
                </a:lnTo>
                <a:cubicBezTo>
                  <a:pt x="265678" y="256920"/>
                  <a:pt x="266251" y="338785"/>
                  <a:pt x="271517" y="420414"/>
                </a:cubicBezTo>
                <a:cubicBezTo>
                  <a:pt x="272111" y="429627"/>
                  <a:pt x="278465" y="437637"/>
                  <a:pt x="280276" y="446690"/>
                </a:cubicBezTo>
                <a:cubicBezTo>
                  <a:pt x="307730" y="583954"/>
                  <a:pt x="267211" y="431613"/>
                  <a:pt x="306552" y="569311"/>
                </a:cubicBezTo>
                <a:cubicBezTo>
                  <a:pt x="300902" y="654054"/>
                  <a:pt x="300729" y="694745"/>
                  <a:pt x="289035" y="770759"/>
                </a:cubicBezTo>
                <a:cubicBezTo>
                  <a:pt x="286771" y="785473"/>
                  <a:pt x="283887" y="800110"/>
                  <a:pt x="280276" y="814552"/>
                </a:cubicBezTo>
                <a:cubicBezTo>
                  <a:pt x="278037" y="823509"/>
                  <a:pt x="274053" y="831951"/>
                  <a:pt x="271517" y="840828"/>
                </a:cubicBezTo>
                <a:cubicBezTo>
                  <a:pt x="264134" y="866668"/>
                  <a:pt x="268953" y="879153"/>
                  <a:pt x="245242" y="893380"/>
                </a:cubicBezTo>
                <a:cubicBezTo>
                  <a:pt x="237325" y="898130"/>
                  <a:pt x="227809" y="899485"/>
                  <a:pt x="218966" y="902138"/>
                </a:cubicBezTo>
                <a:cubicBezTo>
                  <a:pt x="198608" y="908245"/>
                  <a:pt x="178161" y="914062"/>
                  <a:pt x="157655" y="919655"/>
                </a:cubicBezTo>
                <a:cubicBezTo>
                  <a:pt x="146042" y="922822"/>
                  <a:pt x="133892" y="924187"/>
                  <a:pt x="122621" y="928414"/>
                </a:cubicBezTo>
                <a:cubicBezTo>
                  <a:pt x="110396" y="932999"/>
                  <a:pt x="99264" y="940092"/>
                  <a:pt x="87586" y="945931"/>
                </a:cubicBezTo>
                <a:cubicBezTo>
                  <a:pt x="48411" y="1004695"/>
                  <a:pt x="94560" y="947121"/>
                  <a:pt x="43793" y="980966"/>
                </a:cubicBezTo>
                <a:cubicBezTo>
                  <a:pt x="23562" y="994454"/>
                  <a:pt x="12926" y="1014129"/>
                  <a:pt x="0" y="1033517"/>
                </a:cubicBezTo>
                <a:cubicBezTo>
                  <a:pt x="5839" y="1062713"/>
                  <a:pt x="8101" y="1092858"/>
                  <a:pt x="17517" y="1121104"/>
                </a:cubicBezTo>
                <a:cubicBezTo>
                  <a:pt x="20437" y="1129863"/>
                  <a:pt x="21155" y="1139698"/>
                  <a:pt x="26276" y="1147380"/>
                </a:cubicBezTo>
                <a:cubicBezTo>
                  <a:pt x="33147" y="1157686"/>
                  <a:pt x="44622" y="1164140"/>
                  <a:pt x="52552" y="1173655"/>
                </a:cubicBezTo>
                <a:cubicBezTo>
                  <a:pt x="59291" y="1181742"/>
                  <a:pt x="62626" y="1192488"/>
                  <a:pt x="70069" y="1199931"/>
                </a:cubicBezTo>
                <a:cubicBezTo>
                  <a:pt x="87049" y="1216912"/>
                  <a:pt x="101248" y="1219083"/>
                  <a:pt x="122621" y="1226207"/>
                </a:cubicBezTo>
                <a:cubicBezTo>
                  <a:pt x="128460" y="1234966"/>
                  <a:pt x="136442" y="1242627"/>
                  <a:pt x="140138" y="1252483"/>
                </a:cubicBezTo>
                <a:cubicBezTo>
                  <a:pt x="145365" y="1266422"/>
                  <a:pt x="145668" y="1281744"/>
                  <a:pt x="148897" y="1296276"/>
                </a:cubicBezTo>
                <a:cubicBezTo>
                  <a:pt x="151508" y="1308027"/>
                  <a:pt x="154736" y="1319633"/>
                  <a:pt x="157655" y="1331311"/>
                </a:cubicBezTo>
                <a:cubicBezTo>
                  <a:pt x="160575" y="1360506"/>
                  <a:pt x="167500" y="1389576"/>
                  <a:pt x="166414" y="1418897"/>
                </a:cubicBezTo>
                <a:cubicBezTo>
                  <a:pt x="162356" y="1528466"/>
                  <a:pt x="128388" y="1545446"/>
                  <a:pt x="166414" y="1629104"/>
                </a:cubicBezTo>
                <a:cubicBezTo>
                  <a:pt x="172455" y="1642393"/>
                  <a:pt x="183931" y="1652460"/>
                  <a:pt x="192690" y="1664138"/>
                </a:cubicBezTo>
                <a:cubicBezTo>
                  <a:pt x="199814" y="1685511"/>
                  <a:pt x="201985" y="1699710"/>
                  <a:pt x="218966" y="1716690"/>
                </a:cubicBezTo>
                <a:cubicBezTo>
                  <a:pt x="226409" y="1724133"/>
                  <a:pt x="236483" y="1728368"/>
                  <a:pt x="245242" y="1734207"/>
                </a:cubicBezTo>
                <a:cubicBezTo>
                  <a:pt x="267253" y="1800246"/>
                  <a:pt x="237563" y="1718851"/>
                  <a:pt x="271517" y="1786759"/>
                </a:cubicBezTo>
                <a:cubicBezTo>
                  <a:pt x="304952" y="1853630"/>
                  <a:pt x="243019" y="1763360"/>
                  <a:pt x="306552" y="1848069"/>
                </a:cubicBezTo>
                <a:cubicBezTo>
                  <a:pt x="309472" y="1856828"/>
                  <a:pt x="309643" y="1867057"/>
                  <a:pt x="315311" y="1874345"/>
                </a:cubicBezTo>
                <a:cubicBezTo>
                  <a:pt x="330520" y="1893900"/>
                  <a:pt x="367862" y="1926897"/>
                  <a:pt x="367862" y="1926897"/>
                </a:cubicBezTo>
                <a:cubicBezTo>
                  <a:pt x="384455" y="1976675"/>
                  <a:pt x="370092" y="1946643"/>
                  <a:pt x="429173" y="2005724"/>
                </a:cubicBezTo>
                <a:cubicBezTo>
                  <a:pt x="454074" y="2030625"/>
                  <a:pt x="445277" y="2023483"/>
                  <a:pt x="481724" y="2049517"/>
                </a:cubicBezTo>
                <a:cubicBezTo>
                  <a:pt x="490290" y="2055636"/>
                  <a:pt x="498585" y="2062327"/>
                  <a:pt x="508000" y="2067035"/>
                </a:cubicBezTo>
                <a:cubicBezTo>
                  <a:pt x="516258" y="2071164"/>
                  <a:pt x="525399" y="2073257"/>
                  <a:pt x="534276" y="2075793"/>
                </a:cubicBezTo>
                <a:cubicBezTo>
                  <a:pt x="618480" y="2099851"/>
                  <a:pt x="648146" y="2089385"/>
                  <a:pt x="770759" y="2102069"/>
                </a:cubicBezTo>
                <a:cubicBezTo>
                  <a:pt x="802731" y="2105376"/>
                  <a:pt x="866174" y="2119277"/>
                  <a:pt x="893379" y="2128345"/>
                </a:cubicBezTo>
                <a:lnTo>
                  <a:pt x="945931" y="2145862"/>
                </a:lnTo>
                <a:cubicBezTo>
                  <a:pt x="954690" y="2148782"/>
                  <a:pt x="963635" y="2151192"/>
                  <a:pt x="972207" y="2154621"/>
                </a:cubicBezTo>
                <a:cubicBezTo>
                  <a:pt x="986805" y="2160460"/>
                  <a:pt x="1000356" y="2170574"/>
                  <a:pt x="1016000" y="2172138"/>
                </a:cubicBezTo>
                <a:cubicBezTo>
                  <a:pt x="1088685" y="2179406"/>
                  <a:pt x="1161977" y="2177977"/>
                  <a:pt x="1234966" y="2180897"/>
                </a:cubicBezTo>
                <a:lnTo>
                  <a:pt x="1699173" y="2172138"/>
                </a:lnTo>
                <a:cubicBezTo>
                  <a:pt x="1745957" y="2170782"/>
                  <a:pt x="1792978" y="2169999"/>
                  <a:pt x="1839311" y="2163380"/>
                </a:cubicBezTo>
                <a:cubicBezTo>
                  <a:pt x="1854875" y="2161157"/>
                  <a:pt x="1868045" y="2150380"/>
                  <a:pt x="1883104" y="2145862"/>
                </a:cubicBezTo>
                <a:cubicBezTo>
                  <a:pt x="1906382" y="2138878"/>
                  <a:pt x="1968681" y="2131135"/>
                  <a:pt x="1988207" y="2128345"/>
                </a:cubicBezTo>
                <a:cubicBezTo>
                  <a:pt x="2051208" y="2107344"/>
                  <a:pt x="1972532" y="2132823"/>
                  <a:pt x="2049517" y="2110828"/>
                </a:cubicBezTo>
                <a:cubicBezTo>
                  <a:pt x="2058394" y="2108292"/>
                  <a:pt x="2066709" y="2103721"/>
                  <a:pt x="2075793" y="2102069"/>
                </a:cubicBezTo>
                <a:cubicBezTo>
                  <a:pt x="2098951" y="2097858"/>
                  <a:pt x="2122506" y="2096230"/>
                  <a:pt x="2145862" y="2093311"/>
                </a:cubicBezTo>
                <a:cubicBezTo>
                  <a:pt x="2162156" y="2077016"/>
                  <a:pt x="2167555" y="2069326"/>
                  <a:pt x="2189655" y="2058276"/>
                </a:cubicBezTo>
                <a:cubicBezTo>
                  <a:pt x="2197913" y="2054147"/>
                  <a:pt x="2207172" y="2052437"/>
                  <a:pt x="2215931" y="2049517"/>
                </a:cubicBezTo>
                <a:cubicBezTo>
                  <a:pt x="2221770" y="2037839"/>
                  <a:pt x="2226205" y="2025346"/>
                  <a:pt x="2233448" y="2014483"/>
                </a:cubicBezTo>
                <a:cubicBezTo>
                  <a:pt x="2266037" y="1965601"/>
                  <a:pt x="2236662" y="2034332"/>
                  <a:pt x="2268483" y="1970690"/>
                </a:cubicBezTo>
                <a:cubicBezTo>
                  <a:pt x="2282173" y="1943310"/>
                  <a:pt x="2271979" y="1936716"/>
                  <a:pt x="2294759" y="1909380"/>
                </a:cubicBezTo>
                <a:cubicBezTo>
                  <a:pt x="2301498" y="1901293"/>
                  <a:pt x="2312276" y="1897701"/>
                  <a:pt x="2321035" y="1891862"/>
                </a:cubicBezTo>
                <a:cubicBezTo>
                  <a:pt x="2332713" y="1874345"/>
                  <a:pt x="2349411" y="1859283"/>
                  <a:pt x="2356069" y="1839311"/>
                </a:cubicBezTo>
                <a:cubicBezTo>
                  <a:pt x="2358989" y="1830552"/>
                  <a:pt x="2357315" y="1818401"/>
                  <a:pt x="2364828" y="1813035"/>
                </a:cubicBezTo>
                <a:cubicBezTo>
                  <a:pt x="2383355" y="1799801"/>
                  <a:pt x="2438091" y="1791888"/>
                  <a:pt x="2461173" y="1786759"/>
                </a:cubicBezTo>
                <a:cubicBezTo>
                  <a:pt x="2504100" y="1777220"/>
                  <a:pt x="2490618" y="1780794"/>
                  <a:pt x="2531242" y="1760483"/>
                </a:cubicBezTo>
                <a:cubicBezTo>
                  <a:pt x="2537081" y="1751724"/>
                  <a:pt x="2541316" y="1741650"/>
                  <a:pt x="2548759" y="1734207"/>
                </a:cubicBezTo>
                <a:cubicBezTo>
                  <a:pt x="2607150" y="1675816"/>
                  <a:pt x="2545840" y="1760483"/>
                  <a:pt x="2592552" y="1690414"/>
                </a:cubicBezTo>
                <a:cubicBezTo>
                  <a:pt x="2612807" y="1609398"/>
                  <a:pt x="2611067" y="1630911"/>
                  <a:pt x="2592552" y="1488966"/>
                </a:cubicBezTo>
                <a:cubicBezTo>
                  <a:pt x="2591696" y="1482407"/>
                  <a:pt x="2565049" y="1434246"/>
                  <a:pt x="2557517" y="1427655"/>
                </a:cubicBezTo>
                <a:cubicBezTo>
                  <a:pt x="2541673" y="1413792"/>
                  <a:pt x="2504966" y="1392621"/>
                  <a:pt x="2504966" y="1392621"/>
                </a:cubicBezTo>
                <a:cubicBezTo>
                  <a:pt x="2426306" y="1408353"/>
                  <a:pt x="2435347" y="1428015"/>
                  <a:pt x="2391104" y="1392621"/>
                </a:cubicBezTo>
                <a:cubicBezTo>
                  <a:pt x="2384656" y="1387462"/>
                  <a:pt x="2379425" y="1380943"/>
                  <a:pt x="2373586" y="1375104"/>
                </a:cubicBezTo>
                <a:cubicBezTo>
                  <a:pt x="2370667" y="1275840"/>
                  <a:pt x="2370188" y="1176473"/>
                  <a:pt x="2364828" y="1077311"/>
                </a:cubicBezTo>
                <a:cubicBezTo>
                  <a:pt x="2364230" y="1066245"/>
                  <a:pt x="2342817" y="1020265"/>
                  <a:pt x="2338552" y="1016000"/>
                </a:cubicBezTo>
                <a:cubicBezTo>
                  <a:pt x="2332024" y="1009472"/>
                  <a:pt x="2321035" y="1010161"/>
                  <a:pt x="2312276" y="1007242"/>
                </a:cubicBezTo>
                <a:cubicBezTo>
                  <a:pt x="2262075" y="931939"/>
                  <a:pt x="2328920" y="1020557"/>
                  <a:pt x="2268483" y="972207"/>
                </a:cubicBezTo>
                <a:cubicBezTo>
                  <a:pt x="2260263" y="965631"/>
                  <a:pt x="2258409" y="953374"/>
                  <a:pt x="2250966" y="945931"/>
                </a:cubicBezTo>
                <a:cubicBezTo>
                  <a:pt x="2243523" y="938488"/>
                  <a:pt x="2233449" y="934253"/>
                  <a:pt x="2224690" y="928414"/>
                </a:cubicBezTo>
                <a:cubicBezTo>
                  <a:pt x="2237063" y="847986"/>
                  <a:pt x="2222755" y="834486"/>
                  <a:pt x="2259724" y="788276"/>
                </a:cubicBezTo>
                <a:cubicBezTo>
                  <a:pt x="2264883" y="781828"/>
                  <a:pt x="2271403" y="776598"/>
                  <a:pt x="2277242" y="770759"/>
                </a:cubicBezTo>
                <a:cubicBezTo>
                  <a:pt x="2298565" y="706787"/>
                  <a:pt x="2290281" y="736121"/>
                  <a:pt x="2303517" y="683173"/>
                </a:cubicBezTo>
                <a:cubicBezTo>
                  <a:pt x="2300598" y="645219"/>
                  <a:pt x="2298547" y="607188"/>
                  <a:pt x="2294759" y="569311"/>
                </a:cubicBezTo>
                <a:cubicBezTo>
                  <a:pt x="2292705" y="548769"/>
                  <a:pt x="2294385" y="526865"/>
                  <a:pt x="2286000" y="508000"/>
                </a:cubicBezTo>
                <a:cubicBezTo>
                  <a:pt x="2281725" y="498381"/>
                  <a:pt x="2268290" y="496601"/>
                  <a:pt x="2259724" y="490483"/>
                </a:cubicBezTo>
                <a:cubicBezTo>
                  <a:pt x="2250461" y="483867"/>
                  <a:pt x="2212179" y="453573"/>
                  <a:pt x="2198414" y="446690"/>
                </a:cubicBezTo>
                <a:cubicBezTo>
                  <a:pt x="2190156" y="442561"/>
                  <a:pt x="2180897" y="440851"/>
                  <a:pt x="2172138" y="437931"/>
                </a:cubicBezTo>
                <a:cubicBezTo>
                  <a:pt x="2141762" y="407555"/>
                  <a:pt x="2147969" y="421596"/>
                  <a:pt x="2137104" y="385380"/>
                </a:cubicBezTo>
                <a:cubicBezTo>
                  <a:pt x="2130996" y="365022"/>
                  <a:pt x="2125694" y="344427"/>
                  <a:pt x="2119586" y="324069"/>
                </a:cubicBezTo>
                <a:cubicBezTo>
                  <a:pt x="2116933" y="315226"/>
                  <a:pt x="2117356" y="304321"/>
                  <a:pt x="2110828" y="297793"/>
                </a:cubicBezTo>
                <a:cubicBezTo>
                  <a:pt x="2095941" y="282906"/>
                  <a:pt x="2075793" y="274437"/>
                  <a:pt x="2058276" y="262759"/>
                </a:cubicBezTo>
                <a:cubicBezTo>
                  <a:pt x="2021984" y="238565"/>
                  <a:pt x="2042212" y="247795"/>
                  <a:pt x="1996966" y="236483"/>
                </a:cubicBezTo>
                <a:cubicBezTo>
                  <a:pt x="1901708" y="141230"/>
                  <a:pt x="2066896" y="301187"/>
                  <a:pt x="1953173" y="210207"/>
                </a:cubicBezTo>
                <a:cubicBezTo>
                  <a:pt x="1944953" y="203631"/>
                  <a:pt x="1943875" y="190507"/>
                  <a:pt x="1935655" y="183931"/>
                </a:cubicBezTo>
                <a:cubicBezTo>
                  <a:pt x="1929430" y="178951"/>
                  <a:pt x="1877303" y="167523"/>
                  <a:pt x="1874345" y="166414"/>
                </a:cubicBezTo>
                <a:cubicBezTo>
                  <a:pt x="1862120" y="161830"/>
                  <a:pt x="1851817" y="152649"/>
                  <a:pt x="1839311" y="148897"/>
                </a:cubicBezTo>
                <a:cubicBezTo>
                  <a:pt x="1822301" y="143794"/>
                  <a:pt x="1804232" y="143315"/>
                  <a:pt x="1786759" y="140138"/>
                </a:cubicBezTo>
                <a:cubicBezTo>
                  <a:pt x="1772112" y="137475"/>
                  <a:pt x="1757738" y="133226"/>
                  <a:pt x="1742966" y="131380"/>
                </a:cubicBezTo>
                <a:cubicBezTo>
                  <a:pt x="1693085" y="125145"/>
                  <a:pt x="1567885" y="116997"/>
                  <a:pt x="1524000" y="113862"/>
                </a:cubicBezTo>
                <a:cubicBezTo>
                  <a:pt x="1453931" y="116782"/>
                  <a:pt x="1383745" y="117624"/>
                  <a:pt x="1313793" y="122621"/>
                </a:cubicBezTo>
                <a:cubicBezTo>
                  <a:pt x="1301786" y="123479"/>
                  <a:pt x="1290796" y="131380"/>
                  <a:pt x="1278759" y="131380"/>
                </a:cubicBezTo>
                <a:cubicBezTo>
                  <a:pt x="1229041" y="131380"/>
                  <a:pt x="1179494" y="125541"/>
                  <a:pt x="1129862" y="122621"/>
                </a:cubicBezTo>
                <a:cubicBezTo>
                  <a:pt x="1112345" y="116782"/>
                  <a:pt x="1094997" y="110410"/>
                  <a:pt x="1077311" y="105104"/>
                </a:cubicBezTo>
                <a:cubicBezTo>
                  <a:pt x="1065781" y="101645"/>
                  <a:pt x="1053806" y="99804"/>
                  <a:pt x="1042276" y="96345"/>
                </a:cubicBezTo>
                <a:cubicBezTo>
                  <a:pt x="997606" y="82944"/>
                  <a:pt x="995054" y="78142"/>
                  <a:pt x="954690" y="70069"/>
                </a:cubicBezTo>
                <a:cubicBezTo>
                  <a:pt x="892541" y="57639"/>
                  <a:pt x="887847" y="61175"/>
                  <a:pt x="814552" y="52552"/>
                </a:cubicBezTo>
                <a:cubicBezTo>
                  <a:pt x="794049" y="50140"/>
                  <a:pt x="773745" y="46205"/>
                  <a:pt x="753242" y="43793"/>
                </a:cubicBezTo>
                <a:cubicBezTo>
                  <a:pt x="724102" y="40365"/>
                  <a:pt x="694851" y="37954"/>
                  <a:pt x="665655" y="35035"/>
                </a:cubicBezTo>
                <a:cubicBezTo>
                  <a:pt x="659816" y="29196"/>
                  <a:pt x="655524" y="21210"/>
                  <a:pt x="648138" y="17517"/>
                </a:cubicBezTo>
                <a:cubicBezTo>
                  <a:pt x="620710" y="3803"/>
                  <a:pt x="560552" y="2920"/>
                  <a:pt x="543035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635081" y="2452411"/>
            <a:ext cx="1531005" cy="1480205"/>
            <a:chOff x="2757213" y="1900621"/>
            <a:chExt cx="1531005" cy="1480205"/>
          </a:xfrm>
        </p:grpSpPr>
        <p:sp>
          <p:nvSpPr>
            <p:cNvPr id="17" name="Oval 16"/>
            <p:cNvSpPr/>
            <p:nvPr/>
          </p:nvSpPr>
          <p:spPr>
            <a:xfrm>
              <a:off x="2757213" y="232979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53558" y="277647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633075" y="2995447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902839" y="2636344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902839" y="225096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666356" y="201448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97048" y="195317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64071" y="2102069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02758" y="2522483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044494" y="2907862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35282" y="2995447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25375" y="232979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710150" y="2829033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10603" y="1900621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60949" y="225096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825764" y="252248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49903" y="2645101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568259" y="205827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051500" y="2067032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300242" y="2102069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107552" y="2391100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391335" y="225096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142594" y="269765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417614" y="285530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592785" y="258378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321266" y="254875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527973" y="2391096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32270" y="3196891"/>
            <a:ext cx="3013857" cy="1930979"/>
            <a:chOff x="1382366" y="3209536"/>
            <a:chExt cx="3013857" cy="193097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409983">
              <a:off x="1382366" y="4336781"/>
              <a:ext cx="1182505" cy="803734"/>
            </a:xfrm>
            <a:prstGeom prst="rect">
              <a:avLst/>
            </a:prstGeom>
          </p:spPr>
        </p:pic>
        <p:sp>
          <p:nvSpPr>
            <p:cNvPr id="13" name="Trapezoid 12"/>
            <p:cNvSpPr/>
            <p:nvPr/>
          </p:nvSpPr>
          <p:spPr>
            <a:xfrm rot="14221437">
              <a:off x="2577474" y="2814986"/>
              <a:ext cx="1424199" cy="2213299"/>
            </a:xfrm>
            <a:prstGeom prst="trapezoid">
              <a:avLst>
                <a:gd name="adj" fmla="val 37587"/>
              </a:avLst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024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15, 2009</a:t>
            </a:r>
          </a:p>
          <a:p>
            <a:r>
              <a:rPr lang="en-US" i="1"/>
              <a:t>W. Bauer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2A922-993A-374F-96C5-74F76676555A}" type="slidenum">
              <a:rPr lang="en-US"/>
              <a:pPr/>
              <a:t>30</a:t>
            </a:fld>
            <a:r>
              <a:rPr lang="en-US"/>
              <a:t> of  49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4273"/>
            <a:ext cx="4524944" cy="509719"/>
          </a:xfrm>
        </p:spPr>
        <p:txBody>
          <a:bodyPr/>
          <a:lstStyle/>
          <a:p>
            <a:r>
              <a:rPr lang="en-US" dirty="0"/>
              <a:t>Scaling Analysis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0385" y="1618325"/>
            <a:ext cx="4051008" cy="2815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Idea (Elliott et al.): If data follow scaling </a:t>
            </a:r>
            <a:r>
              <a:rPr lang="en-US" sz="2000" dirty="0" smtClean="0"/>
              <a:t>function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with </a:t>
            </a:r>
            <a:r>
              <a:rPr lang="en-US" sz="2000" i="1" dirty="0">
                <a:latin typeface="Times" charset="0"/>
              </a:rPr>
              <a:t>f</a:t>
            </a:r>
            <a:r>
              <a:rPr lang="en-US" sz="2000" dirty="0">
                <a:latin typeface="Times" charset="0"/>
              </a:rPr>
              <a:t>(0) = 1</a:t>
            </a:r>
            <a:r>
              <a:rPr lang="en-US" sz="2000" dirty="0"/>
              <a:t> (think </a:t>
            </a:r>
            <a:r>
              <a:rPr lang="ja-JP" altLang="en-US" sz="2000" dirty="0"/>
              <a:t>“</a:t>
            </a:r>
            <a:r>
              <a:rPr lang="en-US" sz="2000" dirty="0"/>
              <a:t>exponential</a:t>
            </a:r>
            <a:r>
              <a:rPr lang="ja-JP" altLang="en-US" sz="2000" dirty="0"/>
              <a:t>”</a:t>
            </a:r>
            <a:r>
              <a:rPr lang="en-US" sz="2000" dirty="0"/>
              <a:t>), then we can use scaling plot to see if data cross the point [0,1] -&gt; critical events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10" y="1683523"/>
            <a:ext cx="393065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0" y="1683523"/>
            <a:ext cx="2376488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062710" y="1378723"/>
            <a:ext cx="3551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87534"/>
                </a:solidFill>
                <a:latin typeface="Comic Sans MS" charset="0"/>
              </a:rPr>
              <a:t>Unfiltered                    Filtered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83759" y="4958594"/>
            <a:ext cx="8482369" cy="121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85000"/>
            </a:pPr>
            <a:r>
              <a:rPr kumimoji="1" lang="en-US" sz="2000" dirty="0" smtClean="0">
                <a:solidFill>
                  <a:srgbClr val="990000"/>
                </a:solidFill>
                <a:latin typeface="Arial" charset="0"/>
              </a:rPr>
              <a:t>Notes</a:t>
            </a:r>
            <a:r>
              <a:rPr kumimoji="1" lang="en-US" sz="2000" dirty="0" smtClean="0">
                <a:latin typeface="Arial" charset="0"/>
              </a:rPr>
              <a:t>:</a:t>
            </a:r>
            <a:endParaRPr kumimoji="1" lang="en-US" sz="20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85000"/>
              <a:buFont typeface="Monotype Sorts" charset="0"/>
              <a:buChar char="o"/>
            </a:pPr>
            <a:r>
              <a:rPr kumimoji="1" lang="en-US" sz="2000" dirty="0">
                <a:latin typeface="Arial" charset="0"/>
              </a:rPr>
              <a:t>Critical events present, </a:t>
            </a:r>
            <a:r>
              <a:rPr kumimoji="1" lang="en-US" sz="2000" i="1" dirty="0">
                <a:latin typeface="Times" charset="0"/>
              </a:rPr>
              <a:t>p </a:t>
            </a:r>
            <a:r>
              <a:rPr kumimoji="1" lang="en-US" sz="2000" dirty="0">
                <a:latin typeface="Times" charset="0"/>
              </a:rPr>
              <a:t>&gt; </a:t>
            </a:r>
            <a:r>
              <a:rPr kumimoji="1" lang="en-US" sz="2000" i="1" dirty="0">
                <a:latin typeface="Times" charset="0"/>
              </a:rPr>
              <a:t>p</a:t>
            </a:r>
            <a:r>
              <a:rPr kumimoji="1" lang="en-US" sz="2000" baseline="-25000" dirty="0">
                <a:latin typeface="Times" charset="0"/>
              </a:rPr>
              <a:t>c</a:t>
            </a:r>
            <a:endParaRPr kumimoji="1" lang="en-US" sz="20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85000"/>
              <a:buFont typeface="Monotype Sorts" charset="0"/>
              <a:buChar char="o"/>
            </a:pPr>
            <a:r>
              <a:rPr kumimoji="1" lang="en-US" sz="2000" dirty="0">
                <a:latin typeface="Arial" charset="0"/>
              </a:rPr>
              <a:t>Critical value of </a:t>
            </a:r>
            <a:r>
              <a:rPr kumimoji="1" lang="en-US" sz="2000" i="1" dirty="0">
                <a:latin typeface="Times" charset="0"/>
              </a:rPr>
              <a:t>p</a:t>
            </a:r>
            <a:r>
              <a:rPr kumimoji="1" lang="en-US" sz="2000" dirty="0">
                <a:latin typeface="Arial" charset="0"/>
              </a:rPr>
              <a:t> was corrected for finite size of system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1" y="2417471"/>
            <a:ext cx="2939710" cy="5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5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15, 2009</a:t>
            </a:r>
          </a:p>
          <a:p>
            <a:r>
              <a:rPr lang="en-US" i="1"/>
              <a:t>W. Bauer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F802CD-3CDB-5F42-839C-44EE6428DC9F}" type="slidenum">
              <a:rPr lang="en-US"/>
              <a:pPr/>
              <a:t>31</a:t>
            </a:fld>
            <a:r>
              <a:rPr lang="en-US"/>
              <a:t> of  49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80" b="6238"/>
          <a:stretch>
            <a:fillRect/>
          </a:stretch>
        </p:blipFill>
        <p:spPr bwMode="auto">
          <a:xfrm>
            <a:off x="4805779" y="1954539"/>
            <a:ext cx="4290596" cy="40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747994" y="745607"/>
            <a:ext cx="7772400" cy="450850"/>
          </a:xfrm>
        </p:spPr>
        <p:txBody>
          <a:bodyPr/>
          <a:lstStyle/>
          <a:p>
            <a:r>
              <a:rPr lang="en-US" dirty="0"/>
              <a:t>Scaling of ISIS Data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6086" y="1315702"/>
            <a:ext cx="4990740" cy="249429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Most important: critical region and explosive events probed in experiment</a:t>
            </a:r>
          </a:p>
          <a:p>
            <a:r>
              <a:rPr lang="en-US" sz="2000" dirty="0"/>
              <a:t>Possibility to narrow window of critical parameters</a:t>
            </a:r>
            <a:endParaRPr lang="en-US" sz="2000" dirty="0">
              <a:latin typeface="Symbol" charset="0"/>
            </a:endParaRPr>
          </a:p>
          <a:p>
            <a:pPr lvl="1">
              <a:lnSpc>
                <a:spcPct val="70000"/>
              </a:lnSpc>
            </a:pPr>
            <a:r>
              <a:rPr lang="en-US" sz="2000" i="1" dirty="0" err="1" smtClean="0">
                <a:latin typeface="Symbol" charset="0"/>
              </a:rPr>
              <a:t>τ</a:t>
            </a:r>
            <a:r>
              <a:rPr lang="en-US" sz="2000" dirty="0" smtClean="0"/>
              <a:t>: </a:t>
            </a:r>
            <a:r>
              <a:rPr lang="en-US" sz="2000" dirty="0"/>
              <a:t>vertical dispersion</a:t>
            </a:r>
          </a:p>
          <a:p>
            <a:pPr lvl="1">
              <a:lnSpc>
                <a:spcPct val="70000"/>
              </a:lnSpc>
            </a:pPr>
            <a:r>
              <a:rPr lang="en-US" sz="2000" i="1" dirty="0" err="1" smtClean="0">
                <a:latin typeface="Symbol" charset="0"/>
              </a:rPr>
              <a:t>σ</a:t>
            </a:r>
            <a:r>
              <a:rPr lang="en-US" sz="2000" dirty="0" smtClean="0"/>
              <a:t>: </a:t>
            </a:r>
            <a:r>
              <a:rPr lang="en-US" sz="2000" dirty="0"/>
              <a:t>horizontal dispersion</a:t>
            </a:r>
          </a:p>
          <a:p>
            <a:pPr lvl="1">
              <a:lnSpc>
                <a:spcPct val="70000"/>
              </a:lnSpc>
            </a:pPr>
            <a:r>
              <a:rPr lang="en-US" sz="2000" i="1" dirty="0" err="1"/>
              <a:t>T</a:t>
            </a:r>
            <a:r>
              <a:rPr lang="en-US" sz="2000" baseline="-25000" dirty="0" err="1"/>
              <a:t>c</a:t>
            </a:r>
            <a:r>
              <a:rPr lang="en-US" sz="2000" dirty="0"/>
              <a:t>: horizontal shift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Symbol" charset="0"/>
              </a:rPr>
              <a:t>χ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Analysis to find</a:t>
            </a:r>
            <a:br>
              <a:rPr lang="en-US" sz="2000" dirty="0"/>
            </a:br>
            <a:r>
              <a:rPr lang="en-US" sz="2000" dirty="0"/>
              <a:t>critical exponents</a:t>
            </a:r>
            <a:br>
              <a:rPr lang="en-US" sz="2000" dirty="0"/>
            </a:br>
            <a:r>
              <a:rPr lang="en-US" sz="2000" dirty="0"/>
              <a:t>and temperature</a:t>
            </a:r>
            <a:endParaRPr lang="en-US" dirty="0"/>
          </a:p>
        </p:txBody>
      </p:sp>
      <p:grpSp>
        <p:nvGrpSpPr>
          <p:cNvPr id="115717" name="Group 5"/>
          <p:cNvGrpSpPr>
            <a:grpSpLocks/>
          </p:cNvGrpSpPr>
          <p:nvPr/>
        </p:nvGrpSpPr>
        <p:grpSpPr bwMode="auto">
          <a:xfrm>
            <a:off x="6496413" y="2479066"/>
            <a:ext cx="283091" cy="1910863"/>
            <a:chOff x="3888" y="1056"/>
            <a:chExt cx="192" cy="1296"/>
          </a:xfrm>
        </p:grpSpPr>
        <p:sp>
          <p:nvSpPr>
            <p:cNvPr id="115718" name="AutoShape 6"/>
            <p:cNvSpPr>
              <a:spLocks noChangeArrowheads="1"/>
            </p:cNvSpPr>
            <p:nvPr/>
          </p:nvSpPr>
          <p:spPr bwMode="auto">
            <a:xfrm>
              <a:off x="3888" y="1056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66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9" name="AutoShape 7"/>
            <p:cNvSpPr>
              <a:spLocks noChangeArrowheads="1"/>
            </p:cNvSpPr>
            <p:nvPr/>
          </p:nvSpPr>
          <p:spPr bwMode="auto">
            <a:xfrm flipV="1">
              <a:off x="3888" y="1968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66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720" name="Group 8"/>
          <p:cNvGrpSpPr>
            <a:grpSpLocks/>
          </p:cNvGrpSpPr>
          <p:nvPr/>
        </p:nvGrpSpPr>
        <p:grpSpPr bwMode="auto">
          <a:xfrm rot="5400000">
            <a:off x="6558827" y="2426177"/>
            <a:ext cx="283091" cy="1910864"/>
            <a:chOff x="3888" y="1056"/>
            <a:chExt cx="192" cy="1296"/>
          </a:xfrm>
        </p:grpSpPr>
        <p:sp>
          <p:nvSpPr>
            <p:cNvPr id="115721" name="AutoShape 9"/>
            <p:cNvSpPr>
              <a:spLocks noChangeArrowheads="1"/>
            </p:cNvSpPr>
            <p:nvPr/>
          </p:nvSpPr>
          <p:spPr bwMode="auto">
            <a:xfrm>
              <a:off x="3888" y="1056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66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2" name="AutoShape 10"/>
            <p:cNvSpPr>
              <a:spLocks noChangeArrowheads="1"/>
            </p:cNvSpPr>
            <p:nvPr/>
          </p:nvSpPr>
          <p:spPr bwMode="auto">
            <a:xfrm flipV="1">
              <a:off x="3888" y="1968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66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23" name="Oval 11"/>
          <p:cNvSpPr>
            <a:spLocks noChangeArrowheads="1"/>
          </p:cNvSpPr>
          <p:nvPr/>
        </p:nvSpPr>
        <p:spPr bwMode="auto">
          <a:xfrm>
            <a:off x="6365723" y="3109373"/>
            <a:ext cx="566182" cy="56618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727" name="Group 15"/>
          <p:cNvGrpSpPr>
            <a:grpSpLocks/>
          </p:cNvGrpSpPr>
          <p:nvPr/>
        </p:nvGrpSpPr>
        <p:grpSpPr bwMode="auto">
          <a:xfrm>
            <a:off x="151606" y="3810000"/>
            <a:ext cx="2439987" cy="2341563"/>
            <a:chOff x="959" y="2400"/>
            <a:chExt cx="1537" cy="1475"/>
          </a:xfrm>
        </p:grpSpPr>
        <p:pic>
          <p:nvPicPr>
            <p:cNvPr id="115724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" y="2400"/>
              <a:ext cx="1537" cy="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726" name="Rectangle 14"/>
            <p:cNvSpPr>
              <a:spLocks noChangeArrowheads="1"/>
            </p:cNvSpPr>
            <p:nvPr/>
          </p:nvSpPr>
          <p:spPr bwMode="auto">
            <a:xfrm>
              <a:off x="1175" y="2425"/>
              <a:ext cx="1263" cy="12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28" name="Rectangle 16"/>
          <p:cNvSpPr>
            <a:spLocks noChangeArrowheads="1"/>
          </p:cNvSpPr>
          <p:nvPr/>
        </p:nvSpPr>
        <p:spPr bwMode="auto">
          <a:xfrm>
            <a:off x="5744940" y="1431520"/>
            <a:ext cx="3305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87534"/>
                </a:solidFill>
              </a:rPr>
              <a:t>M. </a:t>
            </a:r>
            <a:r>
              <a:rPr lang="en-US" sz="1600" dirty="0" err="1">
                <a:solidFill>
                  <a:srgbClr val="187534"/>
                </a:solidFill>
              </a:rPr>
              <a:t>Kleine</a:t>
            </a:r>
            <a:r>
              <a:rPr lang="en-US" sz="1600" dirty="0">
                <a:solidFill>
                  <a:srgbClr val="187534"/>
                </a:solidFill>
              </a:rPr>
              <a:t> </a:t>
            </a:r>
            <a:r>
              <a:rPr lang="en-US" sz="1600" dirty="0" err="1">
                <a:solidFill>
                  <a:srgbClr val="187534"/>
                </a:solidFill>
              </a:rPr>
              <a:t>Berkenbusch</a:t>
            </a:r>
            <a:r>
              <a:rPr lang="en-US" sz="1600" dirty="0">
                <a:solidFill>
                  <a:srgbClr val="187534"/>
                </a:solidFill>
              </a:rPr>
              <a:t> </a:t>
            </a:r>
            <a:r>
              <a:rPr lang="en-US" sz="1600" i="1" dirty="0">
                <a:solidFill>
                  <a:srgbClr val="187534"/>
                </a:solidFill>
              </a:rPr>
              <a:t>et al.,</a:t>
            </a:r>
            <a:r>
              <a:rPr lang="en-US" sz="1600" dirty="0">
                <a:solidFill>
                  <a:srgbClr val="187534"/>
                </a:solidFill>
              </a:rPr>
              <a:t> PRL </a:t>
            </a:r>
            <a:r>
              <a:rPr lang="en-US" sz="1600" b="1" dirty="0">
                <a:solidFill>
                  <a:srgbClr val="187534"/>
                </a:solidFill>
              </a:rPr>
              <a:t>88</a:t>
            </a:r>
            <a:endParaRPr lang="en-US" sz="1600" dirty="0">
              <a:solidFill>
                <a:srgbClr val="187534"/>
              </a:solidFill>
            </a:endParaRPr>
          </a:p>
        </p:txBody>
      </p:sp>
      <p:sp>
        <p:nvSpPr>
          <p:cNvPr id="115729" name="Rectangle 17"/>
          <p:cNvSpPr>
            <a:spLocks noChangeArrowheads="1"/>
          </p:cNvSpPr>
          <p:nvPr/>
        </p:nvSpPr>
        <p:spPr bwMode="auto">
          <a:xfrm>
            <a:off x="2681244" y="4672326"/>
            <a:ext cx="2307054" cy="12199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85000"/>
            </a:pPr>
            <a:r>
              <a:rPr kumimoji="1" lang="en-US" sz="2000" dirty="0">
                <a:latin typeface="Arial" charset="0"/>
              </a:rPr>
              <a:t>Result:</a:t>
            </a:r>
            <a:br>
              <a:rPr kumimoji="1" lang="en-US" sz="2000" dirty="0">
                <a:latin typeface="Arial" charset="0"/>
              </a:rPr>
            </a:br>
            <a:r>
              <a:rPr kumimoji="1" lang="en-US" sz="2000" dirty="0">
                <a:latin typeface="Arial" charset="0"/>
              </a:rPr>
              <a:t> </a:t>
            </a:r>
            <a:r>
              <a:rPr kumimoji="1" lang="en-US" sz="2000" i="1" dirty="0" smtClean="0">
                <a:latin typeface="Arial" charset="0"/>
              </a:rPr>
              <a:t>β</a:t>
            </a:r>
            <a:r>
              <a:rPr kumimoji="1" lang="en-US" dirty="0" smtClean="0">
                <a:latin typeface="Times" charset="0"/>
              </a:rPr>
              <a:t> </a:t>
            </a:r>
            <a:r>
              <a:rPr kumimoji="1" lang="en-US" sz="2000" dirty="0">
                <a:latin typeface="Times" charset="0"/>
              </a:rPr>
              <a:t>= 0.5 +- 0.1</a:t>
            </a:r>
            <a:r>
              <a:rPr kumimoji="1" lang="en-US" dirty="0">
                <a:latin typeface="Times" charset="0"/>
              </a:rPr>
              <a:t/>
            </a:r>
            <a:br>
              <a:rPr kumimoji="1" lang="en-US" dirty="0">
                <a:latin typeface="Times" charset="0"/>
              </a:rPr>
            </a:br>
            <a:r>
              <a:rPr kumimoji="1" lang="en-US" dirty="0">
                <a:latin typeface="Times" charset="0"/>
              </a:rPr>
              <a:t> </a:t>
            </a:r>
            <a:r>
              <a:rPr kumimoji="1" lang="en-US" i="1" dirty="0" err="1" smtClean="0">
                <a:latin typeface="Times" charset="0"/>
              </a:rPr>
              <a:t>γ</a:t>
            </a:r>
            <a:r>
              <a:rPr kumimoji="1" lang="en-US" sz="2000" dirty="0" smtClean="0">
                <a:latin typeface="Times" charset="0"/>
              </a:rPr>
              <a:t> </a:t>
            </a:r>
            <a:r>
              <a:rPr kumimoji="1" lang="en-US" sz="2000" dirty="0">
                <a:latin typeface="Times" charset="0"/>
              </a:rPr>
              <a:t>= 2.35 +- 0.05</a:t>
            </a:r>
            <a:br>
              <a:rPr kumimoji="1" lang="en-US" sz="2000" dirty="0">
                <a:latin typeface="Times" charset="0"/>
              </a:rPr>
            </a:br>
            <a:r>
              <a:rPr kumimoji="1" lang="en-US" dirty="0">
                <a:latin typeface="Times" charset="0"/>
              </a:rPr>
              <a:t> </a:t>
            </a:r>
            <a:r>
              <a:rPr kumimoji="1" lang="en-US" sz="2000" i="1" dirty="0" err="1">
                <a:latin typeface="Times" charset="0"/>
              </a:rPr>
              <a:t>T</a:t>
            </a:r>
            <a:r>
              <a:rPr kumimoji="1" lang="en-US" sz="2000" baseline="-25000" dirty="0" err="1">
                <a:latin typeface="Times" charset="0"/>
              </a:rPr>
              <a:t>c</a:t>
            </a:r>
            <a:r>
              <a:rPr kumimoji="1" lang="en-US" baseline="-25000" dirty="0">
                <a:latin typeface="Times" charset="0"/>
              </a:rPr>
              <a:t> </a:t>
            </a:r>
            <a:r>
              <a:rPr kumimoji="1" lang="en-US" sz="2000" dirty="0">
                <a:latin typeface="Times" charset="0"/>
              </a:rPr>
              <a:t>= 8.3 +- 0.2 MeV</a:t>
            </a:r>
            <a:endParaRPr kumimoji="1" lang="en-US" sz="2000" dirty="0">
              <a:latin typeface="Arial" charset="0"/>
            </a:endParaRP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5940168" y="5864918"/>
            <a:ext cx="25433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</a:rPr>
              <a:t>Scaled control parameter</a:t>
            </a:r>
          </a:p>
        </p:txBody>
      </p:sp>
    </p:spTree>
    <p:extLst>
      <p:ext uri="{BB962C8B-B14F-4D97-AF65-F5344CB8AC3E}">
        <p14:creationId xmlns:p14="http://schemas.microsoft.com/office/powerpoint/2010/main" val="173659565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09 at 9.43.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b="5303"/>
          <a:stretch/>
        </p:blipFill>
        <p:spPr>
          <a:xfrm>
            <a:off x="48475" y="991677"/>
            <a:ext cx="9042290" cy="4643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9359" y="5782018"/>
            <a:ext cx="4203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Bauer &amp; Westfall </a:t>
            </a:r>
            <a:r>
              <a:rPr lang="en-US" sz="1200" u="sng" dirty="0" smtClean="0">
                <a:solidFill>
                  <a:srgbClr val="0000FF"/>
                </a:solidFill>
              </a:rPr>
              <a:t>University Physics</a:t>
            </a:r>
            <a:r>
              <a:rPr lang="en-US" sz="1200" dirty="0" smtClean="0">
                <a:solidFill>
                  <a:srgbClr val="0000FF"/>
                </a:solidFill>
              </a:rPr>
              <a:t> (2nd Ed., McGraw-Hill, 2013)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6BFF-BAEC-B64C-9D13-07BE4709F224}" type="datetime4">
              <a:rPr lang="en-US" smtClean="0"/>
              <a:t>August 16,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Bauer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97C-069F-B247-894E-4FED75C9F37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8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09 at 13.03.4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58" y="2253815"/>
            <a:ext cx="1744003" cy="1529905"/>
          </a:xfrm>
          <a:prstGeom prst="rect">
            <a:avLst/>
          </a:prstGeom>
          <a:effectLst>
            <a:outerShdw blurRad="73025" dist="2540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Freeform 50"/>
          <p:cNvSpPr/>
          <p:nvPr/>
        </p:nvSpPr>
        <p:spPr>
          <a:xfrm>
            <a:off x="3240675" y="2027618"/>
            <a:ext cx="2607098" cy="2180897"/>
          </a:xfrm>
          <a:custGeom>
            <a:avLst/>
            <a:gdLst>
              <a:gd name="connsiteX0" fmla="*/ 543035 w 2607098"/>
              <a:gd name="connsiteY0" fmla="*/ 0 h 2180897"/>
              <a:gd name="connsiteX1" fmla="*/ 543035 w 2607098"/>
              <a:gd name="connsiteY1" fmla="*/ 0 h 2180897"/>
              <a:gd name="connsiteX2" fmla="*/ 394138 w 2607098"/>
              <a:gd name="connsiteY2" fmla="*/ 8759 h 2180897"/>
              <a:gd name="connsiteX3" fmla="*/ 359104 w 2607098"/>
              <a:gd name="connsiteY3" fmla="*/ 17517 h 2180897"/>
              <a:gd name="connsiteX4" fmla="*/ 324069 w 2607098"/>
              <a:gd name="connsiteY4" fmla="*/ 43793 h 2180897"/>
              <a:gd name="connsiteX5" fmla="*/ 315311 w 2607098"/>
              <a:gd name="connsiteY5" fmla="*/ 70069 h 2180897"/>
              <a:gd name="connsiteX6" fmla="*/ 280276 w 2607098"/>
              <a:gd name="connsiteY6" fmla="*/ 122621 h 2180897"/>
              <a:gd name="connsiteX7" fmla="*/ 262759 w 2607098"/>
              <a:gd name="connsiteY7" fmla="*/ 175173 h 2180897"/>
              <a:gd name="connsiteX8" fmla="*/ 271517 w 2607098"/>
              <a:gd name="connsiteY8" fmla="*/ 420414 h 2180897"/>
              <a:gd name="connsiteX9" fmla="*/ 280276 w 2607098"/>
              <a:gd name="connsiteY9" fmla="*/ 446690 h 2180897"/>
              <a:gd name="connsiteX10" fmla="*/ 306552 w 2607098"/>
              <a:gd name="connsiteY10" fmla="*/ 569311 h 2180897"/>
              <a:gd name="connsiteX11" fmla="*/ 289035 w 2607098"/>
              <a:gd name="connsiteY11" fmla="*/ 770759 h 2180897"/>
              <a:gd name="connsiteX12" fmla="*/ 280276 w 2607098"/>
              <a:gd name="connsiteY12" fmla="*/ 814552 h 2180897"/>
              <a:gd name="connsiteX13" fmla="*/ 271517 w 2607098"/>
              <a:gd name="connsiteY13" fmla="*/ 840828 h 2180897"/>
              <a:gd name="connsiteX14" fmla="*/ 245242 w 2607098"/>
              <a:gd name="connsiteY14" fmla="*/ 893380 h 2180897"/>
              <a:gd name="connsiteX15" fmla="*/ 218966 w 2607098"/>
              <a:gd name="connsiteY15" fmla="*/ 902138 h 2180897"/>
              <a:gd name="connsiteX16" fmla="*/ 157655 w 2607098"/>
              <a:gd name="connsiteY16" fmla="*/ 919655 h 2180897"/>
              <a:gd name="connsiteX17" fmla="*/ 122621 w 2607098"/>
              <a:gd name="connsiteY17" fmla="*/ 928414 h 2180897"/>
              <a:gd name="connsiteX18" fmla="*/ 87586 w 2607098"/>
              <a:gd name="connsiteY18" fmla="*/ 945931 h 2180897"/>
              <a:gd name="connsiteX19" fmla="*/ 43793 w 2607098"/>
              <a:gd name="connsiteY19" fmla="*/ 980966 h 2180897"/>
              <a:gd name="connsiteX20" fmla="*/ 0 w 2607098"/>
              <a:gd name="connsiteY20" fmla="*/ 1033517 h 2180897"/>
              <a:gd name="connsiteX21" fmla="*/ 17517 w 2607098"/>
              <a:gd name="connsiteY21" fmla="*/ 1121104 h 2180897"/>
              <a:gd name="connsiteX22" fmla="*/ 26276 w 2607098"/>
              <a:gd name="connsiteY22" fmla="*/ 1147380 h 2180897"/>
              <a:gd name="connsiteX23" fmla="*/ 52552 w 2607098"/>
              <a:gd name="connsiteY23" fmla="*/ 1173655 h 2180897"/>
              <a:gd name="connsiteX24" fmla="*/ 70069 w 2607098"/>
              <a:gd name="connsiteY24" fmla="*/ 1199931 h 2180897"/>
              <a:gd name="connsiteX25" fmla="*/ 122621 w 2607098"/>
              <a:gd name="connsiteY25" fmla="*/ 1226207 h 2180897"/>
              <a:gd name="connsiteX26" fmla="*/ 140138 w 2607098"/>
              <a:gd name="connsiteY26" fmla="*/ 1252483 h 2180897"/>
              <a:gd name="connsiteX27" fmla="*/ 148897 w 2607098"/>
              <a:gd name="connsiteY27" fmla="*/ 1296276 h 2180897"/>
              <a:gd name="connsiteX28" fmla="*/ 157655 w 2607098"/>
              <a:gd name="connsiteY28" fmla="*/ 1331311 h 2180897"/>
              <a:gd name="connsiteX29" fmla="*/ 166414 w 2607098"/>
              <a:gd name="connsiteY29" fmla="*/ 1418897 h 2180897"/>
              <a:gd name="connsiteX30" fmla="*/ 166414 w 2607098"/>
              <a:gd name="connsiteY30" fmla="*/ 1629104 h 2180897"/>
              <a:gd name="connsiteX31" fmla="*/ 192690 w 2607098"/>
              <a:gd name="connsiteY31" fmla="*/ 1664138 h 2180897"/>
              <a:gd name="connsiteX32" fmla="*/ 218966 w 2607098"/>
              <a:gd name="connsiteY32" fmla="*/ 1716690 h 2180897"/>
              <a:gd name="connsiteX33" fmla="*/ 245242 w 2607098"/>
              <a:gd name="connsiteY33" fmla="*/ 1734207 h 2180897"/>
              <a:gd name="connsiteX34" fmla="*/ 271517 w 2607098"/>
              <a:gd name="connsiteY34" fmla="*/ 1786759 h 2180897"/>
              <a:gd name="connsiteX35" fmla="*/ 306552 w 2607098"/>
              <a:gd name="connsiteY35" fmla="*/ 1848069 h 2180897"/>
              <a:gd name="connsiteX36" fmla="*/ 315311 w 2607098"/>
              <a:gd name="connsiteY36" fmla="*/ 1874345 h 2180897"/>
              <a:gd name="connsiteX37" fmla="*/ 367862 w 2607098"/>
              <a:gd name="connsiteY37" fmla="*/ 1926897 h 2180897"/>
              <a:gd name="connsiteX38" fmla="*/ 429173 w 2607098"/>
              <a:gd name="connsiteY38" fmla="*/ 2005724 h 2180897"/>
              <a:gd name="connsiteX39" fmla="*/ 481724 w 2607098"/>
              <a:gd name="connsiteY39" fmla="*/ 2049517 h 2180897"/>
              <a:gd name="connsiteX40" fmla="*/ 508000 w 2607098"/>
              <a:gd name="connsiteY40" fmla="*/ 2067035 h 2180897"/>
              <a:gd name="connsiteX41" fmla="*/ 534276 w 2607098"/>
              <a:gd name="connsiteY41" fmla="*/ 2075793 h 2180897"/>
              <a:gd name="connsiteX42" fmla="*/ 770759 w 2607098"/>
              <a:gd name="connsiteY42" fmla="*/ 2102069 h 2180897"/>
              <a:gd name="connsiteX43" fmla="*/ 893379 w 2607098"/>
              <a:gd name="connsiteY43" fmla="*/ 2128345 h 2180897"/>
              <a:gd name="connsiteX44" fmla="*/ 945931 w 2607098"/>
              <a:gd name="connsiteY44" fmla="*/ 2145862 h 2180897"/>
              <a:gd name="connsiteX45" fmla="*/ 972207 w 2607098"/>
              <a:gd name="connsiteY45" fmla="*/ 2154621 h 2180897"/>
              <a:gd name="connsiteX46" fmla="*/ 1016000 w 2607098"/>
              <a:gd name="connsiteY46" fmla="*/ 2172138 h 2180897"/>
              <a:gd name="connsiteX47" fmla="*/ 1234966 w 2607098"/>
              <a:gd name="connsiteY47" fmla="*/ 2180897 h 2180897"/>
              <a:gd name="connsiteX48" fmla="*/ 1699173 w 2607098"/>
              <a:gd name="connsiteY48" fmla="*/ 2172138 h 2180897"/>
              <a:gd name="connsiteX49" fmla="*/ 1839311 w 2607098"/>
              <a:gd name="connsiteY49" fmla="*/ 2163380 h 2180897"/>
              <a:gd name="connsiteX50" fmla="*/ 1883104 w 2607098"/>
              <a:gd name="connsiteY50" fmla="*/ 2145862 h 2180897"/>
              <a:gd name="connsiteX51" fmla="*/ 1988207 w 2607098"/>
              <a:gd name="connsiteY51" fmla="*/ 2128345 h 2180897"/>
              <a:gd name="connsiteX52" fmla="*/ 2049517 w 2607098"/>
              <a:gd name="connsiteY52" fmla="*/ 2110828 h 2180897"/>
              <a:gd name="connsiteX53" fmla="*/ 2075793 w 2607098"/>
              <a:gd name="connsiteY53" fmla="*/ 2102069 h 2180897"/>
              <a:gd name="connsiteX54" fmla="*/ 2145862 w 2607098"/>
              <a:gd name="connsiteY54" fmla="*/ 2093311 h 2180897"/>
              <a:gd name="connsiteX55" fmla="*/ 2189655 w 2607098"/>
              <a:gd name="connsiteY55" fmla="*/ 2058276 h 2180897"/>
              <a:gd name="connsiteX56" fmla="*/ 2215931 w 2607098"/>
              <a:gd name="connsiteY56" fmla="*/ 2049517 h 2180897"/>
              <a:gd name="connsiteX57" fmla="*/ 2233448 w 2607098"/>
              <a:gd name="connsiteY57" fmla="*/ 2014483 h 2180897"/>
              <a:gd name="connsiteX58" fmla="*/ 2268483 w 2607098"/>
              <a:gd name="connsiteY58" fmla="*/ 1970690 h 2180897"/>
              <a:gd name="connsiteX59" fmla="*/ 2294759 w 2607098"/>
              <a:gd name="connsiteY59" fmla="*/ 1909380 h 2180897"/>
              <a:gd name="connsiteX60" fmla="*/ 2321035 w 2607098"/>
              <a:gd name="connsiteY60" fmla="*/ 1891862 h 2180897"/>
              <a:gd name="connsiteX61" fmla="*/ 2356069 w 2607098"/>
              <a:gd name="connsiteY61" fmla="*/ 1839311 h 2180897"/>
              <a:gd name="connsiteX62" fmla="*/ 2364828 w 2607098"/>
              <a:gd name="connsiteY62" fmla="*/ 1813035 h 2180897"/>
              <a:gd name="connsiteX63" fmla="*/ 2461173 w 2607098"/>
              <a:gd name="connsiteY63" fmla="*/ 1786759 h 2180897"/>
              <a:gd name="connsiteX64" fmla="*/ 2531242 w 2607098"/>
              <a:gd name="connsiteY64" fmla="*/ 1760483 h 2180897"/>
              <a:gd name="connsiteX65" fmla="*/ 2548759 w 2607098"/>
              <a:gd name="connsiteY65" fmla="*/ 1734207 h 2180897"/>
              <a:gd name="connsiteX66" fmla="*/ 2592552 w 2607098"/>
              <a:gd name="connsiteY66" fmla="*/ 1690414 h 2180897"/>
              <a:gd name="connsiteX67" fmla="*/ 2592552 w 2607098"/>
              <a:gd name="connsiteY67" fmla="*/ 1488966 h 2180897"/>
              <a:gd name="connsiteX68" fmla="*/ 2557517 w 2607098"/>
              <a:gd name="connsiteY68" fmla="*/ 1427655 h 2180897"/>
              <a:gd name="connsiteX69" fmla="*/ 2504966 w 2607098"/>
              <a:gd name="connsiteY69" fmla="*/ 1392621 h 2180897"/>
              <a:gd name="connsiteX70" fmla="*/ 2391104 w 2607098"/>
              <a:gd name="connsiteY70" fmla="*/ 1392621 h 2180897"/>
              <a:gd name="connsiteX71" fmla="*/ 2373586 w 2607098"/>
              <a:gd name="connsiteY71" fmla="*/ 1375104 h 2180897"/>
              <a:gd name="connsiteX72" fmla="*/ 2364828 w 2607098"/>
              <a:gd name="connsiteY72" fmla="*/ 1077311 h 2180897"/>
              <a:gd name="connsiteX73" fmla="*/ 2338552 w 2607098"/>
              <a:gd name="connsiteY73" fmla="*/ 1016000 h 2180897"/>
              <a:gd name="connsiteX74" fmla="*/ 2312276 w 2607098"/>
              <a:gd name="connsiteY74" fmla="*/ 1007242 h 2180897"/>
              <a:gd name="connsiteX75" fmla="*/ 2268483 w 2607098"/>
              <a:gd name="connsiteY75" fmla="*/ 972207 h 2180897"/>
              <a:gd name="connsiteX76" fmla="*/ 2250966 w 2607098"/>
              <a:gd name="connsiteY76" fmla="*/ 945931 h 2180897"/>
              <a:gd name="connsiteX77" fmla="*/ 2224690 w 2607098"/>
              <a:gd name="connsiteY77" fmla="*/ 928414 h 2180897"/>
              <a:gd name="connsiteX78" fmla="*/ 2259724 w 2607098"/>
              <a:gd name="connsiteY78" fmla="*/ 788276 h 2180897"/>
              <a:gd name="connsiteX79" fmla="*/ 2277242 w 2607098"/>
              <a:gd name="connsiteY79" fmla="*/ 770759 h 2180897"/>
              <a:gd name="connsiteX80" fmla="*/ 2303517 w 2607098"/>
              <a:gd name="connsiteY80" fmla="*/ 683173 h 2180897"/>
              <a:gd name="connsiteX81" fmla="*/ 2294759 w 2607098"/>
              <a:gd name="connsiteY81" fmla="*/ 569311 h 2180897"/>
              <a:gd name="connsiteX82" fmla="*/ 2286000 w 2607098"/>
              <a:gd name="connsiteY82" fmla="*/ 508000 h 2180897"/>
              <a:gd name="connsiteX83" fmla="*/ 2259724 w 2607098"/>
              <a:gd name="connsiteY83" fmla="*/ 490483 h 2180897"/>
              <a:gd name="connsiteX84" fmla="*/ 2198414 w 2607098"/>
              <a:gd name="connsiteY84" fmla="*/ 446690 h 2180897"/>
              <a:gd name="connsiteX85" fmla="*/ 2172138 w 2607098"/>
              <a:gd name="connsiteY85" fmla="*/ 437931 h 2180897"/>
              <a:gd name="connsiteX86" fmla="*/ 2137104 w 2607098"/>
              <a:gd name="connsiteY86" fmla="*/ 385380 h 2180897"/>
              <a:gd name="connsiteX87" fmla="*/ 2119586 w 2607098"/>
              <a:gd name="connsiteY87" fmla="*/ 324069 h 2180897"/>
              <a:gd name="connsiteX88" fmla="*/ 2110828 w 2607098"/>
              <a:gd name="connsiteY88" fmla="*/ 297793 h 2180897"/>
              <a:gd name="connsiteX89" fmla="*/ 2058276 w 2607098"/>
              <a:gd name="connsiteY89" fmla="*/ 262759 h 2180897"/>
              <a:gd name="connsiteX90" fmla="*/ 1996966 w 2607098"/>
              <a:gd name="connsiteY90" fmla="*/ 236483 h 2180897"/>
              <a:gd name="connsiteX91" fmla="*/ 1953173 w 2607098"/>
              <a:gd name="connsiteY91" fmla="*/ 210207 h 2180897"/>
              <a:gd name="connsiteX92" fmla="*/ 1935655 w 2607098"/>
              <a:gd name="connsiteY92" fmla="*/ 183931 h 2180897"/>
              <a:gd name="connsiteX93" fmla="*/ 1874345 w 2607098"/>
              <a:gd name="connsiteY93" fmla="*/ 166414 h 2180897"/>
              <a:gd name="connsiteX94" fmla="*/ 1839311 w 2607098"/>
              <a:gd name="connsiteY94" fmla="*/ 148897 h 2180897"/>
              <a:gd name="connsiteX95" fmla="*/ 1786759 w 2607098"/>
              <a:gd name="connsiteY95" fmla="*/ 140138 h 2180897"/>
              <a:gd name="connsiteX96" fmla="*/ 1742966 w 2607098"/>
              <a:gd name="connsiteY96" fmla="*/ 131380 h 2180897"/>
              <a:gd name="connsiteX97" fmla="*/ 1524000 w 2607098"/>
              <a:gd name="connsiteY97" fmla="*/ 113862 h 2180897"/>
              <a:gd name="connsiteX98" fmla="*/ 1313793 w 2607098"/>
              <a:gd name="connsiteY98" fmla="*/ 122621 h 2180897"/>
              <a:gd name="connsiteX99" fmla="*/ 1278759 w 2607098"/>
              <a:gd name="connsiteY99" fmla="*/ 131380 h 2180897"/>
              <a:gd name="connsiteX100" fmla="*/ 1129862 w 2607098"/>
              <a:gd name="connsiteY100" fmla="*/ 122621 h 2180897"/>
              <a:gd name="connsiteX101" fmla="*/ 1077311 w 2607098"/>
              <a:gd name="connsiteY101" fmla="*/ 105104 h 2180897"/>
              <a:gd name="connsiteX102" fmla="*/ 1042276 w 2607098"/>
              <a:gd name="connsiteY102" fmla="*/ 96345 h 2180897"/>
              <a:gd name="connsiteX103" fmla="*/ 954690 w 2607098"/>
              <a:gd name="connsiteY103" fmla="*/ 70069 h 2180897"/>
              <a:gd name="connsiteX104" fmla="*/ 814552 w 2607098"/>
              <a:gd name="connsiteY104" fmla="*/ 52552 h 2180897"/>
              <a:gd name="connsiteX105" fmla="*/ 753242 w 2607098"/>
              <a:gd name="connsiteY105" fmla="*/ 43793 h 2180897"/>
              <a:gd name="connsiteX106" fmla="*/ 665655 w 2607098"/>
              <a:gd name="connsiteY106" fmla="*/ 35035 h 2180897"/>
              <a:gd name="connsiteX107" fmla="*/ 648138 w 2607098"/>
              <a:gd name="connsiteY107" fmla="*/ 17517 h 2180897"/>
              <a:gd name="connsiteX108" fmla="*/ 543035 w 2607098"/>
              <a:gd name="connsiteY108" fmla="*/ 0 h 218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607098" h="2180897">
                <a:moveTo>
                  <a:pt x="543035" y="0"/>
                </a:moveTo>
                <a:lnTo>
                  <a:pt x="543035" y="0"/>
                </a:lnTo>
                <a:cubicBezTo>
                  <a:pt x="493403" y="2920"/>
                  <a:pt x="443632" y="4045"/>
                  <a:pt x="394138" y="8759"/>
                </a:cubicBezTo>
                <a:cubicBezTo>
                  <a:pt x="382155" y="9900"/>
                  <a:pt x="369871" y="12134"/>
                  <a:pt x="359104" y="17517"/>
                </a:cubicBezTo>
                <a:cubicBezTo>
                  <a:pt x="346047" y="24045"/>
                  <a:pt x="335747" y="35034"/>
                  <a:pt x="324069" y="43793"/>
                </a:cubicBezTo>
                <a:cubicBezTo>
                  <a:pt x="321150" y="52552"/>
                  <a:pt x="319795" y="61998"/>
                  <a:pt x="315311" y="70069"/>
                </a:cubicBezTo>
                <a:cubicBezTo>
                  <a:pt x="305087" y="88473"/>
                  <a:pt x="286934" y="102648"/>
                  <a:pt x="280276" y="122621"/>
                </a:cubicBezTo>
                <a:lnTo>
                  <a:pt x="262759" y="175173"/>
                </a:lnTo>
                <a:cubicBezTo>
                  <a:pt x="265678" y="256920"/>
                  <a:pt x="266251" y="338785"/>
                  <a:pt x="271517" y="420414"/>
                </a:cubicBezTo>
                <a:cubicBezTo>
                  <a:pt x="272111" y="429627"/>
                  <a:pt x="278465" y="437637"/>
                  <a:pt x="280276" y="446690"/>
                </a:cubicBezTo>
                <a:cubicBezTo>
                  <a:pt x="307730" y="583954"/>
                  <a:pt x="267211" y="431613"/>
                  <a:pt x="306552" y="569311"/>
                </a:cubicBezTo>
                <a:cubicBezTo>
                  <a:pt x="300902" y="654054"/>
                  <a:pt x="300729" y="694745"/>
                  <a:pt x="289035" y="770759"/>
                </a:cubicBezTo>
                <a:cubicBezTo>
                  <a:pt x="286771" y="785473"/>
                  <a:pt x="283887" y="800110"/>
                  <a:pt x="280276" y="814552"/>
                </a:cubicBezTo>
                <a:cubicBezTo>
                  <a:pt x="278037" y="823509"/>
                  <a:pt x="274053" y="831951"/>
                  <a:pt x="271517" y="840828"/>
                </a:cubicBezTo>
                <a:cubicBezTo>
                  <a:pt x="264134" y="866668"/>
                  <a:pt x="268953" y="879153"/>
                  <a:pt x="245242" y="893380"/>
                </a:cubicBezTo>
                <a:cubicBezTo>
                  <a:pt x="237325" y="898130"/>
                  <a:pt x="227809" y="899485"/>
                  <a:pt x="218966" y="902138"/>
                </a:cubicBezTo>
                <a:cubicBezTo>
                  <a:pt x="198608" y="908245"/>
                  <a:pt x="178161" y="914062"/>
                  <a:pt x="157655" y="919655"/>
                </a:cubicBezTo>
                <a:cubicBezTo>
                  <a:pt x="146042" y="922822"/>
                  <a:pt x="133892" y="924187"/>
                  <a:pt x="122621" y="928414"/>
                </a:cubicBezTo>
                <a:cubicBezTo>
                  <a:pt x="110396" y="932999"/>
                  <a:pt x="99264" y="940092"/>
                  <a:pt x="87586" y="945931"/>
                </a:cubicBezTo>
                <a:cubicBezTo>
                  <a:pt x="48411" y="1004695"/>
                  <a:pt x="94560" y="947121"/>
                  <a:pt x="43793" y="980966"/>
                </a:cubicBezTo>
                <a:cubicBezTo>
                  <a:pt x="23562" y="994454"/>
                  <a:pt x="12926" y="1014129"/>
                  <a:pt x="0" y="1033517"/>
                </a:cubicBezTo>
                <a:cubicBezTo>
                  <a:pt x="5839" y="1062713"/>
                  <a:pt x="8101" y="1092858"/>
                  <a:pt x="17517" y="1121104"/>
                </a:cubicBezTo>
                <a:cubicBezTo>
                  <a:pt x="20437" y="1129863"/>
                  <a:pt x="21155" y="1139698"/>
                  <a:pt x="26276" y="1147380"/>
                </a:cubicBezTo>
                <a:cubicBezTo>
                  <a:pt x="33147" y="1157686"/>
                  <a:pt x="44622" y="1164140"/>
                  <a:pt x="52552" y="1173655"/>
                </a:cubicBezTo>
                <a:cubicBezTo>
                  <a:pt x="59291" y="1181742"/>
                  <a:pt x="62626" y="1192488"/>
                  <a:pt x="70069" y="1199931"/>
                </a:cubicBezTo>
                <a:cubicBezTo>
                  <a:pt x="87049" y="1216912"/>
                  <a:pt x="101248" y="1219083"/>
                  <a:pt x="122621" y="1226207"/>
                </a:cubicBezTo>
                <a:cubicBezTo>
                  <a:pt x="128460" y="1234966"/>
                  <a:pt x="136442" y="1242627"/>
                  <a:pt x="140138" y="1252483"/>
                </a:cubicBezTo>
                <a:cubicBezTo>
                  <a:pt x="145365" y="1266422"/>
                  <a:pt x="145668" y="1281744"/>
                  <a:pt x="148897" y="1296276"/>
                </a:cubicBezTo>
                <a:cubicBezTo>
                  <a:pt x="151508" y="1308027"/>
                  <a:pt x="154736" y="1319633"/>
                  <a:pt x="157655" y="1331311"/>
                </a:cubicBezTo>
                <a:cubicBezTo>
                  <a:pt x="160575" y="1360506"/>
                  <a:pt x="167500" y="1389576"/>
                  <a:pt x="166414" y="1418897"/>
                </a:cubicBezTo>
                <a:cubicBezTo>
                  <a:pt x="162356" y="1528466"/>
                  <a:pt x="128388" y="1545446"/>
                  <a:pt x="166414" y="1629104"/>
                </a:cubicBezTo>
                <a:cubicBezTo>
                  <a:pt x="172455" y="1642393"/>
                  <a:pt x="183931" y="1652460"/>
                  <a:pt x="192690" y="1664138"/>
                </a:cubicBezTo>
                <a:cubicBezTo>
                  <a:pt x="199814" y="1685511"/>
                  <a:pt x="201985" y="1699710"/>
                  <a:pt x="218966" y="1716690"/>
                </a:cubicBezTo>
                <a:cubicBezTo>
                  <a:pt x="226409" y="1724133"/>
                  <a:pt x="236483" y="1728368"/>
                  <a:pt x="245242" y="1734207"/>
                </a:cubicBezTo>
                <a:cubicBezTo>
                  <a:pt x="267253" y="1800246"/>
                  <a:pt x="237563" y="1718851"/>
                  <a:pt x="271517" y="1786759"/>
                </a:cubicBezTo>
                <a:cubicBezTo>
                  <a:pt x="304952" y="1853630"/>
                  <a:pt x="243019" y="1763360"/>
                  <a:pt x="306552" y="1848069"/>
                </a:cubicBezTo>
                <a:cubicBezTo>
                  <a:pt x="309472" y="1856828"/>
                  <a:pt x="309643" y="1867057"/>
                  <a:pt x="315311" y="1874345"/>
                </a:cubicBezTo>
                <a:cubicBezTo>
                  <a:pt x="330520" y="1893900"/>
                  <a:pt x="367862" y="1926897"/>
                  <a:pt x="367862" y="1926897"/>
                </a:cubicBezTo>
                <a:cubicBezTo>
                  <a:pt x="384455" y="1976675"/>
                  <a:pt x="370092" y="1946643"/>
                  <a:pt x="429173" y="2005724"/>
                </a:cubicBezTo>
                <a:cubicBezTo>
                  <a:pt x="454074" y="2030625"/>
                  <a:pt x="445277" y="2023483"/>
                  <a:pt x="481724" y="2049517"/>
                </a:cubicBezTo>
                <a:cubicBezTo>
                  <a:pt x="490290" y="2055636"/>
                  <a:pt x="498585" y="2062327"/>
                  <a:pt x="508000" y="2067035"/>
                </a:cubicBezTo>
                <a:cubicBezTo>
                  <a:pt x="516258" y="2071164"/>
                  <a:pt x="525399" y="2073257"/>
                  <a:pt x="534276" y="2075793"/>
                </a:cubicBezTo>
                <a:cubicBezTo>
                  <a:pt x="618480" y="2099851"/>
                  <a:pt x="648146" y="2089385"/>
                  <a:pt x="770759" y="2102069"/>
                </a:cubicBezTo>
                <a:cubicBezTo>
                  <a:pt x="802731" y="2105376"/>
                  <a:pt x="866174" y="2119277"/>
                  <a:pt x="893379" y="2128345"/>
                </a:cubicBezTo>
                <a:lnTo>
                  <a:pt x="945931" y="2145862"/>
                </a:lnTo>
                <a:cubicBezTo>
                  <a:pt x="954690" y="2148782"/>
                  <a:pt x="963635" y="2151192"/>
                  <a:pt x="972207" y="2154621"/>
                </a:cubicBezTo>
                <a:cubicBezTo>
                  <a:pt x="986805" y="2160460"/>
                  <a:pt x="1000356" y="2170574"/>
                  <a:pt x="1016000" y="2172138"/>
                </a:cubicBezTo>
                <a:cubicBezTo>
                  <a:pt x="1088685" y="2179406"/>
                  <a:pt x="1161977" y="2177977"/>
                  <a:pt x="1234966" y="2180897"/>
                </a:cubicBezTo>
                <a:lnTo>
                  <a:pt x="1699173" y="2172138"/>
                </a:lnTo>
                <a:cubicBezTo>
                  <a:pt x="1745957" y="2170782"/>
                  <a:pt x="1792978" y="2169999"/>
                  <a:pt x="1839311" y="2163380"/>
                </a:cubicBezTo>
                <a:cubicBezTo>
                  <a:pt x="1854875" y="2161157"/>
                  <a:pt x="1868045" y="2150380"/>
                  <a:pt x="1883104" y="2145862"/>
                </a:cubicBezTo>
                <a:cubicBezTo>
                  <a:pt x="1906382" y="2138878"/>
                  <a:pt x="1968681" y="2131135"/>
                  <a:pt x="1988207" y="2128345"/>
                </a:cubicBezTo>
                <a:cubicBezTo>
                  <a:pt x="2051208" y="2107344"/>
                  <a:pt x="1972532" y="2132823"/>
                  <a:pt x="2049517" y="2110828"/>
                </a:cubicBezTo>
                <a:cubicBezTo>
                  <a:pt x="2058394" y="2108292"/>
                  <a:pt x="2066709" y="2103721"/>
                  <a:pt x="2075793" y="2102069"/>
                </a:cubicBezTo>
                <a:cubicBezTo>
                  <a:pt x="2098951" y="2097858"/>
                  <a:pt x="2122506" y="2096230"/>
                  <a:pt x="2145862" y="2093311"/>
                </a:cubicBezTo>
                <a:cubicBezTo>
                  <a:pt x="2162156" y="2077016"/>
                  <a:pt x="2167555" y="2069326"/>
                  <a:pt x="2189655" y="2058276"/>
                </a:cubicBezTo>
                <a:cubicBezTo>
                  <a:pt x="2197913" y="2054147"/>
                  <a:pt x="2207172" y="2052437"/>
                  <a:pt x="2215931" y="2049517"/>
                </a:cubicBezTo>
                <a:cubicBezTo>
                  <a:pt x="2221770" y="2037839"/>
                  <a:pt x="2226205" y="2025346"/>
                  <a:pt x="2233448" y="2014483"/>
                </a:cubicBezTo>
                <a:cubicBezTo>
                  <a:pt x="2266037" y="1965601"/>
                  <a:pt x="2236662" y="2034332"/>
                  <a:pt x="2268483" y="1970690"/>
                </a:cubicBezTo>
                <a:cubicBezTo>
                  <a:pt x="2282173" y="1943310"/>
                  <a:pt x="2271979" y="1936716"/>
                  <a:pt x="2294759" y="1909380"/>
                </a:cubicBezTo>
                <a:cubicBezTo>
                  <a:pt x="2301498" y="1901293"/>
                  <a:pt x="2312276" y="1897701"/>
                  <a:pt x="2321035" y="1891862"/>
                </a:cubicBezTo>
                <a:cubicBezTo>
                  <a:pt x="2332713" y="1874345"/>
                  <a:pt x="2349411" y="1859283"/>
                  <a:pt x="2356069" y="1839311"/>
                </a:cubicBezTo>
                <a:cubicBezTo>
                  <a:pt x="2358989" y="1830552"/>
                  <a:pt x="2357315" y="1818401"/>
                  <a:pt x="2364828" y="1813035"/>
                </a:cubicBezTo>
                <a:cubicBezTo>
                  <a:pt x="2383355" y="1799801"/>
                  <a:pt x="2438091" y="1791888"/>
                  <a:pt x="2461173" y="1786759"/>
                </a:cubicBezTo>
                <a:cubicBezTo>
                  <a:pt x="2504100" y="1777220"/>
                  <a:pt x="2490618" y="1780794"/>
                  <a:pt x="2531242" y="1760483"/>
                </a:cubicBezTo>
                <a:cubicBezTo>
                  <a:pt x="2537081" y="1751724"/>
                  <a:pt x="2541316" y="1741650"/>
                  <a:pt x="2548759" y="1734207"/>
                </a:cubicBezTo>
                <a:cubicBezTo>
                  <a:pt x="2607150" y="1675816"/>
                  <a:pt x="2545840" y="1760483"/>
                  <a:pt x="2592552" y="1690414"/>
                </a:cubicBezTo>
                <a:cubicBezTo>
                  <a:pt x="2612807" y="1609398"/>
                  <a:pt x="2611067" y="1630911"/>
                  <a:pt x="2592552" y="1488966"/>
                </a:cubicBezTo>
                <a:cubicBezTo>
                  <a:pt x="2591696" y="1482407"/>
                  <a:pt x="2565049" y="1434246"/>
                  <a:pt x="2557517" y="1427655"/>
                </a:cubicBezTo>
                <a:cubicBezTo>
                  <a:pt x="2541673" y="1413792"/>
                  <a:pt x="2504966" y="1392621"/>
                  <a:pt x="2504966" y="1392621"/>
                </a:cubicBezTo>
                <a:cubicBezTo>
                  <a:pt x="2426306" y="1408353"/>
                  <a:pt x="2435347" y="1428015"/>
                  <a:pt x="2391104" y="1392621"/>
                </a:cubicBezTo>
                <a:cubicBezTo>
                  <a:pt x="2384656" y="1387462"/>
                  <a:pt x="2379425" y="1380943"/>
                  <a:pt x="2373586" y="1375104"/>
                </a:cubicBezTo>
                <a:cubicBezTo>
                  <a:pt x="2370667" y="1275840"/>
                  <a:pt x="2370188" y="1176473"/>
                  <a:pt x="2364828" y="1077311"/>
                </a:cubicBezTo>
                <a:cubicBezTo>
                  <a:pt x="2364230" y="1066245"/>
                  <a:pt x="2342817" y="1020265"/>
                  <a:pt x="2338552" y="1016000"/>
                </a:cubicBezTo>
                <a:cubicBezTo>
                  <a:pt x="2332024" y="1009472"/>
                  <a:pt x="2321035" y="1010161"/>
                  <a:pt x="2312276" y="1007242"/>
                </a:cubicBezTo>
                <a:cubicBezTo>
                  <a:pt x="2262075" y="931939"/>
                  <a:pt x="2328920" y="1020557"/>
                  <a:pt x="2268483" y="972207"/>
                </a:cubicBezTo>
                <a:cubicBezTo>
                  <a:pt x="2260263" y="965631"/>
                  <a:pt x="2258409" y="953374"/>
                  <a:pt x="2250966" y="945931"/>
                </a:cubicBezTo>
                <a:cubicBezTo>
                  <a:pt x="2243523" y="938488"/>
                  <a:pt x="2233449" y="934253"/>
                  <a:pt x="2224690" y="928414"/>
                </a:cubicBezTo>
                <a:cubicBezTo>
                  <a:pt x="2237063" y="847986"/>
                  <a:pt x="2222755" y="834486"/>
                  <a:pt x="2259724" y="788276"/>
                </a:cubicBezTo>
                <a:cubicBezTo>
                  <a:pt x="2264883" y="781828"/>
                  <a:pt x="2271403" y="776598"/>
                  <a:pt x="2277242" y="770759"/>
                </a:cubicBezTo>
                <a:cubicBezTo>
                  <a:pt x="2298565" y="706787"/>
                  <a:pt x="2290281" y="736121"/>
                  <a:pt x="2303517" y="683173"/>
                </a:cubicBezTo>
                <a:cubicBezTo>
                  <a:pt x="2300598" y="645219"/>
                  <a:pt x="2298547" y="607188"/>
                  <a:pt x="2294759" y="569311"/>
                </a:cubicBezTo>
                <a:cubicBezTo>
                  <a:pt x="2292705" y="548769"/>
                  <a:pt x="2294385" y="526865"/>
                  <a:pt x="2286000" y="508000"/>
                </a:cubicBezTo>
                <a:cubicBezTo>
                  <a:pt x="2281725" y="498381"/>
                  <a:pt x="2268290" y="496601"/>
                  <a:pt x="2259724" y="490483"/>
                </a:cubicBezTo>
                <a:cubicBezTo>
                  <a:pt x="2250461" y="483867"/>
                  <a:pt x="2212179" y="453573"/>
                  <a:pt x="2198414" y="446690"/>
                </a:cubicBezTo>
                <a:cubicBezTo>
                  <a:pt x="2190156" y="442561"/>
                  <a:pt x="2180897" y="440851"/>
                  <a:pt x="2172138" y="437931"/>
                </a:cubicBezTo>
                <a:cubicBezTo>
                  <a:pt x="2141762" y="407555"/>
                  <a:pt x="2147969" y="421596"/>
                  <a:pt x="2137104" y="385380"/>
                </a:cubicBezTo>
                <a:cubicBezTo>
                  <a:pt x="2130996" y="365022"/>
                  <a:pt x="2125694" y="344427"/>
                  <a:pt x="2119586" y="324069"/>
                </a:cubicBezTo>
                <a:cubicBezTo>
                  <a:pt x="2116933" y="315226"/>
                  <a:pt x="2117356" y="304321"/>
                  <a:pt x="2110828" y="297793"/>
                </a:cubicBezTo>
                <a:cubicBezTo>
                  <a:pt x="2095941" y="282906"/>
                  <a:pt x="2075793" y="274437"/>
                  <a:pt x="2058276" y="262759"/>
                </a:cubicBezTo>
                <a:cubicBezTo>
                  <a:pt x="2021984" y="238565"/>
                  <a:pt x="2042212" y="247795"/>
                  <a:pt x="1996966" y="236483"/>
                </a:cubicBezTo>
                <a:cubicBezTo>
                  <a:pt x="1901708" y="141230"/>
                  <a:pt x="2066896" y="301187"/>
                  <a:pt x="1953173" y="210207"/>
                </a:cubicBezTo>
                <a:cubicBezTo>
                  <a:pt x="1944953" y="203631"/>
                  <a:pt x="1943875" y="190507"/>
                  <a:pt x="1935655" y="183931"/>
                </a:cubicBezTo>
                <a:cubicBezTo>
                  <a:pt x="1929430" y="178951"/>
                  <a:pt x="1877303" y="167523"/>
                  <a:pt x="1874345" y="166414"/>
                </a:cubicBezTo>
                <a:cubicBezTo>
                  <a:pt x="1862120" y="161830"/>
                  <a:pt x="1851817" y="152649"/>
                  <a:pt x="1839311" y="148897"/>
                </a:cubicBezTo>
                <a:cubicBezTo>
                  <a:pt x="1822301" y="143794"/>
                  <a:pt x="1804232" y="143315"/>
                  <a:pt x="1786759" y="140138"/>
                </a:cubicBezTo>
                <a:cubicBezTo>
                  <a:pt x="1772112" y="137475"/>
                  <a:pt x="1757738" y="133226"/>
                  <a:pt x="1742966" y="131380"/>
                </a:cubicBezTo>
                <a:cubicBezTo>
                  <a:pt x="1693085" y="125145"/>
                  <a:pt x="1567885" y="116997"/>
                  <a:pt x="1524000" y="113862"/>
                </a:cubicBezTo>
                <a:cubicBezTo>
                  <a:pt x="1453931" y="116782"/>
                  <a:pt x="1383745" y="117624"/>
                  <a:pt x="1313793" y="122621"/>
                </a:cubicBezTo>
                <a:cubicBezTo>
                  <a:pt x="1301786" y="123479"/>
                  <a:pt x="1290796" y="131380"/>
                  <a:pt x="1278759" y="131380"/>
                </a:cubicBezTo>
                <a:cubicBezTo>
                  <a:pt x="1229041" y="131380"/>
                  <a:pt x="1179494" y="125541"/>
                  <a:pt x="1129862" y="122621"/>
                </a:cubicBezTo>
                <a:cubicBezTo>
                  <a:pt x="1112345" y="116782"/>
                  <a:pt x="1094997" y="110410"/>
                  <a:pt x="1077311" y="105104"/>
                </a:cubicBezTo>
                <a:cubicBezTo>
                  <a:pt x="1065781" y="101645"/>
                  <a:pt x="1053806" y="99804"/>
                  <a:pt x="1042276" y="96345"/>
                </a:cubicBezTo>
                <a:cubicBezTo>
                  <a:pt x="997606" y="82944"/>
                  <a:pt x="995054" y="78142"/>
                  <a:pt x="954690" y="70069"/>
                </a:cubicBezTo>
                <a:cubicBezTo>
                  <a:pt x="892541" y="57639"/>
                  <a:pt x="887847" y="61175"/>
                  <a:pt x="814552" y="52552"/>
                </a:cubicBezTo>
                <a:cubicBezTo>
                  <a:pt x="794049" y="50140"/>
                  <a:pt x="773745" y="46205"/>
                  <a:pt x="753242" y="43793"/>
                </a:cubicBezTo>
                <a:cubicBezTo>
                  <a:pt x="724102" y="40365"/>
                  <a:pt x="694851" y="37954"/>
                  <a:pt x="665655" y="35035"/>
                </a:cubicBezTo>
                <a:cubicBezTo>
                  <a:pt x="659816" y="29196"/>
                  <a:pt x="655524" y="21210"/>
                  <a:pt x="648138" y="17517"/>
                </a:cubicBezTo>
                <a:cubicBezTo>
                  <a:pt x="620710" y="3803"/>
                  <a:pt x="560552" y="2920"/>
                  <a:pt x="543035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635081" y="2452411"/>
            <a:ext cx="1531005" cy="1480205"/>
            <a:chOff x="2757213" y="1900621"/>
            <a:chExt cx="1531005" cy="1480205"/>
          </a:xfrm>
        </p:grpSpPr>
        <p:sp>
          <p:nvSpPr>
            <p:cNvPr id="17" name="Oval 16"/>
            <p:cNvSpPr/>
            <p:nvPr/>
          </p:nvSpPr>
          <p:spPr>
            <a:xfrm>
              <a:off x="2757213" y="232979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53558" y="277647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633075" y="2995447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902839" y="2636344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902839" y="225096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666356" y="201448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97048" y="195317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64071" y="2102069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02758" y="2522483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044494" y="2907862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35282" y="2995447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25375" y="232979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710150" y="2829033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10603" y="1900621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60949" y="225096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825764" y="252248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49903" y="2645101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568259" y="205827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051500" y="2067032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300242" y="2102069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107552" y="2391100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391335" y="225096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142594" y="269765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417614" y="285530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592785" y="258378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321266" y="254875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527973" y="2391096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 rot="4150895">
            <a:off x="1425842" y="1215440"/>
            <a:ext cx="3013857" cy="1930979"/>
            <a:chOff x="1382366" y="3209536"/>
            <a:chExt cx="3013857" cy="193097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409983">
              <a:off x="1382366" y="4336781"/>
              <a:ext cx="1182505" cy="803734"/>
            </a:xfrm>
            <a:prstGeom prst="rect">
              <a:avLst/>
            </a:prstGeom>
          </p:spPr>
        </p:pic>
        <p:sp>
          <p:nvSpPr>
            <p:cNvPr id="13" name="Trapezoid 12"/>
            <p:cNvSpPr/>
            <p:nvPr/>
          </p:nvSpPr>
          <p:spPr>
            <a:xfrm rot="14221437">
              <a:off x="2577474" y="2814986"/>
              <a:ext cx="1424199" cy="2213299"/>
            </a:xfrm>
            <a:prstGeom prst="trapezoid">
              <a:avLst>
                <a:gd name="adj" fmla="val 37587"/>
              </a:avLst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143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8-09 at 13.21.5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92" y="2139074"/>
            <a:ext cx="2180447" cy="1924926"/>
          </a:xfrm>
          <a:prstGeom prst="rect">
            <a:avLst/>
          </a:prstGeom>
          <a:effectLst>
            <a:outerShdw blurRad="50800" dist="2540000" dir="1194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Freeform 50"/>
          <p:cNvSpPr/>
          <p:nvPr/>
        </p:nvSpPr>
        <p:spPr>
          <a:xfrm>
            <a:off x="3240675" y="2027618"/>
            <a:ext cx="2607098" cy="2180897"/>
          </a:xfrm>
          <a:custGeom>
            <a:avLst/>
            <a:gdLst>
              <a:gd name="connsiteX0" fmla="*/ 543035 w 2607098"/>
              <a:gd name="connsiteY0" fmla="*/ 0 h 2180897"/>
              <a:gd name="connsiteX1" fmla="*/ 543035 w 2607098"/>
              <a:gd name="connsiteY1" fmla="*/ 0 h 2180897"/>
              <a:gd name="connsiteX2" fmla="*/ 394138 w 2607098"/>
              <a:gd name="connsiteY2" fmla="*/ 8759 h 2180897"/>
              <a:gd name="connsiteX3" fmla="*/ 359104 w 2607098"/>
              <a:gd name="connsiteY3" fmla="*/ 17517 h 2180897"/>
              <a:gd name="connsiteX4" fmla="*/ 324069 w 2607098"/>
              <a:gd name="connsiteY4" fmla="*/ 43793 h 2180897"/>
              <a:gd name="connsiteX5" fmla="*/ 315311 w 2607098"/>
              <a:gd name="connsiteY5" fmla="*/ 70069 h 2180897"/>
              <a:gd name="connsiteX6" fmla="*/ 280276 w 2607098"/>
              <a:gd name="connsiteY6" fmla="*/ 122621 h 2180897"/>
              <a:gd name="connsiteX7" fmla="*/ 262759 w 2607098"/>
              <a:gd name="connsiteY7" fmla="*/ 175173 h 2180897"/>
              <a:gd name="connsiteX8" fmla="*/ 271517 w 2607098"/>
              <a:gd name="connsiteY8" fmla="*/ 420414 h 2180897"/>
              <a:gd name="connsiteX9" fmla="*/ 280276 w 2607098"/>
              <a:gd name="connsiteY9" fmla="*/ 446690 h 2180897"/>
              <a:gd name="connsiteX10" fmla="*/ 306552 w 2607098"/>
              <a:gd name="connsiteY10" fmla="*/ 569311 h 2180897"/>
              <a:gd name="connsiteX11" fmla="*/ 289035 w 2607098"/>
              <a:gd name="connsiteY11" fmla="*/ 770759 h 2180897"/>
              <a:gd name="connsiteX12" fmla="*/ 280276 w 2607098"/>
              <a:gd name="connsiteY12" fmla="*/ 814552 h 2180897"/>
              <a:gd name="connsiteX13" fmla="*/ 271517 w 2607098"/>
              <a:gd name="connsiteY13" fmla="*/ 840828 h 2180897"/>
              <a:gd name="connsiteX14" fmla="*/ 245242 w 2607098"/>
              <a:gd name="connsiteY14" fmla="*/ 893380 h 2180897"/>
              <a:gd name="connsiteX15" fmla="*/ 218966 w 2607098"/>
              <a:gd name="connsiteY15" fmla="*/ 902138 h 2180897"/>
              <a:gd name="connsiteX16" fmla="*/ 157655 w 2607098"/>
              <a:gd name="connsiteY16" fmla="*/ 919655 h 2180897"/>
              <a:gd name="connsiteX17" fmla="*/ 122621 w 2607098"/>
              <a:gd name="connsiteY17" fmla="*/ 928414 h 2180897"/>
              <a:gd name="connsiteX18" fmla="*/ 87586 w 2607098"/>
              <a:gd name="connsiteY18" fmla="*/ 945931 h 2180897"/>
              <a:gd name="connsiteX19" fmla="*/ 43793 w 2607098"/>
              <a:gd name="connsiteY19" fmla="*/ 980966 h 2180897"/>
              <a:gd name="connsiteX20" fmla="*/ 0 w 2607098"/>
              <a:gd name="connsiteY20" fmla="*/ 1033517 h 2180897"/>
              <a:gd name="connsiteX21" fmla="*/ 17517 w 2607098"/>
              <a:gd name="connsiteY21" fmla="*/ 1121104 h 2180897"/>
              <a:gd name="connsiteX22" fmla="*/ 26276 w 2607098"/>
              <a:gd name="connsiteY22" fmla="*/ 1147380 h 2180897"/>
              <a:gd name="connsiteX23" fmla="*/ 52552 w 2607098"/>
              <a:gd name="connsiteY23" fmla="*/ 1173655 h 2180897"/>
              <a:gd name="connsiteX24" fmla="*/ 70069 w 2607098"/>
              <a:gd name="connsiteY24" fmla="*/ 1199931 h 2180897"/>
              <a:gd name="connsiteX25" fmla="*/ 122621 w 2607098"/>
              <a:gd name="connsiteY25" fmla="*/ 1226207 h 2180897"/>
              <a:gd name="connsiteX26" fmla="*/ 140138 w 2607098"/>
              <a:gd name="connsiteY26" fmla="*/ 1252483 h 2180897"/>
              <a:gd name="connsiteX27" fmla="*/ 148897 w 2607098"/>
              <a:gd name="connsiteY27" fmla="*/ 1296276 h 2180897"/>
              <a:gd name="connsiteX28" fmla="*/ 157655 w 2607098"/>
              <a:gd name="connsiteY28" fmla="*/ 1331311 h 2180897"/>
              <a:gd name="connsiteX29" fmla="*/ 166414 w 2607098"/>
              <a:gd name="connsiteY29" fmla="*/ 1418897 h 2180897"/>
              <a:gd name="connsiteX30" fmla="*/ 166414 w 2607098"/>
              <a:gd name="connsiteY30" fmla="*/ 1629104 h 2180897"/>
              <a:gd name="connsiteX31" fmla="*/ 192690 w 2607098"/>
              <a:gd name="connsiteY31" fmla="*/ 1664138 h 2180897"/>
              <a:gd name="connsiteX32" fmla="*/ 218966 w 2607098"/>
              <a:gd name="connsiteY32" fmla="*/ 1716690 h 2180897"/>
              <a:gd name="connsiteX33" fmla="*/ 245242 w 2607098"/>
              <a:gd name="connsiteY33" fmla="*/ 1734207 h 2180897"/>
              <a:gd name="connsiteX34" fmla="*/ 271517 w 2607098"/>
              <a:gd name="connsiteY34" fmla="*/ 1786759 h 2180897"/>
              <a:gd name="connsiteX35" fmla="*/ 306552 w 2607098"/>
              <a:gd name="connsiteY35" fmla="*/ 1848069 h 2180897"/>
              <a:gd name="connsiteX36" fmla="*/ 315311 w 2607098"/>
              <a:gd name="connsiteY36" fmla="*/ 1874345 h 2180897"/>
              <a:gd name="connsiteX37" fmla="*/ 367862 w 2607098"/>
              <a:gd name="connsiteY37" fmla="*/ 1926897 h 2180897"/>
              <a:gd name="connsiteX38" fmla="*/ 429173 w 2607098"/>
              <a:gd name="connsiteY38" fmla="*/ 2005724 h 2180897"/>
              <a:gd name="connsiteX39" fmla="*/ 481724 w 2607098"/>
              <a:gd name="connsiteY39" fmla="*/ 2049517 h 2180897"/>
              <a:gd name="connsiteX40" fmla="*/ 508000 w 2607098"/>
              <a:gd name="connsiteY40" fmla="*/ 2067035 h 2180897"/>
              <a:gd name="connsiteX41" fmla="*/ 534276 w 2607098"/>
              <a:gd name="connsiteY41" fmla="*/ 2075793 h 2180897"/>
              <a:gd name="connsiteX42" fmla="*/ 770759 w 2607098"/>
              <a:gd name="connsiteY42" fmla="*/ 2102069 h 2180897"/>
              <a:gd name="connsiteX43" fmla="*/ 893379 w 2607098"/>
              <a:gd name="connsiteY43" fmla="*/ 2128345 h 2180897"/>
              <a:gd name="connsiteX44" fmla="*/ 945931 w 2607098"/>
              <a:gd name="connsiteY44" fmla="*/ 2145862 h 2180897"/>
              <a:gd name="connsiteX45" fmla="*/ 972207 w 2607098"/>
              <a:gd name="connsiteY45" fmla="*/ 2154621 h 2180897"/>
              <a:gd name="connsiteX46" fmla="*/ 1016000 w 2607098"/>
              <a:gd name="connsiteY46" fmla="*/ 2172138 h 2180897"/>
              <a:gd name="connsiteX47" fmla="*/ 1234966 w 2607098"/>
              <a:gd name="connsiteY47" fmla="*/ 2180897 h 2180897"/>
              <a:gd name="connsiteX48" fmla="*/ 1699173 w 2607098"/>
              <a:gd name="connsiteY48" fmla="*/ 2172138 h 2180897"/>
              <a:gd name="connsiteX49" fmla="*/ 1839311 w 2607098"/>
              <a:gd name="connsiteY49" fmla="*/ 2163380 h 2180897"/>
              <a:gd name="connsiteX50" fmla="*/ 1883104 w 2607098"/>
              <a:gd name="connsiteY50" fmla="*/ 2145862 h 2180897"/>
              <a:gd name="connsiteX51" fmla="*/ 1988207 w 2607098"/>
              <a:gd name="connsiteY51" fmla="*/ 2128345 h 2180897"/>
              <a:gd name="connsiteX52" fmla="*/ 2049517 w 2607098"/>
              <a:gd name="connsiteY52" fmla="*/ 2110828 h 2180897"/>
              <a:gd name="connsiteX53" fmla="*/ 2075793 w 2607098"/>
              <a:gd name="connsiteY53" fmla="*/ 2102069 h 2180897"/>
              <a:gd name="connsiteX54" fmla="*/ 2145862 w 2607098"/>
              <a:gd name="connsiteY54" fmla="*/ 2093311 h 2180897"/>
              <a:gd name="connsiteX55" fmla="*/ 2189655 w 2607098"/>
              <a:gd name="connsiteY55" fmla="*/ 2058276 h 2180897"/>
              <a:gd name="connsiteX56" fmla="*/ 2215931 w 2607098"/>
              <a:gd name="connsiteY56" fmla="*/ 2049517 h 2180897"/>
              <a:gd name="connsiteX57" fmla="*/ 2233448 w 2607098"/>
              <a:gd name="connsiteY57" fmla="*/ 2014483 h 2180897"/>
              <a:gd name="connsiteX58" fmla="*/ 2268483 w 2607098"/>
              <a:gd name="connsiteY58" fmla="*/ 1970690 h 2180897"/>
              <a:gd name="connsiteX59" fmla="*/ 2294759 w 2607098"/>
              <a:gd name="connsiteY59" fmla="*/ 1909380 h 2180897"/>
              <a:gd name="connsiteX60" fmla="*/ 2321035 w 2607098"/>
              <a:gd name="connsiteY60" fmla="*/ 1891862 h 2180897"/>
              <a:gd name="connsiteX61" fmla="*/ 2356069 w 2607098"/>
              <a:gd name="connsiteY61" fmla="*/ 1839311 h 2180897"/>
              <a:gd name="connsiteX62" fmla="*/ 2364828 w 2607098"/>
              <a:gd name="connsiteY62" fmla="*/ 1813035 h 2180897"/>
              <a:gd name="connsiteX63" fmla="*/ 2461173 w 2607098"/>
              <a:gd name="connsiteY63" fmla="*/ 1786759 h 2180897"/>
              <a:gd name="connsiteX64" fmla="*/ 2531242 w 2607098"/>
              <a:gd name="connsiteY64" fmla="*/ 1760483 h 2180897"/>
              <a:gd name="connsiteX65" fmla="*/ 2548759 w 2607098"/>
              <a:gd name="connsiteY65" fmla="*/ 1734207 h 2180897"/>
              <a:gd name="connsiteX66" fmla="*/ 2592552 w 2607098"/>
              <a:gd name="connsiteY66" fmla="*/ 1690414 h 2180897"/>
              <a:gd name="connsiteX67" fmla="*/ 2592552 w 2607098"/>
              <a:gd name="connsiteY67" fmla="*/ 1488966 h 2180897"/>
              <a:gd name="connsiteX68" fmla="*/ 2557517 w 2607098"/>
              <a:gd name="connsiteY68" fmla="*/ 1427655 h 2180897"/>
              <a:gd name="connsiteX69" fmla="*/ 2504966 w 2607098"/>
              <a:gd name="connsiteY69" fmla="*/ 1392621 h 2180897"/>
              <a:gd name="connsiteX70" fmla="*/ 2391104 w 2607098"/>
              <a:gd name="connsiteY70" fmla="*/ 1392621 h 2180897"/>
              <a:gd name="connsiteX71" fmla="*/ 2373586 w 2607098"/>
              <a:gd name="connsiteY71" fmla="*/ 1375104 h 2180897"/>
              <a:gd name="connsiteX72" fmla="*/ 2364828 w 2607098"/>
              <a:gd name="connsiteY72" fmla="*/ 1077311 h 2180897"/>
              <a:gd name="connsiteX73" fmla="*/ 2338552 w 2607098"/>
              <a:gd name="connsiteY73" fmla="*/ 1016000 h 2180897"/>
              <a:gd name="connsiteX74" fmla="*/ 2312276 w 2607098"/>
              <a:gd name="connsiteY74" fmla="*/ 1007242 h 2180897"/>
              <a:gd name="connsiteX75" fmla="*/ 2268483 w 2607098"/>
              <a:gd name="connsiteY75" fmla="*/ 972207 h 2180897"/>
              <a:gd name="connsiteX76" fmla="*/ 2250966 w 2607098"/>
              <a:gd name="connsiteY76" fmla="*/ 945931 h 2180897"/>
              <a:gd name="connsiteX77" fmla="*/ 2224690 w 2607098"/>
              <a:gd name="connsiteY77" fmla="*/ 928414 h 2180897"/>
              <a:gd name="connsiteX78" fmla="*/ 2259724 w 2607098"/>
              <a:gd name="connsiteY78" fmla="*/ 788276 h 2180897"/>
              <a:gd name="connsiteX79" fmla="*/ 2277242 w 2607098"/>
              <a:gd name="connsiteY79" fmla="*/ 770759 h 2180897"/>
              <a:gd name="connsiteX80" fmla="*/ 2303517 w 2607098"/>
              <a:gd name="connsiteY80" fmla="*/ 683173 h 2180897"/>
              <a:gd name="connsiteX81" fmla="*/ 2294759 w 2607098"/>
              <a:gd name="connsiteY81" fmla="*/ 569311 h 2180897"/>
              <a:gd name="connsiteX82" fmla="*/ 2286000 w 2607098"/>
              <a:gd name="connsiteY82" fmla="*/ 508000 h 2180897"/>
              <a:gd name="connsiteX83" fmla="*/ 2259724 w 2607098"/>
              <a:gd name="connsiteY83" fmla="*/ 490483 h 2180897"/>
              <a:gd name="connsiteX84" fmla="*/ 2198414 w 2607098"/>
              <a:gd name="connsiteY84" fmla="*/ 446690 h 2180897"/>
              <a:gd name="connsiteX85" fmla="*/ 2172138 w 2607098"/>
              <a:gd name="connsiteY85" fmla="*/ 437931 h 2180897"/>
              <a:gd name="connsiteX86" fmla="*/ 2137104 w 2607098"/>
              <a:gd name="connsiteY86" fmla="*/ 385380 h 2180897"/>
              <a:gd name="connsiteX87" fmla="*/ 2119586 w 2607098"/>
              <a:gd name="connsiteY87" fmla="*/ 324069 h 2180897"/>
              <a:gd name="connsiteX88" fmla="*/ 2110828 w 2607098"/>
              <a:gd name="connsiteY88" fmla="*/ 297793 h 2180897"/>
              <a:gd name="connsiteX89" fmla="*/ 2058276 w 2607098"/>
              <a:gd name="connsiteY89" fmla="*/ 262759 h 2180897"/>
              <a:gd name="connsiteX90" fmla="*/ 1996966 w 2607098"/>
              <a:gd name="connsiteY90" fmla="*/ 236483 h 2180897"/>
              <a:gd name="connsiteX91" fmla="*/ 1953173 w 2607098"/>
              <a:gd name="connsiteY91" fmla="*/ 210207 h 2180897"/>
              <a:gd name="connsiteX92" fmla="*/ 1935655 w 2607098"/>
              <a:gd name="connsiteY92" fmla="*/ 183931 h 2180897"/>
              <a:gd name="connsiteX93" fmla="*/ 1874345 w 2607098"/>
              <a:gd name="connsiteY93" fmla="*/ 166414 h 2180897"/>
              <a:gd name="connsiteX94" fmla="*/ 1839311 w 2607098"/>
              <a:gd name="connsiteY94" fmla="*/ 148897 h 2180897"/>
              <a:gd name="connsiteX95" fmla="*/ 1786759 w 2607098"/>
              <a:gd name="connsiteY95" fmla="*/ 140138 h 2180897"/>
              <a:gd name="connsiteX96" fmla="*/ 1742966 w 2607098"/>
              <a:gd name="connsiteY96" fmla="*/ 131380 h 2180897"/>
              <a:gd name="connsiteX97" fmla="*/ 1524000 w 2607098"/>
              <a:gd name="connsiteY97" fmla="*/ 113862 h 2180897"/>
              <a:gd name="connsiteX98" fmla="*/ 1313793 w 2607098"/>
              <a:gd name="connsiteY98" fmla="*/ 122621 h 2180897"/>
              <a:gd name="connsiteX99" fmla="*/ 1278759 w 2607098"/>
              <a:gd name="connsiteY99" fmla="*/ 131380 h 2180897"/>
              <a:gd name="connsiteX100" fmla="*/ 1129862 w 2607098"/>
              <a:gd name="connsiteY100" fmla="*/ 122621 h 2180897"/>
              <a:gd name="connsiteX101" fmla="*/ 1077311 w 2607098"/>
              <a:gd name="connsiteY101" fmla="*/ 105104 h 2180897"/>
              <a:gd name="connsiteX102" fmla="*/ 1042276 w 2607098"/>
              <a:gd name="connsiteY102" fmla="*/ 96345 h 2180897"/>
              <a:gd name="connsiteX103" fmla="*/ 954690 w 2607098"/>
              <a:gd name="connsiteY103" fmla="*/ 70069 h 2180897"/>
              <a:gd name="connsiteX104" fmla="*/ 814552 w 2607098"/>
              <a:gd name="connsiteY104" fmla="*/ 52552 h 2180897"/>
              <a:gd name="connsiteX105" fmla="*/ 753242 w 2607098"/>
              <a:gd name="connsiteY105" fmla="*/ 43793 h 2180897"/>
              <a:gd name="connsiteX106" fmla="*/ 665655 w 2607098"/>
              <a:gd name="connsiteY106" fmla="*/ 35035 h 2180897"/>
              <a:gd name="connsiteX107" fmla="*/ 648138 w 2607098"/>
              <a:gd name="connsiteY107" fmla="*/ 17517 h 2180897"/>
              <a:gd name="connsiteX108" fmla="*/ 543035 w 2607098"/>
              <a:gd name="connsiteY108" fmla="*/ 0 h 218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607098" h="2180897">
                <a:moveTo>
                  <a:pt x="543035" y="0"/>
                </a:moveTo>
                <a:lnTo>
                  <a:pt x="543035" y="0"/>
                </a:lnTo>
                <a:cubicBezTo>
                  <a:pt x="493403" y="2920"/>
                  <a:pt x="443632" y="4045"/>
                  <a:pt x="394138" y="8759"/>
                </a:cubicBezTo>
                <a:cubicBezTo>
                  <a:pt x="382155" y="9900"/>
                  <a:pt x="369871" y="12134"/>
                  <a:pt x="359104" y="17517"/>
                </a:cubicBezTo>
                <a:cubicBezTo>
                  <a:pt x="346047" y="24045"/>
                  <a:pt x="335747" y="35034"/>
                  <a:pt x="324069" y="43793"/>
                </a:cubicBezTo>
                <a:cubicBezTo>
                  <a:pt x="321150" y="52552"/>
                  <a:pt x="319795" y="61998"/>
                  <a:pt x="315311" y="70069"/>
                </a:cubicBezTo>
                <a:cubicBezTo>
                  <a:pt x="305087" y="88473"/>
                  <a:pt x="286934" y="102648"/>
                  <a:pt x="280276" y="122621"/>
                </a:cubicBezTo>
                <a:lnTo>
                  <a:pt x="262759" y="175173"/>
                </a:lnTo>
                <a:cubicBezTo>
                  <a:pt x="265678" y="256920"/>
                  <a:pt x="266251" y="338785"/>
                  <a:pt x="271517" y="420414"/>
                </a:cubicBezTo>
                <a:cubicBezTo>
                  <a:pt x="272111" y="429627"/>
                  <a:pt x="278465" y="437637"/>
                  <a:pt x="280276" y="446690"/>
                </a:cubicBezTo>
                <a:cubicBezTo>
                  <a:pt x="307730" y="583954"/>
                  <a:pt x="267211" y="431613"/>
                  <a:pt x="306552" y="569311"/>
                </a:cubicBezTo>
                <a:cubicBezTo>
                  <a:pt x="300902" y="654054"/>
                  <a:pt x="300729" y="694745"/>
                  <a:pt x="289035" y="770759"/>
                </a:cubicBezTo>
                <a:cubicBezTo>
                  <a:pt x="286771" y="785473"/>
                  <a:pt x="283887" y="800110"/>
                  <a:pt x="280276" y="814552"/>
                </a:cubicBezTo>
                <a:cubicBezTo>
                  <a:pt x="278037" y="823509"/>
                  <a:pt x="274053" y="831951"/>
                  <a:pt x="271517" y="840828"/>
                </a:cubicBezTo>
                <a:cubicBezTo>
                  <a:pt x="264134" y="866668"/>
                  <a:pt x="268953" y="879153"/>
                  <a:pt x="245242" y="893380"/>
                </a:cubicBezTo>
                <a:cubicBezTo>
                  <a:pt x="237325" y="898130"/>
                  <a:pt x="227809" y="899485"/>
                  <a:pt x="218966" y="902138"/>
                </a:cubicBezTo>
                <a:cubicBezTo>
                  <a:pt x="198608" y="908245"/>
                  <a:pt x="178161" y="914062"/>
                  <a:pt x="157655" y="919655"/>
                </a:cubicBezTo>
                <a:cubicBezTo>
                  <a:pt x="146042" y="922822"/>
                  <a:pt x="133892" y="924187"/>
                  <a:pt x="122621" y="928414"/>
                </a:cubicBezTo>
                <a:cubicBezTo>
                  <a:pt x="110396" y="932999"/>
                  <a:pt x="99264" y="940092"/>
                  <a:pt x="87586" y="945931"/>
                </a:cubicBezTo>
                <a:cubicBezTo>
                  <a:pt x="48411" y="1004695"/>
                  <a:pt x="94560" y="947121"/>
                  <a:pt x="43793" y="980966"/>
                </a:cubicBezTo>
                <a:cubicBezTo>
                  <a:pt x="23562" y="994454"/>
                  <a:pt x="12926" y="1014129"/>
                  <a:pt x="0" y="1033517"/>
                </a:cubicBezTo>
                <a:cubicBezTo>
                  <a:pt x="5839" y="1062713"/>
                  <a:pt x="8101" y="1092858"/>
                  <a:pt x="17517" y="1121104"/>
                </a:cubicBezTo>
                <a:cubicBezTo>
                  <a:pt x="20437" y="1129863"/>
                  <a:pt x="21155" y="1139698"/>
                  <a:pt x="26276" y="1147380"/>
                </a:cubicBezTo>
                <a:cubicBezTo>
                  <a:pt x="33147" y="1157686"/>
                  <a:pt x="44622" y="1164140"/>
                  <a:pt x="52552" y="1173655"/>
                </a:cubicBezTo>
                <a:cubicBezTo>
                  <a:pt x="59291" y="1181742"/>
                  <a:pt x="62626" y="1192488"/>
                  <a:pt x="70069" y="1199931"/>
                </a:cubicBezTo>
                <a:cubicBezTo>
                  <a:pt x="87049" y="1216912"/>
                  <a:pt x="101248" y="1219083"/>
                  <a:pt x="122621" y="1226207"/>
                </a:cubicBezTo>
                <a:cubicBezTo>
                  <a:pt x="128460" y="1234966"/>
                  <a:pt x="136442" y="1242627"/>
                  <a:pt x="140138" y="1252483"/>
                </a:cubicBezTo>
                <a:cubicBezTo>
                  <a:pt x="145365" y="1266422"/>
                  <a:pt x="145668" y="1281744"/>
                  <a:pt x="148897" y="1296276"/>
                </a:cubicBezTo>
                <a:cubicBezTo>
                  <a:pt x="151508" y="1308027"/>
                  <a:pt x="154736" y="1319633"/>
                  <a:pt x="157655" y="1331311"/>
                </a:cubicBezTo>
                <a:cubicBezTo>
                  <a:pt x="160575" y="1360506"/>
                  <a:pt x="167500" y="1389576"/>
                  <a:pt x="166414" y="1418897"/>
                </a:cubicBezTo>
                <a:cubicBezTo>
                  <a:pt x="162356" y="1528466"/>
                  <a:pt x="128388" y="1545446"/>
                  <a:pt x="166414" y="1629104"/>
                </a:cubicBezTo>
                <a:cubicBezTo>
                  <a:pt x="172455" y="1642393"/>
                  <a:pt x="183931" y="1652460"/>
                  <a:pt x="192690" y="1664138"/>
                </a:cubicBezTo>
                <a:cubicBezTo>
                  <a:pt x="199814" y="1685511"/>
                  <a:pt x="201985" y="1699710"/>
                  <a:pt x="218966" y="1716690"/>
                </a:cubicBezTo>
                <a:cubicBezTo>
                  <a:pt x="226409" y="1724133"/>
                  <a:pt x="236483" y="1728368"/>
                  <a:pt x="245242" y="1734207"/>
                </a:cubicBezTo>
                <a:cubicBezTo>
                  <a:pt x="267253" y="1800246"/>
                  <a:pt x="237563" y="1718851"/>
                  <a:pt x="271517" y="1786759"/>
                </a:cubicBezTo>
                <a:cubicBezTo>
                  <a:pt x="304952" y="1853630"/>
                  <a:pt x="243019" y="1763360"/>
                  <a:pt x="306552" y="1848069"/>
                </a:cubicBezTo>
                <a:cubicBezTo>
                  <a:pt x="309472" y="1856828"/>
                  <a:pt x="309643" y="1867057"/>
                  <a:pt x="315311" y="1874345"/>
                </a:cubicBezTo>
                <a:cubicBezTo>
                  <a:pt x="330520" y="1893900"/>
                  <a:pt x="367862" y="1926897"/>
                  <a:pt x="367862" y="1926897"/>
                </a:cubicBezTo>
                <a:cubicBezTo>
                  <a:pt x="384455" y="1976675"/>
                  <a:pt x="370092" y="1946643"/>
                  <a:pt x="429173" y="2005724"/>
                </a:cubicBezTo>
                <a:cubicBezTo>
                  <a:pt x="454074" y="2030625"/>
                  <a:pt x="445277" y="2023483"/>
                  <a:pt x="481724" y="2049517"/>
                </a:cubicBezTo>
                <a:cubicBezTo>
                  <a:pt x="490290" y="2055636"/>
                  <a:pt x="498585" y="2062327"/>
                  <a:pt x="508000" y="2067035"/>
                </a:cubicBezTo>
                <a:cubicBezTo>
                  <a:pt x="516258" y="2071164"/>
                  <a:pt x="525399" y="2073257"/>
                  <a:pt x="534276" y="2075793"/>
                </a:cubicBezTo>
                <a:cubicBezTo>
                  <a:pt x="618480" y="2099851"/>
                  <a:pt x="648146" y="2089385"/>
                  <a:pt x="770759" y="2102069"/>
                </a:cubicBezTo>
                <a:cubicBezTo>
                  <a:pt x="802731" y="2105376"/>
                  <a:pt x="866174" y="2119277"/>
                  <a:pt x="893379" y="2128345"/>
                </a:cubicBezTo>
                <a:lnTo>
                  <a:pt x="945931" y="2145862"/>
                </a:lnTo>
                <a:cubicBezTo>
                  <a:pt x="954690" y="2148782"/>
                  <a:pt x="963635" y="2151192"/>
                  <a:pt x="972207" y="2154621"/>
                </a:cubicBezTo>
                <a:cubicBezTo>
                  <a:pt x="986805" y="2160460"/>
                  <a:pt x="1000356" y="2170574"/>
                  <a:pt x="1016000" y="2172138"/>
                </a:cubicBezTo>
                <a:cubicBezTo>
                  <a:pt x="1088685" y="2179406"/>
                  <a:pt x="1161977" y="2177977"/>
                  <a:pt x="1234966" y="2180897"/>
                </a:cubicBezTo>
                <a:lnTo>
                  <a:pt x="1699173" y="2172138"/>
                </a:lnTo>
                <a:cubicBezTo>
                  <a:pt x="1745957" y="2170782"/>
                  <a:pt x="1792978" y="2169999"/>
                  <a:pt x="1839311" y="2163380"/>
                </a:cubicBezTo>
                <a:cubicBezTo>
                  <a:pt x="1854875" y="2161157"/>
                  <a:pt x="1868045" y="2150380"/>
                  <a:pt x="1883104" y="2145862"/>
                </a:cubicBezTo>
                <a:cubicBezTo>
                  <a:pt x="1906382" y="2138878"/>
                  <a:pt x="1968681" y="2131135"/>
                  <a:pt x="1988207" y="2128345"/>
                </a:cubicBezTo>
                <a:cubicBezTo>
                  <a:pt x="2051208" y="2107344"/>
                  <a:pt x="1972532" y="2132823"/>
                  <a:pt x="2049517" y="2110828"/>
                </a:cubicBezTo>
                <a:cubicBezTo>
                  <a:pt x="2058394" y="2108292"/>
                  <a:pt x="2066709" y="2103721"/>
                  <a:pt x="2075793" y="2102069"/>
                </a:cubicBezTo>
                <a:cubicBezTo>
                  <a:pt x="2098951" y="2097858"/>
                  <a:pt x="2122506" y="2096230"/>
                  <a:pt x="2145862" y="2093311"/>
                </a:cubicBezTo>
                <a:cubicBezTo>
                  <a:pt x="2162156" y="2077016"/>
                  <a:pt x="2167555" y="2069326"/>
                  <a:pt x="2189655" y="2058276"/>
                </a:cubicBezTo>
                <a:cubicBezTo>
                  <a:pt x="2197913" y="2054147"/>
                  <a:pt x="2207172" y="2052437"/>
                  <a:pt x="2215931" y="2049517"/>
                </a:cubicBezTo>
                <a:cubicBezTo>
                  <a:pt x="2221770" y="2037839"/>
                  <a:pt x="2226205" y="2025346"/>
                  <a:pt x="2233448" y="2014483"/>
                </a:cubicBezTo>
                <a:cubicBezTo>
                  <a:pt x="2266037" y="1965601"/>
                  <a:pt x="2236662" y="2034332"/>
                  <a:pt x="2268483" y="1970690"/>
                </a:cubicBezTo>
                <a:cubicBezTo>
                  <a:pt x="2282173" y="1943310"/>
                  <a:pt x="2271979" y="1936716"/>
                  <a:pt x="2294759" y="1909380"/>
                </a:cubicBezTo>
                <a:cubicBezTo>
                  <a:pt x="2301498" y="1901293"/>
                  <a:pt x="2312276" y="1897701"/>
                  <a:pt x="2321035" y="1891862"/>
                </a:cubicBezTo>
                <a:cubicBezTo>
                  <a:pt x="2332713" y="1874345"/>
                  <a:pt x="2349411" y="1859283"/>
                  <a:pt x="2356069" y="1839311"/>
                </a:cubicBezTo>
                <a:cubicBezTo>
                  <a:pt x="2358989" y="1830552"/>
                  <a:pt x="2357315" y="1818401"/>
                  <a:pt x="2364828" y="1813035"/>
                </a:cubicBezTo>
                <a:cubicBezTo>
                  <a:pt x="2383355" y="1799801"/>
                  <a:pt x="2438091" y="1791888"/>
                  <a:pt x="2461173" y="1786759"/>
                </a:cubicBezTo>
                <a:cubicBezTo>
                  <a:pt x="2504100" y="1777220"/>
                  <a:pt x="2490618" y="1780794"/>
                  <a:pt x="2531242" y="1760483"/>
                </a:cubicBezTo>
                <a:cubicBezTo>
                  <a:pt x="2537081" y="1751724"/>
                  <a:pt x="2541316" y="1741650"/>
                  <a:pt x="2548759" y="1734207"/>
                </a:cubicBezTo>
                <a:cubicBezTo>
                  <a:pt x="2607150" y="1675816"/>
                  <a:pt x="2545840" y="1760483"/>
                  <a:pt x="2592552" y="1690414"/>
                </a:cubicBezTo>
                <a:cubicBezTo>
                  <a:pt x="2612807" y="1609398"/>
                  <a:pt x="2611067" y="1630911"/>
                  <a:pt x="2592552" y="1488966"/>
                </a:cubicBezTo>
                <a:cubicBezTo>
                  <a:pt x="2591696" y="1482407"/>
                  <a:pt x="2565049" y="1434246"/>
                  <a:pt x="2557517" y="1427655"/>
                </a:cubicBezTo>
                <a:cubicBezTo>
                  <a:pt x="2541673" y="1413792"/>
                  <a:pt x="2504966" y="1392621"/>
                  <a:pt x="2504966" y="1392621"/>
                </a:cubicBezTo>
                <a:cubicBezTo>
                  <a:pt x="2426306" y="1408353"/>
                  <a:pt x="2435347" y="1428015"/>
                  <a:pt x="2391104" y="1392621"/>
                </a:cubicBezTo>
                <a:cubicBezTo>
                  <a:pt x="2384656" y="1387462"/>
                  <a:pt x="2379425" y="1380943"/>
                  <a:pt x="2373586" y="1375104"/>
                </a:cubicBezTo>
                <a:cubicBezTo>
                  <a:pt x="2370667" y="1275840"/>
                  <a:pt x="2370188" y="1176473"/>
                  <a:pt x="2364828" y="1077311"/>
                </a:cubicBezTo>
                <a:cubicBezTo>
                  <a:pt x="2364230" y="1066245"/>
                  <a:pt x="2342817" y="1020265"/>
                  <a:pt x="2338552" y="1016000"/>
                </a:cubicBezTo>
                <a:cubicBezTo>
                  <a:pt x="2332024" y="1009472"/>
                  <a:pt x="2321035" y="1010161"/>
                  <a:pt x="2312276" y="1007242"/>
                </a:cubicBezTo>
                <a:cubicBezTo>
                  <a:pt x="2262075" y="931939"/>
                  <a:pt x="2328920" y="1020557"/>
                  <a:pt x="2268483" y="972207"/>
                </a:cubicBezTo>
                <a:cubicBezTo>
                  <a:pt x="2260263" y="965631"/>
                  <a:pt x="2258409" y="953374"/>
                  <a:pt x="2250966" y="945931"/>
                </a:cubicBezTo>
                <a:cubicBezTo>
                  <a:pt x="2243523" y="938488"/>
                  <a:pt x="2233449" y="934253"/>
                  <a:pt x="2224690" y="928414"/>
                </a:cubicBezTo>
                <a:cubicBezTo>
                  <a:pt x="2237063" y="847986"/>
                  <a:pt x="2222755" y="834486"/>
                  <a:pt x="2259724" y="788276"/>
                </a:cubicBezTo>
                <a:cubicBezTo>
                  <a:pt x="2264883" y="781828"/>
                  <a:pt x="2271403" y="776598"/>
                  <a:pt x="2277242" y="770759"/>
                </a:cubicBezTo>
                <a:cubicBezTo>
                  <a:pt x="2298565" y="706787"/>
                  <a:pt x="2290281" y="736121"/>
                  <a:pt x="2303517" y="683173"/>
                </a:cubicBezTo>
                <a:cubicBezTo>
                  <a:pt x="2300598" y="645219"/>
                  <a:pt x="2298547" y="607188"/>
                  <a:pt x="2294759" y="569311"/>
                </a:cubicBezTo>
                <a:cubicBezTo>
                  <a:pt x="2292705" y="548769"/>
                  <a:pt x="2294385" y="526865"/>
                  <a:pt x="2286000" y="508000"/>
                </a:cubicBezTo>
                <a:cubicBezTo>
                  <a:pt x="2281725" y="498381"/>
                  <a:pt x="2268290" y="496601"/>
                  <a:pt x="2259724" y="490483"/>
                </a:cubicBezTo>
                <a:cubicBezTo>
                  <a:pt x="2250461" y="483867"/>
                  <a:pt x="2212179" y="453573"/>
                  <a:pt x="2198414" y="446690"/>
                </a:cubicBezTo>
                <a:cubicBezTo>
                  <a:pt x="2190156" y="442561"/>
                  <a:pt x="2180897" y="440851"/>
                  <a:pt x="2172138" y="437931"/>
                </a:cubicBezTo>
                <a:cubicBezTo>
                  <a:pt x="2141762" y="407555"/>
                  <a:pt x="2147969" y="421596"/>
                  <a:pt x="2137104" y="385380"/>
                </a:cubicBezTo>
                <a:cubicBezTo>
                  <a:pt x="2130996" y="365022"/>
                  <a:pt x="2125694" y="344427"/>
                  <a:pt x="2119586" y="324069"/>
                </a:cubicBezTo>
                <a:cubicBezTo>
                  <a:pt x="2116933" y="315226"/>
                  <a:pt x="2117356" y="304321"/>
                  <a:pt x="2110828" y="297793"/>
                </a:cubicBezTo>
                <a:cubicBezTo>
                  <a:pt x="2095941" y="282906"/>
                  <a:pt x="2075793" y="274437"/>
                  <a:pt x="2058276" y="262759"/>
                </a:cubicBezTo>
                <a:cubicBezTo>
                  <a:pt x="2021984" y="238565"/>
                  <a:pt x="2042212" y="247795"/>
                  <a:pt x="1996966" y="236483"/>
                </a:cubicBezTo>
                <a:cubicBezTo>
                  <a:pt x="1901708" y="141230"/>
                  <a:pt x="2066896" y="301187"/>
                  <a:pt x="1953173" y="210207"/>
                </a:cubicBezTo>
                <a:cubicBezTo>
                  <a:pt x="1944953" y="203631"/>
                  <a:pt x="1943875" y="190507"/>
                  <a:pt x="1935655" y="183931"/>
                </a:cubicBezTo>
                <a:cubicBezTo>
                  <a:pt x="1929430" y="178951"/>
                  <a:pt x="1877303" y="167523"/>
                  <a:pt x="1874345" y="166414"/>
                </a:cubicBezTo>
                <a:cubicBezTo>
                  <a:pt x="1862120" y="161830"/>
                  <a:pt x="1851817" y="152649"/>
                  <a:pt x="1839311" y="148897"/>
                </a:cubicBezTo>
                <a:cubicBezTo>
                  <a:pt x="1822301" y="143794"/>
                  <a:pt x="1804232" y="143315"/>
                  <a:pt x="1786759" y="140138"/>
                </a:cubicBezTo>
                <a:cubicBezTo>
                  <a:pt x="1772112" y="137475"/>
                  <a:pt x="1757738" y="133226"/>
                  <a:pt x="1742966" y="131380"/>
                </a:cubicBezTo>
                <a:cubicBezTo>
                  <a:pt x="1693085" y="125145"/>
                  <a:pt x="1567885" y="116997"/>
                  <a:pt x="1524000" y="113862"/>
                </a:cubicBezTo>
                <a:cubicBezTo>
                  <a:pt x="1453931" y="116782"/>
                  <a:pt x="1383745" y="117624"/>
                  <a:pt x="1313793" y="122621"/>
                </a:cubicBezTo>
                <a:cubicBezTo>
                  <a:pt x="1301786" y="123479"/>
                  <a:pt x="1290796" y="131380"/>
                  <a:pt x="1278759" y="131380"/>
                </a:cubicBezTo>
                <a:cubicBezTo>
                  <a:pt x="1229041" y="131380"/>
                  <a:pt x="1179494" y="125541"/>
                  <a:pt x="1129862" y="122621"/>
                </a:cubicBezTo>
                <a:cubicBezTo>
                  <a:pt x="1112345" y="116782"/>
                  <a:pt x="1094997" y="110410"/>
                  <a:pt x="1077311" y="105104"/>
                </a:cubicBezTo>
                <a:cubicBezTo>
                  <a:pt x="1065781" y="101645"/>
                  <a:pt x="1053806" y="99804"/>
                  <a:pt x="1042276" y="96345"/>
                </a:cubicBezTo>
                <a:cubicBezTo>
                  <a:pt x="997606" y="82944"/>
                  <a:pt x="995054" y="78142"/>
                  <a:pt x="954690" y="70069"/>
                </a:cubicBezTo>
                <a:cubicBezTo>
                  <a:pt x="892541" y="57639"/>
                  <a:pt x="887847" y="61175"/>
                  <a:pt x="814552" y="52552"/>
                </a:cubicBezTo>
                <a:cubicBezTo>
                  <a:pt x="794049" y="50140"/>
                  <a:pt x="773745" y="46205"/>
                  <a:pt x="753242" y="43793"/>
                </a:cubicBezTo>
                <a:cubicBezTo>
                  <a:pt x="724102" y="40365"/>
                  <a:pt x="694851" y="37954"/>
                  <a:pt x="665655" y="35035"/>
                </a:cubicBezTo>
                <a:cubicBezTo>
                  <a:pt x="659816" y="29196"/>
                  <a:pt x="655524" y="21210"/>
                  <a:pt x="648138" y="17517"/>
                </a:cubicBezTo>
                <a:cubicBezTo>
                  <a:pt x="620710" y="3803"/>
                  <a:pt x="560552" y="2920"/>
                  <a:pt x="543035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635081" y="2452411"/>
            <a:ext cx="1531005" cy="1480205"/>
            <a:chOff x="2757213" y="1900621"/>
            <a:chExt cx="1531005" cy="1480205"/>
          </a:xfrm>
        </p:grpSpPr>
        <p:sp>
          <p:nvSpPr>
            <p:cNvPr id="17" name="Oval 16"/>
            <p:cNvSpPr/>
            <p:nvPr/>
          </p:nvSpPr>
          <p:spPr>
            <a:xfrm>
              <a:off x="2757213" y="232979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53558" y="277647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633075" y="2995447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902839" y="2636344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902839" y="225096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666356" y="201448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97048" y="195317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64071" y="2102069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02758" y="2522483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044494" y="2907862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35282" y="2995447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25375" y="232979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710150" y="2829033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10603" y="1900621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60949" y="225096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825764" y="252248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49903" y="2645101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568259" y="205827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051500" y="2067032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300242" y="2102069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107552" y="2391100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391335" y="225096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142594" y="269765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417614" y="285530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592785" y="258378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321266" y="254875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527973" y="2391096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 rot="13932671">
            <a:off x="4546460" y="2818231"/>
            <a:ext cx="3013857" cy="1930979"/>
            <a:chOff x="1382366" y="3209536"/>
            <a:chExt cx="3013857" cy="193097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409983">
              <a:off x="1382366" y="4336781"/>
              <a:ext cx="1182505" cy="803734"/>
            </a:xfrm>
            <a:prstGeom prst="rect">
              <a:avLst/>
            </a:prstGeom>
          </p:spPr>
        </p:pic>
        <p:sp>
          <p:nvSpPr>
            <p:cNvPr id="13" name="Trapezoid 12"/>
            <p:cNvSpPr/>
            <p:nvPr/>
          </p:nvSpPr>
          <p:spPr>
            <a:xfrm rot="14221437">
              <a:off x="2577474" y="2814986"/>
              <a:ext cx="1424199" cy="2213299"/>
            </a:xfrm>
            <a:prstGeom prst="trapezoid">
              <a:avLst>
                <a:gd name="adj" fmla="val 37587"/>
              </a:avLst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130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09 at 13.07.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58" y="2139948"/>
            <a:ext cx="2463847" cy="1724066"/>
          </a:xfrm>
          <a:prstGeom prst="rect">
            <a:avLst/>
          </a:prstGeom>
          <a:effectLst>
            <a:outerShdw blurRad="69850" dist="2044700" dir="546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Freeform 50"/>
          <p:cNvSpPr/>
          <p:nvPr/>
        </p:nvSpPr>
        <p:spPr>
          <a:xfrm>
            <a:off x="3240675" y="2027618"/>
            <a:ext cx="2607098" cy="2180897"/>
          </a:xfrm>
          <a:custGeom>
            <a:avLst/>
            <a:gdLst>
              <a:gd name="connsiteX0" fmla="*/ 543035 w 2607098"/>
              <a:gd name="connsiteY0" fmla="*/ 0 h 2180897"/>
              <a:gd name="connsiteX1" fmla="*/ 543035 w 2607098"/>
              <a:gd name="connsiteY1" fmla="*/ 0 h 2180897"/>
              <a:gd name="connsiteX2" fmla="*/ 394138 w 2607098"/>
              <a:gd name="connsiteY2" fmla="*/ 8759 h 2180897"/>
              <a:gd name="connsiteX3" fmla="*/ 359104 w 2607098"/>
              <a:gd name="connsiteY3" fmla="*/ 17517 h 2180897"/>
              <a:gd name="connsiteX4" fmla="*/ 324069 w 2607098"/>
              <a:gd name="connsiteY4" fmla="*/ 43793 h 2180897"/>
              <a:gd name="connsiteX5" fmla="*/ 315311 w 2607098"/>
              <a:gd name="connsiteY5" fmla="*/ 70069 h 2180897"/>
              <a:gd name="connsiteX6" fmla="*/ 280276 w 2607098"/>
              <a:gd name="connsiteY6" fmla="*/ 122621 h 2180897"/>
              <a:gd name="connsiteX7" fmla="*/ 262759 w 2607098"/>
              <a:gd name="connsiteY7" fmla="*/ 175173 h 2180897"/>
              <a:gd name="connsiteX8" fmla="*/ 271517 w 2607098"/>
              <a:gd name="connsiteY8" fmla="*/ 420414 h 2180897"/>
              <a:gd name="connsiteX9" fmla="*/ 280276 w 2607098"/>
              <a:gd name="connsiteY9" fmla="*/ 446690 h 2180897"/>
              <a:gd name="connsiteX10" fmla="*/ 306552 w 2607098"/>
              <a:gd name="connsiteY10" fmla="*/ 569311 h 2180897"/>
              <a:gd name="connsiteX11" fmla="*/ 289035 w 2607098"/>
              <a:gd name="connsiteY11" fmla="*/ 770759 h 2180897"/>
              <a:gd name="connsiteX12" fmla="*/ 280276 w 2607098"/>
              <a:gd name="connsiteY12" fmla="*/ 814552 h 2180897"/>
              <a:gd name="connsiteX13" fmla="*/ 271517 w 2607098"/>
              <a:gd name="connsiteY13" fmla="*/ 840828 h 2180897"/>
              <a:gd name="connsiteX14" fmla="*/ 245242 w 2607098"/>
              <a:gd name="connsiteY14" fmla="*/ 893380 h 2180897"/>
              <a:gd name="connsiteX15" fmla="*/ 218966 w 2607098"/>
              <a:gd name="connsiteY15" fmla="*/ 902138 h 2180897"/>
              <a:gd name="connsiteX16" fmla="*/ 157655 w 2607098"/>
              <a:gd name="connsiteY16" fmla="*/ 919655 h 2180897"/>
              <a:gd name="connsiteX17" fmla="*/ 122621 w 2607098"/>
              <a:gd name="connsiteY17" fmla="*/ 928414 h 2180897"/>
              <a:gd name="connsiteX18" fmla="*/ 87586 w 2607098"/>
              <a:gd name="connsiteY18" fmla="*/ 945931 h 2180897"/>
              <a:gd name="connsiteX19" fmla="*/ 43793 w 2607098"/>
              <a:gd name="connsiteY19" fmla="*/ 980966 h 2180897"/>
              <a:gd name="connsiteX20" fmla="*/ 0 w 2607098"/>
              <a:gd name="connsiteY20" fmla="*/ 1033517 h 2180897"/>
              <a:gd name="connsiteX21" fmla="*/ 17517 w 2607098"/>
              <a:gd name="connsiteY21" fmla="*/ 1121104 h 2180897"/>
              <a:gd name="connsiteX22" fmla="*/ 26276 w 2607098"/>
              <a:gd name="connsiteY22" fmla="*/ 1147380 h 2180897"/>
              <a:gd name="connsiteX23" fmla="*/ 52552 w 2607098"/>
              <a:gd name="connsiteY23" fmla="*/ 1173655 h 2180897"/>
              <a:gd name="connsiteX24" fmla="*/ 70069 w 2607098"/>
              <a:gd name="connsiteY24" fmla="*/ 1199931 h 2180897"/>
              <a:gd name="connsiteX25" fmla="*/ 122621 w 2607098"/>
              <a:gd name="connsiteY25" fmla="*/ 1226207 h 2180897"/>
              <a:gd name="connsiteX26" fmla="*/ 140138 w 2607098"/>
              <a:gd name="connsiteY26" fmla="*/ 1252483 h 2180897"/>
              <a:gd name="connsiteX27" fmla="*/ 148897 w 2607098"/>
              <a:gd name="connsiteY27" fmla="*/ 1296276 h 2180897"/>
              <a:gd name="connsiteX28" fmla="*/ 157655 w 2607098"/>
              <a:gd name="connsiteY28" fmla="*/ 1331311 h 2180897"/>
              <a:gd name="connsiteX29" fmla="*/ 166414 w 2607098"/>
              <a:gd name="connsiteY29" fmla="*/ 1418897 h 2180897"/>
              <a:gd name="connsiteX30" fmla="*/ 166414 w 2607098"/>
              <a:gd name="connsiteY30" fmla="*/ 1629104 h 2180897"/>
              <a:gd name="connsiteX31" fmla="*/ 192690 w 2607098"/>
              <a:gd name="connsiteY31" fmla="*/ 1664138 h 2180897"/>
              <a:gd name="connsiteX32" fmla="*/ 218966 w 2607098"/>
              <a:gd name="connsiteY32" fmla="*/ 1716690 h 2180897"/>
              <a:gd name="connsiteX33" fmla="*/ 245242 w 2607098"/>
              <a:gd name="connsiteY33" fmla="*/ 1734207 h 2180897"/>
              <a:gd name="connsiteX34" fmla="*/ 271517 w 2607098"/>
              <a:gd name="connsiteY34" fmla="*/ 1786759 h 2180897"/>
              <a:gd name="connsiteX35" fmla="*/ 306552 w 2607098"/>
              <a:gd name="connsiteY35" fmla="*/ 1848069 h 2180897"/>
              <a:gd name="connsiteX36" fmla="*/ 315311 w 2607098"/>
              <a:gd name="connsiteY36" fmla="*/ 1874345 h 2180897"/>
              <a:gd name="connsiteX37" fmla="*/ 367862 w 2607098"/>
              <a:gd name="connsiteY37" fmla="*/ 1926897 h 2180897"/>
              <a:gd name="connsiteX38" fmla="*/ 429173 w 2607098"/>
              <a:gd name="connsiteY38" fmla="*/ 2005724 h 2180897"/>
              <a:gd name="connsiteX39" fmla="*/ 481724 w 2607098"/>
              <a:gd name="connsiteY39" fmla="*/ 2049517 h 2180897"/>
              <a:gd name="connsiteX40" fmla="*/ 508000 w 2607098"/>
              <a:gd name="connsiteY40" fmla="*/ 2067035 h 2180897"/>
              <a:gd name="connsiteX41" fmla="*/ 534276 w 2607098"/>
              <a:gd name="connsiteY41" fmla="*/ 2075793 h 2180897"/>
              <a:gd name="connsiteX42" fmla="*/ 770759 w 2607098"/>
              <a:gd name="connsiteY42" fmla="*/ 2102069 h 2180897"/>
              <a:gd name="connsiteX43" fmla="*/ 893379 w 2607098"/>
              <a:gd name="connsiteY43" fmla="*/ 2128345 h 2180897"/>
              <a:gd name="connsiteX44" fmla="*/ 945931 w 2607098"/>
              <a:gd name="connsiteY44" fmla="*/ 2145862 h 2180897"/>
              <a:gd name="connsiteX45" fmla="*/ 972207 w 2607098"/>
              <a:gd name="connsiteY45" fmla="*/ 2154621 h 2180897"/>
              <a:gd name="connsiteX46" fmla="*/ 1016000 w 2607098"/>
              <a:gd name="connsiteY46" fmla="*/ 2172138 h 2180897"/>
              <a:gd name="connsiteX47" fmla="*/ 1234966 w 2607098"/>
              <a:gd name="connsiteY47" fmla="*/ 2180897 h 2180897"/>
              <a:gd name="connsiteX48" fmla="*/ 1699173 w 2607098"/>
              <a:gd name="connsiteY48" fmla="*/ 2172138 h 2180897"/>
              <a:gd name="connsiteX49" fmla="*/ 1839311 w 2607098"/>
              <a:gd name="connsiteY49" fmla="*/ 2163380 h 2180897"/>
              <a:gd name="connsiteX50" fmla="*/ 1883104 w 2607098"/>
              <a:gd name="connsiteY50" fmla="*/ 2145862 h 2180897"/>
              <a:gd name="connsiteX51" fmla="*/ 1988207 w 2607098"/>
              <a:gd name="connsiteY51" fmla="*/ 2128345 h 2180897"/>
              <a:gd name="connsiteX52" fmla="*/ 2049517 w 2607098"/>
              <a:gd name="connsiteY52" fmla="*/ 2110828 h 2180897"/>
              <a:gd name="connsiteX53" fmla="*/ 2075793 w 2607098"/>
              <a:gd name="connsiteY53" fmla="*/ 2102069 h 2180897"/>
              <a:gd name="connsiteX54" fmla="*/ 2145862 w 2607098"/>
              <a:gd name="connsiteY54" fmla="*/ 2093311 h 2180897"/>
              <a:gd name="connsiteX55" fmla="*/ 2189655 w 2607098"/>
              <a:gd name="connsiteY55" fmla="*/ 2058276 h 2180897"/>
              <a:gd name="connsiteX56" fmla="*/ 2215931 w 2607098"/>
              <a:gd name="connsiteY56" fmla="*/ 2049517 h 2180897"/>
              <a:gd name="connsiteX57" fmla="*/ 2233448 w 2607098"/>
              <a:gd name="connsiteY57" fmla="*/ 2014483 h 2180897"/>
              <a:gd name="connsiteX58" fmla="*/ 2268483 w 2607098"/>
              <a:gd name="connsiteY58" fmla="*/ 1970690 h 2180897"/>
              <a:gd name="connsiteX59" fmla="*/ 2294759 w 2607098"/>
              <a:gd name="connsiteY59" fmla="*/ 1909380 h 2180897"/>
              <a:gd name="connsiteX60" fmla="*/ 2321035 w 2607098"/>
              <a:gd name="connsiteY60" fmla="*/ 1891862 h 2180897"/>
              <a:gd name="connsiteX61" fmla="*/ 2356069 w 2607098"/>
              <a:gd name="connsiteY61" fmla="*/ 1839311 h 2180897"/>
              <a:gd name="connsiteX62" fmla="*/ 2364828 w 2607098"/>
              <a:gd name="connsiteY62" fmla="*/ 1813035 h 2180897"/>
              <a:gd name="connsiteX63" fmla="*/ 2461173 w 2607098"/>
              <a:gd name="connsiteY63" fmla="*/ 1786759 h 2180897"/>
              <a:gd name="connsiteX64" fmla="*/ 2531242 w 2607098"/>
              <a:gd name="connsiteY64" fmla="*/ 1760483 h 2180897"/>
              <a:gd name="connsiteX65" fmla="*/ 2548759 w 2607098"/>
              <a:gd name="connsiteY65" fmla="*/ 1734207 h 2180897"/>
              <a:gd name="connsiteX66" fmla="*/ 2592552 w 2607098"/>
              <a:gd name="connsiteY66" fmla="*/ 1690414 h 2180897"/>
              <a:gd name="connsiteX67" fmla="*/ 2592552 w 2607098"/>
              <a:gd name="connsiteY67" fmla="*/ 1488966 h 2180897"/>
              <a:gd name="connsiteX68" fmla="*/ 2557517 w 2607098"/>
              <a:gd name="connsiteY68" fmla="*/ 1427655 h 2180897"/>
              <a:gd name="connsiteX69" fmla="*/ 2504966 w 2607098"/>
              <a:gd name="connsiteY69" fmla="*/ 1392621 h 2180897"/>
              <a:gd name="connsiteX70" fmla="*/ 2391104 w 2607098"/>
              <a:gd name="connsiteY70" fmla="*/ 1392621 h 2180897"/>
              <a:gd name="connsiteX71" fmla="*/ 2373586 w 2607098"/>
              <a:gd name="connsiteY71" fmla="*/ 1375104 h 2180897"/>
              <a:gd name="connsiteX72" fmla="*/ 2364828 w 2607098"/>
              <a:gd name="connsiteY72" fmla="*/ 1077311 h 2180897"/>
              <a:gd name="connsiteX73" fmla="*/ 2338552 w 2607098"/>
              <a:gd name="connsiteY73" fmla="*/ 1016000 h 2180897"/>
              <a:gd name="connsiteX74" fmla="*/ 2312276 w 2607098"/>
              <a:gd name="connsiteY74" fmla="*/ 1007242 h 2180897"/>
              <a:gd name="connsiteX75" fmla="*/ 2268483 w 2607098"/>
              <a:gd name="connsiteY75" fmla="*/ 972207 h 2180897"/>
              <a:gd name="connsiteX76" fmla="*/ 2250966 w 2607098"/>
              <a:gd name="connsiteY76" fmla="*/ 945931 h 2180897"/>
              <a:gd name="connsiteX77" fmla="*/ 2224690 w 2607098"/>
              <a:gd name="connsiteY77" fmla="*/ 928414 h 2180897"/>
              <a:gd name="connsiteX78" fmla="*/ 2259724 w 2607098"/>
              <a:gd name="connsiteY78" fmla="*/ 788276 h 2180897"/>
              <a:gd name="connsiteX79" fmla="*/ 2277242 w 2607098"/>
              <a:gd name="connsiteY79" fmla="*/ 770759 h 2180897"/>
              <a:gd name="connsiteX80" fmla="*/ 2303517 w 2607098"/>
              <a:gd name="connsiteY80" fmla="*/ 683173 h 2180897"/>
              <a:gd name="connsiteX81" fmla="*/ 2294759 w 2607098"/>
              <a:gd name="connsiteY81" fmla="*/ 569311 h 2180897"/>
              <a:gd name="connsiteX82" fmla="*/ 2286000 w 2607098"/>
              <a:gd name="connsiteY82" fmla="*/ 508000 h 2180897"/>
              <a:gd name="connsiteX83" fmla="*/ 2259724 w 2607098"/>
              <a:gd name="connsiteY83" fmla="*/ 490483 h 2180897"/>
              <a:gd name="connsiteX84" fmla="*/ 2198414 w 2607098"/>
              <a:gd name="connsiteY84" fmla="*/ 446690 h 2180897"/>
              <a:gd name="connsiteX85" fmla="*/ 2172138 w 2607098"/>
              <a:gd name="connsiteY85" fmla="*/ 437931 h 2180897"/>
              <a:gd name="connsiteX86" fmla="*/ 2137104 w 2607098"/>
              <a:gd name="connsiteY86" fmla="*/ 385380 h 2180897"/>
              <a:gd name="connsiteX87" fmla="*/ 2119586 w 2607098"/>
              <a:gd name="connsiteY87" fmla="*/ 324069 h 2180897"/>
              <a:gd name="connsiteX88" fmla="*/ 2110828 w 2607098"/>
              <a:gd name="connsiteY88" fmla="*/ 297793 h 2180897"/>
              <a:gd name="connsiteX89" fmla="*/ 2058276 w 2607098"/>
              <a:gd name="connsiteY89" fmla="*/ 262759 h 2180897"/>
              <a:gd name="connsiteX90" fmla="*/ 1996966 w 2607098"/>
              <a:gd name="connsiteY90" fmla="*/ 236483 h 2180897"/>
              <a:gd name="connsiteX91" fmla="*/ 1953173 w 2607098"/>
              <a:gd name="connsiteY91" fmla="*/ 210207 h 2180897"/>
              <a:gd name="connsiteX92" fmla="*/ 1935655 w 2607098"/>
              <a:gd name="connsiteY92" fmla="*/ 183931 h 2180897"/>
              <a:gd name="connsiteX93" fmla="*/ 1874345 w 2607098"/>
              <a:gd name="connsiteY93" fmla="*/ 166414 h 2180897"/>
              <a:gd name="connsiteX94" fmla="*/ 1839311 w 2607098"/>
              <a:gd name="connsiteY94" fmla="*/ 148897 h 2180897"/>
              <a:gd name="connsiteX95" fmla="*/ 1786759 w 2607098"/>
              <a:gd name="connsiteY95" fmla="*/ 140138 h 2180897"/>
              <a:gd name="connsiteX96" fmla="*/ 1742966 w 2607098"/>
              <a:gd name="connsiteY96" fmla="*/ 131380 h 2180897"/>
              <a:gd name="connsiteX97" fmla="*/ 1524000 w 2607098"/>
              <a:gd name="connsiteY97" fmla="*/ 113862 h 2180897"/>
              <a:gd name="connsiteX98" fmla="*/ 1313793 w 2607098"/>
              <a:gd name="connsiteY98" fmla="*/ 122621 h 2180897"/>
              <a:gd name="connsiteX99" fmla="*/ 1278759 w 2607098"/>
              <a:gd name="connsiteY99" fmla="*/ 131380 h 2180897"/>
              <a:gd name="connsiteX100" fmla="*/ 1129862 w 2607098"/>
              <a:gd name="connsiteY100" fmla="*/ 122621 h 2180897"/>
              <a:gd name="connsiteX101" fmla="*/ 1077311 w 2607098"/>
              <a:gd name="connsiteY101" fmla="*/ 105104 h 2180897"/>
              <a:gd name="connsiteX102" fmla="*/ 1042276 w 2607098"/>
              <a:gd name="connsiteY102" fmla="*/ 96345 h 2180897"/>
              <a:gd name="connsiteX103" fmla="*/ 954690 w 2607098"/>
              <a:gd name="connsiteY103" fmla="*/ 70069 h 2180897"/>
              <a:gd name="connsiteX104" fmla="*/ 814552 w 2607098"/>
              <a:gd name="connsiteY104" fmla="*/ 52552 h 2180897"/>
              <a:gd name="connsiteX105" fmla="*/ 753242 w 2607098"/>
              <a:gd name="connsiteY105" fmla="*/ 43793 h 2180897"/>
              <a:gd name="connsiteX106" fmla="*/ 665655 w 2607098"/>
              <a:gd name="connsiteY106" fmla="*/ 35035 h 2180897"/>
              <a:gd name="connsiteX107" fmla="*/ 648138 w 2607098"/>
              <a:gd name="connsiteY107" fmla="*/ 17517 h 2180897"/>
              <a:gd name="connsiteX108" fmla="*/ 543035 w 2607098"/>
              <a:gd name="connsiteY108" fmla="*/ 0 h 218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607098" h="2180897">
                <a:moveTo>
                  <a:pt x="543035" y="0"/>
                </a:moveTo>
                <a:lnTo>
                  <a:pt x="543035" y="0"/>
                </a:lnTo>
                <a:cubicBezTo>
                  <a:pt x="493403" y="2920"/>
                  <a:pt x="443632" y="4045"/>
                  <a:pt x="394138" y="8759"/>
                </a:cubicBezTo>
                <a:cubicBezTo>
                  <a:pt x="382155" y="9900"/>
                  <a:pt x="369871" y="12134"/>
                  <a:pt x="359104" y="17517"/>
                </a:cubicBezTo>
                <a:cubicBezTo>
                  <a:pt x="346047" y="24045"/>
                  <a:pt x="335747" y="35034"/>
                  <a:pt x="324069" y="43793"/>
                </a:cubicBezTo>
                <a:cubicBezTo>
                  <a:pt x="321150" y="52552"/>
                  <a:pt x="319795" y="61998"/>
                  <a:pt x="315311" y="70069"/>
                </a:cubicBezTo>
                <a:cubicBezTo>
                  <a:pt x="305087" y="88473"/>
                  <a:pt x="286934" y="102648"/>
                  <a:pt x="280276" y="122621"/>
                </a:cubicBezTo>
                <a:lnTo>
                  <a:pt x="262759" y="175173"/>
                </a:lnTo>
                <a:cubicBezTo>
                  <a:pt x="265678" y="256920"/>
                  <a:pt x="266251" y="338785"/>
                  <a:pt x="271517" y="420414"/>
                </a:cubicBezTo>
                <a:cubicBezTo>
                  <a:pt x="272111" y="429627"/>
                  <a:pt x="278465" y="437637"/>
                  <a:pt x="280276" y="446690"/>
                </a:cubicBezTo>
                <a:cubicBezTo>
                  <a:pt x="307730" y="583954"/>
                  <a:pt x="267211" y="431613"/>
                  <a:pt x="306552" y="569311"/>
                </a:cubicBezTo>
                <a:cubicBezTo>
                  <a:pt x="300902" y="654054"/>
                  <a:pt x="300729" y="694745"/>
                  <a:pt x="289035" y="770759"/>
                </a:cubicBezTo>
                <a:cubicBezTo>
                  <a:pt x="286771" y="785473"/>
                  <a:pt x="283887" y="800110"/>
                  <a:pt x="280276" y="814552"/>
                </a:cubicBezTo>
                <a:cubicBezTo>
                  <a:pt x="278037" y="823509"/>
                  <a:pt x="274053" y="831951"/>
                  <a:pt x="271517" y="840828"/>
                </a:cubicBezTo>
                <a:cubicBezTo>
                  <a:pt x="264134" y="866668"/>
                  <a:pt x="268953" y="879153"/>
                  <a:pt x="245242" y="893380"/>
                </a:cubicBezTo>
                <a:cubicBezTo>
                  <a:pt x="237325" y="898130"/>
                  <a:pt x="227809" y="899485"/>
                  <a:pt x="218966" y="902138"/>
                </a:cubicBezTo>
                <a:cubicBezTo>
                  <a:pt x="198608" y="908245"/>
                  <a:pt x="178161" y="914062"/>
                  <a:pt x="157655" y="919655"/>
                </a:cubicBezTo>
                <a:cubicBezTo>
                  <a:pt x="146042" y="922822"/>
                  <a:pt x="133892" y="924187"/>
                  <a:pt x="122621" y="928414"/>
                </a:cubicBezTo>
                <a:cubicBezTo>
                  <a:pt x="110396" y="932999"/>
                  <a:pt x="99264" y="940092"/>
                  <a:pt x="87586" y="945931"/>
                </a:cubicBezTo>
                <a:cubicBezTo>
                  <a:pt x="48411" y="1004695"/>
                  <a:pt x="94560" y="947121"/>
                  <a:pt x="43793" y="980966"/>
                </a:cubicBezTo>
                <a:cubicBezTo>
                  <a:pt x="23562" y="994454"/>
                  <a:pt x="12926" y="1014129"/>
                  <a:pt x="0" y="1033517"/>
                </a:cubicBezTo>
                <a:cubicBezTo>
                  <a:pt x="5839" y="1062713"/>
                  <a:pt x="8101" y="1092858"/>
                  <a:pt x="17517" y="1121104"/>
                </a:cubicBezTo>
                <a:cubicBezTo>
                  <a:pt x="20437" y="1129863"/>
                  <a:pt x="21155" y="1139698"/>
                  <a:pt x="26276" y="1147380"/>
                </a:cubicBezTo>
                <a:cubicBezTo>
                  <a:pt x="33147" y="1157686"/>
                  <a:pt x="44622" y="1164140"/>
                  <a:pt x="52552" y="1173655"/>
                </a:cubicBezTo>
                <a:cubicBezTo>
                  <a:pt x="59291" y="1181742"/>
                  <a:pt x="62626" y="1192488"/>
                  <a:pt x="70069" y="1199931"/>
                </a:cubicBezTo>
                <a:cubicBezTo>
                  <a:pt x="87049" y="1216912"/>
                  <a:pt x="101248" y="1219083"/>
                  <a:pt x="122621" y="1226207"/>
                </a:cubicBezTo>
                <a:cubicBezTo>
                  <a:pt x="128460" y="1234966"/>
                  <a:pt x="136442" y="1242627"/>
                  <a:pt x="140138" y="1252483"/>
                </a:cubicBezTo>
                <a:cubicBezTo>
                  <a:pt x="145365" y="1266422"/>
                  <a:pt x="145668" y="1281744"/>
                  <a:pt x="148897" y="1296276"/>
                </a:cubicBezTo>
                <a:cubicBezTo>
                  <a:pt x="151508" y="1308027"/>
                  <a:pt x="154736" y="1319633"/>
                  <a:pt x="157655" y="1331311"/>
                </a:cubicBezTo>
                <a:cubicBezTo>
                  <a:pt x="160575" y="1360506"/>
                  <a:pt x="167500" y="1389576"/>
                  <a:pt x="166414" y="1418897"/>
                </a:cubicBezTo>
                <a:cubicBezTo>
                  <a:pt x="162356" y="1528466"/>
                  <a:pt x="128388" y="1545446"/>
                  <a:pt x="166414" y="1629104"/>
                </a:cubicBezTo>
                <a:cubicBezTo>
                  <a:pt x="172455" y="1642393"/>
                  <a:pt x="183931" y="1652460"/>
                  <a:pt x="192690" y="1664138"/>
                </a:cubicBezTo>
                <a:cubicBezTo>
                  <a:pt x="199814" y="1685511"/>
                  <a:pt x="201985" y="1699710"/>
                  <a:pt x="218966" y="1716690"/>
                </a:cubicBezTo>
                <a:cubicBezTo>
                  <a:pt x="226409" y="1724133"/>
                  <a:pt x="236483" y="1728368"/>
                  <a:pt x="245242" y="1734207"/>
                </a:cubicBezTo>
                <a:cubicBezTo>
                  <a:pt x="267253" y="1800246"/>
                  <a:pt x="237563" y="1718851"/>
                  <a:pt x="271517" y="1786759"/>
                </a:cubicBezTo>
                <a:cubicBezTo>
                  <a:pt x="304952" y="1853630"/>
                  <a:pt x="243019" y="1763360"/>
                  <a:pt x="306552" y="1848069"/>
                </a:cubicBezTo>
                <a:cubicBezTo>
                  <a:pt x="309472" y="1856828"/>
                  <a:pt x="309643" y="1867057"/>
                  <a:pt x="315311" y="1874345"/>
                </a:cubicBezTo>
                <a:cubicBezTo>
                  <a:pt x="330520" y="1893900"/>
                  <a:pt x="367862" y="1926897"/>
                  <a:pt x="367862" y="1926897"/>
                </a:cubicBezTo>
                <a:cubicBezTo>
                  <a:pt x="384455" y="1976675"/>
                  <a:pt x="370092" y="1946643"/>
                  <a:pt x="429173" y="2005724"/>
                </a:cubicBezTo>
                <a:cubicBezTo>
                  <a:pt x="454074" y="2030625"/>
                  <a:pt x="445277" y="2023483"/>
                  <a:pt x="481724" y="2049517"/>
                </a:cubicBezTo>
                <a:cubicBezTo>
                  <a:pt x="490290" y="2055636"/>
                  <a:pt x="498585" y="2062327"/>
                  <a:pt x="508000" y="2067035"/>
                </a:cubicBezTo>
                <a:cubicBezTo>
                  <a:pt x="516258" y="2071164"/>
                  <a:pt x="525399" y="2073257"/>
                  <a:pt x="534276" y="2075793"/>
                </a:cubicBezTo>
                <a:cubicBezTo>
                  <a:pt x="618480" y="2099851"/>
                  <a:pt x="648146" y="2089385"/>
                  <a:pt x="770759" y="2102069"/>
                </a:cubicBezTo>
                <a:cubicBezTo>
                  <a:pt x="802731" y="2105376"/>
                  <a:pt x="866174" y="2119277"/>
                  <a:pt x="893379" y="2128345"/>
                </a:cubicBezTo>
                <a:lnTo>
                  <a:pt x="945931" y="2145862"/>
                </a:lnTo>
                <a:cubicBezTo>
                  <a:pt x="954690" y="2148782"/>
                  <a:pt x="963635" y="2151192"/>
                  <a:pt x="972207" y="2154621"/>
                </a:cubicBezTo>
                <a:cubicBezTo>
                  <a:pt x="986805" y="2160460"/>
                  <a:pt x="1000356" y="2170574"/>
                  <a:pt x="1016000" y="2172138"/>
                </a:cubicBezTo>
                <a:cubicBezTo>
                  <a:pt x="1088685" y="2179406"/>
                  <a:pt x="1161977" y="2177977"/>
                  <a:pt x="1234966" y="2180897"/>
                </a:cubicBezTo>
                <a:lnTo>
                  <a:pt x="1699173" y="2172138"/>
                </a:lnTo>
                <a:cubicBezTo>
                  <a:pt x="1745957" y="2170782"/>
                  <a:pt x="1792978" y="2169999"/>
                  <a:pt x="1839311" y="2163380"/>
                </a:cubicBezTo>
                <a:cubicBezTo>
                  <a:pt x="1854875" y="2161157"/>
                  <a:pt x="1868045" y="2150380"/>
                  <a:pt x="1883104" y="2145862"/>
                </a:cubicBezTo>
                <a:cubicBezTo>
                  <a:pt x="1906382" y="2138878"/>
                  <a:pt x="1968681" y="2131135"/>
                  <a:pt x="1988207" y="2128345"/>
                </a:cubicBezTo>
                <a:cubicBezTo>
                  <a:pt x="2051208" y="2107344"/>
                  <a:pt x="1972532" y="2132823"/>
                  <a:pt x="2049517" y="2110828"/>
                </a:cubicBezTo>
                <a:cubicBezTo>
                  <a:pt x="2058394" y="2108292"/>
                  <a:pt x="2066709" y="2103721"/>
                  <a:pt x="2075793" y="2102069"/>
                </a:cubicBezTo>
                <a:cubicBezTo>
                  <a:pt x="2098951" y="2097858"/>
                  <a:pt x="2122506" y="2096230"/>
                  <a:pt x="2145862" y="2093311"/>
                </a:cubicBezTo>
                <a:cubicBezTo>
                  <a:pt x="2162156" y="2077016"/>
                  <a:pt x="2167555" y="2069326"/>
                  <a:pt x="2189655" y="2058276"/>
                </a:cubicBezTo>
                <a:cubicBezTo>
                  <a:pt x="2197913" y="2054147"/>
                  <a:pt x="2207172" y="2052437"/>
                  <a:pt x="2215931" y="2049517"/>
                </a:cubicBezTo>
                <a:cubicBezTo>
                  <a:pt x="2221770" y="2037839"/>
                  <a:pt x="2226205" y="2025346"/>
                  <a:pt x="2233448" y="2014483"/>
                </a:cubicBezTo>
                <a:cubicBezTo>
                  <a:pt x="2266037" y="1965601"/>
                  <a:pt x="2236662" y="2034332"/>
                  <a:pt x="2268483" y="1970690"/>
                </a:cubicBezTo>
                <a:cubicBezTo>
                  <a:pt x="2282173" y="1943310"/>
                  <a:pt x="2271979" y="1936716"/>
                  <a:pt x="2294759" y="1909380"/>
                </a:cubicBezTo>
                <a:cubicBezTo>
                  <a:pt x="2301498" y="1901293"/>
                  <a:pt x="2312276" y="1897701"/>
                  <a:pt x="2321035" y="1891862"/>
                </a:cubicBezTo>
                <a:cubicBezTo>
                  <a:pt x="2332713" y="1874345"/>
                  <a:pt x="2349411" y="1859283"/>
                  <a:pt x="2356069" y="1839311"/>
                </a:cubicBezTo>
                <a:cubicBezTo>
                  <a:pt x="2358989" y="1830552"/>
                  <a:pt x="2357315" y="1818401"/>
                  <a:pt x="2364828" y="1813035"/>
                </a:cubicBezTo>
                <a:cubicBezTo>
                  <a:pt x="2383355" y="1799801"/>
                  <a:pt x="2438091" y="1791888"/>
                  <a:pt x="2461173" y="1786759"/>
                </a:cubicBezTo>
                <a:cubicBezTo>
                  <a:pt x="2504100" y="1777220"/>
                  <a:pt x="2490618" y="1780794"/>
                  <a:pt x="2531242" y="1760483"/>
                </a:cubicBezTo>
                <a:cubicBezTo>
                  <a:pt x="2537081" y="1751724"/>
                  <a:pt x="2541316" y="1741650"/>
                  <a:pt x="2548759" y="1734207"/>
                </a:cubicBezTo>
                <a:cubicBezTo>
                  <a:pt x="2607150" y="1675816"/>
                  <a:pt x="2545840" y="1760483"/>
                  <a:pt x="2592552" y="1690414"/>
                </a:cubicBezTo>
                <a:cubicBezTo>
                  <a:pt x="2612807" y="1609398"/>
                  <a:pt x="2611067" y="1630911"/>
                  <a:pt x="2592552" y="1488966"/>
                </a:cubicBezTo>
                <a:cubicBezTo>
                  <a:pt x="2591696" y="1482407"/>
                  <a:pt x="2565049" y="1434246"/>
                  <a:pt x="2557517" y="1427655"/>
                </a:cubicBezTo>
                <a:cubicBezTo>
                  <a:pt x="2541673" y="1413792"/>
                  <a:pt x="2504966" y="1392621"/>
                  <a:pt x="2504966" y="1392621"/>
                </a:cubicBezTo>
                <a:cubicBezTo>
                  <a:pt x="2426306" y="1408353"/>
                  <a:pt x="2435347" y="1428015"/>
                  <a:pt x="2391104" y="1392621"/>
                </a:cubicBezTo>
                <a:cubicBezTo>
                  <a:pt x="2384656" y="1387462"/>
                  <a:pt x="2379425" y="1380943"/>
                  <a:pt x="2373586" y="1375104"/>
                </a:cubicBezTo>
                <a:cubicBezTo>
                  <a:pt x="2370667" y="1275840"/>
                  <a:pt x="2370188" y="1176473"/>
                  <a:pt x="2364828" y="1077311"/>
                </a:cubicBezTo>
                <a:cubicBezTo>
                  <a:pt x="2364230" y="1066245"/>
                  <a:pt x="2342817" y="1020265"/>
                  <a:pt x="2338552" y="1016000"/>
                </a:cubicBezTo>
                <a:cubicBezTo>
                  <a:pt x="2332024" y="1009472"/>
                  <a:pt x="2321035" y="1010161"/>
                  <a:pt x="2312276" y="1007242"/>
                </a:cubicBezTo>
                <a:cubicBezTo>
                  <a:pt x="2262075" y="931939"/>
                  <a:pt x="2328920" y="1020557"/>
                  <a:pt x="2268483" y="972207"/>
                </a:cubicBezTo>
                <a:cubicBezTo>
                  <a:pt x="2260263" y="965631"/>
                  <a:pt x="2258409" y="953374"/>
                  <a:pt x="2250966" y="945931"/>
                </a:cubicBezTo>
                <a:cubicBezTo>
                  <a:pt x="2243523" y="938488"/>
                  <a:pt x="2233449" y="934253"/>
                  <a:pt x="2224690" y="928414"/>
                </a:cubicBezTo>
                <a:cubicBezTo>
                  <a:pt x="2237063" y="847986"/>
                  <a:pt x="2222755" y="834486"/>
                  <a:pt x="2259724" y="788276"/>
                </a:cubicBezTo>
                <a:cubicBezTo>
                  <a:pt x="2264883" y="781828"/>
                  <a:pt x="2271403" y="776598"/>
                  <a:pt x="2277242" y="770759"/>
                </a:cubicBezTo>
                <a:cubicBezTo>
                  <a:pt x="2298565" y="706787"/>
                  <a:pt x="2290281" y="736121"/>
                  <a:pt x="2303517" y="683173"/>
                </a:cubicBezTo>
                <a:cubicBezTo>
                  <a:pt x="2300598" y="645219"/>
                  <a:pt x="2298547" y="607188"/>
                  <a:pt x="2294759" y="569311"/>
                </a:cubicBezTo>
                <a:cubicBezTo>
                  <a:pt x="2292705" y="548769"/>
                  <a:pt x="2294385" y="526865"/>
                  <a:pt x="2286000" y="508000"/>
                </a:cubicBezTo>
                <a:cubicBezTo>
                  <a:pt x="2281725" y="498381"/>
                  <a:pt x="2268290" y="496601"/>
                  <a:pt x="2259724" y="490483"/>
                </a:cubicBezTo>
                <a:cubicBezTo>
                  <a:pt x="2250461" y="483867"/>
                  <a:pt x="2212179" y="453573"/>
                  <a:pt x="2198414" y="446690"/>
                </a:cubicBezTo>
                <a:cubicBezTo>
                  <a:pt x="2190156" y="442561"/>
                  <a:pt x="2180897" y="440851"/>
                  <a:pt x="2172138" y="437931"/>
                </a:cubicBezTo>
                <a:cubicBezTo>
                  <a:pt x="2141762" y="407555"/>
                  <a:pt x="2147969" y="421596"/>
                  <a:pt x="2137104" y="385380"/>
                </a:cubicBezTo>
                <a:cubicBezTo>
                  <a:pt x="2130996" y="365022"/>
                  <a:pt x="2125694" y="344427"/>
                  <a:pt x="2119586" y="324069"/>
                </a:cubicBezTo>
                <a:cubicBezTo>
                  <a:pt x="2116933" y="315226"/>
                  <a:pt x="2117356" y="304321"/>
                  <a:pt x="2110828" y="297793"/>
                </a:cubicBezTo>
                <a:cubicBezTo>
                  <a:pt x="2095941" y="282906"/>
                  <a:pt x="2075793" y="274437"/>
                  <a:pt x="2058276" y="262759"/>
                </a:cubicBezTo>
                <a:cubicBezTo>
                  <a:pt x="2021984" y="238565"/>
                  <a:pt x="2042212" y="247795"/>
                  <a:pt x="1996966" y="236483"/>
                </a:cubicBezTo>
                <a:cubicBezTo>
                  <a:pt x="1901708" y="141230"/>
                  <a:pt x="2066896" y="301187"/>
                  <a:pt x="1953173" y="210207"/>
                </a:cubicBezTo>
                <a:cubicBezTo>
                  <a:pt x="1944953" y="203631"/>
                  <a:pt x="1943875" y="190507"/>
                  <a:pt x="1935655" y="183931"/>
                </a:cubicBezTo>
                <a:cubicBezTo>
                  <a:pt x="1929430" y="178951"/>
                  <a:pt x="1877303" y="167523"/>
                  <a:pt x="1874345" y="166414"/>
                </a:cubicBezTo>
                <a:cubicBezTo>
                  <a:pt x="1862120" y="161830"/>
                  <a:pt x="1851817" y="152649"/>
                  <a:pt x="1839311" y="148897"/>
                </a:cubicBezTo>
                <a:cubicBezTo>
                  <a:pt x="1822301" y="143794"/>
                  <a:pt x="1804232" y="143315"/>
                  <a:pt x="1786759" y="140138"/>
                </a:cubicBezTo>
                <a:cubicBezTo>
                  <a:pt x="1772112" y="137475"/>
                  <a:pt x="1757738" y="133226"/>
                  <a:pt x="1742966" y="131380"/>
                </a:cubicBezTo>
                <a:cubicBezTo>
                  <a:pt x="1693085" y="125145"/>
                  <a:pt x="1567885" y="116997"/>
                  <a:pt x="1524000" y="113862"/>
                </a:cubicBezTo>
                <a:cubicBezTo>
                  <a:pt x="1453931" y="116782"/>
                  <a:pt x="1383745" y="117624"/>
                  <a:pt x="1313793" y="122621"/>
                </a:cubicBezTo>
                <a:cubicBezTo>
                  <a:pt x="1301786" y="123479"/>
                  <a:pt x="1290796" y="131380"/>
                  <a:pt x="1278759" y="131380"/>
                </a:cubicBezTo>
                <a:cubicBezTo>
                  <a:pt x="1229041" y="131380"/>
                  <a:pt x="1179494" y="125541"/>
                  <a:pt x="1129862" y="122621"/>
                </a:cubicBezTo>
                <a:cubicBezTo>
                  <a:pt x="1112345" y="116782"/>
                  <a:pt x="1094997" y="110410"/>
                  <a:pt x="1077311" y="105104"/>
                </a:cubicBezTo>
                <a:cubicBezTo>
                  <a:pt x="1065781" y="101645"/>
                  <a:pt x="1053806" y="99804"/>
                  <a:pt x="1042276" y="96345"/>
                </a:cubicBezTo>
                <a:cubicBezTo>
                  <a:pt x="997606" y="82944"/>
                  <a:pt x="995054" y="78142"/>
                  <a:pt x="954690" y="70069"/>
                </a:cubicBezTo>
                <a:cubicBezTo>
                  <a:pt x="892541" y="57639"/>
                  <a:pt x="887847" y="61175"/>
                  <a:pt x="814552" y="52552"/>
                </a:cubicBezTo>
                <a:cubicBezTo>
                  <a:pt x="794049" y="50140"/>
                  <a:pt x="773745" y="46205"/>
                  <a:pt x="753242" y="43793"/>
                </a:cubicBezTo>
                <a:cubicBezTo>
                  <a:pt x="724102" y="40365"/>
                  <a:pt x="694851" y="37954"/>
                  <a:pt x="665655" y="35035"/>
                </a:cubicBezTo>
                <a:cubicBezTo>
                  <a:pt x="659816" y="29196"/>
                  <a:pt x="655524" y="21210"/>
                  <a:pt x="648138" y="17517"/>
                </a:cubicBezTo>
                <a:cubicBezTo>
                  <a:pt x="620710" y="3803"/>
                  <a:pt x="560552" y="2920"/>
                  <a:pt x="543035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635081" y="2452411"/>
            <a:ext cx="1531005" cy="1480205"/>
            <a:chOff x="2757213" y="1900621"/>
            <a:chExt cx="1531005" cy="1480205"/>
          </a:xfrm>
        </p:grpSpPr>
        <p:sp>
          <p:nvSpPr>
            <p:cNvPr id="17" name="Oval 16"/>
            <p:cNvSpPr/>
            <p:nvPr/>
          </p:nvSpPr>
          <p:spPr>
            <a:xfrm>
              <a:off x="2757213" y="232979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53558" y="277647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633075" y="2995447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902839" y="2636344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902839" y="225096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666356" y="201448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97048" y="195317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64071" y="2102069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02758" y="2522483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044494" y="2907862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35282" y="2995447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25375" y="232979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710150" y="2829033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10603" y="1900621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60949" y="225096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825764" y="252248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49903" y="2645101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568259" y="205827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051500" y="2067032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300242" y="2102069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107552" y="2391100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391335" y="225096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142594" y="269765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417614" y="285530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592785" y="258378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321266" y="254875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527973" y="2391096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 rot="7281107">
            <a:off x="3155782" y="814282"/>
            <a:ext cx="2541152" cy="1765570"/>
            <a:chOff x="1395495" y="3345563"/>
            <a:chExt cx="2541152" cy="176557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409983">
              <a:off x="1395495" y="4307399"/>
              <a:ext cx="1182505" cy="803734"/>
            </a:xfrm>
            <a:prstGeom prst="rect">
              <a:avLst/>
            </a:prstGeom>
          </p:spPr>
        </p:pic>
        <p:sp>
          <p:nvSpPr>
            <p:cNvPr id="13" name="Trapezoid 12"/>
            <p:cNvSpPr/>
            <p:nvPr/>
          </p:nvSpPr>
          <p:spPr>
            <a:xfrm rot="14221437">
              <a:off x="2367817" y="3200933"/>
              <a:ext cx="1424199" cy="1713460"/>
            </a:xfrm>
            <a:prstGeom prst="trapezoid">
              <a:avLst>
                <a:gd name="adj" fmla="val 37587"/>
              </a:avLst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386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8-09 at 13.09.3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26" y="2104912"/>
            <a:ext cx="1742701" cy="2011636"/>
          </a:xfrm>
          <a:prstGeom prst="rect">
            <a:avLst/>
          </a:prstGeom>
          <a:effectLst>
            <a:outerShdw blurRad="69850" dist="2540000" dir="906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Freeform 50"/>
          <p:cNvSpPr/>
          <p:nvPr/>
        </p:nvSpPr>
        <p:spPr>
          <a:xfrm>
            <a:off x="3240675" y="2027618"/>
            <a:ext cx="2607098" cy="2180897"/>
          </a:xfrm>
          <a:custGeom>
            <a:avLst/>
            <a:gdLst>
              <a:gd name="connsiteX0" fmla="*/ 543035 w 2607098"/>
              <a:gd name="connsiteY0" fmla="*/ 0 h 2180897"/>
              <a:gd name="connsiteX1" fmla="*/ 543035 w 2607098"/>
              <a:gd name="connsiteY1" fmla="*/ 0 h 2180897"/>
              <a:gd name="connsiteX2" fmla="*/ 394138 w 2607098"/>
              <a:gd name="connsiteY2" fmla="*/ 8759 h 2180897"/>
              <a:gd name="connsiteX3" fmla="*/ 359104 w 2607098"/>
              <a:gd name="connsiteY3" fmla="*/ 17517 h 2180897"/>
              <a:gd name="connsiteX4" fmla="*/ 324069 w 2607098"/>
              <a:gd name="connsiteY4" fmla="*/ 43793 h 2180897"/>
              <a:gd name="connsiteX5" fmla="*/ 315311 w 2607098"/>
              <a:gd name="connsiteY5" fmla="*/ 70069 h 2180897"/>
              <a:gd name="connsiteX6" fmla="*/ 280276 w 2607098"/>
              <a:gd name="connsiteY6" fmla="*/ 122621 h 2180897"/>
              <a:gd name="connsiteX7" fmla="*/ 262759 w 2607098"/>
              <a:gd name="connsiteY7" fmla="*/ 175173 h 2180897"/>
              <a:gd name="connsiteX8" fmla="*/ 271517 w 2607098"/>
              <a:gd name="connsiteY8" fmla="*/ 420414 h 2180897"/>
              <a:gd name="connsiteX9" fmla="*/ 280276 w 2607098"/>
              <a:gd name="connsiteY9" fmla="*/ 446690 h 2180897"/>
              <a:gd name="connsiteX10" fmla="*/ 306552 w 2607098"/>
              <a:gd name="connsiteY10" fmla="*/ 569311 h 2180897"/>
              <a:gd name="connsiteX11" fmla="*/ 289035 w 2607098"/>
              <a:gd name="connsiteY11" fmla="*/ 770759 h 2180897"/>
              <a:gd name="connsiteX12" fmla="*/ 280276 w 2607098"/>
              <a:gd name="connsiteY12" fmla="*/ 814552 h 2180897"/>
              <a:gd name="connsiteX13" fmla="*/ 271517 w 2607098"/>
              <a:gd name="connsiteY13" fmla="*/ 840828 h 2180897"/>
              <a:gd name="connsiteX14" fmla="*/ 245242 w 2607098"/>
              <a:gd name="connsiteY14" fmla="*/ 893380 h 2180897"/>
              <a:gd name="connsiteX15" fmla="*/ 218966 w 2607098"/>
              <a:gd name="connsiteY15" fmla="*/ 902138 h 2180897"/>
              <a:gd name="connsiteX16" fmla="*/ 157655 w 2607098"/>
              <a:gd name="connsiteY16" fmla="*/ 919655 h 2180897"/>
              <a:gd name="connsiteX17" fmla="*/ 122621 w 2607098"/>
              <a:gd name="connsiteY17" fmla="*/ 928414 h 2180897"/>
              <a:gd name="connsiteX18" fmla="*/ 87586 w 2607098"/>
              <a:gd name="connsiteY18" fmla="*/ 945931 h 2180897"/>
              <a:gd name="connsiteX19" fmla="*/ 43793 w 2607098"/>
              <a:gd name="connsiteY19" fmla="*/ 980966 h 2180897"/>
              <a:gd name="connsiteX20" fmla="*/ 0 w 2607098"/>
              <a:gd name="connsiteY20" fmla="*/ 1033517 h 2180897"/>
              <a:gd name="connsiteX21" fmla="*/ 17517 w 2607098"/>
              <a:gd name="connsiteY21" fmla="*/ 1121104 h 2180897"/>
              <a:gd name="connsiteX22" fmla="*/ 26276 w 2607098"/>
              <a:gd name="connsiteY22" fmla="*/ 1147380 h 2180897"/>
              <a:gd name="connsiteX23" fmla="*/ 52552 w 2607098"/>
              <a:gd name="connsiteY23" fmla="*/ 1173655 h 2180897"/>
              <a:gd name="connsiteX24" fmla="*/ 70069 w 2607098"/>
              <a:gd name="connsiteY24" fmla="*/ 1199931 h 2180897"/>
              <a:gd name="connsiteX25" fmla="*/ 122621 w 2607098"/>
              <a:gd name="connsiteY25" fmla="*/ 1226207 h 2180897"/>
              <a:gd name="connsiteX26" fmla="*/ 140138 w 2607098"/>
              <a:gd name="connsiteY26" fmla="*/ 1252483 h 2180897"/>
              <a:gd name="connsiteX27" fmla="*/ 148897 w 2607098"/>
              <a:gd name="connsiteY27" fmla="*/ 1296276 h 2180897"/>
              <a:gd name="connsiteX28" fmla="*/ 157655 w 2607098"/>
              <a:gd name="connsiteY28" fmla="*/ 1331311 h 2180897"/>
              <a:gd name="connsiteX29" fmla="*/ 166414 w 2607098"/>
              <a:gd name="connsiteY29" fmla="*/ 1418897 h 2180897"/>
              <a:gd name="connsiteX30" fmla="*/ 166414 w 2607098"/>
              <a:gd name="connsiteY30" fmla="*/ 1629104 h 2180897"/>
              <a:gd name="connsiteX31" fmla="*/ 192690 w 2607098"/>
              <a:gd name="connsiteY31" fmla="*/ 1664138 h 2180897"/>
              <a:gd name="connsiteX32" fmla="*/ 218966 w 2607098"/>
              <a:gd name="connsiteY32" fmla="*/ 1716690 h 2180897"/>
              <a:gd name="connsiteX33" fmla="*/ 245242 w 2607098"/>
              <a:gd name="connsiteY33" fmla="*/ 1734207 h 2180897"/>
              <a:gd name="connsiteX34" fmla="*/ 271517 w 2607098"/>
              <a:gd name="connsiteY34" fmla="*/ 1786759 h 2180897"/>
              <a:gd name="connsiteX35" fmla="*/ 306552 w 2607098"/>
              <a:gd name="connsiteY35" fmla="*/ 1848069 h 2180897"/>
              <a:gd name="connsiteX36" fmla="*/ 315311 w 2607098"/>
              <a:gd name="connsiteY36" fmla="*/ 1874345 h 2180897"/>
              <a:gd name="connsiteX37" fmla="*/ 367862 w 2607098"/>
              <a:gd name="connsiteY37" fmla="*/ 1926897 h 2180897"/>
              <a:gd name="connsiteX38" fmla="*/ 429173 w 2607098"/>
              <a:gd name="connsiteY38" fmla="*/ 2005724 h 2180897"/>
              <a:gd name="connsiteX39" fmla="*/ 481724 w 2607098"/>
              <a:gd name="connsiteY39" fmla="*/ 2049517 h 2180897"/>
              <a:gd name="connsiteX40" fmla="*/ 508000 w 2607098"/>
              <a:gd name="connsiteY40" fmla="*/ 2067035 h 2180897"/>
              <a:gd name="connsiteX41" fmla="*/ 534276 w 2607098"/>
              <a:gd name="connsiteY41" fmla="*/ 2075793 h 2180897"/>
              <a:gd name="connsiteX42" fmla="*/ 770759 w 2607098"/>
              <a:gd name="connsiteY42" fmla="*/ 2102069 h 2180897"/>
              <a:gd name="connsiteX43" fmla="*/ 893379 w 2607098"/>
              <a:gd name="connsiteY43" fmla="*/ 2128345 h 2180897"/>
              <a:gd name="connsiteX44" fmla="*/ 945931 w 2607098"/>
              <a:gd name="connsiteY44" fmla="*/ 2145862 h 2180897"/>
              <a:gd name="connsiteX45" fmla="*/ 972207 w 2607098"/>
              <a:gd name="connsiteY45" fmla="*/ 2154621 h 2180897"/>
              <a:gd name="connsiteX46" fmla="*/ 1016000 w 2607098"/>
              <a:gd name="connsiteY46" fmla="*/ 2172138 h 2180897"/>
              <a:gd name="connsiteX47" fmla="*/ 1234966 w 2607098"/>
              <a:gd name="connsiteY47" fmla="*/ 2180897 h 2180897"/>
              <a:gd name="connsiteX48" fmla="*/ 1699173 w 2607098"/>
              <a:gd name="connsiteY48" fmla="*/ 2172138 h 2180897"/>
              <a:gd name="connsiteX49" fmla="*/ 1839311 w 2607098"/>
              <a:gd name="connsiteY49" fmla="*/ 2163380 h 2180897"/>
              <a:gd name="connsiteX50" fmla="*/ 1883104 w 2607098"/>
              <a:gd name="connsiteY50" fmla="*/ 2145862 h 2180897"/>
              <a:gd name="connsiteX51" fmla="*/ 1988207 w 2607098"/>
              <a:gd name="connsiteY51" fmla="*/ 2128345 h 2180897"/>
              <a:gd name="connsiteX52" fmla="*/ 2049517 w 2607098"/>
              <a:gd name="connsiteY52" fmla="*/ 2110828 h 2180897"/>
              <a:gd name="connsiteX53" fmla="*/ 2075793 w 2607098"/>
              <a:gd name="connsiteY53" fmla="*/ 2102069 h 2180897"/>
              <a:gd name="connsiteX54" fmla="*/ 2145862 w 2607098"/>
              <a:gd name="connsiteY54" fmla="*/ 2093311 h 2180897"/>
              <a:gd name="connsiteX55" fmla="*/ 2189655 w 2607098"/>
              <a:gd name="connsiteY55" fmla="*/ 2058276 h 2180897"/>
              <a:gd name="connsiteX56" fmla="*/ 2215931 w 2607098"/>
              <a:gd name="connsiteY56" fmla="*/ 2049517 h 2180897"/>
              <a:gd name="connsiteX57" fmla="*/ 2233448 w 2607098"/>
              <a:gd name="connsiteY57" fmla="*/ 2014483 h 2180897"/>
              <a:gd name="connsiteX58" fmla="*/ 2268483 w 2607098"/>
              <a:gd name="connsiteY58" fmla="*/ 1970690 h 2180897"/>
              <a:gd name="connsiteX59" fmla="*/ 2294759 w 2607098"/>
              <a:gd name="connsiteY59" fmla="*/ 1909380 h 2180897"/>
              <a:gd name="connsiteX60" fmla="*/ 2321035 w 2607098"/>
              <a:gd name="connsiteY60" fmla="*/ 1891862 h 2180897"/>
              <a:gd name="connsiteX61" fmla="*/ 2356069 w 2607098"/>
              <a:gd name="connsiteY61" fmla="*/ 1839311 h 2180897"/>
              <a:gd name="connsiteX62" fmla="*/ 2364828 w 2607098"/>
              <a:gd name="connsiteY62" fmla="*/ 1813035 h 2180897"/>
              <a:gd name="connsiteX63" fmla="*/ 2461173 w 2607098"/>
              <a:gd name="connsiteY63" fmla="*/ 1786759 h 2180897"/>
              <a:gd name="connsiteX64" fmla="*/ 2531242 w 2607098"/>
              <a:gd name="connsiteY64" fmla="*/ 1760483 h 2180897"/>
              <a:gd name="connsiteX65" fmla="*/ 2548759 w 2607098"/>
              <a:gd name="connsiteY65" fmla="*/ 1734207 h 2180897"/>
              <a:gd name="connsiteX66" fmla="*/ 2592552 w 2607098"/>
              <a:gd name="connsiteY66" fmla="*/ 1690414 h 2180897"/>
              <a:gd name="connsiteX67" fmla="*/ 2592552 w 2607098"/>
              <a:gd name="connsiteY67" fmla="*/ 1488966 h 2180897"/>
              <a:gd name="connsiteX68" fmla="*/ 2557517 w 2607098"/>
              <a:gd name="connsiteY68" fmla="*/ 1427655 h 2180897"/>
              <a:gd name="connsiteX69" fmla="*/ 2504966 w 2607098"/>
              <a:gd name="connsiteY69" fmla="*/ 1392621 h 2180897"/>
              <a:gd name="connsiteX70" fmla="*/ 2391104 w 2607098"/>
              <a:gd name="connsiteY70" fmla="*/ 1392621 h 2180897"/>
              <a:gd name="connsiteX71" fmla="*/ 2373586 w 2607098"/>
              <a:gd name="connsiteY71" fmla="*/ 1375104 h 2180897"/>
              <a:gd name="connsiteX72" fmla="*/ 2364828 w 2607098"/>
              <a:gd name="connsiteY72" fmla="*/ 1077311 h 2180897"/>
              <a:gd name="connsiteX73" fmla="*/ 2338552 w 2607098"/>
              <a:gd name="connsiteY73" fmla="*/ 1016000 h 2180897"/>
              <a:gd name="connsiteX74" fmla="*/ 2312276 w 2607098"/>
              <a:gd name="connsiteY74" fmla="*/ 1007242 h 2180897"/>
              <a:gd name="connsiteX75" fmla="*/ 2268483 w 2607098"/>
              <a:gd name="connsiteY75" fmla="*/ 972207 h 2180897"/>
              <a:gd name="connsiteX76" fmla="*/ 2250966 w 2607098"/>
              <a:gd name="connsiteY76" fmla="*/ 945931 h 2180897"/>
              <a:gd name="connsiteX77" fmla="*/ 2224690 w 2607098"/>
              <a:gd name="connsiteY77" fmla="*/ 928414 h 2180897"/>
              <a:gd name="connsiteX78" fmla="*/ 2259724 w 2607098"/>
              <a:gd name="connsiteY78" fmla="*/ 788276 h 2180897"/>
              <a:gd name="connsiteX79" fmla="*/ 2277242 w 2607098"/>
              <a:gd name="connsiteY79" fmla="*/ 770759 h 2180897"/>
              <a:gd name="connsiteX80" fmla="*/ 2303517 w 2607098"/>
              <a:gd name="connsiteY80" fmla="*/ 683173 h 2180897"/>
              <a:gd name="connsiteX81" fmla="*/ 2294759 w 2607098"/>
              <a:gd name="connsiteY81" fmla="*/ 569311 h 2180897"/>
              <a:gd name="connsiteX82" fmla="*/ 2286000 w 2607098"/>
              <a:gd name="connsiteY82" fmla="*/ 508000 h 2180897"/>
              <a:gd name="connsiteX83" fmla="*/ 2259724 w 2607098"/>
              <a:gd name="connsiteY83" fmla="*/ 490483 h 2180897"/>
              <a:gd name="connsiteX84" fmla="*/ 2198414 w 2607098"/>
              <a:gd name="connsiteY84" fmla="*/ 446690 h 2180897"/>
              <a:gd name="connsiteX85" fmla="*/ 2172138 w 2607098"/>
              <a:gd name="connsiteY85" fmla="*/ 437931 h 2180897"/>
              <a:gd name="connsiteX86" fmla="*/ 2137104 w 2607098"/>
              <a:gd name="connsiteY86" fmla="*/ 385380 h 2180897"/>
              <a:gd name="connsiteX87" fmla="*/ 2119586 w 2607098"/>
              <a:gd name="connsiteY87" fmla="*/ 324069 h 2180897"/>
              <a:gd name="connsiteX88" fmla="*/ 2110828 w 2607098"/>
              <a:gd name="connsiteY88" fmla="*/ 297793 h 2180897"/>
              <a:gd name="connsiteX89" fmla="*/ 2058276 w 2607098"/>
              <a:gd name="connsiteY89" fmla="*/ 262759 h 2180897"/>
              <a:gd name="connsiteX90" fmla="*/ 1996966 w 2607098"/>
              <a:gd name="connsiteY90" fmla="*/ 236483 h 2180897"/>
              <a:gd name="connsiteX91" fmla="*/ 1953173 w 2607098"/>
              <a:gd name="connsiteY91" fmla="*/ 210207 h 2180897"/>
              <a:gd name="connsiteX92" fmla="*/ 1935655 w 2607098"/>
              <a:gd name="connsiteY92" fmla="*/ 183931 h 2180897"/>
              <a:gd name="connsiteX93" fmla="*/ 1874345 w 2607098"/>
              <a:gd name="connsiteY93" fmla="*/ 166414 h 2180897"/>
              <a:gd name="connsiteX94" fmla="*/ 1839311 w 2607098"/>
              <a:gd name="connsiteY94" fmla="*/ 148897 h 2180897"/>
              <a:gd name="connsiteX95" fmla="*/ 1786759 w 2607098"/>
              <a:gd name="connsiteY95" fmla="*/ 140138 h 2180897"/>
              <a:gd name="connsiteX96" fmla="*/ 1742966 w 2607098"/>
              <a:gd name="connsiteY96" fmla="*/ 131380 h 2180897"/>
              <a:gd name="connsiteX97" fmla="*/ 1524000 w 2607098"/>
              <a:gd name="connsiteY97" fmla="*/ 113862 h 2180897"/>
              <a:gd name="connsiteX98" fmla="*/ 1313793 w 2607098"/>
              <a:gd name="connsiteY98" fmla="*/ 122621 h 2180897"/>
              <a:gd name="connsiteX99" fmla="*/ 1278759 w 2607098"/>
              <a:gd name="connsiteY99" fmla="*/ 131380 h 2180897"/>
              <a:gd name="connsiteX100" fmla="*/ 1129862 w 2607098"/>
              <a:gd name="connsiteY100" fmla="*/ 122621 h 2180897"/>
              <a:gd name="connsiteX101" fmla="*/ 1077311 w 2607098"/>
              <a:gd name="connsiteY101" fmla="*/ 105104 h 2180897"/>
              <a:gd name="connsiteX102" fmla="*/ 1042276 w 2607098"/>
              <a:gd name="connsiteY102" fmla="*/ 96345 h 2180897"/>
              <a:gd name="connsiteX103" fmla="*/ 954690 w 2607098"/>
              <a:gd name="connsiteY103" fmla="*/ 70069 h 2180897"/>
              <a:gd name="connsiteX104" fmla="*/ 814552 w 2607098"/>
              <a:gd name="connsiteY104" fmla="*/ 52552 h 2180897"/>
              <a:gd name="connsiteX105" fmla="*/ 753242 w 2607098"/>
              <a:gd name="connsiteY105" fmla="*/ 43793 h 2180897"/>
              <a:gd name="connsiteX106" fmla="*/ 665655 w 2607098"/>
              <a:gd name="connsiteY106" fmla="*/ 35035 h 2180897"/>
              <a:gd name="connsiteX107" fmla="*/ 648138 w 2607098"/>
              <a:gd name="connsiteY107" fmla="*/ 17517 h 2180897"/>
              <a:gd name="connsiteX108" fmla="*/ 543035 w 2607098"/>
              <a:gd name="connsiteY108" fmla="*/ 0 h 218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607098" h="2180897">
                <a:moveTo>
                  <a:pt x="543035" y="0"/>
                </a:moveTo>
                <a:lnTo>
                  <a:pt x="543035" y="0"/>
                </a:lnTo>
                <a:cubicBezTo>
                  <a:pt x="493403" y="2920"/>
                  <a:pt x="443632" y="4045"/>
                  <a:pt x="394138" y="8759"/>
                </a:cubicBezTo>
                <a:cubicBezTo>
                  <a:pt x="382155" y="9900"/>
                  <a:pt x="369871" y="12134"/>
                  <a:pt x="359104" y="17517"/>
                </a:cubicBezTo>
                <a:cubicBezTo>
                  <a:pt x="346047" y="24045"/>
                  <a:pt x="335747" y="35034"/>
                  <a:pt x="324069" y="43793"/>
                </a:cubicBezTo>
                <a:cubicBezTo>
                  <a:pt x="321150" y="52552"/>
                  <a:pt x="319795" y="61998"/>
                  <a:pt x="315311" y="70069"/>
                </a:cubicBezTo>
                <a:cubicBezTo>
                  <a:pt x="305087" y="88473"/>
                  <a:pt x="286934" y="102648"/>
                  <a:pt x="280276" y="122621"/>
                </a:cubicBezTo>
                <a:lnTo>
                  <a:pt x="262759" y="175173"/>
                </a:lnTo>
                <a:cubicBezTo>
                  <a:pt x="265678" y="256920"/>
                  <a:pt x="266251" y="338785"/>
                  <a:pt x="271517" y="420414"/>
                </a:cubicBezTo>
                <a:cubicBezTo>
                  <a:pt x="272111" y="429627"/>
                  <a:pt x="278465" y="437637"/>
                  <a:pt x="280276" y="446690"/>
                </a:cubicBezTo>
                <a:cubicBezTo>
                  <a:pt x="307730" y="583954"/>
                  <a:pt x="267211" y="431613"/>
                  <a:pt x="306552" y="569311"/>
                </a:cubicBezTo>
                <a:cubicBezTo>
                  <a:pt x="300902" y="654054"/>
                  <a:pt x="300729" y="694745"/>
                  <a:pt x="289035" y="770759"/>
                </a:cubicBezTo>
                <a:cubicBezTo>
                  <a:pt x="286771" y="785473"/>
                  <a:pt x="283887" y="800110"/>
                  <a:pt x="280276" y="814552"/>
                </a:cubicBezTo>
                <a:cubicBezTo>
                  <a:pt x="278037" y="823509"/>
                  <a:pt x="274053" y="831951"/>
                  <a:pt x="271517" y="840828"/>
                </a:cubicBezTo>
                <a:cubicBezTo>
                  <a:pt x="264134" y="866668"/>
                  <a:pt x="268953" y="879153"/>
                  <a:pt x="245242" y="893380"/>
                </a:cubicBezTo>
                <a:cubicBezTo>
                  <a:pt x="237325" y="898130"/>
                  <a:pt x="227809" y="899485"/>
                  <a:pt x="218966" y="902138"/>
                </a:cubicBezTo>
                <a:cubicBezTo>
                  <a:pt x="198608" y="908245"/>
                  <a:pt x="178161" y="914062"/>
                  <a:pt x="157655" y="919655"/>
                </a:cubicBezTo>
                <a:cubicBezTo>
                  <a:pt x="146042" y="922822"/>
                  <a:pt x="133892" y="924187"/>
                  <a:pt x="122621" y="928414"/>
                </a:cubicBezTo>
                <a:cubicBezTo>
                  <a:pt x="110396" y="932999"/>
                  <a:pt x="99264" y="940092"/>
                  <a:pt x="87586" y="945931"/>
                </a:cubicBezTo>
                <a:cubicBezTo>
                  <a:pt x="48411" y="1004695"/>
                  <a:pt x="94560" y="947121"/>
                  <a:pt x="43793" y="980966"/>
                </a:cubicBezTo>
                <a:cubicBezTo>
                  <a:pt x="23562" y="994454"/>
                  <a:pt x="12926" y="1014129"/>
                  <a:pt x="0" y="1033517"/>
                </a:cubicBezTo>
                <a:cubicBezTo>
                  <a:pt x="5839" y="1062713"/>
                  <a:pt x="8101" y="1092858"/>
                  <a:pt x="17517" y="1121104"/>
                </a:cubicBezTo>
                <a:cubicBezTo>
                  <a:pt x="20437" y="1129863"/>
                  <a:pt x="21155" y="1139698"/>
                  <a:pt x="26276" y="1147380"/>
                </a:cubicBezTo>
                <a:cubicBezTo>
                  <a:pt x="33147" y="1157686"/>
                  <a:pt x="44622" y="1164140"/>
                  <a:pt x="52552" y="1173655"/>
                </a:cubicBezTo>
                <a:cubicBezTo>
                  <a:pt x="59291" y="1181742"/>
                  <a:pt x="62626" y="1192488"/>
                  <a:pt x="70069" y="1199931"/>
                </a:cubicBezTo>
                <a:cubicBezTo>
                  <a:pt x="87049" y="1216912"/>
                  <a:pt x="101248" y="1219083"/>
                  <a:pt x="122621" y="1226207"/>
                </a:cubicBezTo>
                <a:cubicBezTo>
                  <a:pt x="128460" y="1234966"/>
                  <a:pt x="136442" y="1242627"/>
                  <a:pt x="140138" y="1252483"/>
                </a:cubicBezTo>
                <a:cubicBezTo>
                  <a:pt x="145365" y="1266422"/>
                  <a:pt x="145668" y="1281744"/>
                  <a:pt x="148897" y="1296276"/>
                </a:cubicBezTo>
                <a:cubicBezTo>
                  <a:pt x="151508" y="1308027"/>
                  <a:pt x="154736" y="1319633"/>
                  <a:pt x="157655" y="1331311"/>
                </a:cubicBezTo>
                <a:cubicBezTo>
                  <a:pt x="160575" y="1360506"/>
                  <a:pt x="167500" y="1389576"/>
                  <a:pt x="166414" y="1418897"/>
                </a:cubicBezTo>
                <a:cubicBezTo>
                  <a:pt x="162356" y="1528466"/>
                  <a:pt x="128388" y="1545446"/>
                  <a:pt x="166414" y="1629104"/>
                </a:cubicBezTo>
                <a:cubicBezTo>
                  <a:pt x="172455" y="1642393"/>
                  <a:pt x="183931" y="1652460"/>
                  <a:pt x="192690" y="1664138"/>
                </a:cubicBezTo>
                <a:cubicBezTo>
                  <a:pt x="199814" y="1685511"/>
                  <a:pt x="201985" y="1699710"/>
                  <a:pt x="218966" y="1716690"/>
                </a:cubicBezTo>
                <a:cubicBezTo>
                  <a:pt x="226409" y="1724133"/>
                  <a:pt x="236483" y="1728368"/>
                  <a:pt x="245242" y="1734207"/>
                </a:cubicBezTo>
                <a:cubicBezTo>
                  <a:pt x="267253" y="1800246"/>
                  <a:pt x="237563" y="1718851"/>
                  <a:pt x="271517" y="1786759"/>
                </a:cubicBezTo>
                <a:cubicBezTo>
                  <a:pt x="304952" y="1853630"/>
                  <a:pt x="243019" y="1763360"/>
                  <a:pt x="306552" y="1848069"/>
                </a:cubicBezTo>
                <a:cubicBezTo>
                  <a:pt x="309472" y="1856828"/>
                  <a:pt x="309643" y="1867057"/>
                  <a:pt x="315311" y="1874345"/>
                </a:cubicBezTo>
                <a:cubicBezTo>
                  <a:pt x="330520" y="1893900"/>
                  <a:pt x="367862" y="1926897"/>
                  <a:pt x="367862" y="1926897"/>
                </a:cubicBezTo>
                <a:cubicBezTo>
                  <a:pt x="384455" y="1976675"/>
                  <a:pt x="370092" y="1946643"/>
                  <a:pt x="429173" y="2005724"/>
                </a:cubicBezTo>
                <a:cubicBezTo>
                  <a:pt x="454074" y="2030625"/>
                  <a:pt x="445277" y="2023483"/>
                  <a:pt x="481724" y="2049517"/>
                </a:cubicBezTo>
                <a:cubicBezTo>
                  <a:pt x="490290" y="2055636"/>
                  <a:pt x="498585" y="2062327"/>
                  <a:pt x="508000" y="2067035"/>
                </a:cubicBezTo>
                <a:cubicBezTo>
                  <a:pt x="516258" y="2071164"/>
                  <a:pt x="525399" y="2073257"/>
                  <a:pt x="534276" y="2075793"/>
                </a:cubicBezTo>
                <a:cubicBezTo>
                  <a:pt x="618480" y="2099851"/>
                  <a:pt x="648146" y="2089385"/>
                  <a:pt x="770759" y="2102069"/>
                </a:cubicBezTo>
                <a:cubicBezTo>
                  <a:pt x="802731" y="2105376"/>
                  <a:pt x="866174" y="2119277"/>
                  <a:pt x="893379" y="2128345"/>
                </a:cubicBezTo>
                <a:lnTo>
                  <a:pt x="945931" y="2145862"/>
                </a:lnTo>
                <a:cubicBezTo>
                  <a:pt x="954690" y="2148782"/>
                  <a:pt x="963635" y="2151192"/>
                  <a:pt x="972207" y="2154621"/>
                </a:cubicBezTo>
                <a:cubicBezTo>
                  <a:pt x="986805" y="2160460"/>
                  <a:pt x="1000356" y="2170574"/>
                  <a:pt x="1016000" y="2172138"/>
                </a:cubicBezTo>
                <a:cubicBezTo>
                  <a:pt x="1088685" y="2179406"/>
                  <a:pt x="1161977" y="2177977"/>
                  <a:pt x="1234966" y="2180897"/>
                </a:cubicBezTo>
                <a:lnTo>
                  <a:pt x="1699173" y="2172138"/>
                </a:lnTo>
                <a:cubicBezTo>
                  <a:pt x="1745957" y="2170782"/>
                  <a:pt x="1792978" y="2169999"/>
                  <a:pt x="1839311" y="2163380"/>
                </a:cubicBezTo>
                <a:cubicBezTo>
                  <a:pt x="1854875" y="2161157"/>
                  <a:pt x="1868045" y="2150380"/>
                  <a:pt x="1883104" y="2145862"/>
                </a:cubicBezTo>
                <a:cubicBezTo>
                  <a:pt x="1906382" y="2138878"/>
                  <a:pt x="1968681" y="2131135"/>
                  <a:pt x="1988207" y="2128345"/>
                </a:cubicBezTo>
                <a:cubicBezTo>
                  <a:pt x="2051208" y="2107344"/>
                  <a:pt x="1972532" y="2132823"/>
                  <a:pt x="2049517" y="2110828"/>
                </a:cubicBezTo>
                <a:cubicBezTo>
                  <a:pt x="2058394" y="2108292"/>
                  <a:pt x="2066709" y="2103721"/>
                  <a:pt x="2075793" y="2102069"/>
                </a:cubicBezTo>
                <a:cubicBezTo>
                  <a:pt x="2098951" y="2097858"/>
                  <a:pt x="2122506" y="2096230"/>
                  <a:pt x="2145862" y="2093311"/>
                </a:cubicBezTo>
                <a:cubicBezTo>
                  <a:pt x="2162156" y="2077016"/>
                  <a:pt x="2167555" y="2069326"/>
                  <a:pt x="2189655" y="2058276"/>
                </a:cubicBezTo>
                <a:cubicBezTo>
                  <a:pt x="2197913" y="2054147"/>
                  <a:pt x="2207172" y="2052437"/>
                  <a:pt x="2215931" y="2049517"/>
                </a:cubicBezTo>
                <a:cubicBezTo>
                  <a:pt x="2221770" y="2037839"/>
                  <a:pt x="2226205" y="2025346"/>
                  <a:pt x="2233448" y="2014483"/>
                </a:cubicBezTo>
                <a:cubicBezTo>
                  <a:pt x="2266037" y="1965601"/>
                  <a:pt x="2236662" y="2034332"/>
                  <a:pt x="2268483" y="1970690"/>
                </a:cubicBezTo>
                <a:cubicBezTo>
                  <a:pt x="2282173" y="1943310"/>
                  <a:pt x="2271979" y="1936716"/>
                  <a:pt x="2294759" y="1909380"/>
                </a:cubicBezTo>
                <a:cubicBezTo>
                  <a:pt x="2301498" y="1901293"/>
                  <a:pt x="2312276" y="1897701"/>
                  <a:pt x="2321035" y="1891862"/>
                </a:cubicBezTo>
                <a:cubicBezTo>
                  <a:pt x="2332713" y="1874345"/>
                  <a:pt x="2349411" y="1859283"/>
                  <a:pt x="2356069" y="1839311"/>
                </a:cubicBezTo>
                <a:cubicBezTo>
                  <a:pt x="2358989" y="1830552"/>
                  <a:pt x="2357315" y="1818401"/>
                  <a:pt x="2364828" y="1813035"/>
                </a:cubicBezTo>
                <a:cubicBezTo>
                  <a:pt x="2383355" y="1799801"/>
                  <a:pt x="2438091" y="1791888"/>
                  <a:pt x="2461173" y="1786759"/>
                </a:cubicBezTo>
                <a:cubicBezTo>
                  <a:pt x="2504100" y="1777220"/>
                  <a:pt x="2490618" y="1780794"/>
                  <a:pt x="2531242" y="1760483"/>
                </a:cubicBezTo>
                <a:cubicBezTo>
                  <a:pt x="2537081" y="1751724"/>
                  <a:pt x="2541316" y="1741650"/>
                  <a:pt x="2548759" y="1734207"/>
                </a:cubicBezTo>
                <a:cubicBezTo>
                  <a:pt x="2607150" y="1675816"/>
                  <a:pt x="2545840" y="1760483"/>
                  <a:pt x="2592552" y="1690414"/>
                </a:cubicBezTo>
                <a:cubicBezTo>
                  <a:pt x="2612807" y="1609398"/>
                  <a:pt x="2611067" y="1630911"/>
                  <a:pt x="2592552" y="1488966"/>
                </a:cubicBezTo>
                <a:cubicBezTo>
                  <a:pt x="2591696" y="1482407"/>
                  <a:pt x="2565049" y="1434246"/>
                  <a:pt x="2557517" y="1427655"/>
                </a:cubicBezTo>
                <a:cubicBezTo>
                  <a:pt x="2541673" y="1413792"/>
                  <a:pt x="2504966" y="1392621"/>
                  <a:pt x="2504966" y="1392621"/>
                </a:cubicBezTo>
                <a:cubicBezTo>
                  <a:pt x="2426306" y="1408353"/>
                  <a:pt x="2435347" y="1428015"/>
                  <a:pt x="2391104" y="1392621"/>
                </a:cubicBezTo>
                <a:cubicBezTo>
                  <a:pt x="2384656" y="1387462"/>
                  <a:pt x="2379425" y="1380943"/>
                  <a:pt x="2373586" y="1375104"/>
                </a:cubicBezTo>
                <a:cubicBezTo>
                  <a:pt x="2370667" y="1275840"/>
                  <a:pt x="2370188" y="1176473"/>
                  <a:pt x="2364828" y="1077311"/>
                </a:cubicBezTo>
                <a:cubicBezTo>
                  <a:pt x="2364230" y="1066245"/>
                  <a:pt x="2342817" y="1020265"/>
                  <a:pt x="2338552" y="1016000"/>
                </a:cubicBezTo>
                <a:cubicBezTo>
                  <a:pt x="2332024" y="1009472"/>
                  <a:pt x="2321035" y="1010161"/>
                  <a:pt x="2312276" y="1007242"/>
                </a:cubicBezTo>
                <a:cubicBezTo>
                  <a:pt x="2262075" y="931939"/>
                  <a:pt x="2328920" y="1020557"/>
                  <a:pt x="2268483" y="972207"/>
                </a:cubicBezTo>
                <a:cubicBezTo>
                  <a:pt x="2260263" y="965631"/>
                  <a:pt x="2258409" y="953374"/>
                  <a:pt x="2250966" y="945931"/>
                </a:cubicBezTo>
                <a:cubicBezTo>
                  <a:pt x="2243523" y="938488"/>
                  <a:pt x="2233449" y="934253"/>
                  <a:pt x="2224690" y="928414"/>
                </a:cubicBezTo>
                <a:cubicBezTo>
                  <a:pt x="2237063" y="847986"/>
                  <a:pt x="2222755" y="834486"/>
                  <a:pt x="2259724" y="788276"/>
                </a:cubicBezTo>
                <a:cubicBezTo>
                  <a:pt x="2264883" y="781828"/>
                  <a:pt x="2271403" y="776598"/>
                  <a:pt x="2277242" y="770759"/>
                </a:cubicBezTo>
                <a:cubicBezTo>
                  <a:pt x="2298565" y="706787"/>
                  <a:pt x="2290281" y="736121"/>
                  <a:pt x="2303517" y="683173"/>
                </a:cubicBezTo>
                <a:cubicBezTo>
                  <a:pt x="2300598" y="645219"/>
                  <a:pt x="2298547" y="607188"/>
                  <a:pt x="2294759" y="569311"/>
                </a:cubicBezTo>
                <a:cubicBezTo>
                  <a:pt x="2292705" y="548769"/>
                  <a:pt x="2294385" y="526865"/>
                  <a:pt x="2286000" y="508000"/>
                </a:cubicBezTo>
                <a:cubicBezTo>
                  <a:pt x="2281725" y="498381"/>
                  <a:pt x="2268290" y="496601"/>
                  <a:pt x="2259724" y="490483"/>
                </a:cubicBezTo>
                <a:cubicBezTo>
                  <a:pt x="2250461" y="483867"/>
                  <a:pt x="2212179" y="453573"/>
                  <a:pt x="2198414" y="446690"/>
                </a:cubicBezTo>
                <a:cubicBezTo>
                  <a:pt x="2190156" y="442561"/>
                  <a:pt x="2180897" y="440851"/>
                  <a:pt x="2172138" y="437931"/>
                </a:cubicBezTo>
                <a:cubicBezTo>
                  <a:pt x="2141762" y="407555"/>
                  <a:pt x="2147969" y="421596"/>
                  <a:pt x="2137104" y="385380"/>
                </a:cubicBezTo>
                <a:cubicBezTo>
                  <a:pt x="2130996" y="365022"/>
                  <a:pt x="2125694" y="344427"/>
                  <a:pt x="2119586" y="324069"/>
                </a:cubicBezTo>
                <a:cubicBezTo>
                  <a:pt x="2116933" y="315226"/>
                  <a:pt x="2117356" y="304321"/>
                  <a:pt x="2110828" y="297793"/>
                </a:cubicBezTo>
                <a:cubicBezTo>
                  <a:pt x="2095941" y="282906"/>
                  <a:pt x="2075793" y="274437"/>
                  <a:pt x="2058276" y="262759"/>
                </a:cubicBezTo>
                <a:cubicBezTo>
                  <a:pt x="2021984" y="238565"/>
                  <a:pt x="2042212" y="247795"/>
                  <a:pt x="1996966" y="236483"/>
                </a:cubicBezTo>
                <a:cubicBezTo>
                  <a:pt x="1901708" y="141230"/>
                  <a:pt x="2066896" y="301187"/>
                  <a:pt x="1953173" y="210207"/>
                </a:cubicBezTo>
                <a:cubicBezTo>
                  <a:pt x="1944953" y="203631"/>
                  <a:pt x="1943875" y="190507"/>
                  <a:pt x="1935655" y="183931"/>
                </a:cubicBezTo>
                <a:cubicBezTo>
                  <a:pt x="1929430" y="178951"/>
                  <a:pt x="1877303" y="167523"/>
                  <a:pt x="1874345" y="166414"/>
                </a:cubicBezTo>
                <a:cubicBezTo>
                  <a:pt x="1862120" y="161830"/>
                  <a:pt x="1851817" y="152649"/>
                  <a:pt x="1839311" y="148897"/>
                </a:cubicBezTo>
                <a:cubicBezTo>
                  <a:pt x="1822301" y="143794"/>
                  <a:pt x="1804232" y="143315"/>
                  <a:pt x="1786759" y="140138"/>
                </a:cubicBezTo>
                <a:cubicBezTo>
                  <a:pt x="1772112" y="137475"/>
                  <a:pt x="1757738" y="133226"/>
                  <a:pt x="1742966" y="131380"/>
                </a:cubicBezTo>
                <a:cubicBezTo>
                  <a:pt x="1693085" y="125145"/>
                  <a:pt x="1567885" y="116997"/>
                  <a:pt x="1524000" y="113862"/>
                </a:cubicBezTo>
                <a:cubicBezTo>
                  <a:pt x="1453931" y="116782"/>
                  <a:pt x="1383745" y="117624"/>
                  <a:pt x="1313793" y="122621"/>
                </a:cubicBezTo>
                <a:cubicBezTo>
                  <a:pt x="1301786" y="123479"/>
                  <a:pt x="1290796" y="131380"/>
                  <a:pt x="1278759" y="131380"/>
                </a:cubicBezTo>
                <a:cubicBezTo>
                  <a:pt x="1229041" y="131380"/>
                  <a:pt x="1179494" y="125541"/>
                  <a:pt x="1129862" y="122621"/>
                </a:cubicBezTo>
                <a:cubicBezTo>
                  <a:pt x="1112345" y="116782"/>
                  <a:pt x="1094997" y="110410"/>
                  <a:pt x="1077311" y="105104"/>
                </a:cubicBezTo>
                <a:cubicBezTo>
                  <a:pt x="1065781" y="101645"/>
                  <a:pt x="1053806" y="99804"/>
                  <a:pt x="1042276" y="96345"/>
                </a:cubicBezTo>
                <a:cubicBezTo>
                  <a:pt x="997606" y="82944"/>
                  <a:pt x="995054" y="78142"/>
                  <a:pt x="954690" y="70069"/>
                </a:cubicBezTo>
                <a:cubicBezTo>
                  <a:pt x="892541" y="57639"/>
                  <a:pt x="887847" y="61175"/>
                  <a:pt x="814552" y="52552"/>
                </a:cubicBezTo>
                <a:cubicBezTo>
                  <a:pt x="794049" y="50140"/>
                  <a:pt x="773745" y="46205"/>
                  <a:pt x="753242" y="43793"/>
                </a:cubicBezTo>
                <a:cubicBezTo>
                  <a:pt x="724102" y="40365"/>
                  <a:pt x="694851" y="37954"/>
                  <a:pt x="665655" y="35035"/>
                </a:cubicBezTo>
                <a:cubicBezTo>
                  <a:pt x="659816" y="29196"/>
                  <a:pt x="655524" y="21210"/>
                  <a:pt x="648138" y="17517"/>
                </a:cubicBezTo>
                <a:cubicBezTo>
                  <a:pt x="620710" y="3803"/>
                  <a:pt x="560552" y="2920"/>
                  <a:pt x="543035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635081" y="2452411"/>
            <a:ext cx="1531005" cy="1480205"/>
            <a:chOff x="2757213" y="1900621"/>
            <a:chExt cx="1531005" cy="1480205"/>
          </a:xfrm>
        </p:grpSpPr>
        <p:sp>
          <p:nvSpPr>
            <p:cNvPr id="17" name="Oval 16"/>
            <p:cNvSpPr/>
            <p:nvPr/>
          </p:nvSpPr>
          <p:spPr>
            <a:xfrm>
              <a:off x="2757213" y="232979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53558" y="277647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633075" y="2995447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902839" y="2636344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902839" y="225096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666356" y="201448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97048" y="195317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64071" y="2102069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02758" y="2522483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044494" y="2907862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35282" y="2995447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25375" y="232979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710150" y="2829033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10603" y="1900621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60949" y="225096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825764" y="252248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49903" y="2645101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568259" y="205827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051500" y="2067032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300242" y="2102069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107552" y="2391100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391335" y="225096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142594" y="269765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417614" y="285530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592785" y="258378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321266" y="254875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527973" y="2391096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 rot="11029137">
            <a:off x="4313476" y="1486922"/>
            <a:ext cx="3013857" cy="1930979"/>
            <a:chOff x="1382366" y="3209536"/>
            <a:chExt cx="3013857" cy="193097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409983">
              <a:off x="1382366" y="4336781"/>
              <a:ext cx="1182505" cy="803734"/>
            </a:xfrm>
            <a:prstGeom prst="rect">
              <a:avLst/>
            </a:prstGeom>
          </p:spPr>
        </p:pic>
        <p:sp>
          <p:nvSpPr>
            <p:cNvPr id="13" name="Trapezoid 12"/>
            <p:cNvSpPr/>
            <p:nvPr/>
          </p:nvSpPr>
          <p:spPr>
            <a:xfrm rot="14221437">
              <a:off x="2577474" y="2814986"/>
              <a:ext cx="1424199" cy="2213299"/>
            </a:xfrm>
            <a:prstGeom prst="trapezoid">
              <a:avLst>
                <a:gd name="adj" fmla="val 37587"/>
              </a:avLst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301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8-09 at 12.23.4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87" y="2618831"/>
            <a:ext cx="1986761" cy="835911"/>
          </a:xfrm>
          <a:prstGeom prst="rect">
            <a:avLst/>
          </a:prstGeom>
          <a:effectLst>
            <a:outerShdw blurRad="69850" dist="2540000" dir="3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Freeform 50"/>
          <p:cNvSpPr/>
          <p:nvPr/>
        </p:nvSpPr>
        <p:spPr>
          <a:xfrm>
            <a:off x="3240675" y="2027618"/>
            <a:ext cx="2607098" cy="2180897"/>
          </a:xfrm>
          <a:custGeom>
            <a:avLst/>
            <a:gdLst>
              <a:gd name="connsiteX0" fmla="*/ 543035 w 2607098"/>
              <a:gd name="connsiteY0" fmla="*/ 0 h 2180897"/>
              <a:gd name="connsiteX1" fmla="*/ 543035 w 2607098"/>
              <a:gd name="connsiteY1" fmla="*/ 0 h 2180897"/>
              <a:gd name="connsiteX2" fmla="*/ 394138 w 2607098"/>
              <a:gd name="connsiteY2" fmla="*/ 8759 h 2180897"/>
              <a:gd name="connsiteX3" fmla="*/ 359104 w 2607098"/>
              <a:gd name="connsiteY3" fmla="*/ 17517 h 2180897"/>
              <a:gd name="connsiteX4" fmla="*/ 324069 w 2607098"/>
              <a:gd name="connsiteY4" fmla="*/ 43793 h 2180897"/>
              <a:gd name="connsiteX5" fmla="*/ 315311 w 2607098"/>
              <a:gd name="connsiteY5" fmla="*/ 70069 h 2180897"/>
              <a:gd name="connsiteX6" fmla="*/ 280276 w 2607098"/>
              <a:gd name="connsiteY6" fmla="*/ 122621 h 2180897"/>
              <a:gd name="connsiteX7" fmla="*/ 262759 w 2607098"/>
              <a:gd name="connsiteY7" fmla="*/ 175173 h 2180897"/>
              <a:gd name="connsiteX8" fmla="*/ 271517 w 2607098"/>
              <a:gd name="connsiteY8" fmla="*/ 420414 h 2180897"/>
              <a:gd name="connsiteX9" fmla="*/ 280276 w 2607098"/>
              <a:gd name="connsiteY9" fmla="*/ 446690 h 2180897"/>
              <a:gd name="connsiteX10" fmla="*/ 306552 w 2607098"/>
              <a:gd name="connsiteY10" fmla="*/ 569311 h 2180897"/>
              <a:gd name="connsiteX11" fmla="*/ 289035 w 2607098"/>
              <a:gd name="connsiteY11" fmla="*/ 770759 h 2180897"/>
              <a:gd name="connsiteX12" fmla="*/ 280276 w 2607098"/>
              <a:gd name="connsiteY12" fmla="*/ 814552 h 2180897"/>
              <a:gd name="connsiteX13" fmla="*/ 271517 w 2607098"/>
              <a:gd name="connsiteY13" fmla="*/ 840828 h 2180897"/>
              <a:gd name="connsiteX14" fmla="*/ 245242 w 2607098"/>
              <a:gd name="connsiteY14" fmla="*/ 893380 h 2180897"/>
              <a:gd name="connsiteX15" fmla="*/ 218966 w 2607098"/>
              <a:gd name="connsiteY15" fmla="*/ 902138 h 2180897"/>
              <a:gd name="connsiteX16" fmla="*/ 157655 w 2607098"/>
              <a:gd name="connsiteY16" fmla="*/ 919655 h 2180897"/>
              <a:gd name="connsiteX17" fmla="*/ 122621 w 2607098"/>
              <a:gd name="connsiteY17" fmla="*/ 928414 h 2180897"/>
              <a:gd name="connsiteX18" fmla="*/ 87586 w 2607098"/>
              <a:gd name="connsiteY18" fmla="*/ 945931 h 2180897"/>
              <a:gd name="connsiteX19" fmla="*/ 43793 w 2607098"/>
              <a:gd name="connsiteY19" fmla="*/ 980966 h 2180897"/>
              <a:gd name="connsiteX20" fmla="*/ 0 w 2607098"/>
              <a:gd name="connsiteY20" fmla="*/ 1033517 h 2180897"/>
              <a:gd name="connsiteX21" fmla="*/ 17517 w 2607098"/>
              <a:gd name="connsiteY21" fmla="*/ 1121104 h 2180897"/>
              <a:gd name="connsiteX22" fmla="*/ 26276 w 2607098"/>
              <a:gd name="connsiteY22" fmla="*/ 1147380 h 2180897"/>
              <a:gd name="connsiteX23" fmla="*/ 52552 w 2607098"/>
              <a:gd name="connsiteY23" fmla="*/ 1173655 h 2180897"/>
              <a:gd name="connsiteX24" fmla="*/ 70069 w 2607098"/>
              <a:gd name="connsiteY24" fmla="*/ 1199931 h 2180897"/>
              <a:gd name="connsiteX25" fmla="*/ 122621 w 2607098"/>
              <a:gd name="connsiteY25" fmla="*/ 1226207 h 2180897"/>
              <a:gd name="connsiteX26" fmla="*/ 140138 w 2607098"/>
              <a:gd name="connsiteY26" fmla="*/ 1252483 h 2180897"/>
              <a:gd name="connsiteX27" fmla="*/ 148897 w 2607098"/>
              <a:gd name="connsiteY27" fmla="*/ 1296276 h 2180897"/>
              <a:gd name="connsiteX28" fmla="*/ 157655 w 2607098"/>
              <a:gd name="connsiteY28" fmla="*/ 1331311 h 2180897"/>
              <a:gd name="connsiteX29" fmla="*/ 166414 w 2607098"/>
              <a:gd name="connsiteY29" fmla="*/ 1418897 h 2180897"/>
              <a:gd name="connsiteX30" fmla="*/ 166414 w 2607098"/>
              <a:gd name="connsiteY30" fmla="*/ 1629104 h 2180897"/>
              <a:gd name="connsiteX31" fmla="*/ 192690 w 2607098"/>
              <a:gd name="connsiteY31" fmla="*/ 1664138 h 2180897"/>
              <a:gd name="connsiteX32" fmla="*/ 218966 w 2607098"/>
              <a:gd name="connsiteY32" fmla="*/ 1716690 h 2180897"/>
              <a:gd name="connsiteX33" fmla="*/ 245242 w 2607098"/>
              <a:gd name="connsiteY33" fmla="*/ 1734207 h 2180897"/>
              <a:gd name="connsiteX34" fmla="*/ 271517 w 2607098"/>
              <a:gd name="connsiteY34" fmla="*/ 1786759 h 2180897"/>
              <a:gd name="connsiteX35" fmla="*/ 306552 w 2607098"/>
              <a:gd name="connsiteY35" fmla="*/ 1848069 h 2180897"/>
              <a:gd name="connsiteX36" fmla="*/ 315311 w 2607098"/>
              <a:gd name="connsiteY36" fmla="*/ 1874345 h 2180897"/>
              <a:gd name="connsiteX37" fmla="*/ 367862 w 2607098"/>
              <a:gd name="connsiteY37" fmla="*/ 1926897 h 2180897"/>
              <a:gd name="connsiteX38" fmla="*/ 429173 w 2607098"/>
              <a:gd name="connsiteY38" fmla="*/ 2005724 h 2180897"/>
              <a:gd name="connsiteX39" fmla="*/ 481724 w 2607098"/>
              <a:gd name="connsiteY39" fmla="*/ 2049517 h 2180897"/>
              <a:gd name="connsiteX40" fmla="*/ 508000 w 2607098"/>
              <a:gd name="connsiteY40" fmla="*/ 2067035 h 2180897"/>
              <a:gd name="connsiteX41" fmla="*/ 534276 w 2607098"/>
              <a:gd name="connsiteY41" fmla="*/ 2075793 h 2180897"/>
              <a:gd name="connsiteX42" fmla="*/ 770759 w 2607098"/>
              <a:gd name="connsiteY42" fmla="*/ 2102069 h 2180897"/>
              <a:gd name="connsiteX43" fmla="*/ 893379 w 2607098"/>
              <a:gd name="connsiteY43" fmla="*/ 2128345 h 2180897"/>
              <a:gd name="connsiteX44" fmla="*/ 945931 w 2607098"/>
              <a:gd name="connsiteY44" fmla="*/ 2145862 h 2180897"/>
              <a:gd name="connsiteX45" fmla="*/ 972207 w 2607098"/>
              <a:gd name="connsiteY45" fmla="*/ 2154621 h 2180897"/>
              <a:gd name="connsiteX46" fmla="*/ 1016000 w 2607098"/>
              <a:gd name="connsiteY46" fmla="*/ 2172138 h 2180897"/>
              <a:gd name="connsiteX47" fmla="*/ 1234966 w 2607098"/>
              <a:gd name="connsiteY47" fmla="*/ 2180897 h 2180897"/>
              <a:gd name="connsiteX48" fmla="*/ 1699173 w 2607098"/>
              <a:gd name="connsiteY48" fmla="*/ 2172138 h 2180897"/>
              <a:gd name="connsiteX49" fmla="*/ 1839311 w 2607098"/>
              <a:gd name="connsiteY49" fmla="*/ 2163380 h 2180897"/>
              <a:gd name="connsiteX50" fmla="*/ 1883104 w 2607098"/>
              <a:gd name="connsiteY50" fmla="*/ 2145862 h 2180897"/>
              <a:gd name="connsiteX51" fmla="*/ 1988207 w 2607098"/>
              <a:gd name="connsiteY51" fmla="*/ 2128345 h 2180897"/>
              <a:gd name="connsiteX52" fmla="*/ 2049517 w 2607098"/>
              <a:gd name="connsiteY52" fmla="*/ 2110828 h 2180897"/>
              <a:gd name="connsiteX53" fmla="*/ 2075793 w 2607098"/>
              <a:gd name="connsiteY53" fmla="*/ 2102069 h 2180897"/>
              <a:gd name="connsiteX54" fmla="*/ 2145862 w 2607098"/>
              <a:gd name="connsiteY54" fmla="*/ 2093311 h 2180897"/>
              <a:gd name="connsiteX55" fmla="*/ 2189655 w 2607098"/>
              <a:gd name="connsiteY55" fmla="*/ 2058276 h 2180897"/>
              <a:gd name="connsiteX56" fmla="*/ 2215931 w 2607098"/>
              <a:gd name="connsiteY56" fmla="*/ 2049517 h 2180897"/>
              <a:gd name="connsiteX57" fmla="*/ 2233448 w 2607098"/>
              <a:gd name="connsiteY57" fmla="*/ 2014483 h 2180897"/>
              <a:gd name="connsiteX58" fmla="*/ 2268483 w 2607098"/>
              <a:gd name="connsiteY58" fmla="*/ 1970690 h 2180897"/>
              <a:gd name="connsiteX59" fmla="*/ 2294759 w 2607098"/>
              <a:gd name="connsiteY59" fmla="*/ 1909380 h 2180897"/>
              <a:gd name="connsiteX60" fmla="*/ 2321035 w 2607098"/>
              <a:gd name="connsiteY60" fmla="*/ 1891862 h 2180897"/>
              <a:gd name="connsiteX61" fmla="*/ 2356069 w 2607098"/>
              <a:gd name="connsiteY61" fmla="*/ 1839311 h 2180897"/>
              <a:gd name="connsiteX62" fmla="*/ 2364828 w 2607098"/>
              <a:gd name="connsiteY62" fmla="*/ 1813035 h 2180897"/>
              <a:gd name="connsiteX63" fmla="*/ 2461173 w 2607098"/>
              <a:gd name="connsiteY63" fmla="*/ 1786759 h 2180897"/>
              <a:gd name="connsiteX64" fmla="*/ 2531242 w 2607098"/>
              <a:gd name="connsiteY64" fmla="*/ 1760483 h 2180897"/>
              <a:gd name="connsiteX65" fmla="*/ 2548759 w 2607098"/>
              <a:gd name="connsiteY65" fmla="*/ 1734207 h 2180897"/>
              <a:gd name="connsiteX66" fmla="*/ 2592552 w 2607098"/>
              <a:gd name="connsiteY66" fmla="*/ 1690414 h 2180897"/>
              <a:gd name="connsiteX67" fmla="*/ 2592552 w 2607098"/>
              <a:gd name="connsiteY67" fmla="*/ 1488966 h 2180897"/>
              <a:gd name="connsiteX68" fmla="*/ 2557517 w 2607098"/>
              <a:gd name="connsiteY68" fmla="*/ 1427655 h 2180897"/>
              <a:gd name="connsiteX69" fmla="*/ 2504966 w 2607098"/>
              <a:gd name="connsiteY69" fmla="*/ 1392621 h 2180897"/>
              <a:gd name="connsiteX70" fmla="*/ 2391104 w 2607098"/>
              <a:gd name="connsiteY70" fmla="*/ 1392621 h 2180897"/>
              <a:gd name="connsiteX71" fmla="*/ 2373586 w 2607098"/>
              <a:gd name="connsiteY71" fmla="*/ 1375104 h 2180897"/>
              <a:gd name="connsiteX72" fmla="*/ 2364828 w 2607098"/>
              <a:gd name="connsiteY72" fmla="*/ 1077311 h 2180897"/>
              <a:gd name="connsiteX73" fmla="*/ 2338552 w 2607098"/>
              <a:gd name="connsiteY73" fmla="*/ 1016000 h 2180897"/>
              <a:gd name="connsiteX74" fmla="*/ 2312276 w 2607098"/>
              <a:gd name="connsiteY74" fmla="*/ 1007242 h 2180897"/>
              <a:gd name="connsiteX75" fmla="*/ 2268483 w 2607098"/>
              <a:gd name="connsiteY75" fmla="*/ 972207 h 2180897"/>
              <a:gd name="connsiteX76" fmla="*/ 2250966 w 2607098"/>
              <a:gd name="connsiteY76" fmla="*/ 945931 h 2180897"/>
              <a:gd name="connsiteX77" fmla="*/ 2224690 w 2607098"/>
              <a:gd name="connsiteY77" fmla="*/ 928414 h 2180897"/>
              <a:gd name="connsiteX78" fmla="*/ 2259724 w 2607098"/>
              <a:gd name="connsiteY78" fmla="*/ 788276 h 2180897"/>
              <a:gd name="connsiteX79" fmla="*/ 2277242 w 2607098"/>
              <a:gd name="connsiteY79" fmla="*/ 770759 h 2180897"/>
              <a:gd name="connsiteX80" fmla="*/ 2303517 w 2607098"/>
              <a:gd name="connsiteY80" fmla="*/ 683173 h 2180897"/>
              <a:gd name="connsiteX81" fmla="*/ 2294759 w 2607098"/>
              <a:gd name="connsiteY81" fmla="*/ 569311 h 2180897"/>
              <a:gd name="connsiteX82" fmla="*/ 2286000 w 2607098"/>
              <a:gd name="connsiteY82" fmla="*/ 508000 h 2180897"/>
              <a:gd name="connsiteX83" fmla="*/ 2259724 w 2607098"/>
              <a:gd name="connsiteY83" fmla="*/ 490483 h 2180897"/>
              <a:gd name="connsiteX84" fmla="*/ 2198414 w 2607098"/>
              <a:gd name="connsiteY84" fmla="*/ 446690 h 2180897"/>
              <a:gd name="connsiteX85" fmla="*/ 2172138 w 2607098"/>
              <a:gd name="connsiteY85" fmla="*/ 437931 h 2180897"/>
              <a:gd name="connsiteX86" fmla="*/ 2137104 w 2607098"/>
              <a:gd name="connsiteY86" fmla="*/ 385380 h 2180897"/>
              <a:gd name="connsiteX87" fmla="*/ 2119586 w 2607098"/>
              <a:gd name="connsiteY87" fmla="*/ 324069 h 2180897"/>
              <a:gd name="connsiteX88" fmla="*/ 2110828 w 2607098"/>
              <a:gd name="connsiteY88" fmla="*/ 297793 h 2180897"/>
              <a:gd name="connsiteX89" fmla="*/ 2058276 w 2607098"/>
              <a:gd name="connsiteY89" fmla="*/ 262759 h 2180897"/>
              <a:gd name="connsiteX90" fmla="*/ 1996966 w 2607098"/>
              <a:gd name="connsiteY90" fmla="*/ 236483 h 2180897"/>
              <a:gd name="connsiteX91" fmla="*/ 1953173 w 2607098"/>
              <a:gd name="connsiteY91" fmla="*/ 210207 h 2180897"/>
              <a:gd name="connsiteX92" fmla="*/ 1935655 w 2607098"/>
              <a:gd name="connsiteY92" fmla="*/ 183931 h 2180897"/>
              <a:gd name="connsiteX93" fmla="*/ 1874345 w 2607098"/>
              <a:gd name="connsiteY93" fmla="*/ 166414 h 2180897"/>
              <a:gd name="connsiteX94" fmla="*/ 1839311 w 2607098"/>
              <a:gd name="connsiteY94" fmla="*/ 148897 h 2180897"/>
              <a:gd name="connsiteX95" fmla="*/ 1786759 w 2607098"/>
              <a:gd name="connsiteY95" fmla="*/ 140138 h 2180897"/>
              <a:gd name="connsiteX96" fmla="*/ 1742966 w 2607098"/>
              <a:gd name="connsiteY96" fmla="*/ 131380 h 2180897"/>
              <a:gd name="connsiteX97" fmla="*/ 1524000 w 2607098"/>
              <a:gd name="connsiteY97" fmla="*/ 113862 h 2180897"/>
              <a:gd name="connsiteX98" fmla="*/ 1313793 w 2607098"/>
              <a:gd name="connsiteY98" fmla="*/ 122621 h 2180897"/>
              <a:gd name="connsiteX99" fmla="*/ 1278759 w 2607098"/>
              <a:gd name="connsiteY99" fmla="*/ 131380 h 2180897"/>
              <a:gd name="connsiteX100" fmla="*/ 1129862 w 2607098"/>
              <a:gd name="connsiteY100" fmla="*/ 122621 h 2180897"/>
              <a:gd name="connsiteX101" fmla="*/ 1077311 w 2607098"/>
              <a:gd name="connsiteY101" fmla="*/ 105104 h 2180897"/>
              <a:gd name="connsiteX102" fmla="*/ 1042276 w 2607098"/>
              <a:gd name="connsiteY102" fmla="*/ 96345 h 2180897"/>
              <a:gd name="connsiteX103" fmla="*/ 954690 w 2607098"/>
              <a:gd name="connsiteY103" fmla="*/ 70069 h 2180897"/>
              <a:gd name="connsiteX104" fmla="*/ 814552 w 2607098"/>
              <a:gd name="connsiteY104" fmla="*/ 52552 h 2180897"/>
              <a:gd name="connsiteX105" fmla="*/ 753242 w 2607098"/>
              <a:gd name="connsiteY105" fmla="*/ 43793 h 2180897"/>
              <a:gd name="connsiteX106" fmla="*/ 665655 w 2607098"/>
              <a:gd name="connsiteY106" fmla="*/ 35035 h 2180897"/>
              <a:gd name="connsiteX107" fmla="*/ 648138 w 2607098"/>
              <a:gd name="connsiteY107" fmla="*/ 17517 h 2180897"/>
              <a:gd name="connsiteX108" fmla="*/ 543035 w 2607098"/>
              <a:gd name="connsiteY108" fmla="*/ 0 h 218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607098" h="2180897">
                <a:moveTo>
                  <a:pt x="543035" y="0"/>
                </a:moveTo>
                <a:lnTo>
                  <a:pt x="543035" y="0"/>
                </a:lnTo>
                <a:cubicBezTo>
                  <a:pt x="493403" y="2920"/>
                  <a:pt x="443632" y="4045"/>
                  <a:pt x="394138" y="8759"/>
                </a:cubicBezTo>
                <a:cubicBezTo>
                  <a:pt x="382155" y="9900"/>
                  <a:pt x="369871" y="12134"/>
                  <a:pt x="359104" y="17517"/>
                </a:cubicBezTo>
                <a:cubicBezTo>
                  <a:pt x="346047" y="24045"/>
                  <a:pt x="335747" y="35034"/>
                  <a:pt x="324069" y="43793"/>
                </a:cubicBezTo>
                <a:cubicBezTo>
                  <a:pt x="321150" y="52552"/>
                  <a:pt x="319795" y="61998"/>
                  <a:pt x="315311" y="70069"/>
                </a:cubicBezTo>
                <a:cubicBezTo>
                  <a:pt x="305087" y="88473"/>
                  <a:pt x="286934" y="102648"/>
                  <a:pt x="280276" y="122621"/>
                </a:cubicBezTo>
                <a:lnTo>
                  <a:pt x="262759" y="175173"/>
                </a:lnTo>
                <a:cubicBezTo>
                  <a:pt x="265678" y="256920"/>
                  <a:pt x="266251" y="338785"/>
                  <a:pt x="271517" y="420414"/>
                </a:cubicBezTo>
                <a:cubicBezTo>
                  <a:pt x="272111" y="429627"/>
                  <a:pt x="278465" y="437637"/>
                  <a:pt x="280276" y="446690"/>
                </a:cubicBezTo>
                <a:cubicBezTo>
                  <a:pt x="307730" y="583954"/>
                  <a:pt x="267211" y="431613"/>
                  <a:pt x="306552" y="569311"/>
                </a:cubicBezTo>
                <a:cubicBezTo>
                  <a:pt x="300902" y="654054"/>
                  <a:pt x="300729" y="694745"/>
                  <a:pt x="289035" y="770759"/>
                </a:cubicBezTo>
                <a:cubicBezTo>
                  <a:pt x="286771" y="785473"/>
                  <a:pt x="283887" y="800110"/>
                  <a:pt x="280276" y="814552"/>
                </a:cubicBezTo>
                <a:cubicBezTo>
                  <a:pt x="278037" y="823509"/>
                  <a:pt x="274053" y="831951"/>
                  <a:pt x="271517" y="840828"/>
                </a:cubicBezTo>
                <a:cubicBezTo>
                  <a:pt x="264134" y="866668"/>
                  <a:pt x="268953" y="879153"/>
                  <a:pt x="245242" y="893380"/>
                </a:cubicBezTo>
                <a:cubicBezTo>
                  <a:pt x="237325" y="898130"/>
                  <a:pt x="227809" y="899485"/>
                  <a:pt x="218966" y="902138"/>
                </a:cubicBezTo>
                <a:cubicBezTo>
                  <a:pt x="198608" y="908245"/>
                  <a:pt x="178161" y="914062"/>
                  <a:pt x="157655" y="919655"/>
                </a:cubicBezTo>
                <a:cubicBezTo>
                  <a:pt x="146042" y="922822"/>
                  <a:pt x="133892" y="924187"/>
                  <a:pt x="122621" y="928414"/>
                </a:cubicBezTo>
                <a:cubicBezTo>
                  <a:pt x="110396" y="932999"/>
                  <a:pt x="99264" y="940092"/>
                  <a:pt x="87586" y="945931"/>
                </a:cubicBezTo>
                <a:cubicBezTo>
                  <a:pt x="48411" y="1004695"/>
                  <a:pt x="94560" y="947121"/>
                  <a:pt x="43793" y="980966"/>
                </a:cubicBezTo>
                <a:cubicBezTo>
                  <a:pt x="23562" y="994454"/>
                  <a:pt x="12926" y="1014129"/>
                  <a:pt x="0" y="1033517"/>
                </a:cubicBezTo>
                <a:cubicBezTo>
                  <a:pt x="5839" y="1062713"/>
                  <a:pt x="8101" y="1092858"/>
                  <a:pt x="17517" y="1121104"/>
                </a:cubicBezTo>
                <a:cubicBezTo>
                  <a:pt x="20437" y="1129863"/>
                  <a:pt x="21155" y="1139698"/>
                  <a:pt x="26276" y="1147380"/>
                </a:cubicBezTo>
                <a:cubicBezTo>
                  <a:pt x="33147" y="1157686"/>
                  <a:pt x="44622" y="1164140"/>
                  <a:pt x="52552" y="1173655"/>
                </a:cubicBezTo>
                <a:cubicBezTo>
                  <a:pt x="59291" y="1181742"/>
                  <a:pt x="62626" y="1192488"/>
                  <a:pt x="70069" y="1199931"/>
                </a:cubicBezTo>
                <a:cubicBezTo>
                  <a:pt x="87049" y="1216912"/>
                  <a:pt x="101248" y="1219083"/>
                  <a:pt x="122621" y="1226207"/>
                </a:cubicBezTo>
                <a:cubicBezTo>
                  <a:pt x="128460" y="1234966"/>
                  <a:pt x="136442" y="1242627"/>
                  <a:pt x="140138" y="1252483"/>
                </a:cubicBezTo>
                <a:cubicBezTo>
                  <a:pt x="145365" y="1266422"/>
                  <a:pt x="145668" y="1281744"/>
                  <a:pt x="148897" y="1296276"/>
                </a:cubicBezTo>
                <a:cubicBezTo>
                  <a:pt x="151508" y="1308027"/>
                  <a:pt x="154736" y="1319633"/>
                  <a:pt x="157655" y="1331311"/>
                </a:cubicBezTo>
                <a:cubicBezTo>
                  <a:pt x="160575" y="1360506"/>
                  <a:pt x="167500" y="1389576"/>
                  <a:pt x="166414" y="1418897"/>
                </a:cubicBezTo>
                <a:cubicBezTo>
                  <a:pt x="162356" y="1528466"/>
                  <a:pt x="128388" y="1545446"/>
                  <a:pt x="166414" y="1629104"/>
                </a:cubicBezTo>
                <a:cubicBezTo>
                  <a:pt x="172455" y="1642393"/>
                  <a:pt x="183931" y="1652460"/>
                  <a:pt x="192690" y="1664138"/>
                </a:cubicBezTo>
                <a:cubicBezTo>
                  <a:pt x="199814" y="1685511"/>
                  <a:pt x="201985" y="1699710"/>
                  <a:pt x="218966" y="1716690"/>
                </a:cubicBezTo>
                <a:cubicBezTo>
                  <a:pt x="226409" y="1724133"/>
                  <a:pt x="236483" y="1728368"/>
                  <a:pt x="245242" y="1734207"/>
                </a:cubicBezTo>
                <a:cubicBezTo>
                  <a:pt x="267253" y="1800246"/>
                  <a:pt x="237563" y="1718851"/>
                  <a:pt x="271517" y="1786759"/>
                </a:cubicBezTo>
                <a:cubicBezTo>
                  <a:pt x="304952" y="1853630"/>
                  <a:pt x="243019" y="1763360"/>
                  <a:pt x="306552" y="1848069"/>
                </a:cubicBezTo>
                <a:cubicBezTo>
                  <a:pt x="309472" y="1856828"/>
                  <a:pt x="309643" y="1867057"/>
                  <a:pt x="315311" y="1874345"/>
                </a:cubicBezTo>
                <a:cubicBezTo>
                  <a:pt x="330520" y="1893900"/>
                  <a:pt x="367862" y="1926897"/>
                  <a:pt x="367862" y="1926897"/>
                </a:cubicBezTo>
                <a:cubicBezTo>
                  <a:pt x="384455" y="1976675"/>
                  <a:pt x="370092" y="1946643"/>
                  <a:pt x="429173" y="2005724"/>
                </a:cubicBezTo>
                <a:cubicBezTo>
                  <a:pt x="454074" y="2030625"/>
                  <a:pt x="445277" y="2023483"/>
                  <a:pt x="481724" y="2049517"/>
                </a:cubicBezTo>
                <a:cubicBezTo>
                  <a:pt x="490290" y="2055636"/>
                  <a:pt x="498585" y="2062327"/>
                  <a:pt x="508000" y="2067035"/>
                </a:cubicBezTo>
                <a:cubicBezTo>
                  <a:pt x="516258" y="2071164"/>
                  <a:pt x="525399" y="2073257"/>
                  <a:pt x="534276" y="2075793"/>
                </a:cubicBezTo>
                <a:cubicBezTo>
                  <a:pt x="618480" y="2099851"/>
                  <a:pt x="648146" y="2089385"/>
                  <a:pt x="770759" y="2102069"/>
                </a:cubicBezTo>
                <a:cubicBezTo>
                  <a:pt x="802731" y="2105376"/>
                  <a:pt x="866174" y="2119277"/>
                  <a:pt x="893379" y="2128345"/>
                </a:cubicBezTo>
                <a:lnTo>
                  <a:pt x="945931" y="2145862"/>
                </a:lnTo>
                <a:cubicBezTo>
                  <a:pt x="954690" y="2148782"/>
                  <a:pt x="963635" y="2151192"/>
                  <a:pt x="972207" y="2154621"/>
                </a:cubicBezTo>
                <a:cubicBezTo>
                  <a:pt x="986805" y="2160460"/>
                  <a:pt x="1000356" y="2170574"/>
                  <a:pt x="1016000" y="2172138"/>
                </a:cubicBezTo>
                <a:cubicBezTo>
                  <a:pt x="1088685" y="2179406"/>
                  <a:pt x="1161977" y="2177977"/>
                  <a:pt x="1234966" y="2180897"/>
                </a:cubicBezTo>
                <a:lnTo>
                  <a:pt x="1699173" y="2172138"/>
                </a:lnTo>
                <a:cubicBezTo>
                  <a:pt x="1745957" y="2170782"/>
                  <a:pt x="1792978" y="2169999"/>
                  <a:pt x="1839311" y="2163380"/>
                </a:cubicBezTo>
                <a:cubicBezTo>
                  <a:pt x="1854875" y="2161157"/>
                  <a:pt x="1868045" y="2150380"/>
                  <a:pt x="1883104" y="2145862"/>
                </a:cubicBezTo>
                <a:cubicBezTo>
                  <a:pt x="1906382" y="2138878"/>
                  <a:pt x="1968681" y="2131135"/>
                  <a:pt x="1988207" y="2128345"/>
                </a:cubicBezTo>
                <a:cubicBezTo>
                  <a:pt x="2051208" y="2107344"/>
                  <a:pt x="1972532" y="2132823"/>
                  <a:pt x="2049517" y="2110828"/>
                </a:cubicBezTo>
                <a:cubicBezTo>
                  <a:pt x="2058394" y="2108292"/>
                  <a:pt x="2066709" y="2103721"/>
                  <a:pt x="2075793" y="2102069"/>
                </a:cubicBezTo>
                <a:cubicBezTo>
                  <a:pt x="2098951" y="2097858"/>
                  <a:pt x="2122506" y="2096230"/>
                  <a:pt x="2145862" y="2093311"/>
                </a:cubicBezTo>
                <a:cubicBezTo>
                  <a:pt x="2162156" y="2077016"/>
                  <a:pt x="2167555" y="2069326"/>
                  <a:pt x="2189655" y="2058276"/>
                </a:cubicBezTo>
                <a:cubicBezTo>
                  <a:pt x="2197913" y="2054147"/>
                  <a:pt x="2207172" y="2052437"/>
                  <a:pt x="2215931" y="2049517"/>
                </a:cubicBezTo>
                <a:cubicBezTo>
                  <a:pt x="2221770" y="2037839"/>
                  <a:pt x="2226205" y="2025346"/>
                  <a:pt x="2233448" y="2014483"/>
                </a:cubicBezTo>
                <a:cubicBezTo>
                  <a:pt x="2266037" y="1965601"/>
                  <a:pt x="2236662" y="2034332"/>
                  <a:pt x="2268483" y="1970690"/>
                </a:cubicBezTo>
                <a:cubicBezTo>
                  <a:pt x="2282173" y="1943310"/>
                  <a:pt x="2271979" y="1936716"/>
                  <a:pt x="2294759" y="1909380"/>
                </a:cubicBezTo>
                <a:cubicBezTo>
                  <a:pt x="2301498" y="1901293"/>
                  <a:pt x="2312276" y="1897701"/>
                  <a:pt x="2321035" y="1891862"/>
                </a:cubicBezTo>
                <a:cubicBezTo>
                  <a:pt x="2332713" y="1874345"/>
                  <a:pt x="2349411" y="1859283"/>
                  <a:pt x="2356069" y="1839311"/>
                </a:cubicBezTo>
                <a:cubicBezTo>
                  <a:pt x="2358989" y="1830552"/>
                  <a:pt x="2357315" y="1818401"/>
                  <a:pt x="2364828" y="1813035"/>
                </a:cubicBezTo>
                <a:cubicBezTo>
                  <a:pt x="2383355" y="1799801"/>
                  <a:pt x="2438091" y="1791888"/>
                  <a:pt x="2461173" y="1786759"/>
                </a:cubicBezTo>
                <a:cubicBezTo>
                  <a:pt x="2504100" y="1777220"/>
                  <a:pt x="2490618" y="1780794"/>
                  <a:pt x="2531242" y="1760483"/>
                </a:cubicBezTo>
                <a:cubicBezTo>
                  <a:pt x="2537081" y="1751724"/>
                  <a:pt x="2541316" y="1741650"/>
                  <a:pt x="2548759" y="1734207"/>
                </a:cubicBezTo>
                <a:cubicBezTo>
                  <a:pt x="2607150" y="1675816"/>
                  <a:pt x="2545840" y="1760483"/>
                  <a:pt x="2592552" y="1690414"/>
                </a:cubicBezTo>
                <a:cubicBezTo>
                  <a:pt x="2612807" y="1609398"/>
                  <a:pt x="2611067" y="1630911"/>
                  <a:pt x="2592552" y="1488966"/>
                </a:cubicBezTo>
                <a:cubicBezTo>
                  <a:pt x="2591696" y="1482407"/>
                  <a:pt x="2565049" y="1434246"/>
                  <a:pt x="2557517" y="1427655"/>
                </a:cubicBezTo>
                <a:cubicBezTo>
                  <a:pt x="2541673" y="1413792"/>
                  <a:pt x="2504966" y="1392621"/>
                  <a:pt x="2504966" y="1392621"/>
                </a:cubicBezTo>
                <a:cubicBezTo>
                  <a:pt x="2426306" y="1408353"/>
                  <a:pt x="2435347" y="1428015"/>
                  <a:pt x="2391104" y="1392621"/>
                </a:cubicBezTo>
                <a:cubicBezTo>
                  <a:pt x="2384656" y="1387462"/>
                  <a:pt x="2379425" y="1380943"/>
                  <a:pt x="2373586" y="1375104"/>
                </a:cubicBezTo>
                <a:cubicBezTo>
                  <a:pt x="2370667" y="1275840"/>
                  <a:pt x="2370188" y="1176473"/>
                  <a:pt x="2364828" y="1077311"/>
                </a:cubicBezTo>
                <a:cubicBezTo>
                  <a:pt x="2364230" y="1066245"/>
                  <a:pt x="2342817" y="1020265"/>
                  <a:pt x="2338552" y="1016000"/>
                </a:cubicBezTo>
                <a:cubicBezTo>
                  <a:pt x="2332024" y="1009472"/>
                  <a:pt x="2321035" y="1010161"/>
                  <a:pt x="2312276" y="1007242"/>
                </a:cubicBezTo>
                <a:cubicBezTo>
                  <a:pt x="2262075" y="931939"/>
                  <a:pt x="2328920" y="1020557"/>
                  <a:pt x="2268483" y="972207"/>
                </a:cubicBezTo>
                <a:cubicBezTo>
                  <a:pt x="2260263" y="965631"/>
                  <a:pt x="2258409" y="953374"/>
                  <a:pt x="2250966" y="945931"/>
                </a:cubicBezTo>
                <a:cubicBezTo>
                  <a:pt x="2243523" y="938488"/>
                  <a:pt x="2233449" y="934253"/>
                  <a:pt x="2224690" y="928414"/>
                </a:cubicBezTo>
                <a:cubicBezTo>
                  <a:pt x="2237063" y="847986"/>
                  <a:pt x="2222755" y="834486"/>
                  <a:pt x="2259724" y="788276"/>
                </a:cubicBezTo>
                <a:cubicBezTo>
                  <a:pt x="2264883" y="781828"/>
                  <a:pt x="2271403" y="776598"/>
                  <a:pt x="2277242" y="770759"/>
                </a:cubicBezTo>
                <a:cubicBezTo>
                  <a:pt x="2298565" y="706787"/>
                  <a:pt x="2290281" y="736121"/>
                  <a:pt x="2303517" y="683173"/>
                </a:cubicBezTo>
                <a:cubicBezTo>
                  <a:pt x="2300598" y="645219"/>
                  <a:pt x="2298547" y="607188"/>
                  <a:pt x="2294759" y="569311"/>
                </a:cubicBezTo>
                <a:cubicBezTo>
                  <a:pt x="2292705" y="548769"/>
                  <a:pt x="2294385" y="526865"/>
                  <a:pt x="2286000" y="508000"/>
                </a:cubicBezTo>
                <a:cubicBezTo>
                  <a:pt x="2281725" y="498381"/>
                  <a:pt x="2268290" y="496601"/>
                  <a:pt x="2259724" y="490483"/>
                </a:cubicBezTo>
                <a:cubicBezTo>
                  <a:pt x="2250461" y="483867"/>
                  <a:pt x="2212179" y="453573"/>
                  <a:pt x="2198414" y="446690"/>
                </a:cubicBezTo>
                <a:cubicBezTo>
                  <a:pt x="2190156" y="442561"/>
                  <a:pt x="2180897" y="440851"/>
                  <a:pt x="2172138" y="437931"/>
                </a:cubicBezTo>
                <a:cubicBezTo>
                  <a:pt x="2141762" y="407555"/>
                  <a:pt x="2147969" y="421596"/>
                  <a:pt x="2137104" y="385380"/>
                </a:cubicBezTo>
                <a:cubicBezTo>
                  <a:pt x="2130996" y="365022"/>
                  <a:pt x="2125694" y="344427"/>
                  <a:pt x="2119586" y="324069"/>
                </a:cubicBezTo>
                <a:cubicBezTo>
                  <a:pt x="2116933" y="315226"/>
                  <a:pt x="2117356" y="304321"/>
                  <a:pt x="2110828" y="297793"/>
                </a:cubicBezTo>
                <a:cubicBezTo>
                  <a:pt x="2095941" y="282906"/>
                  <a:pt x="2075793" y="274437"/>
                  <a:pt x="2058276" y="262759"/>
                </a:cubicBezTo>
                <a:cubicBezTo>
                  <a:pt x="2021984" y="238565"/>
                  <a:pt x="2042212" y="247795"/>
                  <a:pt x="1996966" y="236483"/>
                </a:cubicBezTo>
                <a:cubicBezTo>
                  <a:pt x="1901708" y="141230"/>
                  <a:pt x="2066896" y="301187"/>
                  <a:pt x="1953173" y="210207"/>
                </a:cubicBezTo>
                <a:cubicBezTo>
                  <a:pt x="1944953" y="203631"/>
                  <a:pt x="1943875" y="190507"/>
                  <a:pt x="1935655" y="183931"/>
                </a:cubicBezTo>
                <a:cubicBezTo>
                  <a:pt x="1929430" y="178951"/>
                  <a:pt x="1877303" y="167523"/>
                  <a:pt x="1874345" y="166414"/>
                </a:cubicBezTo>
                <a:cubicBezTo>
                  <a:pt x="1862120" y="161830"/>
                  <a:pt x="1851817" y="152649"/>
                  <a:pt x="1839311" y="148897"/>
                </a:cubicBezTo>
                <a:cubicBezTo>
                  <a:pt x="1822301" y="143794"/>
                  <a:pt x="1804232" y="143315"/>
                  <a:pt x="1786759" y="140138"/>
                </a:cubicBezTo>
                <a:cubicBezTo>
                  <a:pt x="1772112" y="137475"/>
                  <a:pt x="1757738" y="133226"/>
                  <a:pt x="1742966" y="131380"/>
                </a:cubicBezTo>
                <a:cubicBezTo>
                  <a:pt x="1693085" y="125145"/>
                  <a:pt x="1567885" y="116997"/>
                  <a:pt x="1524000" y="113862"/>
                </a:cubicBezTo>
                <a:cubicBezTo>
                  <a:pt x="1453931" y="116782"/>
                  <a:pt x="1383745" y="117624"/>
                  <a:pt x="1313793" y="122621"/>
                </a:cubicBezTo>
                <a:cubicBezTo>
                  <a:pt x="1301786" y="123479"/>
                  <a:pt x="1290796" y="131380"/>
                  <a:pt x="1278759" y="131380"/>
                </a:cubicBezTo>
                <a:cubicBezTo>
                  <a:pt x="1229041" y="131380"/>
                  <a:pt x="1179494" y="125541"/>
                  <a:pt x="1129862" y="122621"/>
                </a:cubicBezTo>
                <a:cubicBezTo>
                  <a:pt x="1112345" y="116782"/>
                  <a:pt x="1094997" y="110410"/>
                  <a:pt x="1077311" y="105104"/>
                </a:cubicBezTo>
                <a:cubicBezTo>
                  <a:pt x="1065781" y="101645"/>
                  <a:pt x="1053806" y="99804"/>
                  <a:pt x="1042276" y="96345"/>
                </a:cubicBezTo>
                <a:cubicBezTo>
                  <a:pt x="997606" y="82944"/>
                  <a:pt x="995054" y="78142"/>
                  <a:pt x="954690" y="70069"/>
                </a:cubicBezTo>
                <a:cubicBezTo>
                  <a:pt x="892541" y="57639"/>
                  <a:pt x="887847" y="61175"/>
                  <a:pt x="814552" y="52552"/>
                </a:cubicBezTo>
                <a:cubicBezTo>
                  <a:pt x="794049" y="50140"/>
                  <a:pt x="773745" y="46205"/>
                  <a:pt x="753242" y="43793"/>
                </a:cubicBezTo>
                <a:cubicBezTo>
                  <a:pt x="724102" y="40365"/>
                  <a:pt x="694851" y="37954"/>
                  <a:pt x="665655" y="35035"/>
                </a:cubicBezTo>
                <a:cubicBezTo>
                  <a:pt x="659816" y="29196"/>
                  <a:pt x="655524" y="21210"/>
                  <a:pt x="648138" y="17517"/>
                </a:cubicBezTo>
                <a:cubicBezTo>
                  <a:pt x="620710" y="3803"/>
                  <a:pt x="560552" y="2920"/>
                  <a:pt x="543035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635081" y="2452411"/>
            <a:ext cx="1531005" cy="1480205"/>
            <a:chOff x="2757213" y="1900621"/>
            <a:chExt cx="1531005" cy="1480205"/>
          </a:xfrm>
        </p:grpSpPr>
        <p:sp>
          <p:nvSpPr>
            <p:cNvPr id="17" name="Oval 16"/>
            <p:cNvSpPr/>
            <p:nvPr/>
          </p:nvSpPr>
          <p:spPr>
            <a:xfrm>
              <a:off x="2757213" y="232979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53558" y="277647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633075" y="2995447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902839" y="2636344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902839" y="225096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666356" y="201448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97048" y="195317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64071" y="2102069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02758" y="2522483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044494" y="2907862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35282" y="2995447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25375" y="232979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710150" y="2829033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10603" y="1900621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60949" y="225096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825764" y="252248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49903" y="2645101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568259" y="205827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051500" y="2067032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300242" y="2102069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107552" y="2391100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391335" y="225096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142594" y="269765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417614" y="285530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592785" y="258378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321266" y="254875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527973" y="2391096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 rot="1701413">
            <a:off x="1283996" y="2394809"/>
            <a:ext cx="3013857" cy="1930979"/>
            <a:chOff x="1382366" y="3209536"/>
            <a:chExt cx="3013857" cy="193097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409983">
              <a:off x="1382366" y="4336781"/>
              <a:ext cx="1182505" cy="803734"/>
            </a:xfrm>
            <a:prstGeom prst="rect">
              <a:avLst/>
            </a:prstGeom>
          </p:spPr>
        </p:pic>
        <p:sp>
          <p:nvSpPr>
            <p:cNvPr id="48" name="Trapezoid 47"/>
            <p:cNvSpPr/>
            <p:nvPr/>
          </p:nvSpPr>
          <p:spPr>
            <a:xfrm rot="14221437">
              <a:off x="2577474" y="2814986"/>
              <a:ext cx="1424199" cy="2213299"/>
            </a:xfrm>
            <a:prstGeom prst="trapezoid">
              <a:avLst>
                <a:gd name="adj" fmla="val 37587"/>
              </a:avLst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452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09 at 13.03.4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58" y="2253815"/>
            <a:ext cx="1744003" cy="1529905"/>
          </a:xfrm>
          <a:prstGeom prst="rect">
            <a:avLst/>
          </a:prstGeom>
          <a:effectLst>
            <a:outerShdw blurRad="73025" dist="2540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13-08-09 at 13.07.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58" y="2139948"/>
            <a:ext cx="2463847" cy="1724066"/>
          </a:xfrm>
          <a:prstGeom prst="rect">
            <a:avLst/>
          </a:prstGeom>
          <a:effectLst>
            <a:outerShdw blurRad="69850" dist="2044700" dir="546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Shot 2013-08-09 at 13.09.3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26" y="2104912"/>
            <a:ext cx="1742701" cy="2011636"/>
          </a:xfrm>
          <a:prstGeom prst="rect">
            <a:avLst/>
          </a:prstGeom>
          <a:effectLst>
            <a:outerShdw blurRad="69850" dist="2540000" dir="906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Shot 2013-08-09 at 12.23.4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87" y="2618831"/>
            <a:ext cx="1986761" cy="835911"/>
          </a:xfrm>
          <a:prstGeom prst="rect">
            <a:avLst/>
          </a:prstGeom>
          <a:effectLst>
            <a:outerShdw blurRad="69850" dist="2540000" dir="3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Shot 2013-08-09 at 13.21.5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92" y="2139074"/>
            <a:ext cx="2180447" cy="1924926"/>
          </a:xfrm>
          <a:prstGeom prst="rect">
            <a:avLst/>
          </a:prstGeom>
          <a:effectLst>
            <a:outerShdw blurRad="50800" dist="2540000" dir="1194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Screen Shot 2013-08-09 at 13.25.09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53" y="2610072"/>
            <a:ext cx="2168459" cy="1393563"/>
          </a:xfrm>
          <a:prstGeom prst="rect">
            <a:avLst/>
          </a:prstGeom>
          <a:effectLst>
            <a:outerShdw blurRad="50800" dist="2222500" dir="1932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Freeform 50"/>
          <p:cNvSpPr/>
          <p:nvPr/>
        </p:nvSpPr>
        <p:spPr>
          <a:xfrm>
            <a:off x="3240675" y="2027618"/>
            <a:ext cx="2607098" cy="2180897"/>
          </a:xfrm>
          <a:custGeom>
            <a:avLst/>
            <a:gdLst>
              <a:gd name="connsiteX0" fmla="*/ 543035 w 2607098"/>
              <a:gd name="connsiteY0" fmla="*/ 0 h 2180897"/>
              <a:gd name="connsiteX1" fmla="*/ 543035 w 2607098"/>
              <a:gd name="connsiteY1" fmla="*/ 0 h 2180897"/>
              <a:gd name="connsiteX2" fmla="*/ 394138 w 2607098"/>
              <a:gd name="connsiteY2" fmla="*/ 8759 h 2180897"/>
              <a:gd name="connsiteX3" fmla="*/ 359104 w 2607098"/>
              <a:gd name="connsiteY3" fmla="*/ 17517 h 2180897"/>
              <a:gd name="connsiteX4" fmla="*/ 324069 w 2607098"/>
              <a:gd name="connsiteY4" fmla="*/ 43793 h 2180897"/>
              <a:gd name="connsiteX5" fmla="*/ 315311 w 2607098"/>
              <a:gd name="connsiteY5" fmla="*/ 70069 h 2180897"/>
              <a:gd name="connsiteX6" fmla="*/ 280276 w 2607098"/>
              <a:gd name="connsiteY6" fmla="*/ 122621 h 2180897"/>
              <a:gd name="connsiteX7" fmla="*/ 262759 w 2607098"/>
              <a:gd name="connsiteY7" fmla="*/ 175173 h 2180897"/>
              <a:gd name="connsiteX8" fmla="*/ 271517 w 2607098"/>
              <a:gd name="connsiteY8" fmla="*/ 420414 h 2180897"/>
              <a:gd name="connsiteX9" fmla="*/ 280276 w 2607098"/>
              <a:gd name="connsiteY9" fmla="*/ 446690 h 2180897"/>
              <a:gd name="connsiteX10" fmla="*/ 306552 w 2607098"/>
              <a:gd name="connsiteY10" fmla="*/ 569311 h 2180897"/>
              <a:gd name="connsiteX11" fmla="*/ 289035 w 2607098"/>
              <a:gd name="connsiteY11" fmla="*/ 770759 h 2180897"/>
              <a:gd name="connsiteX12" fmla="*/ 280276 w 2607098"/>
              <a:gd name="connsiteY12" fmla="*/ 814552 h 2180897"/>
              <a:gd name="connsiteX13" fmla="*/ 271517 w 2607098"/>
              <a:gd name="connsiteY13" fmla="*/ 840828 h 2180897"/>
              <a:gd name="connsiteX14" fmla="*/ 245242 w 2607098"/>
              <a:gd name="connsiteY14" fmla="*/ 893380 h 2180897"/>
              <a:gd name="connsiteX15" fmla="*/ 218966 w 2607098"/>
              <a:gd name="connsiteY15" fmla="*/ 902138 h 2180897"/>
              <a:gd name="connsiteX16" fmla="*/ 157655 w 2607098"/>
              <a:gd name="connsiteY16" fmla="*/ 919655 h 2180897"/>
              <a:gd name="connsiteX17" fmla="*/ 122621 w 2607098"/>
              <a:gd name="connsiteY17" fmla="*/ 928414 h 2180897"/>
              <a:gd name="connsiteX18" fmla="*/ 87586 w 2607098"/>
              <a:gd name="connsiteY18" fmla="*/ 945931 h 2180897"/>
              <a:gd name="connsiteX19" fmla="*/ 43793 w 2607098"/>
              <a:gd name="connsiteY19" fmla="*/ 980966 h 2180897"/>
              <a:gd name="connsiteX20" fmla="*/ 0 w 2607098"/>
              <a:gd name="connsiteY20" fmla="*/ 1033517 h 2180897"/>
              <a:gd name="connsiteX21" fmla="*/ 17517 w 2607098"/>
              <a:gd name="connsiteY21" fmla="*/ 1121104 h 2180897"/>
              <a:gd name="connsiteX22" fmla="*/ 26276 w 2607098"/>
              <a:gd name="connsiteY22" fmla="*/ 1147380 h 2180897"/>
              <a:gd name="connsiteX23" fmla="*/ 52552 w 2607098"/>
              <a:gd name="connsiteY23" fmla="*/ 1173655 h 2180897"/>
              <a:gd name="connsiteX24" fmla="*/ 70069 w 2607098"/>
              <a:gd name="connsiteY24" fmla="*/ 1199931 h 2180897"/>
              <a:gd name="connsiteX25" fmla="*/ 122621 w 2607098"/>
              <a:gd name="connsiteY25" fmla="*/ 1226207 h 2180897"/>
              <a:gd name="connsiteX26" fmla="*/ 140138 w 2607098"/>
              <a:gd name="connsiteY26" fmla="*/ 1252483 h 2180897"/>
              <a:gd name="connsiteX27" fmla="*/ 148897 w 2607098"/>
              <a:gd name="connsiteY27" fmla="*/ 1296276 h 2180897"/>
              <a:gd name="connsiteX28" fmla="*/ 157655 w 2607098"/>
              <a:gd name="connsiteY28" fmla="*/ 1331311 h 2180897"/>
              <a:gd name="connsiteX29" fmla="*/ 166414 w 2607098"/>
              <a:gd name="connsiteY29" fmla="*/ 1418897 h 2180897"/>
              <a:gd name="connsiteX30" fmla="*/ 166414 w 2607098"/>
              <a:gd name="connsiteY30" fmla="*/ 1629104 h 2180897"/>
              <a:gd name="connsiteX31" fmla="*/ 192690 w 2607098"/>
              <a:gd name="connsiteY31" fmla="*/ 1664138 h 2180897"/>
              <a:gd name="connsiteX32" fmla="*/ 218966 w 2607098"/>
              <a:gd name="connsiteY32" fmla="*/ 1716690 h 2180897"/>
              <a:gd name="connsiteX33" fmla="*/ 245242 w 2607098"/>
              <a:gd name="connsiteY33" fmla="*/ 1734207 h 2180897"/>
              <a:gd name="connsiteX34" fmla="*/ 271517 w 2607098"/>
              <a:gd name="connsiteY34" fmla="*/ 1786759 h 2180897"/>
              <a:gd name="connsiteX35" fmla="*/ 306552 w 2607098"/>
              <a:gd name="connsiteY35" fmla="*/ 1848069 h 2180897"/>
              <a:gd name="connsiteX36" fmla="*/ 315311 w 2607098"/>
              <a:gd name="connsiteY36" fmla="*/ 1874345 h 2180897"/>
              <a:gd name="connsiteX37" fmla="*/ 367862 w 2607098"/>
              <a:gd name="connsiteY37" fmla="*/ 1926897 h 2180897"/>
              <a:gd name="connsiteX38" fmla="*/ 429173 w 2607098"/>
              <a:gd name="connsiteY38" fmla="*/ 2005724 h 2180897"/>
              <a:gd name="connsiteX39" fmla="*/ 481724 w 2607098"/>
              <a:gd name="connsiteY39" fmla="*/ 2049517 h 2180897"/>
              <a:gd name="connsiteX40" fmla="*/ 508000 w 2607098"/>
              <a:gd name="connsiteY40" fmla="*/ 2067035 h 2180897"/>
              <a:gd name="connsiteX41" fmla="*/ 534276 w 2607098"/>
              <a:gd name="connsiteY41" fmla="*/ 2075793 h 2180897"/>
              <a:gd name="connsiteX42" fmla="*/ 770759 w 2607098"/>
              <a:gd name="connsiteY42" fmla="*/ 2102069 h 2180897"/>
              <a:gd name="connsiteX43" fmla="*/ 893379 w 2607098"/>
              <a:gd name="connsiteY43" fmla="*/ 2128345 h 2180897"/>
              <a:gd name="connsiteX44" fmla="*/ 945931 w 2607098"/>
              <a:gd name="connsiteY44" fmla="*/ 2145862 h 2180897"/>
              <a:gd name="connsiteX45" fmla="*/ 972207 w 2607098"/>
              <a:gd name="connsiteY45" fmla="*/ 2154621 h 2180897"/>
              <a:gd name="connsiteX46" fmla="*/ 1016000 w 2607098"/>
              <a:gd name="connsiteY46" fmla="*/ 2172138 h 2180897"/>
              <a:gd name="connsiteX47" fmla="*/ 1234966 w 2607098"/>
              <a:gd name="connsiteY47" fmla="*/ 2180897 h 2180897"/>
              <a:gd name="connsiteX48" fmla="*/ 1699173 w 2607098"/>
              <a:gd name="connsiteY48" fmla="*/ 2172138 h 2180897"/>
              <a:gd name="connsiteX49" fmla="*/ 1839311 w 2607098"/>
              <a:gd name="connsiteY49" fmla="*/ 2163380 h 2180897"/>
              <a:gd name="connsiteX50" fmla="*/ 1883104 w 2607098"/>
              <a:gd name="connsiteY50" fmla="*/ 2145862 h 2180897"/>
              <a:gd name="connsiteX51" fmla="*/ 1988207 w 2607098"/>
              <a:gd name="connsiteY51" fmla="*/ 2128345 h 2180897"/>
              <a:gd name="connsiteX52" fmla="*/ 2049517 w 2607098"/>
              <a:gd name="connsiteY52" fmla="*/ 2110828 h 2180897"/>
              <a:gd name="connsiteX53" fmla="*/ 2075793 w 2607098"/>
              <a:gd name="connsiteY53" fmla="*/ 2102069 h 2180897"/>
              <a:gd name="connsiteX54" fmla="*/ 2145862 w 2607098"/>
              <a:gd name="connsiteY54" fmla="*/ 2093311 h 2180897"/>
              <a:gd name="connsiteX55" fmla="*/ 2189655 w 2607098"/>
              <a:gd name="connsiteY55" fmla="*/ 2058276 h 2180897"/>
              <a:gd name="connsiteX56" fmla="*/ 2215931 w 2607098"/>
              <a:gd name="connsiteY56" fmla="*/ 2049517 h 2180897"/>
              <a:gd name="connsiteX57" fmla="*/ 2233448 w 2607098"/>
              <a:gd name="connsiteY57" fmla="*/ 2014483 h 2180897"/>
              <a:gd name="connsiteX58" fmla="*/ 2268483 w 2607098"/>
              <a:gd name="connsiteY58" fmla="*/ 1970690 h 2180897"/>
              <a:gd name="connsiteX59" fmla="*/ 2294759 w 2607098"/>
              <a:gd name="connsiteY59" fmla="*/ 1909380 h 2180897"/>
              <a:gd name="connsiteX60" fmla="*/ 2321035 w 2607098"/>
              <a:gd name="connsiteY60" fmla="*/ 1891862 h 2180897"/>
              <a:gd name="connsiteX61" fmla="*/ 2356069 w 2607098"/>
              <a:gd name="connsiteY61" fmla="*/ 1839311 h 2180897"/>
              <a:gd name="connsiteX62" fmla="*/ 2364828 w 2607098"/>
              <a:gd name="connsiteY62" fmla="*/ 1813035 h 2180897"/>
              <a:gd name="connsiteX63" fmla="*/ 2461173 w 2607098"/>
              <a:gd name="connsiteY63" fmla="*/ 1786759 h 2180897"/>
              <a:gd name="connsiteX64" fmla="*/ 2531242 w 2607098"/>
              <a:gd name="connsiteY64" fmla="*/ 1760483 h 2180897"/>
              <a:gd name="connsiteX65" fmla="*/ 2548759 w 2607098"/>
              <a:gd name="connsiteY65" fmla="*/ 1734207 h 2180897"/>
              <a:gd name="connsiteX66" fmla="*/ 2592552 w 2607098"/>
              <a:gd name="connsiteY66" fmla="*/ 1690414 h 2180897"/>
              <a:gd name="connsiteX67" fmla="*/ 2592552 w 2607098"/>
              <a:gd name="connsiteY67" fmla="*/ 1488966 h 2180897"/>
              <a:gd name="connsiteX68" fmla="*/ 2557517 w 2607098"/>
              <a:gd name="connsiteY68" fmla="*/ 1427655 h 2180897"/>
              <a:gd name="connsiteX69" fmla="*/ 2504966 w 2607098"/>
              <a:gd name="connsiteY69" fmla="*/ 1392621 h 2180897"/>
              <a:gd name="connsiteX70" fmla="*/ 2391104 w 2607098"/>
              <a:gd name="connsiteY70" fmla="*/ 1392621 h 2180897"/>
              <a:gd name="connsiteX71" fmla="*/ 2373586 w 2607098"/>
              <a:gd name="connsiteY71" fmla="*/ 1375104 h 2180897"/>
              <a:gd name="connsiteX72" fmla="*/ 2364828 w 2607098"/>
              <a:gd name="connsiteY72" fmla="*/ 1077311 h 2180897"/>
              <a:gd name="connsiteX73" fmla="*/ 2338552 w 2607098"/>
              <a:gd name="connsiteY73" fmla="*/ 1016000 h 2180897"/>
              <a:gd name="connsiteX74" fmla="*/ 2312276 w 2607098"/>
              <a:gd name="connsiteY74" fmla="*/ 1007242 h 2180897"/>
              <a:gd name="connsiteX75" fmla="*/ 2268483 w 2607098"/>
              <a:gd name="connsiteY75" fmla="*/ 972207 h 2180897"/>
              <a:gd name="connsiteX76" fmla="*/ 2250966 w 2607098"/>
              <a:gd name="connsiteY76" fmla="*/ 945931 h 2180897"/>
              <a:gd name="connsiteX77" fmla="*/ 2224690 w 2607098"/>
              <a:gd name="connsiteY77" fmla="*/ 928414 h 2180897"/>
              <a:gd name="connsiteX78" fmla="*/ 2259724 w 2607098"/>
              <a:gd name="connsiteY78" fmla="*/ 788276 h 2180897"/>
              <a:gd name="connsiteX79" fmla="*/ 2277242 w 2607098"/>
              <a:gd name="connsiteY79" fmla="*/ 770759 h 2180897"/>
              <a:gd name="connsiteX80" fmla="*/ 2303517 w 2607098"/>
              <a:gd name="connsiteY80" fmla="*/ 683173 h 2180897"/>
              <a:gd name="connsiteX81" fmla="*/ 2294759 w 2607098"/>
              <a:gd name="connsiteY81" fmla="*/ 569311 h 2180897"/>
              <a:gd name="connsiteX82" fmla="*/ 2286000 w 2607098"/>
              <a:gd name="connsiteY82" fmla="*/ 508000 h 2180897"/>
              <a:gd name="connsiteX83" fmla="*/ 2259724 w 2607098"/>
              <a:gd name="connsiteY83" fmla="*/ 490483 h 2180897"/>
              <a:gd name="connsiteX84" fmla="*/ 2198414 w 2607098"/>
              <a:gd name="connsiteY84" fmla="*/ 446690 h 2180897"/>
              <a:gd name="connsiteX85" fmla="*/ 2172138 w 2607098"/>
              <a:gd name="connsiteY85" fmla="*/ 437931 h 2180897"/>
              <a:gd name="connsiteX86" fmla="*/ 2137104 w 2607098"/>
              <a:gd name="connsiteY86" fmla="*/ 385380 h 2180897"/>
              <a:gd name="connsiteX87" fmla="*/ 2119586 w 2607098"/>
              <a:gd name="connsiteY87" fmla="*/ 324069 h 2180897"/>
              <a:gd name="connsiteX88" fmla="*/ 2110828 w 2607098"/>
              <a:gd name="connsiteY88" fmla="*/ 297793 h 2180897"/>
              <a:gd name="connsiteX89" fmla="*/ 2058276 w 2607098"/>
              <a:gd name="connsiteY89" fmla="*/ 262759 h 2180897"/>
              <a:gd name="connsiteX90" fmla="*/ 1996966 w 2607098"/>
              <a:gd name="connsiteY90" fmla="*/ 236483 h 2180897"/>
              <a:gd name="connsiteX91" fmla="*/ 1953173 w 2607098"/>
              <a:gd name="connsiteY91" fmla="*/ 210207 h 2180897"/>
              <a:gd name="connsiteX92" fmla="*/ 1935655 w 2607098"/>
              <a:gd name="connsiteY92" fmla="*/ 183931 h 2180897"/>
              <a:gd name="connsiteX93" fmla="*/ 1874345 w 2607098"/>
              <a:gd name="connsiteY93" fmla="*/ 166414 h 2180897"/>
              <a:gd name="connsiteX94" fmla="*/ 1839311 w 2607098"/>
              <a:gd name="connsiteY94" fmla="*/ 148897 h 2180897"/>
              <a:gd name="connsiteX95" fmla="*/ 1786759 w 2607098"/>
              <a:gd name="connsiteY95" fmla="*/ 140138 h 2180897"/>
              <a:gd name="connsiteX96" fmla="*/ 1742966 w 2607098"/>
              <a:gd name="connsiteY96" fmla="*/ 131380 h 2180897"/>
              <a:gd name="connsiteX97" fmla="*/ 1524000 w 2607098"/>
              <a:gd name="connsiteY97" fmla="*/ 113862 h 2180897"/>
              <a:gd name="connsiteX98" fmla="*/ 1313793 w 2607098"/>
              <a:gd name="connsiteY98" fmla="*/ 122621 h 2180897"/>
              <a:gd name="connsiteX99" fmla="*/ 1278759 w 2607098"/>
              <a:gd name="connsiteY99" fmla="*/ 131380 h 2180897"/>
              <a:gd name="connsiteX100" fmla="*/ 1129862 w 2607098"/>
              <a:gd name="connsiteY100" fmla="*/ 122621 h 2180897"/>
              <a:gd name="connsiteX101" fmla="*/ 1077311 w 2607098"/>
              <a:gd name="connsiteY101" fmla="*/ 105104 h 2180897"/>
              <a:gd name="connsiteX102" fmla="*/ 1042276 w 2607098"/>
              <a:gd name="connsiteY102" fmla="*/ 96345 h 2180897"/>
              <a:gd name="connsiteX103" fmla="*/ 954690 w 2607098"/>
              <a:gd name="connsiteY103" fmla="*/ 70069 h 2180897"/>
              <a:gd name="connsiteX104" fmla="*/ 814552 w 2607098"/>
              <a:gd name="connsiteY104" fmla="*/ 52552 h 2180897"/>
              <a:gd name="connsiteX105" fmla="*/ 753242 w 2607098"/>
              <a:gd name="connsiteY105" fmla="*/ 43793 h 2180897"/>
              <a:gd name="connsiteX106" fmla="*/ 665655 w 2607098"/>
              <a:gd name="connsiteY106" fmla="*/ 35035 h 2180897"/>
              <a:gd name="connsiteX107" fmla="*/ 648138 w 2607098"/>
              <a:gd name="connsiteY107" fmla="*/ 17517 h 2180897"/>
              <a:gd name="connsiteX108" fmla="*/ 543035 w 2607098"/>
              <a:gd name="connsiteY108" fmla="*/ 0 h 218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607098" h="2180897">
                <a:moveTo>
                  <a:pt x="543035" y="0"/>
                </a:moveTo>
                <a:lnTo>
                  <a:pt x="543035" y="0"/>
                </a:lnTo>
                <a:cubicBezTo>
                  <a:pt x="493403" y="2920"/>
                  <a:pt x="443632" y="4045"/>
                  <a:pt x="394138" y="8759"/>
                </a:cubicBezTo>
                <a:cubicBezTo>
                  <a:pt x="382155" y="9900"/>
                  <a:pt x="369871" y="12134"/>
                  <a:pt x="359104" y="17517"/>
                </a:cubicBezTo>
                <a:cubicBezTo>
                  <a:pt x="346047" y="24045"/>
                  <a:pt x="335747" y="35034"/>
                  <a:pt x="324069" y="43793"/>
                </a:cubicBezTo>
                <a:cubicBezTo>
                  <a:pt x="321150" y="52552"/>
                  <a:pt x="319795" y="61998"/>
                  <a:pt x="315311" y="70069"/>
                </a:cubicBezTo>
                <a:cubicBezTo>
                  <a:pt x="305087" y="88473"/>
                  <a:pt x="286934" y="102648"/>
                  <a:pt x="280276" y="122621"/>
                </a:cubicBezTo>
                <a:lnTo>
                  <a:pt x="262759" y="175173"/>
                </a:lnTo>
                <a:cubicBezTo>
                  <a:pt x="265678" y="256920"/>
                  <a:pt x="266251" y="338785"/>
                  <a:pt x="271517" y="420414"/>
                </a:cubicBezTo>
                <a:cubicBezTo>
                  <a:pt x="272111" y="429627"/>
                  <a:pt x="278465" y="437637"/>
                  <a:pt x="280276" y="446690"/>
                </a:cubicBezTo>
                <a:cubicBezTo>
                  <a:pt x="307730" y="583954"/>
                  <a:pt x="267211" y="431613"/>
                  <a:pt x="306552" y="569311"/>
                </a:cubicBezTo>
                <a:cubicBezTo>
                  <a:pt x="300902" y="654054"/>
                  <a:pt x="300729" y="694745"/>
                  <a:pt x="289035" y="770759"/>
                </a:cubicBezTo>
                <a:cubicBezTo>
                  <a:pt x="286771" y="785473"/>
                  <a:pt x="283887" y="800110"/>
                  <a:pt x="280276" y="814552"/>
                </a:cubicBezTo>
                <a:cubicBezTo>
                  <a:pt x="278037" y="823509"/>
                  <a:pt x="274053" y="831951"/>
                  <a:pt x="271517" y="840828"/>
                </a:cubicBezTo>
                <a:cubicBezTo>
                  <a:pt x="264134" y="866668"/>
                  <a:pt x="268953" y="879153"/>
                  <a:pt x="245242" y="893380"/>
                </a:cubicBezTo>
                <a:cubicBezTo>
                  <a:pt x="237325" y="898130"/>
                  <a:pt x="227809" y="899485"/>
                  <a:pt x="218966" y="902138"/>
                </a:cubicBezTo>
                <a:cubicBezTo>
                  <a:pt x="198608" y="908245"/>
                  <a:pt x="178161" y="914062"/>
                  <a:pt x="157655" y="919655"/>
                </a:cubicBezTo>
                <a:cubicBezTo>
                  <a:pt x="146042" y="922822"/>
                  <a:pt x="133892" y="924187"/>
                  <a:pt x="122621" y="928414"/>
                </a:cubicBezTo>
                <a:cubicBezTo>
                  <a:pt x="110396" y="932999"/>
                  <a:pt x="99264" y="940092"/>
                  <a:pt x="87586" y="945931"/>
                </a:cubicBezTo>
                <a:cubicBezTo>
                  <a:pt x="48411" y="1004695"/>
                  <a:pt x="94560" y="947121"/>
                  <a:pt x="43793" y="980966"/>
                </a:cubicBezTo>
                <a:cubicBezTo>
                  <a:pt x="23562" y="994454"/>
                  <a:pt x="12926" y="1014129"/>
                  <a:pt x="0" y="1033517"/>
                </a:cubicBezTo>
                <a:cubicBezTo>
                  <a:pt x="5839" y="1062713"/>
                  <a:pt x="8101" y="1092858"/>
                  <a:pt x="17517" y="1121104"/>
                </a:cubicBezTo>
                <a:cubicBezTo>
                  <a:pt x="20437" y="1129863"/>
                  <a:pt x="21155" y="1139698"/>
                  <a:pt x="26276" y="1147380"/>
                </a:cubicBezTo>
                <a:cubicBezTo>
                  <a:pt x="33147" y="1157686"/>
                  <a:pt x="44622" y="1164140"/>
                  <a:pt x="52552" y="1173655"/>
                </a:cubicBezTo>
                <a:cubicBezTo>
                  <a:pt x="59291" y="1181742"/>
                  <a:pt x="62626" y="1192488"/>
                  <a:pt x="70069" y="1199931"/>
                </a:cubicBezTo>
                <a:cubicBezTo>
                  <a:pt x="87049" y="1216912"/>
                  <a:pt x="101248" y="1219083"/>
                  <a:pt x="122621" y="1226207"/>
                </a:cubicBezTo>
                <a:cubicBezTo>
                  <a:pt x="128460" y="1234966"/>
                  <a:pt x="136442" y="1242627"/>
                  <a:pt x="140138" y="1252483"/>
                </a:cubicBezTo>
                <a:cubicBezTo>
                  <a:pt x="145365" y="1266422"/>
                  <a:pt x="145668" y="1281744"/>
                  <a:pt x="148897" y="1296276"/>
                </a:cubicBezTo>
                <a:cubicBezTo>
                  <a:pt x="151508" y="1308027"/>
                  <a:pt x="154736" y="1319633"/>
                  <a:pt x="157655" y="1331311"/>
                </a:cubicBezTo>
                <a:cubicBezTo>
                  <a:pt x="160575" y="1360506"/>
                  <a:pt x="167500" y="1389576"/>
                  <a:pt x="166414" y="1418897"/>
                </a:cubicBezTo>
                <a:cubicBezTo>
                  <a:pt x="162356" y="1528466"/>
                  <a:pt x="128388" y="1545446"/>
                  <a:pt x="166414" y="1629104"/>
                </a:cubicBezTo>
                <a:cubicBezTo>
                  <a:pt x="172455" y="1642393"/>
                  <a:pt x="183931" y="1652460"/>
                  <a:pt x="192690" y="1664138"/>
                </a:cubicBezTo>
                <a:cubicBezTo>
                  <a:pt x="199814" y="1685511"/>
                  <a:pt x="201985" y="1699710"/>
                  <a:pt x="218966" y="1716690"/>
                </a:cubicBezTo>
                <a:cubicBezTo>
                  <a:pt x="226409" y="1724133"/>
                  <a:pt x="236483" y="1728368"/>
                  <a:pt x="245242" y="1734207"/>
                </a:cubicBezTo>
                <a:cubicBezTo>
                  <a:pt x="267253" y="1800246"/>
                  <a:pt x="237563" y="1718851"/>
                  <a:pt x="271517" y="1786759"/>
                </a:cubicBezTo>
                <a:cubicBezTo>
                  <a:pt x="304952" y="1853630"/>
                  <a:pt x="243019" y="1763360"/>
                  <a:pt x="306552" y="1848069"/>
                </a:cubicBezTo>
                <a:cubicBezTo>
                  <a:pt x="309472" y="1856828"/>
                  <a:pt x="309643" y="1867057"/>
                  <a:pt x="315311" y="1874345"/>
                </a:cubicBezTo>
                <a:cubicBezTo>
                  <a:pt x="330520" y="1893900"/>
                  <a:pt x="367862" y="1926897"/>
                  <a:pt x="367862" y="1926897"/>
                </a:cubicBezTo>
                <a:cubicBezTo>
                  <a:pt x="384455" y="1976675"/>
                  <a:pt x="370092" y="1946643"/>
                  <a:pt x="429173" y="2005724"/>
                </a:cubicBezTo>
                <a:cubicBezTo>
                  <a:pt x="454074" y="2030625"/>
                  <a:pt x="445277" y="2023483"/>
                  <a:pt x="481724" y="2049517"/>
                </a:cubicBezTo>
                <a:cubicBezTo>
                  <a:pt x="490290" y="2055636"/>
                  <a:pt x="498585" y="2062327"/>
                  <a:pt x="508000" y="2067035"/>
                </a:cubicBezTo>
                <a:cubicBezTo>
                  <a:pt x="516258" y="2071164"/>
                  <a:pt x="525399" y="2073257"/>
                  <a:pt x="534276" y="2075793"/>
                </a:cubicBezTo>
                <a:cubicBezTo>
                  <a:pt x="618480" y="2099851"/>
                  <a:pt x="648146" y="2089385"/>
                  <a:pt x="770759" y="2102069"/>
                </a:cubicBezTo>
                <a:cubicBezTo>
                  <a:pt x="802731" y="2105376"/>
                  <a:pt x="866174" y="2119277"/>
                  <a:pt x="893379" y="2128345"/>
                </a:cubicBezTo>
                <a:lnTo>
                  <a:pt x="945931" y="2145862"/>
                </a:lnTo>
                <a:cubicBezTo>
                  <a:pt x="954690" y="2148782"/>
                  <a:pt x="963635" y="2151192"/>
                  <a:pt x="972207" y="2154621"/>
                </a:cubicBezTo>
                <a:cubicBezTo>
                  <a:pt x="986805" y="2160460"/>
                  <a:pt x="1000356" y="2170574"/>
                  <a:pt x="1016000" y="2172138"/>
                </a:cubicBezTo>
                <a:cubicBezTo>
                  <a:pt x="1088685" y="2179406"/>
                  <a:pt x="1161977" y="2177977"/>
                  <a:pt x="1234966" y="2180897"/>
                </a:cubicBezTo>
                <a:lnTo>
                  <a:pt x="1699173" y="2172138"/>
                </a:lnTo>
                <a:cubicBezTo>
                  <a:pt x="1745957" y="2170782"/>
                  <a:pt x="1792978" y="2169999"/>
                  <a:pt x="1839311" y="2163380"/>
                </a:cubicBezTo>
                <a:cubicBezTo>
                  <a:pt x="1854875" y="2161157"/>
                  <a:pt x="1868045" y="2150380"/>
                  <a:pt x="1883104" y="2145862"/>
                </a:cubicBezTo>
                <a:cubicBezTo>
                  <a:pt x="1906382" y="2138878"/>
                  <a:pt x="1968681" y="2131135"/>
                  <a:pt x="1988207" y="2128345"/>
                </a:cubicBezTo>
                <a:cubicBezTo>
                  <a:pt x="2051208" y="2107344"/>
                  <a:pt x="1972532" y="2132823"/>
                  <a:pt x="2049517" y="2110828"/>
                </a:cubicBezTo>
                <a:cubicBezTo>
                  <a:pt x="2058394" y="2108292"/>
                  <a:pt x="2066709" y="2103721"/>
                  <a:pt x="2075793" y="2102069"/>
                </a:cubicBezTo>
                <a:cubicBezTo>
                  <a:pt x="2098951" y="2097858"/>
                  <a:pt x="2122506" y="2096230"/>
                  <a:pt x="2145862" y="2093311"/>
                </a:cubicBezTo>
                <a:cubicBezTo>
                  <a:pt x="2162156" y="2077016"/>
                  <a:pt x="2167555" y="2069326"/>
                  <a:pt x="2189655" y="2058276"/>
                </a:cubicBezTo>
                <a:cubicBezTo>
                  <a:pt x="2197913" y="2054147"/>
                  <a:pt x="2207172" y="2052437"/>
                  <a:pt x="2215931" y="2049517"/>
                </a:cubicBezTo>
                <a:cubicBezTo>
                  <a:pt x="2221770" y="2037839"/>
                  <a:pt x="2226205" y="2025346"/>
                  <a:pt x="2233448" y="2014483"/>
                </a:cubicBezTo>
                <a:cubicBezTo>
                  <a:pt x="2266037" y="1965601"/>
                  <a:pt x="2236662" y="2034332"/>
                  <a:pt x="2268483" y="1970690"/>
                </a:cubicBezTo>
                <a:cubicBezTo>
                  <a:pt x="2282173" y="1943310"/>
                  <a:pt x="2271979" y="1936716"/>
                  <a:pt x="2294759" y="1909380"/>
                </a:cubicBezTo>
                <a:cubicBezTo>
                  <a:pt x="2301498" y="1901293"/>
                  <a:pt x="2312276" y="1897701"/>
                  <a:pt x="2321035" y="1891862"/>
                </a:cubicBezTo>
                <a:cubicBezTo>
                  <a:pt x="2332713" y="1874345"/>
                  <a:pt x="2349411" y="1859283"/>
                  <a:pt x="2356069" y="1839311"/>
                </a:cubicBezTo>
                <a:cubicBezTo>
                  <a:pt x="2358989" y="1830552"/>
                  <a:pt x="2357315" y="1818401"/>
                  <a:pt x="2364828" y="1813035"/>
                </a:cubicBezTo>
                <a:cubicBezTo>
                  <a:pt x="2383355" y="1799801"/>
                  <a:pt x="2438091" y="1791888"/>
                  <a:pt x="2461173" y="1786759"/>
                </a:cubicBezTo>
                <a:cubicBezTo>
                  <a:pt x="2504100" y="1777220"/>
                  <a:pt x="2490618" y="1780794"/>
                  <a:pt x="2531242" y="1760483"/>
                </a:cubicBezTo>
                <a:cubicBezTo>
                  <a:pt x="2537081" y="1751724"/>
                  <a:pt x="2541316" y="1741650"/>
                  <a:pt x="2548759" y="1734207"/>
                </a:cubicBezTo>
                <a:cubicBezTo>
                  <a:pt x="2607150" y="1675816"/>
                  <a:pt x="2545840" y="1760483"/>
                  <a:pt x="2592552" y="1690414"/>
                </a:cubicBezTo>
                <a:cubicBezTo>
                  <a:pt x="2612807" y="1609398"/>
                  <a:pt x="2611067" y="1630911"/>
                  <a:pt x="2592552" y="1488966"/>
                </a:cubicBezTo>
                <a:cubicBezTo>
                  <a:pt x="2591696" y="1482407"/>
                  <a:pt x="2565049" y="1434246"/>
                  <a:pt x="2557517" y="1427655"/>
                </a:cubicBezTo>
                <a:cubicBezTo>
                  <a:pt x="2541673" y="1413792"/>
                  <a:pt x="2504966" y="1392621"/>
                  <a:pt x="2504966" y="1392621"/>
                </a:cubicBezTo>
                <a:cubicBezTo>
                  <a:pt x="2426306" y="1408353"/>
                  <a:pt x="2435347" y="1428015"/>
                  <a:pt x="2391104" y="1392621"/>
                </a:cubicBezTo>
                <a:cubicBezTo>
                  <a:pt x="2384656" y="1387462"/>
                  <a:pt x="2379425" y="1380943"/>
                  <a:pt x="2373586" y="1375104"/>
                </a:cubicBezTo>
                <a:cubicBezTo>
                  <a:pt x="2370667" y="1275840"/>
                  <a:pt x="2370188" y="1176473"/>
                  <a:pt x="2364828" y="1077311"/>
                </a:cubicBezTo>
                <a:cubicBezTo>
                  <a:pt x="2364230" y="1066245"/>
                  <a:pt x="2342817" y="1020265"/>
                  <a:pt x="2338552" y="1016000"/>
                </a:cubicBezTo>
                <a:cubicBezTo>
                  <a:pt x="2332024" y="1009472"/>
                  <a:pt x="2321035" y="1010161"/>
                  <a:pt x="2312276" y="1007242"/>
                </a:cubicBezTo>
                <a:cubicBezTo>
                  <a:pt x="2262075" y="931939"/>
                  <a:pt x="2328920" y="1020557"/>
                  <a:pt x="2268483" y="972207"/>
                </a:cubicBezTo>
                <a:cubicBezTo>
                  <a:pt x="2260263" y="965631"/>
                  <a:pt x="2258409" y="953374"/>
                  <a:pt x="2250966" y="945931"/>
                </a:cubicBezTo>
                <a:cubicBezTo>
                  <a:pt x="2243523" y="938488"/>
                  <a:pt x="2233449" y="934253"/>
                  <a:pt x="2224690" y="928414"/>
                </a:cubicBezTo>
                <a:cubicBezTo>
                  <a:pt x="2237063" y="847986"/>
                  <a:pt x="2222755" y="834486"/>
                  <a:pt x="2259724" y="788276"/>
                </a:cubicBezTo>
                <a:cubicBezTo>
                  <a:pt x="2264883" y="781828"/>
                  <a:pt x="2271403" y="776598"/>
                  <a:pt x="2277242" y="770759"/>
                </a:cubicBezTo>
                <a:cubicBezTo>
                  <a:pt x="2298565" y="706787"/>
                  <a:pt x="2290281" y="736121"/>
                  <a:pt x="2303517" y="683173"/>
                </a:cubicBezTo>
                <a:cubicBezTo>
                  <a:pt x="2300598" y="645219"/>
                  <a:pt x="2298547" y="607188"/>
                  <a:pt x="2294759" y="569311"/>
                </a:cubicBezTo>
                <a:cubicBezTo>
                  <a:pt x="2292705" y="548769"/>
                  <a:pt x="2294385" y="526865"/>
                  <a:pt x="2286000" y="508000"/>
                </a:cubicBezTo>
                <a:cubicBezTo>
                  <a:pt x="2281725" y="498381"/>
                  <a:pt x="2268290" y="496601"/>
                  <a:pt x="2259724" y="490483"/>
                </a:cubicBezTo>
                <a:cubicBezTo>
                  <a:pt x="2250461" y="483867"/>
                  <a:pt x="2212179" y="453573"/>
                  <a:pt x="2198414" y="446690"/>
                </a:cubicBezTo>
                <a:cubicBezTo>
                  <a:pt x="2190156" y="442561"/>
                  <a:pt x="2180897" y="440851"/>
                  <a:pt x="2172138" y="437931"/>
                </a:cubicBezTo>
                <a:cubicBezTo>
                  <a:pt x="2141762" y="407555"/>
                  <a:pt x="2147969" y="421596"/>
                  <a:pt x="2137104" y="385380"/>
                </a:cubicBezTo>
                <a:cubicBezTo>
                  <a:pt x="2130996" y="365022"/>
                  <a:pt x="2125694" y="344427"/>
                  <a:pt x="2119586" y="324069"/>
                </a:cubicBezTo>
                <a:cubicBezTo>
                  <a:pt x="2116933" y="315226"/>
                  <a:pt x="2117356" y="304321"/>
                  <a:pt x="2110828" y="297793"/>
                </a:cubicBezTo>
                <a:cubicBezTo>
                  <a:pt x="2095941" y="282906"/>
                  <a:pt x="2075793" y="274437"/>
                  <a:pt x="2058276" y="262759"/>
                </a:cubicBezTo>
                <a:cubicBezTo>
                  <a:pt x="2021984" y="238565"/>
                  <a:pt x="2042212" y="247795"/>
                  <a:pt x="1996966" y="236483"/>
                </a:cubicBezTo>
                <a:cubicBezTo>
                  <a:pt x="1901708" y="141230"/>
                  <a:pt x="2066896" y="301187"/>
                  <a:pt x="1953173" y="210207"/>
                </a:cubicBezTo>
                <a:cubicBezTo>
                  <a:pt x="1944953" y="203631"/>
                  <a:pt x="1943875" y="190507"/>
                  <a:pt x="1935655" y="183931"/>
                </a:cubicBezTo>
                <a:cubicBezTo>
                  <a:pt x="1929430" y="178951"/>
                  <a:pt x="1877303" y="167523"/>
                  <a:pt x="1874345" y="166414"/>
                </a:cubicBezTo>
                <a:cubicBezTo>
                  <a:pt x="1862120" y="161830"/>
                  <a:pt x="1851817" y="152649"/>
                  <a:pt x="1839311" y="148897"/>
                </a:cubicBezTo>
                <a:cubicBezTo>
                  <a:pt x="1822301" y="143794"/>
                  <a:pt x="1804232" y="143315"/>
                  <a:pt x="1786759" y="140138"/>
                </a:cubicBezTo>
                <a:cubicBezTo>
                  <a:pt x="1772112" y="137475"/>
                  <a:pt x="1757738" y="133226"/>
                  <a:pt x="1742966" y="131380"/>
                </a:cubicBezTo>
                <a:cubicBezTo>
                  <a:pt x="1693085" y="125145"/>
                  <a:pt x="1567885" y="116997"/>
                  <a:pt x="1524000" y="113862"/>
                </a:cubicBezTo>
                <a:cubicBezTo>
                  <a:pt x="1453931" y="116782"/>
                  <a:pt x="1383745" y="117624"/>
                  <a:pt x="1313793" y="122621"/>
                </a:cubicBezTo>
                <a:cubicBezTo>
                  <a:pt x="1301786" y="123479"/>
                  <a:pt x="1290796" y="131380"/>
                  <a:pt x="1278759" y="131380"/>
                </a:cubicBezTo>
                <a:cubicBezTo>
                  <a:pt x="1229041" y="131380"/>
                  <a:pt x="1179494" y="125541"/>
                  <a:pt x="1129862" y="122621"/>
                </a:cubicBezTo>
                <a:cubicBezTo>
                  <a:pt x="1112345" y="116782"/>
                  <a:pt x="1094997" y="110410"/>
                  <a:pt x="1077311" y="105104"/>
                </a:cubicBezTo>
                <a:cubicBezTo>
                  <a:pt x="1065781" y="101645"/>
                  <a:pt x="1053806" y="99804"/>
                  <a:pt x="1042276" y="96345"/>
                </a:cubicBezTo>
                <a:cubicBezTo>
                  <a:pt x="997606" y="82944"/>
                  <a:pt x="995054" y="78142"/>
                  <a:pt x="954690" y="70069"/>
                </a:cubicBezTo>
                <a:cubicBezTo>
                  <a:pt x="892541" y="57639"/>
                  <a:pt x="887847" y="61175"/>
                  <a:pt x="814552" y="52552"/>
                </a:cubicBezTo>
                <a:cubicBezTo>
                  <a:pt x="794049" y="50140"/>
                  <a:pt x="773745" y="46205"/>
                  <a:pt x="753242" y="43793"/>
                </a:cubicBezTo>
                <a:cubicBezTo>
                  <a:pt x="724102" y="40365"/>
                  <a:pt x="694851" y="37954"/>
                  <a:pt x="665655" y="35035"/>
                </a:cubicBezTo>
                <a:cubicBezTo>
                  <a:pt x="659816" y="29196"/>
                  <a:pt x="655524" y="21210"/>
                  <a:pt x="648138" y="17517"/>
                </a:cubicBezTo>
                <a:cubicBezTo>
                  <a:pt x="620710" y="3803"/>
                  <a:pt x="560552" y="2920"/>
                  <a:pt x="543035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635081" y="2452411"/>
            <a:ext cx="1531005" cy="1480205"/>
            <a:chOff x="2757213" y="1900621"/>
            <a:chExt cx="1531005" cy="1480205"/>
          </a:xfrm>
        </p:grpSpPr>
        <p:sp>
          <p:nvSpPr>
            <p:cNvPr id="17" name="Oval 16"/>
            <p:cNvSpPr/>
            <p:nvPr/>
          </p:nvSpPr>
          <p:spPr>
            <a:xfrm>
              <a:off x="2757213" y="232979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53558" y="277647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633075" y="2995447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902839" y="2636344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902839" y="225096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666356" y="201448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97048" y="195317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64071" y="2102069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02758" y="2522483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044494" y="2907862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35282" y="2995447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25375" y="232979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710150" y="2829033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10603" y="1900621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60949" y="225096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825764" y="2522483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49903" y="2645101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568259" y="205827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051500" y="2067032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300242" y="2102069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107552" y="2391100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391335" y="2250965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142594" y="269765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417614" y="2855305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592785" y="258378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321266" y="2548759"/>
              <a:ext cx="385379" cy="38537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527973" y="2391096"/>
              <a:ext cx="385379" cy="385379"/>
            </a:xfrm>
            <a:prstGeom prst="ellipse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72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47294" y="208731"/>
            <a:ext cx="1171101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1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20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10084</TotalTime>
  <Words>996</Words>
  <Application>Microsoft Macintosh PowerPoint</Application>
  <PresentationFormat>On-screen Show (4:3)</PresentationFormat>
  <Paragraphs>196</Paragraphs>
  <Slides>32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Nuclear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Joe Natowicz @ Google Scholar</vt:lpstr>
      <vt:lpstr>Projectile Fragmentation</vt:lpstr>
      <vt:lpstr>Momentum Conservation</vt:lpstr>
      <vt:lpstr>Goldhaber Model</vt:lpstr>
      <vt:lpstr>PowerPoint Presentation</vt:lpstr>
      <vt:lpstr>Fireball Model for Proton Spectra</vt:lpstr>
      <vt:lpstr>PowerPoint Presentation</vt:lpstr>
      <vt:lpstr>Single Particle Momentum Distribution</vt:lpstr>
      <vt:lpstr>Fragment Momentum Distribution</vt:lpstr>
      <vt:lpstr>Fragment Momentum Distribution</vt:lpstr>
      <vt:lpstr>How Close to Central Limit?</vt:lpstr>
      <vt:lpstr>Calculating Tf</vt:lpstr>
      <vt:lpstr>Fragment vs. Intrinsic Temperature</vt:lpstr>
      <vt:lpstr>Lower Limiting Temperature</vt:lpstr>
      <vt:lpstr>Complete Simulation</vt:lpstr>
      <vt:lpstr>NUCLEAR PHASE DIAGRAM</vt:lpstr>
      <vt:lpstr>Comparing with Data: Sequential Decays</vt:lpstr>
      <vt:lpstr>ISiS BNL Experiment</vt:lpstr>
      <vt:lpstr>ISIS Data Analysis</vt:lpstr>
      <vt:lpstr>Comparison</vt:lpstr>
      <vt:lpstr>Scaling Analysis</vt:lpstr>
      <vt:lpstr>Scaling of ISIS Data</vt:lpstr>
      <vt:lpstr>PowerPoint Presentation</vt:lpstr>
    </vt:vector>
  </TitlesOfParts>
  <Manager/>
  <Company>MSU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Temperature</dc:title>
  <dc:subject/>
  <dc:creator>Wolfgang Bauer</dc:creator>
  <cp:keywords/>
  <dc:description/>
  <cp:lastModifiedBy>Wolfgang Bauer</cp:lastModifiedBy>
  <cp:revision>49</cp:revision>
  <dcterms:created xsi:type="dcterms:W3CDTF">2013-08-09T13:47:04Z</dcterms:created>
  <dcterms:modified xsi:type="dcterms:W3CDTF">2013-08-19T17:45:00Z</dcterms:modified>
  <cp:category/>
</cp:coreProperties>
</file>