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66" r:id="rId2"/>
    <p:sldId id="348" r:id="rId3"/>
    <p:sldId id="318" r:id="rId4"/>
    <p:sldId id="321" r:id="rId5"/>
    <p:sldId id="323" r:id="rId6"/>
    <p:sldId id="322" r:id="rId7"/>
    <p:sldId id="320" r:id="rId8"/>
    <p:sldId id="335" r:id="rId9"/>
    <p:sldId id="326" r:id="rId10"/>
    <p:sldId id="327" r:id="rId11"/>
    <p:sldId id="328" r:id="rId12"/>
    <p:sldId id="329" r:id="rId13"/>
    <p:sldId id="331" r:id="rId14"/>
    <p:sldId id="332" r:id="rId15"/>
    <p:sldId id="333" r:id="rId16"/>
    <p:sldId id="334" r:id="rId17"/>
    <p:sldId id="268" r:id="rId18"/>
    <p:sldId id="342" r:id="rId19"/>
    <p:sldId id="258" r:id="rId20"/>
    <p:sldId id="272" r:id="rId21"/>
    <p:sldId id="336" r:id="rId22"/>
    <p:sldId id="260" r:id="rId23"/>
    <p:sldId id="292" r:id="rId24"/>
    <p:sldId id="294" r:id="rId25"/>
    <p:sldId id="304" r:id="rId26"/>
    <p:sldId id="295" r:id="rId27"/>
    <p:sldId id="290" r:id="rId28"/>
    <p:sldId id="261" r:id="rId29"/>
    <p:sldId id="277" r:id="rId30"/>
    <p:sldId id="271" r:id="rId31"/>
    <p:sldId id="287" r:id="rId32"/>
    <p:sldId id="288" r:id="rId33"/>
    <p:sldId id="339" r:id="rId34"/>
    <p:sldId id="351" r:id="rId35"/>
    <p:sldId id="349" r:id="rId36"/>
    <p:sldId id="350" r:id="rId37"/>
    <p:sldId id="305" r:id="rId38"/>
    <p:sldId id="345" r:id="rId39"/>
    <p:sldId id="360" r:id="rId40"/>
    <p:sldId id="354" r:id="rId41"/>
    <p:sldId id="356" r:id="rId42"/>
    <p:sldId id="358" r:id="rId43"/>
    <p:sldId id="359" r:id="rId44"/>
    <p:sldId id="352" r:id="rId45"/>
    <p:sldId id="353" r:id="rId46"/>
    <p:sldId id="361" r:id="rId47"/>
    <p:sldId id="317" r:id="rId48"/>
    <p:sldId id="316" r:id="rId49"/>
    <p:sldId id="308" r:id="rId50"/>
    <p:sldId id="309" r:id="rId51"/>
    <p:sldId id="347" r:id="rId52"/>
    <p:sldId id="355" r:id="rId53"/>
    <p:sldId id="338" r:id="rId54"/>
    <p:sldId id="312" r:id="rId55"/>
    <p:sldId id="313" r:id="rId56"/>
    <p:sldId id="315" r:id="rId57"/>
    <p:sldId id="340" r:id="rId58"/>
    <p:sldId id="341" r:id="rId59"/>
  </p:sldIdLst>
  <p:sldSz cx="9144000" cy="6858000" type="screen4x3"/>
  <p:notesSz cx="7315200" cy="96012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4248A6"/>
    <a:srgbClr val="009900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4" autoAdjust="0"/>
    <p:restoredTop sz="94614" autoAdjust="0"/>
  </p:normalViewPr>
  <p:slideViewPr>
    <p:cSldViewPr>
      <p:cViewPr>
        <p:scale>
          <a:sx n="100" d="100"/>
          <a:sy n="100" d="100"/>
        </p:scale>
        <p:origin x="-148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2CF902C-998F-464D-8E40-AE0A3A16E4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185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817BB4-8396-764C-A48F-C7DD048FC838}" type="datetime1">
              <a:rPr lang="en-US"/>
              <a:pPr>
                <a:defRPr/>
              </a:pPr>
              <a:t>8/19/13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359827B-84F4-B345-92B9-278FD9BEF1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19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7CFA6-165A-7D4E-B31F-30224288E304}" type="slidenum">
              <a:rPr lang="ru-RU"/>
              <a:pPr/>
              <a:t>10</a:t>
            </a:fld>
            <a:endParaRPr lang="ru-RU" dirty="0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9D002C-260E-0740-96E4-810AF7BD36B9}" type="slidenum">
              <a:rPr lang="en-US" smtClean="0"/>
              <a:pPr/>
              <a:t>24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Top can be used to test the SM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Why 32Ar:</a:t>
            </a:r>
            <a:r>
              <a:rPr lang="en-US" baseline="0" dirty="0" smtClean="0"/>
              <a:t>  Well, Dan has already looked closely at this decay to measure the (proton branching ratio-&gt; ft value) (corrected ft value can be used to test unitarity of CKM etc.)</a:t>
            </a: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Also,</a:t>
            </a:r>
            <a:r>
              <a:rPr lang="en-US" baseline="0" dirty="0" smtClean="0"/>
              <a:t> Adelberger has already done this measurement, but we think our technique will be much better</a:t>
            </a: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Beta and Neutrino go in same direction if abnu =1 and in the limit that it is completely relativistic.</a:t>
            </a:r>
            <a:r>
              <a:rPr lang="en-US" baseline="0" dirty="0" smtClean="0"/>
              <a:t>  Otherwise still a distribution</a:t>
            </a: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</a:t>
            </a:r>
            <a:r>
              <a:rPr lang="el-GR" baseline="-25000" dirty="0" smtClean="0"/>
              <a:t>βν</a:t>
            </a:r>
            <a:r>
              <a:rPr lang="en-US" dirty="0" smtClean="0"/>
              <a:t> = .9989 ± 0.0052 (stat) ± 0.0039 (syst) [2] (But .5502(60) for 37K decay)</a:t>
            </a:r>
          </a:p>
          <a:p>
            <a:pPr lvl="2"/>
            <a:r>
              <a:rPr lang="en-US" dirty="0" smtClean="0"/>
              <a:t>So a</a:t>
            </a:r>
            <a:r>
              <a:rPr lang="el-GR" baseline="-25000" dirty="0" smtClean="0"/>
              <a:t>βν</a:t>
            </a:r>
            <a:r>
              <a:rPr lang="en-US" dirty="0" smtClean="0"/>
              <a:t>  ≈ 1 means beta and neutrino likely go off together</a:t>
            </a:r>
          </a:p>
          <a:p>
            <a:pPr lvl="2"/>
            <a:r>
              <a:rPr lang="en-US" dirty="0" smtClean="0"/>
              <a:t>And a</a:t>
            </a:r>
            <a:r>
              <a:rPr lang="el-GR" baseline="-25000" dirty="0" smtClean="0"/>
              <a:t>βν</a:t>
            </a:r>
            <a:r>
              <a:rPr lang="en-US" dirty="0" smtClean="0"/>
              <a:t>  ≈ -1 means beta and neutrino likely go off back to back</a:t>
            </a:r>
          </a:p>
          <a:p>
            <a:pPr lvl="2"/>
            <a:r>
              <a:rPr lang="en-US" dirty="0" smtClean="0"/>
              <a:t>And a</a:t>
            </a:r>
            <a:r>
              <a:rPr lang="el-GR" baseline="-25000" dirty="0" smtClean="0"/>
              <a:t>βν</a:t>
            </a:r>
            <a:r>
              <a:rPr lang="en-US" dirty="0" smtClean="0"/>
              <a:t>  = 0 means beta and neutrino have no inherent preference  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-25000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(scalar, vector, axial vector)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A~ is closely related to abnu. Something like Abnu/(1+b*gamma/E)</a:t>
            </a:r>
            <a:r>
              <a:rPr lang="en-US" baseline="0" dirty="0" smtClean="0"/>
              <a:t> but b is probably 0 (in absence of scalar current a~ = abnu)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Vector -&gt; Fermi (beta</a:t>
            </a:r>
            <a:r>
              <a:rPr lang="en-US" baseline="0" dirty="0" smtClean="0"/>
              <a:t> and neutrino spins cancel)</a:t>
            </a:r>
            <a:endParaRPr lang="en-US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Axial -&gt;</a:t>
            </a:r>
            <a:r>
              <a:rPr lang="en-US" baseline="0" dirty="0" smtClean="0"/>
              <a:t> Gamov Teller (beta and neutrino spins add)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0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0+-&gt;0+ has no axial component because no nuclear spin involved (0 spin to 0 spin) which means Mgt = 0 so the axial and tensor currents don’t matter for these decays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So we care about the vector and scalar currents cs and cv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Standard model predicts cs=0 (no scalar currents) so Abnu = 1</a:t>
            </a:r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/>
              <a:t>We can look for the existence of scalar currents (problem with SM) by looking for abnu not equal 1</a:t>
            </a:r>
            <a:endParaRPr lang="en-US" baseline="-25000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-25000" dirty="0" smtClean="0"/>
          </a:p>
          <a:p>
            <a:r>
              <a:rPr lang="en-US" dirty="0" smtClean="0"/>
              <a:t>T=2 Refers to: Total isospin. </a:t>
            </a:r>
            <a:r>
              <a:rPr lang="en-US" baseline="0" dirty="0" smtClean="0"/>
              <a:t> Protons have +1/2, neutrons have -1/2.  So 32Ar has (18*1/2)+(14*-1/2) = 2</a:t>
            </a:r>
            <a:endParaRPr lang="en-US" dirty="0" smtClean="0"/>
          </a:p>
          <a:p>
            <a:r>
              <a:rPr lang="en-US" dirty="0" smtClean="0"/>
              <a:t>0 -&gt; 0 Refers to: Nuclear spin.  Protons and neutrons pair up (with</a:t>
            </a:r>
            <a:r>
              <a:rPr lang="en-US" baseline="0" dirty="0" smtClean="0"/>
              <a:t> themselves)</a:t>
            </a:r>
            <a:r>
              <a:rPr lang="en-US" dirty="0" smtClean="0"/>
              <a:t> so if there</a:t>
            </a:r>
            <a:r>
              <a:rPr lang="en-US" baseline="0" dirty="0" smtClean="0"/>
              <a:t> are an even number of both there is 0 nuclear spin.  So 32Ar has 18 protons and 14 neutrons and 0 spin.  0 -&gt; 0 means no axial currents in this particular decay (Mgt=0) which means there is likely only vector currents which is a “PURE FERMI DECAY”</a:t>
            </a:r>
          </a:p>
          <a:p>
            <a:r>
              <a:rPr lang="en-US" baseline="0" dirty="0" smtClean="0"/>
              <a:t>+ -&gt; + Refers to: Parity.  The odd nucleons contribute parity since a closed shell has positive parity (Parity is given by (-1)^L).   Need to consider the parity of neutrons and protons individually… for 32Ar neutrons have 4 extra in d = positive parity and protons have 8 extra = in s and d (but s is full) so positive parity?</a:t>
            </a:r>
          </a:p>
          <a:p>
            <a:endParaRPr lang="en-US" baseline="0" dirty="0" smtClean="0"/>
          </a:p>
          <a:p>
            <a:r>
              <a:rPr lang="en-US" dirty="0" smtClean="0"/>
              <a:t>We will measure the proton energy and extract a</a:t>
            </a:r>
            <a:r>
              <a:rPr lang="el-GR" baseline="-25000" dirty="0" smtClean="0"/>
              <a:t>βν</a:t>
            </a:r>
            <a:r>
              <a:rPr lang="en-US" dirty="0" smtClean="0"/>
              <a:t> from the shape of the distribution</a:t>
            </a:r>
          </a:p>
          <a:p>
            <a:pPr lvl="1"/>
            <a:r>
              <a:rPr lang="en-US" dirty="0" smtClean="0"/>
              <a:t>Using silicon detectors to be placed at endcaps of the penning trap</a:t>
            </a:r>
          </a:p>
          <a:p>
            <a:pPr lvl="2"/>
            <a:r>
              <a:rPr lang="en-US" dirty="0" smtClean="0"/>
              <a:t>Trap depth is very shallow compared to energy of decay products</a:t>
            </a:r>
          </a:p>
          <a:p>
            <a:pPr lvl="2"/>
            <a:r>
              <a:rPr lang="en-US" dirty="0" smtClean="0"/>
              <a:t>However, magnetic field and bore are sufficient to fully contain (radially) all decay products for the decays we are interested in, so that they will all reach the detectors</a:t>
            </a:r>
          </a:p>
          <a:p>
            <a:pPr lvl="1"/>
            <a:r>
              <a:rPr lang="en-US" dirty="0" smtClean="0"/>
              <a:t>Ions have negligible initial energy, i.e. decays occur from rest (otherwise distribution would be smeared)</a:t>
            </a:r>
            <a:endParaRPr lang="en-US" baseline="-25000" dirty="0" smtClean="0"/>
          </a:p>
          <a:p>
            <a:pPr marL="0" lvl="1"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-25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A3CC0-6898-4394-A4C9-C091EA95E68D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Nearly all previous trap designs use the</a:t>
            </a:r>
            <a:r>
              <a:rPr lang="en-US" baseline="0" dirty="0" smtClean="0"/>
              <a:t> SHIPTRAP/ISOLTRAP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A3CC0-6898-4394-A4C9-C091EA95E68D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 odd terms should be 0 by symmetry</a:t>
            </a:r>
          </a:p>
          <a:p>
            <a:endParaRPr lang="en-US" dirty="0" smtClean="0"/>
          </a:p>
          <a:p>
            <a:r>
              <a:rPr lang="en-US" dirty="0" smtClean="0"/>
              <a:t>Fields from SIMION</a:t>
            </a:r>
          </a:p>
          <a:p>
            <a:endParaRPr lang="en-US" dirty="0" smtClean="0"/>
          </a:p>
          <a:p>
            <a:r>
              <a:rPr lang="en-US" dirty="0" smtClean="0"/>
              <a:t>2 = HARMONIC TERM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A3CC0-6898-4394-A4C9-C091EA95E68D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A3CC0-6898-4394-A4C9-C091EA95E68D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Highlight how it works a little bit.</a:t>
            </a:r>
          </a:p>
          <a:p>
            <a:endParaRPr lang="en-US" dirty="0" smtClean="0"/>
          </a:p>
          <a:p>
            <a:pPr lvl="2"/>
            <a:r>
              <a:rPr lang="en-US" sz="1300" dirty="0" smtClean="0">
                <a:ea typeface="+mn-ea"/>
              </a:rPr>
              <a:t>Temperature of gas = room temperature (293 ish Kelvin)</a:t>
            </a:r>
          </a:p>
          <a:p>
            <a:pPr lvl="2"/>
            <a:r>
              <a:rPr lang="en-US" sz="1300" dirty="0" smtClean="0">
                <a:ea typeface="+mn-ea"/>
              </a:rPr>
              <a:t>Energy of ions once thermalized = 0.04 eV according to E=3/2*kT</a:t>
            </a:r>
          </a:p>
          <a:p>
            <a:endParaRPr lang="en-US" dirty="0" smtClean="0"/>
          </a:p>
          <a:p>
            <a:r>
              <a:rPr lang="en-US" dirty="0" smtClean="0"/>
              <a:t>Frequency</a:t>
            </a:r>
            <a:r>
              <a:rPr lang="en-US" baseline="0" dirty="0" smtClean="0"/>
              <a:t> up to a few MHz (ask Praveen)</a:t>
            </a:r>
          </a:p>
          <a:p>
            <a:r>
              <a:rPr lang="en-US" baseline="0" dirty="0" smtClean="0"/>
              <a:t>Gas pressure 10^-2 – 10^-4 mbar most likely helium at room temperature (Room temperature about .04 eV according to E=3/2*kT)</a:t>
            </a:r>
          </a:p>
          <a:p>
            <a:r>
              <a:rPr lang="en-US" baseline="0" dirty="0" smtClean="0"/>
              <a:t>Based off a design used originally at ANL, since then here, but completely redone for our purposes (most importantly, larger)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Cooling time: 2-10ms</a:t>
            </a:r>
          </a:p>
          <a:p>
            <a:r>
              <a:rPr lang="en-US" baseline="0" dirty="0" smtClean="0"/>
              <a:t>DeltaE: 5eV</a:t>
            </a:r>
          </a:p>
          <a:p>
            <a:r>
              <a:rPr lang="en-US" baseline="0" dirty="0" smtClean="0"/>
              <a:t>DeltaT: 1.2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A3CC0-6898-4394-A4C9-C091EA95E68D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349FD-7ACA-784A-B262-28E385544508}" type="slidenum">
              <a:rPr lang="ru-RU"/>
              <a:pPr/>
              <a:t>51</a:t>
            </a:fld>
            <a:endParaRPr lang="ru-RU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509BCC-D157-6340-890D-709D174C4052}" type="slidenum">
              <a:rPr lang="ru-RU"/>
              <a:pPr/>
              <a:t>52</a:t>
            </a:fld>
            <a:endParaRPr lang="ru-RU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8006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60570"/>
            <a:ext cx="5367867" cy="4318874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8FAC8-21D3-F142-A928-4E43B9D549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0DD41-3C00-FE44-965E-F6AB5506D8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6529C-85E0-454D-9F2D-AE3A913A81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3CD8-EAEF-EB46-B818-5AB58B8235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179FF-2B16-FD4F-894F-2C149193C9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25281-C717-804F-96D0-4036342B1E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2A6F-4788-A645-9809-C425CF54B7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A6FBE-B81B-3044-B134-6D75153F38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9A4C-2B1C-6C41-A556-68C1CA443F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E362F-968E-3C40-A03F-628AC9B08F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5B3BC-F734-8846-A489-BBBD98FEE7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C273073-D820-754F-B269-DFA5DF0B20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wmf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wmf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210.8434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9.emf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1.jpeg"/><Relationship Id="rId8" Type="http://schemas.openxmlformats.org/officeDocument/2006/relationships/image" Target="../media/image8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1.gif"/><Relationship Id="rId5" Type="http://schemas.openxmlformats.org/officeDocument/2006/relationships/image" Target="../media/image90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8" Type="http://schemas.openxmlformats.org/officeDocument/2006/relationships/image" Target="../media/image82.png"/><Relationship Id="rId9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76200"/>
            <a:ext cx="8496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203848" y="6021288"/>
            <a:ext cx="5785259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G. Chubarian</a:t>
            </a:r>
          </a:p>
          <a:p>
            <a:pPr algn="r"/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International Workshop on Nuclear Dynamics and 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Thermodynamics</a:t>
            </a:r>
          </a:p>
          <a:p>
            <a:pPr algn="r"/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Texas A&amp;M University, College Station, Texas  August 19-22, 2013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3400" y="1296650"/>
            <a:ext cx="7772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R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are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I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sotope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B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eam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F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ACILITY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at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the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TAMU C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yclotron</a:t>
            </a:r>
            <a:r>
              <a:rPr lang="en-US" sz="32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 I</a:t>
            </a:r>
            <a:r>
              <a:rPr lang="en-US" sz="2400" b="1" cap="all" dirty="0" smtClean="0">
                <a:solidFill>
                  <a:srgbClr val="000090"/>
                </a:solidFill>
                <a:latin typeface="Garamond"/>
                <a:cs typeface="Garamond"/>
              </a:rPr>
              <a:t>nstitute</a:t>
            </a:r>
            <a:endParaRPr lang="en-US" sz="3200" dirty="0" smtClean="0">
              <a:solidFill>
                <a:srgbClr val="000090"/>
              </a:solidFill>
              <a:latin typeface="Garamond"/>
              <a:cs typeface="Garamond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Project T-REX)</a:t>
            </a:r>
          </a:p>
        </p:txBody>
      </p:sp>
      <p:pic>
        <p:nvPicPr>
          <p:cNvPr id="6" name="Picture 5" descr="T-Re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219" y="2743201"/>
            <a:ext cx="3456181" cy="3394564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79512" y="6237312"/>
            <a:ext cx="2807347" cy="468000"/>
            <a:chOff x="6012160" y="2852936"/>
            <a:chExt cx="4232616" cy="705600"/>
          </a:xfrm>
        </p:grpSpPr>
        <p:pic>
          <p:nvPicPr>
            <p:cNvPr id="4" name="Picture 3" descr="aTm-wordmar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852936"/>
              <a:ext cx="2901904" cy="705600"/>
            </a:xfrm>
            <a:prstGeom prst="rect">
              <a:avLst/>
            </a:prstGeom>
          </p:spPr>
        </p:pic>
        <p:pic>
          <p:nvPicPr>
            <p:cNvPr id="5" name="Picture 4" descr="tamu-commerce-logo.140x7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488" y="2852936"/>
              <a:ext cx="1280288" cy="7041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4" name="Picture 6" descr="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60350"/>
            <a:ext cx="7802562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895" name="Line 7"/>
          <p:cNvSpPr>
            <a:spLocks noChangeShapeType="1"/>
          </p:cNvSpPr>
          <p:nvPr/>
        </p:nvSpPr>
        <p:spPr bwMode="auto">
          <a:xfrm flipH="1">
            <a:off x="4067175" y="981075"/>
            <a:ext cx="106680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896" name="Text Box 8"/>
          <p:cNvSpPr txBox="1">
            <a:spLocks noChangeArrowheads="1"/>
          </p:cNvSpPr>
          <p:nvPr/>
        </p:nvSpPr>
        <p:spPr bwMode="auto">
          <a:xfrm>
            <a:off x="4572000" y="6858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RF-only hexapole</a:t>
            </a:r>
          </a:p>
        </p:txBody>
      </p:sp>
      <p:sp>
        <p:nvSpPr>
          <p:cNvPr id="293897" name="Line 9"/>
          <p:cNvSpPr>
            <a:spLocks noChangeShapeType="1"/>
          </p:cNvSpPr>
          <p:nvPr/>
        </p:nvSpPr>
        <p:spPr bwMode="auto">
          <a:xfrm flipV="1">
            <a:off x="1908175" y="2420938"/>
            <a:ext cx="8382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898" name="Text Box 10"/>
          <p:cNvSpPr txBox="1">
            <a:spLocks noChangeArrowheads="1"/>
          </p:cNvSpPr>
          <p:nvPr/>
        </p:nvSpPr>
        <p:spPr bwMode="auto">
          <a:xfrm>
            <a:off x="900113" y="3263900"/>
            <a:ext cx="2384425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Target Chamber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He ~ 300 – 500 mbar</a:t>
            </a:r>
          </a:p>
        </p:txBody>
      </p:sp>
      <p:sp>
        <p:nvSpPr>
          <p:cNvPr id="293899" name="Text Box 11"/>
          <p:cNvSpPr txBox="1">
            <a:spLocks noChangeArrowheads="1"/>
          </p:cNvSpPr>
          <p:nvPr/>
        </p:nvSpPr>
        <p:spPr bwMode="auto">
          <a:xfrm>
            <a:off x="1431925" y="16367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~ 1mbar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3306763" y="3062288"/>
            <a:ext cx="1265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~10</a:t>
            </a:r>
            <a:r>
              <a:rPr lang="en-US" b="1" baseline="30000" dirty="0">
                <a:solidFill>
                  <a:srgbClr val="FF0000"/>
                </a:solidFill>
                <a:latin typeface="Arial" charset="0"/>
              </a:rPr>
              <a:t>-2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mbar</a:t>
            </a: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6689725" y="2474913"/>
            <a:ext cx="1265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~10</a:t>
            </a:r>
            <a:r>
              <a:rPr lang="en-US" b="1" baseline="30000" dirty="0">
                <a:solidFill>
                  <a:srgbClr val="FF0000"/>
                </a:solidFill>
                <a:latin typeface="Arial" charset="0"/>
              </a:rPr>
              <a:t>-6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mbar</a:t>
            </a:r>
          </a:p>
        </p:txBody>
      </p:sp>
      <p:sp>
        <p:nvSpPr>
          <p:cNvPr id="293903" name="Text Box 15"/>
          <p:cNvSpPr txBox="1">
            <a:spLocks noChangeArrowheads="1"/>
          </p:cNvSpPr>
          <p:nvPr/>
        </p:nvSpPr>
        <p:spPr bwMode="auto">
          <a:xfrm>
            <a:off x="7727950" y="29972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To CB-ECR</a:t>
            </a:r>
          </a:p>
        </p:txBody>
      </p:sp>
      <p:sp>
        <p:nvSpPr>
          <p:cNvPr id="293904" name="Line 16"/>
          <p:cNvSpPr>
            <a:spLocks noChangeShapeType="1"/>
          </p:cNvSpPr>
          <p:nvPr/>
        </p:nvSpPr>
        <p:spPr bwMode="auto">
          <a:xfrm flipH="1">
            <a:off x="6372225" y="981075"/>
            <a:ext cx="6096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905" name="Text Box 17"/>
          <p:cNvSpPr txBox="1">
            <a:spLocks noChangeArrowheads="1"/>
          </p:cNvSpPr>
          <p:nvPr/>
        </p:nvSpPr>
        <p:spPr bwMode="auto">
          <a:xfrm>
            <a:off x="7070725" y="722313"/>
            <a:ext cx="141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Glaser lens</a:t>
            </a:r>
          </a:p>
        </p:txBody>
      </p:sp>
      <p:sp>
        <p:nvSpPr>
          <p:cNvPr id="293907" name="Line 19"/>
          <p:cNvSpPr>
            <a:spLocks noChangeShapeType="1"/>
          </p:cNvSpPr>
          <p:nvPr/>
        </p:nvSpPr>
        <p:spPr bwMode="auto">
          <a:xfrm flipH="1">
            <a:off x="2971800" y="1981200"/>
            <a:ext cx="304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908" name="AutoShape 20"/>
          <p:cNvSpPr>
            <a:spLocks noChangeArrowheads="1"/>
          </p:cNvSpPr>
          <p:nvPr/>
        </p:nvSpPr>
        <p:spPr bwMode="auto">
          <a:xfrm>
            <a:off x="2743200" y="2286000"/>
            <a:ext cx="152400" cy="152400"/>
          </a:xfrm>
          <a:prstGeom prst="irregularSeal2">
            <a:avLst/>
          </a:prstGeom>
          <a:pattFill prst="zigZag">
            <a:fgClr>
              <a:srgbClr val="FF0000"/>
            </a:fgClr>
            <a:bgClr>
              <a:schemeClr val="bg1"/>
            </a:bgClr>
          </a:patt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909" name="Line 21"/>
          <p:cNvSpPr>
            <a:spLocks noChangeShapeType="1"/>
          </p:cNvSpPr>
          <p:nvPr/>
        </p:nvSpPr>
        <p:spPr bwMode="auto">
          <a:xfrm>
            <a:off x="7092950" y="3213100"/>
            <a:ext cx="685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911" name="Oval 23" descr="60%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pattFill prst="pct60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173124" y="6248400"/>
            <a:ext cx="4314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imes New Roman" charset="0"/>
              </a:rPr>
              <a:t>In collaboration </a:t>
            </a:r>
            <a:r>
              <a:rPr lang="en-US" sz="2000" dirty="0" smtClean="0">
                <a:solidFill>
                  <a:srgbClr val="000090"/>
                </a:solidFill>
                <a:latin typeface="Times New Roman" charset="0"/>
              </a:rPr>
              <a:t>with </a:t>
            </a:r>
            <a:r>
              <a:rPr lang="en-US" sz="2000" dirty="0">
                <a:solidFill>
                  <a:srgbClr val="000090"/>
                </a:solidFill>
                <a:latin typeface="Times New Roman" charset="0"/>
              </a:rPr>
              <a:t>J. Arje - Jyvaskyla</a:t>
            </a:r>
          </a:p>
        </p:txBody>
      </p:sp>
      <p:sp>
        <p:nvSpPr>
          <p:cNvPr id="293913" name="Text Box 25"/>
          <p:cNvSpPr txBox="1">
            <a:spLocks noChangeArrowheads="1"/>
          </p:cNvSpPr>
          <p:nvPr/>
        </p:nvSpPr>
        <p:spPr bwMode="auto">
          <a:xfrm>
            <a:off x="3641725" y="646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Arial" charset="0"/>
            </a:endParaRPr>
          </a:p>
        </p:txBody>
      </p:sp>
      <p:sp>
        <p:nvSpPr>
          <p:cNvPr id="293914" name="Text Box 26"/>
          <p:cNvSpPr txBox="1">
            <a:spLocks noChangeArrowheads="1"/>
          </p:cNvSpPr>
          <p:nvPr/>
        </p:nvSpPr>
        <p:spPr bwMode="auto">
          <a:xfrm>
            <a:off x="3003550" y="167640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charset="0"/>
              </a:rPr>
              <a:t>proton beam</a:t>
            </a:r>
          </a:p>
        </p:txBody>
      </p:sp>
      <p:sp>
        <p:nvSpPr>
          <p:cNvPr id="293916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569325" cy="530225"/>
          </a:xfrm>
          <a:noFill/>
          <a:ln/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The Light Ion Guide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 </a:t>
            </a:r>
          </a:p>
        </p:txBody>
      </p:sp>
      <p:pic>
        <p:nvPicPr>
          <p:cNvPr id="23" name="Picture 3" descr="Cyclotron2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3889 L -0.025 0.03888 " pathEditMode="relative" ptsTypes="AA">
                                      <p:cBhvr>
                                        <p:cTn id="6" dur="1000" fill="hold"/>
                                        <p:tgtEl>
                                          <p:spTgt spid="293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93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9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1666 C 0.01511 0.02685 0.03473 0.03727 0.04723 0.03866 C 0.0599 0.04004 0.0632 0.02477 0.07101 0.02477 C 0.079 0.02477 0.08611 0.03472 0.0948 0.03866 C 0.10348 0.04236 0.11476 0.04375 0.12257 0.04676 C 0.13056 0.05 0.13386 0.05625 0.14236 0.05787 C 0.15105 0.05949 0.16702 0.05625 0.17414 0.05787 C 0.18143 0.05949 0.17986 0.06713 0.18611 0.06898 C 0.19219 0.0706 0.20382 0.06713 0.21181 0.06898 C 0.2198 0.0706 0.22639 0.07708 0.23368 0.07986 C 0.2408 0.08264 0.24931 0.0831 0.25539 0.08541 C 0.26164 0.08773 0.26632 0.09259 0.27136 0.09375 C 0.27622 0.09467 0.28143 0.08912 0.28525 0.09097 C 0.28889 0.09259 0.2882 0.10301 0.29306 0.10463 C 0.29809 0.10648 0.30903 0.10092 0.31493 0.10185 C 0.32084 0.10301 0.32257 0.10879 0.32882 0.11018 C 0.3349 0.11157 0.3467 0.10787 0.35261 0.11018 C 0.35851 0.1125 0.36042 0.12129 0.36441 0.12407 C 0.36841 0.12662 0.37223 0.12662 0.37639 0.12662 C 0.38039 0.12662 0.38611 0.12361 0.39011 0.12407 C 0.39445 0.1243 0.39723 0.12708 0.40209 0.1294 C 0.40712 0.13194 0.41424 0.13889 0.41997 0.13773 C 0.4257 0.1368 0.4316 0.12407 0.43577 0.12407 C 0.44011 0.12407 0.44375 0.13541 0.44584 0.13773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293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07" grpId="0" animBg="1"/>
      <p:bldP spid="293908" grpId="0" animBg="1"/>
      <p:bldP spid="293911" grpId="0" animBg="1"/>
      <p:bldP spid="2939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-76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Pumping Requirements and He Consumption Rate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914400"/>
            <a:ext cx="2853666" cy="2642176"/>
            <a:chOff x="304800" y="1066800"/>
            <a:chExt cx="2853666" cy="2642176"/>
          </a:xfrm>
        </p:grpSpPr>
        <p:pic>
          <p:nvPicPr>
            <p:cNvPr id="8" name="Picture 7" descr="640-1_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447800"/>
              <a:ext cx="2822178" cy="1692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4800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248A6"/>
                  </a:solidFill>
                </a:rPr>
                <a:t>Hole diameter is 1.5 mm</a:t>
              </a:r>
              <a:endParaRPr lang="en-US" dirty="0">
                <a:solidFill>
                  <a:srgbClr val="4248A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" y="3124200"/>
              <a:ext cx="28536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4248A6"/>
                  </a:solidFill>
                </a:rPr>
                <a:t>Pumping speed </a:t>
              </a:r>
              <a:r>
                <a:rPr lang="en-US" sz="1600" dirty="0" smtClean="0">
                  <a:solidFill>
                    <a:srgbClr val="FF0000"/>
                  </a:solidFill>
                </a:rPr>
                <a:t>4303</a:t>
              </a:r>
              <a:r>
                <a:rPr lang="en-US" sz="1600" dirty="0" smtClean="0">
                  <a:solidFill>
                    <a:srgbClr val="4248A6"/>
                  </a:solidFill>
                </a:rPr>
                <a:t> m</a:t>
              </a:r>
              <a:r>
                <a:rPr lang="en-US" sz="1600" baseline="30000" dirty="0" smtClean="0">
                  <a:solidFill>
                    <a:srgbClr val="4248A6"/>
                  </a:solidFill>
                </a:rPr>
                <a:t>3</a:t>
              </a:r>
              <a:r>
                <a:rPr lang="en-US" sz="1600" dirty="0" smtClean="0">
                  <a:solidFill>
                    <a:srgbClr val="4248A6"/>
                  </a:solidFill>
                </a:rPr>
                <a:t> / h</a:t>
              </a:r>
            </a:p>
            <a:p>
              <a:r>
                <a:rPr lang="en-US" sz="1600" dirty="0" smtClean="0">
                  <a:solidFill>
                    <a:srgbClr val="4248A6"/>
                  </a:solidFill>
                </a:rPr>
                <a:t>He consumption </a:t>
              </a:r>
              <a:r>
                <a:rPr lang="en-US" sz="1600" dirty="0" smtClean="0">
                  <a:solidFill>
                    <a:srgbClr val="FF0000"/>
                  </a:solidFill>
                </a:rPr>
                <a:t>0.6 </a:t>
              </a:r>
              <a:r>
                <a:rPr lang="en-US" sz="1600" dirty="0" smtClean="0">
                  <a:solidFill>
                    <a:srgbClr val="4248A6"/>
                  </a:solidFill>
                </a:rPr>
                <a:t>bottle / h</a:t>
              </a:r>
              <a:endParaRPr lang="en-US" sz="1600" dirty="0">
                <a:solidFill>
                  <a:srgbClr val="4248A6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97622" y="914400"/>
            <a:ext cx="2856444" cy="2642176"/>
            <a:chOff x="3273822" y="1066800"/>
            <a:chExt cx="2856444" cy="2642176"/>
          </a:xfrm>
        </p:grpSpPr>
        <p:pic>
          <p:nvPicPr>
            <p:cNvPr id="10" name="Picture 9" descr="640-2_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3822" y="1447800"/>
              <a:ext cx="2822178" cy="1692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52800" y="1066800"/>
              <a:ext cx="2686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248A6"/>
                  </a:solidFill>
                </a:rPr>
                <a:t>Hole diameter is 2.5 mm</a:t>
              </a:r>
              <a:endParaRPr lang="en-US" dirty="0">
                <a:solidFill>
                  <a:srgbClr val="4248A6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3124200"/>
              <a:ext cx="2853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248A6"/>
                  </a:solidFill>
                </a:rPr>
                <a:t>Pumping speed </a:t>
              </a:r>
              <a:r>
                <a:rPr lang="en-US" sz="1600" dirty="0" smtClean="0">
                  <a:solidFill>
                    <a:srgbClr val="FF0000"/>
                  </a:solidFill>
                </a:rPr>
                <a:t>11952</a:t>
              </a:r>
              <a:r>
                <a:rPr lang="en-US" sz="1600" dirty="0" smtClean="0">
                  <a:solidFill>
                    <a:srgbClr val="4248A6"/>
                  </a:solidFill>
                </a:rPr>
                <a:t> m</a:t>
              </a:r>
              <a:r>
                <a:rPr lang="en-US" sz="1600" baseline="30000" dirty="0" smtClean="0">
                  <a:solidFill>
                    <a:srgbClr val="4248A6"/>
                  </a:solidFill>
                </a:rPr>
                <a:t>3</a:t>
              </a:r>
              <a:r>
                <a:rPr lang="en-US" sz="1600" dirty="0" smtClean="0">
                  <a:solidFill>
                    <a:srgbClr val="4248A6"/>
                  </a:solidFill>
                </a:rPr>
                <a:t> / h</a:t>
              </a:r>
            </a:p>
            <a:p>
              <a:r>
                <a:rPr lang="en-US" sz="1600" dirty="0" smtClean="0">
                  <a:solidFill>
                    <a:srgbClr val="4248A6"/>
                  </a:solidFill>
                </a:rPr>
                <a:t>He consumption </a:t>
              </a:r>
              <a:r>
                <a:rPr lang="en-US" sz="1600" dirty="0" smtClean="0">
                  <a:solidFill>
                    <a:srgbClr val="FF0000"/>
                  </a:solidFill>
                </a:rPr>
                <a:t>1.8 </a:t>
              </a:r>
              <a:r>
                <a:rPr lang="en-US" sz="1600" dirty="0" smtClean="0">
                  <a:solidFill>
                    <a:srgbClr val="4248A6"/>
                  </a:solidFill>
                </a:rPr>
                <a:t>bottle / h</a:t>
              </a:r>
              <a:endParaRPr lang="en-US" sz="1600" dirty="0">
                <a:solidFill>
                  <a:srgbClr val="4248A6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69422" y="914400"/>
            <a:ext cx="2898378" cy="2642176"/>
            <a:chOff x="6245622" y="1066800"/>
            <a:chExt cx="2898378" cy="2642176"/>
          </a:xfrm>
        </p:grpSpPr>
        <p:pic>
          <p:nvPicPr>
            <p:cNvPr id="12" name="Picture 11" descr="640-3_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622" y="1447800"/>
              <a:ext cx="2822178" cy="1692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24600" y="1066800"/>
              <a:ext cx="2686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248A6"/>
                  </a:solidFill>
                </a:rPr>
                <a:t>Hole diameter is 3.5 mm</a:t>
              </a:r>
              <a:endParaRPr lang="en-US" dirty="0">
                <a:solidFill>
                  <a:srgbClr val="4248A6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90334" y="3124200"/>
              <a:ext cx="2853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248A6"/>
                  </a:solidFill>
                </a:rPr>
                <a:t>Pumping speed </a:t>
              </a:r>
              <a:r>
                <a:rPr lang="en-US" sz="1600" dirty="0" smtClean="0">
                  <a:solidFill>
                    <a:srgbClr val="FF0000"/>
                  </a:solidFill>
                </a:rPr>
                <a:t>23426</a:t>
              </a:r>
              <a:r>
                <a:rPr lang="en-US" sz="1600" dirty="0" smtClean="0">
                  <a:solidFill>
                    <a:srgbClr val="4248A6"/>
                  </a:solidFill>
                </a:rPr>
                <a:t> m</a:t>
              </a:r>
              <a:r>
                <a:rPr lang="en-US" sz="1600" baseline="30000" dirty="0" smtClean="0">
                  <a:solidFill>
                    <a:srgbClr val="4248A6"/>
                  </a:solidFill>
                </a:rPr>
                <a:t>3</a:t>
              </a:r>
              <a:r>
                <a:rPr lang="en-US" sz="1600" dirty="0" smtClean="0">
                  <a:solidFill>
                    <a:srgbClr val="4248A6"/>
                  </a:solidFill>
                </a:rPr>
                <a:t> / h</a:t>
              </a:r>
            </a:p>
            <a:p>
              <a:r>
                <a:rPr lang="en-US" sz="1600" dirty="0" smtClean="0">
                  <a:solidFill>
                    <a:srgbClr val="4248A6"/>
                  </a:solidFill>
                </a:rPr>
                <a:t>He consumption </a:t>
              </a:r>
              <a:r>
                <a:rPr lang="en-US" sz="1600" dirty="0" smtClean="0">
                  <a:solidFill>
                    <a:srgbClr val="FF0000"/>
                  </a:solidFill>
                </a:rPr>
                <a:t>3.5 </a:t>
              </a:r>
              <a:r>
                <a:rPr lang="en-US" sz="1600" dirty="0" smtClean="0">
                  <a:solidFill>
                    <a:srgbClr val="4248A6"/>
                  </a:solidFill>
                </a:rPr>
                <a:t>bottle / h</a:t>
              </a:r>
              <a:endParaRPr lang="en-US" sz="1600" dirty="0">
                <a:solidFill>
                  <a:srgbClr val="4248A6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0" y="621268"/>
            <a:ext cx="471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If He pressure in gas cell is 640 mbar and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3657600"/>
            <a:ext cx="34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If hole diameter is 2.5 mm and 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8600" y="4050268"/>
            <a:ext cx="2853666" cy="2655332"/>
            <a:chOff x="228600" y="4050268"/>
            <a:chExt cx="2853666" cy="2655332"/>
          </a:xfrm>
        </p:grpSpPr>
        <p:pic>
          <p:nvPicPr>
            <p:cNvPr id="21" name="Picture 20" descr="200-2_5m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4419600"/>
              <a:ext cx="2832582" cy="169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8600" y="6120824"/>
              <a:ext cx="28536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4248A6"/>
                  </a:solidFill>
                </a:rPr>
                <a:t>Pumping speed </a:t>
              </a:r>
              <a:r>
                <a:rPr lang="en-US" sz="1600" dirty="0" smtClean="0">
                  <a:solidFill>
                    <a:srgbClr val="FF0000"/>
                  </a:solidFill>
                </a:rPr>
                <a:t>3735</a:t>
              </a:r>
              <a:r>
                <a:rPr lang="en-US" sz="1600" dirty="0" smtClean="0">
                  <a:solidFill>
                    <a:srgbClr val="4248A6"/>
                  </a:solidFill>
                </a:rPr>
                <a:t> m</a:t>
              </a:r>
              <a:r>
                <a:rPr lang="en-US" sz="1600" baseline="30000" dirty="0" smtClean="0">
                  <a:solidFill>
                    <a:srgbClr val="4248A6"/>
                  </a:solidFill>
                </a:rPr>
                <a:t>3</a:t>
              </a:r>
              <a:r>
                <a:rPr lang="en-US" sz="1600" dirty="0" smtClean="0">
                  <a:solidFill>
                    <a:srgbClr val="4248A6"/>
                  </a:solidFill>
                </a:rPr>
                <a:t> / h</a:t>
              </a:r>
            </a:p>
            <a:p>
              <a:r>
                <a:rPr lang="en-US" sz="1600" dirty="0" smtClean="0">
                  <a:solidFill>
                    <a:srgbClr val="4248A6"/>
                  </a:solidFill>
                </a:rPr>
                <a:t>He consumption </a:t>
              </a:r>
              <a:r>
                <a:rPr lang="en-US" sz="1600" dirty="0" smtClean="0">
                  <a:solidFill>
                    <a:srgbClr val="FF0000"/>
                  </a:solidFill>
                </a:rPr>
                <a:t>0.6 </a:t>
              </a:r>
              <a:r>
                <a:rPr lang="en-US" sz="1600" dirty="0" smtClean="0">
                  <a:solidFill>
                    <a:srgbClr val="4248A6"/>
                  </a:solidFill>
                </a:rPr>
                <a:t>bottle / h</a:t>
              </a:r>
              <a:endParaRPr lang="en-US" sz="1600" dirty="0">
                <a:solidFill>
                  <a:srgbClr val="4248A6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8600" y="4050268"/>
              <a:ext cx="2776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248A6"/>
                  </a:solidFill>
                </a:rPr>
                <a:t> He pressure is 200 mbar</a:t>
              </a:r>
              <a:endParaRPr lang="en-US" dirty="0">
                <a:solidFill>
                  <a:srgbClr val="4248A6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67367" y="4038600"/>
            <a:ext cx="2928633" cy="2667000"/>
            <a:chOff x="3167367" y="4038600"/>
            <a:chExt cx="2928633" cy="2667000"/>
          </a:xfrm>
        </p:grpSpPr>
        <p:pic>
          <p:nvPicPr>
            <p:cNvPr id="22" name="Picture 21" descr="600-2_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4419600"/>
              <a:ext cx="2832582" cy="1692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242334" y="6120824"/>
              <a:ext cx="28536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4248A6"/>
                  </a:solidFill>
                </a:rPr>
                <a:t>Pumping speed </a:t>
              </a:r>
              <a:r>
                <a:rPr lang="en-US" sz="1600" dirty="0" smtClean="0">
                  <a:solidFill>
                    <a:srgbClr val="FF0000"/>
                  </a:solidFill>
                </a:rPr>
                <a:t>11205</a:t>
              </a:r>
              <a:r>
                <a:rPr lang="en-US" sz="1600" dirty="0" smtClean="0">
                  <a:solidFill>
                    <a:srgbClr val="4248A6"/>
                  </a:solidFill>
                </a:rPr>
                <a:t> m</a:t>
              </a:r>
              <a:r>
                <a:rPr lang="en-US" sz="1600" baseline="30000" dirty="0" smtClean="0">
                  <a:solidFill>
                    <a:srgbClr val="4248A6"/>
                  </a:solidFill>
                </a:rPr>
                <a:t>3</a:t>
              </a:r>
              <a:r>
                <a:rPr lang="en-US" sz="1600" dirty="0" smtClean="0">
                  <a:solidFill>
                    <a:srgbClr val="4248A6"/>
                  </a:solidFill>
                </a:rPr>
                <a:t> / h</a:t>
              </a:r>
            </a:p>
            <a:p>
              <a:r>
                <a:rPr lang="en-US" sz="1600" dirty="0" smtClean="0">
                  <a:solidFill>
                    <a:srgbClr val="4248A6"/>
                  </a:solidFill>
                </a:rPr>
                <a:t>He consumption </a:t>
              </a:r>
              <a:r>
                <a:rPr lang="en-US" sz="1600" dirty="0" smtClean="0">
                  <a:solidFill>
                    <a:srgbClr val="FF0000"/>
                  </a:solidFill>
                </a:rPr>
                <a:t>1.7 </a:t>
              </a:r>
              <a:r>
                <a:rPr lang="en-US" sz="1600" dirty="0" smtClean="0">
                  <a:solidFill>
                    <a:srgbClr val="4248A6"/>
                  </a:solidFill>
                </a:rPr>
                <a:t>bottle / h</a:t>
              </a:r>
              <a:endParaRPr lang="en-US" sz="1600" dirty="0">
                <a:solidFill>
                  <a:srgbClr val="4248A6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67367" y="4038600"/>
              <a:ext cx="2776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248A6"/>
                  </a:solidFill>
                </a:rPr>
                <a:t> He pressure is 600 mbar</a:t>
              </a:r>
              <a:endParaRPr lang="en-US" dirty="0">
                <a:solidFill>
                  <a:srgbClr val="4248A6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72200" y="4038600"/>
            <a:ext cx="2904611" cy="2667000"/>
            <a:chOff x="6172200" y="4038600"/>
            <a:chExt cx="2904611" cy="2667000"/>
          </a:xfrm>
        </p:grpSpPr>
        <p:pic>
          <p:nvPicPr>
            <p:cNvPr id="23" name="Picture 22" descr="1000-2_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2200" y="4419600"/>
              <a:ext cx="2832582" cy="1692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214134" y="6120824"/>
              <a:ext cx="28536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4248A6"/>
                  </a:solidFill>
                </a:rPr>
                <a:t>Pumping speed </a:t>
              </a:r>
              <a:r>
                <a:rPr lang="en-US" sz="1600" dirty="0" smtClean="0">
                  <a:solidFill>
                    <a:srgbClr val="FF0000"/>
                  </a:solidFill>
                </a:rPr>
                <a:t>18675</a:t>
              </a:r>
              <a:r>
                <a:rPr lang="en-US" sz="1600" dirty="0" smtClean="0">
                  <a:solidFill>
                    <a:srgbClr val="4248A6"/>
                  </a:solidFill>
                </a:rPr>
                <a:t> m</a:t>
              </a:r>
              <a:r>
                <a:rPr lang="en-US" sz="1600" baseline="30000" dirty="0" smtClean="0">
                  <a:solidFill>
                    <a:srgbClr val="4248A6"/>
                  </a:solidFill>
                </a:rPr>
                <a:t>3</a:t>
              </a:r>
              <a:r>
                <a:rPr lang="en-US" sz="1600" dirty="0" smtClean="0">
                  <a:solidFill>
                    <a:srgbClr val="4248A6"/>
                  </a:solidFill>
                </a:rPr>
                <a:t> / h</a:t>
              </a:r>
            </a:p>
            <a:p>
              <a:r>
                <a:rPr lang="en-US" sz="1600" dirty="0" smtClean="0">
                  <a:solidFill>
                    <a:srgbClr val="4248A6"/>
                  </a:solidFill>
                </a:rPr>
                <a:t>He consumption </a:t>
              </a:r>
              <a:r>
                <a:rPr lang="en-US" sz="1600" dirty="0" smtClean="0">
                  <a:solidFill>
                    <a:srgbClr val="FF0000"/>
                  </a:solidFill>
                </a:rPr>
                <a:t>2.8 </a:t>
              </a:r>
              <a:r>
                <a:rPr lang="en-US" sz="1600" dirty="0" smtClean="0">
                  <a:solidFill>
                    <a:srgbClr val="4248A6"/>
                  </a:solidFill>
                </a:rPr>
                <a:t>bottle / h</a:t>
              </a:r>
              <a:endParaRPr lang="en-US" sz="1600" dirty="0">
                <a:solidFill>
                  <a:srgbClr val="4248A6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72200" y="4038600"/>
              <a:ext cx="2904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4248A6"/>
                  </a:solidFill>
                </a:rPr>
                <a:t> He pressure is 1000 mbar</a:t>
              </a:r>
              <a:endParaRPr lang="en-US" dirty="0">
                <a:solidFill>
                  <a:srgbClr val="4248A6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1588"/>
            <a:ext cx="8229600" cy="76041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Light Ion Guide Pumping Station</a:t>
            </a:r>
          </a:p>
        </p:txBody>
      </p:sp>
      <p:pic>
        <p:nvPicPr>
          <p:cNvPr id="8" name="Picture 7" descr="LIG Pum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838200"/>
            <a:ext cx="3962400" cy="5287640"/>
          </a:xfrm>
          <a:prstGeom prst="rect">
            <a:avLst/>
          </a:prstGeom>
        </p:spPr>
      </p:pic>
      <p:pic>
        <p:nvPicPr>
          <p:cNvPr id="9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6534" y="2050647"/>
            <a:ext cx="1759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6000 m</a:t>
            </a:r>
            <a:r>
              <a:rPr lang="en-US" sz="2800" b="1" baseline="30000" dirty="0" smtClean="0">
                <a:solidFill>
                  <a:srgbClr val="000090"/>
                </a:solidFill>
                <a:latin typeface="Garamond"/>
                <a:cs typeface="Garamond"/>
              </a:rPr>
              <a:t>3</a:t>
            </a:r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/h</a:t>
            </a:r>
            <a:endParaRPr lang="en-US" sz="2800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971800"/>
            <a:ext cx="1759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2400 m</a:t>
            </a:r>
            <a:r>
              <a:rPr lang="en-US" sz="2800" b="1" baseline="30000" dirty="0" smtClean="0">
                <a:solidFill>
                  <a:srgbClr val="000090"/>
                </a:solidFill>
                <a:latin typeface="Garamond"/>
                <a:cs typeface="Garamond"/>
              </a:rPr>
              <a:t>3</a:t>
            </a:r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/h</a:t>
            </a:r>
            <a:endParaRPr lang="en-US" sz="2800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658" y="4184247"/>
            <a:ext cx="1733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1200 m</a:t>
            </a:r>
            <a:r>
              <a:rPr lang="en-US" sz="2800" b="1" baseline="30000" dirty="0" smtClean="0">
                <a:solidFill>
                  <a:srgbClr val="000090"/>
                </a:solidFill>
                <a:latin typeface="Garamond"/>
                <a:cs typeface="Garamond"/>
              </a:rPr>
              <a:t>3</a:t>
            </a:r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/h</a:t>
            </a:r>
            <a:endParaRPr lang="en-US" sz="2800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2362200" y="2133600"/>
            <a:ext cx="1676400" cy="3810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Notched Right Arrow 10"/>
          <p:cNvSpPr/>
          <p:nvPr/>
        </p:nvSpPr>
        <p:spPr>
          <a:xfrm>
            <a:off x="2362200" y="3098799"/>
            <a:ext cx="1676400" cy="3810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Notched Right Arrow 11"/>
          <p:cNvSpPr/>
          <p:nvPr/>
        </p:nvSpPr>
        <p:spPr>
          <a:xfrm>
            <a:off x="2362200" y="4267200"/>
            <a:ext cx="533400" cy="3810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64374" y="76200"/>
            <a:ext cx="88787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tabLst>
                <a:tab pos="449263" algn="r"/>
                <a:tab pos="2743200" algn="ctr"/>
                <a:tab pos="5486400" algn="r"/>
              </a:tabLs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Times New Roman" charset="0"/>
                <a:cs typeface="Garamond"/>
              </a:rPr>
              <a:t>Estimated beam intensities for </a:t>
            </a:r>
            <a:r>
              <a:rPr lang="en-US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Times New Roman" charset="0"/>
                <a:cs typeface="Garamond"/>
              </a:rPr>
              <a:t>reaccelerated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Times New Roman" charset="0"/>
                <a:cs typeface="Garamond"/>
              </a:rPr>
              <a:t> </a:t>
            </a:r>
          </a:p>
          <a:p>
            <a:pPr algn="ctr">
              <a:tabLst>
                <a:tab pos="449263" algn="r"/>
                <a:tab pos="2743200" algn="ctr"/>
                <a:tab pos="5486400" algn="r"/>
              </a:tabLs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Times New Roman" charset="0"/>
                <a:cs typeface="Garamond"/>
              </a:rPr>
              <a:t>products of light ion induced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Times New Roman" charset="0"/>
                <a:cs typeface="Garamond"/>
              </a:rPr>
              <a:t>reactions   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graphicFrame>
        <p:nvGraphicFramePr>
          <p:cNvPr id="273520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957159"/>
              </p:ext>
            </p:extLst>
          </p:nvPr>
        </p:nvGraphicFramePr>
        <p:xfrm>
          <a:off x="2195513" y="1628775"/>
          <a:ext cx="4608512" cy="4196398"/>
        </p:xfrm>
        <a:graphic>
          <a:graphicData uri="http://schemas.openxmlformats.org/drawingml/2006/table">
            <a:tbl>
              <a:tblPr/>
              <a:tblGrid>
                <a:gridCol w="1435100"/>
                <a:gridCol w="1738312"/>
                <a:gridCol w="1435100"/>
              </a:tblGrid>
              <a:tr h="6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A(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,1n)B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Max. Energy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Intensity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Product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MeV/A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part/sec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27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57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4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50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45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1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54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45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4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64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45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2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92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35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2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106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28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4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108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28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2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110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26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Garamond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4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248A6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248A6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pic>
        <p:nvPicPr>
          <p:cNvPr id="39940" name="Picture 4" descr="FFYieldCh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578" y="857944"/>
            <a:ext cx="8757022" cy="519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339975" y="24824"/>
            <a:ext cx="444184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Fission Fragment Yields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6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LIS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12" y="914400"/>
            <a:ext cx="4672288" cy="4114800"/>
          </a:xfrm>
          <a:prstGeom prst="rect">
            <a:avLst/>
          </a:prstGeom>
        </p:spPr>
      </p:pic>
      <p:sp>
        <p:nvSpPr>
          <p:cNvPr id="18435" name="Rectangle 7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LISOL –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Laser Ion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Source</a:t>
            </a:r>
            <a:r>
              <a:rPr lang="en-US" sz="2600" b="1" dirty="0" smtClean="0">
                <a:solidFill>
                  <a:srgbClr val="4248A6"/>
                </a:solidFill>
                <a:latin typeface="Garamond"/>
                <a:cs typeface="Garamond"/>
              </a:rPr>
              <a:t/>
            </a:r>
            <a:br>
              <a:rPr lang="en-US" sz="2600" b="1" dirty="0" smtClean="0">
                <a:solidFill>
                  <a:srgbClr val="4248A6"/>
                </a:solidFill>
                <a:latin typeface="Garamond"/>
                <a:cs typeface="Garamond"/>
              </a:rPr>
            </a:br>
            <a:r>
              <a:rPr lang="en-GB" sz="2000" b="1" dirty="0">
                <a:solidFill>
                  <a:srgbClr val="4248A6"/>
                </a:solidFill>
                <a:latin typeface="Garamond"/>
                <a:cs typeface="Garamond"/>
              </a:rPr>
              <a:t>Yu. Kudryavtsev, NIMB 204, 336 (2004), M. Facina, NIMB, 226. 401 (2004) 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09600" y="4876800"/>
            <a:ext cx="7620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 Fission fragments will slow down and neutralize in 500 mbar Ar buffer gas cell </a:t>
            </a:r>
          </a:p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 Z</a:t>
            </a:r>
            <a:r>
              <a:rPr lang="en-US" sz="2800" dirty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 </a:t>
            </a:r>
            <a:r>
              <a:rPr lang="en-US" sz="2800" dirty="0" smtClean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selection is possible by resonant laser ionization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 Extraction by gas </a:t>
            </a:r>
            <a:r>
              <a:rPr lang="en-US" sz="2800" dirty="0" smtClean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flow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569325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Heavy Ion Guide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39750" y="1123950"/>
            <a:ext cx="8207375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Clr>
                <a:srgbClr val="4248A6"/>
              </a:buClr>
              <a:buFontTx/>
              <a:buChar char="•"/>
            </a:pPr>
            <a:r>
              <a:rPr lang="en-US" sz="3200" b="1" dirty="0">
                <a:latin typeface="Garamond"/>
                <a:cs typeface="Garamond"/>
              </a:rPr>
              <a:t>  </a:t>
            </a: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Preparation of radioactive species in DIC and fragmentation reaction</a:t>
            </a:r>
          </a:p>
          <a:p>
            <a:pPr algn="l">
              <a:buFontTx/>
              <a:buChar char="•"/>
            </a:pP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 Separation of reaction products</a:t>
            </a:r>
          </a:p>
          <a:p>
            <a:pPr algn="l">
              <a:buFontTx/>
              <a:buChar char="•"/>
            </a:pP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 Collection and slowdown of reaction products </a:t>
            </a:r>
          </a:p>
          <a:p>
            <a:pPr>
              <a:buFontTx/>
              <a:buChar char="•"/>
            </a:pP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 Transportation them into the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Charge-Breeder ECR</a:t>
            </a:r>
            <a:r>
              <a:rPr lang="en-US" sz="3200" b="1" dirty="0" smtClean="0">
                <a:latin typeface="Garamond"/>
                <a:cs typeface="Garamond"/>
              </a:rPr>
              <a:t> </a:t>
            </a: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or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Low Energy Beam Line</a:t>
            </a:r>
            <a:endParaRPr lang="en-US" sz="3200" b="1" dirty="0">
              <a:latin typeface="Garamond"/>
              <a:cs typeface="Garamond"/>
            </a:endParaRPr>
          </a:p>
          <a:p>
            <a:pPr algn="l"/>
            <a:endParaRPr lang="en-US" sz="3200" b="1" dirty="0">
              <a:latin typeface="Garamond"/>
              <a:cs typeface="Garamond"/>
            </a:endParaRPr>
          </a:p>
          <a:p>
            <a:pPr algn="l">
              <a:buFontTx/>
              <a:buChar char="•"/>
            </a:pPr>
            <a:r>
              <a:rPr lang="en-US" sz="3200" dirty="0">
                <a:solidFill>
                  <a:srgbClr val="FF0000"/>
                </a:solidFill>
                <a:latin typeface="Garamond"/>
                <a:cs typeface="Garamond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Injection into the K500 Cyclotron</a:t>
            </a:r>
          </a:p>
          <a:p>
            <a:pPr algn="l">
              <a:buFontTx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  RIB post-acceleration and delivery</a:t>
            </a:r>
            <a:endParaRPr lang="ru-RU" sz="3200" b="1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6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HIG 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8639175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323850" y="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Heavy Ion Guide Beam Line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BigSol</a:t>
            </a:r>
            <a:r>
              <a:rPr lang="en-US" sz="3600" b="1" dirty="0" smtClean="0">
                <a:solidFill>
                  <a:srgbClr val="4248A6"/>
                </a:solidFill>
                <a:latin typeface="Garamond"/>
                <a:cs typeface="Garamond"/>
              </a:rPr>
              <a:t/>
            </a:r>
            <a:br>
              <a:rPr lang="en-US" sz="3600" b="1" dirty="0" smtClean="0">
                <a:solidFill>
                  <a:srgbClr val="4248A6"/>
                </a:solidFill>
                <a:latin typeface="Garamond"/>
                <a:cs typeface="Garamond"/>
              </a:rPr>
            </a:br>
            <a:r>
              <a:rPr lang="en-US" sz="2800" b="1" dirty="0" smtClean="0">
                <a:solidFill>
                  <a:srgbClr val="000090"/>
                </a:solidFill>
                <a:latin typeface="Garamond"/>
                <a:cs typeface="Garamond"/>
              </a:rPr>
              <a:t>7 Tesla Large-Bore Superconducting Solenoid </a:t>
            </a:r>
            <a:endParaRPr lang="en-US" sz="2800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pic>
        <p:nvPicPr>
          <p:cNvPr id="6" name="Picture 5" descr="BigSol Ol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3" y="1752600"/>
            <a:ext cx="3336687" cy="42671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83467" y="2819400"/>
            <a:ext cx="2228850" cy="2542032"/>
            <a:chOff x="3200400" y="2819400"/>
            <a:chExt cx="2228850" cy="2542032"/>
          </a:xfrm>
        </p:grpSpPr>
        <p:pic>
          <p:nvPicPr>
            <p:cNvPr id="4" name="Picture 3" descr="big sol coil and links 01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2819400"/>
              <a:ext cx="1543050" cy="2057400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3200400" y="4953000"/>
              <a:ext cx="685800" cy="4084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17067" y="1752600"/>
            <a:ext cx="3657600" cy="4279047"/>
            <a:chOff x="5334000" y="1752600"/>
            <a:chExt cx="3657600" cy="4279047"/>
          </a:xfrm>
        </p:grpSpPr>
        <p:pic>
          <p:nvPicPr>
            <p:cNvPr id="5" name="Picture 4" descr="BigSol New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8777" y="1752600"/>
              <a:ext cx="3212823" cy="4279047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5334000" y="4953000"/>
              <a:ext cx="685800" cy="4084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3" descr="Cyclotron2 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4613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Heavy Ion Guide and Beam Delivery Layout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17411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IG Layout in scale correct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27075"/>
            <a:ext cx="84582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pic>
        <p:nvPicPr>
          <p:cNvPr id="316420" name="Picture 4" descr="Cyclotron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6675" y="1428750"/>
            <a:ext cx="3889375" cy="539750"/>
          </a:xfrm>
          <a:prstGeom prst="rect">
            <a:avLst/>
          </a:prstGeom>
          <a:noFill/>
        </p:spPr>
      </p:pic>
      <p:pic>
        <p:nvPicPr>
          <p:cNvPr id="316428" name="Picture 12" descr="C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23850" y="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Heavy Ion Guide Beam Line</a:t>
            </a:r>
            <a:r>
              <a:rPr lang="en-US" sz="2800" b="1" dirty="0">
                <a:solidFill>
                  <a:schemeClr val="accent2"/>
                </a:solidFill>
                <a:latin typeface="Garamond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Garamond" charset="0"/>
              </a:rPr>
            </a:br>
            <a:r>
              <a:rPr lang="en-US" sz="2000" b="1" dirty="0">
                <a:solidFill>
                  <a:schemeClr val="accent2"/>
                </a:solidFill>
                <a:latin typeface="Garamond" charset="0"/>
              </a:rPr>
              <a:t>(Collection and Distribution)</a:t>
            </a:r>
            <a:endParaRPr lang="ru-RU" sz="2000" b="1" dirty="0">
              <a:solidFill>
                <a:schemeClr val="accent2"/>
              </a:solidFill>
              <a:latin typeface="Garamond" charset="0"/>
            </a:endParaRPr>
          </a:p>
        </p:txBody>
      </p:sp>
      <p:pic>
        <p:nvPicPr>
          <p:cNvPr id="7" name="Picture 6" descr="HIG Layout in scale 2012 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900000"/>
            <a:ext cx="6220500" cy="5220000"/>
          </a:xfrm>
          <a:prstGeom prst="rect">
            <a:avLst/>
          </a:prstGeom>
        </p:spPr>
      </p:pic>
      <p:pic>
        <p:nvPicPr>
          <p:cNvPr id="8" name="Picture 7" descr="HIG Layout in scale 2012 3D Hardwa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900000"/>
            <a:ext cx="6235725" cy="522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569325" cy="117951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Working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Principle of the Gas Catcher</a:t>
            </a:r>
            <a:r>
              <a:rPr lang="en-US" sz="3600" b="1" dirty="0" smtClean="0">
                <a:solidFill>
                  <a:srgbClr val="4248A6"/>
                </a:solidFill>
                <a:latin typeface="Garamond"/>
                <a:ea typeface="+mj-ea"/>
                <a:cs typeface="Garamond"/>
              </a:rPr>
              <a:t/>
            </a:r>
            <a:br>
              <a:rPr lang="en-US" sz="3600" b="1" dirty="0" smtClean="0">
                <a:solidFill>
                  <a:srgbClr val="4248A6"/>
                </a:solidFill>
                <a:latin typeface="Garamond"/>
                <a:ea typeface="+mj-ea"/>
                <a:cs typeface="Garamond"/>
              </a:rPr>
            </a:br>
            <a:r>
              <a:rPr lang="en-US" sz="2400" dirty="0" smtClean="0">
                <a:solidFill>
                  <a:srgbClr val="4248A6"/>
                </a:solidFill>
                <a:latin typeface="Garamond"/>
                <a:cs typeface="Garamond"/>
              </a:rPr>
              <a:t>G. Savard, Journal of Physics: Conference Series 312 (2011) 052004 </a:t>
            </a:r>
            <a:endParaRPr lang="ru-RU" sz="2400" b="1" dirty="0">
              <a:solidFill>
                <a:srgbClr val="4248A6"/>
              </a:solidFill>
              <a:latin typeface="Garamond"/>
              <a:ea typeface="+mj-ea"/>
              <a:cs typeface="Garamond"/>
            </a:endParaRPr>
          </a:p>
        </p:txBody>
      </p:sp>
      <p:pic>
        <p:nvPicPr>
          <p:cNvPr id="6" name="Picture 5" descr="Guy Savard Efficienc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8458200" cy="3147176"/>
          </a:xfrm>
          <a:prstGeom prst="rect">
            <a:avLst/>
          </a:prstGeom>
        </p:spPr>
      </p:pic>
      <p:pic>
        <p:nvPicPr>
          <p:cNvPr id="7" name="Picture 6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604442" y="2269069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44506" y="2116666"/>
            <a:ext cx="1308094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48733" y="3039533"/>
            <a:ext cx="1308094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40260" y="3920068"/>
            <a:ext cx="1308094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1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Gas Catcher Sho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333375"/>
            <a:ext cx="7129463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ANL Gas Catcher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19460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ANL Gas Catcher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0483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Catcher Volum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7152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RF Cone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07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one Volume 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3988" y="958850"/>
            <a:ext cx="609282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one Volume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7000" y="914400"/>
            <a:ext cx="6176963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Cone Ma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675" y="914400"/>
            <a:ext cx="84423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RF Body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3555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B200025-B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9" y="900000"/>
            <a:ext cx="6723710" cy="5040000"/>
          </a:xfrm>
          <a:prstGeom prst="rect">
            <a:avLst/>
          </a:prstGeom>
        </p:spPr>
      </p:pic>
      <p:pic>
        <p:nvPicPr>
          <p:cNvPr id="5" name="Picture 4" descr="P7120195-Bod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00" y="900000"/>
            <a:ext cx="6723710" cy="5040000"/>
          </a:xfrm>
          <a:prstGeom prst="rect">
            <a:avLst/>
          </a:prstGeom>
        </p:spPr>
      </p:pic>
      <p:pic>
        <p:nvPicPr>
          <p:cNvPr id="7" name="Picture 6" descr="P7120192-Bod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999" y="900000"/>
            <a:ext cx="6723710" cy="504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Gas Catcher 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3555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B080390-G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900000"/>
            <a:ext cx="6723710" cy="5040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41850" y="3113600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PB080383-G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99" y="900000"/>
            <a:ext cx="6723710" cy="50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2743200"/>
            <a:ext cx="5867400" cy="769441"/>
          </a:xfrm>
          <a:prstGeom prst="rect">
            <a:avLst/>
          </a:prstGeom>
          <a:solidFill>
            <a:schemeClr val="bg1"/>
          </a:solidFill>
          <a:ln w="25400">
            <a:noFill/>
            <a:bevel/>
          </a:ln>
          <a:effectLst>
            <a:softEdge rad="152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OVER 20,000 PARTS!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Extraction RFQ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884911" y="533400"/>
            <a:ext cx="52016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Garamond" charset="0"/>
              </a:rPr>
              <a:t>Radial cooling with drag voltage ( 30 cm long)</a:t>
            </a:r>
            <a:endParaRPr lang="ru-RU" sz="2000" b="1" dirty="0">
              <a:solidFill>
                <a:srgbClr val="000090"/>
              </a:solidFill>
              <a:latin typeface="Garamond" charset="0"/>
            </a:endParaRPr>
          </a:p>
        </p:txBody>
      </p:sp>
      <p:pic>
        <p:nvPicPr>
          <p:cNvPr id="29701" name="Picture 4" descr="First RFQ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1150938"/>
            <a:ext cx="5010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FQ01V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338" y="990600"/>
            <a:ext cx="5011200" cy="5659745"/>
          </a:xfrm>
          <a:prstGeom prst="rect">
            <a:avLst/>
          </a:prstGeom>
        </p:spPr>
      </p:pic>
      <p:pic>
        <p:nvPicPr>
          <p:cNvPr id="29699" name="Picture 3" descr="Cyclotron2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Micro RFQ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30723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Micro RFQ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728663"/>
            <a:ext cx="5908675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icro RFQ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9413" y="698500"/>
            <a:ext cx="6046787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943600" y="1320800"/>
            <a:ext cx="533400" cy="381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Multi RFQ 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88950"/>
            <a:ext cx="7920038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4613"/>
            <a:ext cx="8229600" cy="9779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Multi RFQ</a:t>
            </a:r>
            <a:r>
              <a:rPr lang="en-US" sz="3200" b="1" dirty="0">
                <a:solidFill>
                  <a:schemeClr val="accent2"/>
                </a:solidFill>
                <a:latin typeface="Times New Roman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latin typeface="Times New Roman" charset="0"/>
              </a:rPr>
            </a:br>
            <a:endParaRPr lang="ru-RU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7652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44450"/>
            <a:ext cx="8569325" cy="1008063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Project T-REX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 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81000" y="1066800"/>
            <a:ext cx="86106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Clr>
                <a:srgbClr val="4248A6"/>
              </a:buClr>
              <a:buFontTx/>
              <a:buChar char="•"/>
            </a:pP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Re-activate K150 (88”) 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Cyclotron</a:t>
            </a:r>
          </a:p>
          <a:p>
            <a:pPr lvl="1">
              <a:buClr>
                <a:srgbClr val="4248A6"/>
              </a:buClr>
            </a:pP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Use 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K150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stand-alone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 and as 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driver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 for</a:t>
            </a:r>
          </a:p>
          <a:p>
            <a:pPr lvl="1"/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secondary rare-isotope beams.</a:t>
            </a:r>
          </a:p>
          <a:p>
            <a:pPr algn="l">
              <a:buFontTx/>
              <a:buChar char="•"/>
            </a:pPr>
            <a:r>
              <a:rPr lang="en-US" sz="3200" dirty="0">
                <a:solidFill>
                  <a:srgbClr val="4248A6"/>
                </a:solidFill>
                <a:latin typeface="Garamond"/>
                <a:cs typeface="Garamond"/>
              </a:rPr>
              <a:t> Build</a:t>
            </a: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ion guides </a:t>
            </a:r>
            <a:r>
              <a:rPr lang="en-US" sz="3200" dirty="0">
                <a:solidFill>
                  <a:srgbClr val="4248A6"/>
                </a:solidFill>
                <a:latin typeface="Garamond"/>
                <a:cs typeface="Garamond"/>
              </a:rPr>
              <a:t>and produce</a:t>
            </a: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RIBs</a:t>
            </a:r>
            <a:endParaRPr lang="en-US" sz="3200" b="1" dirty="0">
              <a:solidFill>
                <a:srgbClr val="FF0000"/>
              </a:solidFill>
              <a:latin typeface="Garamond"/>
              <a:cs typeface="Garamond"/>
            </a:endParaRPr>
          </a:p>
          <a:p>
            <a:pPr lvl="1" algn="l"/>
            <a:r>
              <a:rPr lang="en-US" sz="2400" b="1" dirty="0">
                <a:solidFill>
                  <a:srgbClr val="4248A6"/>
                </a:solidFill>
                <a:latin typeface="Garamond"/>
                <a:cs typeface="Garamond"/>
              </a:rPr>
              <a:t>Light Ion Guide (JYFL, KU Leuven</a:t>
            </a:r>
            <a:r>
              <a:rPr lang="en-US" sz="2400" dirty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r>
              <a:rPr lang="en-US" sz="2400" b="1" dirty="0">
                <a:solidFill>
                  <a:srgbClr val="4248A6"/>
                </a:solidFill>
                <a:latin typeface="Garamond"/>
                <a:cs typeface="Garamond"/>
              </a:rPr>
              <a:t>)</a:t>
            </a:r>
          </a:p>
          <a:p>
            <a:pPr lvl="1" algn="l"/>
            <a:r>
              <a:rPr lang="en-US" sz="2400" b="1" dirty="0">
                <a:solidFill>
                  <a:srgbClr val="4248A6"/>
                </a:solidFill>
                <a:latin typeface="Garamond"/>
                <a:cs typeface="Garamond"/>
              </a:rPr>
              <a:t>Heavy Ion Guide (ANL Gas Catcher</a:t>
            </a:r>
            <a:r>
              <a:rPr lang="en-US" sz="2400" b="1" dirty="0" smtClean="0">
                <a:solidFill>
                  <a:srgbClr val="4248A6"/>
                </a:solidFill>
                <a:latin typeface="Garamond"/>
                <a:cs typeface="Garamond"/>
              </a:rPr>
              <a:t>)</a:t>
            </a:r>
          </a:p>
          <a:p>
            <a:pPr>
              <a:buClr>
                <a:srgbClr val="4248A6"/>
              </a:buClr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 Recharge and Inject RIBs 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into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K500 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Cyclotron and reaccelerate them</a:t>
            </a: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 Prepare </a:t>
            </a:r>
            <a:r>
              <a:rPr lang="en-US" sz="3200" dirty="0" smtClean="0">
                <a:solidFill>
                  <a:srgbClr val="FF0000"/>
                </a:solidFill>
                <a:latin typeface="Garamond"/>
                <a:cs typeface="Garamond"/>
              </a:rPr>
              <a:t>low energy 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RIB</a:t>
            </a:r>
            <a:r>
              <a:rPr lang="en-US" sz="3200" dirty="0" smtClean="0">
                <a:solidFill>
                  <a:srgbClr val="4248A6"/>
                </a:solidFill>
                <a:latin typeface="Garamond"/>
                <a:cs typeface="Garamond"/>
              </a:rPr>
              <a:t> beams</a:t>
            </a:r>
          </a:p>
          <a:p>
            <a:pPr algn="l"/>
            <a:r>
              <a:rPr lang="en-US" dirty="0" smtClean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endParaRPr lang="en-US" dirty="0">
              <a:solidFill>
                <a:srgbClr val="4248A6"/>
              </a:solidFill>
              <a:latin typeface="Garamond"/>
              <a:cs typeface="Garamond"/>
            </a:endParaRPr>
          </a:p>
          <a:p>
            <a:pPr algn="l"/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 </a:t>
            </a:r>
            <a:endParaRPr lang="ru-RU" sz="3200" dirty="0">
              <a:solidFill>
                <a:srgbClr val="4248A6"/>
              </a:solidFill>
              <a:latin typeface="Garamond"/>
              <a:cs typeface="Garamond"/>
            </a:endParaRPr>
          </a:p>
        </p:txBody>
      </p:sp>
      <p:pic>
        <p:nvPicPr>
          <p:cNvPr id="6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Multi RFQ Cen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98525"/>
            <a:ext cx="79200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Multi RFQ 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898525"/>
            <a:ext cx="79200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4613"/>
            <a:ext cx="8229600" cy="9779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Multi RFQ</a:t>
            </a:r>
            <a:r>
              <a:rPr lang="en-US" sz="2800" b="1" dirty="0">
                <a:solidFill>
                  <a:schemeClr val="accent2"/>
                </a:solidFill>
                <a:latin typeface="Times New Roman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Times New Roman" charset="0"/>
              </a:rPr>
            </a:br>
            <a:r>
              <a:rPr lang="en-US" sz="2400" b="1" dirty="0">
                <a:solidFill>
                  <a:schemeClr val="accent2"/>
                </a:solidFill>
                <a:latin typeface="Times New Roman" charset="0"/>
              </a:rPr>
              <a:t>Beam Branching</a:t>
            </a:r>
            <a:endParaRPr lang="ru-RU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8677" name="Picture 3" descr="Cyclotron2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04800" y="0"/>
            <a:ext cx="8569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Multi RFQ</a:t>
            </a:r>
          </a:p>
        </p:txBody>
      </p:sp>
      <p:pic>
        <p:nvPicPr>
          <p:cNvPr id="31748" name="Picture 5" descr="114 deg bend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8613" y="1095375"/>
            <a:ext cx="604678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2133600" y="533400"/>
            <a:ext cx="4778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Times New Roman" charset="0"/>
              </a:rPr>
              <a:t>Central 114 degree bending section</a:t>
            </a:r>
            <a:endParaRPr lang="ru-RU" sz="2400" b="1" dirty="0">
              <a:solidFill>
                <a:srgbClr val="000090"/>
              </a:solidFill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9" name="Picture 8" descr="114 deg bend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066800"/>
            <a:ext cx="62484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4800" y="0"/>
            <a:ext cx="8569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Multi RFQ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2927350" y="533400"/>
            <a:ext cx="32448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Times New Roman" charset="0"/>
              </a:rPr>
              <a:t>Straight central section</a:t>
            </a:r>
            <a:endParaRPr lang="ru-RU" sz="2400" b="1" dirty="0">
              <a:solidFill>
                <a:srgbClr val="000090"/>
              </a:solidFill>
              <a:latin typeface="Times New Roman" charset="0"/>
            </a:endParaRPr>
          </a:p>
          <a:p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2773" name="Picture 7" descr="Straight Long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069975"/>
            <a:ext cx="51054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traight Long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6925" y="1066800"/>
            <a:ext cx="509587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569325" cy="122396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Example of RIB</a:t>
            </a:r>
            <a:r>
              <a:rPr lang="en-US" sz="2800" dirty="0">
                <a:solidFill>
                  <a:srgbClr val="FF0000"/>
                </a:solidFill>
                <a:effectLst/>
                <a:ea typeface="+mj-ea"/>
                <a:cs typeface="+mj-cs"/>
              </a:rPr>
              <a:t/>
            </a:r>
            <a:br>
              <a:rPr lang="en-US" sz="2800" dirty="0">
                <a:solidFill>
                  <a:srgbClr val="FF0000"/>
                </a:solidFill>
                <a:effectLst/>
                <a:ea typeface="+mj-ea"/>
                <a:cs typeface="+mj-cs"/>
              </a:rPr>
            </a:br>
            <a:r>
              <a:rPr lang="en-US" sz="2400" b="1" baseline="30000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38</a:t>
            </a:r>
            <a: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 from </a:t>
            </a:r>
            <a:r>
              <a:rPr lang="en-US" sz="2400" b="1" baseline="30000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40</a:t>
            </a:r>
            <a: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Ar (15MeV/A) + </a:t>
            </a:r>
            <a:r>
              <a:rPr lang="en-US" sz="2400" b="1" baseline="30000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64</a:t>
            </a:r>
            <a: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Ni</a:t>
            </a:r>
            <a:b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</a:br>
            <a:r>
              <a:rPr lang="en-US" sz="2400" b="1" baseline="30000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46</a:t>
            </a:r>
            <a: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Ar</a:t>
            </a:r>
            <a:r>
              <a:rPr lang="en-US" sz="2400" b="1" dirty="0" smtClean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 from </a:t>
            </a:r>
            <a:r>
              <a:rPr lang="en-US" sz="2400" b="1" baseline="30000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48</a:t>
            </a:r>
            <a: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Ca (15MeV/A) + </a:t>
            </a:r>
            <a:r>
              <a:rPr lang="en-US" sz="2400" b="1" baseline="30000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64</a:t>
            </a:r>
            <a:r>
              <a:rPr lang="en-US" sz="2400" b="1" dirty="0">
                <a:solidFill>
                  <a:srgbClr val="000090"/>
                </a:solidFill>
                <a:effectLst/>
                <a:latin typeface="Garamond"/>
                <a:ea typeface="+mj-ea"/>
                <a:cs typeface="Garamond"/>
              </a:rPr>
              <a:t>Ni </a:t>
            </a:r>
            <a:endParaRPr lang="ru-RU" sz="2400" b="1" dirty="0">
              <a:solidFill>
                <a:srgbClr val="000090"/>
              </a:solidFill>
              <a:effectLst/>
              <a:latin typeface="Garamond"/>
              <a:ea typeface="+mj-ea"/>
              <a:cs typeface="Garamond"/>
            </a:endParaRPr>
          </a:p>
        </p:txBody>
      </p:sp>
      <p:sp>
        <p:nvSpPr>
          <p:cNvPr id="55299" name="Line 5"/>
          <p:cNvSpPr>
            <a:spLocks noChangeShapeType="1"/>
          </p:cNvSpPr>
          <p:nvPr/>
        </p:nvSpPr>
        <p:spPr bwMode="auto">
          <a:xfrm>
            <a:off x="2320925" y="3181350"/>
            <a:ext cx="0" cy="228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300" name="Line 6"/>
          <p:cNvSpPr>
            <a:spLocks noChangeShapeType="1"/>
          </p:cNvSpPr>
          <p:nvPr/>
        </p:nvSpPr>
        <p:spPr bwMode="auto">
          <a:xfrm>
            <a:off x="568325" y="3282950"/>
            <a:ext cx="1219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301" name="Line 7"/>
          <p:cNvSpPr>
            <a:spLocks noChangeShapeType="1"/>
          </p:cNvSpPr>
          <p:nvPr/>
        </p:nvSpPr>
        <p:spPr bwMode="auto">
          <a:xfrm>
            <a:off x="1812925" y="3181350"/>
            <a:ext cx="0" cy="228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576" name="Rectangle 8"/>
          <p:cNvSpPr>
            <a:spLocks noChangeArrowheads="1"/>
          </p:cNvSpPr>
          <p:nvPr/>
        </p:nvSpPr>
        <p:spPr bwMode="auto">
          <a:xfrm>
            <a:off x="2787650" y="2611438"/>
            <a:ext cx="1365250" cy="1303337"/>
          </a:xfrm>
          <a:prstGeom prst="rect">
            <a:avLst/>
          </a:prstGeom>
          <a:gradFill rotWithShape="1">
            <a:gsLst>
              <a:gs pos="0">
                <a:srgbClr val="66FFFF">
                  <a:gamma/>
                  <a:shade val="22353"/>
                  <a:invGamma/>
                </a:srgbClr>
              </a:gs>
              <a:gs pos="50000">
                <a:srgbClr val="66FFFF">
                  <a:alpha val="50000"/>
                </a:srgbClr>
              </a:gs>
              <a:gs pos="100000">
                <a:srgbClr val="66FFFF">
                  <a:gamma/>
                  <a:shade val="22353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5237163" y="3130550"/>
            <a:ext cx="0" cy="304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6410325" y="2878138"/>
            <a:ext cx="2225675" cy="792162"/>
          </a:xfrm>
          <a:prstGeom prst="rect">
            <a:avLst/>
          </a:prstGeom>
          <a:gradFill rotWithShape="1">
            <a:gsLst>
              <a:gs pos="0">
                <a:srgbClr val="66FF33">
                  <a:gamma/>
                  <a:shade val="9412"/>
                  <a:invGamma/>
                </a:srgbClr>
              </a:gs>
              <a:gs pos="50000">
                <a:srgbClr val="66FF33">
                  <a:alpha val="50000"/>
                </a:srgbClr>
              </a:gs>
              <a:gs pos="100000">
                <a:srgbClr val="66FF33">
                  <a:gamma/>
                  <a:shade val="941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5309" name="Line 11"/>
          <p:cNvSpPr>
            <a:spLocks noChangeShapeType="1"/>
          </p:cNvSpPr>
          <p:nvPr/>
        </p:nvSpPr>
        <p:spPr bwMode="auto">
          <a:xfrm>
            <a:off x="1792288" y="3282950"/>
            <a:ext cx="6956425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5310" name="Text Box 12"/>
          <p:cNvSpPr txBox="1">
            <a:spLocks noChangeArrowheads="1"/>
          </p:cNvSpPr>
          <p:nvPr/>
        </p:nvSpPr>
        <p:spPr bwMode="auto">
          <a:xfrm>
            <a:off x="534988" y="1725613"/>
            <a:ext cx="955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34925" y="1725613"/>
            <a:ext cx="14160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Garamond"/>
                <a:cs typeface="Garamond"/>
              </a:rPr>
              <a:t>Target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Garamond"/>
              </a:rPr>
              <a:t> </a:t>
            </a:r>
            <a:r>
              <a:rPr lang="en-US" sz="2000" b="1" baseline="30000" dirty="0">
                <a:solidFill>
                  <a:srgbClr val="0000FF"/>
                </a:solidFill>
                <a:latin typeface="Garamond"/>
                <a:cs typeface="Garamond"/>
              </a:rPr>
              <a:t>64</a:t>
            </a:r>
            <a:r>
              <a:rPr lang="en-US" sz="2000" b="1" dirty="0">
                <a:solidFill>
                  <a:srgbClr val="0000FF"/>
                </a:solidFill>
                <a:latin typeface="Garamond"/>
                <a:cs typeface="Garamond"/>
              </a:rPr>
              <a:t>Ni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(20mg/cm2</a:t>
            </a:r>
            <a:r>
              <a:rPr lang="en-US" sz="1600" b="1" dirty="0">
                <a:solidFill>
                  <a:srgbClr val="4248A6"/>
                </a:solidFill>
                <a:latin typeface="Garamond"/>
                <a:cs typeface="Garamond"/>
              </a:rPr>
              <a:t>)</a:t>
            </a:r>
          </a:p>
          <a:p>
            <a:pPr algn="l">
              <a:defRPr/>
            </a:pPr>
            <a:endParaRPr lang="ru-RU" sz="1600" dirty="0"/>
          </a:p>
        </p:txBody>
      </p:sp>
      <p:sp>
        <p:nvSpPr>
          <p:cNvPr id="55312" name="Line 14"/>
          <p:cNvSpPr>
            <a:spLocks noChangeShapeType="1"/>
          </p:cNvSpPr>
          <p:nvPr/>
        </p:nvSpPr>
        <p:spPr bwMode="auto">
          <a:xfrm>
            <a:off x="842963" y="2373313"/>
            <a:ext cx="863600" cy="7191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583" name="Text Box 15"/>
          <p:cNvSpPr txBox="1">
            <a:spLocks noChangeArrowheads="1"/>
          </p:cNvSpPr>
          <p:nvPr/>
        </p:nvSpPr>
        <p:spPr bwMode="auto">
          <a:xfrm>
            <a:off x="1490663" y="1751013"/>
            <a:ext cx="1800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Garamond"/>
                <a:cs typeface="Garamond"/>
              </a:rPr>
              <a:t>Axial Blocker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2</a:t>
            </a: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o</a:t>
            </a: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-6</a:t>
            </a: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o</a:t>
            </a:r>
          </a:p>
          <a:p>
            <a:pPr algn="l">
              <a:defRPr/>
            </a:pPr>
            <a:endParaRPr lang="ru-RU" dirty="0"/>
          </a:p>
        </p:txBody>
      </p:sp>
      <p:sp>
        <p:nvSpPr>
          <p:cNvPr id="55314" name="Line 16"/>
          <p:cNvSpPr>
            <a:spLocks noChangeShapeType="1"/>
          </p:cNvSpPr>
          <p:nvPr/>
        </p:nvSpPr>
        <p:spPr bwMode="auto">
          <a:xfrm>
            <a:off x="2320925" y="2393950"/>
            <a:ext cx="0" cy="647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7585" name="Text Box 17"/>
          <p:cNvSpPr txBox="1">
            <a:spLocks noChangeArrowheads="1"/>
          </p:cNvSpPr>
          <p:nvPr/>
        </p:nvSpPr>
        <p:spPr bwMode="auto">
          <a:xfrm>
            <a:off x="2808288" y="2825750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BIGSOL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7586" name="Text Box 18"/>
          <p:cNvSpPr txBox="1">
            <a:spLocks noChangeArrowheads="1"/>
          </p:cNvSpPr>
          <p:nvPr/>
        </p:nvSpPr>
        <p:spPr bwMode="auto">
          <a:xfrm>
            <a:off x="3976688" y="1733550"/>
            <a:ext cx="237648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latin typeface="Garamond"/>
                <a:cs typeface="Garamond"/>
              </a:rPr>
              <a:t>Energy Degrader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Al 40 mg/cm</a:t>
            </a: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2</a:t>
            </a:r>
            <a:endParaRPr lang="en-US" sz="1600" b="1" dirty="0">
              <a:solidFill>
                <a:srgbClr val="0000FF"/>
              </a:solidFill>
              <a:latin typeface="Garamond"/>
              <a:cs typeface="Garamond"/>
            </a:endParaRPr>
          </a:p>
          <a:p>
            <a:pPr algn="ctr">
              <a:defRPr/>
            </a:pP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38</a:t>
            </a: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S, </a:t>
            </a: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46</a:t>
            </a: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Ar Energy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~2.0 MeV/A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  (0.0-5.0 MeV/A)</a:t>
            </a:r>
          </a:p>
          <a:p>
            <a:pPr algn="l">
              <a:spcBef>
                <a:spcPct val="50000"/>
              </a:spcBef>
              <a:defRPr/>
            </a:pPr>
            <a:endParaRPr lang="ru-RU" dirty="0"/>
          </a:p>
        </p:txBody>
      </p:sp>
      <p:sp>
        <p:nvSpPr>
          <p:cNvPr id="237587" name="Text Box 19"/>
          <p:cNvSpPr txBox="1">
            <a:spLocks noChangeArrowheads="1"/>
          </p:cNvSpPr>
          <p:nvPr/>
        </p:nvSpPr>
        <p:spPr bwMode="auto">
          <a:xfrm>
            <a:off x="6445250" y="2878138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ANL Gas-Catcher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7588" name="Text Box 20"/>
          <p:cNvSpPr txBox="1">
            <a:spLocks noChangeArrowheads="1"/>
          </p:cNvSpPr>
          <p:nvPr/>
        </p:nvSpPr>
        <p:spPr bwMode="auto">
          <a:xfrm>
            <a:off x="4984750" y="3813175"/>
            <a:ext cx="42116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0000FF"/>
                </a:solidFill>
                <a:latin typeface="Garamond"/>
                <a:cs typeface="Garamond"/>
              </a:rPr>
              <a:t>Range  in the Gas-Cell  (SRIM-2003)</a:t>
            </a:r>
          </a:p>
          <a:p>
            <a:pPr algn="l">
              <a:defRPr/>
            </a:pP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38</a:t>
            </a: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S,</a:t>
            </a:r>
            <a:r>
              <a:rPr lang="en-US" sz="1600" dirty="0">
                <a:solidFill>
                  <a:srgbClr val="0000FF"/>
                </a:solidFill>
                <a:latin typeface="Garamond"/>
                <a:cs typeface="Garamond"/>
              </a:rPr>
              <a:t> </a:t>
            </a:r>
            <a:r>
              <a:rPr lang="en-US" sz="1600" b="1" baseline="30000" dirty="0">
                <a:solidFill>
                  <a:srgbClr val="0000FF"/>
                </a:solidFill>
                <a:latin typeface="Garamond"/>
                <a:cs typeface="Garamond"/>
              </a:rPr>
              <a:t>46</a:t>
            </a: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Ar	@ 2.0 MeV/A :     35.0, 40.0 cm</a:t>
            </a:r>
          </a:p>
          <a:p>
            <a:pPr algn="l">
              <a:defRPr/>
            </a:pPr>
            <a:r>
              <a:rPr lang="en-US" sz="1600" b="1" dirty="0">
                <a:solidFill>
                  <a:srgbClr val="0000FF"/>
                </a:solidFill>
                <a:latin typeface="Garamond"/>
                <a:cs typeface="Garamond"/>
              </a:rPr>
              <a:t>         	@ 5.0 MeV/A :            100.0 cm</a:t>
            </a:r>
            <a:endParaRPr lang="ru-RU" sz="1600" b="1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6459538" y="1758950"/>
            <a:ext cx="2073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Garamond"/>
                <a:cs typeface="Garamond"/>
              </a:rPr>
              <a:t>Diameter 25 cm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Garamond"/>
                <a:cs typeface="Garamond"/>
              </a:rPr>
              <a:t>100 </a:t>
            </a:r>
            <a:r>
              <a:rPr lang="en-US" b="1" dirty="0">
                <a:solidFill>
                  <a:srgbClr val="0000FF"/>
                </a:solidFill>
                <a:latin typeface="Garamond"/>
                <a:cs typeface="Garamond"/>
              </a:rPr>
              <a:t>cm  Length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Garamond"/>
                <a:cs typeface="Garamond"/>
              </a:rPr>
              <a:t>~</a:t>
            </a:r>
            <a:r>
              <a:rPr lang="en-US" b="1" dirty="0" smtClean="0">
                <a:solidFill>
                  <a:srgbClr val="0000FF"/>
                </a:solidFill>
                <a:latin typeface="Garamond"/>
                <a:cs typeface="Garamond"/>
              </a:rPr>
              <a:t> 25 mbar </a:t>
            </a:r>
            <a:r>
              <a:rPr lang="en-US" b="1" dirty="0">
                <a:solidFill>
                  <a:srgbClr val="0000FF"/>
                </a:solidFill>
                <a:latin typeface="Garamond"/>
                <a:cs typeface="Garamond"/>
              </a:rPr>
              <a:t>He</a:t>
            </a:r>
          </a:p>
          <a:p>
            <a:endParaRPr lang="ru-RU" b="1" dirty="0"/>
          </a:p>
        </p:txBody>
      </p:sp>
      <p:sp>
        <p:nvSpPr>
          <p:cNvPr id="237590" name="Text Box 22"/>
          <p:cNvSpPr txBox="1">
            <a:spLocks noChangeArrowheads="1"/>
          </p:cNvSpPr>
          <p:nvPr/>
        </p:nvSpPr>
        <p:spPr bwMode="auto">
          <a:xfrm>
            <a:off x="228600" y="3505200"/>
            <a:ext cx="25288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Garamond"/>
                <a:cs typeface="Garamond"/>
              </a:rPr>
              <a:t>K150 Beam:</a:t>
            </a:r>
          </a:p>
          <a:p>
            <a:pPr>
              <a:defRPr/>
            </a:pPr>
            <a:r>
              <a:rPr lang="en-US" b="1" baseline="30000" dirty="0">
                <a:solidFill>
                  <a:srgbClr val="FF0000"/>
                </a:solidFill>
                <a:latin typeface="Garamond"/>
                <a:cs typeface="Garamond"/>
              </a:rPr>
              <a:t>40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Ar, </a:t>
            </a:r>
            <a:r>
              <a:rPr lang="en-US" b="1" baseline="30000" dirty="0">
                <a:solidFill>
                  <a:srgbClr val="FF0000"/>
                </a:solidFill>
                <a:latin typeface="Garamond"/>
                <a:cs typeface="Garamond"/>
              </a:rPr>
              <a:t>48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Ca (15MeV</a:t>
            </a: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/A)</a:t>
            </a:r>
            <a:endParaRPr lang="ru-RU" b="1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22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4613"/>
            <a:ext cx="8229600" cy="611187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Charge Breeder ECR – First Results</a:t>
            </a:r>
            <a:r>
              <a:rPr lang="en-US" sz="1800" b="1" dirty="0" smtClean="0">
                <a:latin typeface="Times New Roman" pitchFamily="18" charset="0"/>
              </a:rPr>
              <a:t/>
            </a:r>
            <a:br>
              <a:rPr lang="en-US" sz="1800" b="1" dirty="0" smtClean="0">
                <a:latin typeface="Times New Roman" pitchFamily="18" charset="0"/>
              </a:rPr>
            </a:b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endParaRPr lang="ru-RU" sz="18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37891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/>
          <p:nvPr/>
        </p:nvGrpSpPr>
        <p:grpSpPr>
          <a:xfrm>
            <a:off x="656455" y="975566"/>
            <a:ext cx="7731969" cy="4016946"/>
            <a:chOff x="457200" y="-85458"/>
            <a:chExt cx="8768462" cy="5077970"/>
          </a:xfrm>
        </p:grpSpPr>
        <p:pic>
          <p:nvPicPr>
            <p:cNvPr id="12" name="Picture 11" descr="prog_report_fig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29" y="1143000"/>
              <a:ext cx="4800600" cy="3849512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/>
            <a:srcRect l="12860" t="22882" r="15872" b="10263"/>
            <a:stretch>
              <a:fillRect/>
            </a:stretch>
          </p:blipFill>
          <p:spPr bwMode="auto">
            <a:xfrm>
              <a:off x="5469261" y="1995649"/>
              <a:ext cx="3756401" cy="23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457200" y="-85458"/>
              <a:ext cx="8229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A50021"/>
                  </a:solidFill>
                  <a:latin typeface="Garamond"/>
                  <a:cs typeface="Garamond"/>
                </a:rPr>
                <a:t>14.5 GHz, closed hexapole ECRIS with multi-frequency capability </a:t>
              </a:r>
              <a:endParaRPr lang="en-US" sz="2400" dirty="0">
                <a:solidFill>
                  <a:srgbClr val="A50021"/>
                </a:solidFill>
                <a:latin typeface="Garamond"/>
                <a:cs typeface="Garamond"/>
              </a:endParaRPr>
            </a:p>
          </p:txBody>
        </p:sp>
      </p:grpSp>
      <p:pic>
        <p:nvPicPr>
          <p:cNvPr id="13" name="Picture 12" descr="CBEC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39" y="620688"/>
            <a:ext cx="7288168" cy="5467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contrast="-12000"/>
          </a:blip>
          <a:srcRect/>
          <a:stretch>
            <a:fillRect/>
          </a:stretch>
        </p:blipFill>
        <p:spPr>
          <a:xfrm>
            <a:off x="381000" y="1219200"/>
            <a:ext cx="8458200" cy="4456113"/>
          </a:xfrm>
          <a:noFill/>
          <a:ln w="19050">
            <a:solidFill>
              <a:srgbClr val="0000FF"/>
            </a:solidFill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0" y="57150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Garamond"/>
                <a:cs typeface="Garamond"/>
              </a:rPr>
              <a:t>Q/M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762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Charge Breeder ECR – First Results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ＭＳ Ｐゴシック" charset="-128"/>
                <a:cs typeface="Garamond"/>
              </a:rPr>
              <a:t>Cesium Ions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ＭＳ Ｐゴシック" charset="-128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1114" y="5842337"/>
            <a:ext cx="4995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Garamond"/>
                <a:cs typeface="Garamond"/>
              </a:rPr>
              <a:t>Breeding efficiency for selected charge ~ 2 – 12 %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Garamond"/>
                <a:cs typeface="Garamond"/>
              </a:rPr>
              <a:t>Injection and acceleration efficiency ~ 10%  </a:t>
            </a:r>
          </a:p>
          <a:p>
            <a:endParaRPr lang="en-US" sz="2400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5832" b="4280"/>
          <a:stretch>
            <a:fillRect/>
          </a:stretch>
        </p:blipFill>
        <p:spPr>
          <a:xfrm>
            <a:off x="2148198" y="762000"/>
            <a:ext cx="5164183" cy="3170990"/>
          </a:xfrm>
          <a:noFill/>
          <a:ln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944937"/>
            <a:ext cx="4795401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143000" y="990600"/>
            <a:ext cx="1179095" cy="36933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TAMU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143000" y="4021137"/>
            <a:ext cx="1146210" cy="36933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ANL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Rudimentary Comparisons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1588"/>
            <a:ext cx="8229600" cy="98901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Beam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6403" y="1085195"/>
            <a:ext cx="690079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All beam optics (magnetic and electrostatic) 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was build in house:</a:t>
            </a:r>
          </a:p>
          <a:p>
            <a:endParaRPr lang="en-US" sz="2800" b="1" dirty="0" smtClean="0">
              <a:solidFill>
                <a:srgbClr val="0000FF"/>
              </a:solidFill>
              <a:latin typeface="Garamond"/>
              <a:cs typeface="Garamond"/>
            </a:endParaRP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Dipole magnets – 6</a:t>
            </a: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Quadrupoles – 20</a:t>
            </a: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Magnetic X-Y Steerers – 22</a:t>
            </a: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Solenoids – 6</a:t>
            </a: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Glaser Lenses – 2</a:t>
            </a: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Einzel Lenses – 7</a:t>
            </a:r>
          </a:p>
          <a:p>
            <a:pPr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Garamond"/>
                <a:cs typeface="Garamond"/>
              </a:rPr>
              <a:t>  Electrostatic X-Y Steerers – 4  </a:t>
            </a:r>
            <a:endParaRPr lang="en-US" sz="2800" b="1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pic>
        <p:nvPicPr>
          <p:cNvPr id="4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1588"/>
            <a:ext cx="8229600" cy="91281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Garamond"/>
                <a:cs typeface="Garamond"/>
              </a:rPr>
              <a:t>Low-energy beam line</a:t>
            </a:r>
          </a:p>
        </p:txBody>
      </p:sp>
      <p:pic>
        <p:nvPicPr>
          <p:cNvPr id="8" name="Picture 7" descr="RIB Lin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901700"/>
            <a:ext cx="3778250" cy="5041900"/>
          </a:xfrm>
          <a:prstGeom prst="rect">
            <a:avLst/>
          </a:prstGeom>
        </p:spPr>
      </p:pic>
      <p:pic>
        <p:nvPicPr>
          <p:cNvPr id="9" name="Picture 8" descr="RIB Lin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4800600" cy="3600450"/>
          </a:xfrm>
          <a:prstGeom prst="rect">
            <a:avLst/>
          </a:prstGeom>
        </p:spPr>
      </p:pic>
      <p:pic>
        <p:nvPicPr>
          <p:cNvPr id="5" name="Picture 3" descr="Cyclotron2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81000" y="967755"/>
            <a:ext cx="8509000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TAMU TRAP</a:t>
            </a:r>
          </a:p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Garamond"/>
              </a:rPr>
              <a:t>Fundamental </a:t>
            </a:r>
            <a:r>
              <a:rPr lang="en-US" sz="3600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Garamond"/>
              </a:rPr>
              <a:t>Symmetry Tests Using Trapped Atoms and </a:t>
            </a:r>
            <a:r>
              <a:rPr lang="en-US" sz="36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/>
                <a:cs typeface="Garamond"/>
              </a:rPr>
              <a:t>Ions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D. Melconian</a:t>
            </a:r>
            <a:r>
              <a:rPr lang="en-US" sz="2400" dirty="0" smtClean="0">
                <a:solidFill>
                  <a:srgbClr val="000090"/>
                </a:solidFill>
                <a:latin typeface="Garamond"/>
                <a:cs typeface="Garamond"/>
              </a:rPr>
              <a:t>, M. Mehlman, P.D. Shidling, 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Garamond"/>
                <a:cs typeface="Garamond"/>
              </a:rPr>
              <a:t>R.S. Behling, B. Fenker</a:t>
            </a:r>
            <a:endParaRPr lang="en-US" sz="2400" dirty="0" smtClean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11" name="Picture 7" descr="K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381000"/>
            <a:ext cx="4856163" cy="6040437"/>
          </a:xfrm>
          <a:prstGeom prst="rect">
            <a:avLst/>
          </a:prstGeom>
          <a:noFill/>
        </p:spPr>
      </p:pic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2667000" y="41275"/>
            <a:ext cx="388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K150 (88”)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Cyclotron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4953000" y="808038"/>
            <a:ext cx="4083496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Original:</a:t>
            </a:r>
          </a:p>
          <a:p>
            <a:pPr lvl="2" algn="l">
              <a:buFontTx/>
              <a:buChar char="•"/>
            </a:pPr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 Main Magnet</a:t>
            </a:r>
          </a:p>
          <a:p>
            <a:pPr lvl="2" algn="l">
              <a:buFontTx/>
              <a:buChar char="•"/>
            </a:pPr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 Resonators</a:t>
            </a:r>
          </a:p>
          <a:p>
            <a:pPr algn="l"/>
            <a:endParaRPr lang="en-US" b="1" dirty="0">
              <a:solidFill>
                <a:srgbClr val="4248A6"/>
              </a:solidFill>
              <a:latin typeface="Garamond"/>
              <a:cs typeface="Garamond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New:</a:t>
            </a:r>
          </a:p>
          <a:p>
            <a:pPr lvl="2" algn="l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Vacuum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System low</a:t>
            </a: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10</a:t>
            </a:r>
            <a:r>
              <a:rPr lang="en-US" b="1" baseline="30000" dirty="0">
                <a:solidFill>
                  <a:srgbClr val="FF0000"/>
                </a:solidFill>
                <a:latin typeface="Garamond"/>
                <a:cs typeface="Garamond"/>
              </a:rPr>
              <a:t>-</a:t>
            </a:r>
            <a:r>
              <a:rPr lang="en-US" b="1" baseline="30000" dirty="0" smtClean="0">
                <a:solidFill>
                  <a:srgbClr val="FF0000"/>
                </a:solidFill>
                <a:latin typeface="Garamond"/>
                <a:cs typeface="Garamond"/>
              </a:rPr>
              <a:t>7 </a:t>
            </a: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Tor</a:t>
            </a:r>
            <a:endParaRPr lang="en-US" b="1" dirty="0">
              <a:solidFill>
                <a:srgbClr val="FF0000"/>
              </a:solidFill>
              <a:latin typeface="Garamond"/>
              <a:cs typeface="Garamond"/>
            </a:endParaRPr>
          </a:p>
          <a:p>
            <a:pPr lvl="2" algn="l"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 RF System</a:t>
            </a:r>
          </a:p>
          <a:p>
            <a:pPr lvl="2" algn="l"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14.5 GHz ECR Source</a:t>
            </a:r>
          </a:p>
          <a:p>
            <a:pPr lvl="2" algn="l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  H</a:t>
            </a:r>
            <a:r>
              <a:rPr lang="en-US" b="1" baseline="30000" dirty="0">
                <a:solidFill>
                  <a:srgbClr val="FF0000"/>
                </a:solidFill>
                <a:latin typeface="Garamond"/>
                <a:cs typeface="Garamond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Source</a:t>
            </a:r>
          </a:p>
          <a:p>
            <a:pPr lvl="2" algn="l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  Injection Line</a:t>
            </a:r>
          </a:p>
          <a:p>
            <a:pPr lvl="2" algn="l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  Beam Extraction</a:t>
            </a:r>
          </a:p>
          <a:p>
            <a:pPr lvl="2"/>
            <a:r>
              <a:rPr lang="en-US" sz="1600" b="1" dirty="0" smtClean="0">
                <a:solidFill>
                  <a:srgbClr val="FF0000"/>
                </a:solidFill>
                <a:latin typeface="Garamond"/>
                <a:cs typeface="Garamond"/>
              </a:rPr>
              <a:t>(Electrostatic and Striping)  </a:t>
            </a:r>
          </a:p>
          <a:p>
            <a:pPr lvl="2"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 Cooling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System</a:t>
            </a:r>
          </a:p>
          <a:p>
            <a:pPr lvl="2"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 All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Power </a:t>
            </a: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Supplies</a:t>
            </a:r>
          </a:p>
          <a:p>
            <a:pPr lvl="2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Control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System</a:t>
            </a:r>
          </a:p>
          <a:p>
            <a:pPr lvl="2">
              <a:buFontTx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Garamond"/>
                <a:cs typeface="Garamond"/>
              </a:rPr>
              <a:t>  Safety </a:t>
            </a:r>
            <a:r>
              <a:rPr lang="en-US" b="1" dirty="0">
                <a:solidFill>
                  <a:srgbClr val="FF0000"/>
                </a:solidFill>
                <a:latin typeface="Garamond"/>
                <a:cs typeface="Garamond"/>
              </a:rPr>
              <a:t>System</a:t>
            </a:r>
          </a:p>
          <a:p>
            <a:pPr lvl="2" algn="l">
              <a:buFontTx/>
              <a:buChar char="•"/>
            </a:pPr>
            <a:endParaRPr lang="en-US" b="1" dirty="0"/>
          </a:p>
          <a:p>
            <a:pPr lvl="2" algn="l">
              <a:buFontTx/>
              <a:buChar char="•"/>
            </a:pPr>
            <a:endParaRPr lang="ru-RU" dirty="0"/>
          </a:p>
        </p:txBody>
      </p:sp>
      <p:pic>
        <p:nvPicPr>
          <p:cNvPr id="6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23850" y="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TAMU TRAP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pic>
        <p:nvPicPr>
          <p:cNvPr id="7" name="Picture 6" descr="HIG Layout in scale 2012 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900000"/>
            <a:ext cx="6220500" cy="522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191000" cy="4724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Measurements of correlation parameters place constraints on physics beyond SM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a</a:t>
            </a:r>
            <a:r>
              <a:rPr lang="el-GR" baseline="-25000" dirty="0" smtClean="0">
                <a:solidFill>
                  <a:srgbClr val="000090"/>
                </a:solidFill>
                <a:latin typeface="Garamond"/>
                <a:cs typeface="Garamond"/>
              </a:rPr>
              <a:t>βν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 limits presence of scalar currents in </a:t>
            </a:r>
            <a:r>
              <a:rPr lang="el-GR" dirty="0" smtClean="0">
                <a:solidFill>
                  <a:srgbClr val="000090"/>
                </a:solidFill>
                <a:latin typeface="Garamond"/>
                <a:cs typeface="Garamond"/>
              </a:rPr>
              <a:t>β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-decay (not currently included in the SM)</a:t>
            </a:r>
          </a:p>
          <a:p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a</a:t>
            </a:r>
            <a:r>
              <a:rPr lang="el-GR" baseline="-25000" dirty="0" smtClean="0">
                <a:solidFill>
                  <a:srgbClr val="000090"/>
                </a:solidFill>
                <a:latin typeface="Garamond"/>
                <a:cs typeface="Garamond"/>
              </a:rPr>
              <a:t>βν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 related to distribution of angles between </a:t>
            </a:r>
            <a:r>
              <a:rPr lang="el-GR" dirty="0" smtClean="0">
                <a:solidFill>
                  <a:srgbClr val="000090"/>
                </a:solidFill>
                <a:latin typeface="Garamond"/>
                <a:cs typeface="Garamond"/>
              </a:rPr>
              <a:t>β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, </a:t>
            </a:r>
            <a:r>
              <a:rPr lang="el-GR" dirty="0" smtClean="0">
                <a:solidFill>
                  <a:srgbClr val="000090"/>
                </a:solidFill>
                <a:latin typeface="Garamond"/>
                <a:cs typeface="Garamond"/>
              </a:rPr>
              <a:t>ν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 in </a:t>
            </a:r>
            <a:r>
              <a:rPr lang="el-GR" dirty="0" smtClean="0">
                <a:solidFill>
                  <a:srgbClr val="000090"/>
                </a:solidFill>
                <a:latin typeface="Garamond"/>
                <a:cs typeface="Garamond"/>
              </a:rPr>
              <a:t>β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-decay: </a:t>
            </a:r>
          </a:p>
          <a:p>
            <a:endParaRPr lang="en-US" dirty="0" smtClean="0">
              <a:solidFill>
                <a:srgbClr val="000090"/>
              </a:solidFill>
              <a:latin typeface="Garamond"/>
              <a:cs typeface="Garamond"/>
            </a:endParaRPr>
          </a:p>
          <a:p>
            <a:endParaRPr lang="en-US" dirty="0" smtClean="0">
              <a:solidFill>
                <a:srgbClr val="000090"/>
              </a:solidFill>
              <a:latin typeface="Garamond"/>
              <a:cs typeface="Garamond"/>
            </a:endParaRPr>
          </a:p>
          <a:p>
            <a:endParaRPr lang="en-US" dirty="0" smtClean="0">
              <a:solidFill>
                <a:srgbClr val="000090"/>
              </a:solidFill>
              <a:latin typeface="Garamond"/>
              <a:cs typeface="Garamond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T=2, 0</a:t>
            </a:r>
            <a:r>
              <a:rPr lang="en-US" baseline="30000" dirty="0" smtClean="0">
                <a:solidFill>
                  <a:srgbClr val="000090"/>
                </a:solidFill>
                <a:latin typeface="Garamond"/>
                <a:cs typeface="Garamond"/>
              </a:rPr>
              <a:t>+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→0</a:t>
            </a:r>
            <a:r>
              <a:rPr lang="en-US" baseline="30000" dirty="0" smtClean="0">
                <a:solidFill>
                  <a:srgbClr val="000090"/>
                </a:solidFill>
                <a:latin typeface="Garamond"/>
                <a:cs typeface="Garamond"/>
              </a:rPr>
              <a:t>+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 </a:t>
            </a:r>
            <a:r>
              <a:rPr lang="el-GR" dirty="0" smtClean="0">
                <a:solidFill>
                  <a:srgbClr val="000090"/>
                </a:solidFill>
                <a:latin typeface="Garamond"/>
                <a:cs typeface="Garamond"/>
              </a:rPr>
              <a:t>β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-delayed proton decays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Can extract a</a:t>
            </a:r>
            <a:r>
              <a:rPr lang="el-GR" baseline="-25000" dirty="0" smtClean="0">
                <a:solidFill>
                  <a:srgbClr val="000090"/>
                </a:solidFill>
                <a:latin typeface="Garamond"/>
                <a:cs typeface="Garamond"/>
              </a:rPr>
              <a:t>βν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 from proton energy distribution</a:t>
            </a:r>
          </a:p>
          <a:p>
            <a:pPr lvl="1"/>
            <a:r>
              <a:rPr lang="en-US" baseline="30000" dirty="0" smtClean="0">
                <a:solidFill>
                  <a:srgbClr val="000090"/>
                </a:solidFill>
                <a:latin typeface="Garamond"/>
                <a:cs typeface="Garamond"/>
              </a:rPr>
              <a:t>32</a:t>
            </a:r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Ar already studied</a:t>
            </a:r>
            <a:endParaRPr lang="en-US" baseline="30000" dirty="0" smtClean="0">
              <a:solidFill>
                <a:srgbClr val="000090"/>
              </a:solidFill>
              <a:latin typeface="Garamond"/>
              <a:cs typeface="Garamond"/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Other nuclides in series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Beta-Neutrino Correlations</a:t>
            </a:r>
            <a:b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</a:br>
            <a:r>
              <a:rPr lang="en-US" sz="2400" dirty="0" smtClean="0">
                <a:solidFill>
                  <a:srgbClr val="000090"/>
                </a:solidFill>
                <a:latin typeface="Garamond"/>
                <a:cs typeface="Garamond"/>
              </a:rPr>
              <a:t>for search of possible scalar currents in T = 2 superallowed </a:t>
            </a:r>
            <a:r>
              <a:rPr lang="el-GR" sz="2400" dirty="0" smtClean="0">
                <a:solidFill>
                  <a:srgbClr val="000090"/>
                </a:solidFill>
                <a:latin typeface="Garamond"/>
                <a:cs typeface="Garamond"/>
              </a:rPr>
              <a:t>β</a:t>
            </a:r>
            <a:r>
              <a:rPr lang="en-US" sz="2400" dirty="0" smtClean="0">
                <a:solidFill>
                  <a:srgbClr val="000090"/>
                </a:solidFill>
                <a:latin typeface="Garamond"/>
                <a:cs typeface="Garamond"/>
              </a:rPr>
              <a:t>-delayed </a:t>
            </a:r>
            <a:br>
              <a:rPr lang="en-US" sz="2400" dirty="0" smtClean="0">
                <a:solidFill>
                  <a:srgbClr val="000090"/>
                </a:solidFill>
                <a:latin typeface="Garamond"/>
                <a:cs typeface="Garamond"/>
              </a:rPr>
            </a:br>
            <a:r>
              <a:rPr lang="en-US" sz="2400" dirty="0" smtClean="0">
                <a:solidFill>
                  <a:srgbClr val="000090"/>
                </a:solidFill>
                <a:latin typeface="Garamond"/>
                <a:cs typeface="Garamond"/>
              </a:rPr>
              <a:t>proton decays</a:t>
            </a:r>
            <a:endParaRPr lang="en-US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4822" name="AutoShape 6" descr="https://mail-attachment.googleusercontent.com/attachment/?ui=2&amp;ik=bd1e062a46&amp;view=att&amp;th=1378553b3be9fc38&amp;attid=0.1&amp;disp=inline&amp;safe=1&amp;zw&amp;saduie=AG9B_P-Gx1uq15TV5OmLEFznvWrw&amp;sadet=1337971917165&amp;sads=4Ze4MlmX3Pf9sJIUyoAy5N_-3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4" name="AutoShape 8" descr="https://mail-attachment.googleusercontent.com/attachment/?ui=2&amp;ik=bd1e062a46&amp;view=att&amp;th=1378553b3be9fc38&amp;attid=0.1&amp;disp=inline&amp;safe=1&amp;zw&amp;saduie=AG9B_P-Gx1uq15TV5OmLEFznvWrw&amp;sadet=1337971917165&amp;sads=4Ze4MlmX3Pf9sJIUyoAy5N_-3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826" name="AutoShape 10" descr="https://mail-attachment.googleusercontent.com/attachment/?ui=2&amp;ik=bd1e062a46&amp;view=att&amp;th=1378553b3be9fc38&amp;attid=0.1&amp;disp=inline&amp;safe=1&amp;zw&amp;saduie=AG9B_P-Gx1uq15TV5OmLEFznvWrw&amp;sadet=1337971917165&amp;sads=4Ze4MlmX3Pf9sJIUyoAy5N_-3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Group 164"/>
          <p:cNvGrpSpPr/>
          <p:nvPr/>
        </p:nvGrpSpPr>
        <p:grpSpPr>
          <a:xfrm>
            <a:off x="5189905" y="3810000"/>
            <a:ext cx="3877895" cy="2362200"/>
            <a:chOff x="5181600" y="1600200"/>
            <a:chExt cx="3877895" cy="2362200"/>
          </a:xfrm>
        </p:grpSpPr>
        <p:grpSp>
          <p:nvGrpSpPr>
            <p:cNvPr id="5" name="Group 145"/>
            <p:cNvGrpSpPr/>
            <p:nvPr/>
          </p:nvGrpSpPr>
          <p:grpSpPr>
            <a:xfrm>
              <a:off x="5181600" y="1600200"/>
              <a:ext cx="3877895" cy="2362200"/>
              <a:chOff x="2667698" y="1828800"/>
              <a:chExt cx="3877895" cy="2362200"/>
            </a:xfrm>
          </p:grpSpPr>
          <p:grpSp>
            <p:nvGrpSpPr>
              <p:cNvPr id="6" name="Group 50"/>
              <p:cNvGrpSpPr/>
              <p:nvPr/>
            </p:nvGrpSpPr>
            <p:grpSpPr>
              <a:xfrm>
                <a:off x="2667698" y="3429000"/>
                <a:ext cx="3259990" cy="762000"/>
                <a:chOff x="2667698" y="3429000"/>
                <a:chExt cx="3259990" cy="762000"/>
              </a:xfrm>
            </p:grpSpPr>
            <p:sp>
              <p:nvSpPr>
                <p:cNvPr id="157" name="Oval 156"/>
                <p:cNvSpPr/>
                <p:nvPr/>
              </p:nvSpPr>
              <p:spPr>
                <a:xfrm>
                  <a:off x="3505200" y="3429000"/>
                  <a:ext cx="762000" cy="762000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8" name="Straight Arrow Connector 157"/>
                <p:cNvCxnSpPr/>
                <p:nvPr/>
              </p:nvCxnSpPr>
              <p:spPr>
                <a:xfrm flipH="1">
                  <a:off x="2956560" y="3810000"/>
                  <a:ext cx="548640" cy="0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TextBox 158"/>
                <p:cNvSpPr txBox="1"/>
                <p:nvPr/>
              </p:nvSpPr>
              <p:spPr>
                <a:xfrm>
                  <a:off x="2667698" y="3581400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β</a:t>
                  </a:r>
                  <a:endParaRPr lang="en-US" dirty="0"/>
                </a:p>
              </p:txBody>
            </p:sp>
            <p:cxnSp>
              <p:nvCxnSpPr>
                <p:cNvPr id="160" name="Straight Arrow Connector 159"/>
                <p:cNvCxnSpPr/>
                <p:nvPr/>
              </p:nvCxnSpPr>
              <p:spPr>
                <a:xfrm>
                  <a:off x="4259593" y="3853934"/>
                  <a:ext cx="525793" cy="0"/>
                </a:xfrm>
                <a:prstGeom prst="straightConnector1">
                  <a:avLst/>
                </a:prstGeom>
                <a:ln w="50800">
                  <a:solidFill>
                    <a:srgbClr val="FFC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TextBox 160"/>
                <p:cNvSpPr txBox="1"/>
                <p:nvPr/>
              </p:nvSpPr>
              <p:spPr>
                <a:xfrm>
                  <a:off x="4869193" y="3669268"/>
                  <a:ext cx="10584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C000"/>
                      </a:solidFill>
                    </a:rPr>
                    <a:t>Daughter</a:t>
                  </a:r>
                  <a:endParaRPr lang="en-US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162" name="Straight Arrow Connector 161"/>
                <p:cNvCxnSpPr/>
                <p:nvPr/>
              </p:nvCxnSpPr>
              <p:spPr>
                <a:xfrm>
                  <a:off x="4259593" y="3669268"/>
                  <a:ext cx="609600" cy="0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Box 162"/>
                <p:cNvSpPr txBox="1"/>
                <p:nvPr/>
              </p:nvSpPr>
              <p:spPr>
                <a:xfrm>
                  <a:off x="4792993" y="3440668"/>
                  <a:ext cx="2888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ν</a:t>
                  </a:r>
                  <a:endParaRPr lang="en-US" dirty="0"/>
                </a:p>
              </p:txBody>
            </p:sp>
          </p:grpSp>
          <p:grpSp>
            <p:nvGrpSpPr>
              <p:cNvPr id="7" name="Group 51"/>
              <p:cNvGrpSpPr/>
              <p:nvPr/>
            </p:nvGrpSpPr>
            <p:grpSpPr>
              <a:xfrm>
                <a:off x="2680338" y="1828800"/>
                <a:ext cx="3865255" cy="762000"/>
                <a:chOff x="2680338" y="1828800"/>
                <a:chExt cx="3865255" cy="762000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3505200" y="1828800"/>
                  <a:ext cx="762000" cy="762000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0" name="Straight Arrow Connector 149"/>
                <p:cNvCxnSpPr/>
                <p:nvPr/>
              </p:nvCxnSpPr>
              <p:spPr>
                <a:xfrm>
                  <a:off x="4259593" y="2209800"/>
                  <a:ext cx="982993" cy="0"/>
                </a:xfrm>
                <a:prstGeom prst="straightConnector1">
                  <a:avLst/>
                </a:prstGeom>
                <a:ln w="114300">
                  <a:solidFill>
                    <a:srgbClr val="FF0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extBox 150"/>
                <p:cNvSpPr txBox="1"/>
                <p:nvPr/>
              </p:nvSpPr>
              <p:spPr>
                <a:xfrm>
                  <a:off x="5487098" y="1992868"/>
                  <a:ext cx="10584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Daughter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52" name="Straight Arrow Connector 151"/>
                <p:cNvCxnSpPr/>
                <p:nvPr/>
              </p:nvCxnSpPr>
              <p:spPr>
                <a:xfrm flipH="1" flipV="1">
                  <a:off x="2912236" y="2069068"/>
                  <a:ext cx="593662" cy="179416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/>
                <p:cNvCxnSpPr/>
                <p:nvPr/>
              </p:nvCxnSpPr>
              <p:spPr>
                <a:xfrm flipH="1">
                  <a:off x="2912236" y="2248484"/>
                  <a:ext cx="593662" cy="125384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TextBox 153"/>
                <p:cNvSpPr txBox="1"/>
                <p:nvPr/>
              </p:nvSpPr>
              <p:spPr>
                <a:xfrm>
                  <a:off x="2680338" y="2145268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β</a:t>
                  </a:r>
                  <a:endParaRPr lang="en-US" dirty="0"/>
                </a:p>
              </p:txBody>
            </p:sp>
            <p:sp>
              <p:nvSpPr>
                <p:cNvPr id="155" name="TextBox 154"/>
                <p:cNvSpPr txBox="1"/>
                <p:nvPr/>
              </p:nvSpPr>
              <p:spPr>
                <a:xfrm>
                  <a:off x="2683636" y="1840468"/>
                  <a:ext cx="2888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ν</a:t>
                  </a:r>
                  <a:endParaRPr lang="en-US" dirty="0"/>
                </a:p>
              </p:txBody>
            </p:sp>
            <p:sp>
              <p:nvSpPr>
                <p:cNvPr id="156" name="TextBox 155"/>
                <p:cNvSpPr txBox="1"/>
                <p:nvPr/>
              </p:nvSpPr>
              <p:spPr>
                <a:xfrm>
                  <a:off x="3009701" y="2090333"/>
                  <a:ext cx="35137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1100" dirty="0" smtClean="0"/>
                    <a:t>θ</a:t>
                  </a:r>
                  <a:r>
                    <a:rPr lang="en-US" sz="1100" baseline="-25000" dirty="0" smtClean="0"/>
                    <a:t>β</a:t>
                  </a:r>
                  <a:r>
                    <a:rPr lang="el-GR" sz="1100" baseline="-25000" dirty="0" smtClean="0"/>
                    <a:t>ν</a:t>
                  </a:r>
                  <a:endParaRPr lang="en-US" sz="1100" baseline="-25000" dirty="0"/>
                </a:p>
              </p:txBody>
            </p:sp>
          </p:grpSp>
        </p:grpSp>
        <p:sp>
          <p:nvSpPr>
            <p:cNvPr id="164" name="TextBox 163"/>
            <p:cNvSpPr txBox="1"/>
            <p:nvPr/>
          </p:nvSpPr>
          <p:spPr>
            <a:xfrm>
              <a:off x="5917947" y="2514600"/>
              <a:ext cx="1168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-versus-</a:t>
              </a:r>
              <a:endParaRPr lang="en-US" sz="2400" dirty="0"/>
            </a:p>
          </p:txBody>
        </p:sp>
      </p:grpSp>
      <p:grpSp>
        <p:nvGrpSpPr>
          <p:cNvPr id="8" name="Group 38"/>
          <p:cNvGrpSpPr/>
          <p:nvPr/>
        </p:nvGrpSpPr>
        <p:grpSpPr>
          <a:xfrm>
            <a:off x="838200" y="3657600"/>
            <a:ext cx="3209925" cy="533400"/>
            <a:chOff x="914400" y="2057400"/>
            <a:chExt cx="3209925" cy="533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2057400"/>
              <a:ext cx="320992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Oval 37"/>
            <p:cNvSpPr/>
            <p:nvPr/>
          </p:nvSpPr>
          <p:spPr>
            <a:xfrm>
              <a:off x="2667000" y="2057400"/>
              <a:ext cx="914400" cy="5334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7696200" y="4038600"/>
            <a:ext cx="381000" cy="228600"/>
            <a:chOff x="7848600" y="4572000"/>
            <a:chExt cx="609600" cy="30480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7848600" y="4572000"/>
              <a:ext cx="5334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001000" y="4724400"/>
              <a:ext cx="4572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848600" y="4876800"/>
              <a:ext cx="6096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7"/>
          <p:cNvGrpSpPr/>
          <p:nvPr/>
        </p:nvGrpSpPr>
        <p:grpSpPr>
          <a:xfrm>
            <a:off x="7239000" y="5715000"/>
            <a:ext cx="228600" cy="228600"/>
            <a:chOff x="7848600" y="4572000"/>
            <a:chExt cx="609600" cy="3048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7848600" y="4572000"/>
              <a:ext cx="533400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8001000" y="4724400"/>
              <a:ext cx="457200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848600" y="4876800"/>
              <a:ext cx="609600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2550" y="1580632"/>
            <a:ext cx="3600450" cy="2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62"/>
          <p:cNvGrpSpPr/>
          <p:nvPr/>
        </p:nvGrpSpPr>
        <p:grpSpPr>
          <a:xfrm>
            <a:off x="4572000" y="1295400"/>
            <a:ext cx="4495800" cy="4953000"/>
            <a:chOff x="4648200" y="1371600"/>
            <a:chExt cx="4495800" cy="4953000"/>
          </a:xfrm>
        </p:grpSpPr>
        <p:sp>
          <p:nvSpPr>
            <p:cNvPr id="62" name="Rectangle 61"/>
            <p:cNvSpPr/>
            <p:nvPr/>
          </p:nvSpPr>
          <p:spPr>
            <a:xfrm>
              <a:off x="4648200" y="1371600"/>
              <a:ext cx="44958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159" r="27831" b="28571"/>
            <a:stretch>
              <a:fillRect/>
            </a:stretch>
          </p:blipFill>
          <p:spPr bwMode="auto">
            <a:xfrm>
              <a:off x="5410200" y="2743200"/>
              <a:ext cx="3048000" cy="199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Open-Geometry Cylindrical Penning Trap System for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b – n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Correlations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7"/>
            <a:ext cx="4038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2 cylindrical traps within same Agilent 7T, 210 mm bore magnet:</a:t>
            </a:r>
          </a:p>
          <a:p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Purification trap based of ISOLTRAP</a:t>
            </a:r>
          </a:p>
          <a:p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A flexible measurement trap needs to be a </a:t>
            </a:r>
            <a:r>
              <a:rPr lang="en-US" sz="1800" b="1" dirty="0" smtClean="0">
                <a:solidFill>
                  <a:srgbClr val="FF0000"/>
                </a:solidFill>
                <a:latin typeface="Garamond"/>
                <a:cs typeface="Garamond"/>
              </a:rPr>
              <a:t>new</a:t>
            </a:r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 design: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Large bore to contain decay products in </a:t>
            </a:r>
            <a:r>
              <a:rPr lang="el-GR" sz="1800" dirty="0" smtClean="0">
                <a:solidFill>
                  <a:srgbClr val="000090"/>
                </a:solidFill>
                <a:latin typeface="Garamond"/>
                <a:cs typeface="Garamond"/>
              </a:rPr>
              <a:t>β</a:t>
            </a:r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-</a:t>
            </a:r>
            <a:r>
              <a:rPr lang="el-GR" sz="1800" dirty="0" smtClean="0">
                <a:solidFill>
                  <a:srgbClr val="000090"/>
                </a:solidFill>
                <a:latin typeface="Garamond"/>
                <a:cs typeface="Garamond"/>
              </a:rPr>
              <a:t>ν</a:t>
            </a:r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 correlation measurements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Still suitable for precision mass measurements (harmonic, “tunable” , “orthogonalized”)</a:t>
            </a:r>
          </a:p>
          <a:p>
            <a:pPr lvl="1"/>
            <a:endParaRPr lang="en-US" sz="1800" dirty="0" smtClean="0">
              <a:solidFill>
                <a:srgbClr val="000090"/>
              </a:solidFill>
              <a:latin typeface="Garamond"/>
              <a:cs typeface="Garamond"/>
            </a:endParaRPr>
          </a:p>
          <a:p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 Proton of 4.28 MeV ≤ 42.7mm radius</a:t>
            </a:r>
          </a:p>
          <a:p>
            <a:r>
              <a:rPr lang="en-US" sz="1800" dirty="0" smtClean="0">
                <a:solidFill>
                  <a:srgbClr val="000090"/>
                </a:solidFill>
                <a:latin typeface="Garamond"/>
                <a:cs typeface="Garamond"/>
              </a:rPr>
              <a:t> Beta of 10 MeV ≤ ~5mm radius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6172200" y="1371599"/>
            <a:ext cx="1524000" cy="4953000"/>
            <a:chOff x="6019799" y="1371599"/>
            <a:chExt cx="1524000" cy="4953000"/>
          </a:xfrm>
        </p:grpSpPr>
        <p:pic>
          <p:nvPicPr>
            <p:cNvPr id="16" name="Picture 15" descr="LastVersion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483" t="35768" r="24052" b="39342"/>
            <a:stretch>
              <a:fillRect/>
            </a:stretch>
          </p:blipFill>
          <p:spPr>
            <a:xfrm rot="5400000">
              <a:off x="4305299" y="3086099"/>
              <a:ext cx="4953000" cy="1524000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l="41041" t="20463" r="38334" b="12593"/>
            <a:stretch>
              <a:fillRect/>
            </a:stretch>
          </p:blipFill>
          <p:spPr bwMode="auto">
            <a:xfrm>
              <a:off x="6038850" y="3343274"/>
              <a:ext cx="1502499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7"/>
          <p:cNvSpPr/>
          <p:nvPr/>
        </p:nvSpPr>
        <p:spPr>
          <a:xfrm>
            <a:off x="4953000" y="1371600"/>
            <a:ext cx="1143000" cy="495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772400" y="1371600"/>
            <a:ext cx="1143000" cy="495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Measurement Trap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305490"/>
            <a:ext cx="9002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Garamond"/>
                <a:cs typeface="Garamond"/>
              </a:rPr>
              <a:t>Paper Submitted to NIM A      </a:t>
            </a:r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  <a:hlinkClick r:id="rId3"/>
              </a:rPr>
              <a:t>http://arxiv.org/abs/1210.8434</a:t>
            </a:r>
            <a:r>
              <a:rPr lang="en-US" sz="2000" dirty="0" smtClean="0">
                <a:solidFill>
                  <a:srgbClr val="C00000"/>
                </a:solidFill>
                <a:latin typeface="Garamond"/>
                <a:cs typeface="Garamond"/>
              </a:rPr>
              <a:t>   </a:t>
            </a:r>
          </a:p>
        </p:txBody>
      </p:sp>
      <p:grpSp>
        <p:nvGrpSpPr>
          <p:cNvPr id="3" name="Group 30"/>
          <p:cNvGrpSpPr/>
          <p:nvPr/>
        </p:nvGrpSpPr>
        <p:grpSpPr>
          <a:xfrm>
            <a:off x="4838700" y="3883633"/>
            <a:ext cx="4305300" cy="2176886"/>
            <a:chOff x="4838700" y="3193845"/>
            <a:chExt cx="4305300" cy="2176886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8700" y="3193845"/>
              <a:ext cx="4305300" cy="1759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876800" y="5001399"/>
              <a:ext cx="3569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Garamond"/>
                  <a:cs typeface="Garamond"/>
                </a:rPr>
                <a:t>SIMION Precision limited to ~3x10</a:t>
              </a:r>
              <a:r>
                <a:rPr lang="en-US" baseline="30000" dirty="0" smtClean="0">
                  <a:solidFill>
                    <a:srgbClr val="000090"/>
                  </a:solidFill>
                  <a:latin typeface="Garamond"/>
                  <a:cs typeface="Garamond"/>
                </a:rPr>
                <a:t>-3</a:t>
              </a:r>
              <a:endParaRPr lang="en-US" dirty="0" smtClean="0">
                <a:solidFill>
                  <a:srgbClr val="00009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5858" y="5498068"/>
            <a:ext cx="461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aramond"/>
                <a:cs typeface="Garamond"/>
              </a:rPr>
              <a:t>Maximum machining precision ~0.03mm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" y="1143000"/>
            <a:ext cx="483870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5181600" y="4852987"/>
            <a:ext cx="1066800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086600" y="4852987"/>
            <a:ext cx="1066800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72200" y="4852987"/>
            <a:ext cx="1066800" cy="533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8077200" y="4852987"/>
            <a:ext cx="1066800" cy="533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5181600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Garamond"/>
                <a:cs typeface="Garamond"/>
              </a:rPr>
              <a:t>Calculated tuning (C</a:t>
            </a:r>
            <a:r>
              <a:rPr lang="en-US" baseline="-25000" dirty="0" smtClean="0">
                <a:latin typeface="Garamond"/>
                <a:cs typeface="Garamond"/>
              </a:rPr>
              <a:t>4</a:t>
            </a:r>
            <a:r>
              <a:rPr lang="en-US" dirty="0" smtClean="0">
                <a:latin typeface="Garamond"/>
                <a:cs typeface="Garamond"/>
              </a:rPr>
              <a:t>=0) condition: V</a:t>
            </a:r>
            <a:r>
              <a:rPr lang="en-US" baseline="-25000" dirty="0" smtClean="0">
                <a:latin typeface="Garamond"/>
                <a:cs typeface="Garamond"/>
              </a:rPr>
              <a:t>c</a:t>
            </a:r>
            <a:r>
              <a:rPr lang="en-US" dirty="0" smtClean="0">
                <a:latin typeface="Garamond"/>
                <a:cs typeface="Garamond"/>
              </a:rPr>
              <a:t>/V</a:t>
            </a:r>
            <a:r>
              <a:rPr lang="en-US" baseline="-25000" dirty="0" smtClean="0">
                <a:latin typeface="Garamond"/>
                <a:cs typeface="Garamond"/>
              </a:rPr>
              <a:t>o</a:t>
            </a:r>
            <a:r>
              <a:rPr lang="en-US" dirty="0" smtClean="0">
                <a:latin typeface="Garamond"/>
                <a:cs typeface="Garamond"/>
              </a:rPr>
              <a:t> = -0.371</a:t>
            </a:r>
            <a:endParaRPr lang="en-US" dirty="0">
              <a:latin typeface="Garamond"/>
              <a:cs typeface="Garamond"/>
            </a:endParaRPr>
          </a:p>
        </p:txBody>
      </p:sp>
      <p:grpSp>
        <p:nvGrpSpPr>
          <p:cNvPr id="4" name="Group 23"/>
          <p:cNvGrpSpPr/>
          <p:nvPr/>
        </p:nvGrpSpPr>
        <p:grpSpPr>
          <a:xfrm>
            <a:off x="3886200" y="1347787"/>
            <a:ext cx="5257800" cy="1371600"/>
            <a:chOff x="3886200" y="1676400"/>
            <a:chExt cx="5257800" cy="1371600"/>
          </a:xfrm>
        </p:grpSpPr>
        <p:sp>
          <p:nvSpPr>
            <p:cNvPr id="29" name="Explosion 2 28"/>
            <p:cNvSpPr/>
            <p:nvPr/>
          </p:nvSpPr>
          <p:spPr>
            <a:xfrm>
              <a:off x="3886200" y="1905000"/>
              <a:ext cx="1600200" cy="1143000"/>
            </a:xfrm>
            <a:prstGeom prst="irregularSeal2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562600" y="2209800"/>
              <a:ext cx="6858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Explosion 2 17"/>
            <p:cNvSpPr/>
            <p:nvPr/>
          </p:nvSpPr>
          <p:spPr>
            <a:xfrm>
              <a:off x="6248400" y="1676400"/>
              <a:ext cx="2895600" cy="1371600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rgbClr val="FFFF00"/>
                  </a:solidFill>
                  <a:latin typeface="Garamond"/>
                  <a:cs typeface="Garamond"/>
                </a:rPr>
                <a:t>l/r</a:t>
              </a:r>
              <a:r>
                <a:rPr lang="en-US" sz="2200" b="1" baseline="-25000" dirty="0" smtClean="0">
                  <a:solidFill>
                    <a:srgbClr val="FFFF00"/>
                  </a:solidFill>
                  <a:latin typeface="Garamond"/>
                  <a:cs typeface="Garamond"/>
                </a:rPr>
                <a:t>0</a:t>
              </a:r>
              <a:r>
                <a:rPr lang="en-US" sz="2200" b="1" dirty="0" smtClean="0">
                  <a:solidFill>
                    <a:srgbClr val="FFFF00"/>
                  </a:solidFill>
                  <a:latin typeface="Garamond"/>
                  <a:cs typeface="Garamond"/>
                </a:rPr>
                <a:t>=3.72</a:t>
              </a:r>
              <a:endParaRPr lang="en-US" sz="2200" b="1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94863" y="3200400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Expansion coefficients are compared for the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Garamond"/>
                <a:cs typeface="Garamond"/>
              </a:rPr>
              <a:t>Optimized TAMUTRAP trap when tuned</a:t>
            </a:r>
            <a:endParaRPr lang="en-US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0" y="4343400"/>
            <a:ext cx="2889250" cy="753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TAMUTRAP Beam Line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6604" y="3124200"/>
            <a:ext cx="1370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Agilent 7T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210mm ASR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cxnSp>
        <p:nvCxnSpPr>
          <p:cNvPr id="19" name="Elbow Connector 18"/>
          <p:cNvCxnSpPr/>
          <p:nvPr/>
        </p:nvCxnSpPr>
        <p:spPr>
          <a:xfrm flipH="1">
            <a:off x="7848600" y="3733800"/>
            <a:ext cx="4572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0"/>
          <p:cNvGrpSpPr/>
          <p:nvPr/>
        </p:nvGrpSpPr>
        <p:grpSpPr>
          <a:xfrm>
            <a:off x="269565" y="685800"/>
            <a:ext cx="8610600" cy="5867400"/>
            <a:chOff x="1143000" y="1264596"/>
            <a:chExt cx="8001000" cy="5517204"/>
          </a:xfrm>
        </p:grpSpPr>
        <p:grpSp>
          <p:nvGrpSpPr>
            <p:cNvPr id="4" name="Group 17"/>
            <p:cNvGrpSpPr/>
            <p:nvPr/>
          </p:nvGrpSpPr>
          <p:grpSpPr>
            <a:xfrm>
              <a:off x="1143000" y="1264596"/>
              <a:ext cx="8001000" cy="5517204"/>
              <a:chOff x="1143000" y="1264596"/>
              <a:chExt cx="8001000" cy="5517204"/>
            </a:xfrm>
          </p:grpSpPr>
          <p:grpSp>
            <p:nvGrpSpPr>
              <p:cNvPr id="5" name="Group 15"/>
              <p:cNvGrpSpPr/>
              <p:nvPr/>
            </p:nvGrpSpPr>
            <p:grpSpPr>
              <a:xfrm>
                <a:off x="1143000" y="1264596"/>
                <a:ext cx="8001000" cy="5517204"/>
                <a:chOff x="1143000" y="1264596"/>
                <a:chExt cx="8001000" cy="551720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4800600" y="2876550"/>
                  <a:ext cx="0" cy="35052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4800600" y="2895600"/>
                  <a:ext cx="4343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5000" t="10370" r="16250" b="7407"/>
                <a:stretch>
                  <a:fillRect/>
                </a:stretch>
              </p:blipFill>
              <p:spPr bwMode="auto">
                <a:xfrm>
                  <a:off x="1143000" y="1264596"/>
                  <a:ext cx="7008340" cy="5517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8079171" y="2577960"/>
                <a:ext cx="912429" cy="60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 Gauss</a:t>
                </a:r>
                <a:endPara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257800" y="4953000"/>
              <a:ext cx="958006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84670" y="4673601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RFQ Cooler/Buncher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50" t="27407" r="20417" b="14815"/>
          <a:stretch>
            <a:fillRect/>
          </a:stretch>
        </p:blipFill>
        <p:spPr bwMode="auto">
          <a:xfrm>
            <a:off x="873172" y="940370"/>
            <a:ext cx="747932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5101" y="1016570"/>
            <a:ext cx="2041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Up to 187V AC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RF at 20W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0.7MHz frequency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7920" y="3607370"/>
            <a:ext cx="2278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  <a:latin typeface="Garamond"/>
                <a:cs typeface="Garamond"/>
              </a:rPr>
              <a:t>-2</a:t>
            </a:r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-10</a:t>
            </a:r>
            <a:r>
              <a:rPr lang="en-US" sz="2000" baseline="30000" dirty="0" smtClean="0">
                <a:solidFill>
                  <a:srgbClr val="0000FF"/>
                </a:solidFill>
                <a:latin typeface="Garamond"/>
                <a:cs typeface="Garamond"/>
              </a:rPr>
              <a:t>-4</a:t>
            </a:r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mbar He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2-10 ms cooling time</a:t>
            </a:r>
            <a:endParaRPr lang="en-US" sz="2000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4507" y="4902770"/>
            <a:ext cx="1452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ΔE</a:t>
            </a:r>
            <a:r>
              <a:rPr lang="en-US" sz="2000" baseline="-25000" dirty="0" smtClean="0">
                <a:solidFill>
                  <a:srgbClr val="0000FF"/>
                </a:solidFill>
                <a:latin typeface="Garamond"/>
                <a:cs typeface="Garamond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 ≈ 5 eV</a:t>
            </a:r>
          </a:p>
          <a:p>
            <a:r>
              <a:rPr lang="el-GR" sz="2000" dirty="0" smtClean="0">
                <a:solidFill>
                  <a:srgbClr val="0000FF"/>
                </a:solidFill>
                <a:latin typeface="Garamond"/>
                <a:cs typeface="Garamond"/>
              </a:rPr>
              <a:t>Δ</a:t>
            </a:r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t</a:t>
            </a:r>
            <a:r>
              <a:rPr lang="en-US" sz="2000" baseline="-25000" dirty="0" smtClean="0">
                <a:solidFill>
                  <a:srgbClr val="0000FF"/>
                </a:solidFill>
                <a:latin typeface="Garamond"/>
                <a:cs typeface="Garamond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 ≈1.2</a:t>
            </a:r>
            <a:r>
              <a:rPr lang="el-GR" sz="2000" dirty="0" smtClean="0">
                <a:solidFill>
                  <a:srgbClr val="0000FF"/>
                </a:solidFill>
                <a:latin typeface="Garamond"/>
                <a:cs typeface="Garamond"/>
              </a:rPr>
              <a:t>μ</a:t>
            </a:r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s</a:t>
            </a:r>
            <a:endParaRPr lang="en-US" sz="2000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6908" y="3378770"/>
            <a:ext cx="1827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Garamond"/>
                <a:cs typeface="Garamond"/>
              </a:rPr>
              <a:t>Acceptance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Garamond"/>
                <a:cs typeface="Garamond"/>
              </a:rPr>
              <a:t>up to 100u +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895" y="4725307"/>
            <a:ext cx="1600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28 Segments</a:t>
            </a:r>
          </a:p>
          <a:p>
            <a:endParaRPr lang="en-US" sz="2000" dirty="0" smtClean="0">
              <a:solidFill>
                <a:srgbClr val="0000FF"/>
              </a:solidFill>
              <a:latin typeface="Garamond"/>
              <a:cs typeface="Garamond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Garamond"/>
                <a:cs typeface="Garamond"/>
              </a:rPr>
              <a:t>0-8V DC drag</a:t>
            </a:r>
          </a:p>
        </p:txBody>
      </p:sp>
      <p:grpSp>
        <p:nvGrpSpPr>
          <p:cNvPr id="3" name="Group 37"/>
          <p:cNvGrpSpPr/>
          <p:nvPr/>
        </p:nvGrpSpPr>
        <p:grpSpPr>
          <a:xfrm>
            <a:off x="1875495" y="2769170"/>
            <a:ext cx="1079205" cy="990600"/>
            <a:chOff x="1981200" y="3124200"/>
            <a:chExt cx="1079205" cy="990600"/>
          </a:xfrm>
        </p:grpSpPr>
        <p:grpSp>
          <p:nvGrpSpPr>
            <p:cNvPr id="4" name="Group 23"/>
            <p:cNvGrpSpPr/>
            <p:nvPr/>
          </p:nvGrpSpPr>
          <p:grpSpPr>
            <a:xfrm>
              <a:off x="1981200" y="3124200"/>
              <a:ext cx="838200" cy="990600"/>
              <a:chOff x="1981200" y="3124200"/>
              <a:chExt cx="838200" cy="9906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19400" y="3124200"/>
                <a:ext cx="0" cy="990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1981200" y="3124200"/>
                <a:ext cx="8382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1981200" y="4114800"/>
                <a:ext cx="8382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482" name="Picture 2" descr="http://www.roymech.co.uk/images18/electrics_41.gif"/>
            <p:cNvPicPr>
              <a:picLocks noChangeAspect="1" noChangeArrowheads="1"/>
            </p:cNvPicPr>
            <p:nvPr/>
          </p:nvPicPr>
          <p:blipFill>
            <a:blip r:embed="rId4" cstate="print"/>
            <a:srcRect l="8840" t="32876" r="55801" b="23288"/>
            <a:stretch>
              <a:fillRect/>
            </a:stretch>
          </p:blipFill>
          <p:spPr bwMode="auto">
            <a:xfrm>
              <a:off x="2601433" y="3365205"/>
              <a:ext cx="458972" cy="458972"/>
            </a:xfrm>
            <a:prstGeom prst="rect">
              <a:avLst/>
            </a:prstGeom>
            <a:noFill/>
          </p:spPr>
        </p:pic>
      </p:grpSp>
      <p:grpSp>
        <p:nvGrpSpPr>
          <p:cNvPr id="5" name="Group 58"/>
          <p:cNvGrpSpPr/>
          <p:nvPr/>
        </p:nvGrpSpPr>
        <p:grpSpPr>
          <a:xfrm>
            <a:off x="2256495" y="4902770"/>
            <a:ext cx="4572000" cy="1066800"/>
            <a:chOff x="2362200" y="5257800"/>
            <a:chExt cx="4572000" cy="1066800"/>
          </a:xfrm>
        </p:grpSpPr>
        <p:grpSp>
          <p:nvGrpSpPr>
            <p:cNvPr id="6" name="Group 45"/>
            <p:cNvGrpSpPr/>
            <p:nvPr/>
          </p:nvGrpSpPr>
          <p:grpSpPr>
            <a:xfrm>
              <a:off x="2362200" y="5257800"/>
              <a:ext cx="4572000" cy="1066800"/>
              <a:chOff x="2362200" y="5334000"/>
              <a:chExt cx="4572000" cy="10668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2362200" y="5334000"/>
                <a:ext cx="3124200" cy="2286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 43"/>
              <p:cNvSpPr/>
              <p:nvPr/>
            </p:nvSpPr>
            <p:spPr>
              <a:xfrm>
                <a:off x="5443870" y="5443870"/>
                <a:ext cx="1424763" cy="655674"/>
              </a:xfrm>
              <a:custGeom>
                <a:avLst/>
                <a:gdLst>
                  <a:gd name="connsiteX0" fmla="*/ 0 w 1424763"/>
                  <a:gd name="connsiteY0" fmla="*/ 127590 h 655674"/>
                  <a:gd name="connsiteX1" fmla="*/ 350874 w 1424763"/>
                  <a:gd name="connsiteY1" fmla="*/ 202018 h 655674"/>
                  <a:gd name="connsiteX2" fmla="*/ 701749 w 1424763"/>
                  <a:gd name="connsiteY2" fmla="*/ 595423 h 655674"/>
                  <a:gd name="connsiteX3" fmla="*/ 999460 w 1424763"/>
                  <a:gd name="connsiteY3" fmla="*/ 563525 h 655674"/>
                  <a:gd name="connsiteX4" fmla="*/ 1265274 w 1424763"/>
                  <a:gd name="connsiteY4" fmla="*/ 340242 h 655674"/>
                  <a:gd name="connsiteX5" fmla="*/ 1424763 w 1424763"/>
                  <a:gd name="connsiteY5" fmla="*/ 0 h 65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763" h="655674">
                    <a:moveTo>
                      <a:pt x="0" y="127590"/>
                    </a:moveTo>
                    <a:cubicBezTo>
                      <a:pt x="116958" y="125818"/>
                      <a:pt x="233916" y="124046"/>
                      <a:pt x="350874" y="202018"/>
                    </a:cubicBezTo>
                    <a:cubicBezTo>
                      <a:pt x="467832" y="279990"/>
                      <a:pt x="593651" y="535172"/>
                      <a:pt x="701749" y="595423"/>
                    </a:cubicBezTo>
                    <a:cubicBezTo>
                      <a:pt x="809847" y="655674"/>
                      <a:pt x="905539" y="606055"/>
                      <a:pt x="999460" y="563525"/>
                    </a:cubicBezTo>
                    <a:cubicBezTo>
                      <a:pt x="1093381" y="520995"/>
                      <a:pt x="1194390" y="434163"/>
                      <a:pt x="1265274" y="340242"/>
                    </a:cubicBezTo>
                    <a:cubicBezTo>
                      <a:pt x="1336158" y="246321"/>
                      <a:pt x="1380460" y="123160"/>
                      <a:pt x="1424763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6232452" y="6071190"/>
                <a:ext cx="701748" cy="329610"/>
              </a:xfrm>
              <a:custGeom>
                <a:avLst/>
                <a:gdLst>
                  <a:gd name="connsiteX0" fmla="*/ 0 w 701748"/>
                  <a:gd name="connsiteY0" fmla="*/ 10633 h 329610"/>
                  <a:gd name="connsiteX1" fmla="*/ 478465 w 701748"/>
                  <a:gd name="connsiteY1" fmla="*/ 53163 h 329610"/>
                  <a:gd name="connsiteX2" fmla="*/ 701748 w 701748"/>
                  <a:gd name="connsiteY2" fmla="*/ 329610 h 329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1748" h="329610">
                    <a:moveTo>
                      <a:pt x="0" y="10633"/>
                    </a:moveTo>
                    <a:cubicBezTo>
                      <a:pt x="180753" y="5316"/>
                      <a:pt x="361507" y="0"/>
                      <a:pt x="478465" y="53163"/>
                    </a:cubicBezTo>
                    <a:cubicBezTo>
                      <a:pt x="595423" y="106326"/>
                      <a:pt x="648585" y="217968"/>
                      <a:pt x="701748" y="329610"/>
                    </a:cubicBezTo>
                  </a:path>
                </a:pathLst>
              </a:cu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56"/>
            <p:cNvGrpSpPr/>
            <p:nvPr/>
          </p:nvGrpSpPr>
          <p:grpSpPr>
            <a:xfrm>
              <a:off x="6084570" y="5737860"/>
              <a:ext cx="377190" cy="228600"/>
              <a:chOff x="6084570" y="5737860"/>
              <a:chExt cx="377190" cy="22860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134100" y="577215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198870" y="581406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084570" y="582549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149340" y="587502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229350" y="573786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267450" y="581025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320790" y="587121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233160" y="589026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343650" y="578739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85560" y="5840730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Work in Progress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7171" name="Picture 3" descr="C:\Users\mmehlman\Desktop\NEWPICS\20121025_181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9535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57400" y="304800"/>
            <a:ext cx="574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Beam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Diagnostics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pic>
        <p:nvPicPr>
          <p:cNvPr id="7" name="Picture 6" descr="Diagnostics General Concept Wh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4" y="1143000"/>
            <a:ext cx="7708392" cy="5041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23850" y="0"/>
            <a:ext cx="85693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Beam Diagnostics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2400" y="1184275"/>
            <a:ext cx="8686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rgbClr val="4248A6"/>
                </a:solidFill>
              </a:rPr>
              <a:t> </a:t>
            </a:r>
            <a:r>
              <a:rPr lang="en-US" sz="2400" b="1" dirty="0">
                <a:solidFill>
                  <a:srgbClr val="4248A6"/>
                </a:solidFill>
                <a:latin typeface="Garamond" charset="0"/>
              </a:rPr>
              <a:t>Initial beam (after BIGSOL) diagnostics – XY </a:t>
            </a: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PPAC</a:t>
            </a:r>
          </a:p>
          <a:p>
            <a:pPr>
              <a:buFontTx/>
              <a:buChar char="•"/>
            </a:pPr>
            <a:r>
              <a:rPr lang="en-US" sz="2400" b="1" dirty="0">
                <a:solidFill>
                  <a:srgbClr val="4248A6"/>
                </a:solidFill>
                <a:latin typeface="Garamond" charset="0"/>
              </a:rPr>
              <a:t> Mass analyses system after Gas Catcher – Ortho-</a:t>
            </a: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TOF</a:t>
            </a:r>
          </a:p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 Position </a:t>
            </a:r>
            <a:r>
              <a:rPr lang="en-US" sz="2400" b="1" dirty="0">
                <a:solidFill>
                  <a:srgbClr val="4248A6"/>
                </a:solidFill>
                <a:latin typeface="Garamond" charset="0"/>
              </a:rPr>
              <a:t>sensitive MCP detector for UHV </a:t>
            </a: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conditions for time-of-flight measurements</a:t>
            </a:r>
          </a:p>
          <a:p>
            <a:pPr>
              <a:buFontTx/>
              <a:buChar char="•"/>
            </a:pPr>
            <a:r>
              <a:rPr lang="en-US" sz="2400" b="1" dirty="0">
                <a:solidFill>
                  <a:srgbClr val="4248A6"/>
                </a:solidFill>
                <a:latin typeface="Garamond" charset="0"/>
              </a:rPr>
              <a:t> Ge </a:t>
            </a:r>
            <a:r>
              <a:rPr lang="en-US" sz="2400" b="1" dirty="0" smtClean="0">
                <a:solidFill>
                  <a:srgbClr val="4248A6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-</a:t>
            </a:r>
            <a:r>
              <a:rPr lang="en-US" sz="2400" b="1" dirty="0">
                <a:solidFill>
                  <a:srgbClr val="4248A6"/>
                </a:solidFill>
                <a:latin typeface="Garamond" charset="0"/>
              </a:rPr>
              <a:t>ray detector </a:t>
            </a: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systems</a:t>
            </a:r>
          </a:p>
          <a:p>
            <a:pPr>
              <a:buFontTx/>
              <a:buChar char="•"/>
            </a:pPr>
            <a:endParaRPr lang="en-US" sz="2400" b="1" dirty="0">
              <a:solidFill>
                <a:srgbClr val="4248A6"/>
              </a:solidFill>
              <a:latin typeface="Garamond" charset="0"/>
            </a:endParaRP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905000" y="609600"/>
            <a:ext cx="5288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/>
                <a:ea typeface="Times New Roman" charset="0"/>
                <a:cs typeface="Garamond"/>
              </a:rPr>
              <a:t>Low Energy Beams (before K500)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228600" y="42672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 Position </a:t>
            </a:r>
            <a:r>
              <a:rPr lang="en-US" sz="2400" b="1" dirty="0">
                <a:solidFill>
                  <a:srgbClr val="4248A6"/>
                </a:solidFill>
                <a:latin typeface="Garamond" charset="0"/>
              </a:rPr>
              <a:t>sensitive proportional </a:t>
            </a: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counter</a:t>
            </a:r>
          </a:p>
          <a:p>
            <a:pPr>
              <a:buFont typeface="Arial" charset="0"/>
              <a:buChar char="•"/>
            </a:pPr>
            <a:r>
              <a:rPr lang="en-US" sz="2400" b="1" dirty="0" smtClean="0">
                <a:solidFill>
                  <a:srgbClr val="4248A6"/>
                </a:solidFill>
                <a:latin typeface="Garamond" charset="0"/>
              </a:rPr>
              <a:t> Si dE-E detectors and scintillators </a:t>
            </a:r>
            <a:endParaRPr lang="en-US" dirty="0">
              <a:solidFill>
                <a:srgbClr val="4248A6"/>
              </a:solidFill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1905000" y="3657600"/>
            <a:ext cx="52243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/>
                <a:ea typeface="Times New Roman" charset="0"/>
                <a:cs typeface="Garamond"/>
              </a:rPr>
              <a:t>High Energy Beams (after K500)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Diagnostic Stations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16387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Dagnostics LE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762000"/>
            <a:ext cx="8181975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323850" y="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H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-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(D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) Ion Source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pic>
        <p:nvPicPr>
          <p:cNvPr id="6" name="Picture 5" descr="H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762000"/>
            <a:ext cx="3657600" cy="5422386"/>
          </a:xfrm>
          <a:prstGeom prst="rect">
            <a:avLst/>
          </a:prstGeom>
        </p:spPr>
      </p:pic>
      <p:pic>
        <p:nvPicPr>
          <p:cNvPr id="5" name="Picture 4" descr="jy_text_6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38200"/>
            <a:ext cx="1602044" cy="64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Diagnostic Stations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17411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371600" y="762000"/>
            <a:ext cx="6477000" cy="5280025"/>
            <a:chOff x="1371600" y="762000"/>
            <a:chExt cx="6477000" cy="5280025"/>
          </a:xfrm>
        </p:grpSpPr>
        <p:pic>
          <p:nvPicPr>
            <p:cNvPr id="17412" name="Picture 5" descr="Dagnostics LE 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762000"/>
              <a:ext cx="6477000" cy="528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964600" y="2247900"/>
              <a:ext cx="115200" cy="152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76800" y="2084943"/>
              <a:ext cx="300082" cy="369332"/>
            </a:xfrm>
            <a:prstGeom prst="rect">
              <a:avLst/>
            </a:prstGeom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endParaRPr lang="en-US" b="1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8745" y="69850"/>
            <a:ext cx="89154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Position Sensitive Parallel-Grid Avalanche Counter</a:t>
            </a:r>
            <a:r>
              <a:rPr lang="en-US" sz="2800" b="1" dirty="0">
                <a:solidFill>
                  <a:schemeClr val="accent2"/>
                </a:solidFill>
                <a:latin typeface="Garamond"/>
                <a:ea typeface="+mj-ea"/>
                <a:cs typeface="Garamond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Garamond"/>
                <a:ea typeface="+mj-ea"/>
                <a:cs typeface="Garamond"/>
              </a:rPr>
            </a:br>
            <a:r>
              <a:rPr lang="en-US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</a:rPr>
              <a:t> 20cm x 20cm, </a:t>
            </a:r>
            <a:r>
              <a:rPr lang="ru-RU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  <a:sym typeface="Symbol" charset="2"/>
              </a:rPr>
              <a:t></a:t>
            </a:r>
            <a:r>
              <a:rPr lang="en-US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</a:rPr>
              <a:t>X, </a:t>
            </a:r>
            <a:r>
              <a:rPr lang="ru-RU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  <a:sym typeface="Symbol" charset="2"/>
              </a:rPr>
              <a:t></a:t>
            </a:r>
            <a:r>
              <a:rPr lang="en-US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</a:rPr>
              <a:t>Y ~ 1mm  and </a:t>
            </a:r>
            <a:r>
              <a:rPr lang="ru-RU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  <a:sym typeface="Symbol" charset="2"/>
              </a:rPr>
              <a:t></a:t>
            </a:r>
            <a:r>
              <a:rPr lang="en-US" sz="2400" b="1" dirty="0">
                <a:solidFill>
                  <a:schemeClr val="accent2"/>
                </a:solidFill>
                <a:latin typeface="Garamond"/>
                <a:ea typeface="+mj-ea"/>
                <a:cs typeface="Garamond"/>
              </a:rPr>
              <a:t>T ~ 300ps </a:t>
            </a:r>
            <a:endParaRPr lang="ru-RU" sz="2400" b="1" dirty="0">
              <a:solidFill>
                <a:schemeClr val="accent2"/>
              </a:solidFill>
              <a:latin typeface="Garamond"/>
              <a:ea typeface="+mj-ea"/>
              <a:cs typeface="Garamond"/>
            </a:endParaRPr>
          </a:p>
        </p:txBody>
      </p:sp>
      <p:pic>
        <p:nvPicPr>
          <p:cNvPr id="57347" name="Picture 3" descr="pp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63855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PGAC-2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138" y="1438275"/>
            <a:ext cx="42926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8" name="Picture 6" descr="PGAC-2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138" y="1438275"/>
            <a:ext cx="42926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9" name="Picture 7" descr="PGAC-2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8" y="1438275"/>
            <a:ext cx="4292600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yclotron2 Wh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" y="11969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Garamond"/>
                <a:cs typeface="Garamond"/>
              </a:rPr>
              <a:t>Early spectrum obtained before extensive cleaning of the gas cell – many molecular ions !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6477000" y="1919288"/>
            <a:ext cx="23622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Times New Roman" charset="0"/>
              </a:rPr>
              <a:t>Diagonal line –</a:t>
            </a:r>
          </a:p>
          <a:p>
            <a:pPr algn="l"/>
            <a:r>
              <a:rPr lang="en-US" dirty="0">
                <a:latin typeface="Times New Roman" charset="0"/>
              </a:rPr>
              <a:t>Mass 1 = Mass 2</a:t>
            </a:r>
          </a:p>
          <a:p>
            <a:pPr algn="l"/>
            <a:endParaRPr lang="en-US" dirty="0">
              <a:latin typeface="Times New Roman" charset="0"/>
            </a:endParaRPr>
          </a:p>
          <a:p>
            <a:pPr algn="l"/>
            <a:r>
              <a:rPr lang="en-US" dirty="0">
                <a:latin typeface="Times New Roman" charset="0"/>
              </a:rPr>
              <a:t>Off-diagonal –</a:t>
            </a:r>
          </a:p>
          <a:p>
            <a:pPr algn="l"/>
            <a:r>
              <a:rPr lang="en-US" dirty="0">
                <a:latin typeface="Times New Roman" charset="0"/>
              </a:rPr>
              <a:t>Mass 1 &gt; Mass 2</a:t>
            </a:r>
          </a:p>
          <a:p>
            <a:pPr algn="l"/>
            <a:endParaRPr lang="en-US" dirty="0">
              <a:latin typeface="Times New Roman" charset="0"/>
            </a:endParaRPr>
          </a:p>
          <a:p>
            <a:pPr algn="l"/>
            <a:r>
              <a:rPr lang="en-US" dirty="0">
                <a:latin typeface="Times New Roman" charset="0"/>
              </a:rPr>
              <a:t>Generally lose a H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O</a:t>
            </a:r>
          </a:p>
        </p:txBody>
      </p:sp>
      <p:pic>
        <p:nvPicPr>
          <p:cNvPr id="59396" name="Picture 4" descr="MSU mass spectr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362" y="1700213"/>
            <a:ext cx="420687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0" y="0"/>
            <a:ext cx="91440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Mass Yields Due to Collision Induces Dissociation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22263" y="6157913"/>
            <a:ext cx="3529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000090"/>
                </a:solidFill>
                <a:latin typeface="Garamond"/>
                <a:cs typeface="Garamond"/>
              </a:rPr>
              <a:t>D.J. Morrissey   MSU NSCL   2006</a:t>
            </a:r>
          </a:p>
        </p:txBody>
      </p:sp>
      <p:pic>
        <p:nvPicPr>
          <p:cNvPr id="8" name="Picture 6" descr="Cyclotron2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569325" cy="5762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Ortho-TOF Mass Spectrometer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ea typeface="+mj-ea"/>
              <a:cs typeface="Garamond"/>
            </a:endParaRPr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0" y="914400"/>
          <a:ext cx="3643790" cy="438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8" name="CorelDRAW" r:id="rId3" imgW="4254500" imgH="5105400" progId="">
                  <p:embed/>
                </p:oleObj>
              </mc:Choice>
              <mc:Fallback>
                <p:oleObj name="CorelDRAW" r:id="rId3" imgW="4254500" imgH="510540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3643790" cy="438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12738" y="5334000"/>
            <a:ext cx="77380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FontTx/>
              <a:buChar char="•"/>
            </a:pPr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  Mass Resolving Power: 10</a:t>
            </a:r>
            <a:r>
              <a:rPr lang="en-US" b="1" baseline="30000" dirty="0">
                <a:solidFill>
                  <a:srgbClr val="4248A6"/>
                </a:solidFill>
                <a:latin typeface="Garamond"/>
                <a:cs typeface="Garamond"/>
              </a:rPr>
              <a:t>4</a:t>
            </a: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  Mass Measurement Accuracy:  &lt; 1</a:t>
            </a:r>
            <a:r>
              <a:rPr lang="en-US" b="1" dirty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·10</a:t>
            </a:r>
            <a:r>
              <a:rPr lang="en-US" b="1" baseline="30000" dirty="0">
                <a:solidFill>
                  <a:srgbClr val="4248A6"/>
                </a:solidFill>
                <a:latin typeface="Garamond"/>
                <a:ea typeface="Arial" charset="0"/>
                <a:cs typeface="Garamond"/>
              </a:rPr>
              <a:t>-6</a:t>
            </a: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  Overall Efficiency (Cooling, Bunching, Mass Analysis, Detection): ~ 1.. 3 %</a:t>
            </a: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4248A6"/>
                </a:solidFill>
                <a:latin typeface="Garamond"/>
                <a:cs typeface="Garamond"/>
              </a:rPr>
              <a:t>  Mass Measurement Cycle Duration: &lt; 1 ms</a:t>
            </a:r>
          </a:p>
          <a:p>
            <a:pPr algn="l"/>
            <a:r>
              <a:rPr lang="en-GB" b="1" dirty="0">
                <a:latin typeface="Garamond"/>
                <a:cs typeface="Garamond"/>
              </a:rPr>
              <a:t>   </a:t>
            </a:r>
            <a:r>
              <a:rPr lang="en-GB" b="1" dirty="0">
                <a:solidFill>
                  <a:srgbClr val="FF0000"/>
                </a:solidFill>
                <a:latin typeface="Garamond"/>
                <a:cs typeface="Garamond"/>
              </a:rPr>
              <a:t>W. Pla</a:t>
            </a:r>
            <a:r>
              <a:rPr lang="en-US" b="1" dirty="0">
                <a:solidFill>
                  <a:srgbClr val="FF0000"/>
                </a:solidFill>
                <a:latin typeface="Garamond"/>
                <a:ea typeface="Arial" charset="0"/>
                <a:cs typeface="Garamond"/>
              </a:rPr>
              <a:t>ß et. al, Univ. Gießen</a:t>
            </a:r>
          </a:p>
        </p:txBody>
      </p:sp>
      <p:pic>
        <p:nvPicPr>
          <p:cNvPr id="8" name="Picture 4" descr="Ortho-TOF Modifi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600" y="1295400"/>
            <a:ext cx="5254400" cy="39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of Cs SE7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3810000"/>
            <a:ext cx="3104732" cy="192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yclotron2 Wh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iess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533400"/>
            <a:ext cx="1689100" cy="6826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2713"/>
            <a:ext cx="8229600" cy="7207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Position Sensitive MCP Detector</a:t>
            </a:r>
            <a:r>
              <a:rPr lang="en-US" sz="2800" b="1" dirty="0">
                <a:solidFill>
                  <a:schemeClr val="accent2"/>
                </a:solidFill>
                <a:latin typeface="Times New Roman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Times New Roman" charset="0"/>
              </a:rPr>
            </a:br>
            <a:r>
              <a:rPr lang="en-US" sz="2800" b="1" dirty="0">
                <a:solidFill>
                  <a:schemeClr val="accent2"/>
                </a:solidFill>
                <a:latin typeface="Garamond"/>
                <a:cs typeface="Garamond"/>
              </a:rPr>
              <a:t> </a:t>
            </a:r>
            <a:r>
              <a:rPr lang="ru-RU" sz="2400" b="1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</a:t>
            </a:r>
            <a:r>
              <a:rPr lang="en-US" sz="2400" b="1" dirty="0">
                <a:solidFill>
                  <a:schemeClr val="accent2"/>
                </a:solidFill>
                <a:latin typeface="Garamond"/>
                <a:cs typeface="Garamond"/>
              </a:rPr>
              <a:t>X, </a:t>
            </a:r>
            <a:r>
              <a:rPr lang="ru-RU" sz="2400" b="1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</a:t>
            </a:r>
            <a:r>
              <a:rPr lang="en-US" sz="2400" b="1" dirty="0">
                <a:solidFill>
                  <a:schemeClr val="accent2"/>
                </a:solidFill>
                <a:latin typeface="Garamond"/>
                <a:cs typeface="Garamond"/>
              </a:rPr>
              <a:t>Y ~ 2mm  and  </a:t>
            </a:r>
            <a:r>
              <a:rPr lang="ru-RU" sz="2400" b="1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</a:t>
            </a:r>
            <a:r>
              <a:rPr lang="en-US" sz="2400" b="1" dirty="0">
                <a:solidFill>
                  <a:schemeClr val="accent2"/>
                </a:solidFill>
                <a:latin typeface="Garamond"/>
                <a:cs typeface="Garamond"/>
              </a:rPr>
              <a:t>T ~ 200ps</a:t>
            </a:r>
            <a:r>
              <a:rPr lang="en-US" sz="1800" b="1" dirty="0">
                <a:solidFill>
                  <a:schemeClr val="accent2"/>
                </a:solidFill>
                <a:latin typeface="Garamond"/>
                <a:cs typeface="Garamond"/>
              </a:rPr>
              <a:t> </a:t>
            </a:r>
            <a:endParaRPr lang="ru-RU" sz="1800" b="1" dirty="0">
              <a:solidFill>
                <a:schemeClr val="accent2"/>
              </a:solidFill>
              <a:latin typeface="Garamond"/>
              <a:cs typeface="Garamond"/>
            </a:endParaRPr>
          </a:p>
        </p:txBody>
      </p:sp>
      <p:pic>
        <p:nvPicPr>
          <p:cNvPr id="20483" name="Picture 5" descr="MCP_510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0450" y="3094050"/>
            <a:ext cx="360045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MCP_510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3" y="1028713"/>
            <a:ext cx="36639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MCP_510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450" y="1028713"/>
            <a:ext cx="3598863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Cyclotron2 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713"/>
            <a:ext cx="8229600" cy="1012825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Position Sensitive MCP Detector</a:t>
            </a:r>
            <a:b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For UHV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507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MCP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268413"/>
            <a:ext cx="4837113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0" descr="MCP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4575" y="1268413"/>
            <a:ext cx="2062163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713"/>
            <a:ext cx="8229600" cy="877887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Position Sensitive Proportional Counter</a:t>
            </a:r>
            <a:r>
              <a:rPr lang="en-US" sz="2800" b="1" dirty="0">
                <a:solidFill>
                  <a:schemeClr val="accent2"/>
                </a:solidFill>
                <a:latin typeface="Garamond"/>
                <a:cs typeface="Garamond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Garamond"/>
                <a:cs typeface="Garamond"/>
              </a:rPr>
            </a:br>
            <a:r>
              <a:rPr lang="en-US" sz="2800" b="1" dirty="0">
                <a:solidFill>
                  <a:schemeClr val="accent2"/>
                </a:solidFill>
                <a:latin typeface="Garamond"/>
                <a:cs typeface="Garamond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For rates up to 10</a:t>
            </a:r>
            <a:r>
              <a:rPr lang="en-US" sz="2400" b="1" baseline="30000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6 </a:t>
            </a:r>
            <a:r>
              <a:rPr lang="en-US" sz="2400" b="1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part/sec cm</a:t>
            </a:r>
            <a:r>
              <a:rPr lang="en-US" sz="2400" b="1" baseline="30000" dirty="0">
                <a:solidFill>
                  <a:schemeClr val="accent2"/>
                </a:solidFill>
                <a:latin typeface="Garamond"/>
                <a:cs typeface="Garamond"/>
                <a:sym typeface="Symbol" charset="2"/>
              </a:rPr>
              <a:t>2</a:t>
            </a:r>
            <a:endParaRPr lang="ru-RU" sz="2400" b="1" baseline="30000" dirty="0">
              <a:solidFill>
                <a:schemeClr val="accent2"/>
              </a:solidFill>
              <a:latin typeface="Garamond"/>
              <a:cs typeface="Garamond"/>
            </a:endParaRPr>
          </a:p>
        </p:txBody>
      </p:sp>
      <p:pic>
        <p:nvPicPr>
          <p:cNvPr id="23555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IMG_1776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1196975"/>
            <a:ext cx="35655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IMG_1774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0463" y="1196975"/>
            <a:ext cx="32670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FLN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66884"/>
            <a:ext cx="1169842" cy="99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569325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Funding for Upgrade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 </a:t>
            </a: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557213" y="1149350"/>
            <a:ext cx="819527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	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Funding Sources (mostly capital)</a:t>
            </a:r>
          </a:p>
          <a:p>
            <a:pPr lvl="1" algn="l">
              <a:buFontTx/>
              <a:buChar char="•"/>
            </a:pPr>
            <a:r>
              <a:rPr lang="en-US" sz="3200" b="1" dirty="0">
                <a:solidFill>
                  <a:srgbClr val="0000FF"/>
                </a:solidFill>
                <a:latin typeface="Garamond"/>
                <a:cs typeface="Garamond"/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Department of Energy – 		$1.8 M</a:t>
            </a:r>
          </a:p>
          <a:p>
            <a:pPr lvl="1" algn="l">
              <a:buFontTx/>
              <a:buChar char="•"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 Texas A&amp;M University – 		$0.75 M</a:t>
            </a:r>
          </a:p>
          <a:p>
            <a:pPr lvl="1" algn="l">
              <a:buFontTx/>
              <a:buChar char="•"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 CI (SEE Line sales + redirect) – 	$2.483 M</a:t>
            </a:r>
          </a:p>
          <a:p>
            <a:pPr lvl="1" algn="l">
              <a:buFontTx/>
              <a:buChar char="•"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 Welch Foundation – 			$1.0 M</a:t>
            </a:r>
          </a:p>
          <a:p>
            <a:pPr lvl="1" algn="l"/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  <a:p>
            <a:pPr lvl="1" algn="l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					Total: 	$6.033 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M</a:t>
            </a:r>
          </a:p>
          <a:p>
            <a:pPr lvl="1" algn="l"/>
            <a:endParaRPr lang="en-US" sz="3200" b="1" dirty="0" smtClean="0">
              <a:solidFill>
                <a:srgbClr val="0000FF"/>
              </a:solidFill>
              <a:latin typeface="Garamond"/>
              <a:cs typeface="Garamond"/>
            </a:endParaRPr>
          </a:p>
          <a:p>
            <a:pPr lvl="1" algn="ctr"/>
            <a:r>
              <a:rPr lang="en-US" sz="3200" b="1" dirty="0" smtClean="0">
                <a:solidFill>
                  <a:srgbClr val="0000FF"/>
                </a:solidFill>
                <a:latin typeface="Garamond"/>
                <a:cs typeface="Garamond"/>
              </a:rPr>
              <a:t>   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</p:txBody>
      </p:sp>
      <p:pic>
        <p:nvPicPr>
          <p:cNvPr id="5" name="Picture 6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y_text_6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800600"/>
            <a:ext cx="1909446" cy="764413"/>
          </a:xfrm>
          <a:prstGeom prst="rect">
            <a:avLst/>
          </a:prstGeom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509000" cy="600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T-REX Project Team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cs typeface="Garamond"/>
            </a:endParaRP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</a:rPr>
              <a:t>F. Abegglen, G. Chubarian, H. Clark,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aramond"/>
                <a:cs typeface="Garamond"/>
              </a:rPr>
              <a:t>G. Derrig,</a:t>
            </a:r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</a:rPr>
              <a:t> G. Kim, D. May, </a:t>
            </a:r>
            <a:r>
              <a:rPr lang="en-US" sz="2000" dirty="0">
                <a:solidFill>
                  <a:srgbClr val="A3A3E0"/>
                </a:solidFill>
                <a:latin typeface="Garamond"/>
                <a:cs typeface="Garamond"/>
              </a:rPr>
              <a:t>G. </a:t>
            </a:r>
            <a:r>
              <a:rPr lang="en-US" sz="2000" dirty="0" err="1">
                <a:solidFill>
                  <a:srgbClr val="A3A3E0"/>
                </a:solidFill>
                <a:latin typeface="Garamond"/>
                <a:cs typeface="Garamond"/>
              </a:rPr>
              <a:t>Souliotis</a:t>
            </a:r>
            <a:r>
              <a:rPr lang="en-US" sz="2000" dirty="0">
                <a:solidFill>
                  <a:srgbClr val="A3A3E0"/>
                </a:solidFill>
                <a:latin typeface="Garamond"/>
                <a:cs typeface="Garamond"/>
              </a:rPr>
              <a:t>,</a:t>
            </a:r>
            <a:r>
              <a:rPr lang="en-US" sz="2000" dirty="0">
                <a:latin typeface="Garamond"/>
                <a:cs typeface="Garamond"/>
              </a:rPr>
              <a:t> </a:t>
            </a:r>
            <a:endParaRPr lang="en-US" sz="2000" dirty="0" smtClean="0">
              <a:latin typeface="Garamond"/>
              <a:cs typeface="Garamond"/>
            </a:endParaRP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</a:rPr>
              <a:t>G. </a:t>
            </a:r>
            <a:r>
              <a:rPr lang="en-US" sz="2000" dirty="0" err="1" smtClean="0">
                <a:solidFill>
                  <a:srgbClr val="000090"/>
                </a:solidFill>
                <a:latin typeface="Garamond"/>
                <a:cs typeface="Garamond"/>
              </a:rPr>
              <a:t>Tabacaru</a:t>
            </a:r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</a:rPr>
              <a:t>, R.E. Tribble 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</a:rPr>
              <a:t>J. Arje (JYFL), </a:t>
            </a:r>
            <a:r>
              <a:rPr lang="en-US" sz="2000" dirty="0">
                <a:solidFill>
                  <a:srgbClr val="000090"/>
                </a:solidFill>
                <a:latin typeface="Garamond"/>
                <a:cs typeface="Garamond"/>
              </a:rPr>
              <a:t>G. Savard (ANL</a:t>
            </a:r>
            <a:r>
              <a:rPr lang="en-US" sz="2000" dirty="0" smtClean="0">
                <a:solidFill>
                  <a:srgbClr val="000090"/>
                </a:solidFill>
                <a:latin typeface="Garamond"/>
                <a:cs typeface="Garamond"/>
              </a:rPr>
              <a:t>)</a:t>
            </a:r>
            <a:endParaRPr lang="en-US" sz="2000" dirty="0" smtClean="0">
              <a:solidFill>
                <a:srgbClr val="000090"/>
              </a:solidFill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Garamond"/>
                <a:cs typeface="Garamond"/>
              </a:rPr>
              <a:t>This project was carried out with strong </a:t>
            </a:r>
            <a:r>
              <a:rPr lang="en-US" sz="2400" dirty="0">
                <a:solidFill>
                  <a:srgbClr val="FF0000"/>
                </a:solidFill>
                <a:latin typeface="Garamond"/>
                <a:cs typeface="Garamond"/>
              </a:rPr>
              <a:t>support of our friends from:</a:t>
            </a:r>
            <a:endParaRPr lang="en-US" sz="2400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pPr algn="l"/>
            <a:endParaRPr lang="en-US" sz="2400" b="1" dirty="0"/>
          </a:p>
          <a:p>
            <a:pPr algn="l"/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ANL</a:t>
            </a:r>
            <a:r>
              <a:rPr lang="en-US" sz="2400" b="1" dirty="0">
                <a:solidFill>
                  <a:srgbClr val="000090"/>
                </a:solidFill>
                <a:latin typeface="Garamond"/>
                <a:cs typeface="Garamond"/>
              </a:rPr>
              <a:t>, </a:t>
            </a:r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USA   </a:t>
            </a:r>
          </a:p>
          <a:p>
            <a:pPr algn="l"/>
            <a:r>
              <a:rPr lang="en-US" sz="2400" b="1" dirty="0">
                <a:solidFill>
                  <a:srgbClr val="000090"/>
                </a:solidFill>
                <a:latin typeface="Garamond"/>
                <a:cs typeface="Garamond"/>
              </a:rPr>
              <a:t>FLNR Dubna, Russia</a:t>
            </a:r>
          </a:p>
          <a:p>
            <a:pPr algn="l"/>
            <a:r>
              <a:rPr lang="en-US" sz="2400" b="1" dirty="0">
                <a:solidFill>
                  <a:srgbClr val="000090"/>
                </a:solidFill>
                <a:latin typeface="Garamond"/>
                <a:cs typeface="Garamond"/>
              </a:rPr>
              <a:t>Giessen University, Germany</a:t>
            </a:r>
          </a:p>
          <a:p>
            <a:pPr algn="l"/>
            <a:r>
              <a:rPr lang="en-US" sz="2400" b="1" dirty="0">
                <a:solidFill>
                  <a:srgbClr val="000090"/>
                </a:solidFill>
                <a:latin typeface="Garamond"/>
                <a:cs typeface="Garamond"/>
              </a:rPr>
              <a:t>GSI, </a:t>
            </a:r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Germany</a:t>
            </a:r>
          </a:p>
          <a:p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LBNL, USA</a:t>
            </a:r>
          </a:p>
          <a:p>
            <a:pPr algn="l"/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JYFL</a:t>
            </a:r>
            <a:r>
              <a:rPr lang="en-US" sz="2400" b="1" dirty="0">
                <a:solidFill>
                  <a:srgbClr val="000090"/>
                </a:solidFill>
                <a:latin typeface="Garamond"/>
                <a:cs typeface="Garamond"/>
              </a:rPr>
              <a:t>, Finland</a:t>
            </a:r>
          </a:p>
          <a:p>
            <a:pPr algn="l"/>
            <a:r>
              <a:rPr lang="en-US" sz="2400" b="1" dirty="0">
                <a:solidFill>
                  <a:srgbClr val="000090"/>
                </a:solidFill>
                <a:latin typeface="Garamond"/>
                <a:cs typeface="Garamond"/>
              </a:rPr>
              <a:t>MSU NSCL, </a:t>
            </a:r>
            <a:r>
              <a:rPr lang="en-US" sz="2400" b="1" dirty="0" smtClean="0">
                <a:solidFill>
                  <a:srgbClr val="000090"/>
                </a:solidFill>
                <a:latin typeface="Garamond"/>
                <a:cs typeface="Garamond"/>
              </a:rPr>
              <a:t>USA</a:t>
            </a:r>
          </a:p>
          <a:p>
            <a:pPr algn="l"/>
            <a:endParaRPr lang="en-US" sz="2400" b="1" dirty="0" smtClean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pic>
        <p:nvPicPr>
          <p:cNvPr id="4" name="Picture 6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NL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124200"/>
            <a:ext cx="1371600" cy="52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FLN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1358" y="3352284"/>
            <a:ext cx="1169842" cy="99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505" y="4294510"/>
            <a:ext cx="1125538" cy="354544"/>
          </a:xfrm>
          <a:prstGeom prst="rect">
            <a:avLst/>
          </a:prstGeom>
        </p:spPr>
      </p:pic>
      <p:pic>
        <p:nvPicPr>
          <p:cNvPr id="10" name="Picture 9" descr="nsc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931" y="5257800"/>
            <a:ext cx="706264" cy="909638"/>
          </a:xfrm>
          <a:prstGeom prst="rect">
            <a:avLst/>
          </a:prstGeom>
        </p:spPr>
      </p:pic>
      <p:pic>
        <p:nvPicPr>
          <p:cNvPr id="11" name="Picture 10" descr="Giess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700" y="3864620"/>
            <a:ext cx="1689100" cy="682625"/>
          </a:xfrm>
          <a:prstGeom prst="rect">
            <a:avLst/>
          </a:prstGeom>
        </p:spPr>
      </p:pic>
      <p:pic>
        <p:nvPicPr>
          <p:cNvPr id="12" name="Picture 11" descr="lbn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4406502"/>
            <a:ext cx="1092200" cy="6636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1219200" y="168544"/>
            <a:ext cx="64939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Examples of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K150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beam intensities and energies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US" sz="1400" b="1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assuming an ECR2 type source and 25% transmission</a:t>
            </a:r>
            <a:r>
              <a:rPr lang="en-US" sz="1400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.  </a:t>
            </a:r>
          </a:p>
          <a:p>
            <a:pPr algn="ctr"/>
            <a:r>
              <a:rPr lang="en-US" sz="1400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400" b="1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he maximum intensity will be lower at the maximum </a:t>
            </a:r>
          </a:p>
          <a:p>
            <a:pPr algn="ctr"/>
            <a:r>
              <a:rPr lang="en-US" sz="1400" b="1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energy as the transmission typically drops to around 10% </a:t>
            </a:r>
          </a:p>
          <a:p>
            <a:pPr algn="ctr"/>
            <a:r>
              <a:rPr lang="en-US" sz="1400" b="1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for high K.</a:t>
            </a:r>
            <a:endParaRPr lang="ru-RU" sz="1400" dirty="0">
              <a:solidFill>
                <a:srgbClr val="000090"/>
              </a:solidFill>
              <a:latin typeface="Times New Roman" charset="0"/>
            </a:endParaRPr>
          </a:p>
        </p:txBody>
      </p:sp>
      <p:graphicFrame>
        <p:nvGraphicFramePr>
          <p:cNvPr id="269579" name="Group 2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97221"/>
              </p:ext>
            </p:extLst>
          </p:nvPr>
        </p:nvGraphicFramePr>
        <p:xfrm>
          <a:off x="1217613" y="1628775"/>
          <a:ext cx="6667500" cy="4392615"/>
        </p:xfrm>
        <a:graphic>
          <a:graphicData uri="http://schemas.openxmlformats.org/drawingml/2006/table">
            <a:tbl>
              <a:tblPr/>
              <a:tblGrid>
                <a:gridCol w="1096962"/>
                <a:gridCol w="1033463"/>
                <a:gridCol w="1211262"/>
                <a:gridCol w="30163"/>
                <a:gridCol w="1036637"/>
                <a:gridCol w="938213"/>
                <a:gridCol w="1320800"/>
              </a:tblGrid>
              <a:tr h="1003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Isotope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MeV/A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pμA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Isotope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MeV/A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Max.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pμA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14(27)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20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26.0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9(21)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27.0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19.0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5(10)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0.8(1.4)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0.8(1.5)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24.0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59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78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27.0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7.8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1.8(2.3)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129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323850" y="0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rPr>
              <a:t>RIB Production Area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pic>
        <p:nvPicPr>
          <p:cNvPr id="5" name="Picture 4" descr="3D Layout 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838200"/>
            <a:ext cx="6400800" cy="512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569325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Light Ion Guide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+mj-ea"/>
                <a:cs typeface="Garamond"/>
              </a:rPr>
              <a:t> 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04800" y="1123950"/>
            <a:ext cx="860425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 Preparation of single charged radioactive species – atoms and molecules in </a:t>
            </a: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A(p,xn)B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and 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p+</a:t>
            </a:r>
            <a:r>
              <a:rPr lang="en-US" sz="3200" b="1" baseline="30000" dirty="0" smtClean="0">
                <a:solidFill>
                  <a:srgbClr val="FF0000"/>
                </a:solidFill>
                <a:latin typeface="Garamond"/>
                <a:cs typeface="Garamond"/>
              </a:rPr>
              <a:t>238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U </a:t>
            </a:r>
            <a:r>
              <a:rPr lang="en-US" sz="3200" b="1" dirty="0" smtClean="0">
                <a:solidFill>
                  <a:srgbClr val="4248A6"/>
                </a:solidFill>
                <a:latin typeface="Garamond"/>
                <a:cs typeface="Garamond"/>
              </a:rPr>
              <a:t>fission reactions </a:t>
            </a:r>
          </a:p>
          <a:p>
            <a:endParaRPr lang="en-US" sz="3200" b="1" dirty="0" smtClean="0">
              <a:solidFill>
                <a:srgbClr val="4248A6"/>
              </a:solidFill>
              <a:latin typeface="Garamond"/>
              <a:cs typeface="Garamond"/>
            </a:endParaRPr>
          </a:p>
          <a:p>
            <a:pPr algn="l">
              <a:buClr>
                <a:srgbClr val="000090"/>
              </a:buClr>
              <a:buFontTx/>
              <a:buChar char="•"/>
            </a:pPr>
            <a:r>
              <a:rPr lang="en-US" sz="3200" b="1" dirty="0">
                <a:solidFill>
                  <a:srgbClr val="4248A6"/>
                </a:solidFill>
                <a:latin typeface="Garamond"/>
                <a:cs typeface="Garamond"/>
              </a:rPr>
              <a:t>  </a:t>
            </a:r>
            <a:r>
              <a:rPr lang="en-US" sz="3200" b="1" dirty="0" smtClean="0">
                <a:solidFill>
                  <a:srgbClr val="000090"/>
                </a:solidFill>
                <a:latin typeface="Garamond"/>
                <a:cs typeface="Garamond"/>
              </a:rPr>
              <a:t>Transport </a:t>
            </a:r>
            <a:r>
              <a:rPr lang="en-US" sz="3200" b="1" dirty="0">
                <a:solidFill>
                  <a:srgbClr val="000090"/>
                </a:solidFill>
                <a:latin typeface="Garamond"/>
                <a:cs typeface="Garamond"/>
              </a:rPr>
              <a:t>them in to the </a:t>
            </a:r>
            <a:r>
              <a:rPr lang="en-US" sz="3200" b="1" dirty="0">
                <a:solidFill>
                  <a:srgbClr val="FF0000"/>
                </a:solidFill>
                <a:latin typeface="Garamond"/>
                <a:cs typeface="Garamond"/>
              </a:rPr>
              <a:t>Charge-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Breeder ECR </a:t>
            </a:r>
            <a:r>
              <a:rPr lang="en-US" sz="3200" b="1" dirty="0" smtClean="0">
                <a:solidFill>
                  <a:srgbClr val="000090"/>
                </a:solidFill>
                <a:latin typeface="Garamond"/>
                <a:cs typeface="Garamond"/>
              </a:rPr>
              <a:t>or</a:t>
            </a:r>
            <a:r>
              <a:rPr lang="en-US" sz="3200" b="1" dirty="0" smtClean="0">
                <a:solidFill>
                  <a:srgbClr val="FF0000"/>
                </a:solidFill>
                <a:latin typeface="Garamond"/>
                <a:cs typeface="Garamond"/>
              </a:rPr>
              <a:t> low energy beam line</a:t>
            </a:r>
          </a:p>
          <a:p>
            <a:pPr algn="l">
              <a:buClr>
                <a:srgbClr val="000090"/>
              </a:buClr>
              <a:buFontTx/>
              <a:buChar char="•"/>
            </a:pPr>
            <a:r>
              <a:rPr lang="en-US" sz="3200" dirty="0">
                <a:solidFill>
                  <a:srgbClr val="000090"/>
                </a:solidFill>
                <a:latin typeface="Garamond"/>
                <a:cs typeface="Garamond"/>
              </a:rPr>
              <a:t>  </a:t>
            </a:r>
            <a:r>
              <a:rPr lang="en-US" sz="3200" b="1" dirty="0">
                <a:solidFill>
                  <a:srgbClr val="000090"/>
                </a:solidFill>
                <a:latin typeface="Garamond"/>
                <a:cs typeface="Garamond"/>
              </a:rPr>
              <a:t>Injection into the K500 Cyclotron</a:t>
            </a:r>
          </a:p>
          <a:p>
            <a:pPr algn="l">
              <a:buFontTx/>
              <a:buChar char="•"/>
            </a:pPr>
            <a:r>
              <a:rPr lang="en-US" sz="3200" b="1" dirty="0">
                <a:solidFill>
                  <a:srgbClr val="000090"/>
                </a:solidFill>
                <a:latin typeface="Garamond"/>
                <a:cs typeface="Garamond"/>
              </a:rPr>
              <a:t>  RIB post-acceleration and </a:t>
            </a:r>
            <a:r>
              <a:rPr lang="en-US" sz="3200" b="1" dirty="0" smtClean="0">
                <a:solidFill>
                  <a:srgbClr val="000090"/>
                </a:solidFill>
                <a:latin typeface="Garamond"/>
                <a:cs typeface="Garamond"/>
              </a:rPr>
              <a:t>delivery</a:t>
            </a:r>
          </a:p>
        </p:txBody>
      </p:sp>
      <p:pic>
        <p:nvPicPr>
          <p:cNvPr id="6" name="Picture 3" descr="Cyclotron2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Verdana" charset="0"/>
            </a:endParaRPr>
          </a:p>
        </p:txBody>
      </p:sp>
      <p:pic>
        <p:nvPicPr>
          <p:cNvPr id="272393" name="Picture 9" descr="L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908050"/>
            <a:ext cx="5397500" cy="5237163"/>
          </a:xfrm>
          <a:prstGeom prst="rect">
            <a:avLst/>
          </a:prstGeom>
          <a:noFill/>
        </p:spPr>
      </p:pic>
      <p:sp>
        <p:nvSpPr>
          <p:cNvPr id="27239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569325" cy="765175"/>
          </a:xfrm>
          <a:noFill/>
          <a:ln/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The Light Ion Guide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cs typeface="Garamond"/>
              </a:rPr>
              <a:t> </a:t>
            </a:r>
          </a:p>
        </p:txBody>
      </p:sp>
      <p:pic>
        <p:nvPicPr>
          <p:cNvPr id="6" name="Picture 3" descr="Cyclotron2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219825"/>
            <a:ext cx="422116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8235</TotalTime>
  <Words>2385</Words>
  <Application>Microsoft Macintosh PowerPoint</Application>
  <PresentationFormat>On-screen Show (4:3)</PresentationFormat>
  <Paragraphs>438</Paragraphs>
  <Slides>58</Slides>
  <Notes>9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CorelDRAW</vt:lpstr>
      <vt:lpstr>PowerPoint Presentation</vt:lpstr>
      <vt:lpstr>PowerPoint Presentation</vt:lpstr>
      <vt:lpstr>Project T-REX </vt:lpstr>
      <vt:lpstr>PowerPoint Presentation</vt:lpstr>
      <vt:lpstr>PowerPoint Presentation</vt:lpstr>
      <vt:lpstr>PowerPoint Presentation</vt:lpstr>
      <vt:lpstr>PowerPoint Presentation</vt:lpstr>
      <vt:lpstr>Light Ion Guide </vt:lpstr>
      <vt:lpstr>The Light Ion Guide </vt:lpstr>
      <vt:lpstr>The Light Ion Guide </vt:lpstr>
      <vt:lpstr>PowerPoint Presentation</vt:lpstr>
      <vt:lpstr>Light Ion Guide Pumping Station</vt:lpstr>
      <vt:lpstr>PowerPoint Presentation</vt:lpstr>
      <vt:lpstr>PowerPoint Presentation</vt:lpstr>
      <vt:lpstr>LISOL –  Laser Ion Source Yu. Kudryavtsev, NIMB 204, 336 (2004), M. Facina, NIMB, 226. 401 (2004) </vt:lpstr>
      <vt:lpstr>Heavy Ion Guide </vt:lpstr>
      <vt:lpstr>PowerPoint Presentation</vt:lpstr>
      <vt:lpstr>BigSol 7 Tesla Large-Bore Superconducting Solenoid </vt:lpstr>
      <vt:lpstr>Heavy Ion Guide and Beam Delivery Layout</vt:lpstr>
      <vt:lpstr>PowerPoint Presentation</vt:lpstr>
      <vt:lpstr>Working Principle of the Gas Catcher G. Savard, Journal of Physics: Conference Series 312 (2011) 052004 </vt:lpstr>
      <vt:lpstr>ANL Gas Catcher </vt:lpstr>
      <vt:lpstr>ANL Gas Catcher </vt:lpstr>
      <vt:lpstr>RF Cone</vt:lpstr>
      <vt:lpstr>RF Body</vt:lpstr>
      <vt:lpstr>Gas Catcher </vt:lpstr>
      <vt:lpstr>Extraction RFQ </vt:lpstr>
      <vt:lpstr>Micro RFQ </vt:lpstr>
      <vt:lpstr>Multi RFQ </vt:lpstr>
      <vt:lpstr>Multi RFQ Beam Branching</vt:lpstr>
      <vt:lpstr>PowerPoint Presentation</vt:lpstr>
      <vt:lpstr>PowerPoint Presentation</vt:lpstr>
      <vt:lpstr>Example of RIB 38S from 40Ar (15MeV/A) + 64Ni 46Ar from 48Ca (15MeV/A) + 64Ni </vt:lpstr>
      <vt:lpstr>Charge Breeder ECR – First Results  </vt:lpstr>
      <vt:lpstr>PowerPoint Presentation</vt:lpstr>
      <vt:lpstr>Rudimentary Comparisons</vt:lpstr>
      <vt:lpstr>Beam Optics</vt:lpstr>
      <vt:lpstr>Low-energy beam line</vt:lpstr>
      <vt:lpstr>PowerPoint Presentation</vt:lpstr>
      <vt:lpstr>PowerPoint Presentation</vt:lpstr>
      <vt:lpstr>Beta-Neutrino Correlations for search of possible scalar currents in T = 2 superallowed β-delayed  proton decays</vt:lpstr>
      <vt:lpstr>Open-Geometry Cylindrical Penning Trap System for b – n Correlations</vt:lpstr>
      <vt:lpstr>Measurement Trap</vt:lpstr>
      <vt:lpstr>TAMUTRAP Beam Line</vt:lpstr>
      <vt:lpstr>RFQ Cooler/Buncher</vt:lpstr>
      <vt:lpstr>Work in Progress</vt:lpstr>
      <vt:lpstr>PowerPoint Presentation</vt:lpstr>
      <vt:lpstr>PowerPoint Presentation</vt:lpstr>
      <vt:lpstr>Diagnostic Stations</vt:lpstr>
      <vt:lpstr>Diagnostic Stations</vt:lpstr>
      <vt:lpstr>Position Sensitive Parallel-Grid Avalanche Counter  20cm x 20cm, X, Y ~ 1mm  and T ~ 300ps </vt:lpstr>
      <vt:lpstr>PowerPoint Presentation</vt:lpstr>
      <vt:lpstr>Ortho-TOF Mass Spectrometer</vt:lpstr>
      <vt:lpstr>Position Sensitive MCP Detector  X, Y ~ 2mm  and  T ~ 200ps </vt:lpstr>
      <vt:lpstr>Position Sensitive MCP Detector For UHV</vt:lpstr>
      <vt:lpstr>Position Sensitive Proportional Counter  For rates up to 106 part/sec cm2</vt:lpstr>
      <vt:lpstr>Funding for Upgrade </vt:lpstr>
      <vt:lpstr>PowerPoint Presentation</vt:lpstr>
    </vt:vector>
  </TitlesOfParts>
  <Company>Texas A&amp;M University, Cyclotron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 Sensitive MCP Detector</dc:title>
  <dc:creator>Greg Chubaryan</dc:creator>
  <cp:lastModifiedBy>Greg Chubaryan</cp:lastModifiedBy>
  <cp:revision>117</cp:revision>
  <cp:lastPrinted>2011-01-31T01:42:45Z</cp:lastPrinted>
  <dcterms:created xsi:type="dcterms:W3CDTF">2013-08-19T18:10:31Z</dcterms:created>
  <dcterms:modified xsi:type="dcterms:W3CDTF">2013-08-19T18:33:40Z</dcterms:modified>
</cp:coreProperties>
</file>