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f" ContentType="image/tiff"/>
  <Default Extension="doc" ContentType="application/msword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2"/>
  </p:sldMasterIdLst>
  <p:notesMasterIdLst>
    <p:notesMasterId r:id="rId51"/>
  </p:notesMasterIdLst>
  <p:handoutMasterIdLst>
    <p:handoutMasterId r:id="rId52"/>
  </p:handoutMasterIdLst>
  <p:sldIdLst>
    <p:sldId id="258" r:id="rId3"/>
    <p:sldId id="371" r:id="rId4"/>
    <p:sldId id="374" r:id="rId5"/>
    <p:sldId id="296" r:id="rId6"/>
    <p:sldId id="287" r:id="rId7"/>
    <p:sldId id="279" r:id="rId8"/>
    <p:sldId id="372" r:id="rId9"/>
    <p:sldId id="375" r:id="rId10"/>
    <p:sldId id="357" r:id="rId11"/>
    <p:sldId id="382" r:id="rId12"/>
    <p:sldId id="380" r:id="rId13"/>
    <p:sldId id="311" r:id="rId14"/>
    <p:sldId id="381" r:id="rId15"/>
    <p:sldId id="318" r:id="rId16"/>
    <p:sldId id="362" r:id="rId17"/>
    <p:sldId id="317" r:id="rId18"/>
    <p:sldId id="321" r:id="rId19"/>
    <p:sldId id="383" r:id="rId20"/>
    <p:sldId id="281" r:id="rId21"/>
    <p:sldId id="373" r:id="rId22"/>
    <p:sldId id="368" r:id="rId23"/>
    <p:sldId id="369" r:id="rId24"/>
    <p:sldId id="346" r:id="rId25"/>
    <p:sldId id="303" r:id="rId26"/>
    <p:sldId id="347" r:id="rId27"/>
    <p:sldId id="348" r:id="rId28"/>
    <p:sldId id="327" r:id="rId29"/>
    <p:sldId id="370" r:id="rId30"/>
    <p:sldId id="354" r:id="rId31"/>
    <p:sldId id="308" r:id="rId32"/>
    <p:sldId id="277" r:id="rId33"/>
    <p:sldId id="356" r:id="rId34"/>
    <p:sldId id="283" r:id="rId35"/>
    <p:sldId id="355" r:id="rId36"/>
    <p:sldId id="384" r:id="rId37"/>
    <p:sldId id="349" r:id="rId38"/>
    <p:sldId id="361" r:id="rId39"/>
    <p:sldId id="364" r:id="rId40"/>
    <p:sldId id="282" r:id="rId41"/>
    <p:sldId id="285" r:id="rId42"/>
    <p:sldId id="286" r:id="rId43"/>
    <p:sldId id="291" r:id="rId44"/>
    <p:sldId id="294" r:id="rId45"/>
    <p:sldId id="292" r:id="rId46"/>
    <p:sldId id="293" r:id="rId47"/>
    <p:sldId id="360" r:id="rId48"/>
    <p:sldId id="358" r:id="rId49"/>
    <p:sldId id="337" r:id="rId50"/>
  </p:sldIdLst>
  <p:sldSz cx="9144000" cy="6858000" type="screen4x3"/>
  <p:notesSz cx="7099300" cy="1022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66FF"/>
    <a:srgbClr val="FF0000"/>
    <a:srgbClr val="3CE44C"/>
    <a:srgbClr val="4848F4"/>
    <a:srgbClr val="FF9900"/>
    <a:srgbClr val="FFFF66"/>
    <a:srgbClr val="FFFF00"/>
    <a:srgbClr val="E04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2" autoAdjust="0"/>
    <p:restoredTop sz="86410" autoAdjust="0"/>
  </p:normalViewPr>
  <p:slideViewPr>
    <p:cSldViewPr snapToGrid="0">
      <p:cViewPr>
        <p:scale>
          <a:sx n="100" d="100"/>
          <a:sy n="100" d="100"/>
        </p:scale>
        <p:origin x="72" y="-12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404"/>
    </p:cViewPr>
  </p:outlin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41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I:\dati1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J:\dati1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J:\dati1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8409712632216655E-2"/>
          <c:y val="3.4361039012211124E-2"/>
          <c:w val="0.91246011098196422"/>
          <c:h val="0.88001432376999766"/>
        </c:manualLayout>
      </c:layout>
      <c:lineChart>
        <c:grouping val="standard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10"/>
            <c:spPr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('Tabella dati'!$X$10:$X$12,'Tabella dati'!$X$17:$X$21,'Tabella dati'!$X$24:$X$35,'Tabella dati'!$X$40:$X$47,'Tabella dati'!$X$51:$X$57,'Tabella dati'!$X$64:$X$73,'Tabella dati'!$X$78:$X$79,'Tabella dati'!$X$81:$X$82)</c:f>
                <c:numCache>
                  <c:formatCode>General</c:formatCode>
                  <c:ptCount val="49"/>
                  <c:pt idx="0">
                    <c:v>0.10363195106359364</c:v>
                  </c:pt>
                  <c:pt idx="1">
                    <c:v>9.8279850608196176E-2</c:v>
                  </c:pt>
                  <c:pt idx="2">
                    <c:v>0.12637375256950573</c:v>
                  </c:pt>
                  <c:pt idx="3">
                    <c:v>0.12708755818973289</c:v>
                  </c:pt>
                  <c:pt idx="4">
                    <c:v>0.15694362965554406</c:v>
                  </c:pt>
                  <c:pt idx="5">
                    <c:v>0.1620680292427466</c:v>
                  </c:pt>
                  <c:pt idx="6">
                    <c:v>6.9388546136162799E-2</c:v>
                  </c:pt>
                  <c:pt idx="7">
                    <c:v>0.10967056230503951</c:v>
                  </c:pt>
                  <c:pt idx="8">
                    <c:v>0.10121829541415621</c:v>
                  </c:pt>
                  <c:pt idx="9">
                    <c:v>0.12465581548712552</c:v>
                  </c:pt>
                  <c:pt idx="10">
                    <c:v>0.12218667968465641</c:v>
                  </c:pt>
                  <c:pt idx="11">
                    <c:v>0.14896990874560548</c:v>
                  </c:pt>
                  <c:pt idx="12">
                    <c:v>0.16805325385508077</c:v>
                  </c:pt>
                  <c:pt idx="13">
                    <c:v>0.19392351074626488</c:v>
                  </c:pt>
                  <c:pt idx="14">
                    <c:v>0.11305010641350111</c:v>
                  </c:pt>
                  <c:pt idx="15">
                    <c:v>0.16571215683251775</c:v>
                  </c:pt>
                  <c:pt idx="16">
                    <c:v>0.11439815350094001</c:v>
                  </c:pt>
                  <c:pt idx="17">
                    <c:v>0.12825117868475472</c:v>
                  </c:pt>
                  <c:pt idx="18">
                    <c:v>4.7689949169889022E-2</c:v>
                  </c:pt>
                  <c:pt idx="19">
                    <c:v>5.1934498957276212E-2</c:v>
                  </c:pt>
                  <c:pt idx="20">
                    <c:v>3.0421912218588167E-2</c:v>
                  </c:pt>
                  <c:pt idx="21">
                    <c:v>0.12122122950440647</c:v>
                  </c:pt>
                  <c:pt idx="22">
                    <c:v>7.9817340230939379E-2</c:v>
                  </c:pt>
                  <c:pt idx="23">
                    <c:v>0.10611014589903854</c:v>
                  </c:pt>
                  <c:pt idx="24">
                    <c:v>6.6411303655177181E-2</c:v>
                  </c:pt>
                  <c:pt idx="25">
                    <c:v>4.7733320074947037E-2</c:v>
                  </c:pt>
                  <c:pt idx="26">
                    <c:v>8.6260116328433029E-2</c:v>
                  </c:pt>
                  <c:pt idx="27">
                    <c:v>0.20164215082086687</c:v>
                  </c:pt>
                  <c:pt idx="28">
                    <c:v>0.11956512564464564</c:v>
                  </c:pt>
                  <c:pt idx="29">
                    <c:v>0.15142086719873304</c:v>
                  </c:pt>
                  <c:pt idx="30">
                    <c:v>0.14159785075285808</c:v>
                  </c:pt>
                  <c:pt idx="31">
                    <c:v>0.11974265167369319</c:v>
                  </c:pt>
                  <c:pt idx="32">
                    <c:v>0.17061539707708204</c:v>
                  </c:pt>
                  <c:pt idx="33">
                    <c:v>0.18543290954968619</c:v>
                  </c:pt>
                  <c:pt idx="34">
                    <c:v>0.14874336597347532</c:v>
                  </c:pt>
                  <c:pt idx="35">
                    <c:v>0.19474450828144546</c:v>
                  </c:pt>
                  <c:pt idx="36">
                    <c:v>0.19563099182517407</c:v>
                  </c:pt>
                  <c:pt idx="37">
                    <c:v>0.26718309242923383</c:v>
                  </c:pt>
                  <c:pt idx="38">
                    <c:v>0.22243905171262243</c:v>
                  </c:pt>
                  <c:pt idx="39">
                    <c:v>0.17574434504559847</c:v>
                  </c:pt>
                  <c:pt idx="40">
                    <c:v>7.5956948955826012E-2</c:v>
                  </c:pt>
                  <c:pt idx="41">
                    <c:v>8.1308507078083708E-2</c:v>
                  </c:pt>
                  <c:pt idx="42">
                    <c:v>5.0922873654436901E-2</c:v>
                  </c:pt>
                  <c:pt idx="43">
                    <c:v>0.15110658544960526</c:v>
                  </c:pt>
                  <c:pt idx="44">
                    <c:v>4.5525721904356241E-2</c:v>
                  </c:pt>
                  <c:pt idx="45">
                    <c:v>2.5512410330320607E-2</c:v>
                  </c:pt>
                  <c:pt idx="46">
                    <c:v>3.086676041194137E-2</c:v>
                  </c:pt>
                  <c:pt idx="47">
                    <c:v>9.4271986453149645E-2</c:v>
                  </c:pt>
                  <c:pt idx="48">
                    <c:v>4.5797649163979423E-2</c:v>
                  </c:pt>
                </c:numCache>
              </c:numRef>
            </c:plus>
            <c:minus>
              <c:numRef>
                <c:f>('Tabella dati'!$X$10:$X$12,'Tabella dati'!$X$17:$X$21,'Tabella dati'!$X$24:$X$35,'Tabella dati'!$X$40:$X$47,'Tabella dati'!$X$51:$X$57,'Tabella dati'!$X$64:$X$73,'Tabella dati'!$X$78:$X$79,'Tabella dati'!$X$81:$X$82)</c:f>
                <c:numCache>
                  <c:formatCode>General</c:formatCode>
                  <c:ptCount val="49"/>
                  <c:pt idx="0">
                    <c:v>0.10363195106359364</c:v>
                  </c:pt>
                  <c:pt idx="1">
                    <c:v>9.8279850608196176E-2</c:v>
                  </c:pt>
                  <c:pt idx="2">
                    <c:v>0.12637375256950573</c:v>
                  </c:pt>
                  <c:pt idx="3">
                    <c:v>0.12708755818973289</c:v>
                  </c:pt>
                  <c:pt idx="4">
                    <c:v>0.15694362965554406</c:v>
                  </c:pt>
                  <c:pt idx="5">
                    <c:v>0.1620680292427466</c:v>
                  </c:pt>
                  <c:pt idx="6">
                    <c:v>6.9388546136162799E-2</c:v>
                  </c:pt>
                  <c:pt idx="7">
                    <c:v>0.10967056230503951</c:v>
                  </c:pt>
                  <c:pt idx="8">
                    <c:v>0.10121829541415621</c:v>
                  </c:pt>
                  <c:pt idx="9">
                    <c:v>0.12465581548712552</c:v>
                  </c:pt>
                  <c:pt idx="10">
                    <c:v>0.12218667968465641</c:v>
                  </c:pt>
                  <c:pt idx="11">
                    <c:v>0.14896990874560548</c:v>
                  </c:pt>
                  <c:pt idx="12">
                    <c:v>0.16805325385508077</c:v>
                  </c:pt>
                  <c:pt idx="13">
                    <c:v>0.19392351074626488</c:v>
                  </c:pt>
                  <c:pt idx="14">
                    <c:v>0.11305010641350111</c:v>
                  </c:pt>
                  <c:pt idx="15">
                    <c:v>0.16571215683251775</c:v>
                  </c:pt>
                  <c:pt idx="16">
                    <c:v>0.11439815350094001</c:v>
                  </c:pt>
                  <c:pt idx="17">
                    <c:v>0.12825117868475472</c:v>
                  </c:pt>
                  <c:pt idx="18">
                    <c:v>4.7689949169889022E-2</c:v>
                  </c:pt>
                  <c:pt idx="19">
                    <c:v>5.1934498957276212E-2</c:v>
                  </c:pt>
                  <c:pt idx="20">
                    <c:v>3.0421912218588167E-2</c:v>
                  </c:pt>
                  <c:pt idx="21">
                    <c:v>0.12122122950440647</c:v>
                  </c:pt>
                  <c:pt idx="22">
                    <c:v>7.9817340230939379E-2</c:v>
                  </c:pt>
                  <c:pt idx="23">
                    <c:v>0.10611014589903854</c:v>
                  </c:pt>
                  <c:pt idx="24">
                    <c:v>6.6411303655177181E-2</c:v>
                  </c:pt>
                  <c:pt idx="25">
                    <c:v>4.7733320074947037E-2</c:v>
                  </c:pt>
                  <c:pt idx="26">
                    <c:v>8.6260116328433029E-2</c:v>
                  </c:pt>
                  <c:pt idx="27">
                    <c:v>0.20164215082086687</c:v>
                  </c:pt>
                  <c:pt idx="28">
                    <c:v>0.11956512564464564</c:v>
                  </c:pt>
                  <c:pt idx="29">
                    <c:v>0.15142086719873304</c:v>
                  </c:pt>
                  <c:pt idx="30">
                    <c:v>0.14159785075285808</c:v>
                  </c:pt>
                  <c:pt idx="31">
                    <c:v>0.11974265167369319</c:v>
                  </c:pt>
                  <c:pt idx="32">
                    <c:v>0.17061539707708204</c:v>
                  </c:pt>
                  <c:pt idx="33">
                    <c:v>0.18543290954968619</c:v>
                  </c:pt>
                  <c:pt idx="34">
                    <c:v>0.14874336597347532</c:v>
                  </c:pt>
                  <c:pt idx="35">
                    <c:v>0.19474450828144546</c:v>
                  </c:pt>
                  <c:pt idx="36">
                    <c:v>0.19563099182517407</c:v>
                  </c:pt>
                  <c:pt idx="37">
                    <c:v>0.26718309242923383</c:v>
                  </c:pt>
                  <c:pt idx="38">
                    <c:v>0.22243905171262243</c:v>
                  </c:pt>
                  <c:pt idx="39">
                    <c:v>0.17574434504559847</c:v>
                  </c:pt>
                  <c:pt idx="40">
                    <c:v>7.5956948955826012E-2</c:v>
                  </c:pt>
                  <c:pt idx="41">
                    <c:v>8.1308507078083708E-2</c:v>
                  </c:pt>
                  <c:pt idx="42">
                    <c:v>5.0922873654436901E-2</c:v>
                  </c:pt>
                  <c:pt idx="43">
                    <c:v>0.15110658544960526</c:v>
                  </c:pt>
                  <c:pt idx="44">
                    <c:v>4.5525721904356241E-2</c:v>
                  </c:pt>
                  <c:pt idx="45">
                    <c:v>2.5512410330320607E-2</c:v>
                  </c:pt>
                  <c:pt idx="46">
                    <c:v>3.086676041194137E-2</c:v>
                  </c:pt>
                  <c:pt idx="47">
                    <c:v>9.4271986453149645E-2</c:v>
                  </c:pt>
                  <c:pt idx="48">
                    <c:v>4.5797649163979423E-2</c:v>
                  </c:pt>
                </c:numCache>
              </c:numRef>
            </c:minus>
            <c:spPr>
              <a:ln w="19050"/>
            </c:spPr>
          </c:errBars>
          <c:cat>
            <c:strRef>
              <c:f>('Tabella dati'!$B$10:$B$12,'Tabella dati'!$B$17:$B$21,'Tabella dati'!$B$24:$B$35,'Tabella dati'!$B$40:$B$47,'Tabella dati'!$B$51:$B$57,'Tabella dati'!$B$64:$B$73,'Tabella dati'!$B$78:$B$79,'Tabella dati'!$B$81:$B$82)</c:f>
              <c:strCache>
                <c:ptCount val="49"/>
                <c:pt idx="0">
                  <c:v>S. 1-1</c:v>
                </c:pt>
                <c:pt idx="1">
                  <c:v>S. 1-2</c:v>
                </c:pt>
                <c:pt idx="2">
                  <c:v>S. 1-3</c:v>
                </c:pt>
                <c:pt idx="3">
                  <c:v>S. 2-1</c:v>
                </c:pt>
                <c:pt idx="4">
                  <c:v>S. 2-2</c:v>
                </c:pt>
                <c:pt idx="5">
                  <c:v>S. 2-3</c:v>
                </c:pt>
                <c:pt idx="6">
                  <c:v>S. 2-4</c:v>
                </c:pt>
                <c:pt idx="7">
                  <c:v>S. 2-5</c:v>
                </c:pt>
                <c:pt idx="8">
                  <c:v>S. 2-6</c:v>
                </c:pt>
                <c:pt idx="9">
                  <c:v>S. 2-7</c:v>
                </c:pt>
                <c:pt idx="10">
                  <c:v>S. 2-8</c:v>
                </c:pt>
                <c:pt idx="11">
                  <c:v>S. 2-9</c:v>
                </c:pt>
                <c:pt idx="12">
                  <c:v>S. 3-1</c:v>
                </c:pt>
                <c:pt idx="13">
                  <c:v>S. 3-2</c:v>
                </c:pt>
                <c:pt idx="14">
                  <c:v>S. 3-3</c:v>
                </c:pt>
                <c:pt idx="15">
                  <c:v>S. 3-4</c:v>
                </c:pt>
                <c:pt idx="16">
                  <c:v>S. 3-5</c:v>
                </c:pt>
                <c:pt idx="17">
                  <c:v>S. 3-6</c:v>
                </c:pt>
                <c:pt idx="18">
                  <c:v>S. 3-7</c:v>
                </c:pt>
                <c:pt idx="19">
                  <c:v>S. 3-8</c:v>
                </c:pt>
                <c:pt idx="20">
                  <c:v>S. 3-9</c:v>
                </c:pt>
                <c:pt idx="21">
                  <c:v>S. 3-10</c:v>
                </c:pt>
                <c:pt idx="22">
                  <c:v>S. 3-11</c:v>
                </c:pt>
                <c:pt idx="23">
                  <c:v>S. 3-12</c:v>
                </c:pt>
                <c:pt idx="24">
                  <c:v>S. 4-1</c:v>
                </c:pt>
                <c:pt idx="25">
                  <c:v>S. 4-2</c:v>
                </c:pt>
                <c:pt idx="26">
                  <c:v>S. 4-3</c:v>
                </c:pt>
                <c:pt idx="27">
                  <c:v>S. 5 3cm</c:v>
                </c:pt>
                <c:pt idx="28">
                  <c:v>S. 6-1</c:v>
                </c:pt>
                <c:pt idx="29">
                  <c:v>S. 6-2</c:v>
                </c:pt>
                <c:pt idx="30">
                  <c:v>S. 6-3</c:v>
                </c:pt>
                <c:pt idx="31">
                  <c:v>S. 6-4</c:v>
                </c:pt>
                <c:pt idx="32">
                  <c:v>S. 6-5</c:v>
                </c:pt>
                <c:pt idx="33">
                  <c:v>S. 6-6</c:v>
                </c:pt>
                <c:pt idx="34">
                  <c:v>S. 6-7</c:v>
                </c:pt>
                <c:pt idx="35">
                  <c:v>S. 7-1</c:v>
                </c:pt>
                <c:pt idx="36">
                  <c:v>S. 7-2</c:v>
                </c:pt>
                <c:pt idx="37">
                  <c:v>S. 7-3</c:v>
                </c:pt>
                <c:pt idx="38">
                  <c:v>S. 7-4</c:v>
                </c:pt>
                <c:pt idx="39">
                  <c:v>S. 7-5</c:v>
                </c:pt>
                <c:pt idx="40">
                  <c:v>S. 7-6</c:v>
                </c:pt>
                <c:pt idx="41">
                  <c:v>S. 7-7</c:v>
                </c:pt>
                <c:pt idx="42">
                  <c:v>S. 7-8</c:v>
                </c:pt>
                <c:pt idx="43">
                  <c:v>S. 7-9</c:v>
                </c:pt>
                <c:pt idx="44">
                  <c:v>S. 7-10</c:v>
                </c:pt>
                <c:pt idx="45">
                  <c:v>S. 8-1 5CM</c:v>
                </c:pt>
                <c:pt idx="46">
                  <c:v>S. 8-2</c:v>
                </c:pt>
                <c:pt idx="47">
                  <c:v>S. 8-3</c:v>
                </c:pt>
                <c:pt idx="48">
                  <c:v>S. 8-4 (1)</c:v>
                </c:pt>
              </c:strCache>
            </c:strRef>
          </c:cat>
          <c:val>
            <c:numRef>
              <c:f>('Tabella dati'!$V$10:$V$12,'Tabella dati'!$V$17:$V$21,'Tabella dati'!$V$24:$V$35,'Tabella dati'!$V$40:$V$47,'Tabella dati'!$V$51:$V$57,'Tabella dati'!$V$64:$V$73,'Tabella dati'!$V$78:$V$79,'Tabella dati'!$V$81:$V$82)</c:f>
              <c:numCache>
                <c:formatCode>0.0%</c:formatCode>
                <c:ptCount val="49"/>
                <c:pt idx="0">
                  <c:v>0.32318928788801005</c:v>
                </c:pt>
                <c:pt idx="1">
                  <c:v>0.26496246703185272</c:v>
                </c:pt>
                <c:pt idx="2">
                  <c:v>0.54716981132075471</c:v>
                </c:pt>
                <c:pt idx="3">
                  <c:v>0.58489634748272468</c:v>
                </c:pt>
                <c:pt idx="4">
                  <c:v>0.68657453109575539</c:v>
                </c:pt>
                <c:pt idx="5">
                  <c:v>0.50789733464955622</c:v>
                </c:pt>
                <c:pt idx="6">
                  <c:v>0.28825271470878577</c:v>
                </c:pt>
                <c:pt idx="7">
                  <c:v>0.37586377097729567</c:v>
                </c:pt>
                <c:pt idx="8">
                  <c:v>0.26188769414575896</c:v>
                </c:pt>
                <c:pt idx="9">
                  <c:v>0.48195937873357231</c:v>
                </c:pt>
                <c:pt idx="10">
                  <c:v>0.43751493428912808</c:v>
                </c:pt>
                <c:pt idx="11">
                  <c:v>0.53022700119474309</c:v>
                </c:pt>
                <c:pt idx="12">
                  <c:v>0.67622461170848369</c:v>
                </c:pt>
                <c:pt idx="13">
                  <c:v>0.69964157706093255</c:v>
                </c:pt>
                <c:pt idx="14">
                  <c:v>0.38231780167264112</c:v>
                </c:pt>
                <c:pt idx="15">
                  <c:v>0.48458781362007197</c:v>
                </c:pt>
                <c:pt idx="16">
                  <c:v>0.32090800477897286</c:v>
                </c:pt>
                <c:pt idx="17">
                  <c:v>0.50394265232974955</c:v>
                </c:pt>
                <c:pt idx="18">
                  <c:v>0.14145758661887695</c:v>
                </c:pt>
                <c:pt idx="19">
                  <c:v>8.6260454002389506E-2</c:v>
                </c:pt>
                <c:pt idx="20">
                  <c:v>0.10942723423222649</c:v>
                </c:pt>
                <c:pt idx="21">
                  <c:v>0.21796300423445522</c:v>
                </c:pt>
                <c:pt idx="22">
                  <c:v>0.20993982616447529</c:v>
                </c:pt>
                <c:pt idx="23">
                  <c:v>0.25473590372186317</c:v>
                </c:pt>
                <c:pt idx="24">
                  <c:v>0.13371963449966581</c:v>
                </c:pt>
                <c:pt idx="25">
                  <c:v>7.7780254067305599E-2</c:v>
                </c:pt>
                <c:pt idx="26">
                  <c:v>0.11633608201470919</c:v>
                </c:pt>
                <c:pt idx="27">
                  <c:v>0.41074214397147318</c:v>
                </c:pt>
                <c:pt idx="28">
                  <c:v>0.76449677849366804</c:v>
                </c:pt>
                <c:pt idx="29">
                  <c:v>0.6720728726949573</c:v>
                </c:pt>
                <c:pt idx="30">
                  <c:v>0.71606309708953564</c:v>
                </c:pt>
                <c:pt idx="31">
                  <c:v>0.4243501444123528</c:v>
                </c:pt>
                <c:pt idx="32">
                  <c:v>0.34658964674516796</c:v>
                </c:pt>
                <c:pt idx="33">
                  <c:v>0.68095978671406365</c:v>
                </c:pt>
                <c:pt idx="34">
                  <c:v>0.66185292157298381</c:v>
                </c:pt>
                <c:pt idx="35">
                  <c:v>0.5318071758749725</c:v>
                </c:pt>
                <c:pt idx="36">
                  <c:v>0.5494166850099047</c:v>
                </c:pt>
                <c:pt idx="37">
                  <c:v>0.68567026194144864</c:v>
                </c:pt>
                <c:pt idx="38">
                  <c:v>0.67136253576931548</c:v>
                </c:pt>
                <c:pt idx="39">
                  <c:v>0.52036099493726506</c:v>
                </c:pt>
                <c:pt idx="40">
                  <c:v>0.20801232665639463</c:v>
                </c:pt>
                <c:pt idx="41">
                  <c:v>0.18357913273167528</c:v>
                </c:pt>
                <c:pt idx="42">
                  <c:v>9.2009685230024202E-2</c:v>
                </c:pt>
                <c:pt idx="43">
                  <c:v>0.50143077261721281</c:v>
                </c:pt>
                <c:pt idx="44">
                  <c:v>4.7325555800132084E-2</c:v>
                </c:pt>
                <c:pt idx="45">
                  <c:v>4.6842795578040101E-2</c:v>
                </c:pt>
                <c:pt idx="46">
                  <c:v>4.5718568484167117E-2</c:v>
                </c:pt>
                <c:pt idx="47">
                  <c:v>0.15966949531040667</c:v>
                </c:pt>
                <c:pt idx="48">
                  <c:v>0.10324152145400046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730040"/>
        <c:axId val="179730424"/>
      </c:lineChart>
      <c:catAx>
        <c:axId val="179730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crossAx val="179730424"/>
        <c:crosses val="autoZero"/>
        <c:auto val="1"/>
        <c:lblAlgn val="ctr"/>
        <c:lblOffset val="100"/>
        <c:noMultiLvlLbl val="0"/>
      </c:catAx>
      <c:valAx>
        <c:axId val="179730424"/>
        <c:scaling>
          <c:orientation val="minMax"/>
          <c:max val="1"/>
          <c:min val="0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1797300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1800" b="1" i="0" baseline="0" dirty="0" smtClean="0">
                <a:effectLst/>
                <a:latin typeface="+mj-lt"/>
              </a:rPr>
              <a:t>Light Output relative to EJ212 </a:t>
            </a:r>
            <a:r>
              <a:rPr lang="it-IT" sz="1800" b="1" i="0" baseline="0" dirty="0" smtClean="0">
                <a:effectLst/>
              </a:rPr>
              <a:t>–</a:t>
            </a:r>
            <a:r>
              <a:rPr lang="it-IT" sz="1800" b="1" i="0" baseline="0" dirty="0" smtClean="0">
                <a:effectLst/>
                <a:latin typeface="Symbol" panose="05050102010706020507" pitchFamily="18" charset="2"/>
              </a:rPr>
              <a:t>a</a:t>
            </a:r>
            <a:r>
              <a:rPr lang="it-IT" sz="1800" b="1" i="0" baseline="0" dirty="0" smtClean="0">
                <a:effectLst/>
              </a:rPr>
              <a:t>-</a:t>
            </a:r>
            <a:r>
              <a:rPr lang="it-IT" sz="1800" b="1" i="0" baseline="0" dirty="0" err="1" smtClean="0">
                <a:effectLst/>
                <a:latin typeface="+mj-lt"/>
              </a:rPr>
              <a:t>particles</a:t>
            </a:r>
            <a:r>
              <a:rPr lang="it-IT" sz="1800" b="1" i="0" baseline="0" dirty="0" smtClean="0">
                <a:effectLst/>
              </a:rPr>
              <a:t>  </a:t>
            </a:r>
            <a:r>
              <a:rPr lang="it-IT" sz="1800" b="1" i="0" baseline="0" dirty="0" smtClean="0">
                <a:effectLst/>
                <a:latin typeface="+mj-lt"/>
              </a:rPr>
              <a:t>for B </a:t>
            </a:r>
            <a:r>
              <a:rPr lang="it-IT" sz="1800" b="1" i="0" baseline="0" dirty="0" err="1" smtClean="0">
                <a:effectLst/>
                <a:latin typeface="+mj-lt"/>
              </a:rPr>
              <a:t>doped</a:t>
            </a:r>
            <a:r>
              <a:rPr lang="it-IT" sz="1800" b="1" i="0" baseline="0" dirty="0" smtClean="0">
                <a:effectLst/>
                <a:latin typeface="+mj-lt"/>
              </a:rPr>
              <a:t> </a:t>
            </a:r>
            <a:r>
              <a:rPr lang="it-IT" sz="1800" b="1" i="0" baseline="0" dirty="0" err="1" smtClean="0">
                <a:effectLst/>
                <a:latin typeface="+mj-lt"/>
              </a:rPr>
              <a:t>samples</a:t>
            </a:r>
            <a:r>
              <a:rPr lang="it-IT" sz="1800" b="1" i="0" baseline="0" dirty="0" smtClean="0">
                <a:effectLst/>
                <a:latin typeface="+mj-lt"/>
              </a:rPr>
              <a:t> </a:t>
            </a:r>
            <a:endParaRPr lang="it-IT" dirty="0">
              <a:effectLst/>
              <a:latin typeface="+mj-lt"/>
            </a:endParaRPr>
          </a:p>
        </c:rich>
      </c:tx>
      <c:layout>
        <c:manualLayout>
          <c:xMode val="edge"/>
          <c:yMode val="edge"/>
          <c:x val="0.24005012174682991"/>
          <c:y val="2.222222222222224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135395041790286"/>
          <c:y val="3.4443497985586928E-2"/>
          <c:w val="0.91626332100053709"/>
          <c:h val="0.76737416156313842"/>
        </c:manualLayout>
      </c:layout>
      <c:lineChart>
        <c:grouping val="standard"/>
        <c:varyColors val="0"/>
        <c:ser>
          <c:idx val="0"/>
          <c:order val="0"/>
          <c:tx>
            <c:v>Particelle alfa scintillatori con boro</c:v>
          </c:tx>
          <c:spPr>
            <a:ln>
              <a:noFill/>
            </a:ln>
          </c:spPr>
          <c:marker>
            <c:spPr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Sheet2!$F$42:$F$46</c:f>
                <c:numCache>
                  <c:formatCode>General</c:formatCode>
                  <c:ptCount val="5"/>
                  <c:pt idx="0">
                    <c:v>4.8622961257168487E-2</c:v>
                  </c:pt>
                  <c:pt idx="1">
                    <c:v>4.3809217567758456E-2</c:v>
                  </c:pt>
                  <c:pt idx="2">
                    <c:v>4.0826461267406258E-2</c:v>
                  </c:pt>
                  <c:pt idx="3">
                    <c:v>7.013423542728732E-2</c:v>
                  </c:pt>
                  <c:pt idx="4">
                    <c:v>2.6460578789950562E-2</c:v>
                  </c:pt>
                </c:numCache>
              </c:numRef>
            </c:plus>
            <c:minus>
              <c:numRef>
                <c:f>Sheet2!$F$42:$F$46</c:f>
                <c:numCache>
                  <c:formatCode>General</c:formatCode>
                  <c:ptCount val="5"/>
                  <c:pt idx="0">
                    <c:v>4.8622961257168487E-2</c:v>
                  </c:pt>
                  <c:pt idx="1">
                    <c:v>4.3809217567758456E-2</c:v>
                  </c:pt>
                  <c:pt idx="2">
                    <c:v>4.0826461267406258E-2</c:v>
                  </c:pt>
                  <c:pt idx="3">
                    <c:v>7.013423542728732E-2</c:v>
                  </c:pt>
                  <c:pt idx="4">
                    <c:v>2.6460578789950562E-2</c:v>
                  </c:pt>
                </c:numCache>
              </c:numRef>
            </c:minus>
          </c:errBars>
          <c:cat>
            <c:strRef>
              <c:f>Sheet2!$D$42:$D$46</c:f>
              <c:strCache>
                <c:ptCount val="5"/>
                <c:pt idx="0">
                  <c:v>PPO(%)1 e BBOT(%) 0,02 e B(%) 1</c:v>
                </c:pt>
                <c:pt idx="1">
                  <c:v>PPO(%)1 e BBOT(%) 0,02 e B(%) 2</c:v>
                </c:pt>
                <c:pt idx="2">
                  <c:v>PPO(%)1 e BBOT(%) 0,02 e B(%) 3</c:v>
                </c:pt>
                <c:pt idx="3">
                  <c:v>PPO(%)1 e BBOT(%) 0,02 e B(%) 4</c:v>
                </c:pt>
                <c:pt idx="4">
                  <c:v>PPO(%)1 e BBOT(%) 0,02 e B(%) 5</c:v>
                </c:pt>
              </c:strCache>
            </c:strRef>
          </c:cat>
          <c:val>
            <c:numRef>
              <c:f>Sheet2!$E$42:$E$46</c:f>
              <c:numCache>
                <c:formatCode>0.00%</c:formatCode>
                <c:ptCount val="5"/>
                <c:pt idx="0">
                  <c:v>0.2458001768346596</c:v>
                </c:pt>
                <c:pt idx="1">
                  <c:v>0.21618037135278514</c:v>
                </c:pt>
                <c:pt idx="2">
                  <c:v>0.16710875331564987</c:v>
                </c:pt>
                <c:pt idx="3">
                  <c:v>0.35720601237842631</c:v>
                </c:pt>
                <c:pt idx="4">
                  <c:v>0.10742705570291777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648968"/>
        <c:axId val="179649360"/>
      </c:lineChart>
      <c:catAx>
        <c:axId val="179648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9649360"/>
        <c:crosses val="autoZero"/>
        <c:auto val="1"/>
        <c:lblAlgn val="ctr"/>
        <c:lblOffset val="100"/>
        <c:noMultiLvlLbl val="0"/>
      </c:catAx>
      <c:valAx>
        <c:axId val="179649360"/>
        <c:scaling>
          <c:orientation val="minMax"/>
          <c:max val="0.8"/>
          <c:min val="0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7964896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dirty="0" smtClean="0">
                <a:latin typeface="+mj-lt"/>
              </a:rPr>
              <a:t>Light</a:t>
            </a:r>
            <a:r>
              <a:rPr lang="it-IT" baseline="0" dirty="0" smtClean="0">
                <a:latin typeface="+mj-lt"/>
              </a:rPr>
              <a:t> Output relative to EJ212 – </a:t>
            </a:r>
            <a:r>
              <a:rPr lang="it-IT" baseline="0" dirty="0" smtClean="0">
                <a:latin typeface="Symbol" panose="05050102010706020507" pitchFamily="18" charset="2"/>
              </a:rPr>
              <a:t>a</a:t>
            </a:r>
            <a:r>
              <a:rPr lang="it-IT" baseline="0" dirty="0" smtClean="0">
                <a:latin typeface="+mj-lt"/>
              </a:rPr>
              <a:t>-</a:t>
            </a:r>
            <a:r>
              <a:rPr lang="it-IT" baseline="0" dirty="0" err="1" smtClean="0">
                <a:latin typeface="+mj-lt"/>
              </a:rPr>
              <a:t>particles</a:t>
            </a:r>
            <a:r>
              <a:rPr lang="it-IT" baseline="0" dirty="0" smtClean="0">
                <a:latin typeface="+mj-lt"/>
              </a:rPr>
              <a:t> </a:t>
            </a:r>
            <a:endParaRPr lang="it-IT" dirty="0">
              <a:latin typeface="+mj-lt"/>
            </a:endParaRPr>
          </a:p>
        </c:rich>
      </c:tx>
      <c:layout>
        <c:manualLayout>
          <c:xMode val="edge"/>
          <c:yMode val="edge"/>
          <c:x val="0.18809309865678567"/>
          <c:y val="6.1594202898550728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Particelle alfa scintillatori senza boro</c:v>
          </c:tx>
          <c:spPr>
            <a:ln>
              <a:noFill/>
            </a:ln>
          </c:spPr>
          <c:marker>
            <c:spPr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Sheet2!$F$14:$F$21</c:f>
                <c:numCache>
                  <c:formatCode>General</c:formatCode>
                  <c:ptCount val="8"/>
                  <c:pt idx="0">
                    <c:v>9.6723104716629704E-2</c:v>
                  </c:pt>
                  <c:pt idx="1">
                    <c:v>0.10592189842129722</c:v>
                  </c:pt>
                  <c:pt idx="2">
                    <c:v>0.11453875521804761</c:v>
                  </c:pt>
                  <c:pt idx="3">
                    <c:v>4.4816488748219981E-2</c:v>
                  </c:pt>
                  <c:pt idx="4">
                    <c:v>9.0688646057048544E-2</c:v>
                  </c:pt>
                  <c:pt idx="5">
                    <c:v>0.12178719374645963</c:v>
                  </c:pt>
                  <c:pt idx="6">
                    <c:v>0.11607341431642711</c:v>
                  </c:pt>
                  <c:pt idx="7">
                    <c:v>0.11901812885089233</c:v>
                  </c:pt>
                </c:numCache>
              </c:numRef>
            </c:plus>
            <c:minus>
              <c:numRef>
                <c:f>Sheet2!$F$14:$F$21</c:f>
                <c:numCache>
                  <c:formatCode>General</c:formatCode>
                  <c:ptCount val="8"/>
                  <c:pt idx="0">
                    <c:v>9.6723104716629704E-2</c:v>
                  </c:pt>
                  <c:pt idx="1">
                    <c:v>0.10592189842129722</c:v>
                  </c:pt>
                  <c:pt idx="2">
                    <c:v>0.11453875521804761</c:v>
                  </c:pt>
                  <c:pt idx="3">
                    <c:v>4.4816488748219981E-2</c:v>
                  </c:pt>
                  <c:pt idx="4">
                    <c:v>9.0688646057048544E-2</c:v>
                  </c:pt>
                  <c:pt idx="5">
                    <c:v>0.12178719374645963</c:v>
                  </c:pt>
                  <c:pt idx="6">
                    <c:v>0.11607341431642711</c:v>
                  </c:pt>
                  <c:pt idx="7">
                    <c:v>0.11901812885089233</c:v>
                  </c:pt>
                </c:numCache>
              </c:numRef>
            </c:minus>
          </c:errBars>
          <c:cat>
            <c:strRef>
              <c:f>Sheet2!$D$14:$D$21</c:f>
              <c:strCache>
                <c:ptCount val="8"/>
                <c:pt idx="0">
                  <c:v>PPO(%)1 e BBOT(%) 0,01</c:v>
                </c:pt>
                <c:pt idx="1">
                  <c:v>PPO(%)1 e BBOT(%) 0,015</c:v>
                </c:pt>
                <c:pt idx="2">
                  <c:v>PPO(%)1 e BBOT(%) 0,02</c:v>
                </c:pt>
                <c:pt idx="3">
                  <c:v>PPO(%)1 e BBOT(%) 0,03</c:v>
                </c:pt>
                <c:pt idx="4">
                  <c:v>PPO(%)1 e BBOT(%) 0,04</c:v>
                </c:pt>
                <c:pt idx="5">
                  <c:v>PPO(%)2 e BBOT(%) 0,01</c:v>
                </c:pt>
                <c:pt idx="6">
                  <c:v>PPO(%)2 e BBOT(%) 0,02</c:v>
                </c:pt>
                <c:pt idx="7">
                  <c:v>PPO(%)2 e BBOT(%) 0,04</c:v>
                </c:pt>
              </c:strCache>
            </c:strRef>
          </c:cat>
          <c:val>
            <c:numRef>
              <c:f>Sheet2!$E$14:$E$21</c:f>
              <c:numCache>
                <c:formatCode>0.00%</c:formatCode>
                <c:ptCount val="8"/>
                <c:pt idx="0">
                  <c:v>0.51632970451010884</c:v>
                </c:pt>
                <c:pt idx="1">
                  <c:v>0.47635639621702375</c:v>
                </c:pt>
                <c:pt idx="2">
                  <c:v>0.59512700881285596</c:v>
                </c:pt>
                <c:pt idx="3">
                  <c:v>0.13738178198108511</c:v>
                </c:pt>
                <c:pt idx="4">
                  <c:v>0.44686365992742377</c:v>
                </c:pt>
                <c:pt idx="5">
                  <c:v>0.5759084121453466</c:v>
                </c:pt>
                <c:pt idx="6">
                  <c:v>0.55102040816326525</c:v>
                </c:pt>
                <c:pt idx="7">
                  <c:v>0.56893977103036342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650144"/>
        <c:axId val="179650536"/>
      </c:lineChart>
      <c:catAx>
        <c:axId val="179650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9650536"/>
        <c:crosses val="autoZero"/>
        <c:auto val="1"/>
        <c:lblAlgn val="ctr"/>
        <c:lblOffset val="100"/>
        <c:noMultiLvlLbl val="0"/>
      </c:catAx>
      <c:valAx>
        <c:axId val="179650536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7965014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2950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2950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r">
              <a:defRPr sz="1300"/>
            </a:lvl1pPr>
          </a:lstStyle>
          <a:p>
            <a:fld id="{30E08F2E-5F06-4CE2-A139-452A1382A6F0}" type="datetimeFigureOut">
              <a:rPr lang="en-US"/>
              <a:pPr/>
              <a:t>8/19/2013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10551"/>
            <a:ext cx="3076363" cy="512949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l">
              <a:defRPr sz="1300"/>
            </a:lvl1pPr>
          </a:lstStyle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10551"/>
            <a:ext cx="3076363" cy="512949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r">
              <a:defRPr sz="1300"/>
            </a:lvl1pPr>
          </a:lstStyle>
          <a:p>
            <a:fld id="{B828588A-5C4E-401A-AECC-B6F63A9DE965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2950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2950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r">
              <a:defRPr sz="1300"/>
            </a:lvl1pPr>
          </a:lstStyle>
          <a:p>
            <a:fld id="{1A4C5DC6-1594-414D-9341-ABA08739246C}" type="datetimeFigureOut">
              <a:rPr lang="en-US"/>
              <a:pPr/>
              <a:t>8/19/2013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7938"/>
            <a:ext cx="4600575" cy="3451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984" tIns="49492" rIns="98984" bIns="49492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0059"/>
            <a:ext cx="5679440" cy="4025503"/>
          </a:xfrm>
          <a:prstGeom prst="rect">
            <a:avLst/>
          </a:prstGeom>
        </p:spPr>
        <p:txBody>
          <a:bodyPr vert="horz" lIns="98984" tIns="49492" rIns="98984" bIns="49492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10551"/>
            <a:ext cx="3076363" cy="512949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l">
              <a:defRPr sz="1300"/>
            </a:lvl1pPr>
          </a:lstStyle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10551"/>
            <a:ext cx="3076363" cy="512949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r">
              <a:defRPr sz="1300"/>
            </a:lvl1pPr>
          </a:lstStyle>
          <a:p>
            <a:fld id="{77542409-6A04-4DC6-AC3A-D3758287A8F2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7938"/>
            <a:ext cx="4600575" cy="3451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89838"/>
            <a:fld id="{77542409-6A04-4DC6-AC3A-D3758287A8F2}" type="slidenum">
              <a:rPr lang="en-US">
                <a:latin typeface="Corbel"/>
              </a:rPr>
              <a:pPr defTabSz="989838"/>
              <a:t>1</a:t>
            </a:fld>
            <a:endParaRPr lang="en-US">
              <a:latin typeface="Corbe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93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7938"/>
            <a:ext cx="4600575" cy="3451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89838"/>
            <a:fld id="{77542409-6A04-4DC6-AC3A-D3758287A8F2}" type="slidenum">
              <a:rPr lang="en-US">
                <a:latin typeface="Corbel"/>
              </a:rPr>
              <a:pPr defTabSz="989838"/>
              <a:t>11</a:t>
            </a:fld>
            <a:endParaRPr lang="en-US">
              <a:latin typeface="Corbe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68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84288" y="1250950"/>
            <a:ext cx="4598987" cy="34512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F. </a:t>
            </a:r>
            <a:r>
              <a:rPr lang="en-US" dirty="0" err="1" smtClean="0"/>
              <a:t>Gramegna</a:t>
            </a:r>
            <a:r>
              <a:rPr lang="en-US" dirty="0" smtClean="0"/>
              <a:t>,    International Workshop on Nuclear Dynamics and Thermodynamics,   Texas A&amp;M University 19 – 22 August - 2013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42409-6A04-4DC6-AC3A-D3758287A8F2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9247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23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42409-6A04-4DC6-AC3A-D3758287A8F2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675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42409-6A04-4DC6-AC3A-D3758287A8F2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559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72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709930" y="4920059"/>
            <a:ext cx="5679440" cy="423139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42409-6A04-4DC6-AC3A-D3758287A8F2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4441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42409-6A04-4DC6-AC3A-D3758287A8F2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50600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7938"/>
            <a:ext cx="4600575" cy="3451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89838"/>
            <a:fld id="{77542409-6A04-4DC6-AC3A-D3758287A8F2}" type="slidenum">
              <a:rPr lang="en-US">
                <a:latin typeface="Corbel"/>
              </a:rPr>
              <a:pPr defTabSz="989838"/>
              <a:t>19</a:t>
            </a:fld>
            <a:endParaRPr lang="en-US">
              <a:latin typeface="Corbe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07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7938"/>
            <a:ext cx="4600575" cy="3451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89838"/>
            <a:fld id="{77542409-6A04-4DC6-AC3A-D3758287A8F2}" type="slidenum">
              <a:rPr lang="en-US">
                <a:latin typeface="Corbel"/>
              </a:rPr>
              <a:pPr defTabSz="989838"/>
              <a:t>2</a:t>
            </a:fld>
            <a:endParaRPr lang="en-US" dirty="0">
              <a:latin typeface="Corbe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8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509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42409-6A04-4DC6-AC3A-D3758287A8F2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00291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sym typeface="Wingdings" panose="05000000000000000000" pitchFamily="2" charset="2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42409-6A04-4DC6-AC3A-D3758287A8F2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54186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42409-6A04-4DC6-AC3A-D3758287A8F2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6706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42409-6A04-4DC6-AC3A-D3758287A8F2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51669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42409-6A04-4DC6-AC3A-D3758287A8F2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1168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42409-6A04-4DC6-AC3A-D3758287A8F2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94765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42409-6A04-4DC6-AC3A-D3758287A8F2}" type="slidenum">
              <a:rPr lang="it-IT" smtClean="0"/>
              <a:pPr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57875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42409-6A04-4DC6-AC3A-D3758287A8F2}" type="slidenum">
              <a:rPr lang="it-IT" smtClean="0"/>
              <a:pPr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54064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42409-6A04-4DC6-AC3A-D3758287A8F2}" type="slidenum">
              <a:rPr lang="it-IT" smtClean="0"/>
              <a:pPr/>
              <a:t>29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22568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7938"/>
            <a:ext cx="4600575" cy="3451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89838"/>
            <a:fld id="{77542409-6A04-4DC6-AC3A-D3758287A8F2}" type="slidenum">
              <a:rPr lang="en-US">
                <a:latin typeface="Corbel"/>
              </a:rPr>
              <a:pPr defTabSz="989838"/>
              <a:t>3</a:t>
            </a:fld>
            <a:endParaRPr lang="en-US">
              <a:latin typeface="Corbe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193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latin typeface="Calibri" panose="020F0502020204030204" pitchFamily="34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42409-6A04-4DC6-AC3A-D3758287A8F2}" type="slidenum">
              <a:rPr lang="it-IT" smtClean="0"/>
              <a:pPr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02050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7938"/>
            <a:ext cx="4600575" cy="3451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89838"/>
            <a:fld id="{77542409-6A04-4DC6-AC3A-D3758287A8F2}" type="slidenum">
              <a:rPr lang="en-US">
                <a:latin typeface="Corbel"/>
              </a:rPr>
              <a:pPr defTabSz="989838"/>
              <a:t>31</a:t>
            </a:fld>
            <a:endParaRPr lang="en-US">
              <a:latin typeface="Corbe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683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42409-6A04-4DC6-AC3A-D3758287A8F2}" type="slidenum">
              <a:rPr lang="it-IT" smtClean="0"/>
              <a:pPr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90678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7938"/>
            <a:ext cx="4600575" cy="3451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89838"/>
            <a:fld id="{77542409-6A04-4DC6-AC3A-D3758287A8F2}" type="slidenum">
              <a:rPr lang="en-US">
                <a:latin typeface="Corbel"/>
              </a:rPr>
              <a:pPr defTabSz="989838"/>
              <a:t>33</a:t>
            </a:fld>
            <a:endParaRPr lang="en-US">
              <a:latin typeface="Corbe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624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42409-6A04-4DC6-AC3A-D3758287A8F2}" type="slidenum">
              <a:rPr lang="it-IT" smtClean="0"/>
              <a:pPr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89763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study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devoted</a:t>
            </a:r>
            <a:r>
              <a:rPr lang="it-IT" dirty="0"/>
              <a:t> to </a:t>
            </a:r>
            <a:r>
              <a:rPr lang="it-IT" dirty="0" err="1"/>
              <a:t>develop</a:t>
            </a:r>
            <a:r>
              <a:rPr lang="it-IT" dirty="0"/>
              <a:t> new detectors </a:t>
            </a:r>
            <a:r>
              <a:rPr lang="it-IT" dirty="0" err="1"/>
              <a:t>able</a:t>
            </a:r>
            <a:r>
              <a:rPr lang="it-IT" dirty="0"/>
              <a:t> to be </a:t>
            </a:r>
            <a:r>
              <a:rPr lang="it-IT" dirty="0" err="1"/>
              <a:t>used</a:t>
            </a:r>
            <a:r>
              <a:rPr lang="it-IT" dirty="0"/>
              <a:t> </a:t>
            </a:r>
            <a:r>
              <a:rPr lang="it-IT" dirty="0" err="1"/>
              <a:t>both</a:t>
            </a:r>
            <a:r>
              <a:rPr lang="it-IT" dirty="0"/>
              <a:t> for fast and for </a:t>
            </a:r>
            <a:r>
              <a:rPr lang="it-IT" dirty="0" err="1"/>
              <a:t>thermal</a:t>
            </a:r>
            <a:r>
              <a:rPr lang="it-IT" dirty="0"/>
              <a:t>  </a:t>
            </a:r>
            <a:r>
              <a:rPr lang="it-IT" dirty="0" err="1"/>
              <a:t>neutron</a:t>
            </a:r>
            <a:r>
              <a:rPr lang="it-IT" dirty="0"/>
              <a:t> </a:t>
            </a:r>
            <a:r>
              <a:rPr lang="it-IT" dirty="0" err="1"/>
              <a:t>detection</a:t>
            </a:r>
            <a:r>
              <a:rPr lang="it-IT" dirty="0"/>
              <a:t>.  Fast </a:t>
            </a:r>
            <a:r>
              <a:rPr lang="it-IT" dirty="0" err="1"/>
              <a:t>neutrons</a:t>
            </a:r>
            <a:r>
              <a:rPr lang="it-IT" dirty="0"/>
              <a:t>  are </a:t>
            </a:r>
            <a:r>
              <a:rPr lang="it-IT" dirty="0" err="1"/>
              <a:t>known</a:t>
            </a:r>
            <a:r>
              <a:rPr lang="it-IT" dirty="0"/>
              <a:t> to </a:t>
            </a:r>
            <a:r>
              <a:rPr lang="it-IT" dirty="0" err="1"/>
              <a:t>interact</a:t>
            </a:r>
            <a:r>
              <a:rPr lang="it-IT" dirty="0"/>
              <a:t> with </a:t>
            </a:r>
            <a:r>
              <a:rPr lang="it-IT" dirty="0" err="1"/>
              <a:t>organic</a:t>
            </a:r>
            <a:r>
              <a:rPr lang="it-IT" dirty="0"/>
              <a:t> </a:t>
            </a:r>
            <a:r>
              <a:rPr lang="it-IT" dirty="0" err="1"/>
              <a:t>matrials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elastic</a:t>
            </a:r>
            <a:r>
              <a:rPr lang="it-IT" dirty="0"/>
              <a:t> or </a:t>
            </a:r>
            <a:r>
              <a:rPr lang="it-IT" dirty="0" err="1"/>
              <a:t>inelastic</a:t>
            </a:r>
            <a:r>
              <a:rPr lang="it-IT" dirty="0"/>
              <a:t> </a:t>
            </a:r>
            <a:r>
              <a:rPr lang="it-IT" dirty="0" err="1"/>
              <a:t>interaction</a:t>
            </a:r>
            <a:r>
              <a:rPr lang="it-IT" dirty="0"/>
              <a:t> with the C or H </a:t>
            </a:r>
            <a:r>
              <a:rPr lang="it-IT" dirty="0" err="1"/>
              <a:t>atoms</a:t>
            </a:r>
            <a:r>
              <a:rPr lang="it-IT" dirty="0"/>
              <a:t>.  On the </a:t>
            </a:r>
            <a:r>
              <a:rPr lang="it-IT" dirty="0" err="1"/>
              <a:t>contrary</a:t>
            </a:r>
            <a:r>
              <a:rPr lang="it-IT" dirty="0"/>
              <a:t> slow </a:t>
            </a:r>
            <a:r>
              <a:rPr lang="it-IT" dirty="0" err="1"/>
              <a:t>neutrons</a:t>
            </a:r>
            <a:r>
              <a:rPr lang="it-IT" dirty="0"/>
              <a:t>, </a:t>
            </a:r>
            <a:r>
              <a:rPr lang="it-IT" dirty="0" err="1"/>
              <a:t>especially</a:t>
            </a:r>
            <a:r>
              <a:rPr lang="it-IT" dirty="0"/>
              <a:t> in the </a:t>
            </a:r>
            <a:r>
              <a:rPr lang="it-IT" dirty="0" err="1"/>
              <a:t>thermal</a:t>
            </a:r>
            <a:r>
              <a:rPr lang="it-IT" dirty="0"/>
              <a:t> </a:t>
            </a:r>
            <a:r>
              <a:rPr lang="it-IT" dirty="0" err="1"/>
              <a:t>region</a:t>
            </a:r>
            <a:r>
              <a:rPr lang="it-IT" dirty="0"/>
              <a:t>, </a:t>
            </a:r>
            <a:r>
              <a:rPr lang="it-IT" dirty="0" err="1"/>
              <a:t>mainly</a:t>
            </a:r>
            <a:r>
              <a:rPr lang="it-IT" dirty="0"/>
              <a:t> </a:t>
            </a:r>
            <a:r>
              <a:rPr lang="it-IT" dirty="0" err="1"/>
              <a:t>interact</a:t>
            </a:r>
            <a:r>
              <a:rPr lang="it-IT" dirty="0"/>
              <a:t> by </a:t>
            </a:r>
            <a:r>
              <a:rPr lang="it-IT" dirty="0" err="1"/>
              <a:t>capture</a:t>
            </a:r>
            <a:r>
              <a:rPr lang="it-IT" dirty="0"/>
              <a:t> </a:t>
            </a:r>
            <a:r>
              <a:rPr lang="it-IT" dirty="0" err="1"/>
              <a:t>reactions</a:t>
            </a:r>
            <a:r>
              <a:rPr lang="it-IT" dirty="0"/>
              <a:t> with special </a:t>
            </a:r>
            <a:r>
              <a:rPr lang="it-IT" dirty="0" err="1"/>
              <a:t>materials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are </a:t>
            </a:r>
            <a:r>
              <a:rPr lang="it-IT" dirty="0" err="1"/>
              <a:t>interesting</a:t>
            </a:r>
            <a:r>
              <a:rPr lang="it-IT" dirty="0"/>
              <a:t> due to </a:t>
            </a:r>
            <a:r>
              <a:rPr lang="it-IT" dirty="0" err="1"/>
              <a:t>their</a:t>
            </a:r>
            <a:r>
              <a:rPr lang="it-IT" dirty="0"/>
              <a:t> high </a:t>
            </a:r>
            <a:r>
              <a:rPr lang="it-IT" dirty="0" err="1"/>
              <a:t>capture</a:t>
            </a:r>
            <a:r>
              <a:rPr lang="it-IT" dirty="0"/>
              <a:t> cross </a:t>
            </a:r>
            <a:r>
              <a:rPr lang="it-IT" dirty="0" err="1"/>
              <a:t>section</a:t>
            </a:r>
            <a:r>
              <a:rPr lang="it-IT" dirty="0"/>
              <a:t>:  </a:t>
            </a:r>
            <a:r>
              <a:rPr lang="it-IT" dirty="0" err="1"/>
              <a:t>among</a:t>
            </a:r>
            <a:r>
              <a:rPr lang="it-IT" dirty="0"/>
              <a:t> </a:t>
            </a:r>
            <a:r>
              <a:rPr lang="it-IT" dirty="0" err="1"/>
              <a:t>them</a:t>
            </a:r>
            <a:r>
              <a:rPr lang="it-IT" dirty="0"/>
              <a:t> </a:t>
            </a:r>
            <a:r>
              <a:rPr lang="it-IT" dirty="0" err="1"/>
              <a:t>very</a:t>
            </a:r>
            <a:r>
              <a:rPr lang="it-IT" dirty="0"/>
              <a:t> common are  the n-</a:t>
            </a:r>
            <a:r>
              <a:rPr lang="it-IT" dirty="0" err="1"/>
              <a:t>capture</a:t>
            </a:r>
            <a:r>
              <a:rPr lang="it-IT" dirty="0"/>
              <a:t> on 10B,  with the </a:t>
            </a:r>
            <a:r>
              <a:rPr lang="it-IT" dirty="0" err="1"/>
              <a:t>emission</a:t>
            </a:r>
            <a:r>
              <a:rPr lang="it-IT" dirty="0"/>
              <a:t> of a </a:t>
            </a:r>
            <a:r>
              <a:rPr lang="it-IT" dirty="0" err="1"/>
              <a:t>correlated</a:t>
            </a:r>
            <a:r>
              <a:rPr lang="it-IT" dirty="0"/>
              <a:t> </a:t>
            </a:r>
            <a:r>
              <a:rPr lang="it-IT" dirty="0" err="1"/>
              <a:t>couple</a:t>
            </a:r>
            <a:r>
              <a:rPr lang="it-IT" dirty="0"/>
              <a:t> made by an </a:t>
            </a:r>
            <a:r>
              <a:rPr lang="it-IT" dirty="0" err="1"/>
              <a:t>alpha</a:t>
            </a:r>
            <a:r>
              <a:rPr lang="it-IT" dirty="0"/>
              <a:t> </a:t>
            </a:r>
            <a:r>
              <a:rPr lang="it-IT" dirty="0" err="1"/>
              <a:t>particle</a:t>
            </a:r>
            <a:r>
              <a:rPr lang="it-IT" dirty="0"/>
              <a:t> and a Li </a:t>
            </a:r>
            <a:r>
              <a:rPr lang="it-IT" dirty="0" err="1"/>
              <a:t>ion</a:t>
            </a:r>
            <a:r>
              <a:rPr lang="it-IT" dirty="0"/>
              <a:t> , </a:t>
            </a:r>
            <a:r>
              <a:rPr lang="it-IT" dirty="0" err="1"/>
              <a:t>while</a:t>
            </a:r>
            <a:r>
              <a:rPr lang="it-IT" dirty="0"/>
              <a:t> in the case of Gd (</a:t>
            </a:r>
            <a:r>
              <a:rPr lang="it-IT" dirty="0" err="1"/>
              <a:t>much</a:t>
            </a:r>
            <a:r>
              <a:rPr lang="it-IT" dirty="0"/>
              <a:t> </a:t>
            </a:r>
            <a:r>
              <a:rPr lang="it-IT" dirty="0" err="1"/>
              <a:t>higher</a:t>
            </a:r>
            <a:r>
              <a:rPr lang="it-IT" dirty="0"/>
              <a:t> cross </a:t>
            </a:r>
            <a:r>
              <a:rPr lang="it-IT" dirty="0" err="1"/>
              <a:t>section</a:t>
            </a:r>
            <a:r>
              <a:rPr lang="it-IT" dirty="0"/>
              <a:t>) the </a:t>
            </a:r>
            <a:r>
              <a:rPr lang="it-IT" dirty="0" err="1"/>
              <a:t>emission</a:t>
            </a:r>
            <a:r>
              <a:rPr lang="it-IT" dirty="0"/>
              <a:t> are </a:t>
            </a:r>
            <a:r>
              <a:rPr lang="it-IT" dirty="0" err="1"/>
              <a:t>gammas</a:t>
            </a:r>
            <a:r>
              <a:rPr lang="it-IT" dirty="0"/>
              <a:t> and a </a:t>
            </a:r>
            <a:r>
              <a:rPr lang="it-IT" dirty="0" err="1"/>
              <a:t>characteristic</a:t>
            </a:r>
            <a:r>
              <a:rPr lang="it-IT" dirty="0"/>
              <a:t> X </a:t>
            </a:r>
            <a:r>
              <a:rPr lang="it-IT" dirty="0" err="1"/>
              <a:t>rays</a:t>
            </a:r>
            <a:r>
              <a:rPr lang="it-IT" dirty="0"/>
              <a:t> of  42 </a:t>
            </a:r>
            <a:r>
              <a:rPr lang="it-IT" dirty="0" err="1"/>
              <a:t>keV</a:t>
            </a:r>
            <a:r>
              <a:rPr lang="it-IT" dirty="0"/>
              <a:t>.</a:t>
            </a:r>
          </a:p>
          <a:p>
            <a:pPr defTabSz="989838">
              <a:defRPr/>
            </a:pPr>
            <a:r>
              <a:rPr lang="en-US" dirty="0"/>
              <a:t>To produce a scintillator the base organic resin must be a scintillator (emit light) and it must be added with different amounts of </a:t>
            </a:r>
            <a:r>
              <a:rPr lang="en-US" dirty="0" err="1"/>
              <a:t>fluorophores</a:t>
            </a:r>
            <a:r>
              <a:rPr lang="en-US" dirty="0"/>
              <a:t> to transfer the </a:t>
            </a:r>
            <a:r>
              <a:rPr lang="en-US" dirty="0" err="1"/>
              <a:t>enrgy</a:t>
            </a:r>
            <a:r>
              <a:rPr lang="en-US" dirty="0"/>
              <a:t>  of the emitted radiation in the visible region. As primary dye organic composites like 2,5-diphenyloxazole (PPO)  or butyl </a:t>
            </a:r>
            <a:r>
              <a:rPr lang="en-US" dirty="0" err="1"/>
              <a:t>PhenilButadiene</a:t>
            </a:r>
            <a:r>
              <a:rPr lang="en-US" dirty="0"/>
              <a:t> (</a:t>
            </a:r>
            <a:r>
              <a:rPr lang="en-US" dirty="0" err="1"/>
              <a:t>bPBD</a:t>
            </a:r>
            <a:r>
              <a:rPr lang="en-US" dirty="0"/>
              <a:t>) has been used, while </a:t>
            </a:r>
            <a:r>
              <a:rPr lang="en-US" dirty="0" err="1"/>
              <a:t>dPOPOP</a:t>
            </a:r>
            <a:r>
              <a:rPr lang="en-US" dirty="0"/>
              <a:t> or </a:t>
            </a:r>
            <a:r>
              <a:rPr lang="en-US" dirty="0" err="1"/>
              <a:t>Lumogen</a:t>
            </a:r>
            <a:r>
              <a:rPr lang="en-US" dirty="0"/>
              <a:t> Violet (registered Trademark of BASF) were used as wavelength shifter as I will discuss later. Ortho-</a:t>
            </a:r>
            <a:r>
              <a:rPr lang="en-US" dirty="0" err="1"/>
              <a:t>carborane</a:t>
            </a:r>
            <a:r>
              <a:rPr lang="en-US" dirty="0"/>
              <a:t> or Gadolinium nitrate </a:t>
            </a:r>
            <a:r>
              <a:rPr lang="en-US" dirty="0" err="1"/>
              <a:t>tributylsulfate</a:t>
            </a:r>
            <a:r>
              <a:rPr lang="en-US" dirty="0"/>
              <a:t>  have been added as neutron sensitizer in the base resin </a:t>
            </a:r>
            <a:r>
              <a:rPr lang="it-IT" dirty="0" err="1"/>
              <a:t>before</a:t>
            </a:r>
            <a:r>
              <a:rPr lang="it-IT" dirty="0"/>
              <a:t> the cross-</a:t>
            </a:r>
            <a:r>
              <a:rPr lang="it-IT" dirty="0" err="1"/>
              <a:t>linking</a:t>
            </a:r>
            <a:r>
              <a:rPr lang="it-IT" dirty="0"/>
              <a:t> </a:t>
            </a:r>
            <a:r>
              <a:rPr lang="it-IT" dirty="0" err="1"/>
              <a:t>reaction</a:t>
            </a:r>
            <a:r>
              <a:rPr lang="it-IT" dirty="0"/>
              <a:t> for </a:t>
            </a:r>
            <a:r>
              <a:rPr lang="it-IT" dirty="0" err="1"/>
              <a:t>those</a:t>
            </a:r>
            <a:r>
              <a:rPr lang="it-IT" dirty="0"/>
              <a:t> </a:t>
            </a:r>
            <a:r>
              <a:rPr lang="it-IT" dirty="0" err="1"/>
              <a:t>samples</a:t>
            </a:r>
            <a:r>
              <a:rPr lang="it-IT" dirty="0"/>
              <a:t> to be </a:t>
            </a:r>
            <a:r>
              <a:rPr lang="it-IT" dirty="0" err="1"/>
              <a:t>used</a:t>
            </a:r>
            <a:r>
              <a:rPr lang="it-IT" dirty="0"/>
              <a:t> for </a:t>
            </a:r>
            <a:r>
              <a:rPr lang="it-IT" dirty="0" err="1"/>
              <a:t>thermal</a:t>
            </a:r>
            <a:r>
              <a:rPr lang="it-IT" dirty="0"/>
              <a:t> </a:t>
            </a:r>
            <a:r>
              <a:rPr lang="it-IT" dirty="0" err="1"/>
              <a:t>neutron</a:t>
            </a:r>
            <a:r>
              <a:rPr lang="it-IT" dirty="0"/>
              <a:t> </a:t>
            </a:r>
            <a:r>
              <a:rPr lang="it-IT" dirty="0" err="1"/>
              <a:t>detection</a:t>
            </a:r>
            <a:r>
              <a:rPr lang="it-IT" dirty="0"/>
              <a:t>.</a:t>
            </a:r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42409-6A04-4DC6-AC3A-D3758287A8F2}" type="slidenum">
              <a:rPr lang="it-IT" smtClean="0"/>
              <a:pPr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95533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5363" y="777875"/>
            <a:ext cx="5110162" cy="38338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7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917501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it-IT" smtClean="0"/>
              <a:pPr/>
              <a:t>42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788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300" y="773113"/>
            <a:ext cx="5092700" cy="3821112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it-IT" smtClean="0">
              <a:latin typeface="Times New Roman" pitchFamily="18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969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300" y="773113"/>
            <a:ext cx="5092700" cy="3821112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it-IT" smtClean="0">
              <a:latin typeface="Times New Roman" pitchFamily="18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05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496951" y="4920059"/>
            <a:ext cx="6129062" cy="4691096"/>
          </a:xfrm>
        </p:spPr>
        <p:txBody>
          <a:bodyPr/>
          <a:lstStyle/>
          <a:p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>
          <a:xfrm>
            <a:off x="0" y="9710551"/>
            <a:ext cx="6389370" cy="512949"/>
          </a:xfrm>
        </p:spPr>
        <p:txBody>
          <a:bodyPr/>
          <a:lstStyle/>
          <a:p>
            <a:r>
              <a:rPr lang="en-US" sz="1200" dirty="0"/>
              <a:t>F. </a:t>
            </a:r>
            <a:r>
              <a:rPr lang="en-US" sz="1200" dirty="0" err="1"/>
              <a:t>Gramegna</a:t>
            </a:r>
            <a:r>
              <a:rPr lang="en-US" sz="1200" dirty="0"/>
              <a:t>,    International Workshop on Nuclear Dynamics and Thermodynamics,   Texas A&amp;M University 19 – 22 August - 2013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42409-6A04-4DC6-AC3A-D3758287A8F2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7944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42409-6A04-4DC6-AC3A-D3758287A8F2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5126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7938"/>
            <a:ext cx="4600575" cy="3451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9930" y="4920059"/>
            <a:ext cx="5892419" cy="402550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89838"/>
            <a:fld id="{77542409-6A04-4DC6-AC3A-D3758287A8F2}" type="slidenum">
              <a:rPr lang="en-US">
                <a:latin typeface="Corbel"/>
              </a:rPr>
              <a:pPr defTabSz="989838"/>
              <a:t>6</a:t>
            </a:fld>
            <a:endParaRPr lang="en-US">
              <a:latin typeface="Corbel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1488881" y="4967982"/>
            <a:ext cx="199966" cy="376950"/>
          </a:xfrm>
          <a:prstGeom prst="rect">
            <a:avLst/>
          </a:prstGeom>
          <a:noFill/>
        </p:spPr>
        <p:txBody>
          <a:bodyPr wrap="none" lIns="98984" tIns="49492" rIns="98984" bIns="49492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84638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591609" y="4877462"/>
            <a:ext cx="5916083" cy="4025503"/>
          </a:xfrm>
        </p:spPr>
        <p:txBody>
          <a:bodyPr/>
          <a:lstStyle/>
          <a:p>
            <a:r>
              <a:rPr lang="en-US" sz="1100" smtClean="0"/>
              <a:t>.</a:t>
            </a:r>
            <a:endParaRPr lang="it-IT" sz="11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67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07385" y="4920059"/>
            <a:ext cx="6184279" cy="3785791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42409-6A04-4DC6-AC3A-D3758287A8F2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9946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42409-6A04-4DC6-AC3A-D3758287A8F2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598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 –22  August - 2013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23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 –22  August - 2013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571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 –22  August - 2013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5330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676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953000" y="16764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404331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 –22  August - 2013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605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 –22  August - 2013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58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768" userDrawn="1">
          <p15:clr>
            <a:srgbClr val="FDE53C"/>
          </p15:clr>
        </p15:guide>
        <p15:guide id="2" orient="horz" pos="1296" userDrawn="1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 –22  August - 2013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0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 –22  August - 2013</a:t>
            </a: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038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 –22  August - 2013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986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 –22  August - 2013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246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 –22  August - 2013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319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19 –22  August - 2013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442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19 –22  August - 2013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8D479-8942-46E8-A226-A4E01F7A105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565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3.png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4.wmf"/><Relationship Id="rId11" Type="http://schemas.openxmlformats.org/officeDocument/2006/relationships/image" Target="../media/image56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5.tiff"/><Relationship Id="rId4" Type="http://schemas.openxmlformats.org/officeDocument/2006/relationships/image" Target="../media/image27.gif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62.emf"/><Relationship Id="rId5" Type="http://schemas.openxmlformats.org/officeDocument/2006/relationships/image" Target="../media/image4.png"/><Relationship Id="rId10" Type="http://schemas.openxmlformats.org/officeDocument/2006/relationships/image" Target="../media/image61.tif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0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4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png"/><Relationship Id="rId11" Type="http://schemas.openxmlformats.org/officeDocument/2006/relationships/image" Target="../media/image71.emf"/><Relationship Id="rId5" Type="http://schemas.openxmlformats.org/officeDocument/2006/relationships/image" Target="../media/image68.png"/><Relationship Id="rId10" Type="http://schemas.openxmlformats.org/officeDocument/2006/relationships/image" Target="../media/image70.jpeg"/><Relationship Id="rId4" Type="http://schemas.openxmlformats.org/officeDocument/2006/relationships/oleObject" Target="../embeddings/Foglio_di_lavoro_di_Microsoft_Excel_97-20032.xls"/><Relationship Id="rId9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image" Target="../media/image72.png"/><Relationship Id="rId7" Type="http://schemas.openxmlformats.org/officeDocument/2006/relationships/image" Target="../media/image7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7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6.em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81.png"/><Relationship Id="rId5" Type="http://schemas.openxmlformats.org/officeDocument/2006/relationships/image" Target="../media/image78.png"/><Relationship Id="rId10" Type="http://schemas.openxmlformats.org/officeDocument/2006/relationships/image" Target="../media/image80.emf"/><Relationship Id="rId4" Type="http://schemas.openxmlformats.org/officeDocument/2006/relationships/image" Target="../media/image77.png"/><Relationship Id="rId9" Type="http://schemas.openxmlformats.org/officeDocument/2006/relationships/image" Target="../media/image7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83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8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image" Target="../media/image84.tiff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emf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9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19" Type="http://schemas.openxmlformats.org/officeDocument/2006/relationships/image" Target="../media/image15.gif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94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95.png"/><Relationship Id="rId10" Type="http://schemas.openxmlformats.org/officeDocument/2006/relationships/image" Target="../media/image11.png"/><Relationship Id="rId4" Type="http://schemas.microsoft.com/office/2007/relationships/hdphoto" Target="../media/hdphoto9.wdp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microsoft.com/office/2007/relationships/hdphoto" Target="../media/hdphoto12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04.emf"/><Relationship Id="rId5" Type="http://schemas.openxmlformats.org/officeDocument/2006/relationships/image" Target="../media/image101.png"/><Relationship Id="rId10" Type="http://schemas.openxmlformats.org/officeDocument/2006/relationships/image" Target="../media/image103.gif"/><Relationship Id="rId4" Type="http://schemas.openxmlformats.org/officeDocument/2006/relationships/image" Target="../media/image15.gif"/><Relationship Id="rId9" Type="http://schemas.openxmlformats.org/officeDocument/2006/relationships/image" Target="../media/image10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4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1.png"/><Relationship Id="rId9" Type="http://schemas.openxmlformats.org/officeDocument/2006/relationships/image" Target="../media/image10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11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11" Type="http://schemas.openxmlformats.org/officeDocument/2006/relationships/image" Target="../media/image115.png"/><Relationship Id="rId5" Type="http://schemas.openxmlformats.org/officeDocument/2006/relationships/image" Target="../media/image110.png"/><Relationship Id="rId10" Type="http://schemas.openxmlformats.org/officeDocument/2006/relationships/image" Target="../media/image114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1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18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21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22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26.png"/><Relationship Id="rId5" Type="http://schemas.openxmlformats.org/officeDocument/2006/relationships/image" Target="../media/image4.png"/><Relationship Id="rId10" Type="http://schemas.openxmlformats.org/officeDocument/2006/relationships/image" Target="../media/image125.png"/><Relationship Id="rId4" Type="http://schemas.microsoft.com/office/2007/relationships/hdphoto" Target="../media/hdphoto13.wdp"/><Relationship Id="rId9" Type="http://schemas.openxmlformats.org/officeDocument/2006/relationships/image" Target="../media/image12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emf"/><Relationship Id="rId9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28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emf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tiff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7.wdp"/><Relationship Id="rId18" Type="http://schemas.openxmlformats.org/officeDocument/2006/relationships/image" Target="../media/image63.png"/><Relationship Id="rId3" Type="http://schemas.openxmlformats.org/officeDocument/2006/relationships/tags" Target="../tags/tag8.xml"/><Relationship Id="rId7" Type="http://schemas.openxmlformats.org/officeDocument/2006/relationships/image" Target="../media/image20.png"/><Relationship Id="rId12" Type="http://schemas.openxmlformats.org/officeDocument/2006/relationships/image" Target="../media/image140.png"/><Relationship Id="rId17" Type="http://schemas.openxmlformats.org/officeDocument/2006/relationships/image" Target="../media/image13.png"/><Relationship Id="rId2" Type="http://schemas.openxmlformats.org/officeDocument/2006/relationships/tags" Target="../tags/tag7.xml"/><Relationship Id="rId16" Type="http://schemas.openxmlformats.org/officeDocument/2006/relationships/image" Target="../media/image141.emf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11" Type="http://schemas.openxmlformats.org/officeDocument/2006/relationships/image" Target="../media/image139.png"/><Relationship Id="rId5" Type="http://schemas.openxmlformats.org/officeDocument/2006/relationships/notesSlide" Target="../notesSlides/notesSlide35.xml"/><Relationship Id="rId15" Type="http://schemas.openxmlformats.org/officeDocument/2006/relationships/image" Target="../media/image62.emf"/><Relationship Id="rId10" Type="http://schemas.openxmlformats.org/officeDocument/2006/relationships/image" Target="../media/image138.png"/><Relationship Id="rId19" Type="http://schemas.openxmlformats.org/officeDocument/2006/relationships/image" Target="../media/image142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png"/><Relationship Id="rId1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Documento_di_Microsoft_Word_97_-_20031.doc"/><Relationship Id="rId11" Type="http://schemas.openxmlformats.org/officeDocument/2006/relationships/image" Target="../media/image27.gif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25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gi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microsoft.com/office/2007/relationships/hdphoto" Target="../media/hdphoto6.wdp"/><Relationship Id="rId4" Type="http://schemas.openxmlformats.org/officeDocument/2006/relationships/image" Target="../media/image29.png"/><Relationship Id="rId9" Type="http://schemas.openxmlformats.org/officeDocument/2006/relationships/image" Target="../media/image3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4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2.png"/><Relationship Id="rId10" Type="http://schemas.openxmlformats.org/officeDocument/2006/relationships/image" Target="../media/image36.jpeg"/><Relationship Id="rId4" Type="http://schemas.openxmlformats.org/officeDocument/2006/relationships/image" Target="../media/image11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4.png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gif"/><Relationship Id="rId4" Type="http://schemas.openxmlformats.org/officeDocument/2006/relationships/image" Target="../media/image11.png"/><Relationship Id="rId9" Type="http://schemas.openxmlformats.org/officeDocument/2006/relationships/image" Target="../media/image4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8.wdp"/><Relationship Id="rId3" Type="http://schemas.openxmlformats.org/officeDocument/2006/relationships/image" Target="../media/image43.tiff"/><Relationship Id="rId7" Type="http://schemas.openxmlformats.org/officeDocument/2006/relationships/image" Target="../media/image11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49.png"/><Relationship Id="rId5" Type="http://schemas.openxmlformats.org/officeDocument/2006/relationships/image" Target="../media/image45.tiff"/><Relationship Id="rId10" Type="http://schemas.openxmlformats.org/officeDocument/2006/relationships/image" Target="../media/image48.png"/><Relationship Id="rId4" Type="http://schemas.openxmlformats.org/officeDocument/2006/relationships/image" Target="../media/image44.tiff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1.tif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5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J:\New Folder (2)\DSC004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  <a14:imgEffect>
                      <a14:saturation sat="57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480" y="-9764"/>
            <a:ext cx="3137792" cy="242930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  <a:reflection stA="80000" endPos="65000" dist="381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2449063"/>
            <a:ext cx="9144000" cy="1017917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Neutron detectors: new detectors, innovative materials </a:t>
            </a:r>
            <a:b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and new algorithms for  Pulse Shape Discrimination </a:t>
            </a:r>
          </a:p>
        </p:txBody>
      </p:sp>
      <p:pic>
        <p:nvPicPr>
          <p:cNvPr id="4" name="Picture 141" descr="D:\LOGHI\LOGO_ORIONE_DE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974" y="64946"/>
            <a:ext cx="1918136" cy="139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7" descr="D:\LOGHI\Logo_INF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91" y="170402"/>
            <a:ext cx="2084388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/>
          <p:cNvSpPr/>
          <p:nvPr/>
        </p:nvSpPr>
        <p:spPr>
          <a:xfrm>
            <a:off x="1926950" y="3522751"/>
            <a:ext cx="50360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F. </a:t>
            </a:r>
            <a:r>
              <a:rPr lang="en-US" sz="2400" b="1" i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Gramegna</a:t>
            </a:r>
            <a:endParaRPr lang="en-US" sz="2400" b="1" i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INFN</a:t>
            </a:r>
          </a:p>
          <a:p>
            <a:pPr algn="ctr"/>
            <a:r>
              <a:rPr lang="en-US" sz="20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Laboratori</a:t>
            </a:r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Nazionali</a:t>
            </a:r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di </a:t>
            </a:r>
            <a:r>
              <a:rPr lang="en-US" sz="20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Legnaro</a:t>
            </a:r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endParaRPr lang="it-IT" sz="2000" dirty="0"/>
          </a:p>
        </p:txBody>
      </p:sp>
      <p:sp>
        <p:nvSpPr>
          <p:cNvPr id="6" name="Rettangolo 5"/>
          <p:cNvSpPr/>
          <p:nvPr/>
        </p:nvSpPr>
        <p:spPr>
          <a:xfrm>
            <a:off x="6252677" y="1517325"/>
            <a:ext cx="29817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GB" sz="1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ganic</a:t>
            </a:r>
            <a:r>
              <a:rPr lang="en-GB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sc</a:t>
            </a:r>
            <a:r>
              <a:rPr lang="en-GB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1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ntillators</a:t>
            </a:r>
            <a:r>
              <a:rPr lang="en-GB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GB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GB" sz="1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GB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</a:t>
            </a:r>
            <a:r>
              <a:rPr lang="en-GB" sz="1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utrons</a:t>
            </a:r>
            <a:r>
              <a:rPr lang="en-GB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55658" y="5000578"/>
            <a:ext cx="9016779" cy="1671228"/>
            <a:chOff x="55658" y="5000578"/>
            <a:chExt cx="9016779" cy="1671228"/>
          </a:xfrm>
        </p:grpSpPr>
        <p:sp>
          <p:nvSpPr>
            <p:cNvPr id="8" name="Rettangolo 7"/>
            <p:cNvSpPr/>
            <p:nvPr/>
          </p:nvSpPr>
          <p:spPr>
            <a:xfrm>
              <a:off x="55658" y="5000579"/>
              <a:ext cx="9016779" cy="167122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ea typeface="+mj-ea"/>
                  <a:cs typeface="+mj-cs"/>
                </a:rPr>
                <a:t>International Workshop on Nuclear Dynamics and Thermodynamics</a:t>
              </a:r>
            </a:p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ea typeface="+mj-ea"/>
                  <a:cs typeface="+mj-cs"/>
                </a:rPr>
                <a:t>in Honor of </a:t>
              </a:r>
              <a:r>
                <a:rPr lang="en-US" sz="24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ea typeface="+mj-ea"/>
                  <a:cs typeface="+mj-cs"/>
                </a:rPr>
                <a:t>Prof. Joe </a:t>
              </a:r>
              <a:r>
                <a:rPr lang="en-US" sz="240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ea typeface="+mj-ea"/>
                  <a:cs typeface="+mj-cs"/>
                </a:rPr>
                <a:t>Natowitz</a:t>
              </a:r>
              <a:endParaRPr lang="en-US" sz="2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+mj-ea"/>
                <a:cs typeface="+mj-cs"/>
              </a:endParaRPr>
            </a:p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endParaRPr lang="en-US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+mj-ea"/>
                <a:cs typeface="+mj-cs"/>
              </a:endParaRPr>
            </a:p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ea typeface="+mj-ea"/>
                  <a:cs typeface="+mj-cs"/>
                </a:rPr>
                <a:t>Texas A&amp;M University, College Station, Texas, USA</a:t>
              </a:r>
            </a:p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endParaRPr lang="en-US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+mj-ea"/>
                <a:cs typeface="+mj-cs"/>
              </a:endParaRPr>
            </a:p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ea typeface="+mj-ea"/>
                  <a:cs typeface="+mj-cs"/>
                </a:rPr>
                <a:t>August 19-22, 2013</a:t>
              </a:r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7922042" y="5000578"/>
              <a:ext cx="748146" cy="16712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557213" y="664862"/>
            <a:ext cx="8072437" cy="1194435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lvl="2" indent="515938" fontAlgn="auto"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en-US" sz="2400" dirty="0">
                <a:solidFill>
                  <a:srgbClr val="FF0000"/>
                </a:solidFill>
                <a:ea typeface="+mj-ea"/>
                <a:cs typeface="Times New Roman" pitchFamily="18" charset="0"/>
              </a:rPr>
              <a:t>Overlap </a:t>
            </a:r>
            <a:r>
              <a:rPr lang="en-US" sz="2400" dirty="0">
                <a:ea typeface="+mj-ea"/>
                <a:cs typeface="Times New Roman" pitchFamily="18" charset="0"/>
              </a:rPr>
              <a:t>between</a:t>
            </a:r>
            <a:r>
              <a:rPr lang="en-US" sz="2400" dirty="0">
                <a:solidFill>
                  <a:srgbClr val="FF0000"/>
                </a:solidFill>
                <a:ea typeface="+mj-ea"/>
                <a:cs typeface="Times New Roman" pitchFamily="18" charset="0"/>
              </a:rPr>
              <a:t> dye absorption spectrum </a:t>
            </a:r>
            <a:r>
              <a:rPr lang="en-US" sz="2400" dirty="0">
                <a:ea typeface="+mj-ea"/>
                <a:cs typeface="Times New Roman" pitchFamily="18" charset="0"/>
              </a:rPr>
              <a:t>and</a:t>
            </a:r>
            <a:r>
              <a:rPr lang="en-US" sz="2400" dirty="0">
                <a:solidFill>
                  <a:srgbClr val="FF0000"/>
                </a:solidFill>
                <a:ea typeface="+mj-ea"/>
                <a:cs typeface="Times New Roman" pitchFamily="18" charset="0"/>
              </a:rPr>
              <a:t> polymer </a:t>
            </a:r>
            <a:endParaRPr lang="en-US" sz="2400" dirty="0" smtClean="0">
              <a:solidFill>
                <a:srgbClr val="FF0000"/>
              </a:solidFill>
              <a:ea typeface="+mj-ea"/>
              <a:cs typeface="Times New Roman" pitchFamily="18" charset="0"/>
            </a:endParaRPr>
          </a:p>
          <a:p>
            <a:pPr marL="0" lvl="2" fontAlgn="auto">
              <a:spcAft>
                <a:spcPts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ea typeface="+mj-ea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ea typeface="+mj-ea"/>
                <a:cs typeface="Times New Roman" pitchFamily="18" charset="0"/>
              </a:rPr>
              <a:t>       fluorescence </a:t>
            </a:r>
            <a:r>
              <a:rPr lang="en-US" sz="2400" dirty="0">
                <a:solidFill>
                  <a:srgbClr val="FF0000"/>
                </a:solidFill>
                <a:ea typeface="+mj-ea"/>
                <a:cs typeface="Times New Roman" pitchFamily="18" charset="0"/>
              </a:rPr>
              <a:t>spectrum.</a:t>
            </a:r>
          </a:p>
          <a:p>
            <a:pPr marL="0" lvl="2" indent="515938" fontAlgn="auto"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en-US" sz="2400" dirty="0">
                <a:solidFill>
                  <a:srgbClr val="FF0000"/>
                </a:solidFill>
                <a:ea typeface="+mj-ea"/>
                <a:cs typeface="Times New Roman" pitchFamily="18" charset="0"/>
              </a:rPr>
              <a:t>Good solubility </a:t>
            </a:r>
            <a:r>
              <a:rPr lang="en-US" sz="2400" dirty="0">
                <a:ea typeface="+mj-ea"/>
                <a:cs typeface="Times New Roman" pitchFamily="18" charset="0"/>
              </a:rPr>
              <a:t>in the polymer </a:t>
            </a:r>
            <a:r>
              <a:rPr lang="en-US" sz="2400" dirty="0" smtClean="0">
                <a:ea typeface="+mj-ea"/>
                <a:cs typeface="Times New Roman" pitchFamily="18" charset="0"/>
              </a:rPr>
              <a:t>matrix due to</a:t>
            </a:r>
            <a:r>
              <a:rPr lang="en-US" sz="2400" dirty="0" smtClean="0">
                <a:solidFill>
                  <a:srgbClr val="FF0000"/>
                </a:solidFill>
                <a:ea typeface="+mj-ea"/>
                <a:cs typeface="Times New Roman" pitchFamily="18" charset="0"/>
              </a:rPr>
              <a:t> lateral </a:t>
            </a:r>
            <a:r>
              <a:rPr lang="en-US" sz="2400" dirty="0" err="1">
                <a:solidFill>
                  <a:srgbClr val="FF0000"/>
                </a:solidFill>
                <a:ea typeface="+mj-ea"/>
                <a:cs typeface="Times New Roman" pitchFamily="18" charset="0"/>
              </a:rPr>
              <a:t>p</a:t>
            </a:r>
            <a:r>
              <a:rPr lang="en-US" sz="2400" dirty="0" err="1" smtClean="0">
                <a:solidFill>
                  <a:srgbClr val="FF0000"/>
                </a:solidFill>
                <a:ea typeface="+mj-ea"/>
                <a:cs typeface="Times New Roman" pitchFamily="18" charset="0"/>
              </a:rPr>
              <a:t>henil</a:t>
            </a:r>
            <a:r>
              <a:rPr lang="en-US" sz="2400" dirty="0" smtClean="0">
                <a:solidFill>
                  <a:srgbClr val="FF0000"/>
                </a:solidFill>
                <a:ea typeface="+mj-ea"/>
                <a:cs typeface="Times New Roman" pitchFamily="18" charset="0"/>
              </a:rPr>
              <a:t> groups (PPO)</a:t>
            </a:r>
            <a:endParaRPr lang="en-US" sz="2400" dirty="0">
              <a:solidFill>
                <a:srgbClr val="FF0000"/>
              </a:solidFill>
              <a:ea typeface="+mj-ea"/>
              <a:cs typeface="Times New Roman" pitchFamily="18" charset="0"/>
            </a:endParaRPr>
          </a:p>
          <a:p>
            <a:pPr marL="0" lvl="2" indent="515938" fontAlgn="auto"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en-US" sz="2400" dirty="0">
                <a:solidFill>
                  <a:srgbClr val="FF0000"/>
                </a:solidFill>
                <a:ea typeface="+mj-ea"/>
                <a:cs typeface="Times New Roman" pitchFamily="18" charset="0"/>
              </a:rPr>
              <a:t>Good radiation hardness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>
            <p:extLst/>
          </p:nvPr>
        </p:nvGraphicFramePr>
        <p:xfrm>
          <a:off x="3804140" y="1409662"/>
          <a:ext cx="4707869" cy="3288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Graph" r:id="rId5" imgW="4153814" imgH="2901696" progId="Origin50.Graph">
                  <p:embed/>
                </p:oleObj>
              </mc:Choice>
              <mc:Fallback>
                <p:oleObj name="Graph" r:id="rId5" imgW="4153814" imgH="2901696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4140" y="1409662"/>
                        <a:ext cx="4707869" cy="32886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Immagine 8" descr="PPO.t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74" y="1787250"/>
            <a:ext cx="1801004" cy="87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17952" y="2614603"/>
            <a:ext cx="3786188" cy="6116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2" algn="ctr"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0070C0"/>
                </a:solidFill>
                <a:ea typeface="+mj-ea"/>
                <a:cs typeface="Times New Roman" pitchFamily="18" charset="0"/>
              </a:rPr>
              <a:t>2,5 </a:t>
            </a:r>
            <a:r>
              <a:rPr lang="en-US" b="1" dirty="0" err="1">
                <a:solidFill>
                  <a:srgbClr val="0070C0"/>
                </a:solidFill>
                <a:ea typeface="+mj-ea"/>
                <a:cs typeface="Times New Roman" pitchFamily="18" charset="0"/>
              </a:rPr>
              <a:t>diphenyloxazole</a:t>
            </a:r>
            <a:r>
              <a:rPr lang="en-US" b="1" dirty="0">
                <a:solidFill>
                  <a:srgbClr val="0070C0"/>
                </a:solidFill>
                <a:ea typeface="+mj-ea"/>
                <a:cs typeface="Times New Roman" pitchFamily="18" charset="0"/>
              </a:rPr>
              <a:t> </a:t>
            </a:r>
            <a:endParaRPr lang="en-US" sz="1600" dirty="0" smtClean="0">
              <a:solidFill>
                <a:schemeClr val="bg2">
                  <a:lumMod val="25000"/>
                </a:schemeClr>
              </a:solidFill>
              <a:ea typeface="+mj-ea"/>
              <a:cs typeface="Times New Roman" pitchFamily="18" charset="0"/>
            </a:endParaRPr>
          </a:p>
          <a:p>
            <a:pPr marL="0" lvl="2" algn="ctr" fontAlgn="auto">
              <a:spcAft>
                <a:spcPts val="0"/>
              </a:spcAft>
              <a:defRPr/>
            </a:pPr>
            <a:endParaRPr lang="en-US" sz="1600" dirty="0" smtClean="0">
              <a:solidFill>
                <a:schemeClr val="bg2">
                  <a:lumMod val="25000"/>
                </a:schemeClr>
              </a:solidFill>
              <a:ea typeface="+mj-ea"/>
              <a:cs typeface="Times New Roman" pitchFamily="18" charset="0"/>
            </a:endParaRPr>
          </a:p>
          <a:p>
            <a:pPr marL="0" lvl="2" algn="ctr" fontAlgn="auto">
              <a:spcAft>
                <a:spcPts val="0"/>
              </a:spcAft>
              <a:defRPr/>
            </a:pP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ea typeface="+mj-ea"/>
                <a:cs typeface="Times New Roman" pitchFamily="18" charset="0"/>
              </a:rPr>
              <a:t>or</a:t>
            </a:r>
            <a:endParaRPr lang="en-US" sz="1600" dirty="0">
              <a:solidFill>
                <a:schemeClr val="bg2">
                  <a:lumMod val="25000"/>
                </a:schemeClr>
              </a:solidFill>
              <a:ea typeface="+mj-ea"/>
              <a:cs typeface="Times New Roman" pitchFamily="18" charset="0"/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7877858" y="60419"/>
            <a:ext cx="1233789" cy="551935"/>
            <a:chOff x="0" y="0"/>
            <a:chExt cx="980303" cy="551935"/>
          </a:xfrm>
        </p:grpSpPr>
        <p:sp>
          <p:nvSpPr>
            <p:cNvPr id="10" name="Rettangolo 9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1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47" descr="D:\LOGHI\Logo_INF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" y="56118"/>
            <a:ext cx="744398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169429" y="6381068"/>
            <a:ext cx="7740781" cy="365125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1100" dirty="0" smtClean="0">
                <a:solidFill>
                  <a:schemeClr val="tx1"/>
                </a:solidFill>
              </a:rPr>
              <a:t>F. </a:t>
            </a:r>
            <a:r>
              <a:rPr lang="en-US" sz="1100" dirty="0" err="1" smtClean="0">
                <a:solidFill>
                  <a:schemeClr val="tx1"/>
                </a:solidFill>
              </a:rPr>
              <a:t>Gramegna</a:t>
            </a:r>
            <a:r>
              <a:rPr lang="en-US" sz="1100" dirty="0" smtClean="0">
                <a:solidFill>
                  <a:schemeClr val="tx1"/>
                </a:solidFill>
              </a:rPr>
              <a:t>,    International Workshop on Nuclear Dynamics and Thermodynamics,   Texas A&amp;M University 19 – 22 August - 2013</a:t>
            </a:r>
            <a:endParaRPr lang="it-IT" sz="1100" dirty="0">
              <a:solidFill>
                <a:schemeClr val="tx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910210" y="6198505"/>
            <a:ext cx="958403" cy="365125"/>
          </a:xfrm>
        </p:spPr>
        <p:txBody>
          <a:bodyPr/>
          <a:lstStyle/>
          <a:p>
            <a:fld id="{9CD8D479-8942-46E8-A226-A4E01F7A105C}" type="slidenum">
              <a:rPr lang="it-IT" smtClean="0"/>
              <a:pPr/>
              <a:t>10</a:t>
            </a:fld>
            <a:endParaRPr lang="it-IT" dirty="0"/>
          </a:p>
        </p:txBody>
      </p:sp>
      <p:grpSp>
        <p:nvGrpSpPr>
          <p:cNvPr id="2" name="Gruppo 1"/>
          <p:cNvGrpSpPr/>
          <p:nvPr/>
        </p:nvGrpSpPr>
        <p:grpSpPr>
          <a:xfrm>
            <a:off x="926428" y="77754"/>
            <a:ext cx="6905607" cy="369332"/>
            <a:chOff x="926428" y="77754"/>
            <a:chExt cx="7081932" cy="369332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926428" y="77754"/>
              <a:ext cx="7081932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2">
                  <a:lumMod val="25000"/>
                </a:schemeClr>
              </a:solidFill>
            </a:ln>
          </p:spPr>
          <p:txBody>
            <a:bodyPr wrap="square" anchor="ctr">
              <a:spAutoFit/>
            </a:bodyPr>
            <a:lstStyle/>
            <a:p>
              <a:pPr marL="0" lvl="2" defTabSz="156013" fontAlgn="auto">
                <a:spcBef>
                  <a:spcPts val="0"/>
                </a:spcBef>
                <a:spcAft>
                  <a:spcPts val="0"/>
                </a:spcAft>
                <a:buClr>
                  <a:srgbClr val="FF3300"/>
                </a:buClr>
                <a:defRPr/>
              </a:pPr>
              <a:r>
                <a:rPr lang="en-GB" altLang="ko-KR" dirty="0" smtClean="0">
                  <a:ea typeface="굴림" pitchFamily="34" charset="-127"/>
                  <a:cs typeface="Arial" pitchFamily="34" charset="0"/>
                </a:rPr>
                <a:t>Suitable Dye Molecules: 1</a:t>
              </a:r>
              <a:r>
                <a:rPr lang="en-GB" altLang="ko-KR" baseline="30000" dirty="0" smtClean="0">
                  <a:ea typeface="굴림" pitchFamily="34" charset="-127"/>
                  <a:cs typeface="Arial" pitchFamily="34" charset="0"/>
                </a:rPr>
                <a:t>st</a:t>
              </a:r>
              <a:r>
                <a:rPr lang="en-GB" altLang="ko-KR" dirty="0" smtClean="0">
                  <a:ea typeface="굴림" pitchFamily="34" charset="-127"/>
                  <a:cs typeface="Arial" pitchFamily="34" charset="0"/>
                </a:rPr>
                <a:t> Dye</a:t>
              </a:r>
              <a:endParaRPr lang="en-GB" altLang="ko-KR" dirty="0">
                <a:ea typeface="굴림" pitchFamily="34" charset="-127"/>
                <a:cs typeface="Arial" pitchFamily="34" charset="0"/>
              </a:endParaRPr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6291658" y="77754"/>
              <a:ext cx="748146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" name="CasellaDiTesto 4"/>
          <p:cNvSpPr txBox="1"/>
          <p:nvPr/>
        </p:nvSpPr>
        <p:spPr>
          <a:xfrm>
            <a:off x="845367" y="4115600"/>
            <a:ext cx="240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chemeClr val="bg2">
                    <a:lumMod val="50000"/>
                  </a:schemeClr>
                </a:solidFill>
              </a:rPr>
              <a:t>butyl</a:t>
            </a:r>
            <a:r>
              <a:rPr lang="it-IT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b="1" dirty="0" err="1" smtClean="0">
                <a:solidFill>
                  <a:schemeClr val="bg2">
                    <a:lumMod val="50000"/>
                  </a:schemeClr>
                </a:solidFill>
              </a:rPr>
              <a:t>Phenylbutadiene</a:t>
            </a:r>
            <a:r>
              <a:rPr lang="it-IT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it-IT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65" y="3016026"/>
            <a:ext cx="3316224" cy="1222248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4345267" y="4525192"/>
            <a:ext cx="400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Fluorescence</a:t>
            </a:r>
            <a:r>
              <a:rPr lang="it-IT" dirty="0" smtClean="0"/>
              <a:t> </a:t>
            </a:r>
            <a:r>
              <a:rPr lang="it-IT" dirty="0" err="1" smtClean="0"/>
              <a:t>spectra</a:t>
            </a:r>
            <a:r>
              <a:rPr lang="it-IT" dirty="0" smtClean="0"/>
              <a:t> of silicone and PPO</a:t>
            </a:r>
            <a:endParaRPr lang="it-IT" dirty="0"/>
          </a:p>
        </p:txBody>
      </p:sp>
      <p:pic>
        <p:nvPicPr>
          <p:cNvPr id="18" name="Immagine 31" descr="22MatriceEmiss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088" y="4806883"/>
            <a:ext cx="2381014" cy="154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32" descr="3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9" r="53333"/>
          <a:stretch>
            <a:fillRect/>
          </a:stretch>
        </p:blipFill>
        <p:spPr bwMode="auto">
          <a:xfrm>
            <a:off x="6072968" y="4910386"/>
            <a:ext cx="1629251" cy="140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29" descr="C:\talk\sum2002\sc_lsc_gap2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65" y="4525192"/>
            <a:ext cx="3030537" cy="176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1616235" y="2286478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PPO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7702219" y="5000140"/>
            <a:ext cx="1409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/>
              <a:t>H6524 Hamamatsu </a:t>
            </a:r>
            <a:r>
              <a:rPr lang="it-IT" sz="1200" dirty="0" smtClean="0"/>
              <a:t>(</a:t>
            </a:r>
            <a:r>
              <a:rPr lang="it-IT" sz="1200" b="1" dirty="0" smtClean="0"/>
              <a:t>PMT R1450 </a:t>
            </a:r>
            <a:r>
              <a:rPr lang="it-IT" sz="1200" dirty="0" smtClean="0"/>
              <a:t>(</a:t>
            </a:r>
            <a:r>
              <a:rPr lang="it-IT" sz="1200" dirty="0" err="1" smtClean="0">
                <a:solidFill>
                  <a:srgbClr val="FF0000"/>
                </a:solidFill>
              </a:rPr>
              <a:t>response</a:t>
            </a:r>
            <a:r>
              <a:rPr lang="it-IT" sz="1200" dirty="0" smtClean="0">
                <a:solidFill>
                  <a:srgbClr val="FF0000"/>
                </a:solidFill>
              </a:rPr>
              <a:t> </a:t>
            </a:r>
            <a:r>
              <a:rPr lang="it-IT" sz="1200" dirty="0" err="1" smtClean="0">
                <a:solidFill>
                  <a:srgbClr val="FF0000"/>
                </a:solidFill>
              </a:rPr>
              <a:t>spectra</a:t>
            </a:r>
            <a:r>
              <a:rPr lang="it-IT" sz="12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it-IT" sz="1200" dirty="0" smtClean="0">
                <a:solidFill>
                  <a:srgbClr val="FF0000"/>
                </a:solidFill>
              </a:rPr>
              <a:t>350 </a:t>
            </a:r>
            <a:r>
              <a:rPr lang="it-IT" sz="1200" dirty="0">
                <a:solidFill>
                  <a:srgbClr val="FF0000"/>
                </a:solidFill>
              </a:rPr>
              <a:t>– 600 nm</a:t>
            </a:r>
            <a:r>
              <a:rPr lang="it-IT" sz="1200" dirty="0"/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21615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>
          <a:xfrm>
            <a:off x="80446" y="6487722"/>
            <a:ext cx="8365053" cy="372768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1100" dirty="0" smtClean="0">
                <a:solidFill>
                  <a:srgbClr val="002060"/>
                </a:solidFill>
                <a:latin typeface="Calibri "/>
              </a:rPr>
              <a:t>F. </a:t>
            </a:r>
            <a:r>
              <a:rPr lang="en-US" sz="1100" dirty="0" err="1" smtClean="0">
                <a:solidFill>
                  <a:srgbClr val="002060"/>
                </a:solidFill>
                <a:latin typeface="Calibri "/>
              </a:rPr>
              <a:t>Gramegna</a:t>
            </a:r>
            <a:r>
              <a:rPr lang="en-US" sz="1100" dirty="0" smtClean="0">
                <a:solidFill>
                  <a:srgbClr val="002060"/>
                </a:solidFill>
                <a:latin typeface="Calibri "/>
              </a:rPr>
              <a:t>,    International Workshop on Nuclear Dynamics and Thermodynamics,   Texas A&amp;M University 19 – 22 August - 2013</a:t>
            </a:r>
            <a:endParaRPr lang="en-US" sz="1100" dirty="0">
              <a:solidFill>
                <a:srgbClr val="002060"/>
              </a:solidFill>
              <a:latin typeface="Calibri "/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7886358" y="55657"/>
            <a:ext cx="1233789" cy="551935"/>
            <a:chOff x="0" y="0"/>
            <a:chExt cx="980303" cy="551935"/>
          </a:xfrm>
        </p:grpSpPr>
        <p:sp>
          <p:nvSpPr>
            <p:cNvPr id="13" name="Rettangolo 12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2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147" descr="D:\LOGHI\Logo_INF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9" y="32951"/>
            <a:ext cx="744398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asellaDiTesto 19"/>
          <p:cNvSpPr txBox="1"/>
          <p:nvPr/>
        </p:nvSpPr>
        <p:spPr>
          <a:xfrm>
            <a:off x="155772" y="1031456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it-IT" dirty="0" smtClean="0"/>
              <a:t>PPO, </a:t>
            </a:r>
            <a:r>
              <a:rPr lang="it-IT" dirty="0" err="1" smtClean="0"/>
              <a:t>bPBD</a:t>
            </a:r>
            <a:r>
              <a:rPr lang="it-IT" dirty="0" smtClean="0"/>
              <a:t> etc.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t-IT" dirty="0" err="1" smtClean="0"/>
              <a:t>Lumogen</a:t>
            </a:r>
            <a:r>
              <a:rPr lang="it-IT" dirty="0" smtClean="0"/>
              <a:t> </a:t>
            </a:r>
            <a:r>
              <a:rPr lang="it-IT" dirty="0" err="1" smtClean="0"/>
              <a:t>Violet</a:t>
            </a:r>
            <a:r>
              <a:rPr lang="it-IT" dirty="0" smtClean="0"/>
              <a:t> (LV), BBOT, </a:t>
            </a:r>
            <a:r>
              <a:rPr lang="it-IT" dirty="0" err="1" smtClean="0"/>
              <a:t>dPOPOP</a:t>
            </a:r>
            <a:r>
              <a:rPr lang="it-IT" dirty="0" smtClean="0"/>
              <a:t>  etc.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925224" y="6388512"/>
            <a:ext cx="2057400" cy="365125"/>
          </a:xfrm>
        </p:spPr>
        <p:txBody>
          <a:bodyPr/>
          <a:lstStyle/>
          <a:p>
            <a:fld id="{9CD8D479-8942-46E8-A226-A4E01F7A105C}" type="slidenum">
              <a:rPr lang="it-IT" smtClean="0"/>
              <a:pPr/>
              <a:t>11</a:t>
            </a:fld>
            <a:endParaRPr lang="it-IT" dirty="0"/>
          </a:p>
        </p:txBody>
      </p:sp>
      <p:grpSp>
        <p:nvGrpSpPr>
          <p:cNvPr id="4" name="Gruppo 3"/>
          <p:cNvGrpSpPr/>
          <p:nvPr/>
        </p:nvGrpSpPr>
        <p:grpSpPr>
          <a:xfrm>
            <a:off x="960493" y="-1"/>
            <a:ext cx="6862501" cy="551936"/>
            <a:chOff x="945680" y="-1"/>
            <a:chExt cx="7236290" cy="551936"/>
          </a:xfrm>
        </p:grpSpPr>
        <p:sp>
          <p:nvSpPr>
            <p:cNvPr id="7" name="Rettangolo 6"/>
            <p:cNvSpPr/>
            <p:nvPr/>
          </p:nvSpPr>
          <p:spPr>
            <a:xfrm>
              <a:off x="945680" y="-1"/>
              <a:ext cx="7236290" cy="55193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altLang="ko-KR" dirty="0">
                  <a:solidFill>
                    <a:schemeClr val="bg2">
                      <a:lumMod val="50000"/>
                    </a:schemeClr>
                  </a:solidFill>
                  <a:ea typeface="굴림" pitchFamily="34" charset="-127"/>
                  <a:cs typeface="Arial" pitchFamily="34" charset="0"/>
                </a:rPr>
                <a:t>Suitable Dye </a:t>
              </a:r>
              <a:r>
                <a:rPr lang="en-GB" altLang="ko-KR" dirty="0" smtClean="0">
                  <a:solidFill>
                    <a:schemeClr val="bg2">
                      <a:lumMod val="50000"/>
                    </a:schemeClr>
                  </a:solidFill>
                  <a:ea typeface="굴림" pitchFamily="34" charset="-127"/>
                  <a:cs typeface="Arial" pitchFamily="34" charset="0"/>
                </a:rPr>
                <a:t>Molecules: photo-sensor coupling</a:t>
              </a:r>
              <a:endParaRPr lang="it-IT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6925224" y="0"/>
              <a:ext cx="748146" cy="5315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5" name="Immagin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" y="1920580"/>
            <a:ext cx="3445500" cy="211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egnaposto contenuto 4"/>
          <p:cNvSpPr txBox="1">
            <a:spLocks/>
          </p:cNvSpPr>
          <p:nvPr/>
        </p:nvSpPr>
        <p:spPr>
          <a:xfrm>
            <a:off x="95259" y="4326377"/>
            <a:ext cx="4392488" cy="21613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 smtClean="0"/>
          </a:p>
          <a:p>
            <a:r>
              <a:rPr lang="en-US" sz="1800" dirty="0" smtClean="0"/>
              <a:t>Phenyl substituted </a:t>
            </a:r>
            <a:r>
              <a:rPr lang="en-US" sz="1800" dirty="0" err="1" smtClean="0"/>
              <a:t>polysiloxane</a:t>
            </a:r>
            <a:r>
              <a:rPr lang="en-US" sz="1800" dirty="0" smtClean="0"/>
              <a:t> resins</a:t>
            </a:r>
          </a:p>
          <a:p>
            <a:r>
              <a:rPr lang="en-US" sz="1800" dirty="0" smtClean="0"/>
              <a:t>2,5-Diphenyloxazole (PPO)</a:t>
            </a:r>
          </a:p>
          <a:p>
            <a:r>
              <a:rPr lang="en-US" sz="1800" dirty="0" err="1" smtClean="0"/>
              <a:t>Lumogen</a:t>
            </a:r>
            <a:r>
              <a:rPr lang="en-US" sz="1800" dirty="0" smtClean="0"/>
              <a:t> Violet (LV)</a:t>
            </a:r>
          </a:p>
          <a:p>
            <a:r>
              <a:rPr lang="en-US" sz="1800" dirty="0" err="1" smtClean="0"/>
              <a:t>Lumogen</a:t>
            </a:r>
            <a:r>
              <a:rPr lang="en-US" sz="1800" dirty="0" smtClean="0"/>
              <a:t> Red (LR)</a:t>
            </a:r>
          </a:p>
          <a:p>
            <a:endParaRPr lang="en-US" sz="1800" dirty="0" smtClean="0"/>
          </a:p>
        </p:txBody>
      </p:sp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98459" y="4035054"/>
            <a:ext cx="5411538" cy="74770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Red emitting polysiloxane based </a:t>
            </a:r>
            <a:br>
              <a:rPr lang="en-US" sz="2000" b="1" dirty="0" smtClean="0">
                <a:solidFill>
                  <a:srgbClr val="FF0000"/>
                </a:solidFill>
                <a:latin typeface="+mn-lt"/>
              </a:rPr>
            </a:b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scintillators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95259" y="626998"/>
            <a:ext cx="48412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Blu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emitting </a:t>
            </a:r>
            <a:r>
              <a:rPr lang="en-US" sz="2000" b="1" dirty="0" err="1">
                <a:solidFill>
                  <a:srgbClr val="FF0000"/>
                </a:solidFill>
              </a:rPr>
              <a:t>polysiloxane</a:t>
            </a:r>
            <a:r>
              <a:rPr lang="en-US" sz="2000" b="1" dirty="0">
                <a:solidFill>
                  <a:srgbClr val="FF0000"/>
                </a:solidFill>
              </a:rPr>
              <a:t> based scintillators</a:t>
            </a:r>
            <a:endParaRPr lang="it-IT" sz="2000" dirty="0"/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964" y="5705779"/>
            <a:ext cx="1716966" cy="701426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t="5655" r="6163"/>
          <a:stretch/>
        </p:blipFill>
        <p:spPr>
          <a:xfrm>
            <a:off x="4512877" y="930021"/>
            <a:ext cx="4692578" cy="370974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847344" y="581985"/>
            <a:ext cx="4416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A. Quaranta et al. Optical </a:t>
            </a:r>
            <a:r>
              <a:rPr lang="it-IT" sz="1400" b="1" dirty="0" err="1"/>
              <a:t>Materials</a:t>
            </a:r>
            <a:r>
              <a:rPr lang="it-IT" sz="1400" b="1" dirty="0"/>
              <a:t> 32 (2010) 1317–1320</a:t>
            </a: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7523" y="2942072"/>
            <a:ext cx="923547" cy="1262941"/>
          </a:xfrm>
          <a:prstGeom prst="rect">
            <a:avLst/>
          </a:prstGeom>
        </p:spPr>
      </p:pic>
      <p:sp>
        <p:nvSpPr>
          <p:cNvPr id="26" name="CasellaDiTesto 25"/>
          <p:cNvSpPr txBox="1"/>
          <p:nvPr/>
        </p:nvSpPr>
        <p:spPr>
          <a:xfrm>
            <a:off x="3623430" y="4134946"/>
            <a:ext cx="2447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 smtClean="0">
                <a:solidFill>
                  <a:srgbClr val="FF0000"/>
                </a:solidFill>
              </a:rPr>
              <a:t>Naphtalimidi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dirty="0" smtClean="0">
                <a:solidFill>
                  <a:srgbClr val="FF0000"/>
                </a:solidFill>
              </a:rPr>
              <a:t> </a:t>
            </a:r>
            <a:r>
              <a:rPr lang="it-IT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 </a:t>
            </a:r>
            <a:r>
              <a:rPr lang="it-IT" sz="1600" dirty="0" smtClean="0">
                <a:solidFill>
                  <a:srgbClr val="FF0000"/>
                </a:solidFill>
              </a:rPr>
              <a:t>LV/LR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27" name="Rectangle 4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29969" y="4535952"/>
            <a:ext cx="5340626" cy="836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96" tIns="48548" rIns="97096" bIns="48548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Luminescent dyes </a:t>
            </a:r>
            <a:r>
              <a:rPr lang="en-US" sz="16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for </a:t>
            </a:r>
            <a:r>
              <a:rPr lang="en-US" sz="16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promoting high luminescence yield at about 430 nm (</a:t>
            </a:r>
            <a:r>
              <a:rPr lang="en-US" sz="16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PPO or </a:t>
            </a:r>
            <a:r>
              <a:rPr lang="en-US" sz="1600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bPBD</a:t>
            </a:r>
            <a:r>
              <a:rPr lang="en-US" sz="16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)+(</a:t>
            </a:r>
            <a:r>
              <a:rPr lang="en-US" sz="1600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dPOPOP</a:t>
            </a:r>
            <a:r>
              <a:rPr lang="en-US" sz="16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or LV), while </a:t>
            </a:r>
          </a:p>
          <a:p>
            <a:pPr marL="0" indent="0" eaLnBrk="1" hangingPunct="1">
              <a:spcBef>
                <a:spcPct val="0"/>
              </a:spcBef>
              <a:buClr>
                <a:srgbClr val="FF0000"/>
              </a:buClr>
              <a:buNone/>
            </a:pPr>
            <a:r>
              <a:rPr lang="en-US" sz="16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     ~ 600nm </a:t>
            </a:r>
            <a:r>
              <a:rPr lang="en-US" sz="16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US" sz="16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LR.</a:t>
            </a:r>
            <a:endParaRPr lang="en-US" sz="16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 4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929969" y="5405003"/>
            <a:ext cx="5135557" cy="836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96" tIns="48548" rIns="97096" bIns="48548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600" b="1" dirty="0" smtClean="0">
                <a:latin typeface="+mn-lt"/>
                <a:cs typeface="Tahoma" panose="020B0604030504040204" pitchFamily="34" charset="0"/>
              </a:rPr>
              <a:t>Boron O-</a:t>
            </a:r>
            <a:r>
              <a:rPr lang="en-US" sz="1600" b="1" dirty="0" err="1" smtClean="0">
                <a:latin typeface="+mn-lt"/>
                <a:cs typeface="Tahoma" panose="020B0604030504040204" pitchFamily="34" charset="0"/>
              </a:rPr>
              <a:t>carborane</a:t>
            </a:r>
            <a:r>
              <a:rPr lang="en-US" sz="1600" b="1" dirty="0" smtClean="0">
                <a:latin typeface="+mn-lt"/>
                <a:cs typeface="Tahoma" panose="020B0604030504040204" pitchFamily="34" charset="0"/>
              </a:rPr>
              <a:t>   </a:t>
            </a:r>
            <a:r>
              <a:rPr lang="en-US" sz="1600" dirty="0" smtClean="0">
                <a:latin typeface="+mn-lt"/>
                <a:cs typeface="Tahoma" panose="020B0604030504040204" pitchFamily="34" charset="0"/>
              </a:rPr>
              <a:t>or </a:t>
            </a:r>
            <a:r>
              <a:rPr lang="it-IT" sz="1600" b="1" dirty="0" err="1"/>
              <a:t>Gadolinium</a:t>
            </a:r>
            <a:r>
              <a:rPr lang="it-IT" sz="1600" b="1" dirty="0"/>
              <a:t> nitrate </a:t>
            </a:r>
            <a:r>
              <a:rPr lang="it-IT" sz="1600" b="1" dirty="0" err="1" smtClean="0"/>
              <a:t>tributylsulfate</a:t>
            </a:r>
            <a:r>
              <a:rPr lang="it-IT" sz="1600" dirty="0" smtClean="0"/>
              <a:t>: </a:t>
            </a:r>
            <a:r>
              <a:rPr lang="en-US" sz="1600" dirty="0" smtClean="0">
                <a:latin typeface="+mn-lt"/>
                <a:cs typeface="Tahoma" panose="020B0604030504040204" pitchFamily="34" charset="0"/>
              </a:rPr>
              <a:t>used </a:t>
            </a:r>
            <a:r>
              <a:rPr lang="en-US" sz="1600" dirty="0">
                <a:latin typeface="+mn-lt"/>
                <a:cs typeface="Tahoma" panose="020B0604030504040204" pitchFamily="34" charset="0"/>
              </a:rPr>
              <a:t>as thermal neutron </a:t>
            </a:r>
            <a:endParaRPr lang="en-US" sz="1600" dirty="0" smtClean="0">
              <a:latin typeface="+mn-lt"/>
              <a:cs typeface="Tahoma" panose="020B0604030504040204" pitchFamily="34" charset="0"/>
            </a:endParaRPr>
          </a:p>
          <a:p>
            <a:pPr marL="0" indent="0">
              <a:spcBef>
                <a:spcPct val="0"/>
              </a:spcBef>
              <a:buClr>
                <a:srgbClr val="FF0000"/>
              </a:buClr>
              <a:buNone/>
            </a:pPr>
            <a:r>
              <a:rPr lang="en-US" sz="1600" dirty="0" smtClean="0">
                <a:latin typeface="+mn-lt"/>
                <a:cs typeface="Tahoma" panose="020B0604030504040204" pitchFamily="34" charset="0"/>
              </a:rPr>
              <a:t>        sensitizer</a:t>
            </a:r>
            <a:r>
              <a:rPr lang="en-US" sz="1600" dirty="0">
                <a:latin typeface="+mn-lt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655" y="5126439"/>
            <a:ext cx="982871" cy="126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87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40" name="Group 1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84158"/>
              </p:ext>
            </p:extLst>
          </p:nvPr>
        </p:nvGraphicFramePr>
        <p:xfrm>
          <a:off x="83879" y="558738"/>
          <a:ext cx="6316921" cy="4277730"/>
        </p:xfrm>
        <a:graphic>
          <a:graphicData uri="http://schemas.openxmlformats.org/drawingml/2006/table">
            <a:tbl>
              <a:tblPr/>
              <a:tblGrid>
                <a:gridCol w="1309500"/>
                <a:gridCol w="2607805"/>
                <a:gridCol w="2399616"/>
              </a:tblGrid>
              <a:tr h="345852"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Series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1</a:t>
                      </a:r>
                      <a:r>
                        <a:rPr kumimoji="0" lang="it-IT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°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</a:t>
                      </a: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dye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2° dye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45064"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S1_1:3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PPO (0.5% : 2,0%)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LV(0.01%:0.04%)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5782"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S2_1:3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PPO (0,5% - 1,0%)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BBOT (0.01%:0.04%)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67427"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S2_4:9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bPBD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(0,25% - 0,5%)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LV(0.01%:0.04%)</a:t>
                      </a:r>
                    </a:p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2"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S3_1:6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PPO (1,0% -2,0%)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LV(0.01%:0.04%)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45064"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S3_7:9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DMT (0,35% - 2,0%)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BBOT (0.01%:0.04%)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45064"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S3_10:12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DMT (0,35% - 2,0%)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LV(0.01%:0.04%)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45064"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S4_1:3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bPBD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(0,2%)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BBOT (0.01%:0.04%)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75756"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S5 3cm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PPO (1,0%)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BBOT (0.02%)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75756">
                <a:tc>
                  <a:txBody>
                    <a:bodyPr/>
                    <a:lstStyle/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S6_1:7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PPO (1,0% -2,0%)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LV(0.01%:0.04%)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45064"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LV *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6969"/>
                    </a:solidFill>
                  </a:tcPr>
                </a:tc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PPO (1,0% - 1,5%)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6969"/>
                    </a:solidFill>
                  </a:tcPr>
                </a:tc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LV (0.01% : 0,05%)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6969"/>
                    </a:solidFill>
                  </a:tcPr>
                </a:tc>
              </a:tr>
              <a:tr h="345064"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dPOPOP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*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6969"/>
                    </a:solidFill>
                  </a:tcPr>
                </a:tc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PPO (1,0%)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6969"/>
                    </a:solidFill>
                  </a:tcPr>
                </a:tc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dPOPOP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(0,01% - 0,02)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6969"/>
                    </a:solidFill>
                  </a:tcPr>
                </a:tc>
              </a:tr>
            </a:tbl>
          </a:graphicData>
        </a:graphic>
      </p:graphicFrame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89777" y="6467008"/>
            <a:ext cx="7815973" cy="365125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1100" dirty="0" smtClean="0">
                <a:solidFill>
                  <a:schemeClr val="tx1"/>
                </a:solidFill>
              </a:rPr>
              <a:t>F. </a:t>
            </a:r>
            <a:r>
              <a:rPr lang="en-US" sz="1100" dirty="0" err="1" smtClean="0">
                <a:solidFill>
                  <a:schemeClr val="tx1"/>
                </a:solidFill>
              </a:rPr>
              <a:t>Gramegna</a:t>
            </a:r>
            <a:r>
              <a:rPr lang="en-US" sz="1100" dirty="0" smtClean="0">
                <a:solidFill>
                  <a:schemeClr val="tx1"/>
                </a:solidFill>
              </a:rPr>
              <a:t>,    International Workshop on Nuclear Dynamics and Thermodynamics,   Texas A&amp;M University 19 – 22 August - 2013</a:t>
            </a:r>
            <a:endParaRPr lang="it-IT" sz="1100" dirty="0">
              <a:solidFill>
                <a:schemeClr val="tx1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877050" y="6396308"/>
            <a:ext cx="2057400" cy="365125"/>
          </a:xfrm>
        </p:spPr>
        <p:txBody>
          <a:bodyPr/>
          <a:lstStyle/>
          <a:p>
            <a:fld id="{9CD8D479-8942-46E8-A226-A4E01F7A105C}" type="slidenum">
              <a:rPr lang="it-IT" smtClean="0"/>
              <a:pPr/>
              <a:t>12</a:t>
            </a:fld>
            <a:endParaRPr lang="it-IT" dirty="0"/>
          </a:p>
        </p:txBody>
      </p:sp>
      <p:grpSp>
        <p:nvGrpSpPr>
          <p:cNvPr id="12" name="Gruppo 11"/>
          <p:cNvGrpSpPr/>
          <p:nvPr/>
        </p:nvGrpSpPr>
        <p:grpSpPr>
          <a:xfrm>
            <a:off x="7870456" y="39755"/>
            <a:ext cx="1233789" cy="551935"/>
            <a:chOff x="0" y="0"/>
            <a:chExt cx="980303" cy="551935"/>
          </a:xfrm>
        </p:grpSpPr>
        <p:sp>
          <p:nvSpPr>
            <p:cNvPr id="13" name="Rettangolo 12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4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7" descr="D:\LOGHI\Logo_INF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" y="56118"/>
            <a:ext cx="744398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o 3"/>
          <p:cNvGrpSpPr/>
          <p:nvPr/>
        </p:nvGrpSpPr>
        <p:grpSpPr>
          <a:xfrm>
            <a:off x="828277" y="64797"/>
            <a:ext cx="6948099" cy="369332"/>
            <a:chOff x="828277" y="77754"/>
            <a:chExt cx="7180083" cy="369332"/>
          </a:xfrm>
        </p:grpSpPr>
        <p:sp>
          <p:nvSpPr>
            <p:cNvPr id="11" name="Rectangle 2"/>
            <p:cNvSpPr>
              <a:spLocks noChangeArrowheads="1"/>
            </p:cNvSpPr>
            <p:nvPr/>
          </p:nvSpPr>
          <p:spPr bwMode="auto">
            <a:xfrm>
              <a:off x="828277" y="77754"/>
              <a:ext cx="7180083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2">
                  <a:lumMod val="25000"/>
                </a:schemeClr>
              </a:solidFill>
            </a:ln>
          </p:spPr>
          <p:txBody>
            <a:bodyPr wrap="square" anchor="ctr">
              <a:spAutoFit/>
            </a:bodyPr>
            <a:lstStyle/>
            <a:p>
              <a:r>
                <a:rPr lang="en-US" dirty="0">
                  <a:solidFill>
                    <a:srgbClr val="3E5D78"/>
                  </a:solidFill>
                </a:rPr>
                <a:t>Sample production</a:t>
              </a:r>
              <a:r>
                <a:rPr lang="en-US" b="1" dirty="0">
                  <a:solidFill>
                    <a:srgbClr val="3E5D78"/>
                  </a:solidFill>
                </a:rPr>
                <a:t>:  </a:t>
              </a:r>
              <a:r>
                <a:rPr lang="it-IT" dirty="0" err="1">
                  <a:solidFill>
                    <a:srgbClr val="525B7E"/>
                  </a:solidFill>
                </a:rPr>
                <a:t>Polysiloxane</a:t>
              </a:r>
              <a:r>
                <a:rPr lang="it-IT" dirty="0">
                  <a:solidFill>
                    <a:srgbClr val="525B7E"/>
                  </a:solidFill>
                </a:rPr>
                <a:t> </a:t>
              </a:r>
              <a:r>
                <a:rPr lang="it-IT" dirty="0" err="1">
                  <a:solidFill>
                    <a:srgbClr val="525B7E"/>
                  </a:solidFill>
                </a:rPr>
                <a:t>rubbers</a:t>
              </a:r>
              <a:endParaRPr lang="it-IT" dirty="0">
                <a:solidFill>
                  <a:srgbClr val="525B7E"/>
                </a:solidFill>
              </a:endParaRPr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6291658" y="77754"/>
              <a:ext cx="748146" cy="369332"/>
            </a:xfrm>
            <a:prstGeom prst="rect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131017"/>
              </p:ext>
            </p:extLst>
          </p:nvPr>
        </p:nvGraphicFramePr>
        <p:xfrm>
          <a:off x="132868" y="4887548"/>
          <a:ext cx="6744182" cy="1508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1700"/>
                <a:gridCol w="1327660"/>
                <a:gridCol w="1327660"/>
                <a:gridCol w="1328581"/>
                <a:gridCol w="1328581"/>
              </a:tblGrid>
              <a:tr h="4157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PPO/</a:t>
                      </a:r>
                      <a:r>
                        <a:rPr lang="en-US" sz="1100" dirty="0" err="1">
                          <a:effectLst/>
                        </a:rPr>
                        <a:t>dPOPOP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1/0,01</a:t>
                      </a:r>
                      <a:endParaRPr lang="it-IT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22-100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1/0,01</a:t>
                      </a:r>
                      <a:endParaRPr lang="it-IT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22-100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1/0,02</a:t>
                      </a:r>
                      <a:endParaRPr lang="it-IT" sz="11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22-100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1/0,02</a:t>
                      </a:r>
                      <a:endParaRPr lang="it-IT" sz="11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22-100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57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Am-241</a:t>
                      </a:r>
                      <a:endParaRPr lang="it-IT" sz="11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L.O </a:t>
                      </a:r>
                      <a:r>
                        <a:rPr lang="en-US" sz="1100" dirty="0" err="1">
                          <a:effectLst/>
                        </a:rPr>
                        <a:t>vs</a:t>
                      </a:r>
                      <a:r>
                        <a:rPr lang="en-US" sz="1100" dirty="0">
                          <a:effectLst/>
                        </a:rPr>
                        <a:t> EJ212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51</a:t>
                      </a:r>
                      <a:r>
                        <a:rPr lang="en-US" sz="1400" dirty="0">
                          <a:effectLst/>
                        </a:rPr>
                        <a:t>%±16%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46</a:t>
                      </a:r>
                      <a:r>
                        <a:rPr lang="en-US" sz="1400" dirty="0">
                          <a:effectLst/>
                        </a:rPr>
                        <a:t>%±15%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en-US" sz="1400" dirty="0" smtClean="0">
                          <a:effectLst/>
                        </a:rPr>
                        <a:t>46</a:t>
                      </a:r>
                      <a:r>
                        <a:rPr lang="en-US" sz="1400" dirty="0">
                          <a:effectLst/>
                        </a:rPr>
                        <a:t>%±15%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en-US" sz="1400" dirty="0" smtClean="0">
                          <a:effectLst/>
                        </a:rPr>
                        <a:t>45</a:t>
                      </a:r>
                      <a:r>
                        <a:rPr lang="en-US" sz="1400" dirty="0">
                          <a:effectLst/>
                        </a:rPr>
                        <a:t>%±15%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57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Co-60</a:t>
                      </a:r>
                      <a:endParaRPr lang="it-IT" sz="11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L.O </a:t>
                      </a:r>
                      <a:r>
                        <a:rPr lang="en-US" sz="1100" dirty="0" err="1">
                          <a:effectLst/>
                        </a:rPr>
                        <a:t>vs</a:t>
                      </a:r>
                      <a:r>
                        <a:rPr lang="en-US" sz="1100" dirty="0">
                          <a:effectLst/>
                        </a:rPr>
                        <a:t> EJ212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en-US" sz="1400" dirty="0" smtClean="0">
                          <a:effectLst/>
                        </a:rPr>
                        <a:t>66</a:t>
                      </a:r>
                      <a:r>
                        <a:rPr lang="en-US" sz="1400" dirty="0">
                          <a:effectLst/>
                        </a:rPr>
                        <a:t>%±20</a:t>
                      </a:r>
                      <a:r>
                        <a:rPr lang="en-US" sz="1400" dirty="0" smtClean="0">
                          <a:effectLst/>
                        </a:rPr>
                        <a:t>%</a:t>
                      </a:r>
                      <a:endParaRPr lang="it-IT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en-US" sz="1400" dirty="0" smtClean="0">
                          <a:effectLst/>
                        </a:rPr>
                        <a:t>60</a:t>
                      </a:r>
                      <a:r>
                        <a:rPr lang="en-US" sz="1400" dirty="0">
                          <a:effectLst/>
                        </a:rPr>
                        <a:t>%±18%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en-US" sz="1400" dirty="0" smtClean="0">
                          <a:effectLst/>
                        </a:rPr>
                        <a:t>72</a:t>
                      </a:r>
                      <a:r>
                        <a:rPr lang="en-US" sz="1400" dirty="0">
                          <a:effectLst/>
                        </a:rPr>
                        <a:t>%±16%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en-US" sz="1400" dirty="0" smtClean="0">
                          <a:effectLst/>
                        </a:rPr>
                        <a:t>65</a:t>
                      </a:r>
                      <a:r>
                        <a:rPr lang="en-US" sz="1400" dirty="0">
                          <a:effectLst/>
                        </a:rPr>
                        <a:t>%±22%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Freccia circolare a destra 5"/>
          <p:cNvSpPr/>
          <p:nvPr/>
        </p:nvSpPr>
        <p:spPr>
          <a:xfrm rot="20558190">
            <a:off x="1584" y="4684975"/>
            <a:ext cx="425553" cy="754890"/>
          </a:xfrm>
          <a:prstGeom prst="curvedRightArrow">
            <a:avLst>
              <a:gd name="adj1" fmla="val 13744"/>
              <a:gd name="adj2" fmla="val 37796"/>
              <a:gd name="adj3" fmla="val 2933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1634" y="678932"/>
            <a:ext cx="2682611" cy="206538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582829" y="1191133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aseline="30000" dirty="0" smtClean="0"/>
              <a:t>241</a:t>
            </a:r>
            <a:r>
              <a:rPr lang="it-IT" dirty="0" smtClean="0"/>
              <a:t>Am- </a:t>
            </a:r>
            <a:r>
              <a:rPr lang="it-IT" dirty="0" smtClean="0">
                <a:latin typeface="Symbol" panose="05050102010706020507" pitchFamily="18" charset="2"/>
              </a:rPr>
              <a:t>a</a:t>
            </a:r>
            <a:endParaRPr lang="it-IT" dirty="0">
              <a:latin typeface="Symbol" panose="05050102010706020507" pitchFamily="18" charset="2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8132636" y="18052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NE102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6"/>
          <a:srcRect l="4872" r="5402"/>
          <a:stretch/>
        </p:blipFill>
        <p:spPr>
          <a:xfrm>
            <a:off x="6421635" y="2815012"/>
            <a:ext cx="2722366" cy="2014163"/>
          </a:xfrm>
          <a:prstGeom prst="rect">
            <a:avLst/>
          </a:prstGeom>
        </p:spPr>
      </p:pic>
      <p:pic>
        <p:nvPicPr>
          <p:cNvPr id="18" name="Immagine 38" descr="HPIM7875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708131" y="5043097"/>
            <a:ext cx="1405958" cy="106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8" r="1715" b="3627"/>
          <a:stretch/>
        </p:blipFill>
        <p:spPr bwMode="auto">
          <a:xfrm>
            <a:off x="7945171" y="4899875"/>
            <a:ext cx="1069569" cy="134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10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Chart 5"/>
          <p:cNvGraphicFramePr>
            <a:graphicFrameLocks noGrp="1"/>
          </p:cNvGraphicFramePr>
          <p:nvPr>
            <p:extLst/>
          </p:nvPr>
        </p:nvGraphicFramePr>
        <p:xfrm>
          <a:off x="312889" y="640807"/>
          <a:ext cx="5238148" cy="3036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r:id="rId4" imgW="8858256" imgH="6017273" progId="Excel.Sheet.8">
                  <p:embed/>
                </p:oleObj>
              </mc:Choice>
              <mc:Fallback>
                <p:oleObj r:id="rId4" imgW="8858256" imgH="6017273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889" y="640807"/>
                        <a:ext cx="5238148" cy="303699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TextBox 1"/>
          <p:cNvSpPr txBox="1">
            <a:spLocks noChangeArrowheads="1"/>
          </p:cNvSpPr>
          <p:nvPr/>
        </p:nvSpPr>
        <p:spPr bwMode="auto">
          <a:xfrm rot="10800000" flipV="1">
            <a:off x="4222935" y="622048"/>
            <a:ext cx="3599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dirty="0" smtClean="0">
                <a:latin typeface="+mn-lt"/>
              </a:rPr>
              <a:t>Light output for </a:t>
            </a:r>
            <a:r>
              <a:rPr lang="it-IT" baseline="30000" dirty="0" smtClean="0">
                <a:latin typeface="+mn-lt"/>
              </a:rPr>
              <a:t>241</a:t>
            </a:r>
            <a:r>
              <a:rPr lang="it-IT" dirty="0" smtClean="0">
                <a:latin typeface="+mn-lt"/>
              </a:rPr>
              <a:t>Am </a:t>
            </a:r>
            <a:r>
              <a:rPr lang="it-IT" dirty="0" smtClean="0">
                <a:latin typeface="Symbol" panose="05050102010706020507" pitchFamily="18" charset="2"/>
              </a:rPr>
              <a:t>a</a:t>
            </a:r>
            <a:r>
              <a:rPr lang="it-IT" dirty="0" smtClean="0">
                <a:latin typeface="+mn-lt"/>
              </a:rPr>
              <a:t>-</a:t>
            </a:r>
            <a:r>
              <a:rPr lang="it-IT" dirty="0" err="1" smtClean="0">
                <a:latin typeface="+mn-lt"/>
              </a:rPr>
              <a:t>particles</a:t>
            </a:r>
            <a:endParaRPr lang="it-IT" dirty="0">
              <a:latin typeface="+mn-lt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7862505" y="39755"/>
            <a:ext cx="1233789" cy="551935"/>
            <a:chOff x="0" y="0"/>
            <a:chExt cx="980303" cy="551935"/>
          </a:xfrm>
        </p:grpSpPr>
        <p:sp>
          <p:nvSpPr>
            <p:cNvPr id="8" name="Rettangolo 7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147" descr="D:\LOGHI\Logo_INF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" y="56118"/>
            <a:ext cx="744398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284313" y="6432585"/>
            <a:ext cx="8069607" cy="365125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1100" dirty="0" smtClean="0">
                <a:solidFill>
                  <a:schemeClr val="tx1"/>
                </a:solidFill>
              </a:rPr>
              <a:t>F. </a:t>
            </a:r>
            <a:r>
              <a:rPr lang="en-US" sz="1100" dirty="0" err="1" smtClean="0">
                <a:solidFill>
                  <a:schemeClr val="tx1"/>
                </a:solidFill>
              </a:rPr>
              <a:t>Gramegna</a:t>
            </a:r>
            <a:r>
              <a:rPr lang="en-US" sz="1100" dirty="0" smtClean="0">
                <a:solidFill>
                  <a:schemeClr val="tx1"/>
                </a:solidFill>
              </a:rPr>
              <a:t>,    International Workshop on Nuclear Dynamics and Thermodynamics,   Texas A&amp;M University 19 – 22 August - 2013</a:t>
            </a:r>
            <a:endParaRPr lang="it-IT" sz="1100" dirty="0">
              <a:solidFill>
                <a:schemeClr val="tx1"/>
              </a:solidFill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902093" y="6399633"/>
            <a:ext cx="2057400" cy="365125"/>
          </a:xfrm>
        </p:spPr>
        <p:txBody>
          <a:bodyPr/>
          <a:lstStyle/>
          <a:p>
            <a:fld id="{9CD8D479-8942-46E8-A226-A4E01F7A105C}" type="slidenum">
              <a:rPr lang="it-IT" smtClean="0"/>
              <a:pPr/>
              <a:t>13</a:t>
            </a:fld>
            <a:endParaRPr lang="it-IT" dirty="0"/>
          </a:p>
        </p:txBody>
      </p:sp>
      <p:grpSp>
        <p:nvGrpSpPr>
          <p:cNvPr id="3" name="Gruppo 2"/>
          <p:cNvGrpSpPr/>
          <p:nvPr/>
        </p:nvGrpSpPr>
        <p:grpSpPr>
          <a:xfrm>
            <a:off x="926428" y="77754"/>
            <a:ext cx="6785378" cy="369332"/>
            <a:chOff x="926428" y="77754"/>
            <a:chExt cx="7081932" cy="369332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926428" y="77754"/>
              <a:ext cx="7081932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2">
                  <a:lumMod val="25000"/>
                </a:schemeClr>
              </a:solidFill>
            </a:ln>
          </p:spPr>
          <p:txBody>
            <a:bodyPr wrap="square" anchor="ctr">
              <a:spAutoFit/>
            </a:bodyPr>
            <a:lstStyle/>
            <a:p>
              <a:pPr marL="0" lvl="2" defTabSz="156013" fontAlgn="auto">
                <a:spcBef>
                  <a:spcPts val="0"/>
                </a:spcBef>
                <a:spcAft>
                  <a:spcPts val="0"/>
                </a:spcAft>
                <a:buClr>
                  <a:srgbClr val="FF3300"/>
                </a:buClr>
                <a:defRPr/>
              </a:pPr>
              <a:r>
                <a:rPr lang="en-GB" altLang="ko-KR" dirty="0" smtClean="0">
                  <a:ea typeface="굴림" pitchFamily="34" charset="-127"/>
                  <a:cs typeface="Arial" pitchFamily="34" charset="0"/>
                </a:rPr>
                <a:t>Comparison between solid samples</a:t>
              </a:r>
              <a:endParaRPr lang="en-GB" altLang="ko-KR" dirty="0">
                <a:ea typeface="굴림" pitchFamily="34" charset="-127"/>
                <a:cs typeface="Arial" pitchFamily="34" charset="0"/>
              </a:endParaRPr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6689844" y="77754"/>
              <a:ext cx="748146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6" name="Gruppo 35"/>
          <p:cNvGrpSpPr/>
          <p:nvPr/>
        </p:nvGrpSpPr>
        <p:grpSpPr>
          <a:xfrm>
            <a:off x="2345680" y="2279314"/>
            <a:ext cx="1647416" cy="1023440"/>
            <a:chOff x="3375498" y="3951943"/>
            <a:chExt cx="2310925" cy="1713246"/>
          </a:xfrm>
        </p:grpSpPr>
        <p:sp>
          <p:nvSpPr>
            <p:cNvPr id="13316" name="Oval 4"/>
            <p:cNvSpPr>
              <a:spLocks noChangeArrowheads="1"/>
            </p:cNvSpPr>
            <p:nvPr/>
          </p:nvSpPr>
          <p:spPr bwMode="auto">
            <a:xfrm>
              <a:off x="3375498" y="3951943"/>
              <a:ext cx="1274323" cy="16463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/>
            </a:p>
          </p:txBody>
        </p:sp>
        <p:sp>
          <p:nvSpPr>
            <p:cNvPr id="20" name="Oval 4"/>
            <p:cNvSpPr>
              <a:spLocks noChangeArrowheads="1"/>
            </p:cNvSpPr>
            <p:nvPr/>
          </p:nvSpPr>
          <p:spPr bwMode="auto">
            <a:xfrm>
              <a:off x="4622403" y="4254352"/>
              <a:ext cx="788997" cy="141083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/>
            </a:p>
          </p:txBody>
        </p:sp>
        <p:grpSp>
          <p:nvGrpSpPr>
            <p:cNvPr id="35" name="Gruppo 34"/>
            <p:cNvGrpSpPr/>
            <p:nvPr/>
          </p:nvGrpSpPr>
          <p:grpSpPr>
            <a:xfrm>
              <a:off x="3511685" y="4012585"/>
              <a:ext cx="2174738" cy="1633214"/>
              <a:chOff x="3511685" y="4012585"/>
              <a:chExt cx="2174738" cy="1633214"/>
            </a:xfrm>
          </p:grpSpPr>
          <p:sp>
            <p:nvSpPr>
              <p:cNvPr id="15" name="Ovale 14"/>
              <p:cNvSpPr/>
              <p:nvPr/>
            </p:nvSpPr>
            <p:spPr>
              <a:xfrm>
                <a:off x="3511685" y="4590348"/>
                <a:ext cx="750895" cy="1055451"/>
              </a:xfrm>
              <a:prstGeom prst="ellipse">
                <a:avLst/>
              </a:prstGeom>
              <a:noFill/>
              <a:ln w="28575">
                <a:solidFill>
                  <a:srgbClr val="3CE44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it-IT"/>
              </a:p>
            </p:txBody>
          </p:sp>
          <p:sp>
            <p:nvSpPr>
              <p:cNvPr id="16" name="CasellaDiTesto 15"/>
              <p:cNvSpPr txBox="1"/>
              <p:nvPr/>
            </p:nvSpPr>
            <p:spPr>
              <a:xfrm>
                <a:off x="3511685" y="4775106"/>
                <a:ext cx="896662" cy="566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smtClean="0">
                    <a:solidFill>
                      <a:srgbClr val="FF0000"/>
                    </a:solidFill>
                  </a:rPr>
                  <a:t>BBOT</a:t>
                </a:r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CasellaDiTesto 16"/>
              <p:cNvSpPr txBox="1"/>
              <p:nvPr/>
            </p:nvSpPr>
            <p:spPr>
              <a:xfrm>
                <a:off x="3682403" y="4012585"/>
                <a:ext cx="821198" cy="566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smtClean="0">
                    <a:solidFill>
                      <a:srgbClr val="FF0000"/>
                    </a:solidFill>
                  </a:rPr>
                  <a:t>DMT</a:t>
                </a:r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CasellaDiTesto 17"/>
              <p:cNvSpPr txBox="1"/>
              <p:nvPr/>
            </p:nvSpPr>
            <p:spPr>
              <a:xfrm rot="260568">
                <a:off x="4187542" y="4542159"/>
                <a:ext cx="523930" cy="566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smtClean="0">
                    <a:solidFill>
                      <a:srgbClr val="FF0000"/>
                    </a:solidFill>
                  </a:rPr>
                  <a:t>LV</a:t>
                </a:r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Ovale 18"/>
              <p:cNvSpPr/>
              <p:nvPr/>
            </p:nvSpPr>
            <p:spPr>
              <a:xfrm>
                <a:off x="4071345" y="4126921"/>
                <a:ext cx="629865" cy="1055451"/>
              </a:xfrm>
              <a:prstGeom prst="ellipse">
                <a:avLst/>
              </a:prstGeom>
              <a:noFill/>
              <a:ln w="28575">
                <a:solidFill>
                  <a:srgbClr val="3CE44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it-IT"/>
              </a:p>
            </p:txBody>
          </p:sp>
          <p:sp>
            <p:nvSpPr>
              <p:cNvPr id="21" name="CasellaDiTesto 20"/>
              <p:cNvSpPr txBox="1"/>
              <p:nvPr/>
            </p:nvSpPr>
            <p:spPr>
              <a:xfrm>
                <a:off x="4789761" y="4730847"/>
                <a:ext cx="896662" cy="566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smtClean="0">
                    <a:solidFill>
                      <a:srgbClr val="FF0000"/>
                    </a:solidFill>
                  </a:rPr>
                  <a:t>BBOT</a:t>
                </a:r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CasellaDiTesto 1"/>
              <p:cNvSpPr txBox="1"/>
              <p:nvPr/>
            </p:nvSpPr>
            <p:spPr>
              <a:xfrm>
                <a:off x="4711574" y="4435215"/>
                <a:ext cx="914400" cy="378085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1600" dirty="0">
                    <a:solidFill>
                      <a:srgbClr val="FF0000"/>
                    </a:solidFill>
                  </a:rPr>
                  <a:t>b</a:t>
                </a:r>
                <a:r>
                  <a:rPr lang="it-IT" sz="1600" dirty="0" smtClean="0">
                    <a:solidFill>
                      <a:srgbClr val="FF0000"/>
                    </a:solidFill>
                  </a:rPr>
                  <a:t>-PBD</a:t>
                </a:r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2" name="Gruppo 11"/>
          <p:cNvGrpSpPr/>
          <p:nvPr/>
        </p:nvGrpSpPr>
        <p:grpSpPr>
          <a:xfrm>
            <a:off x="3276070" y="1183914"/>
            <a:ext cx="1645195" cy="1063570"/>
            <a:chOff x="4696770" y="1919152"/>
            <a:chExt cx="3026592" cy="2157126"/>
          </a:xfrm>
        </p:grpSpPr>
        <p:sp>
          <p:nvSpPr>
            <p:cNvPr id="25" name="CasellaDiTesto 24"/>
            <p:cNvSpPr txBox="1"/>
            <p:nvPr/>
          </p:nvSpPr>
          <p:spPr>
            <a:xfrm>
              <a:off x="6810054" y="2517593"/>
              <a:ext cx="687111" cy="686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>
                  <a:solidFill>
                    <a:srgbClr val="FF0000"/>
                  </a:solidFill>
                </a:rPr>
                <a:t>LV</a:t>
              </a:r>
              <a:endParaRPr lang="it-IT" sz="1600" dirty="0">
                <a:solidFill>
                  <a:srgbClr val="FF0000"/>
                </a:solidFill>
              </a:endParaRPr>
            </a:p>
          </p:txBody>
        </p:sp>
        <p:sp>
          <p:nvSpPr>
            <p:cNvPr id="23" name="Oval 5"/>
            <p:cNvSpPr>
              <a:spLocks noChangeArrowheads="1"/>
            </p:cNvSpPr>
            <p:nvPr/>
          </p:nvSpPr>
          <p:spPr bwMode="auto">
            <a:xfrm>
              <a:off x="4696770" y="1920163"/>
              <a:ext cx="3026592" cy="214373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/>
            </a:p>
          </p:txBody>
        </p:sp>
        <p:sp>
          <p:nvSpPr>
            <p:cNvPr id="24" name="CasellaDiTesto 1"/>
            <p:cNvSpPr txBox="1"/>
            <p:nvPr/>
          </p:nvSpPr>
          <p:spPr>
            <a:xfrm>
              <a:off x="5752867" y="1919152"/>
              <a:ext cx="914401" cy="566073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600" dirty="0" smtClean="0">
                  <a:solidFill>
                    <a:srgbClr val="FF0000"/>
                  </a:solidFill>
                </a:rPr>
                <a:t>PPO</a:t>
              </a:r>
              <a:endParaRPr lang="it-IT" sz="1600" dirty="0">
                <a:solidFill>
                  <a:srgbClr val="FF0000"/>
                </a:solidFill>
              </a:endParaRPr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5232660" y="3389625"/>
              <a:ext cx="1175934" cy="686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>
                  <a:solidFill>
                    <a:srgbClr val="FF0000"/>
                  </a:solidFill>
                </a:rPr>
                <a:t>BBOT</a:t>
              </a:r>
              <a:endParaRPr lang="it-IT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Gruppo 33"/>
          <p:cNvGrpSpPr/>
          <p:nvPr/>
        </p:nvGrpSpPr>
        <p:grpSpPr>
          <a:xfrm>
            <a:off x="505150" y="757478"/>
            <a:ext cx="1826238" cy="2359282"/>
            <a:chOff x="486532" y="557105"/>
            <a:chExt cx="2851458" cy="4748320"/>
          </a:xfrm>
        </p:grpSpPr>
        <p:pic>
          <p:nvPicPr>
            <p:cNvPr id="27" name="Pictur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5685" y="557105"/>
              <a:ext cx="1613421" cy="120976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Connettore 2 4"/>
            <p:cNvCxnSpPr/>
            <p:nvPr/>
          </p:nvCxnSpPr>
          <p:spPr>
            <a:xfrm flipH="1">
              <a:off x="858731" y="1635510"/>
              <a:ext cx="266954" cy="194574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4"/>
            <p:cNvSpPr>
              <a:spLocks noChangeArrowheads="1"/>
            </p:cNvSpPr>
            <p:nvPr/>
          </p:nvSpPr>
          <p:spPr bwMode="auto">
            <a:xfrm>
              <a:off x="486532" y="3631116"/>
              <a:ext cx="748995" cy="8794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/>
            </a:p>
          </p:txBody>
        </p:sp>
        <p:cxnSp>
          <p:nvCxnSpPr>
            <p:cNvPr id="32" name="Connettore 2 31"/>
            <p:cNvCxnSpPr/>
            <p:nvPr/>
          </p:nvCxnSpPr>
          <p:spPr>
            <a:xfrm>
              <a:off x="2195590" y="1682835"/>
              <a:ext cx="858185" cy="309227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4"/>
            <p:cNvSpPr>
              <a:spLocks noChangeArrowheads="1"/>
            </p:cNvSpPr>
            <p:nvPr/>
          </p:nvSpPr>
          <p:spPr bwMode="auto">
            <a:xfrm>
              <a:off x="2708652" y="4775105"/>
              <a:ext cx="629338" cy="5303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/>
            </a:p>
          </p:txBody>
        </p:sp>
      </p:grpSp>
      <p:graphicFrame>
        <p:nvGraphicFramePr>
          <p:cNvPr id="38" name="Chart 4"/>
          <p:cNvGraphicFramePr>
            <a:graphicFrameLocks noGrp="1"/>
          </p:cNvGraphicFramePr>
          <p:nvPr>
            <p:extLst/>
          </p:nvPr>
        </p:nvGraphicFramePr>
        <p:xfrm>
          <a:off x="2833272" y="3557324"/>
          <a:ext cx="5846654" cy="2994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39" name="Gruppo 38"/>
          <p:cNvGrpSpPr/>
          <p:nvPr/>
        </p:nvGrpSpPr>
        <p:grpSpPr>
          <a:xfrm>
            <a:off x="3311425" y="3416188"/>
            <a:ext cx="1772096" cy="2153722"/>
            <a:chOff x="486532" y="557105"/>
            <a:chExt cx="2748411" cy="3953498"/>
          </a:xfrm>
        </p:grpSpPr>
        <p:pic>
          <p:nvPicPr>
            <p:cNvPr id="40" name="Picture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5685" y="557105"/>
              <a:ext cx="1613421" cy="120976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1" name="Connettore 2 40"/>
            <p:cNvCxnSpPr/>
            <p:nvPr/>
          </p:nvCxnSpPr>
          <p:spPr>
            <a:xfrm flipH="1">
              <a:off x="858731" y="1635510"/>
              <a:ext cx="266954" cy="194574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"/>
            <p:cNvSpPr>
              <a:spLocks noChangeArrowheads="1"/>
            </p:cNvSpPr>
            <p:nvPr/>
          </p:nvSpPr>
          <p:spPr bwMode="auto">
            <a:xfrm>
              <a:off x="486532" y="3631116"/>
              <a:ext cx="748995" cy="8794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/>
            </a:p>
          </p:txBody>
        </p:sp>
        <p:cxnSp>
          <p:nvCxnSpPr>
            <p:cNvPr id="43" name="Connettore 2 42"/>
            <p:cNvCxnSpPr/>
            <p:nvPr/>
          </p:nvCxnSpPr>
          <p:spPr>
            <a:xfrm>
              <a:off x="2546650" y="1816796"/>
              <a:ext cx="436645" cy="161480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"/>
            <p:cNvSpPr>
              <a:spLocks noChangeArrowheads="1"/>
            </p:cNvSpPr>
            <p:nvPr/>
          </p:nvSpPr>
          <p:spPr bwMode="auto">
            <a:xfrm>
              <a:off x="2810447" y="3431602"/>
              <a:ext cx="424496" cy="65670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/>
            </a:p>
          </p:txBody>
        </p:sp>
      </p:grpSp>
      <p:grpSp>
        <p:nvGrpSpPr>
          <p:cNvPr id="45" name="Gruppo 44"/>
          <p:cNvGrpSpPr/>
          <p:nvPr/>
        </p:nvGrpSpPr>
        <p:grpSpPr>
          <a:xfrm>
            <a:off x="5218520" y="5009672"/>
            <a:ext cx="1551090" cy="951277"/>
            <a:chOff x="3375498" y="3848911"/>
            <a:chExt cx="2405644" cy="1816278"/>
          </a:xfrm>
        </p:grpSpPr>
        <p:sp>
          <p:nvSpPr>
            <p:cNvPr id="46" name="Oval 4"/>
            <p:cNvSpPr>
              <a:spLocks noChangeArrowheads="1"/>
            </p:cNvSpPr>
            <p:nvPr/>
          </p:nvSpPr>
          <p:spPr bwMode="auto">
            <a:xfrm>
              <a:off x="3375498" y="3951943"/>
              <a:ext cx="1274323" cy="16463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/>
            </a:p>
          </p:txBody>
        </p:sp>
        <p:sp>
          <p:nvSpPr>
            <p:cNvPr id="47" name="Oval 4"/>
            <p:cNvSpPr>
              <a:spLocks noChangeArrowheads="1"/>
            </p:cNvSpPr>
            <p:nvPr/>
          </p:nvSpPr>
          <p:spPr bwMode="auto">
            <a:xfrm>
              <a:off x="4622402" y="4254352"/>
              <a:ext cx="1003571" cy="141083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/>
            </a:p>
          </p:txBody>
        </p:sp>
        <p:grpSp>
          <p:nvGrpSpPr>
            <p:cNvPr id="48" name="Gruppo 47"/>
            <p:cNvGrpSpPr/>
            <p:nvPr/>
          </p:nvGrpSpPr>
          <p:grpSpPr>
            <a:xfrm>
              <a:off x="3511685" y="3848911"/>
              <a:ext cx="2269457" cy="1796888"/>
              <a:chOff x="3511685" y="3848911"/>
              <a:chExt cx="2269457" cy="1796888"/>
            </a:xfrm>
          </p:grpSpPr>
          <p:sp>
            <p:nvSpPr>
              <p:cNvPr id="49" name="Ovale 48"/>
              <p:cNvSpPr/>
              <p:nvPr/>
            </p:nvSpPr>
            <p:spPr>
              <a:xfrm>
                <a:off x="3511685" y="4590348"/>
                <a:ext cx="750895" cy="1055451"/>
              </a:xfrm>
              <a:prstGeom prst="ellipse">
                <a:avLst/>
              </a:prstGeom>
              <a:noFill/>
              <a:ln w="28575">
                <a:solidFill>
                  <a:srgbClr val="3CE44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it-IT"/>
              </a:p>
            </p:txBody>
          </p:sp>
          <p:sp>
            <p:nvSpPr>
              <p:cNvPr id="50" name="CasellaDiTesto 49"/>
              <p:cNvSpPr txBox="1"/>
              <p:nvPr/>
            </p:nvSpPr>
            <p:spPr>
              <a:xfrm>
                <a:off x="3511685" y="4775104"/>
                <a:ext cx="991381" cy="6464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smtClean="0">
                    <a:solidFill>
                      <a:srgbClr val="FF0000"/>
                    </a:solidFill>
                  </a:rPr>
                  <a:t>BBOT</a:t>
                </a:r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1" name="CasellaDiTesto 50"/>
              <p:cNvSpPr txBox="1"/>
              <p:nvPr/>
            </p:nvSpPr>
            <p:spPr>
              <a:xfrm>
                <a:off x="3519903" y="3848911"/>
                <a:ext cx="907945" cy="6464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smtClean="0">
                    <a:solidFill>
                      <a:srgbClr val="FF0000"/>
                    </a:solidFill>
                  </a:rPr>
                  <a:t>DMT</a:t>
                </a:r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2" name="CasellaDiTesto 51"/>
              <p:cNvSpPr txBox="1"/>
              <p:nvPr/>
            </p:nvSpPr>
            <p:spPr>
              <a:xfrm>
                <a:off x="4128017" y="4355748"/>
                <a:ext cx="3973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FF0000"/>
                    </a:solidFill>
                  </a:rPr>
                  <a:t>LV</a:t>
                </a:r>
                <a:endParaRPr lang="it-IT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3" name="Ovale 52"/>
              <p:cNvSpPr/>
              <p:nvPr/>
            </p:nvSpPr>
            <p:spPr>
              <a:xfrm>
                <a:off x="4071345" y="4126921"/>
                <a:ext cx="629865" cy="1055451"/>
              </a:xfrm>
              <a:prstGeom prst="ellipse">
                <a:avLst/>
              </a:prstGeom>
              <a:noFill/>
              <a:ln w="28575">
                <a:solidFill>
                  <a:srgbClr val="3CE44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it-IT"/>
              </a:p>
            </p:txBody>
          </p:sp>
          <p:sp>
            <p:nvSpPr>
              <p:cNvPr id="54" name="CasellaDiTesto 53"/>
              <p:cNvSpPr txBox="1"/>
              <p:nvPr/>
            </p:nvSpPr>
            <p:spPr>
              <a:xfrm>
                <a:off x="4789761" y="4730847"/>
                <a:ext cx="991381" cy="6464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smtClean="0">
                    <a:solidFill>
                      <a:srgbClr val="FF0000"/>
                    </a:solidFill>
                  </a:rPr>
                  <a:t>BBOT</a:t>
                </a:r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5" name="CasellaDiTesto 1"/>
              <p:cNvSpPr txBox="1"/>
              <p:nvPr/>
            </p:nvSpPr>
            <p:spPr>
              <a:xfrm>
                <a:off x="4711574" y="4435215"/>
                <a:ext cx="914400" cy="378085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1600" dirty="0">
                    <a:solidFill>
                      <a:srgbClr val="FF0000"/>
                    </a:solidFill>
                  </a:rPr>
                  <a:t>b</a:t>
                </a:r>
                <a:r>
                  <a:rPr lang="it-IT" sz="1600" dirty="0" smtClean="0">
                    <a:solidFill>
                      <a:srgbClr val="FF0000"/>
                    </a:solidFill>
                  </a:rPr>
                  <a:t>-PBD</a:t>
                </a:r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56" name="Gruppo 55"/>
          <p:cNvGrpSpPr/>
          <p:nvPr/>
        </p:nvGrpSpPr>
        <p:grpSpPr>
          <a:xfrm rot="151888">
            <a:off x="6140284" y="3816251"/>
            <a:ext cx="1951459" cy="1123311"/>
            <a:chOff x="4696770" y="1919152"/>
            <a:chExt cx="3026592" cy="2144742"/>
          </a:xfrm>
        </p:grpSpPr>
        <p:sp>
          <p:nvSpPr>
            <p:cNvPr id="57" name="CasellaDiTesto 56"/>
            <p:cNvSpPr txBox="1"/>
            <p:nvPr/>
          </p:nvSpPr>
          <p:spPr>
            <a:xfrm>
              <a:off x="6719092" y="2379057"/>
              <a:ext cx="579275" cy="646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>
                  <a:solidFill>
                    <a:srgbClr val="FF0000"/>
                  </a:solidFill>
                </a:rPr>
                <a:t>LV</a:t>
              </a:r>
              <a:endParaRPr lang="it-IT" sz="1600" dirty="0">
                <a:solidFill>
                  <a:srgbClr val="FF0000"/>
                </a:solidFill>
              </a:endParaRPr>
            </a:p>
          </p:txBody>
        </p:sp>
        <p:sp>
          <p:nvSpPr>
            <p:cNvPr id="58" name="Oval 5"/>
            <p:cNvSpPr>
              <a:spLocks noChangeArrowheads="1"/>
            </p:cNvSpPr>
            <p:nvPr/>
          </p:nvSpPr>
          <p:spPr bwMode="auto">
            <a:xfrm>
              <a:off x="4696770" y="1920163"/>
              <a:ext cx="3026592" cy="214373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/>
            </a:p>
          </p:txBody>
        </p:sp>
        <p:sp>
          <p:nvSpPr>
            <p:cNvPr id="59" name="CasellaDiTesto 1"/>
            <p:cNvSpPr txBox="1"/>
            <p:nvPr/>
          </p:nvSpPr>
          <p:spPr>
            <a:xfrm>
              <a:off x="5752866" y="1919152"/>
              <a:ext cx="914400" cy="382712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600" dirty="0" smtClean="0">
                  <a:solidFill>
                    <a:srgbClr val="FF0000"/>
                  </a:solidFill>
                </a:rPr>
                <a:t>PPO</a:t>
              </a:r>
              <a:endParaRPr lang="it-IT" sz="1600" dirty="0">
                <a:solidFill>
                  <a:srgbClr val="FF0000"/>
                </a:solidFill>
              </a:endParaRPr>
            </a:p>
          </p:txBody>
        </p:sp>
        <p:sp>
          <p:nvSpPr>
            <p:cNvPr id="60" name="CasellaDiTesto 59"/>
            <p:cNvSpPr txBox="1"/>
            <p:nvPr/>
          </p:nvSpPr>
          <p:spPr>
            <a:xfrm>
              <a:off x="5083475" y="3251090"/>
              <a:ext cx="991381" cy="646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>
                  <a:solidFill>
                    <a:srgbClr val="FF0000"/>
                  </a:solidFill>
                </a:rPr>
                <a:t>BBOT</a:t>
              </a:r>
              <a:endParaRPr lang="it-IT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61" name="TextBox 1"/>
          <p:cNvSpPr txBox="1">
            <a:spLocks noChangeArrowheads="1"/>
          </p:cNvSpPr>
          <p:nvPr/>
        </p:nvSpPr>
        <p:spPr bwMode="auto">
          <a:xfrm>
            <a:off x="474985" y="3803759"/>
            <a:ext cx="18772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dirty="0" smtClean="0">
                <a:latin typeface="+mn-lt"/>
              </a:rPr>
              <a:t>Light output for </a:t>
            </a:r>
            <a:r>
              <a:rPr lang="it-IT" baseline="30000" dirty="0" smtClean="0">
                <a:latin typeface="+mn-lt"/>
              </a:rPr>
              <a:t>60</a:t>
            </a:r>
            <a:r>
              <a:rPr lang="it-IT" dirty="0" smtClean="0">
                <a:latin typeface="+mn-lt"/>
              </a:rPr>
              <a:t>Co </a:t>
            </a:r>
            <a:r>
              <a:rPr lang="it-IT" dirty="0" smtClean="0">
                <a:latin typeface="Symbol" panose="05050102010706020507" pitchFamily="18" charset="2"/>
              </a:rPr>
              <a:t>g</a:t>
            </a:r>
            <a:r>
              <a:rPr lang="it-IT" dirty="0" smtClean="0">
                <a:latin typeface="+mn-lt"/>
              </a:rPr>
              <a:t>-</a:t>
            </a:r>
            <a:r>
              <a:rPr lang="it-IT" dirty="0" err="1" smtClean="0">
                <a:latin typeface="+mn-lt"/>
              </a:rPr>
              <a:t>rays</a:t>
            </a:r>
            <a:endParaRPr lang="it-IT" dirty="0">
              <a:latin typeface="+mn-lt"/>
            </a:endParaRPr>
          </a:p>
        </p:txBody>
      </p:sp>
      <p:pic>
        <p:nvPicPr>
          <p:cNvPr id="62" name="Immagine 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533" y="1058024"/>
            <a:ext cx="2862959" cy="2299575"/>
          </a:xfrm>
          <a:prstGeom prst="rect">
            <a:avLst/>
          </a:prstGeom>
        </p:spPr>
      </p:pic>
      <p:sp>
        <p:nvSpPr>
          <p:cNvPr id="63" name="CasellaDiTesto 62"/>
          <p:cNvSpPr txBox="1"/>
          <p:nvPr/>
        </p:nvSpPr>
        <p:spPr>
          <a:xfrm>
            <a:off x="7038179" y="1156741"/>
            <a:ext cx="1197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PPO+BBOT</a:t>
            </a:r>
            <a:endParaRPr lang="it-IT" dirty="0"/>
          </a:p>
        </p:txBody>
      </p:sp>
      <p:grpSp>
        <p:nvGrpSpPr>
          <p:cNvPr id="65" name="Gruppo 64"/>
          <p:cNvGrpSpPr/>
          <p:nvPr/>
        </p:nvGrpSpPr>
        <p:grpSpPr>
          <a:xfrm>
            <a:off x="1115017" y="2057628"/>
            <a:ext cx="781744" cy="1063071"/>
            <a:chOff x="4696770" y="1920162"/>
            <a:chExt cx="1966472" cy="2156116"/>
          </a:xfrm>
        </p:grpSpPr>
        <p:sp>
          <p:nvSpPr>
            <p:cNvPr id="67" name="Oval 5"/>
            <p:cNvSpPr>
              <a:spLocks noChangeArrowheads="1"/>
            </p:cNvSpPr>
            <p:nvPr/>
          </p:nvSpPr>
          <p:spPr bwMode="auto">
            <a:xfrm>
              <a:off x="4696770" y="1920162"/>
              <a:ext cx="1966472" cy="21437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/>
            </a:p>
          </p:txBody>
        </p:sp>
        <p:sp>
          <p:nvSpPr>
            <p:cNvPr id="68" name="CasellaDiTesto 1"/>
            <p:cNvSpPr txBox="1"/>
            <p:nvPr/>
          </p:nvSpPr>
          <p:spPr>
            <a:xfrm>
              <a:off x="4818442" y="1938713"/>
              <a:ext cx="914400" cy="382713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600" dirty="0" err="1" smtClean="0">
                  <a:solidFill>
                    <a:srgbClr val="FF0000"/>
                  </a:solidFill>
                </a:rPr>
                <a:t>bPBD</a:t>
              </a:r>
              <a:endParaRPr lang="it-IT" sz="1600" dirty="0">
                <a:solidFill>
                  <a:srgbClr val="FF0000"/>
                </a:solidFill>
              </a:endParaRPr>
            </a:p>
          </p:txBody>
        </p:sp>
        <p:sp>
          <p:nvSpPr>
            <p:cNvPr id="69" name="CasellaDiTesto 68"/>
            <p:cNvSpPr txBox="1"/>
            <p:nvPr/>
          </p:nvSpPr>
          <p:spPr>
            <a:xfrm>
              <a:off x="5232661" y="3389624"/>
              <a:ext cx="939537" cy="686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>
                  <a:solidFill>
                    <a:srgbClr val="FF0000"/>
                  </a:solidFill>
                </a:rPr>
                <a:t>LV</a:t>
              </a:r>
              <a:endParaRPr lang="it-IT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1" name="Gruppo 70"/>
          <p:cNvGrpSpPr/>
          <p:nvPr/>
        </p:nvGrpSpPr>
        <p:grpSpPr>
          <a:xfrm>
            <a:off x="3939453" y="4612901"/>
            <a:ext cx="781744" cy="1063071"/>
            <a:chOff x="4696770" y="1920162"/>
            <a:chExt cx="1966472" cy="2156116"/>
          </a:xfrm>
        </p:grpSpPr>
        <p:sp>
          <p:nvSpPr>
            <p:cNvPr id="72" name="Oval 5"/>
            <p:cNvSpPr>
              <a:spLocks noChangeArrowheads="1"/>
            </p:cNvSpPr>
            <p:nvPr/>
          </p:nvSpPr>
          <p:spPr bwMode="auto">
            <a:xfrm>
              <a:off x="4696770" y="1920162"/>
              <a:ext cx="1966472" cy="21437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/>
            </a:p>
          </p:txBody>
        </p:sp>
        <p:sp>
          <p:nvSpPr>
            <p:cNvPr id="73" name="CasellaDiTesto 1"/>
            <p:cNvSpPr txBox="1"/>
            <p:nvPr/>
          </p:nvSpPr>
          <p:spPr>
            <a:xfrm>
              <a:off x="4818442" y="1938713"/>
              <a:ext cx="914400" cy="382713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600" dirty="0" err="1" smtClean="0">
                  <a:solidFill>
                    <a:srgbClr val="FF0000"/>
                  </a:solidFill>
                </a:rPr>
                <a:t>bPBD</a:t>
              </a:r>
              <a:endParaRPr lang="it-IT" sz="1600" dirty="0">
                <a:solidFill>
                  <a:srgbClr val="FF0000"/>
                </a:solidFill>
              </a:endParaRPr>
            </a:p>
          </p:txBody>
        </p:sp>
        <p:sp>
          <p:nvSpPr>
            <p:cNvPr id="74" name="CasellaDiTesto 73"/>
            <p:cNvSpPr txBox="1"/>
            <p:nvPr/>
          </p:nvSpPr>
          <p:spPr>
            <a:xfrm>
              <a:off x="5232661" y="3389624"/>
              <a:ext cx="939537" cy="686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>
                  <a:solidFill>
                    <a:srgbClr val="FF0000"/>
                  </a:solidFill>
                </a:rPr>
                <a:t>LV</a:t>
              </a:r>
              <a:endParaRPr lang="it-IT" sz="1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052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9" descr="AmMTSBG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341" y="2250191"/>
            <a:ext cx="2852809" cy="238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133816" y="6474808"/>
            <a:ext cx="7580096" cy="320825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1100" dirty="0" smtClean="0">
                <a:solidFill>
                  <a:schemeClr val="tx1"/>
                </a:solidFill>
              </a:rPr>
              <a:t>F. </a:t>
            </a:r>
            <a:r>
              <a:rPr lang="en-US" sz="1100" dirty="0" err="1" smtClean="0">
                <a:solidFill>
                  <a:schemeClr val="tx1"/>
                </a:solidFill>
              </a:rPr>
              <a:t>Gramegna</a:t>
            </a:r>
            <a:r>
              <a:rPr lang="en-US" sz="1100" dirty="0" smtClean="0">
                <a:solidFill>
                  <a:schemeClr val="tx1"/>
                </a:solidFill>
              </a:rPr>
              <a:t>,    International Workshop on Nuclear Dynamics and Thermodynamics,   Texas A&amp;M University 19 – 22 August - 2013</a:t>
            </a:r>
            <a:endParaRPr lang="it-IT" sz="1100" dirty="0">
              <a:solidFill>
                <a:schemeClr val="tx1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7812063" y="6356507"/>
            <a:ext cx="982068" cy="365125"/>
          </a:xfrm>
        </p:spPr>
        <p:txBody>
          <a:bodyPr/>
          <a:lstStyle/>
          <a:p>
            <a:fld id="{9CD8D479-8942-46E8-A226-A4E01F7A105C}" type="slidenum">
              <a:rPr lang="it-IT" smtClean="0"/>
              <a:pPr/>
              <a:t>14</a:t>
            </a:fld>
            <a:endParaRPr lang="it-IT" dirty="0"/>
          </a:p>
        </p:txBody>
      </p:sp>
      <p:grpSp>
        <p:nvGrpSpPr>
          <p:cNvPr id="5" name="Gruppo 4"/>
          <p:cNvGrpSpPr/>
          <p:nvPr/>
        </p:nvGrpSpPr>
        <p:grpSpPr>
          <a:xfrm>
            <a:off x="7812063" y="77993"/>
            <a:ext cx="1233789" cy="551935"/>
            <a:chOff x="0" y="0"/>
            <a:chExt cx="980303" cy="551935"/>
          </a:xfrm>
        </p:grpSpPr>
        <p:sp>
          <p:nvSpPr>
            <p:cNvPr id="6" name="Rettangolo 5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147" descr="D:\LOGHI\Logo_INF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" y="56118"/>
            <a:ext cx="744398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uppo 17"/>
          <p:cNvGrpSpPr/>
          <p:nvPr/>
        </p:nvGrpSpPr>
        <p:grpSpPr>
          <a:xfrm>
            <a:off x="926428" y="48213"/>
            <a:ext cx="6787484" cy="461665"/>
            <a:chOff x="926428" y="48213"/>
            <a:chExt cx="7081932" cy="461665"/>
          </a:xfrm>
        </p:grpSpPr>
        <p:sp>
          <p:nvSpPr>
            <p:cNvPr id="4" name="Rectangle 2"/>
            <p:cNvSpPr>
              <a:spLocks noChangeArrowheads="1"/>
            </p:cNvSpPr>
            <p:nvPr/>
          </p:nvSpPr>
          <p:spPr bwMode="auto">
            <a:xfrm>
              <a:off x="926428" y="48213"/>
              <a:ext cx="7081932" cy="46166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2">
                  <a:lumMod val="25000"/>
                </a:schemeClr>
              </a:solidFill>
            </a:ln>
          </p:spPr>
          <p:txBody>
            <a:bodyPr wrap="square" anchor="ctr">
              <a:spAutoFit/>
            </a:bodyPr>
            <a:lstStyle/>
            <a:p>
              <a:pPr marL="0" lvl="2" defTabSz="156013" fontAlgn="auto">
                <a:spcBef>
                  <a:spcPts val="0"/>
                </a:spcBef>
                <a:spcAft>
                  <a:spcPts val="0"/>
                </a:spcAft>
                <a:buClr>
                  <a:srgbClr val="FF3300"/>
                </a:buClr>
                <a:defRPr/>
              </a:pPr>
              <a:r>
                <a:rPr lang="en-GB" altLang="ko-KR" sz="2400" dirty="0" smtClean="0">
                  <a:ea typeface="굴림" pitchFamily="34" charset="-127"/>
                  <a:cs typeface="Arial" pitchFamily="34" charset="0"/>
                </a:rPr>
                <a:t>   </a:t>
              </a:r>
              <a:r>
                <a:rPr lang="en-GB" altLang="ko-KR" dirty="0" smtClean="0">
                  <a:ea typeface="굴림" pitchFamily="34" charset="-127"/>
                  <a:cs typeface="Arial" pitchFamily="34" charset="0"/>
                </a:rPr>
                <a:t>Silicone Rubber : slow neutron detection</a:t>
              </a:r>
              <a:endParaRPr lang="en-GB" altLang="ko-KR" dirty="0">
                <a:ea typeface="굴림" pitchFamily="34" charset="-127"/>
                <a:cs typeface="Arial" pitchFamily="34" charset="0"/>
              </a:endParaRPr>
            </a:p>
          </p:txBody>
        </p:sp>
        <p:sp>
          <p:nvSpPr>
            <p:cNvPr id="9" name="Rettangolo 8"/>
            <p:cNvSpPr/>
            <p:nvPr/>
          </p:nvSpPr>
          <p:spPr>
            <a:xfrm>
              <a:off x="6291658" y="63907"/>
              <a:ext cx="748146" cy="445971"/>
            </a:xfrm>
            <a:prstGeom prst="rect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295275" y="578790"/>
            <a:ext cx="8652426" cy="58641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2" algn="ctr" fontAlgn="auto">
              <a:spcAft>
                <a:spcPts val="0"/>
              </a:spcAft>
              <a:buFontTx/>
              <a:buBlip>
                <a:blip r:embed="rId6"/>
              </a:buBlip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  </a:t>
            </a:r>
            <a:r>
              <a:rPr lang="en-US" dirty="0" smtClean="0">
                <a:ea typeface="+mj-ea"/>
                <a:cs typeface="Times New Roman" pitchFamily="18" charset="0"/>
              </a:rPr>
              <a:t>Choice </a:t>
            </a:r>
            <a:r>
              <a:rPr lang="en-US" dirty="0">
                <a:ea typeface="+mj-ea"/>
                <a:cs typeface="Times New Roman" pitchFamily="18" charset="0"/>
              </a:rPr>
              <a:t>of </a:t>
            </a:r>
            <a:r>
              <a:rPr lang="en-US" dirty="0">
                <a:solidFill>
                  <a:srgbClr val="FF0000"/>
                </a:solidFill>
                <a:ea typeface="+mj-ea"/>
                <a:cs typeface="Times New Roman" pitchFamily="18" charset="0"/>
              </a:rPr>
              <a:t>new organic compounds </a:t>
            </a:r>
            <a:r>
              <a:rPr lang="en-US" dirty="0">
                <a:ea typeface="+mj-ea"/>
                <a:cs typeface="Times New Roman" pitchFamily="18" charset="0"/>
              </a:rPr>
              <a:t>for dispersing </a:t>
            </a:r>
            <a:r>
              <a:rPr lang="en-US" dirty="0" err="1">
                <a:solidFill>
                  <a:srgbClr val="FF0000"/>
                </a:solidFill>
                <a:ea typeface="+mj-ea"/>
                <a:cs typeface="Times New Roman" pitchFamily="18" charset="0"/>
              </a:rPr>
              <a:t>Gd</a:t>
            </a:r>
            <a:r>
              <a:rPr lang="en-US" dirty="0">
                <a:solidFill>
                  <a:srgbClr val="FF0000"/>
                </a:solidFill>
                <a:ea typeface="+mj-ea"/>
                <a:cs typeface="Times New Roman" pitchFamily="18" charset="0"/>
              </a:rPr>
              <a:t> </a:t>
            </a:r>
            <a:r>
              <a:rPr lang="en-US" dirty="0">
                <a:ea typeface="+mj-ea"/>
                <a:cs typeface="Times New Roman" pitchFamily="18" charset="0"/>
              </a:rPr>
              <a:t>and</a:t>
            </a:r>
            <a:r>
              <a:rPr lang="en-US" dirty="0">
                <a:solidFill>
                  <a:srgbClr val="FF0000"/>
                </a:solidFill>
                <a:ea typeface="+mj-ea"/>
                <a:cs typeface="Times New Roman" pitchFamily="18" charset="0"/>
              </a:rPr>
              <a:t> B </a:t>
            </a:r>
            <a:r>
              <a:rPr lang="en-US" dirty="0">
                <a:ea typeface="+mj-ea"/>
                <a:cs typeface="Times New Roman" pitchFamily="18" charset="0"/>
              </a:rPr>
              <a:t>in the silicone polymer.</a:t>
            </a: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133816" y="1269076"/>
            <a:ext cx="3819059" cy="2827711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1798638" indent="-1798638" algn="ctr">
              <a:lnSpc>
                <a:spcPct val="90000"/>
              </a:lnSpc>
              <a:spcBef>
                <a:spcPts val="200"/>
              </a:spcBef>
              <a:buFont typeface="Arial" charset="0"/>
              <a:buNone/>
              <a:defRPr/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Gadolinium and Boron </a:t>
            </a:r>
            <a:endParaRPr lang="en-US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marL="1798638" indent="-1798638" algn="ctr">
              <a:lnSpc>
                <a:spcPct val="90000"/>
              </a:lnSpc>
              <a:spcBef>
                <a:spcPts val="2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cs typeface="Times New Roman" pitchFamily="18" charset="0"/>
              </a:rPr>
              <a:t>compound requirements</a:t>
            </a:r>
            <a:r>
              <a:rPr lang="en-US" sz="1600" dirty="0" smtClean="0">
                <a:solidFill>
                  <a:srgbClr val="FF0000"/>
                </a:solidFill>
                <a:cs typeface="Times New Roman" pitchFamily="18" charset="0"/>
              </a:rPr>
              <a:t>:</a:t>
            </a:r>
          </a:p>
          <a:p>
            <a:pPr marL="1798638" indent="-1798638">
              <a:lnSpc>
                <a:spcPct val="90000"/>
              </a:lnSpc>
              <a:spcBef>
                <a:spcPts val="200"/>
              </a:spcBef>
              <a:buFont typeface="Arial" charset="0"/>
              <a:buNone/>
              <a:defRPr/>
            </a:pPr>
            <a:r>
              <a:rPr lang="en-US" sz="16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endParaRPr lang="en-US" sz="1600" dirty="0">
              <a:solidFill>
                <a:srgbClr val="FF0000"/>
              </a:solidFill>
              <a:cs typeface="Times New Roman" pitchFamily="18" charset="0"/>
            </a:endParaRPr>
          </a:p>
          <a:p>
            <a:pPr marL="342900" indent="-342900">
              <a:lnSpc>
                <a:spcPct val="160000"/>
              </a:lnSpc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0933B9"/>
                </a:solidFill>
                <a:cs typeface="Times New Roman" pitchFamily="18" charset="0"/>
              </a:rPr>
              <a:t>Highly soluble in the </a:t>
            </a:r>
            <a:r>
              <a:rPr lang="en-US" sz="1600" dirty="0" err="1">
                <a:solidFill>
                  <a:srgbClr val="0933B9"/>
                </a:solidFill>
                <a:cs typeface="Times New Roman" pitchFamily="18" charset="0"/>
              </a:rPr>
              <a:t>siloxane</a:t>
            </a:r>
            <a:r>
              <a:rPr lang="en-US" sz="1600" dirty="0">
                <a:solidFill>
                  <a:srgbClr val="0933B9"/>
                </a:solidFill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0933B9"/>
                </a:solidFill>
                <a:cs typeface="Times New Roman" pitchFamily="18" charset="0"/>
              </a:rPr>
              <a:t>fluids.</a:t>
            </a:r>
          </a:p>
          <a:p>
            <a:pPr marL="342900" indent="-342900">
              <a:lnSpc>
                <a:spcPct val="160000"/>
              </a:lnSpc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srgbClr val="0933B9"/>
                </a:solidFill>
                <a:cs typeface="Times New Roman" pitchFamily="18" charset="0"/>
              </a:rPr>
              <a:t>Inert </a:t>
            </a:r>
            <a:r>
              <a:rPr lang="en-US" sz="1600" dirty="0">
                <a:solidFill>
                  <a:srgbClr val="0933B9"/>
                </a:solidFill>
                <a:cs typeface="Times New Roman" pitchFamily="18" charset="0"/>
              </a:rPr>
              <a:t>to the cross-linking reaction and to the light </a:t>
            </a:r>
            <a:r>
              <a:rPr lang="en-US" sz="1600" dirty="0" smtClean="0">
                <a:solidFill>
                  <a:srgbClr val="0933B9"/>
                </a:solidFill>
                <a:cs typeface="Times New Roman" pitchFamily="18" charset="0"/>
              </a:rPr>
              <a:t>yield.</a:t>
            </a:r>
          </a:p>
          <a:p>
            <a:pPr marL="342900" indent="-342900">
              <a:lnSpc>
                <a:spcPct val="160000"/>
              </a:lnSpc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srgbClr val="0933B9"/>
                </a:solidFill>
                <a:cs typeface="Times New Roman" pitchFamily="18" charset="0"/>
              </a:rPr>
              <a:t>Thermally </a:t>
            </a:r>
            <a:r>
              <a:rPr lang="en-US" sz="1600" dirty="0">
                <a:solidFill>
                  <a:srgbClr val="0933B9"/>
                </a:solidFill>
                <a:cs typeface="Times New Roman" pitchFamily="18" charset="0"/>
              </a:rPr>
              <a:t>resistant (up to 100°C, final annealing for the cross-linking completion</a:t>
            </a:r>
            <a:r>
              <a:rPr lang="en-US" sz="1600" dirty="0" smtClean="0">
                <a:solidFill>
                  <a:srgbClr val="0933B9"/>
                </a:solidFill>
                <a:cs typeface="Times New Roman" pitchFamily="18" charset="0"/>
              </a:rPr>
              <a:t>).</a:t>
            </a:r>
            <a:endParaRPr lang="en-US" sz="1600" dirty="0">
              <a:solidFill>
                <a:srgbClr val="0933B9"/>
              </a:solidFill>
              <a:cs typeface="Times New Roman" pitchFamily="18" charset="0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7">
            <a:lum bright="11000"/>
          </a:blip>
          <a:stretch>
            <a:fillRect/>
          </a:stretch>
        </p:blipFill>
        <p:spPr>
          <a:xfrm>
            <a:off x="3845091" y="3393809"/>
            <a:ext cx="857250" cy="2774846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4778310" y="1237092"/>
            <a:ext cx="40712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err="1" smtClean="0"/>
              <a:t>Gadolinium</a:t>
            </a:r>
            <a:r>
              <a:rPr lang="it-IT" sz="1600" b="1" dirty="0" smtClean="0"/>
              <a:t> nitrate </a:t>
            </a:r>
            <a:r>
              <a:rPr lang="it-IT" sz="1600" b="1" dirty="0" err="1" smtClean="0"/>
              <a:t>tributylsulfate</a:t>
            </a:r>
            <a:r>
              <a:rPr lang="it-IT" dirty="0" smtClean="0"/>
              <a:t>: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sz="16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Low</a:t>
            </a:r>
            <a:r>
              <a:rPr lang="it-IT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yield</a:t>
            </a:r>
            <a:r>
              <a:rPr lang="it-IT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it-IT" sz="16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it-IT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(10 - 25 % with </a:t>
            </a:r>
            <a:r>
              <a:rPr lang="it-IT" sz="16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respect</a:t>
            </a:r>
            <a:r>
              <a:rPr lang="it-IT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to EJ212)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sz="16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Yellowing</a:t>
            </a:r>
            <a:r>
              <a:rPr lang="it-IT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it-IT" sz="1600" dirty="0" smtClean="0">
                <a:sym typeface="Wingdings" panose="05000000000000000000" pitchFamily="2" charset="2"/>
              </a:rPr>
              <a:t>of</a:t>
            </a:r>
            <a:r>
              <a:rPr lang="it-IT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samples</a:t>
            </a:r>
            <a:endParaRPr lang="it-IT" sz="1600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8"/>
          <a:srcRect t="4363"/>
          <a:stretch/>
        </p:blipFill>
        <p:spPr>
          <a:xfrm>
            <a:off x="287937" y="3924300"/>
            <a:ext cx="3400742" cy="2381701"/>
          </a:xfrm>
          <a:prstGeom prst="rect">
            <a:avLst/>
          </a:prstGeom>
        </p:spPr>
      </p:pic>
      <p:grpSp>
        <p:nvGrpSpPr>
          <p:cNvPr id="32" name="Gruppo 31"/>
          <p:cNvGrpSpPr/>
          <p:nvPr/>
        </p:nvGrpSpPr>
        <p:grpSpPr>
          <a:xfrm>
            <a:off x="5082747" y="2402369"/>
            <a:ext cx="3963103" cy="1928826"/>
            <a:chOff x="5457825" y="2347899"/>
            <a:chExt cx="3588024" cy="1928826"/>
          </a:xfrm>
        </p:grpSpPr>
        <p:grpSp>
          <p:nvGrpSpPr>
            <p:cNvPr id="30" name="Gruppo 29"/>
            <p:cNvGrpSpPr/>
            <p:nvPr/>
          </p:nvGrpSpPr>
          <p:grpSpPr>
            <a:xfrm>
              <a:off x="6477763" y="2347899"/>
              <a:ext cx="2568086" cy="830997"/>
              <a:chOff x="6309604" y="2318371"/>
              <a:chExt cx="2568086" cy="830997"/>
            </a:xfrm>
          </p:grpSpPr>
          <p:sp>
            <p:nvSpPr>
              <p:cNvPr id="22" name="CasellaDiTesto 21"/>
              <p:cNvSpPr txBox="1"/>
              <p:nvPr/>
            </p:nvSpPr>
            <p:spPr>
              <a:xfrm>
                <a:off x="6317324" y="2318371"/>
                <a:ext cx="2560366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 smtClean="0"/>
                  <a:t>       MT003 15% </a:t>
                </a:r>
                <a:r>
                  <a:rPr lang="it-IT" sz="1200" dirty="0" err="1" smtClean="0"/>
                  <a:t>Phenil</a:t>
                </a:r>
                <a:r>
                  <a:rPr lang="it-IT" sz="1200" dirty="0" smtClean="0"/>
                  <a:t> no PPO</a:t>
                </a:r>
              </a:p>
              <a:p>
                <a:r>
                  <a:rPr lang="it-IT" sz="1200" dirty="0" smtClean="0"/>
                  <a:t>       MT012 15% </a:t>
                </a:r>
                <a:r>
                  <a:rPr lang="it-IT" sz="1200" dirty="0" err="1" smtClean="0"/>
                  <a:t>Phenil</a:t>
                </a:r>
                <a:r>
                  <a:rPr lang="it-IT" sz="1200" dirty="0" smtClean="0"/>
                  <a:t> 1.5% PPO</a:t>
                </a:r>
              </a:p>
              <a:p>
                <a:r>
                  <a:rPr lang="it-IT" sz="1200" dirty="0" smtClean="0"/>
                  <a:t>       SB015 25</a:t>
                </a:r>
                <a:r>
                  <a:rPr lang="it-IT" sz="1200" dirty="0"/>
                  <a:t>% </a:t>
                </a:r>
                <a:r>
                  <a:rPr lang="it-IT" sz="1200" dirty="0" err="1"/>
                  <a:t>Phenil</a:t>
                </a:r>
                <a:r>
                  <a:rPr lang="it-IT" sz="1200" dirty="0"/>
                  <a:t> </a:t>
                </a:r>
                <a:r>
                  <a:rPr lang="it-IT" sz="1200" dirty="0" smtClean="0"/>
                  <a:t>1.0% </a:t>
                </a:r>
                <a:r>
                  <a:rPr lang="it-IT" sz="1200" dirty="0"/>
                  <a:t>PPO</a:t>
                </a:r>
              </a:p>
              <a:p>
                <a:r>
                  <a:rPr lang="it-IT" sz="1200" dirty="0" smtClean="0"/>
                  <a:t>       GD021 25</a:t>
                </a:r>
                <a:r>
                  <a:rPr lang="it-IT" sz="1200" dirty="0"/>
                  <a:t>% </a:t>
                </a:r>
                <a:r>
                  <a:rPr lang="it-IT" sz="1200" dirty="0" err="1"/>
                  <a:t>Phenil</a:t>
                </a:r>
                <a:r>
                  <a:rPr lang="it-IT" sz="1200" dirty="0"/>
                  <a:t> </a:t>
                </a:r>
                <a:r>
                  <a:rPr lang="it-IT" sz="1200" dirty="0" smtClean="0"/>
                  <a:t>1.5% PPO, 1.0% Gd</a:t>
                </a:r>
                <a:endParaRPr lang="it-IT" sz="1200" dirty="0"/>
              </a:p>
            </p:txBody>
          </p:sp>
          <p:cxnSp>
            <p:nvCxnSpPr>
              <p:cNvPr id="26" name="Connettore 1 25"/>
              <p:cNvCxnSpPr/>
              <p:nvPr/>
            </p:nvCxnSpPr>
            <p:spPr>
              <a:xfrm flipV="1">
                <a:off x="6309604" y="2469815"/>
                <a:ext cx="256319" cy="872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1 26"/>
              <p:cNvCxnSpPr/>
              <p:nvPr/>
            </p:nvCxnSpPr>
            <p:spPr>
              <a:xfrm flipH="1">
                <a:off x="6309604" y="2638368"/>
                <a:ext cx="256320" cy="881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1 27"/>
              <p:cNvCxnSpPr/>
              <p:nvPr/>
            </p:nvCxnSpPr>
            <p:spPr>
              <a:xfrm flipV="1">
                <a:off x="6309752" y="2841821"/>
                <a:ext cx="256172" cy="1"/>
              </a:xfrm>
              <a:prstGeom prst="line">
                <a:avLst/>
              </a:prstGeom>
              <a:ln w="381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ttore 1 28"/>
              <p:cNvCxnSpPr/>
              <p:nvPr/>
            </p:nvCxnSpPr>
            <p:spPr>
              <a:xfrm>
                <a:off x="6317473" y="2995941"/>
                <a:ext cx="256172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Rettangolo 30"/>
            <p:cNvSpPr/>
            <p:nvPr/>
          </p:nvSpPr>
          <p:spPr>
            <a:xfrm>
              <a:off x="5457825" y="4042318"/>
              <a:ext cx="634061" cy="234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1" name="CasellaDiTesto 20"/>
          <p:cNvSpPr txBox="1"/>
          <p:nvPr/>
        </p:nvSpPr>
        <p:spPr>
          <a:xfrm>
            <a:off x="5127310" y="2103414"/>
            <a:ext cx="21810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aseline="30000" dirty="0" smtClean="0"/>
              <a:t>241</a:t>
            </a:r>
            <a:r>
              <a:rPr lang="it-IT" dirty="0" smtClean="0"/>
              <a:t>Am – 60 </a:t>
            </a:r>
            <a:r>
              <a:rPr lang="it-IT" dirty="0" err="1" smtClean="0"/>
              <a:t>keV</a:t>
            </a:r>
            <a:r>
              <a:rPr lang="it-IT" dirty="0" smtClean="0"/>
              <a:t> </a:t>
            </a:r>
            <a:r>
              <a:rPr lang="it-IT" dirty="0" smtClean="0">
                <a:latin typeface="Symbol" panose="05050102010706020507" pitchFamily="18" charset="2"/>
              </a:rPr>
              <a:t>g</a:t>
            </a:r>
            <a:r>
              <a:rPr lang="it-IT" dirty="0" smtClean="0"/>
              <a:t>-</a:t>
            </a:r>
            <a:r>
              <a:rPr lang="it-IT" dirty="0" err="1" smtClean="0"/>
              <a:t>rays</a:t>
            </a:r>
            <a:endParaRPr lang="it-IT" dirty="0"/>
          </a:p>
        </p:txBody>
      </p:sp>
      <p:pic>
        <p:nvPicPr>
          <p:cNvPr id="52" name="Immagine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674894" y="4134531"/>
            <a:ext cx="1858448" cy="2808485"/>
          </a:xfrm>
          <a:prstGeom prst="rect">
            <a:avLst/>
          </a:prstGeom>
        </p:spPr>
      </p:pic>
      <p:sp>
        <p:nvSpPr>
          <p:cNvPr id="53" name="CasellaDiTesto 52"/>
          <p:cNvSpPr txBox="1"/>
          <p:nvPr/>
        </p:nvSpPr>
        <p:spPr>
          <a:xfrm>
            <a:off x="6205676" y="4787109"/>
            <a:ext cx="10336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err="1" smtClean="0"/>
              <a:t>AmBe</a:t>
            </a:r>
            <a:r>
              <a:rPr lang="it-IT" sz="1200" b="1" dirty="0" smtClean="0"/>
              <a:t> Source</a:t>
            </a:r>
            <a:endParaRPr lang="it-IT" sz="1200" b="1" dirty="0"/>
          </a:p>
        </p:txBody>
      </p:sp>
      <p:sp>
        <p:nvSpPr>
          <p:cNvPr id="54" name="CasellaDiTesto 53"/>
          <p:cNvSpPr txBox="1"/>
          <p:nvPr/>
        </p:nvSpPr>
        <p:spPr>
          <a:xfrm>
            <a:off x="6604118" y="5111731"/>
            <a:ext cx="110979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25% </a:t>
            </a:r>
            <a:r>
              <a:rPr lang="it-IT" sz="1200" dirty="0" err="1"/>
              <a:t>Phenil</a:t>
            </a:r>
            <a:r>
              <a:rPr lang="it-IT" sz="1200" dirty="0"/>
              <a:t> 1.5% PPO, </a:t>
            </a:r>
            <a:r>
              <a:rPr lang="it-IT" sz="1200" dirty="0" smtClean="0"/>
              <a:t>3.0</a:t>
            </a:r>
            <a:r>
              <a:rPr lang="it-IT" sz="1200" dirty="0"/>
              <a:t>% Gd</a:t>
            </a:r>
          </a:p>
        </p:txBody>
      </p:sp>
      <p:cxnSp>
        <p:nvCxnSpPr>
          <p:cNvPr id="56" name="Connettore 2 55"/>
          <p:cNvCxnSpPr/>
          <p:nvPr/>
        </p:nvCxnSpPr>
        <p:spPr>
          <a:xfrm flipH="1">
            <a:off x="5867400" y="5419725"/>
            <a:ext cx="201186" cy="5619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14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199785" y="6515662"/>
            <a:ext cx="7730138" cy="205814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1100" dirty="0" smtClean="0"/>
              <a:t>F. </a:t>
            </a:r>
            <a:r>
              <a:rPr lang="en-US" sz="1100" dirty="0" err="1" smtClean="0"/>
              <a:t>Gramegna</a:t>
            </a:r>
            <a:r>
              <a:rPr lang="en-US" sz="1100" dirty="0" smtClean="0"/>
              <a:t>,    International Workshop on Nuclear Dynamics and Thermodynamics,   Texas A&amp;M University 19 – 22 August - 2013</a:t>
            </a:r>
            <a:endParaRPr lang="it-IT" sz="1100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it-IT" smtClean="0"/>
              <a:pPr/>
              <a:t>15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4985" t="7165" r="1300" b="6764"/>
          <a:stretch/>
        </p:blipFill>
        <p:spPr>
          <a:xfrm>
            <a:off x="199785" y="4413531"/>
            <a:ext cx="5238110" cy="2102131"/>
          </a:xfrm>
          <a:prstGeom prst="rect">
            <a:avLst/>
          </a:prstGeom>
        </p:spPr>
      </p:pic>
      <p:graphicFrame>
        <p:nvGraphicFramePr>
          <p:cNvPr id="6" name="Group 1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014631"/>
              </p:ext>
            </p:extLst>
          </p:nvPr>
        </p:nvGraphicFramePr>
        <p:xfrm>
          <a:off x="148762" y="2537596"/>
          <a:ext cx="5453776" cy="1695102"/>
        </p:xfrm>
        <a:graphic>
          <a:graphicData uri="http://schemas.openxmlformats.org/drawingml/2006/table">
            <a:tbl>
              <a:tblPr/>
              <a:tblGrid>
                <a:gridCol w="626077"/>
                <a:gridCol w="1068788"/>
                <a:gridCol w="1345610"/>
                <a:gridCol w="1206102"/>
                <a:gridCol w="1207199"/>
              </a:tblGrid>
              <a:tr h="436117"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% B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α – </a:t>
                      </a:r>
                      <a:r>
                        <a:rPr kumimoji="0" lang="it-IT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yield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(% Ej-212)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γ – </a:t>
                      </a:r>
                      <a:r>
                        <a:rPr kumimoji="0" lang="it-IT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yield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(% Ej-212)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α – </a:t>
                      </a:r>
                      <a:r>
                        <a:rPr kumimoji="0" lang="it-IT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yield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(% Ej-254)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γ – </a:t>
                      </a:r>
                      <a:r>
                        <a:rPr kumimoji="0" lang="it-IT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yield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(% Ej-254)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62490"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no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rPr>
                        <a:t>65 ± 16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67332" marR="6733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rPr>
                        <a:t>74 ± 15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67332" marR="6733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rPr>
                        <a:t>-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67332" marR="6733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rPr>
                        <a:t>-</a:t>
                      </a: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67332" marR="6733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62490"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rPr>
                        <a:t>44 ± 13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67332" marR="6733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rPr>
                        <a:t>49 ± 12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67332" marR="6733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rPr>
                        <a:t>66 ± 22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67332" marR="6733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rPr>
                        <a:t>69 ± 16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67332" marR="6733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14793"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6 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rPr>
                        <a:t>40 ± 14</a:t>
                      </a: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67332" marR="6733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rPr>
                        <a:t>48 ± 11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67332" marR="6733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rPr>
                        <a:t>64 ± 24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67332" marR="6733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rPr>
                        <a:t>69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rPr>
                        <a:t>± 15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67332" marR="6733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67989">
                <a:tc>
                  <a:txBody>
                    <a:bodyPr/>
                    <a:lstStyle>
                      <a:lvl1pPr defTabSz="4213225"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2132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213225" rtl="0" eaLnBrk="0" fontAlgn="base" latinLnBrk="0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8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rPr>
                        <a:t>37 ± 13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67332" marR="6733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anose="05040102010807070707" pitchFamily="18" charset="2"/>
                        <a:defRPr sz="22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anose="05040102010807070707" pitchFamily="18" charset="2"/>
                        <a:defRPr sz="2100">
                          <a:solidFill>
                            <a:schemeClr val="tx2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ts val="400"/>
                        </a:spcBef>
                        <a:defRPr sz="16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rPr>
                        <a:t>41 ± 17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67332" marR="6733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aseline="0" dirty="0" smtClean="0"/>
                        <a:t>59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rPr>
                        <a:t>± 20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67332" marR="6733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62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  <a:ea typeface="ＭＳ Ｐゴシック" panose="020B0600070205080204" pitchFamily="34" charset="-128"/>
                        </a:rPr>
                        <a:t>± 20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67332" marR="6733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pic>
        <p:nvPicPr>
          <p:cNvPr id="7" name="Immagine 7" descr="2d_B_calib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50" y="1722565"/>
            <a:ext cx="2909654" cy="231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7131103" y="1849285"/>
            <a:ext cx="1558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with </a:t>
            </a:r>
            <a:r>
              <a:rPr lang="it-IT" sz="1400" dirty="0" err="1" smtClean="0"/>
              <a:t>termalization</a:t>
            </a:r>
            <a:r>
              <a:rPr lang="it-IT" sz="1400" dirty="0" smtClean="0"/>
              <a:t> </a:t>
            </a:r>
            <a:endParaRPr lang="it-IT" sz="1400" dirty="0"/>
          </a:p>
        </p:txBody>
      </p:sp>
      <p:pic>
        <p:nvPicPr>
          <p:cNvPr id="9" name="Immagine 67" descr="setup_neutronsource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85" y="719878"/>
            <a:ext cx="2194740" cy="179789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10" descr="carborane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5" t="8524"/>
          <a:stretch>
            <a:fillRect/>
          </a:stretch>
        </p:blipFill>
        <p:spPr bwMode="auto">
          <a:xfrm>
            <a:off x="5014982" y="1509663"/>
            <a:ext cx="1031204" cy="108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2516851" y="2125590"/>
            <a:ext cx="18296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4848F4"/>
                </a:solidFill>
                <a:cs typeface="Tahoma" panose="020B0604030504040204" pitchFamily="34" charset="0"/>
              </a:rPr>
              <a:t>Boron O-</a:t>
            </a:r>
            <a:r>
              <a:rPr lang="en-US" sz="1600" dirty="0" err="1" smtClean="0">
                <a:solidFill>
                  <a:srgbClr val="4848F4"/>
                </a:solidFill>
                <a:cs typeface="Tahoma" panose="020B0604030504040204" pitchFamily="34" charset="0"/>
              </a:rPr>
              <a:t>carborane</a:t>
            </a:r>
            <a:r>
              <a:rPr lang="en-US" sz="1600" dirty="0" smtClean="0">
                <a:solidFill>
                  <a:srgbClr val="4848F4"/>
                </a:solidFill>
                <a:cs typeface="Tahoma" panose="020B0604030504040204" pitchFamily="34" charset="0"/>
              </a:rPr>
              <a:t> </a:t>
            </a:r>
            <a:endParaRPr lang="it-IT" sz="1600" dirty="0">
              <a:solidFill>
                <a:srgbClr val="4848F4"/>
              </a:solidFill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7824083" y="119758"/>
            <a:ext cx="1233789" cy="551935"/>
            <a:chOff x="0" y="0"/>
            <a:chExt cx="980303" cy="551935"/>
          </a:xfrm>
        </p:grpSpPr>
        <p:sp>
          <p:nvSpPr>
            <p:cNvPr id="13" name="Rettangolo 12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4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7" descr="D:\LOGHI\Logo_INF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6" y="32951"/>
            <a:ext cx="744398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uppo 15"/>
          <p:cNvGrpSpPr/>
          <p:nvPr/>
        </p:nvGrpSpPr>
        <p:grpSpPr>
          <a:xfrm>
            <a:off x="927323" y="67872"/>
            <a:ext cx="6798612" cy="512748"/>
            <a:chOff x="922104" y="79262"/>
            <a:chExt cx="6988105" cy="512748"/>
          </a:xfrm>
        </p:grpSpPr>
        <p:sp>
          <p:nvSpPr>
            <p:cNvPr id="17" name="Rettangolo 16"/>
            <p:cNvSpPr/>
            <p:nvPr/>
          </p:nvSpPr>
          <p:spPr>
            <a:xfrm>
              <a:off x="922104" y="79262"/>
              <a:ext cx="6988105" cy="51274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 err="1" smtClean="0">
                  <a:solidFill>
                    <a:schemeClr val="bg2">
                      <a:lumMod val="25000"/>
                    </a:schemeClr>
                  </a:solidFill>
                </a:rPr>
                <a:t>Boron</a:t>
              </a:r>
              <a:r>
                <a:rPr lang="it-IT" b="1" dirty="0" smtClean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it-IT" b="1" dirty="0" err="1" smtClean="0">
                  <a:solidFill>
                    <a:schemeClr val="bg2">
                      <a:lumMod val="25000"/>
                    </a:schemeClr>
                  </a:solidFill>
                </a:rPr>
                <a:t>Doped</a:t>
              </a:r>
              <a:r>
                <a:rPr lang="it-IT" b="1" dirty="0" smtClean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US" b="1" dirty="0" err="1" smtClean="0">
                  <a:solidFill>
                    <a:srgbClr val="3E5D78"/>
                  </a:solidFill>
                </a:rPr>
                <a:t>Polysiloxane</a:t>
              </a:r>
              <a:r>
                <a:rPr lang="en-US" b="1" dirty="0" smtClean="0">
                  <a:solidFill>
                    <a:srgbClr val="3E5D78"/>
                  </a:solidFill>
                </a:rPr>
                <a:t> </a:t>
              </a:r>
              <a:r>
                <a:rPr lang="en-US" b="1" dirty="0">
                  <a:solidFill>
                    <a:srgbClr val="3E5D78"/>
                  </a:solidFill>
                </a:rPr>
                <a:t>scintillators properties: </a:t>
              </a:r>
              <a:endParaRPr lang="en-US" b="1" dirty="0" smtClean="0">
                <a:solidFill>
                  <a:srgbClr val="3E5D78"/>
                </a:solidFill>
              </a:endParaRPr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6618101" y="79262"/>
              <a:ext cx="748146" cy="5127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9" name="CasellaDiTesto 18"/>
          <p:cNvSpPr txBox="1"/>
          <p:nvPr/>
        </p:nvSpPr>
        <p:spPr>
          <a:xfrm>
            <a:off x="2485755" y="1827633"/>
            <a:ext cx="2525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FF0000"/>
                </a:solidFill>
              </a:rPr>
              <a:t>A22_1%PPO_0.01%dPOPOP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2440789" y="896350"/>
            <a:ext cx="33885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Mixing of A :</a:t>
            </a:r>
            <a:r>
              <a:rPr lang="it-IT" sz="1400" dirty="0" err="1" smtClean="0"/>
              <a:t>Polydimethyl-diphenyl</a:t>
            </a:r>
            <a:r>
              <a:rPr lang="it-IT" sz="1400" dirty="0" smtClean="0"/>
              <a:t> </a:t>
            </a:r>
            <a:r>
              <a:rPr lang="it-IT" sz="1400" dirty="0" err="1" smtClean="0"/>
              <a:t>siloxane</a:t>
            </a:r>
            <a:r>
              <a:rPr lang="it-IT" sz="1400" dirty="0" smtClean="0"/>
              <a:t> (22%ph </a:t>
            </a:r>
            <a:r>
              <a:rPr lang="it-IT" sz="1400" dirty="0" err="1" smtClean="0"/>
              <a:t>groups</a:t>
            </a:r>
            <a:r>
              <a:rPr lang="it-IT" sz="1400" dirty="0" smtClean="0"/>
              <a:t>)</a:t>
            </a:r>
          </a:p>
          <a:p>
            <a:r>
              <a:rPr lang="it-IT" sz="1400" dirty="0" smtClean="0"/>
              <a:t>with B: </a:t>
            </a:r>
            <a:r>
              <a:rPr lang="it-IT" sz="1400" dirty="0" err="1" smtClean="0"/>
              <a:t>Polymethyl</a:t>
            </a:r>
            <a:r>
              <a:rPr lang="it-IT" sz="1400" dirty="0" smtClean="0"/>
              <a:t> </a:t>
            </a:r>
            <a:r>
              <a:rPr lang="it-IT" sz="1400" dirty="0" err="1" smtClean="0"/>
              <a:t>phenyl</a:t>
            </a:r>
            <a:r>
              <a:rPr lang="it-IT" sz="1400" dirty="0" smtClean="0"/>
              <a:t> </a:t>
            </a:r>
            <a:r>
              <a:rPr lang="it-IT" sz="1400" dirty="0" err="1" smtClean="0"/>
              <a:t>Siloxane</a:t>
            </a:r>
            <a:r>
              <a:rPr lang="it-IT" sz="1400" dirty="0" smtClean="0"/>
              <a:t> </a:t>
            </a:r>
          </a:p>
          <a:p>
            <a:r>
              <a:rPr lang="it-IT" sz="1400" dirty="0" smtClean="0"/>
              <a:t>(100%ph </a:t>
            </a:r>
            <a:r>
              <a:rPr lang="it-IT" sz="1400" dirty="0" err="1" smtClean="0"/>
              <a:t>groups</a:t>
            </a:r>
            <a:r>
              <a:rPr lang="it-IT" sz="1400" dirty="0" smtClean="0"/>
              <a:t>)</a:t>
            </a:r>
            <a:endParaRPr lang="it-IT" sz="1400" dirty="0"/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9">
            <a:lum bright="26000"/>
          </a:blip>
          <a:stretch>
            <a:fillRect/>
          </a:stretch>
        </p:blipFill>
        <p:spPr>
          <a:xfrm>
            <a:off x="6445148" y="796620"/>
            <a:ext cx="2393832" cy="973009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2713523" y="597594"/>
            <a:ext cx="2370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Addition </a:t>
            </a:r>
            <a:r>
              <a:rPr lang="en-US" dirty="0" smtClean="0">
                <a:solidFill>
                  <a:srgbClr val="FF0000"/>
                </a:solidFill>
              </a:rPr>
              <a:t>Resins results: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10"/>
          <a:srcRect l="4308" r="7272"/>
          <a:stretch/>
        </p:blipFill>
        <p:spPr>
          <a:xfrm>
            <a:off x="5692222" y="3923214"/>
            <a:ext cx="3343582" cy="2515013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7725935" y="5089648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EJ254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6417828" y="4413531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PS_B6%</a:t>
            </a:r>
            <a:endParaRPr lang="it-IT" dirty="0"/>
          </a:p>
        </p:txBody>
      </p:sp>
      <p:grpSp>
        <p:nvGrpSpPr>
          <p:cNvPr id="26" name="Group 87"/>
          <p:cNvGrpSpPr>
            <a:grpSpLocks/>
          </p:cNvGrpSpPr>
          <p:nvPr/>
        </p:nvGrpSpPr>
        <p:grpSpPr bwMode="auto">
          <a:xfrm>
            <a:off x="7783421" y="3313971"/>
            <a:ext cx="1239883" cy="1099559"/>
            <a:chOff x="22555196" y="30770773"/>
            <a:chExt cx="3533311" cy="2432093"/>
          </a:xfrm>
        </p:grpSpPr>
        <p:pic>
          <p:nvPicPr>
            <p:cNvPr id="27" name="Picture 131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181" r="50070"/>
            <a:stretch/>
          </p:blipFill>
          <p:spPr bwMode="auto">
            <a:xfrm>
              <a:off x="22555196" y="30770773"/>
              <a:ext cx="3533311" cy="2432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CasellaDiTesto 96"/>
            <p:cNvSpPr txBox="1">
              <a:spLocks noChangeArrowheads="1"/>
            </p:cNvSpPr>
            <p:nvPr/>
          </p:nvSpPr>
          <p:spPr bwMode="auto">
            <a:xfrm>
              <a:off x="24234775" y="31234055"/>
              <a:ext cx="354011" cy="49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sz="1800" b="1" dirty="0" smtClean="0">
                  <a:solidFill>
                    <a:srgbClr val="FF0000"/>
                  </a:solidFill>
                </a:rPr>
                <a:t>n</a:t>
              </a:r>
              <a:endParaRPr lang="en-GB" sz="18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CasellaDiTesto 108"/>
            <p:cNvSpPr txBox="1">
              <a:spLocks noChangeArrowheads="1"/>
            </p:cNvSpPr>
            <p:nvPr/>
          </p:nvSpPr>
          <p:spPr bwMode="auto">
            <a:xfrm>
              <a:off x="25045987" y="31234063"/>
              <a:ext cx="354012" cy="49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sz="1800" b="1">
                  <a:solidFill>
                    <a:srgbClr val="FF0000"/>
                  </a:solidFill>
                  <a:sym typeface="Symbol" panose="05050102010706020507" pitchFamily="18" charset="2"/>
                </a:rPr>
                <a:t></a:t>
              </a:r>
              <a:endParaRPr lang="en-GB" sz="1800"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931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-86128" y="757651"/>
            <a:ext cx="9144000" cy="267577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GB" sz="1800">
              <a:solidFill>
                <a:srgbClr val="FFFFFF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7824083" y="119758"/>
            <a:ext cx="1233789" cy="551935"/>
            <a:chOff x="0" y="0"/>
            <a:chExt cx="980303" cy="551935"/>
          </a:xfrm>
        </p:grpSpPr>
        <p:sp>
          <p:nvSpPr>
            <p:cNvPr id="17" name="Rettangolo 16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8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47" descr="D:\LOGHI\Logo_INF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6" y="32951"/>
            <a:ext cx="744398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egnaposto piè di pagina 9"/>
          <p:cNvSpPr>
            <a:spLocks noGrp="1"/>
          </p:cNvSpPr>
          <p:nvPr>
            <p:ph type="ftr" sz="quarter" idx="11"/>
          </p:nvPr>
        </p:nvSpPr>
        <p:spPr>
          <a:xfrm>
            <a:off x="39650" y="6530962"/>
            <a:ext cx="8347099" cy="257733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1100" dirty="0" smtClean="0">
                <a:solidFill>
                  <a:srgbClr val="002060"/>
                </a:solidFill>
                <a:latin typeface="Calibri "/>
              </a:rPr>
              <a:t>F. </a:t>
            </a:r>
            <a:r>
              <a:rPr lang="en-US" sz="1100" dirty="0" err="1" smtClean="0">
                <a:solidFill>
                  <a:srgbClr val="002060"/>
                </a:solidFill>
                <a:latin typeface="Calibri "/>
              </a:rPr>
              <a:t>Gramegna</a:t>
            </a:r>
            <a:r>
              <a:rPr lang="en-US" sz="1100" dirty="0" smtClean="0">
                <a:solidFill>
                  <a:srgbClr val="002060"/>
                </a:solidFill>
                <a:latin typeface="Calibri "/>
              </a:rPr>
              <a:t>,    International Workshop on Nuclear Dynamics and Thermodynamics,   Texas A&amp;M University 19 – 22 August - 2013</a:t>
            </a:r>
            <a:endParaRPr lang="en-US" sz="1100" dirty="0">
              <a:solidFill>
                <a:srgbClr val="002060"/>
              </a:solidFill>
              <a:latin typeface="Calibri 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386749" y="6423570"/>
            <a:ext cx="676029" cy="365125"/>
          </a:xfrm>
        </p:spPr>
        <p:txBody>
          <a:bodyPr/>
          <a:lstStyle/>
          <a:p>
            <a:fld id="{9CD8D479-8942-46E8-A226-A4E01F7A105C}" type="slidenum">
              <a:rPr lang="it-IT" smtClean="0"/>
              <a:pPr/>
              <a:t>16</a:t>
            </a:fld>
            <a:endParaRPr lang="it-IT" dirty="0"/>
          </a:p>
        </p:txBody>
      </p:sp>
      <p:grpSp>
        <p:nvGrpSpPr>
          <p:cNvPr id="5" name="Gruppo 4"/>
          <p:cNvGrpSpPr/>
          <p:nvPr/>
        </p:nvGrpSpPr>
        <p:grpSpPr>
          <a:xfrm>
            <a:off x="927323" y="67871"/>
            <a:ext cx="6798612" cy="621111"/>
            <a:chOff x="922104" y="79261"/>
            <a:chExt cx="6988105" cy="621111"/>
          </a:xfrm>
        </p:grpSpPr>
        <p:sp>
          <p:nvSpPr>
            <p:cNvPr id="14" name="Rettangolo 13"/>
            <p:cNvSpPr/>
            <p:nvPr/>
          </p:nvSpPr>
          <p:spPr>
            <a:xfrm>
              <a:off x="922104" y="79261"/>
              <a:ext cx="6988105" cy="62111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 err="1" smtClean="0">
                  <a:solidFill>
                    <a:schemeClr val="bg2">
                      <a:lumMod val="25000"/>
                    </a:schemeClr>
                  </a:solidFill>
                </a:rPr>
                <a:t>Boron</a:t>
              </a:r>
              <a:r>
                <a:rPr lang="it-IT" b="1" dirty="0" smtClean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it-IT" b="1" dirty="0" err="1" smtClean="0">
                  <a:solidFill>
                    <a:schemeClr val="bg2">
                      <a:lumMod val="25000"/>
                    </a:schemeClr>
                  </a:solidFill>
                </a:rPr>
                <a:t>Doped</a:t>
              </a:r>
              <a:r>
                <a:rPr lang="it-IT" b="1" dirty="0" smtClean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US" b="1" dirty="0" err="1" smtClean="0">
                  <a:solidFill>
                    <a:srgbClr val="3E5D78"/>
                  </a:solidFill>
                </a:rPr>
                <a:t>Polysiloxane</a:t>
              </a:r>
              <a:r>
                <a:rPr lang="en-US" b="1" dirty="0" smtClean="0">
                  <a:solidFill>
                    <a:srgbClr val="3E5D78"/>
                  </a:solidFill>
                </a:rPr>
                <a:t> </a:t>
              </a:r>
              <a:r>
                <a:rPr lang="en-US" b="1" dirty="0">
                  <a:solidFill>
                    <a:srgbClr val="3E5D78"/>
                  </a:solidFill>
                </a:rPr>
                <a:t>scintillators properties: </a:t>
              </a:r>
              <a:endParaRPr lang="en-US" b="1" dirty="0" smtClean="0">
                <a:solidFill>
                  <a:srgbClr val="3E5D78"/>
                </a:solidFill>
              </a:endParaRPr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6618101" y="79262"/>
              <a:ext cx="748146" cy="5811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5790" y="787875"/>
            <a:ext cx="9208078" cy="2576884"/>
            <a:chOff x="-92522" y="3709733"/>
            <a:chExt cx="9208078" cy="2576884"/>
          </a:xfrm>
        </p:grpSpPr>
        <p:grpSp>
          <p:nvGrpSpPr>
            <p:cNvPr id="31787" name="Gruppo 14"/>
            <p:cNvGrpSpPr>
              <a:grpSpLocks/>
            </p:cNvGrpSpPr>
            <p:nvPr/>
          </p:nvGrpSpPr>
          <p:grpSpPr bwMode="auto">
            <a:xfrm>
              <a:off x="0" y="3709733"/>
              <a:ext cx="3953546" cy="1991912"/>
              <a:chOff x="657225" y="3185815"/>
              <a:chExt cx="4047684" cy="2820720"/>
            </a:xfrm>
          </p:grpSpPr>
          <p:pic>
            <p:nvPicPr>
              <p:cNvPr id="31792" name="Immagine 5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398"/>
              <a:stretch/>
            </p:blipFill>
            <p:spPr bwMode="auto">
              <a:xfrm>
                <a:off x="657225" y="3185815"/>
                <a:ext cx="4047684" cy="2820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1" name="Connettore 1 10"/>
              <p:cNvCxnSpPr>
                <a:cxnSpLocks noChangeShapeType="1"/>
              </p:cNvCxnSpPr>
              <p:nvPr/>
            </p:nvCxnSpPr>
            <p:spPr bwMode="auto">
              <a:xfrm>
                <a:off x="3200400" y="3873444"/>
                <a:ext cx="609600" cy="158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>
                <a:outerShdw blurRad="38100" dist="25400" dir="5400000" rotWithShape="0">
                  <a:srgbClr val="80808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Connettore 1 11"/>
              <p:cNvCxnSpPr>
                <a:cxnSpLocks noChangeShapeType="1"/>
              </p:cNvCxnSpPr>
              <p:nvPr/>
            </p:nvCxnSpPr>
            <p:spPr bwMode="auto">
              <a:xfrm>
                <a:off x="3200400" y="4025829"/>
                <a:ext cx="609600" cy="158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38100" dist="25400" dir="5400000" rotWithShape="0">
                  <a:srgbClr val="80808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Connettore 1 12"/>
              <p:cNvCxnSpPr>
                <a:cxnSpLocks noChangeShapeType="1"/>
              </p:cNvCxnSpPr>
              <p:nvPr/>
            </p:nvCxnSpPr>
            <p:spPr bwMode="auto">
              <a:xfrm>
                <a:off x="3200400" y="4178215"/>
                <a:ext cx="609600" cy="15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38100" dist="25400" dir="5400000" rotWithShape="0">
                  <a:srgbClr val="80808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1796" name="CasellaDiTesto 13"/>
              <p:cNvSpPr txBox="1">
                <a:spLocks noChangeArrowheads="1"/>
              </p:cNvSpPr>
              <p:nvPr/>
            </p:nvSpPr>
            <p:spPr bwMode="auto">
              <a:xfrm>
                <a:off x="3810001" y="3721100"/>
                <a:ext cx="894908" cy="8498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GB" sz="1100" dirty="0"/>
                  <a:t>4% B</a:t>
                </a:r>
              </a:p>
              <a:p>
                <a:pPr eaLnBrk="1" hangingPunct="1"/>
                <a:r>
                  <a:rPr lang="en-GB" sz="1100" dirty="0"/>
                  <a:t>6% B</a:t>
                </a:r>
                <a:br>
                  <a:rPr lang="en-GB" sz="1100" dirty="0"/>
                </a:br>
                <a:r>
                  <a:rPr lang="en-GB" sz="1100" dirty="0"/>
                  <a:t>8% B </a:t>
                </a:r>
              </a:p>
            </p:txBody>
          </p:sp>
        </p:grpSp>
        <p:sp>
          <p:nvSpPr>
            <p:cNvPr id="31791" name="CasellaDiTesto 16"/>
            <p:cNvSpPr txBox="1">
              <a:spLocks noChangeArrowheads="1"/>
            </p:cNvSpPr>
            <p:nvPr/>
          </p:nvSpPr>
          <p:spPr bwMode="auto">
            <a:xfrm>
              <a:off x="-92522" y="5701842"/>
              <a:ext cx="415981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sz="1600" dirty="0">
                  <a:solidFill>
                    <a:srgbClr val="638CAE"/>
                  </a:solidFill>
                  <a:latin typeface="+mn-lt"/>
                </a:rPr>
                <a:t>Light output with </a:t>
              </a:r>
              <a:r>
                <a:rPr lang="en-GB" sz="1600" dirty="0" smtClean="0">
                  <a:solidFill>
                    <a:srgbClr val="638CAE"/>
                  </a:solidFill>
                  <a:latin typeface="+mn-lt"/>
                </a:rPr>
                <a:t>a- </a:t>
              </a:r>
              <a:r>
                <a:rPr lang="en-GB" sz="1600" dirty="0">
                  <a:solidFill>
                    <a:srgbClr val="638CAE"/>
                  </a:solidFill>
                  <a:latin typeface="+mn-lt"/>
                </a:rPr>
                <a:t>particles in % of EJ-212 </a:t>
              </a:r>
              <a:r>
                <a:rPr lang="en-GB" sz="1600" dirty="0" smtClean="0">
                  <a:solidFill>
                    <a:srgbClr val="638CAE"/>
                  </a:solidFill>
                  <a:latin typeface="+mn-lt"/>
                </a:rPr>
                <a:t>as a function of time. </a:t>
              </a:r>
              <a:r>
                <a:rPr lang="en-GB" sz="1600" dirty="0" smtClean="0">
                  <a:solidFill>
                    <a:srgbClr val="FF0000"/>
                  </a:solidFill>
                  <a:latin typeface="+mn-lt"/>
                </a:rPr>
                <a:t>No </a:t>
              </a:r>
              <a:r>
                <a:rPr lang="en-GB" sz="1600" dirty="0">
                  <a:solidFill>
                    <a:srgbClr val="FF0000"/>
                  </a:solidFill>
                  <a:latin typeface="+mn-lt"/>
                </a:rPr>
                <a:t>ageing effects </a:t>
              </a:r>
              <a:r>
                <a:rPr lang="en-GB" sz="1600" dirty="0">
                  <a:solidFill>
                    <a:srgbClr val="638CAE"/>
                  </a:solidFill>
                  <a:latin typeface="+mn-lt"/>
                </a:rPr>
                <a:t>are visible. </a:t>
              </a:r>
            </a:p>
          </p:txBody>
        </p:sp>
        <p:sp>
          <p:nvSpPr>
            <p:cNvPr id="3" name="Rettangolo 2"/>
            <p:cNvSpPr/>
            <p:nvPr/>
          </p:nvSpPr>
          <p:spPr>
            <a:xfrm>
              <a:off x="4155981" y="3871929"/>
              <a:ext cx="495957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1600" dirty="0">
                  <a:cs typeface="Tahoma" panose="020B0604030504040204" pitchFamily="34" charset="0"/>
                </a:rPr>
                <a:t>Samples without B exhibit a scintillation yield </a:t>
              </a:r>
              <a:r>
                <a:rPr lang="en-US" sz="1600" dirty="0" smtClean="0">
                  <a:cs typeface="Tahoma" panose="020B0604030504040204" pitchFamily="34" charset="0"/>
                </a:rPr>
                <a:t>60-70% with respect  </a:t>
              </a:r>
              <a:r>
                <a:rPr lang="en-US" sz="1600" dirty="0">
                  <a:cs typeface="Tahoma" panose="020B0604030504040204" pitchFamily="34" charset="0"/>
                </a:rPr>
                <a:t>to </a:t>
              </a:r>
              <a:r>
                <a:rPr lang="en-US" sz="1600" dirty="0" smtClean="0">
                  <a:cs typeface="Tahoma" panose="020B0604030504040204" pitchFamily="34" charset="0"/>
                </a:rPr>
                <a:t>EJ-212.</a:t>
              </a:r>
            </a:p>
            <a:p>
              <a:pPr>
                <a:spcBef>
                  <a:spcPct val="0"/>
                </a:spcBef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1600" dirty="0">
                  <a:ea typeface="Tahoma" panose="020B0604030504040204" pitchFamily="34" charset="0"/>
                  <a:cs typeface="Tahoma" panose="020B0604030504040204" pitchFamily="34" charset="0"/>
                </a:rPr>
                <a:t>Increasing the amount of B slightly affects the scintillation </a:t>
              </a:r>
              <a:r>
                <a:rPr lang="en-US" sz="1600" dirty="0" smtClean="0">
                  <a:ea typeface="Tahoma" panose="020B0604030504040204" pitchFamily="34" charset="0"/>
                  <a:cs typeface="Tahoma" panose="020B0604030504040204" pitchFamily="34" charset="0"/>
                </a:rPr>
                <a:t>yield slightly less than the commercial (see EJ254)</a:t>
              </a:r>
              <a:r>
                <a:rPr lang="en-US" sz="1600" dirty="0" smtClean="0">
                  <a:latin typeface="Tahoma" panose="020B0604030504040204" pitchFamily="34" charset="0"/>
                  <a:cs typeface="Tahoma" panose="020B0604030504040204" pitchFamily="34" charset="0"/>
                </a:rPr>
                <a:t>. </a:t>
              </a:r>
              <a:endParaRPr lang="en-US" sz="16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CasellaDiTesto 3"/>
            <p:cNvSpPr txBox="1"/>
            <p:nvPr/>
          </p:nvSpPr>
          <p:spPr>
            <a:xfrm>
              <a:off x="778425" y="4041206"/>
              <a:ext cx="15031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>
                  <a:solidFill>
                    <a:srgbClr val="FF0000"/>
                  </a:solidFill>
                </a:rPr>
                <a:t>Ageing</a:t>
              </a:r>
              <a:r>
                <a:rPr lang="it-IT" dirty="0" smtClean="0">
                  <a:solidFill>
                    <a:srgbClr val="FF0000"/>
                  </a:solidFill>
                </a:rPr>
                <a:t> </a:t>
              </a:r>
              <a:r>
                <a:rPr lang="it-IT" dirty="0" err="1" smtClean="0">
                  <a:solidFill>
                    <a:srgbClr val="FF0000"/>
                  </a:solidFill>
                </a:rPr>
                <a:t>effects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sp>
          <p:nvSpPr>
            <p:cNvPr id="22" name="Rectangle 44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4114887" y="5076056"/>
              <a:ext cx="4991710" cy="1082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7096" tIns="48548" rIns="97096" bIns="48548">
              <a:spAutoFit/>
            </a:bodyPr>
            <a:lstStyle>
              <a:lvl1pPr marL="228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1600" dirty="0" smtClean="0">
                  <a:latin typeface="+mn-lt"/>
                  <a:cs typeface="Tahoma" panose="020B0604030504040204" pitchFamily="34" charset="0"/>
                </a:rPr>
                <a:t>B </a:t>
              </a:r>
              <a:r>
                <a:rPr lang="en-US" sz="1600" dirty="0">
                  <a:latin typeface="+mn-lt"/>
                  <a:cs typeface="Tahoma" panose="020B0604030504040204" pitchFamily="34" charset="0"/>
                </a:rPr>
                <a:t>concentrations higher </a:t>
              </a:r>
              <a:r>
                <a:rPr lang="en-US" sz="1600" dirty="0" smtClean="0">
                  <a:latin typeface="+mn-lt"/>
                  <a:cs typeface="Tahoma" panose="020B0604030504040204" pitchFamily="34" charset="0"/>
                </a:rPr>
                <a:t>(</a:t>
              </a:r>
              <a:r>
                <a:rPr lang="en-US" sz="1600" dirty="0" smtClean="0">
                  <a:solidFill>
                    <a:srgbClr val="FF0000"/>
                  </a:solidFill>
                  <a:latin typeface="+mn-lt"/>
                  <a:cs typeface="Tahoma" panose="020B0604030504040204" pitchFamily="34" charset="0"/>
                </a:rPr>
                <a:t>up to 8% </a:t>
              </a:r>
              <a:r>
                <a:rPr lang="en-US" sz="1600" dirty="0" smtClean="0">
                  <a:latin typeface="+mn-lt"/>
                  <a:cs typeface="Tahoma" panose="020B0604030504040204" pitchFamily="34" charset="0"/>
                </a:rPr>
                <a:t>than </a:t>
              </a:r>
              <a:r>
                <a:rPr lang="en-US" sz="1600" dirty="0">
                  <a:latin typeface="+mn-lt"/>
                  <a:cs typeface="Tahoma" panose="020B0604030504040204" pitchFamily="34" charset="0"/>
                </a:rPr>
                <a:t>commercial systems  </a:t>
              </a:r>
              <a:r>
                <a:rPr lang="en-US" sz="1600" dirty="0" smtClean="0">
                  <a:latin typeface="+mn-lt"/>
                  <a:cs typeface="Tahoma" panose="020B0604030504040204" pitchFamily="34" charset="0"/>
                </a:rPr>
                <a:t>(</a:t>
              </a:r>
              <a:r>
                <a:rPr lang="en-US" sz="1600" dirty="0">
                  <a:latin typeface="+mn-lt"/>
                  <a:cs typeface="Tahoma" panose="020B0604030504040204" pitchFamily="34" charset="0"/>
                </a:rPr>
                <a:t>5% max. in EJ-254) can be attained, </a:t>
              </a:r>
              <a:r>
                <a:rPr lang="en-US" sz="1600" dirty="0" smtClean="0">
                  <a:latin typeface="+mn-lt"/>
                  <a:cs typeface="Tahoma" panose="020B0604030504040204" pitchFamily="34" charset="0"/>
                </a:rPr>
                <a:t>thus </a:t>
              </a:r>
              <a:r>
                <a:rPr lang="en-US" sz="1600" dirty="0">
                  <a:latin typeface="+mn-lt"/>
                  <a:cs typeface="Tahoma" panose="020B0604030504040204" pitchFamily="34" charset="0"/>
                </a:rPr>
                <a:t>increasing </a:t>
              </a:r>
              <a:r>
                <a:rPr lang="en-US" sz="1600" dirty="0" smtClean="0">
                  <a:latin typeface="+mn-lt"/>
                  <a:cs typeface="Tahoma" panose="020B0604030504040204" pitchFamily="34" charset="0"/>
                </a:rPr>
                <a:t>the detection </a:t>
              </a:r>
              <a:r>
                <a:rPr lang="en-US" sz="1600" dirty="0">
                  <a:latin typeface="+mn-lt"/>
                  <a:cs typeface="Tahoma" panose="020B0604030504040204" pitchFamily="34" charset="0"/>
                </a:rPr>
                <a:t>efficiency to thermal neutrons. </a:t>
              </a:r>
            </a:p>
          </p:txBody>
        </p:sp>
      </p:grpSp>
      <p:graphicFrame>
        <p:nvGraphicFramePr>
          <p:cNvPr id="24" name="Tabel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84739"/>
              </p:ext>
            </p:extLst>
          </p:nvPr>
        </p:nvGraphicFramePr>
        <p:xfrm>
          <a:off x="-28805" y="3442985"/>
          <a:ext cx="5791199" cy="30867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7880"/>
                <a:gridCol w="1108758"/>
                <a:gridCol w="1035452"/>
                <a:gridCol w="1136248"/>
                <a:gridCol w="1282861"/>
              </a:tblGrid>
              <a:tr h="5469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Base Resin 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r>
                        <a:rPr lang="en-US" sz="1200" dirty="0" err="1" smtClean="0">
                          <a:effectLst/>
                        </a:rPr>
                        <a:t>Acond</a:t>
                      </a:r>
                      <a:endParaRPr lang="en-US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100:20:1</a:t>
                      </a:r>
                      <a:endParaRPr lang="it-IT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</a:rPr>
                        <a:t>Acond</a:t>
                      </a:r>
                      <a:endParaRPr lang="en-US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100:20:1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</a:rPr>
                        <a:t>Acond</a:t>
                      </a:r>
                      <a:endParaRPr lang="en-US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100:20:1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</a:rPr>
                        <a:t>Acond</a:t>
                      </a:r>
                      <a:endParaRPr lang="en-US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100:20:1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59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PPO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22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LV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0,02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0,01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0,02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0,02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55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nat</a:t>
                      </a:r>
                      <a:r>
                        <a:rPr lang="en-US" sz="1200">
                          <a:effectLst/>
                        </a:rPr>
                        <a:t>B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4%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5%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6%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584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241</a:t>
                      </a:r>
                      <a:r>
                        <a:rPr lang="en-US" sz="1200">
                          <a:effectLst/>
                        </a:rPr>
                        <a:t>Am</a:t>
                      </a:r>
                      <a:endParaRPr lang="it-IT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%L.O vs EJ212</a:t>
                      </a:r>
                      <a:endParaRPr lang="it-IT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%L.O vs EJ254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it-IT" sz="12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56±16</a:t>
                      </a:r>
                      <a:endParaRPr lang="it-IT" sz="12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 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it-IT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49±15</a:t>
                      </a:r>
                      <a:endParaRPr lang="it-IT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73±25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it-IT" sz="12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42±13</a:t>
                      </a:r>
                      <a:endParaRPr lang="it-IT" sz="12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63±22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it-IT" sz="12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48±15</a:t>
                      </a:r>
                      <a:endParaRPr lang="it-IT" sz="12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71±24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60</a:t>
                      </a:r>
                      <a:r>
                        <a:rPr lang="en-US" sz="1200" dirty="0">
                          <a:effectLst/>
                        </a:rPr>
                        <a:t>Co</a:t>
                      </a:r>
                      <a:endParaRPr lang="it-IT" sz="12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%L.O </a:t>
                      </a:r>
                      <a:r>
                        <a:rPr lang="en-US" sz="1200" dirty="0" err="1">
                          <a:effectLst/>
                        </a:rPr>
                        <a:t>vs</a:t>
                      </a:r>
                      <a:r>
                        <a:rPr lang="en-US" sz="1200" dirty="0">
                          <a:effectLst/>
                        </a:rPr>
                        <a:t> EJ212</a:t>
                      </a:r>
                      <a:endParaRPr lang="it-IT" sz="12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%L.O </a:t>
                      </a:r>
                      <a:r>
                        <a:rPr lang="en-US" sz="1200" dirty="0" err="1">
                          <a:effectLst/>
                        </a:rPr>
                        <a:t>vs</a:t>
                      </a:r>
                      <a:r>
                        <a:rPr lang="en-US" sz="1200" dirty="0">
                          <a:effectLst/>
                        </a:rPr>
                        <a:t> EJ254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it-IT" sz="12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68±15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it-IT" sz="12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70±17</a:t>
                      </a:r>
                      <a:endParaRPr lang="it-IT" sz="12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90±22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it-IT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61±15</a:t>
                      </a:r>
                      <a:endParaRPr lang="it-IT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79±20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it-IT" sz="12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68±15</a:t>
                      </a:r>
                      <a:endParaRPr lang="it-IT" sz="12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87±19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Immagin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2069" y="5124823"/>
            <a:ext cx="1127732" cy="1314103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776715" y="4209329"/>
            <a:ext cx="32476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A: 100 % </a:t>
            </a:r>
            <a:r>
              <a:rPr lang="it-IT" dirty="0" err="1" smtClean="0"/>
              <a:t>resin</a:t>
            </a:r>
            <a:r>
              <a:rPr lang="it-IT" dirty="0" smtClean="0"/>
              <a:t> </a:t>
            </a:r>
            <a:r>
              <a:rPr lang="it-IT" dirty="0" err="1" smtClean="0"/>
              <a:t>Sylanole</a:t>
            </a:r>
            <a:r>
              <a:rPr lang="it-IT" dirty="0" smtClean="0"/>
              <a:t> </a:t>
            </a:r>
            <a:r>
              <a:rPr lang="it-IT" dirty="0" err="1" smtClean="0"/>
              <a:t>terminated</a:t>
            </a:r>
            <a:r>
              <a:rPr lang="it-IT" dirty="0" smtClean="0"/>
              <a:t> </a:t>
            </a:r>
          </a:p>
          <a:p>
            <a:r>
              <a:rPr lang="it-IT" dirty="0"/>
              <a:t>B</a:t>
            </a:r>
            <a:r>
              <a:rPr lang="it-IT" dirty="0" smtClean="0"/>
              <a:t>: 20% </a:t>
            </a:r>
            <a:r>
              <a:rPr lang="it-IT" dirty="0" err="1" smtClean="0"/>
              <a:t>polydiethoxysilane</a:t>
            </a:r>
            <a:r>
              <a:rPr lang="it-IT" dirty="0" smtClean="0"/>
              <a:t> </a:t>
            </a:r>
            <a:r>
              <a:rPr lang="it-IT" dirty="0"/>
              <a:t>(PDS) </a:t>
            </a:r>
            <a:endParaRPr lang="it-IT" dirty="0" smtClean="0"/>
          </a:p>
          <a:p>
            <a:r>
              <a:rPr lang="it-IT" dirty="0" smtClean="0"/>
              <a:t>1% </a:t>
            </a:r>
            <a:r>
              <a:rPr lang="it-IT" dirty="0"/>
              <a:t>Sn </a:t>
            </a:r>
            <a:r>
              <a:rPr lang="it-IT" dirty="0" err="1"/>
              <a:t>catalyst</a:t>
            </a:r>
            <a:r>
              <a:rPr lang="it-IT" dirty="0"/>
              <a:t> </a:t>
            </a:r>
            <a:br>
              <a:rPr lang="it-IT" dirty="0"/>
            </a:b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6355717" y="3413109"/>
            <a:ext cx="23690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Condensation </a:t>
            </a:r>
            <a:r>
              <a:rPr lang="en-US" dirty="0" smtClean="0">
                <a:solidFill>
                  <a:srgbClr val="FF0000"/>
                </a:solidFill>
              </a:rPr>
              <a:t>Samples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Light </a:t>
            </a:r>
            <a:r>
              <a:rPr lang="en-US" dirty="0">
                <a:solidFill>
                  <a:srgbClr val="FF0000"/>
                </a:solidFill>
              </a:rPr>
              <a:t>Output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67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1"/>
          <a:stretch/>
        </p:blipFill>
        <p:spPr bwMode="auto">
          <a:xfrm>
            <a:off x="5119443" y="2391381"/>
            <a:ext cx="4051794" cy="318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6565" y="827428"/>
            <a:ext cx="4738982" cy="1691702"/>
          </a:xfrm>
        </p:spPr>
        <p:txBody>
          <a:bodyPr>
            <a:normAutofit fontScale="92500" lnSpcReduction="20000"/>
          </a:bodyPr>
          <a:lstStyle/>
          <a:p>
            <a:pPr marL="536575" indent="-422275">
              <a:buClr>
                <a:srgbClr val="00B050"/>
              </a:buClr>
              <a:buSzPct val="120000"/>
              <a:buFont typeface="Wingdings" pitchFamily="2" charset="2"/>
              <a:buChar char="ü"/>
            </a:pPr>
            <a:r>
              <a:rPr lang="en-US" sz="1600" dirty="0" smtClean="0"/>
              <a:t>Good chemical and thermal stability</a:t>
            </a:r>
          </a:p>
          <a:p>
            <a:pPr marL="536575" indent="-422275">
              <a:buClr>
                <a:srgbClr val="00B050"/>
              </a:buClr>
              <a:buSzPct val="120000"/>
              <a:buFont typeface="Wingdings" pitchFamily="2" charset="2"/>
              <a:buChar char="ü"/>
            </a:pPr>
            <a:r>
              <a:rPr lang="en-US" sz="1600" dirty="0" smtClean="0"/>
              <a:t>Manufacturability and low cost (</a:t>
            </a:r>
            <a:r>
              <a:rPr lang="en-US" sz="1600" dirty="0" smtClean="0">
                <a:cs typeface="Tahoma" panose="020B0604030504040204" pitchFamily="34" charset="0"/>
              </a:rPr>
              <a:t>about </a:t>
            </a:r>
            <a:r>
              <a:rPr lang="en-US" sz="1600" dirty="0">
                <a:cs typeface="Tahoma" panose="020B0604030504040204" pitchFamily="34" charset="0"/>
              </a:rPr>
              <a:t>1 €/</a:t>
            </a:r>
            <a:r>
              <a:rPr lang="en-US" sz="1600" dirty="0" smtClean="0">
                <a:cs typeface="Tahoma" panose="020B0604030504040204" pitchFamily="34" charset="0"/>
              </a:rPr>
              <a:t>g) </a:t>
            </a:r>
            <a:endParaRPr lang="en-US" sz="1600" dirty="0" smtClean="0"/>
          </a:p>
          <a:p>
            <a:pPr marL="536575" indent="-422275">
              <a:buClr>
                <a:srgbClr val="00B050"/>
              </a:buClr>
              <a:buSzPct val="120000"/>
              <a:buFont typeface="Wingdings" pitchFamily="2" charset="2"/>
              <a:buChar char="ü"/>
            </a:pPr>
            <a:r>
              <a:rPr lang="en-US" sz="1600" dirty="0" smtClean="0"/>
              <a:t>No volatile solvents</a:t>
            </a:r>
          </a:p>
          <a:p>
            <a:pPr marL="536575" indent="-422275">
              <a:buClr>
                <a:srgbClr val="00B050"/>
              </a:buClr>
              <a:buSzPct val="120000"/>
              <a:buFont typeface="Wingdings" pitchFamily="2" charset="2"/>
              <a:buChar char="ü"/>
            </a:pPr>
            <a:r>
              <a:rPr lang="en-US" sz="1600" dirty="0" smtClean="0"/>
              <a:t>Low toxicity</a:t>
            </a:r>
          </a:p>
          <a:p>
            <a:pPr marL="536575" indent="-422275">
              <a:buClr>
                <a:srgbClr val="00B050"/>
              </a:buClr>
              <a:buSzPct val="120000"/>
              <a:buFont typeface="Wingdings" pitchFamily="2" charset="2"/>
              <a:buChar char="ü"/>
            </a:pPr>
            <a:r>
              <a:rPr lang="en-US" sz="1600" dirty="0"/>
              <a:t>Very good radiation hardness </a:t>
            </a:r>
            <a:endParaRPr lang="en-US" sz="1600" dirty="0" smtClean="0"/>
          </a:p>
          <a:p>
            <a:pPr marL="536575" indent="-422275">
              <a:buClr>
                <a:srgbClr val="00B050"/>
              </a:buClr>
              <a:buSzPct val="120000"/>
              <a:buFont typeface="Wingdings" pitchFamily="2" charset="2"/>
              <a:buChar char="ü"/>
            </a:pPr>
            <a:r>
              <a:rPr lang="en-US" sz="1600" dirty="0">
                <a:cs typeface="Tahoma" panose="020B0604030504040204" pitchFamily="34" charset="0"/>
              </a:rPr>
              <a:t>stable from -100 to +200 °C</a:t>
            </a:r>
            <a:endParaRPr lang="en-US" sz="1600" dirty="0" smtClean="0"/>
          </a:p>
          <a:p>
            <a:pPr marL="536575" indent="-422275">
              <a:buClr>
                <a:srgbClr val="00B050"/>
              </a:buClr>
              <a:buSzPct val="120000"/>
              <a:buFont typeface="Wingdings" pitchFamily="2" charset="2"/>
              <a:buChar char="ü"/>
            </a:pPr>
            <a:endParaRPr lang="en-US" sz="1600" dirty="0"/>
          </a:p>
        </p:txBody>
      </p:sp>
      <p:cxnSp>
        <p:nvCxnSpPr>
          <p:cNvPr id="6" name="Connettore 2 5"/>
          <p:cNvCxnSpPr/>
          <p:nvPr/>
        </p:nvCxnSpPr>
        <p:spPr>
          <a:xfrm flipV="1">
            <a:off x="4891932" y="4294968"/>
            <a:ext cx="1952571" cy="74797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1835696" y="5115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3617848" y="4421781"/>
            <a:ext cx="19253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60</a:t>
            </a:r>
            <a:r>
              <a:rPr lang="en-US" sz="1400" dirty="0"/>
              <a:t>Co</a:t>
            </a:r>
            <a:r>
              <a:rPr lang="en-US" sz="1400" dirty="0">
                <a:latin typeface="Symbol" panose="05050102010706020507" pitchFamily="18" charset="2"/>
              </a:rPr>
              <a:t> g</a:t>
            </a:r>
            <a:r>
              <a:rPr lang="en-US" sz="1400" dirty="0"/>
              <a:t>-rays irradiated </a:t>
            </a:r>
            <a:r>
              <a:rPr lang="en-US" sz="1400" dirty="0" smtClean="0"/>
              <a:t>commercial PVT based scintillator</a:t>
            </a:r>
            <a:endParaRPr lang="en-US" sz="1400" dirty="0"/>
          </a:p>
        </p:txBody>
      </p:sp>
      <p:cxnSp>
        <p:nvCxnSpPr>
          <p:cNvPr id="16" name="Connettore 2 15"/>
          <p:cNvCxnSpPr/>
          <p:nvPr/>
        </p:nvCxnSpPr>
        <p:spPr>
          <a:xfrm>
            <a:off x="5186534" y="3405765"/>
            <a:ext cx="1790007" cy="38502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3818122" y="2983013"/>
            <a:ext cx="1925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 smtClean="0"/>
              <a:t>60</a:t>
            </a:r>
            <a:r>
              <a:rPr lang="en-US" sz="1400" dirty="0" smtClean="0"/>
              <a:t>Co</a:t>
            </a:r>
            <a:r>
              <a:rPr lang="en-US" sz="1400" dirty="0" smtClean="0">
                <a:latin typeface="Symbol" panose="05050102010706020507" pitchFamily="18" charset="2"/>
              </a:rPr>
              <a:t> g</a:t>
            </a:r>
            <a:r>
              <a:rPr lang="en-US" sz="1400" dirty="0" smtClean="0"/>
              <a:t>-rays irradiated polysiloxane scintillator</a:t>
            </a:r>
            <a:endParaRPr lang="en-US" sz="1400" dirty="0"/>
          </a:p>
        </p:txBody>
      </p:sp>
      <p:sp>
        <p:nvSpPr>
          <p:cNvPr id="8" name="Rettangolo 7"/>
          <p:cNvSpPr/>
          <p:nvPr/>
        </p:nvSpPr>
        <p:spPr>
          <a:xfrm>
            <a:off x="5446" y="5980744"/>
            <a:ext cx="5220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A. </a:t>
            </a:r>
            <a:r>
              <a:rPr lang="en-GB" sz="1400" dirty="0" err="1"/>
              <a:t>Quaranta</a:t>
            </a:r>
            <a:r>
              <a:rPr lang="en-GB" sz="1400" dirty="0"/>
              <a:t>, S. </a:t>
            </a:r>
            <a:r>
              <a:rPr lang="en-GB" sz="1400" dirty="0" err="1"/>
              <a:t>Carturan</a:t>
            </a:r>
            <a:r>
              <a:rPr lang="en-GB" sz="1400" dirty="0"/>
              <a:t>, </a:t>
            </a:r>
            <a:r>
              <a:rPr lang="en-GB" sz="1400" dirty="0" smtClean="0"/>
              <a:t>et al., </a:t>
            </a:r>
            <a:r>
              <a:rPr lang="en-GB" sz="1400" i="1" dirty="0" smtClean="0"/>
              <a:t>Mater</a:t>
            </a:r>
            <a:r>
              <a:rPr lang="en-GB" sz="1400" i="1" dirty="0"/>
              <a:t>. Chem. Phys</a:t>
            </a:r>
            <a:r>
              <a:rPr lang="en-GB" sz="1400" dirty="0" smtClean="0"/>
              <a:t>., 137 (2013) 951.</a:t>
            </a:r>
            <a:endParaRPr lang="it-IT" sz="1400" dirty="0"/>
          </a:p>
        </p:txBody>
      </p:sp>
      <p:sp>
        <p:nvSpPr>
          <p:cNvPr id="13" name="Rettangolo 12"/>
          <p:cNvSpPr/>
          <p:nvPr/>
        </p:nvSpPr>
        <p:spPr>
          <a:xfrm>
            <a:off x="828278" y="43783"/>
            <a:ext cx="6885634" cy="3803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err="1" smtClean="0">
                <a:solidFill>
                  <a:schemeClr val="bg2">
                    <a:lumMod val="25000"/>
                  </a:schemeClr>
                </a:solidFill>
              </a:rPr>
              <a:t>Polysiloxane</a:t>
            </a:r>
            <a:r>
              <a:rPr lang="it-IT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bg2">
                    <a:lumMod val="25000"/>
                  </a:schemeClr>
                </a:solidFill>
              </a:rPr>
              <a:t>based</a:t>
            </a:r>
            <a:r>
              <a:rPr lang="it-IT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bg2">
                    <a:lumMod val="25000"/>
                  </a:schemeClr>
                </a:solidFill>
              </a:rPr>
              <a:t>scintillators</a:t>
            </a:r>
            <a:r>
              <a:rPr lang="it-IT" dirty="0" smtClean="0">
                <a:solidFill>
                  <a:schemeClr val="bg2">
                    <a:lumMod val="25000"/>
                  </a:schemeClr>
                </a:solidFill>
              </a:rPr>
              <a:t>: performances</a:t>
            </a:r>
            <a:endParaRPr lang="it-IT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7862505" y="63608"/>
            <a:ext cx="1233789" cy="551935"/>
            <a:chOff x="0" y="0"/>
            <a:chExt cx="980303" cy="551935"/>
          </a:xfrm>
        </p:grpSpPr>
        <p:sp>
          <p:nvSpPr>
            <p:cNvPr id="17" name="Rettangolo 16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8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47" descr="D:\LOGHI\Logo_INF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" y="56118"/>
            <a:ext cx="744398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ttangolo 20"/>
          <p:cNvSpPr/>
          <p:nvPr/>
        </p:nvSpPr>
        <p:spPr>
          <a:xfrm>
            <a:off x="6275756" y="58280"/>
            <a:ext cx="700785" cy="348712"/>
          </a:xfrm>
          <a:prstGeom prst="rect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83880" y="6393225"/>
            <a:ext cx="7748156" cy="36512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100" dirty="0" smtClean="0">
                <a:solidFill>
                  <a:schemeClr val="tx1"/>
                </a:solidFill>
              </a:rPr>
              <a:t>F. </a:t>
            </a:r>
            <a:r>
              <a:rPr lang="en-US" sz="1100" dirty="0" err="1" smtClean="0">
                <a:solidFill>
                  <a:schemeClr val="tx1"/>
                </a:solidFill>
              </a:rPr>
              <a:t>Gramegna</a:t>
            </a:r>
            <a:r>
              <a:rPr lang="en-US" sz="1100" dirty="0" smtClean="0">
                <a:solidFill>
                  <a:schemeClr val="tx1"/>
                </a:solidFill>
              </a:rPr>
              <a:t>,    International Workshop on Nuclear Dynamics and Thermodynamics,   Texas A&amp;M University 19 – 22 August - 2013</a:t>
            </a:r>
            <a:endParaRPr lang="it-IT" sz="1100" dirty="0">
              <a:solidFill>
                <a:schemeClr val="tx1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058802" y="6285780"/>
            <a:ext cx="844650" cy="365125"/>
          </a:xfrm>
        </p:spPr>
        <p:txBody>
          <a:bodyPr/>
          <a:lstStyle/>
          <a:p>
            <a:fld id="{9CD8D479-8942-46E8-A226-A4E01F7A105C}" type="slidenum">
              <a:rPr lang="it-IT" smtClean="0"/>
              <a:pPr/>
              <a:t>17</a:t>
            </a:fld>
            <a:endParaRPr lang="it-IT" dirty="0"/>
          </a:p>
        </p:txBody>
      </p:sp>
      <p:pic>
        <p:nvPicPr>
          <p:cNvPr id="22" name="Immagine 3" descr="Rad Hardness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4"/>
          <a:stretch/>
        </p:blipFill>
        <p:spPr bwMode="auto">
          <a:xfrm>
            <a:off x="5446" y="2922391"/>
            <a:ext cx="3612402" cy="290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282097" y="2775573"/>
            <a:ext cx="3107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aseline="30000" dirty="0" smtClean="0">
                <a:solidFill>
                  <a:srgbClr val="FF0000"/>
                </a:solidFill>
              </a:rPr>
              <a:t>241</a:t>
            </a:r>
            <a:r>
              <a:rPr lang="it-IT" dirty="0" smtClean="0">
                <a:solidFill>
                  <a:srgbClr val="FF0000"/>
                </a:solidFill>
              </a:rPr>
              <a:t>Am </a:t>
            </a:r>
            <a:r>
              <a:rPr lang="it-IT" dirty="0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it-IT" dirty="0" smtClean="0">
                <a:solidFill>
                  <a:srgbClr val="FF0000"/>
                </a:solidFill>
              </a:rPr>
              <a:t>-</a:t>
            </a:r>
            <a:r>
              <a:rPr lang="it-IT" dirty="0" err="1" smtClean="0">
                <a:solidFill>
                  <a:srgbClr val="FF0000"/>
                </a:solidFill>
              </a:rPr>
              <a:t>particle</a:t>
            </a:r>
            <a:r>
              <a:rPr lang="it-IT" dirty="0" smtClean="0">
                <a:solidFill>
                  <a:srgbClr val="FF0000"/>
                </a:solidFill>
              </a:rPr>
              <a:t> relative </a:t>
            </a:r>
            <a:r>
              <a:rPr lang="it-IT" dirty="0" err="1" smtClean="0">
                <a:solidFill>
                  <a:srgbClr val="FF0000"/>
                </a:solidFill>
              </a:rPr>
              <a:t>Yield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7" t="16471" r="27942" b="28235"/>
          <a:stretch/>
        </p:blipFill>
        <p:spPr>
          <a:xfrm>
            <a:off x="6473297" y="1059881"/>
            <a:ext cx="1389208" cy="1226796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8"/>
          <a:srcRect t="14853" r="3239"/>
          <a:stretch/>
        </p:blipFill>
        <p:spPr>
          <a:xfrm>
            <a:off x="5320760" y="5819775"/>
            <a:ext cx="3775534" cy="48738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368466" y="5508948"/>
            <a:ext cx="377553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Optical </a:t>
            </a:r>
            <a:r>
              <a:rPr lang="it-IT" sz="1400" dirty="0" err="1" smtClean="0"/>
              <a:t>transmittance</a:t>
            </a:r>
            <a:r>
              <a:rPr lang="it-IT" sz="1400" dirty="0" smtClean="0"/>
              <a:t> </a:t>
            </a:r>
            <a:r>
              <a:rPr lang="it-IT" sz="1400" dirty="0" err="1" smtClean="0"/>
              <a:t>spectra</a:t>
            </a:r>
            <a:r>
              <a:rPr lang="it-IT" sz="1400" dirty="0" smtClean="0"/>
              <a:t>  for EJ212 and </a:t>
            </a:r>
            <a:r>
              <a:rPr lang="it-IT" sz="1400" dirty="0" err="1" smtClean="0"/>
              <a:t>Polyphenyl</a:t>
            </a:r>
            <a:r>
              <a:rPr lang="it-IT" sz="1400" dirty="0" smtClean="0"/>
              <a:t> </a:t>
            </a:r>
            <a:r>
              <a:rPr lang="it-IT" sz="1400" dirty="0" err="1"/>
              <a:t>S</a:t>
            </a:r>
            <a:r>
              <a:rPr lang="it-IT" sz="1400" dirty="0" err="1" smtClean="0"/>
              <a:t>iloxane</a:t>
            </a:r>
            <a:r>
              <a:rPr lang="it-IT" sz="1400" dirty="0" smtClean="0"/>
              <a:t> with </a:t>
            </a:r>
            <a:r>
              <a:rPr lang="it-IT" sz="1400" dirty="0" err="1" smtClean="0"/>
              <a:t>dye</a:t>
            </a:r>
            <a:r>
              <a:rPr lang="it-IT" sz="1400" dirty="0" smtClean="0"/>
              <a:t> (1%PPO. 0.02LV) </a:t>
            </a:r>
            <a:r>
              <a:rPr lang="it-IT" sz="1400" dirty="0" err="1" smtClean="0"/>
              <a:t>before</a:t>
            </a:r>
            <a:r>
              <a:rPr lang="it-IT" sz="1400" dirty="0" smtClean="0"/>
              <a:t> and </a:t>
            </a:r>
            <a:r>
              <a:rPr lang="it-IT" sz="1400" dirty="0" err="1" smtClean="0"/>
              <a:t>after</a:t>
            </a:r>
            <a:r>
              <a:rPr lang="it-IT" sz="1400" dirty="0" smtClean="0"/>
              <a:t> </a:t>
            </a:r>
            <a:r>
              <a:rPr lang="it-IT" sz="1400" dirty="0" err="1" smtClean="0"/>
              <a:t>exposure</a:t>
            </a:r>
            <a:r>
              <a:rPr lang="it-IT" sz="1400" dirty="0" smtClean="0"/>
              <a:t> to 54KGy dose  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421283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" r="1714"/>
          <a:stretch/>
        </p:blipFill>
        <p:spPr bwMode="auto">
          <a:xfrm>
            <a:off x="206747" y="803849"/>
            <a:ext cx="5860679" cy="261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206747" y="6373056"/>
            <a:ext cx="7895632" cy="365125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1100" dirty="0" smtClean="0">
                <a:solidFill>
                  <a:schemeClr val="tx1"/>
                </a:solidFill>
              </a:rPr>
              <a:t>F. </a:t>
            </a:r>
            <a:r>
              <a:rPr lang="en-US" sz="1100" dirty="0" err="1" smtClean="0">
                <a:solidFill>
                  <a:schemeClr val="tx1"/>
                </a:solidFill>
              </a:rPr>
              <a:t>Gramegna</a:t>
            </a:r>
            <a:r>
              <a:rPr lang="en-US" sz="1100" dirty="0" smtClean="0">
                <a:solidFill>
                  <a:schemeClr val="tx1"/>
                </a:solidFill>
              </a:rPr>
              <a:t>,    International Workshop on Nuclear Dynamics and Thermodynamics,   Texas A&amp;M University 19 – 22 August - 2013</a:t>
            </a:r>
            <a:endParaRPr lang="it-IT" sz="1100" dirty="0">
              <a:solidFill>
                <a:schemeClr val="tx1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102379" y="6373056"/>
            <a:ext cx="742316" cy="365125"/>
          </a:xfrm>
        </p:spPr>
        <p:txBody>
          <a:bodyPr/>
          <a:lstStyle/>
          <a:p>
            <a:fld id="{9CD8D479-8942-46E8-A226-A4E01F7A105C}" type="slidenum">
              <a:rPr lang="it-IT" smtClean="0"/>
              <a:pPr/>
              <a:t>18</a:t>
            </a:fld>
            <a:endParaRPr lang="it-IT" dirty="0"/>
          </a:p>
        </p:txBody>
      </p:sp>
      <p:grpSp>
        <p:nvGrpSpPr>
          <p:cNvPr id="11" name="Gruppo 10"/>
          <p:cNvGrpSpPr/>
          <p:nvPr/>
        </p:nvGrpSpPr>
        <p:grpSpPr>
          <a:xfrm>
            <a:off x="7757034" y="38334"/>
            <a:ext cx="1233789" cy="551935"/>
            <a:chOff x="0" y="0"/>
            <a:chExt cx="980303" cy="551935"/>
          </a:xfrm>
        </p:grpSpPr>
        <p:sp>
          <p:nvSpPr>
            <p:cNvPr id="12" name="Rettangolo 11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3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47" descr="D:\LOGHI\Logo_INF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" y="56118"/>
            <a:ext cx="744398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o 3"/>
          <p:cNvGrpSpPr/>
          <p:nvPr/>
        </p:nvGrpSpPr>
        <p:grpSpPr>
          <a:xfrm>
            <a:off x="1024575" y="61024"/>
            <a:ext cx="6689338" cy="497778"/>
            <a:chOff x="1024574" y="61024"/>
            <a:chExt cx="7154691" cy="497778"/>
          </a:xfrm>
        </p:grpSpPr>
        <p:sp>
          <p:nvSpPr>
            <p:cNvPr id="10" name="Rettangolo 9"/>
            <p:cNvSpPr/>
            <p:nvPr/>
          </p:nvSpPr>
          <p:spPr>
            <a:xfrm>
              <a:off x="1024574" y="61024"/>
              <a:ext cx="7154691" cy="49204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 smtClean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it-IT" dirty="0" err="1" smtClean="0">
                  <a:solidFill>
                    <a:schemeClr val="bg2">
                      <a:lumMod val="25000"/>
                    </a:schemeClr>
                  </a:solidFill>
                </a:rPr>
                <a:t>Radiation</a:t>
              </a:r>
              <a:r>
                <a:rPr lang="it-IT" dirty="0" smtClean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it-IT" dirty="0" err="1" smtClean="0">
                  <a:solidFill>
                    <a:schemeClr val="bg2">
                      <a:lumMod val="25000"/>
                    </a:schemeClr>
                  </a:solidFill>
                </a:rPr>
                <a:t>Hardness</a:t>
              </a:r>
              <a:endParaRPr lang="it-IT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6291658" y="72770"/>
              <a:ext cx="748146" cy="486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6" name="CasellaDiTesto 18"/>
          <p:cNvSpPr txBox="1">
            <a:spLocks noChangeArrowheads="1"/>
          </p:cNvSpPr>
          <p:nvPr/>
        </p:nvSpPr>
        <p:spPr bwMode="auto">
          <a:xfrm>
            <a:off x="114921" y="3302400"/>
            <a:ext cx="886382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638CAE"/>
                </a:solidFill>
              </a:rPr>
              <a:t>In doped </a:t>
            </a:r>
            <a:r>
              <a:rPr lang="en-US" sz="1600" dirty="0" err="1">
                <a:solidFill>
                  <a:srgbClr val="638CAE"/>
                </a:solidFill>
              </a:rPr>
              <a:t>polysiloxanes</a:t>
            </a:r>
            <a:r>
              <a:rPr lang="en-US" sz="1600" dirty="0">
                <a:solidFill>
                  <a:srgbClr val="638CAE"/>
                </a:solidFill>
              </a:rPr>
              <a:t> the </a:t>
            </a:r>
            <a:r>
              <a:rPr lang="en-US" sz="1600" dirty="0">
                <a:solidFill>
                  <a:srgbClr val="FF0000"/>
                </a:solidFill>
              </a:rPr>
              <a:t>radiation hardness</a:t>
            </a:r>
            <a:r>
              <a:rPr lang="en-US" sz="1600" dirty="0">
                <a:solidFill>
                  <a:srgbClr val="638CAE"/>
                </a:solidFill>
              </a:rPr>
              <a:t> depends on the </a:t>
            </a:r>
            <a:r>
              <a:rPr lang="en-US" sz="1600" dirty="0">
                <a:solidFill>
                  <a:srgbClr val="FF0000"/>
                </a:solidFill>
              </a:rPr>
              <a:t>dispersed dye. </a:t>
            </a:r>
          </a:p>
          <a:p>
            <a:pPr algn="just"/>
            <a:r>
              <a:rPr lang="en-US" sz="1600" dirty="0">
                <a:solidFill>
                  <a:srgbClr val="638CAE"/>
                </a:solidFill>
              </a:rPr>
              <a:t>Samples containing </a:t>
            </a:r>
            <a:r>
              <a:rPr lang="en-US" sz="1600" dirty="0" err="1">
                <a:solidFill>
                  <a:srgbClr val="FF0000"/>
                </a:solidFill>
              </a:rPr>
              <a:t>Lumogen</a:t>
            </a:r>
            <a:r>
              <a:rPr lang="en-US" sz="1600" dirty="0">
                <a:solidFill>
                  <a:srgbClr val="FF0000"/>
                </a:solidFill>
              </a:rPr>
              <a:t> Violet </a:t>
            </a:r>
            <a:r>
              <a:rPr lang="en-US" sz="1600" dirty="0">
                <a:solidFill>
                  <a:srgbClr val="638CAE"/>
                </a:solidFill>
              </a:rPr>
              <a:t>are intrinsically more resistant than </a:t>
            </a:r>
            <a:r>
              <a:rPr lang="en-US" sz="1600" dirty="0" smtClean="0">
                <a:solidFill>
                  <a:srgbClr val="638CAE"/>
                </a:solidFill>
              </a:rPr>
              <a:t>EJ212 </a:t>
            </a:r>
            <a:r>
              <a:rPr lang="en-US" sz="1600" dirty="0">
                <a:solidFill>
                  <a:srgbClr val="638CAE"/>
                </a:solidFill>
              </a:rPr>
              <a:t>and BBOT containing scintillators.</a:t>
            </a:r>
          </a:p>
        </p:txBody>
      </p:sp>
      <p:sp>
        <p:nvSpPr>
          <p:cNvPr id="5" name="Rettangolo 4"/>
          <p:cNvSpPr/>
          <p:nvPr/>
        </p:nvSpPr>
        <p:spPr>
          <a:xfrm>
            <a:off x="1266559" y="6034756"/>
            <a:ext cx="6259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66"/>
                </a:solidFill>
              </a:rPr>
              <a:t>A. </a:t>
            </a:r>
            <a:r>
              <a:rPr lang="en-US" sz="1200" dirty="0" err="1" smtClean="0">
                <a:solidFill>
                  <a:srgbClr val="000066"/>
                </a:solidFill>
              </a:rPr>
              <a:t>Quaranta</a:t>
            </a:r>
            <a:r>
              <a:rPr lang="en-US" sz="1200" dirty="0" smtClean="0">
                <a:solidFill>
                  <a:srgbClr val="000066"/>
                </a:solidFill>
              </a:rPr>
              <a:t> et al. Nuclear </a:t>
            </a:r>
            <a:r>
              <a:rPr lang="en-US" sz="1200" dirty="0">
                <a:solidFill>
                  <a:srgbClr val="000066"/>
                </a:solidFill>
              </a:rPr>
              <a:t>Instruments and Methods in Physics Research B 268 (2010) 3155–3159</a:t>
            </a:r>
            <a:endParaRPr lang="it-IT" sz="12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4361" y="771725"/>
            <a:ext cx="2911317" cy="2524944"/>
          </a:xfrm>
          <a:prstGeom prst="rect">
            <a:avLst/>
          </a:prstGeom>
        </p:spPr>
      </p:pic>
      <p:grpSp>
        <p:nvGrpSpPr>
          <p:cNvPr id="20" name="Gruppo 19"/>
          <p:cNvGrpSpPr/>
          <p:nvPr/>
        </p:nvGrpSpPr>
        <p:grpSpPr>
          <a:xfrm>
            <a:off x="415807" y="4062563"/>
            <a:ext cx="8134247" cy="2019818"/>
            <a:chOff x="415807" y="4062563"/>
            <a:chExt cx="8134247" cy="2019818"/>
          </a:xfrm>
        </p:grpSpPr>
        <p:pic>
          <p:nvPicPr>
            <p:cNvPr id="27655" name="Immagin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807" y="4062563"/>
              <a:ext cx="7906873" cy="2019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Connettore 2 7"/>
            <p:cNvCxnSpPr/>
            <p:nvPr/>
          </p:nvCxnSpPr>
          <p:spPr>
            <a:xfrm flipH="1">
              <a:off x="7953331" y="5091522"/>
              <a:ext cx="59054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22"/>
            <p:cNvCxnSpPr/>
            <p:nvPr/>
          </p:nvCxnSpPr>
          <p:spPr>
            <a:xfrm flipH="1">
              <a:off x="7959505" y="5453472"/>
              <a:ext cx="59054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23"/>
            <p:cNvCxnSpPr/>
            <p:nvPr/>
          </p:nvCxnSpPr>
          <p:spPr>
            <a:xfrm flipH="1">
              <a:off x="7959505" y="5567772"/>
              <a:ext cx="59054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asellaDiTesto 6"/>
          <p:cNvSpPr txBox="1"/>
          <p:nvPr/>
        </p:nvSpPr>
        <p:spPr>
          <a:xfrm>
            <a:off x="1038225" y="513314"/>
            <a:ext cx="4674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Irradiation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fluence</a:t>
            </a:r>
            <a:r>
              <a:rPr lang="it-IT" dirty="0" smtClean="0">
                <a:solidFill>
                  <a:srgbClr val="FF0000"/>
                </a:solidFill>
              </a:rPr>
              <a:t> He</a:t>
            </a:r>
            <a:r>
              <a:rPr lang="it-IT" baseline="30000" dirty="0" smtClean="0">
                <a:solidFill>
                  <a:srgbClr val="FF0000"/>
                </a:solidFill>
              </a:rPr>
              <a:t>+</a:t>
            </a:r>
            <a:r>
              <a:rPr lang="it-IT" dirty="0" smtClean="0">
                <a:solidFill>
                  <a:srgbClr val="FF0000"/>
                </a:solidFill>
              </a:rPr>
              <a:t> @1.8 </a:t>
            </a:r>
            <a:r>
              <a:rPr lang="it-IT" dirty="0" err="1" smtClean="0">
                <a:solidFill>
                  <a:srgbClr val="FF0000"/>
                </a:solidFill>
              </a:rPr>
              <a:t>MeV</a:t>
            </a:r>
            <a:r>
              <a:rPr lang="it-IT" dirty="0" smtClean="0">
                <a:solidFill>
                  <a:srgbClr val="FF0000"/>
                </a:solidFill>
              </a:rPr>
              <a:t> (1. 0 </a:t>
            </a:r>
            <a:r>
              <a:rPr lang="it-IT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it-IT" dirty="0" err="1" smtClean="0">
                <a:solidFill>
                  <a:srgbClr val="FF0000"/>
                </a:solidFill>
              </a:rPr>
              <a:t>A</a:t>
            </a:r>
            <a:r>
              <a:rPr lang="it-IT" dirty="0" smtClean="0">
                <a:solidFill>
                  <a:srgbClr val="FF0000"/>
                </a:solidFill>
              </a:rPr>
              <a:t>/cm</a:t>
            </a:r>
            <a:r>
              <a:rPr lang="it-IT" baseline="30000" dirty="0" smtClean="0">
                <a:solidFill>
                  <a:srgbClr val="FF0000"/>
                </a:solidFill>
              </a:rPr>
              <a:t>2</a:t>
            </a:r>
            <a:r>
              <a:rPr lang="it-IT" dirty="0" smtClean="0">
                <a:solidFill>
                  <a:srgbClr val="FF0000"/>
                </a:solidFill>
              </a:rPr>
              <a:t>)</a:t>
            </a:r>
            <a:endParaRPr lang="it-IT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>
          <a:xfrm>
            <a:off x="170318" y="6576267"/>
            <a:ext cx="7919207" cy="204316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11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F. </a:t>
            </a:r>
            <a:r>
              <a:rPr lang="en-US" sz="11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Gramegna</a:t>
            </a:r>
            <a:r>
              <a:rPr lang="en-US" sz="11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   International Workshop on Nuclear Dynamics and Thermodynamics,   Texas A&amp;M University 19 – 22 August - 2013</a:t>
            </a:r>
            <a:endParaRPr lang="en-US" sz="11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7822239" y="76284"/>
            <a:ext cx="1233789" cy="551935"/>
            <a:chOff x="0" y="0"/>
            <a:chExt cx="980303" cy="551935"/>
          </a:xfrm>
        </p:grpSpPr>
        <p:sp>
          <p:nvSpPr>
            <p:cNvPr id="13" name="Rettangolo 12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2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147" descr="D:\LOGHI\Logo_INF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" y="56118"/>
            <a:ext cx="744398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21"/>
          <p:cNvGrpSpPr>
            <a:grpSpLocks/>
          </p:cNvGrpSpPr>
          <p:nvPr/>
        </p:nvGrpSpPr>
        <p:grpSpPr bwMode="auto">
          <a:xfrm>
            <a:off x="-45099" y="535080"/>
            <a:ext cx="4818581" cy="2785219"/>
            <a:chOff x="619" y="663"/>
            <a:chExt cx="5130" cy="2141"/>
          </a:xfrm>
        </p:grpSpPr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1061" y="2615"/>
              <a:ext cx="27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Line 7"/>
            <p:cNvSpPr>
              <a:spLocks noChangeShapeType="1"/>
            </p:cNvSpPr>
            <p:nvPr/>
          </p:nvSpPr>
          <p:spPr bwMode="auto">
            <a:xfrm>
              <a:off x="1042" y="1170"/>
              <a:ext cx="0" cy="14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Line 8"/>
            <p:cNvSpPr>
              <a:spLocks noChangeShapeType="1"/>
            </p:cNvSpPr>
            <p:nvPr/>
          </p:nvSpPr>
          <p:spPr bwMode="auto">
            <a:xfrm flipV="1">
              <a:off x="1051" y="1344"/>
              <a:ext cx="156" cy="1243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1198" y="1362"/>
              <a:ext cx="2103" cy="1171"/>
            </a:xfrm>
            <a:custGeom>
              <a:avLst/>
              <a:gdLst>
                <a:gd name="T0" fmla="*/ 0 w 2103"/>
                <a:gd name="T1" fmla="*/ 0 h 1171"/>
                <a:gd name="T2" fmla="*/ 576 w 2103"/>
                <a:gd name="T3" fmla="*/ 741 h 1171"/>
                <a:gd name="T4" fmla="*/ 2103 w 2103"/>
                <a:gd name="T5" fmla="*/ 1171 h 117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" h="1171">
                  <a:moveTo>
                    <a:pt x="0" y="0"/>
                  </a:moveTo>
                  <a:cubicBezTo>
                    <a:pt x="113" y="273"/>
                    <a:pt x="226" y="546"/>
                    <a:pt x="576" y="741"/>
                  </a:cubicBezTo>
                  <a:cubicBezTo>
                    <a:pt x="926" y="936"/>
                    <a:pt x="1848" y="1099"/>
                    <a:pt x="2103" y="1171"/>
                  </a:cubicBezTo>
                </a:path>
              </a:pathLst>
            </a:custGeom>
            <a:noFill/>
            <a:ln w="19050" cmpd="sng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1225" y="1783"/>
              <a:ext cx="1463" cy="841"/>
            </a:xfrm>
            <a:custGeom>
              <a:avLst/>
              <a:gdLst>
                <a:gd name="T0" fmla="*/ 0 w 1463"/>
                <a:gd name="T1" fmla="*/ 0 h 841"/>
                <a:gd name="T2" fmla="*/ 338 w 1463"/>
                <a:gd name="T3" fmla="*/ 503 h 841"/>
                <a:gd name="T4" fmla="*/ 1463 w 1463"/>
                <a:gd name="T5" fmla="*/ 841 h 84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63" h="841">
                  <a:moveTo>
                    <a:pt x="0" y="0"/>
                  </a:moveTo>
                  <a:cubicBezTo>
                    <a:pt x="47" y="181"/>
                    <a:pt x="94" y="363"/>
                    <a:pt x="338" y="503"/>
                  </a:cubicBezTo>
                  <a:cubicBezTo>
                    <a:pt x="582" y="643"/>
                    <a:pt x="1274" y="785"/>
                    <a:pt x="1463" y="841"/>
                  </a:cubicBezTo>
                </a:path>
              </a:pathLst>
            </a:custGeom>
            <a:noFill/>
            <a:ln w="19050" cap="flat" cmpd="sng">
              <a:solidFill>
                <a:srgbClr val="0033CC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1243" y="2176"/>
              <a:ext cx="2094" cy="384"/>
            </a:xfrm>
            <a:custGeom>
              <a:avLst/>
              <a:gdLst>
                <a:gd name="T0" fmla="*/ 0 w 2094"/>
                <a:gd name="T1" fmla="*/ 0 h 384"/>
                <a:gd name="T2" fmla="*/ 2094 w 2094"/>
                <a:gd name="T3" fmla="*/ 384 h 38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094" h="384">
                  <a:moveTo>
                    <a:pt x="0" y="0"/>
                  </a:moveTo>
                  <a:cubicBezTo>
                    <a:pt x="872" y="160"/>
                    <a:pt x="1745" y="320"/>
                    <a:pt x="2094" y="384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Text Box 13"/>
            <p:cNvSpPr txBox="1">
              <a:spLocks noChangeArrowheads="1"/>
            </p:cNvSpPr>
            <p:nvPr/>
          </p:nvSpPr>
          <p:spPr bwMode="auto">
            <a:xfrm rot="16200000">
              <a:off x="242" y="1040"/>
              <a:ext cx="1149" cy="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dirty="0" smtClean="0">
                  <a:latin typeface="+mn-lt"/>
                </a:rPr>
                <a:t>Light Output</a:t>
              </a:r>
              <a:endParaRPr lang="it-IT" dirty="0">
                <a:latin typeface="+mn-lt"/>
              </a:endParaRPr>
            </a:p>
          </p:txBody>
        </p:sp>
        <p:sp>
          <p:nvSpPr>
            <p:cNvPr id="22" name="Text Box 14"/>
            <p:cNvSpPr txBox="1">
              <a:spLocks noChangeArrowheads="1"/>
            </p:cNvSpPr>
            <p:nvPr/>
          </p:nvSpPr>
          <p:spPr bwMode="auto">
            <a:xfrm>
              <a:off x="3795" y="2496"/>
              <a:ext cx="705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dirty="0" smtClean="0">
                  <a:latin typeface="+mn-lt"/>
                </a:rPr>
                <a:t>Time</a:t>
              </a:r>
              <a:endParaRPr lang="it-IT" dirty="0">
                <a:latin typeface="+mn-lt"/>
              </a:endParaRPr>
            </a:p>
          </p:txBody>
        </p:sp>
        <p:sp>
          <p:nvSpPr>
            <p:cNvPr id="23" name="Line 15"/>
            <p:cNvSpPr>
              <a:spLocks noChangeShapeType="1"/>
            </p:cNvSpPr>
            <p:nvPr/>
          </p:nvSpPr>
          <p:spPr bwMode="auto">
            <a:xfrm flipH="1">
              <a:off x="1554" y="1408"/>
              <a:ext cx="403" cy="475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" name="Text Box 16"/>
            <p:cNvSpPr txBox="1">
              <a:spLocks noChangeArrowheads="1"/>
            </p:cNvSpPr>
            <p:nvPr/>
          </p:nvSpPr>
          <p:spPr bwMode="auto">
            <a:xfrm>
              <a:off x="1903" y="1113"/>
              <a:ext cx="1039" cy="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sz="1800" dirty="0" smtClean="0">
                  <a:solidFill>
                    <a:srgbClr val="FF3300"/>
                  </a:solidFill>
                  <a:latin typeface="+mn-lt"/>
                </a:rPr>
                <a:t>Total</a:t>
              </a:r>
              <a:endParaRPr lang="it-IT" sz="1800" dirty="0">
                <a:solidFill>
                  <a:srgbClr val="FF3300"/>
                </a:solidFill>
                <a:latin typeface="+mn-lt"/>
              </a:endParaRPr>
            </a:p>
          </p:txBody>
        </p:sp>
        <p:sp>
          <p:nvSpPr>
            <p:cNvPr id="25" name="Line 17"/>
            <p:cNvSpPr>
              <a:spLocks noChangeShapeType="1"/>
            </p:cNvSpPr>
            <p:nvPr/>
          </p:nvSpPr>
          <p:spPr bwMode="auto">
            <a:xfrm flipH="1">
              <a:off x="1829" y="1947"/>
              <a:ext cx="621" cy="439"/>
            </a:xfrm>
            <a:prstGeom prst="line">
              <a:avLst/>
            </a:prstGeom>
            <a:noFill/>
            <a:ln w="9525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6" name="Text Box 18"/>
            <p:cNvSpPr txBox="1">
              <a:spLocks noChangeArrowheads="1"/>
            </p:cNvSpPr>
            <p:nvPr/>
          </p:nvSpPr>
          <p:spPr bwMode="auto">
            <a:xfrm>
              <a:off x="2578" y="1663"/>
              <a:ext cx="2164" cy="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sz="1800" dirty="0" smtClean="0">
                  <a:solidFill>
                    <a:srgbClr val="0033CC"/>
                  </a:solidFill>
                  <a:latin typeface="+mn-lt"/>
                </a:rPr>
                <a:t>Fast Component</a:t>
              </a:r>
              <a:endParaRPr lang="it-IT" sz="1800" dirty="0">
                <a:solidFill>
                  <a:srgbClr val="0033CC"/>
                </a:solidFill>
                <a:latin typeface="+mn-lt"/>
              </a:endParaRPr>
            </a:p>
          </p:txBody>
        </p:sp>
        <p:sp>
          <p:nvSpPr>
            <p:cNvPr id="27" name="Line 19"/>
            <p:cNvSpPr>
              <a:spLocks noChangeShapeType="1"/>
            </p:cNvSpPr>
            <p:nvPr/>
          </p:nvSpPr>
          <p:spPr bwMode="auto">
            <a:xfrm flipH="1">
              <a:off x="2551" y="2311"/>
              <a:ext cx="1117" cy="1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" name="Text Box 20"/>
            <p:cNvSpPr txBox="1">
              <a:spLocks noChangeArrowheads="1"/>
            </p:cNvSpPr>
            <p:nvPr/>
          </p:nvSpPr>
          <p:spPr bwMode="auto">
            <a:xfrm>
              <a:off x="3620" y="2200"/>
              <a:ext cx="2129" cy="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sz="1800" dirty="0" smtClean="0">
                  <a:latin typeface="+mn-lt"/>
                </a:rPr>
                <a:t>Slow Component</a:t>
              </a:r>
              <a:endParaRPr lang="it-IT" sz="1800" dirty="0">
                <a:latin typeface="+mn-lt"/>
              </a:endParaRPr>
            </a:p>
          </p:txBody>
        </p:sp>
      </p:grpSp>
      <p:graphicFrame>
        <p:nvGraphicFramePr>
          <p:cNvPr id="29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222225"/>
              </p:ext>
            </p:extLst>
          </p:nvPr>
        </p:nvGraphicFramePr>
        <p:xfrm>
          <a:off x="1929379" y="881241"/>
          <a:ext cx="1781175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7" name="Equation" r:id="rId6" imgW="1270000" imgH="279400" progId="Equation.3">
                  <p:embed/>
                </p:oleObj>
              </mc:Choice>
              <mc:Fallback>
                <p:oleObj name="Equation" r:id="rId6" imgW="1270000" imgH="279400" progId="Equation.3">
                  <p:embed/>
                  <p:pic>
                    <p:nvPicPr>
                      <p:cNvPr id="0" name="Picture 6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9379" y="881241"/>
                        <a:ext cx="1781175" cy="3921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027328" y="6393704"/>
            <a:ext cx="947813" cy="365125"/>
          </a:xfrm>
        </p:spPr>
        <p:txBody>
          <a:bodyPr/>
          <a:lstStyle/>
          <a:p>
            <a:fld id="{9CD8D479-8942-46E8-A226-A4E01F7A105C}" type="slidenum">
              <a:rPr lang="it-IT" smtClean="0"/>
              <a:pPr/>
              <a:t>19</a:t>
            </a:fld>
            <a:endParaRPr lang="it-IT" dirty="0"/>
          </a:p>
        </p:txBody>
      </p:sp>
      <p:grpSp>
        <p:nvGrpSpPr>
          <p:cNvPr id="3" name="Gruppo 2"/>
          <p:cNvGrpSpPr/>
          <p:nvPr/>
        </p:nvGrpSpPr>
        <p:grpSpPr>
          <a:xfrm>
            <a:off x="914402" y="32951"/>
            <a:ext cx="6853852" cy="502129"/>
            <a:chOff x="914401" y="32951"/>
            <a:chExt cx="7264865" cy="502129"/>
          </a:xfrm>
        </p:grpSpPr>
        <p:sp>
          <p:nvSpPr>
            <p:cNvPr id="7" name="Rettangolo 6"/>
            <p:cNvSpPr/>
            <p:nvPr/>
          </p:nvSpPr>
          <p:spPr>
            <a:xfrm>
              <a:off x="914401" y="38467"/>
              <a:ext cx="7264865" cy="49661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 err="1" smtClean="0">
                  <a:solidFill>
                    <a:schemeClr val="bg2">
                      <a:lumMod val="25000"/>
                    </a:schemeClr>
                  </a:solidFill>
                </a:rPr>
                <a:t>Pulse</a:t>
              </a:r>
              <a:r>
                <a:rPr lang="it-IT" dirty="0" smtClean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it-IT" dirty="0" err="1" smtClean="0">
                  <a:solidFill>
                    <a:schemeClr val="bg2">
                      <a:lumMod val="25000"/>
                    </a:schemeClr>
                  </a:solidFill>
                </a:rPr>
                <a:t>Shape</a:t>
              </a:r>
              <a:r>
                <a:rPr lang="it-IT" dirty="0" smtClean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it-IT" dirty="0" err="1" smtClean="0">
                  <a:solidFill>
                    <a:schemeClr val="bg2">
                      <a:lumMod val="25000"/>
                    </a:schemeClr>
                  </a:solidFill>
                </a:rPr>
                <a:t>Discrimination</a:t>
              </a:r>
              <a:r>
                <a:rPr lang="it-IT" dirty="0" smtClean="0">
                  <a:solidFill>
                    <a:schemeClr val="bg2">
                      <a:lumMod val="25000"/>
                    </a:schemeClr>
                  </a:solidFill>
                </a:rPr>
                <a:t>  </a:t>
              </a:r>
              <a:endParaRPr lang="it-IT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0" name="Rettangolo 29"/>
            <p:cNvSpPr/>
            <p:nvPr/>
          </p:nvSpPr>
          <p:spPr>
            <a:xfrm>
              <a:off x="6291658" y="32951"/>
              <a:ext cx="748146" cy="486032"/>
            </a:xfrm>
            <a:prstGeom prst="rect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8"/>
          <a:srcRect l="4435" t="3243" r="4495"/>
          <a:stretch/>
        </p:blipFill>
        <p:spPr>
          <a:xfrm>
            <a:off x="370070" y="3226038"/>
            <a:ext cx="3457822" cy="305115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56383" y="6221938"/>
            <a:ext cx="3096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N</a:t>
            </a:r>
            <a:r>
              <a:rPr lang="it-IT" sz="1400" dirty="0" smtClean="0"/>
              <a:t>. </a:t>
            </a:r>
            <a:r>
              <a:rPr lang="it-IT" sz="1400" dirty="0" err="1" smtClean="0"/>
              <a:t>Zaitseva</a:t>
            </a:r>
            <a:r>
              <a:rPr lang="it-IT" sz="1400" dirty="0" smtClean="0"/>
              <a:t> et al., NIMA668(2012)88-93 </a:t>
            </a:r>
            <a:endParaRPr lang="it-IT" sz="1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880336" y="3357621"/>
            <a:ext cx="598562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PVT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100" name="Line 15"/>
          <p:cNvSpPr>
            <a:spLocks noChangeShapeType="1"/>
          </p:cNvSpPr>
          <p:nvPr/>
        </p:nvSpPr>
        <p:spPr bwMode="auto">
          <a:xfrm flipH="1">
            <a:off x="3691122" y="3757731"/>
            <a:ext cx="350457" cy="472811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57" name="Immagine 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9527" y="834156"/>
            <a:ext cx="4095222" cy="5102615"/>
          </a:xfrm>
          <a:prstGeom prst="rect">
            <a:avLst/>
          </a:prstGeom>
        </p:spPr>
      </p:pic>
      <p:sp>
        <p:nvSpPr>
          <p:cNvPr id="58" name="Ovale 57"/>
          <p:cNvSpPr/>
          <p:nvPr/>
        </p:nvSpPr>
        <p:spPr>
          <a:xfrm>
            <a:off x="7547935" y="2869444"/>
            <a:ext cx="1323975" cy="1144404"/>
          </a:xfrm>
          <a:prstGeom prst="ellipse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9" name="Connettore 2 58"/>
          <p:cNvCxnSpPr/>
          <p:nvPr/>
        </p:nvCxnSpPr>
        <p:spPr>
          <a:xfrm>
            <a:off x="3888806" y="2840792"/>
            <a:ext cx="3659129" cy="420191"/>
          </a:xfrm>
          <a:prstGeom prst="straightConnector1">
            <a:avLst/>
          </a:prstGeom>
          <a:ln w="19050">
            <a:solidFill>
              <a:srgbClr val="FF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/>
          <p:nvPr/>
        </p:nvCxnSpPr>
        <p:spPr>
          <a:xfrm>
            <a:off x="3512009" y="2030461"/>
            <a:ext cx="2593391" cy="132716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e 3"/>
          <p:cNvSpPr/>
          <p:nvPr/>
        </p:nvSpPr>
        <p:spPr>
          <a:xfrm>
            <a:off x="5923533" y="3086138"/>
            <a:ext cx="1323975" cy="1144404"/>
          </a:xfrm>
          <a:prstGeom prst="ellipse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40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ttangolo 46"/>
          <p:cNvSpPr/>
          <p:nvPr/>
        </p:nvSpPr>
        <p:spPr>
          <a:xfrm>
            <a:off x="3047566" y="101422"/>
            <a:ext cx="4310827" cy="379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ttangolo 45"/>
          <p:cNvSpPr/>
          <p:nvPr/>
        </p:nvSpPr>
        <p:spPr>
          <a:xfrm>
            <a:off x="3150824" y="117534"/>
            <a:ext cx="3912347" cy="4001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>
          <a:xfrm>
            <a:off x="260059" y="6656174"/>
            <a:ext cx="7982988" cy="204316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1000" b="1" smtClean="0">
                <a:solidFill>
                  <a:srgbClr val="002060"/>
                </a:solidFill>
                <a:latin typeface="Corbel"/>
              </a:rPr>
              <a:t>F. Gramegna,    International Workshop on Nuclear Dynamics and Thermodynamics,   Texas A&amp;M University 19 – 22 August - 2013</a:t>
            </a:r>
            <a:endParaRPr lang="en-US" sz="1000" b="1" dirty="0">
              <a:solidFill>
                <a:srgbClr val="002060"/>
              </a:solidFill>
              <a:latin typeface="Corbel"/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7910211" y="23853"/>
            <a:ext cx="1180697" cy="624741"/>
            <a:chOff x="0" y="0"/>
            <a:chExt cx="980303" cy="551935"/>
          </a:xfrm>
        </p:grpSpPr>
        <p:sp>
          <p:nvSpPr>
            <p:cNvPr id="13" name="Rettangolo 12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2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4" descr="J:\New Folder (2)\DSC0047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73"/>
          <a:stretch/>
        </p:blipFill>
        <p:spPr bwMode="auto">
          <a:xfrm>
            <a:off x="0" y="4376385"/>
            <a:ext cx="2401039" cy="188706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57" r="7392"/>
          <a:stretch/>
        </p:blipFill>
        <p:spPr>
          <a:xfrm>
            <a:off x="0" y="1810466"/>
            <a:ext cx="2214930" cy="2071798"/>
          </a:xfrm>
          <a:prstGeom prst="rect">
            <a:avLst/>
          </a:prstGeom>
        </p:spPr>
      </p:pic>
      <p:pic>
        <p:nvPicPr>
          <p:cNvPr id="11" name="Immagine 25" descr="accopp1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35" r="6741"/>
          <a:stretch>
            <a:fillRect/>
          </a:stretch>
        </p:blipFill>
        <p:spPr bwMode="auto">
          <a:xfrm>
            <a:off x="7390046" y="2071816"/>
            <a:ext cx="1700862" cy="148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6" descr="accopp1.jpg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80" r="50842" b="10876"/>
          <a:stretch/>
        </p:blipFill>
        <p:spPr bwMode="auto">
          <a:xfrm>
            <a:off x="7593774" y="858741"/>
            <a:ext cx="1470558" cy="115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7" descr="fasciato.pn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356"/>
          <a:stretch>
            <a:fillRect/>
          </a:stretch>
        </p:blipFill>
        <p:spPr bwMode="auto">
          <a:xfrm>
            <a:off x="7593774" y="3658804"/>
            <a:ext cx="1470558" cy="14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12" descr="scattering.jpg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308" y="5222970"/>
            <a:ext cx="1815024" cy="136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32645" y="771478"/>
            <a:ext cx="75126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ZA" sz="2200" dirty="0" smtClean="0"/>
              <a:t>Why</a:t>
            </a:r>
            <a:r>
              <a:rPr lang="it-IT" sz="2200" dirty="0" smtClean="0"/>
              <a:t> </a:t>
            </a:r>
            <a:r>
              <a:rPr lang="en-TT" sz="2200" dirty="0" smtClean="0"/>
              <a:t>neutron</a:t>
            </a:r>
            <a:r>
              <a:rPr lang="it-IT" sz="2200" dirty="0" smtClean="0"/>
              <a:t> detectors are  </a:t>
            </a:r>
            <a:r>
              <a:rPr lang="en-ZA" sz="2200" dirty="0" smtClean="0"/>
              <a:t>important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200" dirty="0" smtClean="0"/>
              <a:t>Status of the art </a:t>
            </a:r>
            <a:r>
              <a:rPr lang="it-IT" dirty="0" err="1" smtClean="0">
                <a:solidFill>
                  <a:schemeClr val="bg2">
                    <a:lumMod val="75000"/>
                  </a:schemeClr>
                </a:solidFill>
              </a:rPr>
              <a:t>plasti</a:t>
            </a:r>
            <a:r>
              <a:rPr lang="it-IT" dirty="0" err="1" smtClean="0"/>
              <a:t>c</a:t>
            </a:r>
            <a:r>
              <a:rPr lang="it-IT" dirty="0" smtClean="0"/>
              <a:t> and </a:t>
            </a:r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liquid</a:t>
            </a:r>
            <a:r>
              <a:rPr lang="it-IT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NZ" dirty="0" smtClean="0">
                <a:solidFill>
                  <a:schemeClr val="bg2">
                    <a:lumMod val="75000"/>
                  </a:schemeClr>
                </a:solidFill>
              </a:rPr>
              <a:t>scintillators</a:t>
            </a:r>
            <a:r>
              <a:rPr lang="it-IT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dirty="0" err="1" smtClean="0"/>
              <a:t>advantages</a:t>
            </a:r>
            <a:r>
              <a:rPr lang="it-IT" dirty="0" smtClean="0"/>
              <a:t> &amp; </a:t>
            </a:r>
            <a:r>
              <a:rPr lang="en-NZ" dirty="0" smtClean="0"/>
              <a:t>drawbacks</a:t>
            </a:r>
            <a:endParaRPr lang="en-NZ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424655" y="1699576"/>
            <a:ext cx="485729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400" dirty="0" err="1" smtClean="0"/>
              <a:t>Plastics</a:t>
            </a:r>
            <a:r>
              <a:rPr lang="it-IT" sz="2400" dirty="0" smtClean="0"/>
              <a:t> vs </a:t>
            </a:r>
            <a:r>
              <a:rPr lang="en-ZA" sz="2400" dirty="0" smtClean="0"/>
              <a:t>Elastomers</a:t>
            </a:r>
          </a:p>
          <a:p>
            <a:endParaRPr lang="en-ZA" sz="1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400" dirty="0" err="1" smtClean="0">
                <a:solidFill>
                  <a:srgbClr val="FF0000"/>
                </a:solidFill>
              </a:rPr>
              <a:t>Preparing</a:t>
            </a:r>
            <a:r>
              <a:rPr lang="it-IT" sz="2400" dirty="0" smtClean="0">
                <a:solidFill>
                  <a:srgbClr val="FF0000"/>
                </a:solidFill>
              </a:rPr>
              <a:t> new </a:t>
            </a:r>
            <a:r>
              <a:rPr lang="en-NZ" sz="2400" dirty="0" smtClean="0">
                <a:solidFill>
                  <a:srgbClr val="FF0000"/>
                </a:solidFill>
              </a:rPr>
              <a:t>scintillators </a:t>
            </a:r>
            <a:r>
              <a:rPr lang="it-IT" sz="2400" dirty="0" smtClean="0">
                <a:solidFill>
                  <a:srgbClr val="FF0000"/>
                </a:solidFill>
              </a:rPr>
              <a:t>: </a:t>
            </a:r>
            <a:endParaRPr lang="it-IT" sz="2400" dirty="0" smtClean="0"/>
          </a:p>
          <a:p>
            <a:pPr algn="ctr"/>
            <a:r>
              <a:rPr lang="it-IT" sz="2000" b="1" dirty="0" smtClean="0"/>
              <a:t>REVIEW  OF FAILURES  &amp; SUCCESSES</a:t>
            </a:r>
            <a:r>
              <a:rPr lang="it-IT" sz="2000" dirty="0" smtClean="0"/>
              <a:t>:</a:t>
            </a:r>
          </a:p>
          <a:p>
            <a:pPr algn="ctr"/>
            <a:endParaRPr lang="it-IT" sz="1400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ZA" sz="2000" dirty="0" smtClean="0">
                <a:solidFill>
                  <a:srgbClr val="FF0000"/>
                </a:solidFill>
              </a:rPr>
              <a:t>Selection</a:t>
            </a:r>
            <a:r>
              <a:rPr lang="it-IT" sz="2000" dirty="0" smtClean="0">
                <a:solidFill>
                  <a:srgbClr val="FF0000"/>
                </a:solidFill>
              </a:rPr>
              <a:t> of</a:t>
            </a:r>
            <a:r>
              <a:rPr lang="it-IT" sz="2000" dirty="0" smtClean="0"/>
              <a:t>:</a:t>
            </a:r>
          </a:p>
          <a:p>
            <a:pPr marL="180975" indent="-161925">
              <a:buSzPct val="65000"/>
              <a:buFont typeface="Wingdings" panose="05000000000000000000" pitchFamily="2" charset="2"/>
              <a:buChar char="v"/>
            </a:pPr>
            <a:r>
              <a:rPr lang="it-IT" sz="2000" dirty="0" smtClean="0"/>
              <a:t>  </a:t>
            </a:r>
            <a:r>
              <a:rPr lang="en-US" sz="2000" dirty="0" smtClean="0">
                <a:cs typeface="Times New Roman" pitchFamily="18" charset="0"/>
              </a:rPr>
              <a:t>Luminescent </a:t>
            </a:r>
            <a:r>
              <a:rPr lang="en-US" sz="2000" b="1" dirty="0" smtClean="0">
                <a:cs typeface="Times New Roman" pitchFamily="18" charset="0"/>
              </a:rPr>
              <a:t>silicone </a:t>
            </a:r>
          </a:p>
          <a:p>
            <a:pPr>
              <a:buSzPct val="65000"/>
            </a:pPr>
            <a:r>
              <a:rPr lang="en-US" sz="2000" b="1" dirty="0" smtClean="0">
                <a:cs typeface="Times New Roman" pitchFamily="18" charset="0"/>
              </a:rPr>
              <a:t>     rubber </a:t>
            </a:r>
            <a:r>
              <a:rPr lang="en-US" sz="2000" dirty="0">
                <a:cs typeface="Times New Roman" pitchFamily="18" charset="0"/>
              </a:rPr>
              <a:t>matrix</a:t>
            </a:r>
            <a:r>
              <a:rPr lang="it-IT" sz="2000" dirty="0" smtClean="0"/>
              <a:t> </a:t>
            </a:r>
            <a:endParaRPr lang="it-IT" sz="2000" dirty="0"/>
          </a:p>
          <a:p>
            <a:pPr marL="180975" indent="-180975">
              <a:buSzPct val="65000"/>
              <a:buFont typeface="Wingdings" panose="05000000000000000000" pitchFamily="2" charset="2"/>
              <a:buChar char="v"/>
            </a:pPr>
            <a:r>
              <a:rPr lang="it-IT" sz="2000" dirty="0" smtClean="0"/>
              <a:t> </a:t>
            </a:r>
            <a:r>
              <a:rPr lang="en-SG" sz="2000" dirty="0" smtClean="0"/>
              <a:t>Luminescent</a:t>
            </a:r>
            <a:r>
              <a:rPr lang="it-IT" sz="2000" dirty="0" smtClean="0"/>
              <a:t> </a:t>
            </a:r>
            <a:r>
              <a:rPr lang="en-NZ" sz="2000" b="1" dirty="0" smtClean="0"/>
              <a:t>Dye</a:t>
            </a:r>
          </a:p>
          <a:p>
            <a:pPr>
              <a:buSzPct val="65000"/>
            </a:pPr>
            <a:r>
              <a:rPr lang="en-NZ" sz="2000" b="1" dirty="0"/>
              <a:t> </a:t>
            </a:r>
            <a:r>
              <a:rPr lang="en-NZ" sz="2000" b="1" dirty="0" smtClean="0"/>
              <a:t>  </a:t>
            </a:r>
            <a:r>
              <a:rPr lang="it-IT" sz="2000" b="1" dirty="0" smtClean="0"/>
              <a:t> </a:t>
            </a:r>
            <a:r>
              <a:rPr lang="en-NZ" sz="2000" dirty="0" smtClean="0"/>
              <a:t>molecules</a:t>
            </a:r>
          </a:p>
          <a:p>
            <a:pPr marL="180975" indent="-180975">
              <a:buSzPct val="65000"/>
              <a:buFont typeface="Wingdings" panose="05000000000000000000" pitchFamily="2" charset="2"/>
              <a:buChar char="v"/>
            </a:pPr>
            <a:r>
              <a:rPr lang="en-NZ" sz="2000" dirty="0" smtClean="0"/>
              <a:t> Suitable</a:t>
            </a:r>
            <a:r>
              <a:rPr lang="it-IT" sz="2000" dirty="0" smtClean="0"/>
              <a:t> </a:t>
            </a:r>
            <a:r>
              <a:rPr lang="en-NZ" sz="2000" b="1" dirty="0" smtClean="0"/>
              <a:t>organic</a:t>
            </a:r>
            <a:r>
              <a:rPr lang="it-IT" sz="2000" b="1" dirty="0" smtClean="0"/>
              <a:t> compound</a:t>
            </a:r>
          </a:p>
          <a:p>
            <a:r>
              <a:rPr lang="it-IT" sz="2000" b="1" dirty="0"/>
              <a:t> </a:t>
            </a:r>
            <a:r>
              <a:rPr lang="it-IT" sz="2000" b="1" dirty="0" smtClean="0"/>
              <a:t>    </a:t>
            </a:r>
            <a:r>
              <a:rPr lang="it-IT" sz="2000" dirty="0" smtClean="0"/>
              <a:t>for </a:t>
            </a:r>
            <a:r>
              <a:rPr lang="it-IT" sz="2000" b="1" dirty="0" smtClean="0"/>
              <a:t>B</a:t>
            </a:r>
            <a:r>
              <a:rPr lang="it-IT" sz="2000" dirty="0" smtClean="0"/>
              <a:t> or </a:t>
            </a:r>
            <a:r>
              <a:rPr lang="it-IT" sz="2000" b="1" dirty="0" smtClean="0"/>
              <a:t>Gd </a:t>
            </a:r>
            <a:r>
              <a:rPr lang="it-IT" sz="2000" dirty="0" smtClean="0"/>
              <a:t>doping</a:t>
            </a:r>
          </a:p>
          <a:p>
            <a:endParaRPr lang="en-NZ" sz="20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NZ" sz="2000" dirty="0" smtClean="0"/>
              <a:t> Radiation</a:t>
            </a:r>
            <a:r>
              <a:rPr lang="it-IT" sz="2000" dirty="0" smtClean="0"/>
              <a:t> </a:t>
            </a:r>
            <a:r>
              <a:rPr lang="en-NZ" sz="2000" dirty="0" smtClean="0"/>
              <a:t>hardness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NZ" sz="2000" dirty="0" smtClean="0"/>
              <a:t>Pulse</a:t>
            </a:r>
            <a:r>
              <a:rPr lang="it-IT" sz="2000" dirty="0" smtClean="0"/>
              <a:t> </a:t>
            </a:r>
            <a:r>
              <a:rPr lang="en-NZ" sz="2000" dirty="0" smtClean="0"/>
              <a:t>Shape</a:t>
            </a:r>
            <a:r>
              <a:rPr lang="it-IT" sz="2000" dirty="0" smtClean="0"/>
              <a:t>  </a:t>
            </a:r>
            <a:r>
              <a:rPr lang="en-NZ" sz="2000" dirty="0"/>
              <a:t>D</a:t>
            </a:r>
            <a:r>
              <a:rPr lang="en-NZ" sz="2000" dirty="0" smtClean="0"/>
              <a:t>iscrimination</a:t>
            </a:r>
            <a:endParaRPr lang="en-NZ" sz="2000" dirty="0"/>
          </a:p>
        </p:txBody>
      </p:sp>
      <p:pic>
        <p:nvPicPr>
          <p:cNvPr id="18" name="Picture 147" descr="D:\LOGHI\Logo_INFN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" y="56118"/>
            <a:ext cx="744398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" t="-8878" r="5789" b="-8878"/>
          <a:stretch/>
        </p:blipFill>
        <p:spPr bwMode="auto">
          <a:xfrm>
            <a:off x="5053629" y="3028839"/>
            <a:ext cx="2222501" cy="120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Connettore 1 20"/>
          <p:cNvCxnSpPr/>
          <p:nvPr/>
        </p:nvCxnSpPr>
        <p:spPr bwMode="auto">
          <a:xfrm>
            <a:off x="4828719" y="3123250"/>
            <a:ext cx="2453231" cy="104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magine 8" descr="PPO.t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118" y="4093640"/>
            <a:ext cx="1220364" cy="6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10" descr="carborane.gi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5" t="8524"/>
          <a:stretch>
            <a:fillRect/>
          </a:stretch>
        </p:blipFill>
        <p:spPr bwMode="auto">
          <a:xfrm>
            <a:off x="6055334" y="4446579"/>
            <a:ext cx="764336" cy="97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C:\Users\garfield\Desktop\PRES_APS_2011\zco2.gif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54" y="5511424"/>
            <a:ext cx="1429392" cy="93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243046" y="6520364"/>
            <a:ext cx="567579" cy="365125"/>
          </a:xfrm>
        </p:spPr>
        <p:txBody>
          <a:bodyPr/>
          <a:lstStyle/>
          <a:p>
            <a:fld id="{9CD8D479-8942-46E8-A226-A4E01F7A105C}" type="slidenum">
              <a:rPr lang="it-IT" smtClean="0"/>
              <a:pPr/>
              <a:t>2</a:t>
            </a:fld>
            <a:endParaRPr lang="it-IT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4021428" y="122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grpSp>
        <p:nvGrpSpPr>
          <p:cNvPr id="6" name="Gruppo 5"/>
          <p:cNvGrpSpPr/>
          <p:nvPr/>
        </p:nvGrpSpPr>
        <p:grpSpPr>
          <a:xfrm>
            <a:off x="1012578" y="26540"/>
            <a:ext cx="6835359" cy="551936"/>
            <a:chOff x="1012578" y="26540"/>
            <a:chExt cx="6835359" cy="551936"/>
          </a:xfrm>
        </p:grpSpPr>
        <p:sp>
          <p:nvSpPr>
            <p:cNvPr id="7" name="Rettangolo 6"/>
            <p:cNvSpPr/>
            <p:nvPr/>
          </p:nvSpPr>
          <p:spPr>
            <a:xfrm>
              <a:off x="1012578" y="26540"/>
              <a:ext cx="6835359" cy="55193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2000" dirty="0" smtClean="0">
                  <a:solidFill>
                    <a:schemeClr val="bg2">
                      <a:lumMod val="25000"/>
                    </a:schemeClr>
                  </a:solidFill>
                </a:rPr>
                <a:t>    </a:t>
              </a:r>
              <a:r>
                <a:rPr lang="it-IT" dirty="0" err="1" smtClean="0">
                  <a:solidFill>
                    <a:schemeClr val="bg2">
                      <a:lumMod val="25000"/>
                    </a:schemeClr>
                  </a:solidFill>
                </a:rPr>
                <a:t>Summary</a:t>
              </a:r>
              <a:endParaRPr lang="it-IT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6" name="Rettangolo 25"/>
            <p:cNvSpPr/>
            <p:nvPr/>
          </p:nvSpPr>
          <p:spPr>
            <a:xfrm>
              <a:off x="6291658" y="32951"/>
              <a:ext cx="748146" cy="5453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5921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 descr="C:\Users\Rina\Desktop\stage2013\Isabel-Stefano-Enrico\P10600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56" t="10000" b="6982"/>
          <a:stretch/>
        </p:blipFill>
        <p:spPr bwMode="auto">
          <a:xfrm rot="10800000">
            <a:off x="6874139" y="850005"/>
            <a:ext cx="1742176" cy="196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Rina\Desktop\stage2013\Isabel-Stefano-Enrico\P106007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80" t="13969" r="6032"/>
          <a:stretch/>
        </p:blipFill>
        <p:spPr bwMode="auto">
          <a:xfrm>
            <a:off x="3652985" y="1034671"/>
            <a:ext cx="1820746" cy="184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Rina\Desktop\stage2013\Isabel-Stefano-Enrico\P106007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02" r="10739" b="5394"/>
          <a:stretch/>
        </p:blipFill>
        <p:spPr bwMode="auto">
          <a:xfrm>
            <a:off x="478434" y="875571"/>
            <a:ext cx="1899244" cy="203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966932"/>
              </p:ext>
            </p:extLst>
          </p:nvPr>
        </p:nvGraphicFramePr>
        <p:xfrm>
          <a:off x="30087" y="3299116"/>
          <a:ext cx="9116536" cy="3399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3767"/>
                <a:gridCol w="1372847"/>
                <a:gridCol w="1801822"/>
                <a:gridCol w="1957381"/>
                <a:gridCol w="1710719"/>
              </a:tblGrid>
              <a:tr h="792088">
                <a:tc>
                  <a:txBody>
                    <a:bodyPr/>
                    <a:lstStyle/>
                    <a:p>
                      <a:r>
                        <a:rPr lang="it-IT" sz="1600" b="0" dirty="0" err="1" smtClean="0">
                          <a:solidFill>
                            <a:schemeClr val="tx1"/>
                          </a:solidFill>
                        </a:rPr>
                        <a:t>Polymethylphenyl</a:t>
                      </a:r>
                      <a:r>
                        <a:rPr lang="it-IT" sz="16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600" b="0" dirty="0" err="1" smtClean="0">
                          <a:solidFill>
                            <a:schemeClr val="tx1"/>
                          </a:solidFill>
                        </a:rPr>
                        <a:t>Siloxane</a:t>
                      </a:r>
                      <a:endParaRPr lang="it-IT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it-IT" sz="1600" b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it-IT" sz="1600" b="1" dirty="0" smtClean="0">
                          <a:solidFill>
                            <a:schemeClr val="tx1"/>
                          </a:solidFill>
                        </a:rPr>
                        <a:t>A-Add100</a:t>
                      </a:r>
                      <a:r>
                        <a:rPr lang="it-IT" sz="1600" b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it-IT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 smtClean="0">
                          <a:solidFill>
                            <a:schemeClr val="tx1"/>
                          </a:solidFill>
                        </a:rPr>
                        <a:t>LV 0,02%</a:t>
                      </a:r>
                    </a:p>
                    <a:p>
                      <a:endParaRPr lang="it-IT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 err="1" smtClean="0">
                          <a:solidFill>
                            <a:schemeClr val="tx1"/>
                          </a:solidFill>
                        </a:rPr>
                        <a:t>Variable</a:t>
                      </a:r>
                      <a:r>
                        <a:rPr lang="it-IT" sz="1400" b="0" dirty="0" smtClean="0">
                          <a:solidFill>
                            <a:schemeClr val="tx1"/>
                          </a:solidFill>
                        </a:rPr>
                        <a:t> PPO</a:t>
                      </a:r>
                      <a:endParaRPr lang="it-IT" sz="1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it-IT" sz="1400" b="0" baseline="0" dirty="0" smtClean="0">
                          <a:solidFill>
                            <a:schemeClr val="tx1"/>
                          </a:solidFill>
                        </a:rPr>
                        <a:t>1%,2%,3%,4%,5%,6%.</a:t>
                      </a:r>
                    </a:p>
                    <a:p>
                      <a:pPr algn="ctr"/>
                      <a:r>
                        <a:rPr lang="it-IT" sz="1400" b="0" baseline="0" dirty="0" err="1" smtClean="0">
                          <a:solidFill>
                            <a:schemeClr val="tx1"/>
                          </a:solidFill>
                        </a:rPr>
                        <a:t>Variable</a:t>
                      </a:r>
                      <a:r>
                        <a:rPr lang="it-IT" sz="14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b="0" baseline="0" dirty="0" err="1" smtClean="0">
                          <a:solidFill>
                            <a:schemeClr val="tx1"/>
                          </a:solidFill>
                        </a:rPr>
                        <a:t>bPBD</a:t>
                      </a:r>
                      <a:r>
                        <a:rPr lang="it-IT" sz="14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it-IT" sz="1400" b="0" baseline="0" dirty="0" smtClean="0">
                          <a:solidFill>
                            <a:schemeClr val="tx1"/>
                          </a:solidFill>
                        </a:rPr>
                        <a:t>0,1%,0,2%,0,3%,0,5%,1%</a:t>
                      </a:r>
                      <a:endParaRPr lang="it-IT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0" dirty="0" err="1" smtClean="0">
                          <a:solidFill>
                            <a:schemeClr val="tx1"/>
                          </a:solidFill>
                        </a:rPr>
                        <a:t>Polymethylphenyl</a:t>
                      </a:r>
                      <a:endParaRPr lang="it-IT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it-IT" sz="1600" b="0" dirty="0" err="1" smtClean="0">
                          <a:solidFill>
                            <a:schemeClr val="tx1"/>
                          </a:solidFill>
                        </a:rPr>
                        <a:t>dimethyl</a:t>
                      </a:r>
                      <a:r>
                        <a:rPr lang="it-IT" sz="16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600" b="0" dirty="0" err="1" smtClean="0">
                          <a:solidFill>
                            <a:schemeClr val="tx1"/>
                          </a:solidFill>
                        </a:rPr>
                        <a:t>siloxane</a:t>
                      </a:r>
                      <a:endParaRPr lang="it-IT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it-IT" sz="1600" b="0" dirty="0" smtClean="0">
                          <a:solidFill>
                            <a:schemeClr val="tx1"/>
                          </a:solidFill>
                        </a:rPr>
                        <a:t>(B-</a:t>
                      </a:r>
                      <a:r>
                        <a:rPr lang="it-IT" sz="1600" b="0" dirty="0" err="1" smtClean="0">
                          <a:solidFill>
                            <a:schemeClr val="tx1"/>
                          </a:solidFill>
                        </a:rPr>
                        <a:t>Add</a:t>
                      </a:r>
                      <a:r>
                        <a:rPr lang="it-IT" sz="1600" b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it-IT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0" dirty="0" smtClean="0">
                          <a:solidFill>
                            <a:schemeClr val="tx1"/>
                          </a:solidFill>
                        </a:rPr>
                        <a:t>Platinum 1,2</a:t>
                      </a:r>
                      <a:r>
                        <a:rPr lang="el-GR" sz="1600" b="0" dirty="0" smtClean="0">
                          <a:solidFill>
                            <a:schemeClr val="tx1"/>
                          </a:solidFill>
                        </a:rPr>
                        <a:t>μ</a:t>
                      </a:r>
                      <a:r>
                        <a:rPr lang="it-IT" sz="1600" b="0" dirty="0" smtClean="0">
                          <a:solidFill>
                            <a:schemeClr val="tx1"/>
                          </a:solidFill>
                        </a:rPr>
                        <a:t>L/g</a:t>
                      </a:r>
                    </a:p>
                    <a:p>
                      <a:r>
                        <a:rPr lang="it-IT" sz="1600" b="0" dirty="0" smtClean="0">
                          <a:solidFill>
                            <a:schemeClr val="tx1"/>
                          </a:solidFill>
                        </a:rPr>
                        <a:t>+ </a:t>
                      </a:r>
                      <a:r>
                        <a:rPr lang="en-GB" sz="1600" b="0" noProof="0" dirty="0" smtClean="0">
                          <a:solidFill>
                            <a:schemeClr val="tx1"/>
                          </a:solidFill>
                        </a:rPr>
                        <a:t>Inhibitor</a:t>
                      </a:r>
                      <a:r>
                        <a:rPr lang="it-IT" sz="1600" b="0" dirty="0" smtClean="0">
                          <a:solidFill>
                            <a:schemeClr val="tx1"/>
                          </a:solidFill>
                        </a:rPr>
                        <a:t> 6</a:t>
                      </a:r>
                      <a:r>
                        <a:rPr lang="el-GR" sz="1600" b="0" dirty="0" smtClean="0">
                          <a:solidFill>
                            <a:schemeClr val="tx1"/>
                          </a:solidFill>
                        </a:rPr>
                        <a:t>μ</a:t>
                      </a:r>
                      <a:r>
                        <a:rPr lang="it-IT" sz="1600" b="0" dirty="0" smtClean="0">
                          <a:solidFill>
                            <a:schemeClr val="tx1"/>
                          </a:solidFill>
                        </a:rPr>
                        <a:t>L/g</a:t>
                      </a:r>
                      <a:endParaRPr lang="it-IT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885800">
                <a:tc>
                  <a:txBody>
                    <a:bodyPr/>
                    <a:lstStyle/>
                    <a:p>
                      <a:r>
                        <a:rPr lang="it-IT" sz="1600" dirty="0" err="1" smtClean="0"/>
                        <a:t>Polydimethyl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diphenyl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siloxane</a:t>
                      </a:r>
                      <a:endParaRPr lang="it-IT" sz="1600" dirty="0" smtClean="0"/>
                    </a:p>
                    <a:p>
                      <a:r>
                        <a:rPr lang="it-IT" sz="1600" dirty="0" smtClean="0"/>
                        <a:t>(</a:t>
                      </a:r>
                      <a:r>
                        <a:rPr lang="it-IT" sz="1600" b="1" dirty="0" smtClean="0"/>
                        <a:t>A-Add22</a:t>
                      </a:r>
                      <a:r>
                        <a:rPr lang="it-IT" sz="1600" dirty="0" smtClean="0"/>
                        <a:t>)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 dirty="0" smtClean="0"/>
                    </a:p>
                    <a:p>
                      <a:pPr algn="ctr"/>
                      <a:r>
                        <a:rPr lang="it-IT" sz="1600" baseline="0" dirty="0" smtClean="0"/>
                        <a:t> </a:t>
                      </a:r>
                      <a:r>
                        <a:rPr lang="it-IT" sz="1600" dirty="0" smtClean="0"/>
                        <a:t>LV 0,02%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Variable</a:t>
                      </a:r>
                      <a:r>
                        <a:rPr lang="it-IT" sz="1400" dirty="0" smtClean="0"/>
                        <a:t> PPO</a:t>
                      </a:r>
                      <a:r>
                        <a:rPr lang="it-IT" sz="1400" baseline="0" dirty="0" smtClean="0"/>
                        <a:t> </a:t>
                      </a:r>
                    </a:p>
                    <a:p>
                      <a:pPr algn="ctr"/>
                      <a:r>
                        <a:rPr lang="it-IT" sz="1400" baseline="0" dirty="0" smtClean="0"/>
                        <a:t>1%,2%,3%</a:t>
                      </a:r>
                      <a:r>
                        <a:rPr lang="it-IT" sz="1400" baseline="-25000" dirty="0" smtClean="0"/>
                        <a:t>.</a:t>
                      </a:r>
                    </a:p>
                    <a:p>
                      <a:pPr algn="ctr"/>
                      <a:r>
                        <a:rPr lang="it-IT" sz="1400" baseline="0" dirty="0" err="1" smtClean="0"/>
                        <a:t>bPBD</a:t>
                      </a:r>
                      <a:r>
                        <a:rPr lang="it-IT" sz="1400" baseline="0" dirty="0" smtClean="0"/>
                        <a:t> variabile</a:t>
                      </a:r>
                    </a:p>
                    <a:p>
                      <a:pPr algn="ctr"/>
                      <a:r>
                        <a:rPr lang="it-IT" sz="1400" baseline="0" dirty="0" smtClean="0"/>
                        <a:t>0,1%,0,2%,0,3%,</a:t>
                      </a:r>
                    </a:p>
                    <a:p>
                      <a:pPr algn="ctr"/>
                      <a:r>
                        <a:rPr lang="it-IT" sz="1400" baseline="0" dirty="0" smtClean="0"/>
                        <a:t>0,4%,0,5%,1%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0" dirty="0" err="1" smtClean="0">
                          <a:solidFill>
                            <a:schemeClr val="tx1"/>
                          </a:solidFill>
                        </a:rPr>
                        <a:t>Polymethylphenyl</a:t>
                      </a:r>
                      <a:endParaRPr lang="it-IT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it-IT" sz="1600" b="0" dirty="0" err="1" smtClean="0">
                          <a:solidFill>
                            <a:schemeClr val="tx1"/>
                          </a:solidFill>
                        </a:rPr>
                        <a:t>dimethyl</a:t>
                      </a:r>
                      <a:r>
                        <a:rPr lang="it-IT" sz="16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600" b="0" dirty="0" err="1" smtClean="0">
                          <a:solidFill>
                            <a:schemeClr val="tx1"/>
                          </a:solidFill>
                        </a:rPr>
                        <a:t>siloxane</a:t>
                      </a:r>
                      <a:endParaRPr lang="it-IT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it-IT" sz="1600" b="0" dirty="0" smtClean="0">
                          <a:solidFill>
                            <a:schemeClr val="tx1"/>
                          </a:solidFill>
                        </a:rPr>
                        <a:t>(B-</a:t>
                      </a:r>
                      <a:r>
                        <a:rPr lang="it-IT" sz="1600" b="0" dirty="0" err="1" smtClean="0">
                          <a:solidFill>
                            <a:schemeClr val="tx1"/>
                          </a:solidFill>
                        </a:rPr>
                        <a:t>Add</a:t>
                      </a:r>
                      <a:r>
                        <a:rPr lang="it-IT" sz="1600" b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0" dirty="0" smtClean="0">
                          <a:solidFill>
                            <a:schemeClr val="tx1"/>
                          </a:solidFill>
                        </a:rPr>
                        <a:t>Platinum  1</a:t>
                      </a:r>
                      <a:r>
                        <a:rPr lang="el-GR" sz="1600" b="0" dirty="0" smtClean="0">
                          <a:solidFill>
                            <a:schemeClr val="tx1"/>
                          </a:solidFill>
                        </a:rPr>
                        <a:t>μ</a:t>
                      </a:r>
                      <a:r>
                        <a:rPr lang="it-IT" sz="1600" b="0" dirty="0" smtClean="0">
                          <a:solidFill>
                            <a:schemeClr val="tx1"/>
                          </a:solidFill>
                        </a:rPr>
                        <a:t>L/g</a:t>
                      </a:r>
                    </a:p>
                    <a:p>
                      <a:r>
                        <a:rPr lang="it-IT" sz="1600" b="0" dirty="0" smtClean="0">
                          <a:solidFill>
                            <a:schemeClr val="tx1"/>
                          </a:solidFill>
                        </a:rPr>
                        <a:t>+ </a:t>
                      </a:r>
                      <a:r>
                        <a:rPr lang="en-US" sz="1600" b="0" noProof="0" dirty="0" smtClean="0">
                          <a:solidFill>
                            <a:schemeClr val="tx1"/>
                          </a:solidFill>
                        </a:rPr>
                        <a:t>Inhibitor</a:t>
                      </a:r>
                      <a:r>
                        <a:rPr lang="it-IT" sz="1600" b="0" dirty="0" smtClean="0">
                          <a:solidFill>
                            <a:schemeClr val="tx1"/>
                          </a:solidFill>
                        </a:rPr>
                        <a:t> 6</a:t>
                      </a:r>
                      <a:r>
                        <a:rPr lang="el-GR" sz="1600" b="0" dirty="0" smtClean="0">
                          <a:solidFill>
                            <a:schemeClr val="tx1"/>
                          </a:solidFill>
                        </a:rPr>
                        <a:t>μ</a:t>
                      </a:r>
                      <a:r>
                        <a:rPr lang="it-IT" sz="1600" b="0" dirty="0" smtClean="0">
                          <a:solidFill>
                            <a:schemeClr val="tx1"/>
                          </a:solidFill>
                        </a:rPr>
                        <a:t>L/g</a:t>
                      </a:r>
                    </a:p>
                    <a:p>
                      <a:endParaRPr lang="it-IT" sz="1600" dirty="0"/>
                    </a:p>
                  </a:txBody>
                  <a:tcPr/>
                </a:tc>
              </a:tr>
              <a:tr h="1082617">
                <a:tc>
                  <a:txBody>
                    <a:bodyPr/>
                    <a:lstStyle/>
                    <a:p>
                      <a:endParaRPr lang="it-IT" sz="1600" dirty="0" smtClean="0"/>
                    </a:p>
                    <a:p>
                      <a:r>
                        <a:rPr lang="it-IT" sz="1600" dirty="0" smtClean="0"/>
                        <a:t>OH </a:t>
                      </a:r>
                      <a:r>
                        <a:rPr lang="it-IT" sz="1600" dirty="0" err="1" smtClean="0"/>
                        <a:t>terminated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Siloxane</a:t>
                      </a:r>
                      <a:r>
                        <a:rPr lang="it-IT" sz="1600" baseline="0" dirty="0" smtClean="0"/>
                        <a:t> </a:t>
                      </a:r>
                    </a:p>
                    <a:p>
                      <a:r>
                        <a:rPr lang="it-IT" sz="1600" dirty="0" smtClean="0"/>
                        <a:t>(</a:t>
                      </a:r>
                      <a:r>
                        <a:rPr lang="it-IT" sz="1600" b="1" dirty="0" smtClean="0"/>
                        <a:t>A-Cond18</a:t>
                      </a:r>
                      <a:r>
                        <a:rPr lang="it-IT" sz="1600" dirty="0" smtClean="0"/>
                        <a:t>)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 dirty="0" smtClean="0"/>
                    </a:p>
                    <a:p>
                      <a:pPr algn="ctr"/>
                      <a:r>
                        <a:rPr lang="it-IT" sz="1600" dirty="0" smtClean="0"/>
                        <a:t>LV 0,02%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Variable</a:t>
                      </a:r>
                      <a:r>
                        <a:rPr lang="it-IT" sz="1400" dirty="0" smtClean="0"/>
                        <a:t> PPO</a:t>
                      </a:r>
                      <a:r>
                        <a:rPr lang="it-IT" sz="1400" baseline="0" dirty="0" smtClean="0"/>
                        <a:t> </a:t>
                      </a:r>
                    </a:p>
                    <a:p>
                      <a:pPr algn="ctr"/>
                      <a:r>
                        <a:rPr lang="it-IT" sz="1400" baseline="0" dirty="0" smtClean="0"/>
                        <a:t>1%,2%,3%,4%,5%,6%.</a:t>
                      </a:r>
                    </a:p>
                    <a:p>
                      <a:pPr algn="ctr"/>
                      <a:r>
                        <a:rPr lang="it-IT" sz="1400" baseline="0" dirty="0" err="1" smtClean="0"/>
                        <a:t>Variable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bPBD</a:t>
                      </a:r>
                      <a:r>
                        <a:rPr lang="it-IT" sz="1400" baseline="0" dirty="0" smtClean="0"/>
                        <a:t> </a:t>
                      </a:r>
                    </a:p>
                    <a:p>
                      <a:pPr algn="ctr"/>
                      <a:r>
                        <a:rPr lang="it-IT" sz="1400" baseline="0" dirty="0" smtClean="0"/>
                        <a:t>0,1%,0,3%,0,5%.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 smtClean="0"/>
                    </a:p>
                    <a:p>
                      <a:pPr algn="ctr"/>
                      <a:r>
                        <a:rPr lang="it-IT" sz="1600" dirty="0" err="1" smtClean="0"/>
                        <a:t>Polydiethoxysilane</a:t>
                      </a:r>
                      <a:endParaRPr lang="it-IT" sz="1600" dirty="0" smtClean="0"/>
                    </a:p>
                    <a:p>
                      <a:pPr algn="ctr"/>
                      <a:r>
                        <a:rPr lang="it-IT" sz="1600" dirty="0" smtClean="0"/>
                        <a:t>(PDS, B-</a:t>
                      </a:r>
                      <a:r>
                        <a:rPr lang="it-IT" sz="1600" dirty="0" err="1" smtClean="0"/>
                        <a:t>Cond</a:t>
                      </a:r>
                      <a:r>
                        <a:rPr lang="it-IT" sz="16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 smtClean="0"/>
                        <a:t>Tin</a:t>
                      </a:r>
                      <a:endParaRPr lang="it-IT" sz="1600" dirty="0" smtClean="0"/>
                    </a:p>
                    <a:p>
                      <a:pPr algn="ctr"/>
                      <a:r>
                        <a:rPr lang="it-IT" sz="1600" dirty="0" smtClean="0"/>
                        <a:t>1,3%.</a:t>
                      </a:r>
                      <a:endParaRPr lang="it-IT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ella 5"/>
          <p:cNvGraphicFramePr>
            <a:graphicFrameLocks noGrp="1"/>
          </p:cNvGraphicFramePr>
          <p:nvPr>
            <p:extLst/>
          </p:nvPr>
        </p:nvGraphicFramePr>
        <p:xfrm>
          <a:off x="64903" y="2937827"/>
          <a:ext cx="903649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6225"/>
                <a:gridCol w="3349498"/>
                <a:gridCol w="2043618"/>
                <a:gridCol w="1647155"/>
              </a:tblGrid>
              <a:tr h="345981"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Resin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dirty="0" smtClean="0"/>
                        <a:t>(A)</a:t>
                      </a:r>
                      <a:endParaRPr lang="it-IT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Dye</a:t>
                      </a:r>
                      <a:endParaRPr lang="it-IT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Resin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dirty="0" smtClean="0"/>
                        <a:t>(B)</a:t>
                      </a:r>
                      <a:endParaRPr lang="it-IT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Catalyst</a:t>
                      </a:r>
                      <a:endParaRPr lang="it-IT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75" name="Picture 3" descr="C:\Users\Rina\Desktop\stage2013\Isabel-Stefano-Enrico\P106007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02" r="10739" b="5394"/>
          <a:stretch/>
        </p:blipFill>
        <p:spPr bwMode="auto">
          <a:xfrm>
            <a:off x="12913" y="518983"/>
            <a:ext cx="3039074" cy="32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Rina\Desktop\stage2013\Isabel-Stefano-Enrico\P106007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80" t="13969" r="6032"/>
          <a:stretch/>
        </p:blipFill>
        <p:spPr bwMode="auto">
          <a:xfrm>
            <a:off x="3075743" y="580153"/>
            <a:ext cx="3214335" cy="32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Rina\Desktop\stage2013\Isabel-Stefano-Enrico\P10600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56" t="10000" b="6982"/>
          <a:stretch/>
        </p:blipFill>
        <p:spPr bwMode="auto">
          <a:xfrm rot="10800000">
            <a:off x="6227021" y="548471"/>
            <a:ext cx="2910724" cy="329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162566" y="6621811"/>
            <a:ext cx="7688912" cy="19933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1100" dirty="0" smtClean="0">
                <a:solidFill>
                  <a:schemeClr val="tx1"/>
                </a:solidFill>
              </a:rPr>
              <a:t>F. </a:t>
            </a:r>
            <a:r>
              <a:rPr lang="en-US" sz="1100" dirty="0" err="1" smtClean="0">
                <a:solidFill>
                  <a:schemeClr val="tx1"/>
                </a:solidFill>
              </a:rPr>
              <a:t>Gramegna</a:t>
            </a:r>
            <a:r>
              <a:rPr lang="en-US" sz="1100" dirty="0" smtClean="0">
                <a:solidFill>
                  <a:schemeClr val="tx1"/>
                </a:solidFill>
              </a:rPr>
              <a:t>,    International Workshop on Nuclear Dynamics and Thermodynamics,   Texas A&amp;M University 19 – 22 August - 2013</a:t>
            </a:r>
            <a:endParaRPr lang="it-IT" sz="1100" dirty="0">
              <a:solidFill>
                <a:schemeClr val="tx1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it-IT" smtClean="0"/>
              <a:pPr/>
              <a:t>20</a:t>
            </a:fld>
            <a:endParaRPr lang="it-IT"/>
          </a:p>
        </p:txBody>
      </p:sp>
      <p:grpSp>
        <p:nvGrpSpPr>
          <p:cNvPr id="12" name="Gruppo 11"/>
          <p:cNvGrpSpPr/>
          <p:nvPr/>
        </p:nvGrpSpPr>
        <p:grpSpPr>
          <a:xfrm>
            <a:off x="7832043" y="29243"/>
            <a:ext cx="1233789" cy="551935"/>
            <a:chOff x="0" y="0"/>
            <a:chExt cx="980303" cy="551935"/>
          </a:xfrm>
        </p:grpSpPr>
        <p:sp>
          <p:nvSpPr>
            <p:cNvPr id="13" name="Rettangolo 12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4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7" descr="D:\LOGHI\Logo_INFN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6" y="32951"/>
            <a:ext cx="744398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o 6"/>
          <p:cNvGrpSpPr/>
          <p:nvPr/>
        </p:nvGrpSpPr>
        <p:grpSpPr>
          <a:xfrm>
            <a:off x="942975" y="-1"/>
            <a:ext cx="6770937" cy="551936"/>
            <a:chOff x="942975" y="-1"/>
            <a:chExt cx="7236290" cy="551936"/>
          </a:xfrm>
        </p:grpSpPr>
        <p:sp>
          <p:nvSpPr>
            <p:cNvPr id="11" name="Rettangolo 10"/>
            <p:cNvSpPr/>
            <p:nvPr/>
          </p:nvSpPr>
          <p:spPr>
            <a:xfrm>
              <a:off x="942975" y="-1"/>
              <a:ext cx="7236290" cy="55193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rgbClr val="3E5D78"/>
                  </a:solidFill>
                </a:rPr>
                <a:t>Sample production</a:t>
              </a:r>
              <a:r>
                <a:rPr lang="en-US" b="1" dirty="0">
                  <a:solidFill>
                    <a:srgbClr val="3E5D78"/>
                  </a:solidFill>
                </a:rPr>
                <a:t>:  </a:t>
              </a:r>
              <a:r>
                <a:rPr lang="it-IT" dirty="0" err="1">
                  <a:solidFill>
                    <a:srgbClr val="525B7E"/>
                  </a:solidFill>
                </a:rPr>
                <a:t>Polysiloxane</a:t>
              </a:r>
              <a:r>
                <a:rPr lang="it-IT" dirty="0">
                  <a:solidFill>
                    <a:srgbClr val="525B7E"/>
                  </a:solidFill>
                </a:rPr>
                <a:t> </a:t>
              </a:r>
              <a:r>
                <a:rPr lang="it-IT" dirty="0" err="1">
                  <a:solidFill>
                    <a:srgbClr val="525B7E"/>
                  </a:solidFill>
                </a:rPr>
                <a:t>rubbers</a:t>
              </a:r>
              <a:endParaRPr lang="it-IT" dirty="0">
                <a:solidFill>
                  <a:srgbClr val="525B7E"/>
                </a:solidFill>
              </a:endParaRPr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6291658" y="0"/>
              <a:ext cx="748146" cy="5189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" name="CasellaDiTesto 3"/>
          <p:cNvSpPr txBox="1"/>
          <p:nvPr/>
        </p:nvSpPr>
        <p:spPr>
          <a:xfrm>
            <a:off x="4007022" y="677945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Add-100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1028793" y="593875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Add-22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7224835" y="601868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Cond-18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7073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3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440" y="681925"/>
            <a:ext cx="8353587" cy="5625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6"/>
          <p:cNvSpPr txBox="1"/>
          <p:nvPr/>
        </p:nvSpPr>
        <p:spPr>
          <a:xfrm rot="16200000">
            <a:off x="-721085" y="1810215"/>
            <a:ext cx="2232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600" dirty="0" err="1" smtClean="0"/>
              <a:t>%YIELD</a:t>
            </a:r>
            <a:r>
              <a:rPr lang="it-IT" sz="1600" dirty="0" smtClean="0"/>
              <a:t> (VS EJ212)</a:t>
            </a:r>
            <a:endParaRPr lang="it-IT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851920" y="2787805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/>
              <a:t>% b-PBD</a:t>
            </a:r>
            <a:endParaRPr lang="it-IT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851920" y="593998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% </a:t>
            </a:r>
            <a:r>
              <a:rPr lang="it-IT" sz="1400" b="1" dirty="0" smtClean="0"/>
              <a:t>B-PBD</a:t>
            </a:r>
            <a:endParaRPr lang="it-IT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983760" y="1097074"/>
            <a:ext cx="21602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FF0000"/>
                </a:solidFill>
              </a:rPr>
              <a:t>Solubility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limit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83879" y="6432942"/>
            <a:ext cx="8238485" cy="365125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1100" dirty="0" smtClean="0">
                <a:solidFill>
                  <a:schemeClr val="tx1"/>
                </a:solidFill>
              </a:rPr>
              <a:t>F. </a:t>
            </a:r>
            <a:r>
              <a:rPr lang="en-US" sz="1100" dirty="0" err="1" smtClean="0">
                <a:solidFill>
                  <a:schemeClr val="tx1"/>
                </a:solidFill>
              </a:rPr>
              <a:t>Gramegna</a:t>
            </a:r>
            <a:r>
              <a:rPr lang="en-US" sz="1100" dirty="0" smtClean="0">
                <a:solidFill>
                  <a:schemeClr val="tx1"/>
                </a:solidFill>
              </a:rPr>
              <a:t>,    International Workshop on Nuclear Dynamics and Thermodynamics,   Texas A&amp;M University 19 – 22 August - 2013</a:t>
            </a:r>
            <a:endParaRPr lang="it-IT" sz="1100" dirty="0">
              <a:solidFill>
                <a:schemeClr val="tx1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7997104" y="6309318"/>
            <a:ext cx="993416" cy="365125"/>
          </a:xfrm>
        </p:spPr>
        <p:txBody>
          <a:bodyPr/>
          <a:lstStyle/>
          <a:p>
            <a:fld id="{9CD8D479-8942-46E8-A226-A4E01F7A105C}" type="slidenum">
              <a:rPr lang="it-IT" smtClean="0"/>
              <a:pPr/>
              <a:t>21</a:t>
            </a:fld>
            <a:endParaRPr lang="it-IT" dirty="0"/>
          </a:p>
        </p:txBody>
      </p:sp>
      <p:grpSp>
        <p:nvGrpSpPr>
          <p:cNvPr id="6" name="Gruppo 13"/>
          <p:cNvGrpSpPr/>
          <p:nvPr/>
        </p:nvGrpSpPr>
        <p:grpSpPr>
          <a:xfrm>
            <a:off x="7812063" y="51851"/>
            <a:ext cx="1233789" cy="551935"/>
            <a:chOff x="0" y="0"/>
            <a:chExt cx="980303" cy="551935"/>
          </a:xfrm>
        </p:grpSpPr>
        <p:sp>
          <p:nvSpPr>
            <p:cNvPr id="15" name="Rettangolo 14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7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147" descr="D:\LOGHI\Logo_INF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" y="56118"/>
            <a:ext cx="744398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o 5"/>
          <p:cNvGrpSpPr/>
          <p:nvPr/>
        </p:nvGrpSpPr>
        <p:grpSpPr>
          <a:xfrm>
            <a:off x="926428" y="77754"/>
            <a:ext cx="6787484" cy="369332"/>
            <a:chOff x="926428" y="77754"/>
            <a:chExt cx="7081932" cy="369332"/>
          </a:xfrm>
        </p:grpSpPr>
        <p:sp>
          <p:nvSpPr>
            <p:cNvPr id="13" name="Rectangle 2"/>
            <p:cNvSpPr>
              <a:spLocks noChangeArrowheads="1"/>
            </p:cNvSpPr>
            <p:nvPr/>
          </p:nvSpPr>
          <p:spPr bwMode="auto">
            <a:xfrm>
              <a:off x="926428" y="77754"/>
              <a:ext cx="7081932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2">
                  <a:lumMod val="25000"/>
                </a:schemeClr>
              </a:solidFill>
            </a:ln>
          </p:spPr>
          <p:txBody>
            <a:bodyPr wrap="square" anchor="ctr">
              <a:spAutoFit/>
            </a:bodyPr>
            <a:lstStyle/>
            <a:p>
              <a:pPr marL="0" lvl="2" defTabSz="156013" fontAlgn="auto">
                <a:spcBef>
                  <a:spcPts val="0"/>
                </a:spcBef>
                <a:spcAft>
                  <a:spcPts val="0"/>
                </a:spcAft>
                <a:buClr>
                  <a:srgbClr val="FF3300"/>
                </a:buClr>
                <a:defRPr/>
              </a:pPr>
              <a:r>
                <a:rPr lang="en-GB" altLang="ko-KR" dirty="0" smtClean="0">
                  <a:ea typeface="굴림" pitchFamily="34" charset="-127"/>
                  <a:cs typeface="Arial" pitchFamily="34" charset="0"/>
                </a:rPr>
                <a:t>Comparison between solid samples</a:t>
              </a:r>
              <a:endParaRPr lang="en-GB" altLang="ko-KR" dirty="0">
                <a:ea typeface="굴림" pitchFamily="34" charset="-127"/>
                <a:cs typeface="Arial" pitchFamily="34" charset="0"/>
              </a:endParaRPr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6605865" y="77754"/>
              <a:ext cx="748146" cy="369332"/>
            </a:xfrm>
            <a:prstGeom prst="rect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0" name="CasellaDiTesto 1"/>
          <p:cNvSpPr txBox="1"/>
          <p:nvPr/>
        </p:nvSpPr>
        <p:spPr>
          <a:xfrm>
            <a:off x="3996198" y="6080443"/>
            <a:ext cx="937752" cy="289180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b="1" dirty="0" smtClean="0"/>
              <a:t>%b-PBD</a:t>
            </a:r>
            <a:endParaRPr lang="it-IT" sz="1400" b="1" dirty="0"/>
          </a:p>
        </p:txBody>
      </p:sp>
      <p:sp>
        <p:nvSpPr>
          <p:cNvPr id="21" name="Oval 3"/>
          <p:cNvSpPr/>
          <p:nvPr/>
        </p:nvSpPr>
        <p:spPr>
          <a:xfrm>
            <a:off x="2667072" y="1918159"/>
            <a:ext cx="648072" cy="8979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3" name="Picture 3" descr="C:\Users\Rina\Desktop\stage2013\Isabel-Stefano-Enrico\2013-06-26 11.04.0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44980" r="28427" b="22766"/>
          <a:stretch/>
        </p:blipFill>
        <p:spPr bwMode="auto">
          <a:xfrm>
            <a:off x="5196057" y="3941146"/>
            <a:ext cx="2749334" cy="111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6"/>
          <p:cNvSpPr txBox="1"/>
          <p:nvPr/>
        </p:nvSpPr>
        <p:spPr>
          <a:xfrm rot="16200000">
            <a:off x="-739167" y="4860798"/>
            <a:ext cx="2232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600" dirty="0" err="1" smtClean="0"/>
              <a:t>%YIELD</a:t>
            </a:r>
            <a:r>
              <a:rPr lang="it-IT" sz="1600" dirty="0" smtClean="0"/>
              <a:t> (VS EJ212)</a:t>
            </a:r>
            <a:endParaRPr lang="it-IT" sz="1600" dirty="0"/>
          </a:p>
        </p:txBody>
      </p:sp>
      <p:sp>
        <p:nvSpPr>
          <p:cNvPr id="25" name="CasellaDiTesto 1"/>
          <p:cNvSpPr txBox="1"/>
          <p:nvPr/>
        </p:nvSpPr>
        <p:spPr>
          <a:xfrm>
            <a:off x="4018424" y="3291490"/>
            <a:ext cx="937752" cy="289180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b="1" dirty="0" smtClean="0"/>
              <a:t>%b-PBD</a:t>
            </a:r>
            <a:endParaRPr lang="it-IT" sz="1400" b="1" dirty="0"/>
          </a:p>
        </p:txBody>
      </p:sp>
      <p:sp>
        <p:nvSpPr>
          <p:cNvPr id="26" name="CasellaDiTesto 1"/>
          <p:cNvSpPr txBox="1"/>
          <p:nvPr/>
        </p:nvSpPr>
        <p:spPr>
          <a:xfrm>
            <a:off x="4991100" y="3570932"/>
            <a:ext cx="657225" cy="289180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b="1" dirty="0" smtClean="0"/>
              <a:t>b-PBD</a:t>
            </a:r>
            <a:endParaRPr lang="it-IT" sz="1400" b="1" dirty="0"/>
          </a:p>
        </p:txBody>
      </p:sp>
      <p:sp>
        <p:nvSpPr>
          <p:cNvPr id="27" name="CasellaDiTesto 1"/>
          <p:cNvSpPr txBox="1"/>
          <p:nvPr/>
        </p:nvSpPr>
        <p:spPr>
          <a:xfrm>
            <a:off x="5292080" y="863369"/>
            <a:ext cx="657225" cy="289180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b="1" dirty="0" smtClean="0"/>
              <a:t>b-PBD</a:t>
            </a:r>
            <a:endParaRPr lang="it-IT" sz="1400" b="1" dirty="0"/>
          </a:p>
        </p:txBody>
      </p:sp>
    </p:spTree>
    <p:extLst>
      <p:ext uri="{BB962C8B-B14F-4D97-AF65-F5344CB8AC3E}">
        <p14:creationId xmlns:p14="http://schemas.microsoft.com/office/powerpoint/2010/main" val="294645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16200000">
            <a:off x="-425671" y="1877842"/>
            <a:ext cx="1692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%YIELD vs  EJ212</a:t>
            </a:r>
            <a:endParaRPr lang="it-IT" sz="16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420285" y="4627331"/>
            <a:ext cx="1641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%YIELD vs  EJ212</a:t>
            </a:r>
            <a:endParaRPr lang="it-IT" sz="1600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145630" y="6309318"/>
            <a:ext cx="7724826" cy="36512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100" dirty="0" smtClean="0">
                <a:solidFill>
                  <a:schemeClr val="tx1"/>
                </a:solidFill>
              </a:rPr>
              <a:t>F. </a:t>
            </a:r>
            <a:r>
              <a:rPr lang="en-US" sz="1100" dirty="0" err="1" smtClean="0">
                <a:solidFill>
                  <a:schemeClr val="tx1"/>
                </a:solidFill>
              </a:rPr>
              <a:t>Gramegna</a:t>
            </a:r>
            <a:r>
              <a:rPr lang="en-US" sz="1100" dirty="0" smtClean="0">
                <a:solidFill>
                  <a:schemeClr val="tx1"/>
                </a:solidFill>
              </a:rPr>
              <a:t>,    International Workshop on Nuclear Dynamics and Thermodynamics,   Texas A&amp;M University 19 – 22 August - 2013</a:t>
            </a:r>
            <a:endParaRPr lang="it-IT" sz="1100" dirty="0">
              <a:solidFill>
                <a:schemeClr val="tx1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303647" y="6309317"/>
            <a:ext cx="604299" cy="365125"/>
          </a:xfrm>
        </p:spPr>
        <p:txBody>
          <a:bodyPr/>
          <a:lstStyle/>
          <a:p>
            <a:fld id="{9CD8D479-8942-46E8-A226-A4E01F7A105C}" type="slidenum">
              <a:rPr lang="it-IT" smtClean="0"/>
              <a:pPr/>
              <a:t>22</a:t>
            </a:fld>
            <a:endParaRPr lang="it-IT" dirty="0"/>
          </a:p>
        </p:txBody>
      </p:sp>
      <p:grpSp>
        <p:nvGrpSpPr>
          <p:cNvPr id="11" name="Gruppo 10"/>
          <p:cNvGrpSpPr/>
          <p:nvPr/>
        </p:nvGrpSpPr>
        <p:grpSpPr>
          <a:xfrm>
            <a:off x="7870456" y="39755"/>
            <a:ext cx="1233789" cy="551935"/>
            <a:chOff x="0" y="0"/>
            <a:chExt cx="980303" cy="551935"/>
          </a:xfrm>
        </p:grpSpPr>
        <p:sp>
          <p:nvSpPr>
            <p:cNvPr id="12" name="Rettangolo 11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3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47" descr="D:\LOGHI\Logo_INF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" y="56118"/>
            <a:ext cx="744398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uppo 15"/>
          <p:cNvGrpSpPr/>
          <p:nvPr/>
        </p:nvGrpSpPr>
        <p:grpSpPr>
          <a:xfrm>
            <a:off x="929782" y="80780"/>
            <a:ext cx="6878923" cy="369332"/>
            <a:chOff x="929782" y="80780"/>
            <a:chExt cx="6878923" cy="369332"/>
          </a:xfrm>
        </p:grpSpPr>
        <p:sp>
          <p:nvSpPr>
            <p:cNvPr id="10" name="Rectangle 2"/>
            <p:cNvSpPr>
              <a:spLocks noChangeArrowheads="1"/>
            </p:cNvSpPr>
            <p:nvPr/>
          </p:nvSpPr>
          <p:spPr bwMode="auto">
            <a:xfrm>
              <a:off x="929782" y="80780"/>
              <a:ext cx="6878923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2">
                  <a:lumMod val="25000"/>
                </a:schemeClr>
              </a:solidFill>
            </a:ln>
          </p:spPr>
          <p:txBody>
            <a:bodyPr wrap="square" anchor="ctr">
              <a:spAutoFit/>
            </a:bodyPr>
            <a:lstStyle/>
            <a:p>
              <a:pPr marL="0" lvl="2" defTabSz="156013" fontAlgn="auto">
                <a:spcBef>
                  <a:spcPts val="0"/>
                </a:spcBef>
                <a:spcAft>
                  <a:spcPts val="0"/>
                </a:spcAft>
                <a:buClr>
                  <a:srgbClr val="FF3300"/>
                </a:buClr>
                <a:defRPr/>
              </a:pPr>
              <a:r>
                <a:rPr lang="en-GB" altLang="ko-KR" dirty="0" smtClean="0">
                  <a:ea typeface="굴림" pitchFamily="34" charset="-127"/>
                  <a:cs typeface="Arial" pitchFamily="34" charset="0"/>
                </a:rPr>
                <a:t>Comparison between solid samples</a:t>
              </a:r>
              <a:endParaRPr lang="en-GB" altLang="ko-KR" dirty="0">
                <a:ea typeface="굴림" pitchFamily="34" charset="-127"/>
                <a:cs typeface="Arial" pitchFamily="34" charset="0"/>
              </a:endParaRPr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6427451" y="91301"/>
              <a:ext cx="748146" cy="3588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9049" y="674690"/>
            <a:ext cx="7586016" cy="546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1089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179513" y="6428668"/>
            <a:ext cx="7764338" cy="365125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1100" dirty="0" smtClean="0">
                <a:solidFill>
                  <a:schemeClr val="tx1"/>
                </a:solidFill>
              </a:rPr>
              <a:t>F. </a:t>
            </a:r>
            <a:r>
              <a:rPr lang="en-US" sz="1100" dirty="0" err="1" smtClean="0">
                <a:solidFill>
                  <a:schemeClr val="tx1"/>
                </a:solidFill>
              </a:rPr>
              <a:t>Gramegna</a:t>
            </a:r>
            <a:r>
              <a:rPr lang="en-US" sz="1100" dirty="0" smtClean="0">
                <a:solidFill>
                  <a:schemeClr val="tx1"/>
                </a:solidFill>
              </a:rPr>
              <a:t>,    International Workshop on Nuclear Dynamics and Thermodynamics,   Texas A&amp;M University 19 – 22 August - 2013</a:t>
            </a:r>
            <a:endParaRPr lang="it-IT" sz="1100" dirty="0">
              <a:solidFill>
                <a:schemeClr val="tx1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002338" y="6237312"/>
            <a:ext cx="905703" cy="365125"/>
          </a:xfrm>
        </p:spPr>
        <p:txBody>
          <a:bodyPr/>
          <a:lstStyle/>
          <a:p>
            <a:fld id="{9CD8D479-8942-46E8-A226-A4E01F7A105C}" type="slidenum">
              <a:rPr lang="it-IT" smtClean="0"/>
              <a:pPr/>
              <a:t>23</a:t>
            </a:fld>
            <a:endParaRPr lang="it-I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080" b="3630"/>
          <a:stretch/>
        </p:blipFill>
        <p:spPr bwMode="auto">
          <a:xfrm>
            <a:off x="-49282" y="4452808"/>
            <a:ext cx="3185582" cy="185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garfield\Desktop\PRES_APS_2011\zco2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" r="7189"/>
          <a:stretch/>
        </p:blipFill>
        <p:spPr bwMode="auto">
          <a:xfrm>
            <a:off x="76200" y="2758662"/>
            <a:ext cx="3019426" cy="165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4"/>
          <a:stretch/>
        </p:blipFill>
        <p:spPr bwMode="auto">
          <a:xfrm>
            <a:off x="3057910" y="2262176"/>
            <a:ext cx="3890949" cy="3525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/>
          <p:cNvSpPr/>
          <p:nvPr/>
        </p:nvSpPr>
        <p:spPr>
          <a:xfrm>
            <a:off x="1733405" y="505488"/>
            <a:ext cx="5409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Neutron/gamma discrimination: Zero crossing method</a:t>
            </a:r>
            <a:endParaRPr lang="en-US" i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573828" y="5830192"/>
            <a:ext cx="5017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chemeClr val="accent1">
                    <a:lumMod val="50000"/>
                  </a:schemeClr>
                </a:solidFill>
              </a:rPr>
              <a:t>RC/CR 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emulation </a:t>
            </a:r>
            <a:r>
              <a:rPr lang="en-US" sz="1400" i="1" dirty="0" smtClean="0">
                <a:solidFill>
                  <a:schemeClr val="accent1">
                    <a:lumMod val="50000"/>
                  </a:schemeClr>
                </a:solidFill>
              </a:rPr>
              <a:t>algorithm provided by L. </a:t>
            </a:r>
            <a:r>
              <a:rPr lang="en-US" sz="1400" i="1" dirty="0" err="1" smtClean="0">
                <a:solidFill>
                  <a:schemeClr val="accent1">
                    <a:lumMod val="50000"/>
                  </a:schemeClr>
                </a:solidFill>
              </a:rPr>
              <a:t>Bardelli</a:t>
            </a:r>
            <a:r>
              <a:rPr lang="en-US" sz="1400" i="1" dirty="0" smtClean="0">
                <a:solidFill>
                  <a:schemeClr val="accent1">
                    <a:lumMod val="50000"/>
                  </a:schemeClr>
                </a:solidFill>
              </a:rPr>
              <a:t>: </a:t>
            </a:r>
          </a:p>
          <a:p>
            <a:pPr algn="ctr"/>
            <a:r>
              <a:rPr lang="en-US" sz="1400" i="1" dirty="0" smtClean="0">
                <a:solidFill>
                  <a:schemeClr val="accent1">
                    <a:lumMod val="50000"/>
                  </a:schemeClr>
                </a:solidFill>
              </a:rPr>
              <a:t>[L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</a:rPr>
              <a:t>Bardelli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 et al.,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</a:rPr>
              <a:t>Nucl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. Instr. and Meth., A521 (2004) </a:t>
            </a:r>
            <a:r>
              <a:rPr lang="en-US" sz="1400" i="1" dirty="0" smtClean="0">
                <a:solidFill>
                  <a:schemeClr val="accent1">
                    <a:lumMod val="50000"/>
                  </a:schemeClr>
                </a:solidFill>
              </a:rPr>
              <a:t>480]</a:t>
            </a:r>
            <a:endParaRPr lang="en-US" sz="14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7870551" y="87279"/>
            <a:ext cx="1233789" cy="551935"/>
            <a:chOff x="0" y="0"/>
            <a:chExt cx="980303" cy="551935"/>
          </a:xfrm>
        </p:grpSpPr>
        <p:sp>
          <p:nvSpPr>
            <p:cNvPr id="13" name="Rettangolo 12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4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7" descr="D:\LOGHI\Logo_INF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" y="56118"/>
            <a:ext cx="744398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"/>
          <p:cNvGrpSpPr/>
          <p:nvPr/>
        </p:nvGrpSpPr>
        <p:grpSpPr>
          <a:xfrm>
            <a:off x="926428" y="56118"/>
            <a:ext cx="6865022" cy="390968"/>
            <a:chOff x="926428" y="56118"/>
            <a:chExt cx="6865022" cy="390968"/>
          </a:xfrm>
        </p:grpSpPr>
        <p:sp>
          <p:nvSpPr>
            <p:cNvPr id="11" name="Rectangle 2"/>
            <p:cNvSpPr>
              <a:spLocks noChangeArrowheads="1"/>
            </p:cNvSpPr>
            <p:nvPr/>
          </p:nvSpPr>
          <p:spPr bwMode="auto">
            <a:xfrm>
              <a:off x="926428" y="77754"/>
              <a:ext cx="6865022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2">
                  <a:lumMod val="25000"/>
                </a:schemeClr>
              </a:solidFill>
            </a:ln>
          </p:spPr>
          <p:txBody>
            <a:bodyPr wrap="square" anchor="ctr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Pulse Shape Analysis: using standard scintillators (BC501)</a:t>
              </a:r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6652914" y="56118"/>
              <a:ext cx="591891" cy="3909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7" name="Group 93"/>
          <p:cNvGrpSpPr/>
          <p:nvPr/>
        </p:nvGrpSpPr>
        <p:grpSpPr>
          <a:xfrm>
            <a:off x="214188" y="1173409"/>
            <a:ext cx="2557230" cy="1463689"/>
            <a:chOff x="4716017" y="770220"/>
            <a:chExt cx="4464496" cy="1722676"/>
          </a:xfrm>
        </p:grpSpPr>
        <p:grpSp>
          <p:nvGrpSpPr>
            <p:cNvPr id="18" name="Group 97"/>
            <p:cNvGrpSpPr/>
            <p:nvPr/>
          </p:nvGrpSpPr>
          <p:grpSpPr>
            <a:xfrm>
              <a:off x="4860032" y="1172246"/>
              <a:ext cx="4241368" cy="1133227"/>
              <a:chOff x="2081016" y="1946861"/>
              <a:chExt cx="4958833" cy="1324923"/>
            </a:xfrm>
          </p:grpSpPr>
          <p:cxnSp>
            <p:nvCxnSpPr>
              <p:cNvPr id="20" name="Straight Connector 98"/>
              <p:cNvCxnSpPr>
                <a:stCxn id="21" idx="3"/>
              </p:cNvCxnSpPr>
              <p:nvPr/>
            </p:nvCxnSpPr>
            <p:spPr>
              <a:xfrm>
                <a:off x="3995936" y="2587697"/>
                <a:ext cx="3024336" cy="0"/>
              </a:xfrm>
              <a:prstGeom prst="line">
                <a:avLst/>
              </a:prstGeom>
              <a:ln w="571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99"/>
              <p:cNvSpPr/>
              <p:nvPr/>
            </p:nvSpPr>
            <p:spPr>
              <a:xfrm>
                <a:off x="3851920" y="2394466"/>
                <a:ext cx="144016" cy="38646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Freccia a sinistra 17"/>
              <p:cNvSpPr/>
              <p:nvPr/>
            </p:nvSpPr>
            <p:spPr>
              <a:xfrm>
                <a:off x="6031737" y="2400196"/>
                <a:ext cx="1008112" cy="386462"/>
              </a:xfrm>
              <a:prstGeom prst="leftArrow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/>
                  <a:t>beam</a:t>
                </a:r>
                <a:endParaRPr lang="en-US" sz="1400" b="1" dirty="0"/>
              </a:p>
            </p:txBody>
          </p:sp>
          <p:sp>
            <p:nvSpPr>
              <p:cNvPr id="24" name="Rectangle 102"/>
              <p:cNvSpPr/>
              <p:nvPr/>
            </p:nvSpPr>
            <p:spPr>
              <a:xfrm>
                <a:off x="4600528" y="2394466"/>
                <a:ext cx="1094294" cy="30124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" name="TextBox 103"/>
              <p:cNvSpPr txBox="1"/>
              <p:nvPr/>
            </p:nvSpPr>
            <p:spPr>
              <a:xfrm>
                <a:off x="4478727" y="2225668"/>
                <a:ext cx="1600874" cy="719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Time</a:t>
                </a:r>
              </a:p>
              <a:p>
                <a:r>
                  <a:rPr lang="it-IT" sz="1400" b="1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pickup</a:t>
                </a:r>
                <a:endParaRPr lang="it-IT" sz="14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26" name="Straight Arrow Connector 104"/>
              <p:cNvCxnSpPr/>
              <p:nvPr/>
            </p:nvCxnSpPr>
            <p:spPr>
              <a:xfrm flipH="1">
                <a:off x="3995936" y="1946861"/>
                <a:ext cx="353135" cy="356601"/>
              </a:xfrm>
              <a:prstGeom prst="straightConnector1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105"/>
              <p:cNvSpPr/>
              <p:nvPr/>
            </p:nvSpPr>
            <p:spPr>
              <a:xfrm>
                <a:off x="3514073" y="2447610"/>
                <a:ext cx="243159" cy="10369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28" name="Straight Arrow Connector 106"/>
              <p:cNvCxnSpPr/>
              <p:nvPr/>
            </p:nvCxnSpPr>
            <p:spPr>
              <a:xfrm flipH="1">
                <a:off x="3203847" y="2695709"/>
                <a:ext cx="432050" cy="177844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prstDash val="lg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107"/>
              <p:cNvCxnSpPr/>
              <p:nvPr/>
            </p:nvCxnSpPr>
            <p:spPr>
              <a:xfrm flipH="1" flipV="1">
                <a:off x="3289750" y="2436405"/>
                <a:ext cx="216024" cy="48367"/>
              </a:xfrm>
              <a:prstGeom prst="straightConnector1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108"/>
              <p:cNvSpPr txBox="1"/>
              <p:nvPr/>
            </p:nvSpPr>
            <p:spPr>
              <a:xfrm>
                <a:off x="3349306" y="1957028"/>
                <a:ext cx="312940" cy="369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n</a:t>
                </a:r>
                <a:endParaRPr lang="it-IT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109"/>
                  <p:cNvSpPr txBox="1"/>
                  <p:nvPr/>
                </p:nvSpPr>
                <p:spPr>
                  <a:xfrm>
                    <a:off x="3221723" y="2831089"/>
                    <a:ext cx="31293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γ</m:t>
                          </m:r>
                        </m:oMath>
                      </m:oMathPara>
                    </a14:m>
                    <a:endParaRPr lang="it-IT" dirty="0">
                      <a:solidFill>
                        <a:schemeClr val="accent1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1" name="TextBox 10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21723" y="2831089"/>
                    <a:ext cx="312939" cy="369332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r="-34286" b="-8621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2" name="Flowchart: Direct Access Storage 110"/>
              <p:cNvSpPr/>
              <p:nvPr/>
            </p:nvSpPr>
            <p:spPr>
              <a:xfrm rot="826870">
                <a:off x="2082579" y="2089761"/>
                <a:ext cx="770341" cy="399740"/>
              </a:xfrm>
              <a:prstGeom prst="flowChartMagneticDru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800" b="1" dirty="0" smtClean="0"/>
                  <a:t>PM1</a:t>
                </a:r>
                <a:endParaRPr lang="it-IT" sz="800" b="1" dirty="0"/>
              </a:p>
            </p:txBody>
          </p:sp>
          <p:sp>
            <p:nvSpPr>
              <p:cNvPr id="33" name="Flowchart: Direct Access Storage 111"/>
              <p:cNvSpPr/>
              <p:nvPr/>
            </p:nvSpPr>
            <p:spPr>
              <a:xfrm rot="20718869">
                <a:off x="2081016" y="2872044"/>
                <a:ext cx="770341" cy="399740"/>
              </a:xfrm>
              <a:prstGeom prst="flowChartMagneticDru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800" b="1" dirty="0" smtClean="0"/>
                  <a:t>PM2</a:t>
                </a:r>
                <a:endParaRPr lang="it-IT" sz="800" b="1" dirty="0"/>
              </a:p>
            </p:txBody>
          </p:sp>
        </p:grpSp>
        <p:sp>
          <p:nvSpPr>
            <p:cNvPr id="19" name="Rectangle 87"/>
            <p:cNvSpPr/>
            <p:nvPr/>
          </p:nvSpPr>
          <p:spPr>
            <a:xfrm>
              <a:off x="4716017" y="770220"/>
              <a:ext cx="4464496" cy="172267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4" name="Picture 8" descr="http://www.caentechnologies.com/documents/WOCateg/95/DT574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843" y="1244039"/>
            <a:ext cx="1365249" cy="104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garfield\Desktop\PRES_APS_2011\tcfd.gif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8"/>
          <a:stretch/>
        </p:blipFill>
        <p:spPr bwMode="auto">
          <a:xfrm>
            <a:off x="7222815" y="2162805"/>
            <a:ext cx="1850764" cy="124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75"/>
          <p:cNvSpPr txBox="1"/>
          <p:nvPr/>
        </p:nvSpPr>
        <p:spPr>
          <a:xfrm>
            <a:off x="7262323" y="955253"/>
            <a:ext cx="188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 Electronics</a:t>
            </a:r>
            <a:endParaRPr lang="it-IT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7" name="Tabella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361582"/>
              </p:ext>
            </p:extLst>
          </p:nvPr>
        </p:nvGraphicFramePr>
        <p:xfrm>
          <a:off x="3056521" y="855717"/>
          <a:ext cx="3472060" cy="1302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756"/>
                <a:gridCol w="1008452"/>
                <a:gridCol w="976612"/>
                <a:gridCol w="751240"/>
              </a:tblGrid>
              <a:tr h="380986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CAEN Digitizers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0577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Model</a:t>
                      </a:r>
                      <a:endPara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S. rate</a:t>
                      </a:r>
                      <a:endParaRPr lang="en-US" sz="14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D. Range</a:t>
                      </a:r>
                      <a:endParaRPr lang="en-US" sz="14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Res</a:t>
                      </a:r>
                      <a:endParaRPr lang="en-US" sz="14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1134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V1720</a:t>
                      </a:r>
                      <a:endPara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250 MS/s</a:t>
                      </a:r>
                      <a:endPara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 </a:t>
                      </a:r>
                      <a:r>
                        <a:rPr lang="en-US" sz="14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V</a:t>
                      </a:r>
                      <a:r>
                        <a:rPr lang="en-US" sz="1400" baseline="-250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pp</a:t>
                      </a:r>
                      <a:endParaRPr lang="en-US" sz="1400" baseline="-25000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12 bit</a:t>
                      </a:r>
                      <a:endPara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5181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V1751</a:t>
                      </a:r>
                      <a:endPara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1 - 2 GS/s</a:t>
                      </a:r>
                      <a:endParaRPr lang="en-US" sz="1400" baseline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</a:t>
                      </a:r>
                      <a:r>
                        <a:rPr lang="en-US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V</a:t>
                      </a:r>
                      <a:r>
                        <a:rPr lang="en-US" sz="1400" baseline="-250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pp</a:t>
                      </a:r>
                      <a:endParaRPr lang="en-US" sz="1400" baseline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 bit</a:t>
                      </a:r>
                      <a:endParaRPr lang="en-US" sz="1400" baseline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1363800" y="1232197"/>
            <a:ext cx="744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target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" name="Immagine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5151" y="3545584"/>
            <a:ext cx="2131460" cy="204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6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30810" y="6453845"/>
            <a:ext cx="7630033" cy="365125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1100" dirty="0" smtClean="0">
                <a:solidFill>
                  <a:schemeClr val="tx1"/>
                </a:solidFill>
              </a:rPr>
              <a:t>F. </a:t>
            </a:r>
            <a:r>
              <a:rPr lang="en-US" sz="1100" dirty="0" err="1" smtClean="0">
                <a:solidFill>
                  <a:schemeClr val="tx1"/>
                </a:solidFill>
              </a:rPr>
              <a:t>Gramegna</a:t>
            </a:r>
            <a:r>
              <a:rPr lang="en-US" sz="1100" dirty="0" smtClean="0">
                <a:solidFill>
                  <a:schemeClr val="tx1"/>
                </a:solidFill>
              </a:rPr>
              <a:t>,    International Workshop on Nuclear Dynamics and Thermodynamics,   Texas A&amp;M University 19 – 22 August - 2013</a:t>
            </a:r>
            <a:endParaRPr lang="it-IT" sz="1100" dirty="0">
              <a:solidFill>
                <a:schemeClr val="tx1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106092" y="6404932"/>
            <a:ext cx="808893" cy="365125"/>
          </a:xfrm>
        </p:spPr>
        <p:txBody>
          <a:bodyPr/>
          <a:lstStyle/>
          <a:p>
            <a:fld id="{9CD8D479-8942-46E8-A226-A4E01F7A105C}" type="slidenum">
              <a:rPr lang="it-IT" smtClean="0"/>
              <a:pPr/>
              <a:t>24</a:t>
            </a:fld>
            <a:endParaRPr lang="it-IT" dirty="0"/>
          </a:p>
        </p:txBody>
      </p:sp>
      <p:grpSp>
        <p:nvGrpSpPr>
          <p:cNvPr id="11" name="Gruppo 10"/>
          <p:cNvGrpSpPr/>
          <p:nvPr/>
        </p:nvGrpSpPr>
        <p:grpSpPr>
          <a:xfrm>
            <a:off x="7792106" y="46874"/>
            <a:ext cx="1233789" cy="551935"/>
            <a:chOff x="0" y="0"/>
            <a:chExt cx="980303" cy="551935"/>
          </a:xfrm>
        </p:grpSpPr>
        <p:sp>
          <p:nvSpPr>
            <p:cNvPr id="12" name="Rettangolo 11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3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47" descr="D:\LOGHI\Logo_INF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" y="56118"/>
            <a:ext cx="744398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o 2"/>
          <p:cNvGrpSpPr/>
          <p:nvPr/>
        </p:nvGrpSpPr>
        <p:grpSpPr>
          <a:xfrm>
            <a:off x="933450" y="32951"/>
            <a:ext cx="6780462" cy="413252"/>
            <a:chOff x="933450" y="32951"/>
            <a:chExt cx="6780462" cy="413252"/>
          </a:xfrm>
        </p:grpSpPr>
        <p:sp>
          <p:nvSpPr>
            <p:cNvPr id="10" name="Rettangolo 9"/>
            <p:cNvSpPr/>
            <p:nvPr/>
          </p:nvSpPr>
          <p:spPr>
            <a:xfrm>
              <a:off x="933450" y="32951"/>
              <a:ext cx="6780462" cy="41325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Pulse Shape Analysis: </a:t>
              </a:r>
              <a:r>
                <a:rPr lang="en-US" dirty="0" smtClean="0">
                  <a:solidFill>
                    <a:schemeClr val="accent1">
                      <a:lumMod val="50000"/>
                    </a:schemeClr>
                  </a:solidFill>
                </a:rPr>
                <a:t>large 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samples (</a:t>
              </a:r>
              <a:r>
                <a:rPr lang="en-US" dirty="0" smtClean="0">
                  <a:solidFill>
                    <a:schemeClr val="accent1">
                      <a:lumMod val="50000"/>
                    </a:schemeClr>
                  </a:solidFill>
                </a:rPr>
                <a:t>Ø=3”)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6589926" y="32951"/>
              <a:ext cx="748146" cy="413252"/>
            </a:xfrm>
            <a:prstGeom prst="rect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6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3"/>
          <a:stretch/>
        </p:blipFill>
        <p:spPr bwMode="auto">
          <a:xfrm>
            <a:off x="4851278" y="3893858"/>
            <a:ext cx="3675826" cy="2487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" r="5605"/>
          <a:stretch/>
        </p:blipFill>
        <p:spPr>
          <a:xfrm>
            <a:off x="4573260" y="583463"/>
            <a:ext cx="4426206" cy="2771712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"/>
          <a:stretch/>
        </p:blipFill>
        <p:spPr>
          <a:xfrm>
            <a:off x="78831" y="598809"/>
            <a:ext cx="4468001" cy="2669706"/>
          </a:xfrm>
          <a:prstGeom prst="rect">
            <a:avLst/>
          </a:prstGeom>
        </p:spPr>
      </p:pic>
      <p:pic>
        <p:nvPicPr>
          <p:cNvPr id="25" name="Picture 2" descr="F:\WORK\ORIONE-HEIDE\LOGO ORIONE\LOGO_ORIONE_DE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795" y="921491"/>
            <a:ext cx="546982" cy="39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:\WORK\ORIONE-HEIDE\LOGO ORIONE\LOGO_ORIONE_DE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613" y="921492"/>
            <a:ext cx="546982" cy="39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" r="6818" b="3198"/>
          <a:stretch/>
        </p:blipFill>
        <p:spPr>
          <a:xfrm>
            <a:off x="224109" y="3672714"/>
            <a:ext cx="4486939" cy="2675283"/>
          </a:xfrm>
          <a:prstGeom prst="rect">
            <a:avLst/>
          </a:prstGeom>
        </p:spPr>
      </p:pic>
      <p:pic>
        <p:nvPicPr>
          <p:cNvPr id="28" name="Picture 2" descr="F:\WORK\ORIONE-HEIDE\LOGO ORIONE\LOGO_ORIONE_DE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602" y="3940544"/>
            <a:ext cx="546982" cy="39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asellaDiTesto 28"/>
          <p:cNvSpPr txBox="1"/>
          <p:nvPr/>
        </p:nvSpPr>
        <p:spPr>
          <a:xfrm>
            <a:off x="5214236" y="3733688"/>
            <a:ext cx="2949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ToF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Spectra</a:t>
            </a:r>
            <a:r>
              <a:rPr lang="it-IT" dirty="0" smtClean="0">
                <a:solidFill>
                  <a:srgbClr val="FF0000"/>
                </a:solidFill>
              </a:rPr>
              <a:t> CN </a:t>
            </a:r>
            <a:r>
              <a:rPr lang="it-IT" dirty="0" err="1" smtClean="0">
                <a:solidFill>
                  <a:srgbClr val="FF0000"/>
                </a:solidFill>
              </a:rPr>
              <a:t>measurement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30810" y="3229203"/>
            <a:ext cx="8795085" cy="369332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Average Shapes: neutron/Alpha/Gamma discrimination   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V1751 CAEN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1GS/s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10 bit  1V</a:t>
            </a:r>
            <a:r>
              <a:rPr lang="en-US" b="1" baseline="-25000" dirty="0">
                <a:solidFill>
                  <a:schemeClr val="accent1">
                    <a:lumMod val="50000"/>
                  </a:schemeClr>
                </a:solidFill>
              </a:rPr>
              <a:t>pp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498895" y="1576734"/>
            <a:ext cx="1702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PS_PPO1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it-IT" dirty="0" smtClean="0">
                <a:solidFill>
                  <a:srgbClr val="92D050"/>
                </a:solidFill>
              </a:rPr>
              <a:t>n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-</a:t>
            </a:r>
            <a:r>
              <a:rPr lang="it-IT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  <a:latin typeface="Symbol" panose="05050102010706020507" pitchFamily="18" charset="2"/>
              </a:rPr>
              <a:t>g)</a:t>
            </a:r>
            <a:endParaRPr lang="it-IT" dirty="0">
              <a:solidFill>
                <a:schemeClr val="bg2">
                  <a:lumMod val="50000"/>
                </a:schemeClr>
              </a:solidFill>
              <a:latin typeface="Symbol" panose="05050102010706020507" pitchFamily="18" charset="2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6786363" y="1526676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PS_PPO8 (</a:t>
            </a:r>
            <a:r>
              <a:rPr lang="it-IT" dirty="0" smtClean="0">
                <a:solidFill>
                  <a:srgbClr val="92D050"/>
                </a:solidFill>
              </a:rPr>
              <a:t>n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- 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  <a:latin typeface="Symbol" panose="05050102010706020507" pitchFamily="18" charset="2"/>
              </a:rPr>
              <a:t>g)</a:t>
            </a:r>
            <a:endParaRPr lang="it-IT" dirty="0">
              <a:solidFill>
                <a:schemeClr val="bg2">
                  <a:lumMod val="50000"/>
                </a:schemeClr>
              </a:solidFill>
              <a:latin typeface="Symbol" panose="05050102010706020507" pitchFamily="18" charset="2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2137165" y="4483785"/>
            <a:ext cx="212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PS_PPO1_B3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it-IT" dirty="0" smtClean="0">
                <a:solidFill>
                  <a:srgbClr val="92D050"/>
                </a:solidFill>
              </a:rPr>
              <a:t>n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-</a:t>
            </a:r>
            <a:r>
              <a:rPr lang="it-IT" dirty="0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  <a:latin typeface="Symbol" panose="05050102010706020507" pitchFamily="18" charset="2"/>
              </a:rPr>
              <a:t>g)</a:t>
            </a:r>
            <a:endParaRPr lang="it-IT" dirty="0">
              <a:solidFill>
                <a:schemeClr val="bg2">
                  <a:lumMod val="50000"/>
                </a:schemeClr>
              </a:solidFill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7615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36697" y="6365065"/>
            <a:ext cx="7639050" cy="365125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1100" dirty="0" smtClean="0">
                <a:solidFill>
                  <a:schemeClr val="tx1"/>
                </a:solidFill>
              </a:rPr>
              <a:t>F. </a:t>
            </a:r>
            <a:r>
              <a:rPr lang="en-US" sz="1100" dirty="0" err="1" smtClean="0">
                <a:solidFill>
                  <a:schemeClr val="tx1"/>
                </a:solidFill>
              </a:rPr>
              <a:t>Gramegna</a:t>
            </a:r>
            <a:r>
              <a:rPr lang="en-US" sz="1100" dirty="0" smtClean="0">
                <a:solidFill>
                  <a:schemeClr val="tx1"/>
                </a:solidFill>
              </a:rPr>
              <a:t>,    International Workshop on Nuclear Dynamics and Thermodynamics,   Texas A&amp;M University 19 – 22 August - 2013</a:t>
            </a:r>
            <a:endParaRPr lang="it-IT" sz="1100" dirty="0">
              <a:solidFill>
                <a:schemeClr val="tx1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068693" y="6296403"/>
            <a:ext cx="850682" cy="365125"/>
          </a:xfrm>
        </p:spPr>
        <p:txBody>
          <a:bodyPr/>
          <a:lstStyle/>
          <a:p>
            <a:fld id="{9CD8D479-8942-46E8-A226-A4E01F7A105C}" type="slidenum">
              <a:rPr lang="it-IT" smtClean="0"/>
              <a:pPr/>
              <a:t>25</a:t>
            </a:fld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8" r="4090"/>
          <a:stretch/>
        </p:blipFill>
        <p:spPr>
          <a:xfrm>
            <a:off x="3111417" y="725427"/>
            <a:ext cx="3310648" cy="2112564"/>
          </a:xfrm>
          <a:prstGeom prst="rect">
            <a:avLst/>
          </a:prstGeom>
        </p:spPr>
      </p:pic>
      <p:grpSp>
        <p:nvGrpSpPr>
          <p:cNvPr id="9" name="Gruppo 8"/>
          <p:cNvGrpSpPr/>
          <p:nvPr/>
        </p:nvGrpSpPr>
        <p:grpSpPr>
          <a:xfrm>
            <a:off x="7856380" y="87089"/>
            <a:ext cx="1233789" cy="551935"/>
            <a:chOff x="0" y="0"/>
            <a:chExt cx="980303" cy="551935"/>
          </a:xfrm>
        </p:grpSpPr>
        <p:sp>
          <p:nvSpPr>
            <p:cNvPr id="10" name="Rettangolo 9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1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47" descr="D:\LOGHI\Logo_INF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" y="56118"/>
            <a:ext cx="744398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"/>
          <p:cNvGrpSpPr/>
          <p:nvPr/>
        </p:nvGrpSpPr>
        <p:grpSpPr>
          <a:xfrm>
            <a:off x="926428" y="77754"/>
            <a:ext cx="6787484" cy="369332"/>
            <a:chOff x="926428" y="77754"/>
            <a:chExt cx="7081932" cy="369332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926428" y="77754"/>
              <a:ext cx="7081932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2">
                  <a:lumMod val="25000"/>
                </a:schemeClr>
              </a:solidFill>
            </a:ln>
          </p:spPr>
          <p:txBody>
            <a:bodyPr wrap="square" anchor="ctr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Pulse Shape Analysis: </a:t>
              </a:r>
              <a:r>
                <a:rPr lang="en-US" dirty="0" smtClean="0">
                  <a:solidFill>
                    <a:schemeClr val="accent1">
                      <a:lumMod val="50000"/>
                    </a:schemeClr>
                  </a:solidFill>
                </a:rPr>
                <a:t>small samples (Ø=0.8”)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6453962" y="97920"/>
              <a:ext cx="748146" cy="328999"/>
            </a:xfrm>
            <a:prstGeom prst="rect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" r="6256"/>
          <a:stretch/>
        </p:blipFill>
        <p:spPr>
          <a:xfrm>
            <a:off x="6315740" y="759065"/>
            <a:ext cx="2828260" cy="2066986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" r="3028"/>
          <a:stretch/>
        </p:blipFill>
        <p:spPr>
          <a:xfrm>
            <a:off x="-5524" y="694456"/>
            <a:ext cx="3242930" cy="2253033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"/>
          <a:stretch/>
        </p:blipFill>
        <p:spPr>
          <a:xfrm>
            <a:off x="91003" y="3626133"/>
            <a:ext cx="4316819" cy="2486911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"/>
          <a:stretch/>
        </p:blipFill>
        <p:spPr>
          <a:xfrm>
            <a:off x="4609086" y="3679844"/>
            <a:ext cx="4455042" cy="2545140"/>
          </a:xfrm>
          <a:prstGeom prst="rect">
            <a:avLst/>
          </a:prstGeom>
        </p:spPr>
      </p:pic>
      <p:sp>
        <p:nvSpPr>
          <p:cNvPr id="22" name="Rettangolo 21"/>
          <p:cNvSpPr/>
          <p:nvPr/>
        </p:nvSpPr>
        <p:spPr>
          <a:xfrm>
            <a:off x="518214" y="3015213"/>
            <a:ext cx="8217571" cy="369332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Average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Shapes small samples :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Alpha/Gamma discrimination   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1GS/s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10 bit  1V</a:t>
            </a:r>
            <a:r>
              <a:rPr lang="en-US" b="1" baseline="-25000" dirty="0">
                <a:solidFill>
                  <a:schemeClr val="accent1">
                    <a:lumMod val="50000"/>
                  </a:schemeClr>
                </a:solidFill>
              </a:rPr>
              <a:t>pp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1138499" y="1160621"/>
            <a:ext cx="19143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EJ212-</a:t>
            </a:r>
            <a:r>
              <a:rPr lang="it-IT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/>
              <a:t>,</a:t>
            </a:r>
            <a:r>
              <a:rPr lang="it-IT" dirty="0">
                <a:solidFill>
                  <a:srgbClr val="4848F4"/>
                </a:solidFill>
              </a:rPr>
              <a:t>EJ212 - </a:t>
            </a:r>
            <a:r>
              <a:rPr lang="it-IT" dirty="0">
                <a:solidFill>
                  <a:srgbClr val="4848F4"/>
                </a:solidFill>
                <a:latin typeface="Symbol" panose="05050102010706020507" pitchFamily="18" charset="2"/>
              </a:rPr>
              <a:t>g </a:t>
            </a:r>
            <a:endParaRPr lang="it-IT" dirty="0" smtClean="0">
              <a:solidFill>
                <a:srgbClr val="4848F4"/>
              </a:solidFill>
              <a:latin typeface="Symbol" panose="05050102010706020507" pitchFamily="18" charset="2"/>
            </a:endParaRPr>
          </a:p>
          <a:p>
            <a:r>
              <a:rPr lang="it-IT" sz="1200" dirty="0" smtClean="0">
                <a:solidFill>
                  <a:srgbClr val="FF0000"/>
                </a:solidFill>
              </a:rPr>
              <a:t>p-</a:t>
            </a:r>
            <a:r>
              <a:rPr lang="it-IT" sz="1200" dirty="0" err="1" smtClean="0">
                <a:solidFill>
                  <a:srgbClr val="FF0000"/>
                </a:solidFill>
              </a:rPr>
              <a:t>terphenyl</a:t>
            </a:r>
            <a:r>
              <a:rPr lang="it-IT" sz="1200" dirty="0"/>
              <a:t>(</a:t>
            </a:r>
            <a:r>
              <a:rPr lang="it-IT" sz="1200" dirty="0">
                <a:solidFill>
                  <a:srgbClr val="FF0000"/>
                </a:solidFill>
              </a:rPr>
              <a:t> </a:t>
            </a:r>
            <a:r>
              <a:rPr lang="it-IT" sz="1200" dirty="0"/>
              <a:t>1-4 % </a:t>
            </a:r>
            <a:r>
              <a:rPr lang="it-IT" sz="1200" dirty="0" err="1"/>
              <a:t>wt</a:t>
            </a:r>
            <a:r>
              <a:rPr lang="it-IT" sz="1200" dirty="0"/>
              <a:t>.)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5226450" y="19255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Symbol" panose="05050102010706020507" pitchFamily="18" charset="2"/>
              </a:rPr>
              <a:t>g</a:t>
            </a:r>
            <a:r>
              <a:rPr lang="it-IT" dirty="0" smtClean="0"/>
              <a:t>-</a:t>
            </a:r>
            <a:r>
              <a:rPr lang="it-IT" dirty="0" err="1" smtClean="0"/>
              <a:t>rays</a:t>
            </a:r>
            <a:endParaRPr lang="it-IT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7155989" y="1181475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Symbol" panose="05050102010706020507" pitchFamily="18" charset="2"/>
              </a:rPr>
              <a:t>a</a:t>
            </a:r>
            <a:endParaRPr lang="it-IT" dirty="0">
              <a:latin typeface="Symbol" panose="05050102010706020507" pitchFamily="18" charset="2"/>
            </a:endParaRPr>
          </a:p>
        </p:txBody>
      </p:sp>
      <p:pic>
        <p:nvPicPr>
          <p:cNvPr id="30" name="Picture 2" descr="F:\WORK\ORIONE-HEIDE\LOGO ORIONE\LOGO_ORIONE_DEF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628" y="1112002"/>
            <a:ext cx="500684" cy="36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F:\WORK\ORIONE-HEIDE\LOGO ORIONE\LOGO_ORIONE_DEF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534" y="1153762"/>
            <a:ext cx="500684" cy="36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F:\WORK\ORIONE-HEIDE\LOGO ORIONE\LOGO_ORIONE_DEF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190" y="4549150"/>
            <a:ext cx="488895" cy="35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F:\WORK\ORIONE-HEIDE\LOGO ORIONE\LOGO_ORIONE_DEF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894" y="3952101"/>
            <a:ext cx="473558" cy="34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514500" y="1493454"/>
            <a:ext cx="155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PPO</a:t>
            </a:r>
            <a:r>
              <a:rPr lang="it-IT" dirty="0" smtClean="0">
                <a:solidFill>
                  <a:srgbClr val="FF0000"/>
                </a:solidFill>
              </a:rPr>
              <a:t>1</a:t>
            </a:r>
            <a:r>
              <a:rPr lang="it-IT" dirty="0" smtClean="0"/>
              <a:t>,</a:t>
            </a:r>
            <a:r>
              <a:rPr lang="it-IT" dirty="0" smtClean="0">
                <a:solidFill>
                  <a:srgbClr val="FF66FF"/>
                </a:solidFill>
              </a:rPr>
              <a:t>2</a:t>
            </a:r>
            <a:r>
              <a:rPr lang="it-IT" dirty="0" smtClean="0"/>
              <a:t>,</a:t>
            </a:r>
            <a:r>
              <a:rPr lang="it-IT" dirty="0" smtClean="0">
                <a:solidFill>
                  <a:srgbClr val="FFC000"/>
                </a:solidFill>
              </a:rPr>
              <a:t>4</a:t>
            </a:r>
            <a:r>
              <a:rPr lang="it-IT" dirty="0" smtClean="0"/>
              <a:t>,</a:t>
            </a:r>
            <a:r>
              <a:rPr lang="it-IT" dirty="0" smtClean="0">
                <a:solidFill>
                  <a:srgbClr val="3CE44C"/>
                </a:solidFill>
              </a:rPr>
              <a:t>6</a:t>
            </a:r>
            <a:r>
              <a:rPr lang="it-IT" dirty="0" smtClean="0"/>
              <a:t>,</a:t>
            </a:r>
            <a:r>
              <a:rPr lang="it-IT" dirty="0" smtClean="0">
                <a:solidFill>
                  <a:srgbClr val="4848F4"/>
                </a:solidFill>
              </a:rPr>
              <a:t>8</a:t>
            </a:r>
            <a:r>
              <a:rPr lang="it-IT" dirty="0" smtClean="0"/>
              <a:t>%</a:t>
            </a:r>
            <a:endParaRPr lang="it-IT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7440501" y="1755715"/>
            <a:ext cx="155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PPO1</a:t>
            </a:r>
            <a:r>
              <a:rPr lang="it-IT" dirty="0" smtClean="0"/>
              <a:t>,</a:t>
            </a:r>
            <a:r>
              <a:rPr lang="it-IT" dirty="0" smtClean="0">
                <a:solidFill>
                  <a:srgbClr val="FF66FF"/>
                </a:solidFill>
              </a:rPr>
              <a:t>2</a:t>
            </a:r>
            <a:r>
              <a:rPr lang="it-IT" dirty="0" smtClean="0"/>
              <a:t>,</a:t>
            </a:r>
            <a:r>
              <a:rPr lang="it-IT" dirty="0" smtClean="0">
                <a:solidFill>
                  <a:srgbClr val="FFC000"/>
                </a:solidFill>
              </a:rPr>
              <a:t>4</a:t>
            </a:r>
            <a:r>
              <a:rPr lang="it-IT" dirty="0" smtClean="0"/>
              <a:t>,</a:t>
            </a:r>
            <a:r>
              <a:rPr lang="it-IT" dirty="0" smtClean="0">
                <a:solidFill>
                  <a:srgbClr val="3CE44C"/>
                </a:solidFill>
              </a:rPr>
              <a:t>6</a:t>
            </a:r>
            <a:r>
              <a:rPr lang="it-IT" dirty="0" smtClean="0"/>
              <a:t>,</a:t>
            </a:r>
            <a:r>
              <a:rPr lang="it-IT" dirty="0" smtClean="0">
                <a:solidFill>
                  <a:srgbClr val="4848F4"/>
                </a:solidFill>
              </a:rPr>
              <a:t>8</a:t>
            </a:r>
            <a:r>
              <a:rPr lang="it-IT" dirty="0" smtClean="0"/>
              <a:t>%</a:t>
            </a:r>
            <a:endParaRPr lang="it-IT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6224142" y="4382674"/>
            <a:ext cx="2528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EJ212-</a:t>
            </a:r>
            <a:r>
              <a:rPr lang="it-IT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/>
              <a:t>,</a:t>
            </a:r>
            <a:r>
              <a:rPr lang="it-IT" dirty="0" smtClean="0">
                <a:solidFill>
                  <a:srgbClr val="4848F4"/>
                </a:solidFill>
              </a:rPr>
              <a:t>EJ212 - </a:t>
            </a:r>
            <a:r>
              <a:rPr lang="it-IT" dirty="0" smtClean="0">
                <a:solidFill>
                  <a:srgbClr val="4848F4"/>
                </a:solidFill>
                <a:latin typeface="Symbol" panose="05050102010706020507" pitchFamily="18" charset="2"/>
              </a:rPr>
              <a:t>g</a:t>
            </a:r>
            <a:r>
              <a:rPr lang="it-IT" dirty="0" smtClean="0"/>
              <a:t>,</a:t>
            </a:r>
          </a:p>
          <a:p>
            <a:r>
              <a:rPr lang="it-IT" dirty="0" smtClean="0">
                <a:solidFill>
                  <a:srgbClr val="FF9900"/>
                </a:solidFill>
              </a:rPr>
              <a:t>PS_PPO8 - </a:t>
            </a:r>
            <a:r>
              <a:rPr lang="it-IT" dirty="0" smtClean="0">
                <a:solidFill>
                  <a:srgbClr val="FF9900"/>
                </a:solidFill>
                <a:latin typeface="Symbol" panose="05050102010706020507" pitchFamily="18" charset="2"/>
              </a:rPr>
              <a:t>a</a:t>
            </a:r>
            <a:r>
              <a:rPr lang="it-IT" dirty="0" smtClean="0"/>
              <a:t>,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PS_PPO8 - 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  <a:latin typeface="Symbol" panose="05050102010706020507" pitchFamily="18" charset="2"/>
              </a:rPr>
              <a:t>g</a:t>
            </a:r>
            <a:endParaRPr lang="it-IT" dirty="0">
              <a:solidFill>
                <a:schemeClr val="bg2">
                  <a:lumMod val="50000"/>
                </a:schemeClr>
              </a:solidFill>
              <a:latin typeface="Symbol" panose="05050102010706020507" pitchFamily="18" charset="2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1506496" y="3793272"/>
            <a:ext cx="25488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EJ212-</a:t>
            </a:r>
            <a:r>
              <a:rPr lang="it-IT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/>
              <a:t>,</a:t>
            </a:r>
            <a:r>
              <a:rPr lang="it-IT" dirty="0" smtClean="0">
                <a:solidFill>
                  <a:srgbClr val="4848F4"/>
                </a:solidFill>
              </a:rPr>
              <a:t>EJ212 - </a:t>
            </a:r>
            <a:r>
              <a:rPr lang="it-IT" dirty="0" smtClean="0">
                <a:solidFill>
                  <a:srgbClr val="4848F4"/>
                </a:solidFill>
                <a:latin typeface="Symbol" panose="05050102010706020507" pitchFamily="18" charset="2"/>
              </a:rPr>
              <a:t>g</a:t>
            </a:r>
            <a:r>
              <a:rPr lang="it-IT" dirty="0" smtClean="0"/>
              <a:t>,</a:t>
            </a:r>
          </a:p>
          <a:p>
            <a:r>
              <a:rPr lang="it-IT" dirty="0" smtClean="0">
                <a:solidFill>
                  <a:srgbClr val="FF9900"/>
                </a:solidFill>
              </a:rPr>
              <a:t>PS_PPO1 - </a:t>
            </a:r>
            <a:r>
              <a:rPr lang="it-IT" dirty="0" smtClean="0">
                <a:solidFill>
                  <a:srgbClr val="FF9900"/>
                </a:solidFill>
                <a:latin typeface="Symbol" panose="05050102010706020507" pitchFamily="18" charset="2"/>
              </a:rPr>
              <a:t>a</a:t>
            </a:r>
            <a:r>
              <a:rPr lang="it-IT" dirty="0" smtClean="0"/>
              <a:t>,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PS_PPO1 - 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  <a:latin typeface="Symbol" panose="05050102010706020507" pitchFamily="18" charset="2"/>
              </a:rPr>
              <a:t>g</a:t>
            </a:r>
            <a:endParaRPr lang="it-IT" dirty="0">
              <a:solidFill>
                <a:schemeClr val="bg2">
                  <a:lumMod val="50000"/>
                </a:schemeClr>
              </a:solidFill>
              <a:latin typeface="Symbol" panose="05050102010706020507" pitchFamily="18" charset="2"/>
            </a:endParaRPr>
          </a:p>
        </p:txBody>
      </p:sp>
      <p:grpSp>
        <p:nvGrpSpPr>
          <p:cNvPr id="26" name="Gruppo 25"/>
          <p:cNvGrpSpPr/>
          <p:nvPr/>
        </p:nvGrpSpPr>
        <p:grpSpPr>
          <a:xfrm>
            <a:off x="2780902" y="4359597"/>
            <a:ext cx="1727317" cy="1215366"/>
            <a:chOff x="-6852200" y="10002385"/>
            <a:chExt cx="4178300" cy="3090863"/>
          </a:xfrm>
        </p:grpSpPr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852200" y="10002385"/>
              <a:ext cx="4178300" cy="3090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44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-5317721" y="10604678"/>
              <a:ext cx="495300" cy="953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96" tIns="48548" rIns="97096" bIns="48548">
              <a:spAutoFit/>
            </a:bodyPr>
            <a:lstStyle>
              <a:lvl1pPr marL="228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r>
                <a:rPr lang="en-US" sz="1800" dirty="0">
                  <a:solidFill>
                    <a:schemeClr val="bg2">
                      <a:lumMod val="75000"/>
                    </a:schemeClr>
                  </a:solidFill>
                  <a:latin typeface="Symbol" panose="05050102010706020507" pitchFamily="18" charset="2"/>
                  <a:cs typeface="Tahoma" panose="020B0604030504040204" pitchFamily="34" charset="0"/>
                </a:rPr>
                <a:t>g</a:t>
              </a:r>
            </a:p>
          </p:txBody>
        </p:sp>
        <p:sp>
          <p:nvSpPr>
            <p:cNvPr id="29" name="Rectangle 44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-5279505" y="11705278"/>
              <a:ext cx="682624" cy="953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96" tIns="48548" rIns="97096" bIns="48548">
              <a:spAutoFit/>
            </a:bodyPr>
            <a:lstStyle>
              <a:lvl1pPr marL="228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FF0000"/>
                </a:buClr>
                <a:buFontTx/>
                <a:buNone/>
              </a:pPr>
              <a:r>
                <a:rPr lang="en-US" sz="1800" dirty="0">
                  <a:solidFill>
                    <a:srgbClr val="FF0000"/>
                  </a:solidFill>
                  <a:latin typeface="Symbol" panose="05050102010706020507" pitchFamily="18" charset="2"/>
                  <a:cs typeface="Tahoma" panose="020B060403050404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409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44" y="743942"/>
            <a:ext cx="3150241" cy="56188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" r="2546"/>
          <a:stretch/>
        </p:blipFill>
        <p:spPr>
          <a:xfrm>
            <a:off x="3208411" y="709325"/>
            <a:ext cx="2795489" cy="2568714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" r="7077"/>
          <a:stretch/>
        </p:blipFill>
        <p:spPr>
          <a:xfrm>
            <a:off x="244681" y="603786"/>
            <a:ext cx="2769519" cy="2614911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83880" y="6450098"/>
            <a:ext cx="7684036" cy="365125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1100" dirty="0" smtClean="0">
                <a:solidFill>
                  <a:schemeClr val="tx1"/>
                </a:solidFill>
              </a:rPr>
              <a:t>F. </a:t>
            </a:r>
            <a:r>
              <a:rPr lang="en-US" sz="1100" dirty="0" err="1" smtClean="0">
                <a:solidFill>
                  <a:schemeClr val="tx1"/>
                </a:solidFill>
              </a:rPr>
              <a:t>Gramegna</a:t>
            </a:r>
            <a:r>
              <a:rPr lang="en-US" sz="1100" dirty="0" smtClean="0">
                <a:solidFill>
                  <a:schemeClr val="tx1"/>
                </a:solidFill>
              </a:rPr>
              <a:t>,    International Workshop on Nuclear Dynamics and Thermodynamics,   Texas A&amp;M University 19 – 22 August - 2013</a:t>
            </a:r>
            <a:endParaRPr lang="it-IT" sz="1100" dirty="0">
              <a:solidFill>
                <a:schemeClr val="tx1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051187" y="6216485"/>
            <a:ext cx="922561" cy="365125"/>
          </a:xfrm>
        </p:spPr>
        <p:txBody>
          <a:bodyPr/>
          <a:lstStyle/>
          <a:p>
            <a:endParaRPr lang="it-IT" dirty="0" smtClean="0"/>
          </a:p>
          <a:p>
            <a:fld id="{9CD8D479-8942-46E8-A226-A4E01F7A105C}" type="slidenum">
              <a:rPr lang="it-IT" smtClean="0"/>
              <a:pPr/>
              <a:t>26</a:t>
            </a:fld>
            <a:endParaRPr lang="it-IT" dirty="0"/>
          </a:p>
        </p:txBody>
      </p:sp>
      <p:grpSp>
        <p:nvGrpSpPr>
          <p:cNvPr id="11" name="Gruppo 10"/>
          <p:cNvGrpSpPr/>
          <p:nvPr/>
        </p:nvGrpSpPr>
        <p:grpSpPr>
          <a:xfrm>
            <a:off x="7854890" y="56118"/>
            <a:ext cx="1233789" cy="551935"/>
            <a:chOff x="0" y="0"/>
            <a:chExt cx="980303" cy="551935"/>
          </a:xfrm>
        </p:grpSpPr>
        <p:sp>
          <p:nvSpPr>
            <p:cNvPr id="12" name="Rettangolo 11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3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47" descr="D:\LOGHI\Logo_INF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" y="56118"/>
            <a:ext cx="744398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po 8"/>
          <p:cNvGrpSpPr/>
          <p:nvPr/>
        </p:nvGrpSpPr>
        <p:grpSpPr>
          <a:xfrm>
            <a:off x="1024574" y="78002"/>
            <a:ext cx="6743341" cy="438455"/>
            <a:chOff x="914400" y="56117"/>
            <a:chExt cx="7264865" cy="438455"/>
          </a:xfrm>
        </p:grpSpPr>
        <p:sp>
          <p:nvSpPr>
            <p:cNvPr id="10" name="Rettangolo 9"/>
            <p:cNvSpPr/>
            <p:nvPr/>
          </p:nvSpPr>
          <p:spPr>
            <a:xfrm>
              <a:off x="914400" y="56117"/>
              <a:ext cx="7264865" cy="43845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 smtClean="0">
                <a:solidFill>
                  <a:schemeClr val="accent1">
                    <a:lumMod val="50000"/>
                  </a:schemeClr>
                </a:solidFill>
              </a:endParaRPr>
            </a:p>
            <a:p>
              <a:r>
                <a:rPr lang="en-US" dirty="0" smtClean="0">
                  <a:solidFill>
                    <a:schemeClr val="accent1">
                      <a:lumMod val="50000"/>
                    </a:schemeClr>
                  </a:solidFill>
                </a:rPr>
                <a:t>Pulse 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Shape Analysis: large samples (Ø=3</a:t>
              </a:r>
              <a:r>
                <a:rPr lang="en-US" dirty="0" smtClean="0">
                  <a:solidFill>
                    <a:schemeClr val="accent1">
                      <a:lumMod val="50000"/>
                    </a:schemeClr>
                  </a:solidFill>
                </a:rPr>
                <a:t>”) – fast </a:t>
              </a:r>
              <a:r>
                <a:rPr lang="en-US" dirty="0" err="1" smtClean="0">
                  <a:solidFill>
                    <a:schemeClr val="accent1">
                      <a:lumMod val="50000"/>
                    </a:schemeClr>
                  </a:solidFill>
                </a:rPr>
                <a:t>vs</a:t>
              </a:r>
              <a:r>
                <a:rPr lang="en-US" dirty="0" smtClean="0">
                  <a:solidFill>
                    <a:schemeClr val="accent1">
                      <a:lumMod val="50000"/>
                    </a:schemeClr>
                  </a:solidFill>
                </a:rPr>
                <a:t> slow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endParaRPr lang="en-US" baseline="-25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6899776" y="64659"/>
              <a:ext cx="748146" cy="429913"/>
            </a:xfrm>
            <a:prstGeom prst="rect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5" name="Picture 2" descr="F:\WORK\ORIONE-HEIDE\LOGO ORIONE\LOGO_ORIONE_DE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218" y="808975"/>
            <a:ext cx="546982" cy="39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:\WORK\ORIONE-HEIDE\LOGO ORIONE\LOGO_ORIONE_DE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762" y="846880"/>
            <a:ext cx="546982" cy="39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68" y="3586231"/>
            <a:ext cx="5497332" cy="2822744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28753" y="3456914"/>
            <a:ext cx="8763627" cy="369332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Average Shapes: neutron/Alpha/Gamma discrimination   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V1720 CAEN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250MS/s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12 bit 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2V</a:t>
            </a:r>
            <a:r>
              <a:rPr lang="en-US" baseline="-25000" dirty="0" smtClean="0">
                <a:solidFill>
                  <a:schemeClr val="accent1">
                    <a:lumMod val="50000"/>
                  </a:schemeClr>
                </a:solidFill>
              </a:rPr>
              <a:t>pp</a:t>
            </a:r>
            <a:endParaRPr lang="en-US" baseline="-25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1347247" y="1597495"/>
            <a:ext cx="1702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PS_PPO1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it-IT" dirty="0" smtClean="0">
                <a:solidFill>
                  <a:srgbClr val="92D050"/>
                </a:solidFill>
              </a:rPr>
              <a:t>n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- 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  <a:latin typeface="Symbol" panose="05050102010706020507" pitchFamily="18" charset="2"/>
              </a:rPr>
              <a:t>g)</a:t>
            </a:r>
            <a:endParaRPr lang="it-IT" dirty="0">
              <a:solidFill>
                <a:schemeClr val="bg2">
                  <a:lumMod val="50000"/>
                </a:schemeClr>
              </a:solidFill>
              <a:latin typeface="Symbol" panose="05050102010706020507" pitchFamily="18" charset="2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4215362" y="1597495"/>
            <a:ext cx="1702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PS_PPO8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it-IT" dirty="0" smtClean="0">
                <a:solidFill>
                  <a:srgbClr val="92D050"/>
                </a:solidFill>
              </a:rPr>
              <a:t>n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- 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  <a:latin typeface="Symbol" panose="05050102010706020507" pitchFamily="18" charset="2"/>
              </a:rPr>
              <a:t>g)</a:t>
            </a:r>
            <a:endParaRPr lang="it-IT" dirty="0">
              <a:solidFill>
                <a:schemeClr val="bg2">
                  <a:lumMod val="50000"/>
                </a:schemeClr>
              </a:solidFill>
              <a:latin typeface="Symbol" panose="05050102010706020507" pitchFamily="18" charset="2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1383473" y="4758317"/>
            <a:ext cx="1702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PS_PPO1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it-IT" dirty="0" smtClean="0">
                <a:solidFill>
                  <a:srgbClr val="92D050"/>
                </a:solidFill>
              </a:rPr>
              <a:t>n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- 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  <a:latin typeface="Symbol" panose="05050102010706020507" pitchFamily="18" charset="2"/>
              </a:rPr>
              <a:t>g)</a:t>
            </a:r>
            <a:endParaRPr lang="it-IT" dirty="0">
              <a:solidFill>
                <a:schemeClr val="bg2">
                  <a:lumMod val="50000"/>
                </a:schemeClr>
              </a:solidFill>
              <a:latin typeface="Symbol" panose="05050102010706020507" pitchFamily="18" charset="2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468384" y="5115738"/>
            <a:ext cx="377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1324755" y="4026398"/>
            <a:ext cx="3321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chemeClr val="bg2">
                    <a:lumMod val="50000"/>
                  </a:schemeClr>
                </a:solidFill>
                <a:latin typeface="Symbol" panose="05050102010706020507" pitchFamily="18" charset="2"/>
              </a:rPr>
              <a:t>g</a:t>
            </a:r>
            <a:endParaRPr lang="it-IT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4301393" y="4997592"/>
            <a:ext cx="1702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PS_PPO8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it-IT" dirty="0" smtClean="0">
                <a:solidFill>
                  <a:srgbClr val="92D050"/>
                </a:solidFill>
              </a:rPr>
              <a:t>n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- 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  <a:latin typeface="Symbol" panose="05050102010706020507" pitchFamily="18" charset="2"/>
              </a:rPr>
              <a:t>g)</a:t>
            </a:r>
            <a:endParaRPr lang="it-IT" dirty="0">
              <a:solidFill>
                <a:schemeClr val="bg2">
                  <a:lumMod val="50000"/>
                </a:schemeClr>
              </a:solidFill>
              <a:latin typeface="Symbol" panose="05050102010706020507" pitchFamily="18" charset="2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4964133" y="5378161"/>
            <a:ext cx="377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4798062" y="4257282"/>
            <a:ext cx="3321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chemeClr val="bg2">
                    <a:lumMod val="50000"/>
                  </a:schemeClr>
                </a:solidFill>
                <a:latin typeface="Symbol" panose="05050102010706020507" pitchFamily="18" charset="2"/>
              </a:rPr>
              <a:t>g</a:t>
            </a:r>
            <a:endParaRPr lang="it-IT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7147534" y="1541909"/>
            <a:ext cx="1702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PS_PPO8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it-IT" dirty="0" smtClean="0">
                <a:solidFill>
                  <a:srgbClr val="92D050"/>
                </a:solidFill>
              </a:rPr>
              <a:t>n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- </a:t>
            </a:r>
            <a:r>
              <a:rPr lang="it-IT" dirty="0" smtClean="0">
                <a:solidFill>
                  <a:schemeClr val="bg2">
                    <a:lumMod val="50000"/>
                  </a:schemeClr>
                </a:solidFill>
                <a:latin typeface="Symbol" panose="05050102010706020507" pitchFamily="18" charset="2"/>
              </a:rPr>
              <a:t>g)</a:t>
            </a:r>
            <a:endParaRPr lang="it-IT" dirty="0">
              <a:solidFill>
                <a:schemeClr val="bg2">
                  <a:lumMod val="50000"/>
                </a:schemeClr>
              </a:solidFill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7634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1452" y="640945"/>
            <a:ext cx="8939336" cy="4525963"/>
          </a:xfrm>
        </p:spPr>
        <p:txBody>
          <a:bodyPr/>
          <a:lstStyle/>
          <a:p>
            <a:pPr marL="0" indent="0">
              <a:buNone/>
            </a:pPr>
            <a:r>
              <a:rPr lang="it-IT" sz="2000" dirty="0" err="1" smtClean="0">
                <a:solidFill>
                  <a:srgbClr val="FF0000"/>
                </a:solidFill>
              </a:rPr>
              <a:t>Aim</a:t>
            </a:r>
            <a:r>
              <a:rPr lang="it-IT" sz="2000" dirty="0" smtClean="0">
                <a:solidFill>
                  <a:srgbClr val="FF0000"/>
                </a:solidFill>
              </a:rPr>
              <a:t>:</a:t>
            </a:r>
            <a:r>
              <a:rPr lang="it-IT" sz="2000" dirty="0" smtClean="0"/>
              <a:t> </a:t>
            </a:r>
            <a:r>
              <a:rPr lang="it-IT" sz="2000" dirty="0" err="1" smtClean="0"/>
              <a:t>substitution</a:t>
            </a:r>
            <a:r>
              <a:rPr lang="it-IT" sz="2000" dirty="0" smtClean="0"/>
              <a:t> of </a:t>
            </a:r>
            <a:r>
              <a:rPr lang="it-IT" sz="2000" dirty="0" err="1" smtClean="0"/>
              <a:t>Benzen</a:t>
            </a:r>
            <a:r>
              <a:rPr lang="it-IT" sz="2000" dirty="0" smtClean="0"/>
              <a:t> (</a:t>
            </a:r>
            <a:r>
              <a:rPr lang="it-IT" sz="2000" dirty="0" err="1" smtClean="0"/>
              <a:t>highly</a:t>
            </a:r>
            <a:r>
              <a:rPr lang="it-IT" sz="2000" dirty="0" smtClean="0"/>
              <a:t> </a:t>
            </a:r>
            <a:r>
              <a:rPr lang="it-IT" sz="2000" dirty="0" err="1" smtClean="0"/>
              <a:t>toxic</a:t>
            </a:r>
            <a:r>
              <a:rPr lang="it-IT" sz="2000" dirty="0" smtClean="0"/>
              <a:t>, </a:t>
            </a:r>
            <a:r>
              <a:rPr lang="it-IT" sz="2000" dirty="0" err="1" smtClean="0"/>
              <a:t>inflammable</a:t>
            </a:r>
            <a:r>
              <a:rPr lang="it-IT" sz="2000" dirty="0" smtClean="0"/>
              <a:t>, </a:t>
            </a:r>
            <a:r>
              <a:rPr lang="it-IT" sz="2000" dirty="0" err="1" smtClean="0"/>
              <a:t>dangerous</a:t>
            </a:r>
            <a:r>
              <a:rPr lang="it-IT" sz="2000" dirty="0" smtClean="0"/>
              <a:t> </a:t>
            </a:r>
            <a:r>
              <a:rPr lang="it-IT" sz="2000" dirty="0" err="1" smtClean="0"/>
              <a:t>handling</a:t>
            </a:r>
            <a:r>
              <a:rPr lang="it-IT" sz="2000" dirty="0" smtClean="0"/>
              <a:t>) 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6146" name="Picture 2" descr="C:\Users\Rina\Desktop\stage2013\Isabel-Stefano-Enrico\P106008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39" t="19434" r="6260" b="5019"/>
          <a:stretch/>
        </p:blipFill>
        <p:spPr bwMode="auto">
          <a:xfrm>
            <a:off x="78392" y="994777"/>
            <a:ext cx="3238562" cy="251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2 5"/>
          <p:cNvCxnSpPr/>
          <p:nvPr/>
        </p:nvCxnSpPr>
        <p:spPr>
          <a:xfrm flipV="1">
            <a:off x="2200275" y="2510277"/>
            <a:ext cx="1177503" cy="393649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-1" y="6423026"/>
            <a:ext cx="7991475" cy="365125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1100" dirty="0" smtClean="0">
                <a:solidFill>
                  <a:schemeClr val="tx1"/>
                </a:solidFill>
              </a:rPr>
              <a:t>F. </a:t>
            </a:r>
            <a:r>
              <a:rPr lang="en-US" sz="1100" dirty="0" err="1" smtClean="0">
                <a:solidFill>
                  <a:schemeClr val="tx1"/>
                </a:solidFill>
              </a:rPr>
              <a:t>Gramegna</a:t>
            </a:r>
            <a:r>
              <a:rPr lang="en-US" sz="1100" dirty="0" smtClean="0">
                <a:solidFill>
                  <a:schemeClr val="tx1"/>
                </a:solidFill>
              </a:rPr>
              <a:t>,    International Workshop on Nuclear Dynamics and Thermodynamics,   Texas A&amp;M University 19 – 22 August - 2013</a:t>
            </a:r>
            <a:endParaRPr lang="it-IT" sz="1100" dirty="0">
              <a:solidFill>
                <a:schemeClr val="tx1"/>
              </a:solidFill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8039098" y="6378577"/>
            <a:ext cx="731657" cy="365125"/>
          </a:xfrm>
        </p:spPr>
        <p:txBody>
          <a:bodyPr/>
          <a:lstStyle/>
          <a:p>
            <a:fld id="{9CD8D479-8942-46E8-A226-A4E01F7A105C}" type="slidenum">
              <a:rPr lang="it-IT" smtClean="0"/>
              <a:pPr/>
              <a:t>27</a:t>
            </a:fld>
            <a:endParaRPr lang="it-IT" dirty="0"/>
          </a:p>
        </p:txBody>
      </p:sp>
      <p:grpSp>
        <p:nvGrpSpPr>
          <p:cNvPr id="13" name="Gruppo 12"/>
          <p:cNvGrpSpPr/>
          <p:nvPr/>
        </p:nvGrpSpPr>
        <p:grpSpPr>
          <a:xfrm>
            <a:off x="7820749" y="70811"/>
            <a:ext cx="1233789" cy="551935"/>
            <a:chOff x="0" y="0"/>
            <a:chExt cx="980303" cy="551935"/>
          </a:xfrm>
        </p:grpSpPr>
        <p:sp>
          <p:nvSpPr>
            <p:cNvPr id="14" name="Rettangolo 13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5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47" descr="D:\LOGHI\Logo_INF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6" y="32951"/>
            <a:ext cx="744398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"/>
          <p:cNvGrpSpPr/>
          <p:nvPr/>
        </p:nvGrpSpPr>
        <p:grpSpPr>
          <a:xfrm>
            <a:off x="942975" y="51089"/>
            <a:ext cx="6770937" cy="505754"/>
            <a:chOff x="942975" y="51089"/>
            <a:chExt cx="7236290" cy="505754"/>
          </a:xfrm>
        </p:grpSpPr>
        <p:sp>
          <p:nvSpPr>
            <p:cNvPr id="12" name="Rettangolo 11"/>
            <p:cNvSpPr/>
            <p:nvPr/>
          </p:nvSpPr>
          <p:spPr>
            <a:xfrm>
              <a:off x="942975" y="51089"/>
              <a:ext cx="7236290" cy="50084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rgbClr val="3E5D78"/>
                  </a:solidFill>
                </a:rPr>
                <a:t>Sample production</a:t>
              </a:r>
              <a:r>
                <a:rPr lang="en-US" b="1" dirty="0">
                  <a:solidFill>
                    <a:srgbClr val="3E5D78"/>
                  </a:solidFill>
                </a:rPr>
                <a:t>:  </a:t>
              </a:r>
              <a:r>
                <a:rPr lang="it-IT" dirty="0" err="1" smtClean="0">
                  <a:solidFill>
                    <a:srgbClr val="525B7E"/>
                  </a:solidFill>
                </a:rPr>
                <a:t>liquid</a:t>
              </a:r>
              <a:r>
                <a:rPr lang="it-IT" dirty="0" smtClean="0">
                  <a:solidFill>
                    <a:srgbClr val="525B7E"/>
                  </a:solidFill>
                </a:rPr>
                <a:t> </a:t>
              </a:r>
              <a:r>
                <a:rPr lang="it-IT" dirty="0" err="1" smtClean="0">
                  <a:solidFill>
                    <a:srgbClr val="525B7E"/>
                  </a:solidFill>
                </a:rPr>
                <a:t>scintillators</a:t>
              </a:r>
              <a:endParaRPr lang="it-IT" dirty="0">
                <a:solidFill>
                  <a:srgbClr val="525B7E"/>
                </a:solidFill>
              </a:endParaRPr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6291658" y="70811"/>
              <a:ext cx="748146" cy="486032"/>
            </a:xfrm>
            <a:prstGeom prst="rect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aphicFrame>
        <p:nvGraphicFramePr>
          <p:cNvPr id="21" name="Tabell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549011"/>
              </p:ext>
            </p:extLst>
          </p:nvPr>
        </p:nvGraphicFramePr>
        <p:xfrm>
          <a:off x="0" y="3948431"/>
          <a:ext cx="9144000" cy="240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617317"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Polymethylphenyl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siloxane</a:t>
                      </a:r>
                      <a:r>
                        <a:rPr lang="it-IT" sz="1400" dirty="0" smtClean="0"/>
                        <a:t> (100%)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10 </a:t>
                      </a:r>
                      <a:r>
                        <a:rPr lang="it-IT" sz="1400" dirty="0" err="1" smtClean="0"/>
                        <a:t>cSt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PPO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dirty="0" smtClean="0"/>
                        <a:t>1%,2%</a:t>
                      </a:r>
                    </a:p>
                    <a:p>
                      <a:r>
                        <a:rPr lang="it-IT" sz="1400" dirty="0" smtClean="0"/>
                        <a:t>o</a:t>
                      </a:r>
                    </a:p>
                    <a:p>
                      <a:r>
                        <a:rPr lang="it-IT" sz="1400" dirty="0" smtClean="0"/>
                        <a:t>p-</a:t>
                      </a:r>
                      <a:r>
                        <a:rPr lang="it-IT" sz="1400" dirty="0" err="1" smtClean="0"/>
                        <a:t>TerPhenyl</a:t>
                      </a:r>
                      <a:r>
                        <a:rPr lang="it-IT" sz="1400" baseline="0" dirty="0" smtClean="0"/>
                        <a:t>  0,1%,0,5%</a:t>
                      </a:r>
                      <a:endParaRPr lang="it-IT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LV 0,02%</a:t>
                      </a:r>
                      <a:endParaRPr lang="it-IT" sz="1400" dirty="0"/>
                    </a:p>
                  </a:txBody>
                  <a:tcPr/>
                </a:tc>
              </a:tr>
              <a:tr h="797367"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Polymethylphenyl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dimethyl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baseline="0" dirty="0" err="1" smtClean="0"/>
                        <a:t>siloxane</a:t>
                      </a:r>
                      <a:r>
                        <a:rPr lang="it-IT" sz="1400" baseline="0" dirty="0" smtClean="0"/>
                        <a:t>(48%)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125 </a:t>
                      </a:r>
                      <a:r>
                        <a:rPr lang="it-IT" sz="1400" dirty="0" err="1" smtClean="0"/>
                        <a:t>cSt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PPO 1%,2%</a:t>
                      </a:r>
                    </a:p>
                    <a:p>
                      <a:r>
                        <a:rPr lang="it-IT" sz="1400" dirty="0" smtClean="0"/>
                        <a:t>o</a:t>
                      </a:r>
                    </a:p>
                    <a:p>
                      <a:r>
                        <a:rPr lang="it-IT" sz="1400" dirty="0" smtClean="0"/>
                        <a:t>p-</a:t>
                      </a:r>
                      <a:r>
                        <a:rPr lang="it-IT" sz="1400" dirty="0" err="1" smtClean="0"/>
                        <a:t>TerPhenyl</a:t>
                      </a:r>
                      <a:r>
                        <a:rPr lang="it-IT" sz="1400" baseline="0" dirty="0" smtClean="0"/>
                        <a:t>  0,1%,0,5%</a:t>
                      </a:r>
                      <a:endParaRPr lang="it-IT" sz="1400" dirty="0" smtClean="0"/>
                    </a:p>
                    <a:p>
                      <a:endParaRPr lang="it-IT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LV 0,02%</a:t>
                      </a:r>
                      <a:endParaRPr lang="it-IT" sz="1400" dirty="0"/>
                    </a:p>
                  </a:txBody>
                  <a:tcPr/>
                </a:tc>
              </a:tr>
              <a:tr h="617317"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Polymethylphenyl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dimethyl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baseline="0" dirty="0" err="1" smtClean="0"/>
                        <a:t>siloxane</a:t>
                      </a:r>
                      <a:r>
                        <a:rPr lang="it-IT" sz="1400" baseline="0" dirty="0" smtClean="0"/>
                        <a:t>(56%)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500 </a:t>
                      </a:r>
                      <a:r>
                        <a:rPr lang="it-IT" sz="1400" dirty="0" err="1" smtClean="0"/>
                        <a:t>cSt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PPO 1%,2%</a:t>
                      </a:r>
                    </a:p>
                    <a:p>
                      <a:r>
                        <a:rPr lang="it-IT" sz="1400" dirty="0" smtClean="0"/>
                        <a:t>o</a:t>
                      </a:r>
                    </a:p>
                    <a:p>
                      <a:r>
                        <a:rPr lang="it-IT" sz="1400" dirty="0" smtClean="0"/>
                        <a:t>p-</a:t>
                      </a:r>
                      <a:r>
                        <a:rPr lang="it-IT" sz="1400" dirty="0" err="1" smtClean="0"/>
                        <a:t>TerPhenyl</a:t>
                      </a:r>
                      <a:r>
                        <a:rPr lang="it-IT" sz="1400" baseline="0" dirty="0" smtClean="0"/>
                        <a:t>  0,1%,0,5%</a:t>
                      </a:r>
                      <a:endParaRPr lang="it-IT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LV 0,02%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2" name="Tabel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439653"/>
              </p:ext>
            </p:extLst>
          </p:nvPr>
        </p:nvGraphicFramePr>
        <p:xfrm>
          <a:off x="38787" y="3575267"/>
          <a:ext cx="9079778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7038"/>
                <a:gridCol w="2197600"/>
                <a:gridCol w="4575140"/>
              </a:tblGrid>
              <a:tr h="196736">
                <a:tc>
                  <a:txBody>
                    <a:bodyPr/>
                    <a:lstStyle/>
                    <a:p>
                      <a:r>
                        <a:rPr lang="it-IT" dirty="0" smtClean="0"/>
                        <a:t>Matrix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Viscosity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Dye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3" name="Picture 5" descr="C:\Users\INFN\Desktop\stage 2013 filo frank\foto stage2013\P10600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rcRect l="26716" t="10682" r="22332" b="55882"/>
          <a:stretch>
            <a:fillRect/>
          </a:stretch>
        </p:blipFill>
        <p:spPr bwMode="auto">
          <a:xfrm>
            <a:off x="7561072" y="985678"/>
            <a:ext cx="1469716" cy="1286001"/>
          </a:xfrm>
          <a:prstGeom prst="rect">
            <a:avLst/>
          </a:prstGeom>
          <a:noFill/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9"/>
          <a:srcRect l="2290" r="3532"/>
          <a:stretch/>
        </p:blipFill>
        <p:spPr>
          <a:xfrm>
            <a:off x="3330014" y="985678"/>
            <a:ext cx="3617864" cy="2176396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286" y="2298474"/>
            <a:ext cx="2260565" cy="156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806" y="2570602"/>
            <a:ext cx="1049733" cy="78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 rot="2248459">
            <a:off x="2299026" y="3412480"/>
            <a:ext cx="51624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Preliminary </a:t>
            </a:r>
            <a:endParaRPr lang="it-IT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520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77586" y="6564086"/>
            <a:ext cx="7560128" cy="15739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100" dirty="0" smtClean="0"/>
              <a:t>F. </a:t>
            </a:r>
            <a:r>
              <a:rPr lang="en-US" sz="1100" dirty="0" err="1" smtClean="0"/>
              <a:t>Gramegna</a:t>
            </a:r>
            <a:r>
              <a:rPr lang="en-US" sz="1100" dirty="0" smtClean="0"/>
              <a:t>,    International Workshop on Nuclear Dynamics and Thermodynamics,   Texas A&amp;M University 19 – 22 August - 2013</a:t>
            </a:r>
            <a:endParaRPr lang="it-IT" sz="11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it-IT" smtClean="0"/>
              <a:pPr/>
              <a:t>28</a:t>
            </a:fld>
            <a:endParaRPr lang="it-IT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3514" y="1181529"/>
            <a:ext cx="6114162" cy="4537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sellaDiTesto 6"/>
          <p:cNvSpPr txBox="1"/>
          <p:nvPr/>
        </p:nvSpPr>
        <p:spPr>
          <a:xfrm>
            <a:off x="4037746" y="3256906"/>
            <a:ext cx="260963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Molar % </a:t>
            </a:r>
            <a:r>
              <a:rPr lang="it-IT" sz="1400" b="1" dirty="0" err="1" smtClean="0"/>
              <a:t>of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benzenic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groups</a:t>
            </a:r>
            <a:r>
              <a:rPr lang="it-IT" sz="1400" b="1" dirty="0" smtClean="0"/>
              <a:t> </a:t>
            </a:r>
            <a:endParaRPr lang="it-IT" sz="1400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943564" y="5587427"/>
            <a:ext cx="270381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Molar % </a:t>
            </a:r>
            <a:r>
              <a:rPr lang="it-IT" sz="1400" b="1" dirty="0" err="1" smtClean="0"/>
              <a:t>of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benzenic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groups</a:t>
            </a:r>
            <a:r>
              <a:rPr lang="it-IT" sz="1400" b="1" dirty="0" smtClean="0"/>
              <a:t> </a:t>
            </a:r>
            <a:endParaRPr lang="it-IT" sz="1400" b="1" dirty="0"/>
          </a:p>
        </p:txBody>
      </p:sp>
      <p:sp>
        <p:nvSpPr>
          <p:cNvPr id="9" name="CasellaDiTesto 8"/>
          <p:cNvSpPr txBox="1"/>
          <p:nvPr/>
        </p:nvSpPr>
        <p:spPr>
          <a:xfrm rot="20429792">
            <a:off x="3439801" y="1782543"/>
            <a:ext cx="3125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err="1" smtClean="0">
                <a:solidFill>
                  <a:srgbClr val="FF0000"/>
                </a:solidFill>
              </a:rPr>
              <a:t>Growth</a:t>
            </a:r>
            <a:r>
              <a:rPr lang="it-IT" sz="1200" b="1" dirty="0" smtClean="0">
                <a:solidFill>
                  <a:srgbClr val="FF0000"/>
                </a:solidFill>
              </a:rPr>
              <a:t> </a:t>
            </a:r>
            <a:r>
              <a:rPr lang="it-IT" sz="1200" b="1" dirty="0" err="1" smtClean="0">
                <a:solidFill>
                  <a:srgbClr val="FF0000"/>
                </a:solidFill>
              </a:rPr>
              <a:t>as</a:t>
            </a:r>
            <a:r>
              <a:rPr lang="it-IT" sz="1200" b="1" dirty="0" smtClean="0">
                <a:solidFill>
                  <a:srgbClr val="FF0000"/>
                </a:solidFill>
              </a:rPr>
              <a:t> a </a:t>
            </a:r>
            <a:r>
              <a:rPr lang="it-IT" sz="1200" b="1" dirty="0" err="1" smtClean="0">
                <a:solidFill>
                  <a:srgbClr val="FF0000"/>
                </a:solidFill>
              </a:rPr>
              <a:t>function</a:t>
            </a:r>
            <a:r>
              <a:rPr lang="it-IT" sz="1200" b="1" dirty="0" smtClean="0">
                <a:solidFill>
                  <a:srgbClr val="FF0000"/>
                </a:solidFill>
              </a:rPr>
              <a:t> </a:t>
            </a:r>
            <a:r>
              <a:rPr lang="it-IT" sz="1200" b="1" dirty="0" err="1" smtClean="0">
                <a:solidFill>
                  <a:srgbClr val="FF0000"/>
                </a:solidFill>
              </a:rPr>
              <a:t>of</a:t>
            </a:r>
            <a:r>
              <a:rPr lang="it-IT" sz="1200" b="1" dirty="0" smtClean="0">
                <a:solidFill>
                  <a:srgbClr val="FF0000"/>
                </a:solidFill>
              </a:rPr>
              <a:t> n. </a:t>
            </a:r>
            <a:r>
              <a:rPr lang="it-IT" sz="1200" b="1" dirty="0" err="1" smtClean="0">
                <a:solidFill>
                  <a:srgbClr val="FF0000"/>
                </a:solidFill>
              </a:rPr>
              <a:t>of</a:t>
            </a:r>
            <a:r>
              <a:rPr lang="it-IT" sz="1200" b="1" dirty="0" smtClean="0">
                <a:solidFill>
                  <a:srgbClr val="FF0000"/>
                </a:solidFill>
              </a:rPr>
              <a:t> </a:t>
            </a:r>
            <a:r>
              <a:rPr lang="it-IT" sz="1200" b="1" dirty="0" err="1" smtClean="0">
                <a:solidFill>
                  <a:srgbClr val="FF0000"/>
                </a:solidFill>
              </a:rPr>
              <a:t>benzenic</a:t>
            </a:r>
            <a:r>
              <a:rPr lang="it-IT" sz="1200" b="1" dirty="0" smtClean="0">
                <a:solidFill>
                  <a:srgbClr val="FF0000"/>
                </a:solidFill>
              </a:rPr>
              <a:t> </a:t>
            </a:r>
            <a:r>
              <a:rPr lang="it-IT" sz="1200" b="1" dirty="0" err="1" smtClean="0">
                <a:solidFill>
                  <a:srgbClr val="FF0000"/>
                </a:solidFill>
              </a:rPr>
              <a:t>groups</a:t>
            </a:r>
            <a:r>
              <a:rPr lang="it-IT" sz="1200" b="1" dirty="0" smtClean="0">
                <a:solidFill>
                  <a:srgbClr val="FF0000"/>
                </a:solidFill>
              </a:rPr>
              <a:t> </a:t>
            </a:r>
            <a:endParaRPr lang="it-IT" sz="1200" b="1" dirty="0">
              <a:solidFill>
                <a:srgbClr val="FF0000"/>
              </a:solidFill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7714179" y="4231241"/>
            <a:ext cx="1173719" cy="646331"/>
            <a:chOff x="7798085" y="1777430"/>
            <a:chExt cx="1173719" cy="646331"/>
          </a:xfrm>
        </p:grpSpPr>
        <p:sp>
          <p:nvSpPr>
            <p:cNvPr id="11" name="CasellaDiTesto 10"/>
            <p:cNvSpPr txBox="1"/>
            <p:nvPr/>
          </p:nvSpPr>
          <p:spPr>
            <a:xfrm>
              <a:off x="7798085" y="1777430"/>
              <a:ext cx="11737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   2% PPO</a:t>
              </a:r>
            </a:p>
            <a:p>
              <a:r>
                <a:rPr lang="it-IT" dirty="0" smtClean="0"/>
                <a:t>   1% PPO  </a:t>
              </a:r>
              <a:endParaRPr lang="it-IT" dirty="0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7828908" y="1859623"/>
              <a:ext cx="123290" cy="15411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7824286" y="2126751"/>
              <a:ext cx="127912" cy="17466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4" name="Ovale 13"/>
          <p:cNvSpPr/>
          <p:nvPr/>
        </p:nvSpPr>
        <p:spPr>
          <a:xfrm>
            <a:off x="6585735" y="3945276"/>
            <a:ext cx="565078" cy="8527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6573748" y="1580507"/>
            <a:ext cx="565078" cy="8527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extBox 5"/>
          <p:cNvSpPr txBox="1"/>
          <p:nvPr/>
        </p:nvSpPr>
        <p:spPr>
          <a:xfrm rot="16200000">
            <a:off x="509277" y="2062777"/>
            <a:ext cx="1692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%YIELD vs  EJ212</a:t>
            </a:r>
            <a:endParaRPr lang="it-IT" sz="1600" dirty="0"/>
          </a:p>
        </p:txBody>
      </p:sp>
      <p:sp>
        <p:nvSpPr>
          <p:cNvPr id="17" name="TextBox 5"/>
          <p:cNvSpPr txBox="1"/>
          <p:nvPr/>
        </p:nvSpPr>
        <p:spPr>
          <a:xfrm rot="16200000">
            <a:off x="509277" y="4436106"/>
            <a:ext cx="1692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%YIELD vs  EJ212</a:t>
            </a:r>
            <a:endParaRPr lang="it-IT" sz="1600" dirty="0"/>
          </a:p>
        </p:txBody>
      </p:sp>
      <p:grpSp>
        <p:nvGrpSpPr>
          <p:cNvPr id="18" name="Gruppo 17"/>
          <p:cNvGrpSpPr/>
          <p:nvPr/>
        </p:nvGrpSpPr>
        <p:grpSpPr>
          <a:xfrm>
            <a:off x="7757034" y="38334"/>
            <a:ext cx="1233789" cy="551935"/>
            <a:chOff x="0" y="0"/>
            <a:chExt cx="980303" cy="551935"/>
          </a:xfrm>
        </p:grpSpPr>
        <p:sp>
          <p:nvSpPr>
            <p:cNvPr id="19" name="Rettangolo 18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0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uppo 20"/>
          <p:cNvGrpSpPr/>
          <p:nvPr/>
        </p:nvGrpSpPr>
        <p:grpSpPr>
          <a:xfrm>
            <a:off x="1024575" y="61024"/>
            <a:ext cx="6689338" cy="497778"/>
            <a:chOff x="1024574" y="61024"/>
            <a:chExt cx="7154691" cy="497778"/>
          </a:xfrm>
        </p:grpSpPr>
        <p:sp>
          <p:nvSpPr>
            <p:cNvPr id="22" name="Rettangolo 21"/>
            <p:cNvSpPr/>
            <p:nvPr/>
          </p:nvSpPr>
          <p:spPr>
            <a:xfrm>
              <a:off x="1024574" y="61024"/>
              <a:ext cx="7154691" cy="49204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 smtClean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US" dirty="0" smtClean="0">
                  <a:solidFill>
                    <a:srgbClr val="3E5D78"/>
                  </a:solidFill>
                </a:rPr>
                <a:t>Sample production</a:t>
              </a:r>
              <a:r>
                <a:rPr lang="en-US" b="1" dirty="0" smtClean="0">
                  <a:solidFill>
                    <a:srgbClr val="3E5D78"/>
                  </a:solidFill>
                </a:rPr>
                <a:t>:  </a:t>
              </a:r>
              <a:r>
                <a:rPr lang="it-IT" dirty="0" err="1" smtClean="0">
                  <a:solidFill>
                    <a:srgbClr val="525B7E"/>
                  </a:solidFill>
                </a:rPr>
                <a:t>liquid</a:t>
              </a:r>
              <a:r>
                <a:rPr lang="it-IT" dirty="0" smtClean="0">
                  <a:solidFill>
                    <a:srgbClr val="525B7E"/>
                  </a:solidFill>
                </a:rPr>
                <a:t> </a:t>
              </a:r>
              <a:r>
                <a:rPr lang="it-IT" dirty="0" err="1" smtClean="0">
                  <a:solidFill>
                    <a:srgbClr val="525B7E"/>
                  </a:solidFill>
                </a:rPr>
                <a:t>scintillators</a:t>
              </a:r>
              <a:endParaRPr lang="it-IT" dirty="0">
                <a:solidFill>
                  <a:srgbClr val="525B7E"/>
                </a:solidFill>
              </a:endParaRPr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6291658" y="72770"/>
              <a:ext cx="748146" cy="486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4" name="Picture 147" descr="D:\LOGHI\Logo_INF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" y="56118"/>
            <a:ext cx="744398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ttangolo 24"/>
          <p:cNvSpPr/>
          <p:nvPr/>
        </p:nvSpPr>
        <p:spPr>
          <a:xfrm rot="2248459">
            <a:off x="2299026" y="3412480"/>
            <a:ext cx="51624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Preliminary </a:t>
            </a:r>
            <a:endParaRPr lang="it-IT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27" name="Gruppo 26"/>
          <p:cNvGrpSpPr/>
          <p:nvPr/>
        </p:nvGrpSpPr>
        <p:grpSpPr>
          <a:xfrm>
            <a:off x="7840663" y="1639222"/>
            <a:ext cx="1173719" cy="646331"/>
            <a:chOff x="7798085" y="1777430"/>
            <a:chExt cx="1173719" cy="646331"/>
          </a:xfrm>
        </p:grpSpPr>
        <p:sp>
          <p:nvSpPr>
            <p:cNvPr id="28" name="CasellaDiTesto 27"/>
            <p:cNvSpPr txBox="1"/>
            <p:nvPr/>
          </p:nvSpPr>
          <p:spPr>
            <a:xfrm>
              <a:off x="7798085" y="1777430"/>
              <a:ext cx="11737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   2% PPO</a:t>
              </a:r>
            </a:p>
            <a:p>
              <a:r>
                <a:rPr lang="it-IT" dirty="0" smtClean="0"/>
                <a:t>   1% PPO  </a:t>
              </a:r>
              <a:endParaRPr lang="it-IT" dirty="0"/>
            </a:p>
          </p:txBody>
        </p:sp>
        <p:sp>
          <p:nvSpPr>
            <p:cNvPr id="29" name="Rettangolo 28"/>
            <p:cNvSpPr/>
            <p:nvPr/>
          </p:nvSpPr>
          <p:spPr>
            <a:xfrm>
              <a:off x="7828908" y="1859623"/>
              <a:ext cx="123290" cy="15411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Rettangolo 29"/>
            <p:cNvSpPr/>
            <p:nvPr/>
          </p:nvSpPr>
          <p:spPr>
            <a:xfrm>
              <a:off x="7824286" y="2126751"/>
              <a:ext cx="127912" cy="17466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3601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83879" y="6367244"/>
            <a:ext cx="7739549" cy="36512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100" dirty="0" smtClean="0">
                <a:solidFill>
                  <a:schemeClr val="tx1"/>
                </a:solidFill>
              </a:rPr>
              <a:t>F. </a:t>
            </a:r>
            <a:r>
              <a:rPr lang="en-US" sz="1100" dirty="0" err="1" smtClean="0">
                <a:solidFill>
                  <a:schemeClr val="tx1"/>
                </a:solidFill>
              </a:rPr>
              <a:t>Gramegna</a:t>
            </a:r>
            <a:r>
              <a:rPr lang="en-US" sz="1100" dirty="0" smtClean="0">
                <a:solidFill>
                  <a:schemeClr val="tx1"/>
                </a:solidFill>
              </a:rPr>
              <a:t>,    International Workshop on Nuclear Dynamics and Thermodynamics,   Texas A&amp;M University 19 – 22 August - 2013</a:t>
            </a:r>
            <a:endParaRPr lang="it-IT" sz="1100" dirty="0">
              <a:solidFill>
                <a:schemeClr val="tx1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7896224" y="6290934"/>
            <a:ext cx="970267" cy="365125"/>
          </a:xfrm>
        </p:spPr>
        <p:txBody>
          <a:bodyPr/>
          <a:lstStyle/>
          <a:p>
            <a:fld id="{9CD8D479-8942-46E8-A226-A4E01F7A105C}" type="slidenum">
              <a:rPr lang="it-IT" smtClean="0"/>
              <a:pPr/>
              <a:t>29</a:t>
            </a:fld>
            <a:endParaRPr lang="it-IT" dirty="0"/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371212" y="1073890"/>
            <a:ext cx="8351240" cy="47621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-268288" algn="just"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Development of 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blue</a:t>
            </a:r>
            <a:r>
              <a:rPr lang="en-US" sz="2000" dirty="0" smtClean="0"/>
              <a:t> and </a:t>
            </a:r>
            <a:r>
              <a:rPr lang="en-US" sz="2000" dirty="0" smtClean="0">
                <a:solidFill>
                  <a:srgbClr val="FF0000"/>
                </a:solidFill>
              </a:rPr>
              <a:t>red</a:t>
            </a:r>
            <a:r>
              <a:rPr lang="en-US" sz="2000" dirty="0" smtClean="0"/>
              <a:t> emitting </a:t>
            </a:r>
            <a:r>
              <a:rPr lang="en-US" sz="2000" dirty="0" err="1" smtClean="0"/>
              <a:t>polysiloxane</a:t>
            </a:r>
            <a:r>
              <a:rPr lang="en-US" sz="2000" dirty="0" smtClean="0"/>
              <a:t> based scintillators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dirty="0" smtClean="0"/>
              <a:t> </a:t>
            </a:r>
            <a:r>
              <a:rPr lang="en-US" sz="2000" b="1" dirty="0" smtClean="0"/>
              <a:t>improved spectral matching</a:t>
            </a:r>
            <a:r>
              <a:rPr lang="en-US" sz="2000" dirty="0" smtClean="0"/>
              <a:t> with PMT &amp; APD detectors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sym typeface="Wingdings" pitchFamily="2" charset="2"/>
              </a:rPr>
              <a:t>Energy transfer investigation and emission intensity optimization by fluorescence spectroscopy and scintillation measurements with/without optical filters with PMT under radiation sources or accelerated beams.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it-IT" sz="2000" dirty="0" smtClean="0"/>
              <a:t>A22 &amp; A100 with PPO &amp; LV show </a:t>
            </a:r>
            <a:r>
              <a:rPr lang="it-IT" sz="2000" b="1" dirty="0" smtClean="0"/>
              <a:t>optimum quantum </a:t>
            </a:r>
            <a:r>
              <a:rPr lang="en-ZA" sz="2000" b="1" dirty="0" smtClean="0"/>
              <a:t>efficiency</a:t>
            </a:r>
            <a:r>
              <a:rPr lang="it-IT" sz="2000" b="1" dirty="0" smtClean="0"/>
              <a:t> </a:t>
            </a:r>
            <a:r>
              <a:rPr lang="it-IT" sz="2000" dirty="0" smtClean="0"/>
              <a:t>(50-60% vs EJ212), optimum </a:t>
            </a:r>
            <a:r>
              <a:rPr lang="en-ZA" sz="2000" b="1" dirty="0" smtClean="0"/>
              <a:t>reproducibility, no ageing </a:t>
            </a:r>
            <a:r>
              <a:rPr lang="en-ZA" sz="2000" b="1" dirty="0" smtClean="0"/>
              <a:t>effects, </a:t>
            </a:r>
            <a:r>
              <a:rPr lang="en-ZA" sz="2000" b="1" smtClean="0"/>
              <a:t>radiation hard.</a:t>
            </a:r>
            <a:endParaRPr lang="en-ZA" sz="2000" b="1" dirty="0" smtClean="0"/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it-IT" sz="2000" dirty="0" smtClean="0"/>
              <a:t>New </a:t>
            </a:r>
            <a:r>
              <a:rPr lang="en-ZW" sz="2000" dirty="0" smtClean="0"/>
              <a:t>solid</a:t>
            </a:r>
            <a:r>
              <a:rPr lang="it-IT" sz="2000" dirty="0" smtClean="0"/>
              <a:t> </a:t>
            </a:r>
            <a:r>
              <a:rPr lang="en-ZW" sz="2000" dirty="0" smtClean="0"/>
              <a:t>samples</a:t>
            </a:r>
            <a:r>
              <a:rPr lang="it-IT" sz="2000" dirty="0" smtClean="0"/>
              <a:t>: A18 COND </a:t>
            </a:r>
            <a:r>
              <a:rPr lang="it-IT" sz="2000" b="1" dirty="0" smtClean="0"/>
              <a:t>optimum </a:t>
            </a:r>
            <a:r>
              <a:rPr lang="en-TT" sz="2000" b="1" dirty="0" smtClean="0"/>
              <a:t>transparency</a:t>
            </a:r>
            <a:r>
              <a:rPr lang="it-IT" sz="2000" b="1" dirty="0" smtClean="0"/>
              <a:t>, </a:t>
            </a:r>
            <a:r>
              <a:rPr lang="it-IT" sz="2000" b="1" dirty="0" err="1" smtClean="0"/>
              <a:t>dye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solubility</a:t>
            </a:r>
            <a:r>
              <a:rPr lang="it-IT" sz="2000" b="1" dirty="0" smtClean="0"/>
              <a:t>, optimum light </a:t>
            </a:r>
            <a:r>
              <a:rPr lang="it-IT" sz="2000" b="1" dirty="0" err="1" smtClean="0"/>
              <a:t>yield</a:t>
            </a:r>
            <a:r>
              <a:rPr lang="it-IT" sz="2000" dirty="0" smtClean="0"/>
              <a:t> (up to 60-70% vs EJ212), </a:t>
            </a:r>
            <a:r>
              <a:rPr lang="it-IT" sz="2000" dirty="0" err="1" smtClean="0"/>
              <a:t>also</a:t>
            </a:r>
            <a:r>
              <a:rPr lang="it-IT" sz="2000" dirty="0" smtClean="0"/>
              <a:t> </a:t>
            </a:r>
            <a:r>
              <a:rPr lang="it-IT" sz="2000" dirty="0" err="1" smtClean="0"/>
              <a:t>when</a:t>
            </a:r>
            <a:r>
              <a:rPr lang="it-IT" sz="2000" dirty="0" smtClean="0"/>
              <a:t> </a:t>
            </a:r>
            <a:r>
              <a:rPr lang="it-IT" sz="2000" b="1" dirty="0" smtClean="0"/>
              <a:t>B</a:t>
            </a:r>
            <a:r>
              <a:rPr lang="it-IT" sz="2000" dirty="0" smtClean="0"/>
              <a:t> </a:t>
            </a:r>
            <a:r>
              <a:rPr lang="it-IT" sz="2000" dirty="0" err="1" smtClean="0"/>
              <a:t>loaded</a:t>
            </a:r>
            <a:r>
              <a:rPr lang="it-IT" sz="2000" dirty="0" smtClean="0"/>
              <a:t>.</a:t>
            </a:r>
            <a:endParaRPr lang="en-US" sz="2400" dirty="0" smtClean="0">
              <a:sym typeface="Wingdings" pitchFamily="2" charset="2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it-IT" sz="2400" dirty="0" smtClean="0">
                <a:solidFill>
                  <a:srgbClr val="FF0000"/>
                </a:solidFill>
              </a:rPr>
              <a:t>Preliminary</a:t>
            </a:r>
            <a:r>
              <a:rPr lang="it-IT" sz="2000" dirty="0" smtClean="0"/>
              <a:t> new </a:t>
            </a:r>
            <a:r>
              <a:rPr lang="it-IT" sz="2000" dirty="0" err="1" smtClean="0"/>
              <a:t>liquid</a:t>
            </a:r>
            <a:r>
              <a:rPr lang="it-IT" sz="2000" dirty="0" smtClean="0"/>
              <a:t> </a:t>
            </a:r>
            <a:r>
              <a:rPr lang="it-IT" sz="2000" dirty="0" err="1" smtClean="0"/>
              <a:t>scintillators</a:t>
            </a:r>
            <a:r>
              <a:rPr lang="it-IT" sz="2000" dirty="0" smtClean="0"/>
              <a:t>: </a:t>
            </a:r>
            <a:r>
              <a:rPr lang="it-IT" sz="2000" b="1" dirty="0" err="1" smtClean="0"/>
              <a:t>Atoxic</a:t>
            </a:r>
            <a:r>
              <a:rPr lang="it-IT" sz="2000" b="1" dirty="0" smtClean="0"/>
              <a:t>, optimum </a:t>
            </a:r>
            <a:r>
              <a:rPr lang="it-IT" sz="2000" b="1" dirty="0" err="1" smtClean="0"/>
              <a:t>Dye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solubility</a:t>
            </a:r>
            <a:r>
              <a:rPr lang="it-IT" sz="2000" dirty="0" smtClean="0"/>
              <a:t>, light </a:t>
            </a:r>
            <a:r>
              <a:rPr lang="it-IT" sz="2000" dirty="0" err="1" smtClean="0"/>
              <a:t>yield</a:t>
            </a:r>
            <a:r>
              <a:rPr lang="it-IT" sz="2000" dirty="0" smtClean="0"/>
              <a:t> </a:t>
            </a:r>
            <a:r>
              <a:rPr lang="it-IT" sz="2000" dirty="0" err="1" smtClean="0"/>
              <a:t>get</a:t>
            </a:r>
            <a:r>
              <a:rPr lang="it-IT" sz="2000" dirty="0" smtClean="0"/>
              <a:t> </a:t>
            </a:r>
            <a:r>
              <a:rPr lang="it-IT" sz="2000" dirty="0" err="1" smtClean="0"/>
              <a:t>better</a:t>
            </a:r>
            <a:r>
              <a:rPr lang="it-IT" sz="2000" dirty="0" smtClean="0"/>
              <a:t> </a:t>
            </a:r>
            <a:r>
              <a:rPr lang="it-IT" sz="2000" dirty="0" err="1" smtClean="0"/>
              <a:t>at</a:t>
            </a:r>
            <a:r>
              <a:rPr lang="it-IT" sz="2000" dirty="0" smtClean="0"/>
              <a:t> the </a:t>
            </a:r>
            <a:r>
              <a:rPr lang="it-IT" sz="2000" dirty="0" err="1" smtClean="0"/>
              <a:t>growing</a:t>
            </a:r>
            <a:r>
              <a:rPr lang="it-IT" sz="2000" dirty="0" smtClean="0"/>
              <a:t> of </a:t>
            </a:r>
            <a:r>
              <a:rPr lang="it-IT" sz="2000" dirty="0" err="1" smtClean="0"/>
              <a:t>Benzenic</a:t>
            </a:r>
            <a:r>
              <a:rPr lang="it-IT" sz="2000" dirty="0" smtClean="0"/>
              <a:t> </a:t>
            </a:r>
            <a:r>
              <a:rPr lang="it-IT" sz="2000" dirty="0" err="1" smtClean="0"/>
              <a:t>groups</a:t>
            </a:r>
            <a:r>
              <a:rPr lang="it-IT" sz="2000" dirty="0" smtClean="0"/>
              <a:t>, </a:t>
            </a:r>
            <a:r>
              <a:rPr lang="it-IT" sz="2000" b="1" dirty="0" smtClean="0"/>
              <a:t>optimum light output  </a:t>
            </a:r>
            <a:r>
              <a:rPr lang="it-IT" sz="2000" dirty="0" smtClean="0"/>
              <a:t>(up to </a:t>
            </a:r>
            <a:r>
              <a:rPr lang="it-IT" sz="2000" u="sng" dirty="0" smtClean="0"/>
              <a:t>70% </a:t>
            </a:r>
            <a:r>
              <a:rPr lang="it-IT" sz="2000" dirty="0" smtClean="0"/>
              <a:t> vs EJ212)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it-IT" sz="2400" dirty="0" smtClean="0">
                <a:solidFill>
                  <a:srgbClr val="FF0000"/>
                </a:solidFill>
              </a:rPr>
              <a:t>Preliminary</a:t>
            </a:r>
            <a:r>
              <a:rPr lang="it-IT" sz="2000" dirty="0" smtClean="0"/>
              <a:t> PSA </a:t>
            </a:r>
            <a:r>
              <a:rPr lang="it-IT" sz="2000" dirty="0" err="1" smtClean="0"/>
              <a:t>discrimination</a:t>
            </a:r>
            <a:r>
              <a:rPr lang="it-IT" sz="2000" dirty="0" smtClean="0"/>
              <a:t>: </a:t>
            </a:r>
            <a:r>
              <a:rPr lang="it-IT" sz="2000" b="1" dirty="0" err="1" smtClean="0"/>
              <a:t>average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shapes</a:t>
            </a:r>
            <a:r>
              <a:rPr lang="it-IT" sz="2000" b="1" dirty="0" smtClean="0"/>
              <a:t> </a:t>
            </a:r>
            <a:r>
              <a:rPr lang="it-IT" sz="2000" dirty="0" smtClean="0"/>
              <a:t>are </a:t>
            </a:r>
            <a:r>
              <a:rPr lang="it-IT" sz="2000" b="1" dirty="0" smtClean="0"/>
              <a:t>sensitive</a:t>
            </a:r>
            <a:r>
              <a:rPr lang="it-IT" sz="2000" dirty="0" smtClean="0"/>
              <a:t> to </a:t>
            </a:r>
            <a:r>
              <a:rPr lang="it-IT" sz="2000" dirty="0" err="1" smtClean="0"/>
              <a:t>incoming</a:t>
            </a:r>
            <a:r>
              <a:rPr lang="it-IT" sz="2000" dirty="0" smtClean="0"/>
              <a:t> </a:t>
            </a:r>
            <a:r>
              <a:rPr lang="it-IT" sz="2000" dirty="0" err="1" smtClean="0"/>
              <a:t>radiation</a:t>
            </a:r>
            <a:r>
              <a:rPr lang="it-IT" sz="2000" dirty="0" smtClean="0"/>
              <a:t> </a:t>
            </a:r>
            <a:r>
              <a:rPr lang="it-IT" sz="2000" dirty="0" err="1" smtClean="0"/>
              <a:t>at</a:t>
            </a:r>
            <a:r>
              <a:rPr lang="it-IT" sz="2000" dirty="0" smtClean="0"/>
              <a:t> </a:t>
            </a:r>
            <a:r>
              <a:rPr lang="it-IT" sz="2000" dirty="0" err="1" smtClean="0"/>
              <a:t>contrary</a:t>
            </a:r>
            <a:r>
              <a:rPr lang="it-IT" sz="2000" dirty="0" smtClean="0"/>
              <a:t> of EJ212- </a:t>
            </a:r>
            <a:r>
              <a:rPr lang="it-IT" sz="2000" b="1" dirty="0" err="1" smtClean="0"/>
              <a:t>Alghoritms</a:t>
            </a:r>
            <a:r>
              <a:rPr lang="it-IT" sz="2000" dirty="0" smtClean="0"/>
              <a:t> </a:t>
            </a:r>
            <a:r>
              <a:rPr lang="it-IT" sz="2000" dirty="0" err="1" smtClean="0"/>
              <a:t>still</a:t>
            </a:r>
            <a:r>
              <a:rPr lang="it-IT" sz="2000" dirty="0" smtClean="0"/>
              <a:t> to be </a:t>
            </a:r>
            <a:r>
              <a:rPr lang="it-IT" sz="2000" b="1" dirty="0" err="1" smtClean="0"/>
              <a:t>optimized</a:t>
            </a:r>
            <a:r>
              <a:rPr lang="it-IT" sz="2000" b="1" dirty="0" smtClean="0"/>
              <a:t> 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2400" dirty="0"/>
          </a:p>
        </p:txBody>
      </p:sp>
      <p:grpSp>
        <p:nvGrpSpPr>
          <p:cNvPr id="6" name="Gruppo 5"/>
          <p:cNvGrpSpPr/>
          <p:nvPr/>
        </p:nvGrpSpPr>
        <p:grpSpPr>
          <a:xfrm>
            <a:off x="7829002" y="56118"/>
            <a:ext cx="1233789" cy="551935"/>
            <a:chOff x="0" y="0"/>
            <a:chExt cx="980303" cy="551935"/>
          </a:xfrm>
        </p:grpSpPr>
        <p:sp>
          <p:nvSpPr>
            <p:cNvPr id="7" name="Rettangolo 6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147" descr="D:\LOGHI\Logo_INF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" y="56118"/>
            <a:ext cx="744398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po 10"/>
          <p:cNvGrpSpPr/>
          <p:nvPr/>
        </p:nvGrpSpPr>
        <p:grpSpPr>
          <a:xfrm>
            <a:off x="933109" y="133349"/>
            <a:ext cx="6780803" cy="474705"/>
            <a:chOff x="933109" y="133349"/>
            <a:chExt cx="7264865" cy="474705"/>
          </a:xfrm>
        </p:grpSpPr>
        <p:sp>
          <p:nvSpPr>
            <p:cNvPr id="5" name="Rettangolo 4"/>
            <p:cNvSpPr/>
            <p:nvPr/>
          </p:nvSpPr>
          <p:spPr>
            <a:xfrm>
              <a:off x="933109" y="133350"/>
              <a:ext cx="7264865" cy="47470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chemeClr val="accent1">
                      <a:lumMod val="50000"/>
                    </a:schemeClr>
                  </a:solidFill>
                </a:rPr>
                <a:t>SUMMARY</a:t>
              </a:r>
              <a:endParaRPr lang="en-US" sz="1400" baseline="-25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0" name="Rettangolo 9"/>
            <p:cNvSpPr/>
            <p:nvPr/>
          </p:nvSpPr>
          <p:spPr>
            <a:xfrm>
              <a:off x="6786409" y="133349"/>
              <a:ext cx="748146" cy="474705"/>
            </a:xfrm>
            <a:prstGeom prst="rect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80349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>
          <a:xfrm>
            <a:off x="260059" y="6589499"/>
            <a:ext cx="7919207" cy="204316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11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F. </a:t>
            </a:r>
            <a:r>
              <a:rPr lang="en-US" sz="11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Gramegna</a:t>
            </a:r>
            <a:r>
              <a:rPr lang="en-US" sz="11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,    International Workshop on Nuclear Dynamics and Thermodynamics,   Texas A&amp;M University 19 – 22 August - 2013</a:t>
            </a:r>
            <a:endParaRPr lang="en-US" sz="11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asellaDiTesto 25"/>
          <p:cNvSpPr txBox="1">
            <a:spLocks noChangeArrowheads="1"/>
          </p:cNvSpPr>
          <p:nvPr/>
        </p:nvSpPr>
        <p:spPr bwMode="auto">
          <a:xfrm>
            <a:off x="208228" y="630169"/>
            <a:ext cx="6898482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3E5D78"/>
                </a:solidFill>
              </a:rPr>
              <a:t>    A </a:t>
            </a:r>
            <a:r>
              <a:rPr lang="en-US" sz="2400" dirty="0">
                <a:solidFill>
                  <a:srgbClr val="3E5D78"/>
                </a:solidFill>
              </a:rPr>
              <a:t>renewed interest in </a:t>
            </a:r>
            <a:endParaRPr lang="en-US" sz="2400" dirty="0" smtClean="0">
              <a:solidFill>
                <a:srgbClr val="3E5D78"/>
              </a:solidFill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Neutron </a:t>
            </a:r>
            <a:r>
              <a:rPr lang="en-US" sz="2400" dirty="0">
                <a:solidFill>
                  <a:srgbClr val="FF0000"/>
                </a:solidFill>
              </a:rPr>
              <a:t>Detectors </a:t>
            </a:r>
            <a:r>
              <a:rPr lang="en-US" sz="2400" dirty="0" smtClean="0">
                <a:solidFill>
                  <a:srgbClr val="FF0000"/>
                </a:solidFill>
              </a:rPr>
              <a:t>development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3E5D78"/>
                </a:solidFill>
              </a:rPr>
              <a:t>has grown up again. </a:t>
            </a:r>
            <a:endParaRPr lang="en-US" sz="2400" dirty="0" smtClean="0">
              <a:solidFill>
                <a:srgbClr val="3E5D78"/>
              </a:solidFill>
            </a:endParaRPr>
          </a:p>
          <a:p>
            <a:pPr algn="ctr"/>
            <a:endParaRPr lang="en-US" sz="1400" dirty="0">
              <a:solidFill>
                <a:srgbClr val="3E5D78"/>
              </a:solidFill>
            </a:endParaRPr>
          </a:p>
          <a:p>
            <a:pPr algn="ctr"/>
            <a:r>
              <a:rPr lang="en-GB" b="1" dirty="0" smtClean="0">
                <a:solidFill>
                  <a:srgbClr val="3E5D78"/>
                </a:solidFill>
              </a:rPr>
              <a:t>Applications:</a:t>
            </a:r>
          </a:p>
          <a:p>
            <a:pPr algn="ctr"/>
            <a:endParaRPr lang="en-GB" b="1" dirty="0" smtClean="0">
              <a:solidFill>
                <a:srgbClr val="3E5D78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>
                <a:solidFill>
                  <a:srgbClr val="3E5D78"/>
                </a:solidFill>
              </a:rPr>
              <a:t> Detectors </a:t>
            </a:r>
            <a:r>
              <a:rPr lang="en-GB" dirty="0" smtClean="0">
                <a:solidFill>
                  <a:srgbClr val="3E5D78"/>
                </a:solidFill>
              </a:rPr>
              <a:t>in</a:t>
            </a:r>
            <a:r>
              <a:rPr lang="en-GB" b="1" dirty="0" smtClean="0">
                <a:solidFill>
                  <a:srgbClr val="3E5D78"/>
                </a:solidFill>
              </a:rPr>
              <a:t> Nuclear Physics experiments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>
                <a:solidFill>
                  <a:srgbClr val="3E5D78"/>
                </a:solidFill>
              </a:rPr>
              <a:t> Monitors </a:t>
            </a:r>
            <a:r>
              <a:rPr lang="en-GB" dirty="0">
                <a:solidFill>
                  <a:srgbClr val="3E5D78"/>
                </a:solidFill>
              </a:rPr>
              <a:t>in high neutron flux environments </a:t>
            </a:r>
            <a:r>
              <a:rPr lang="en-GB" dirty="0" smtClean="0">
                <a:solidFill>
                  <a:srgbClr val="3E5D78"/>
                </a:solidFill>
              </a:rPr>
              <a:t> </a:t>
            </a:r>
            <a:r>
              <a:rPr lang="en-GB" dirty="0">
                <a:solidFill>
                  <a:srgbClr val="3E5D78"/>
                </a:solidFill>
              </a:rPr>
              <a:t>(Nuclear </a:t>
            </a:r>
            <a:r>
              <a:rPr lang="en-GB" dirty="0" smtClean="0">
                <a:solidFill>
                  <a:srgbClr val="3E5D78"/>
                </a:solidFill>
              </a:rPr>
              <a:t>Power Plants</a:t>
            </a:r>
            <a:r>
              <a:rPr lang="en-GB" dirty="0">
                <a:solidFill>
                  <a:srgbClr val="3E5D78"/>
                </a:solidFill>
              </a:rPr>
              <a:t>, </a:t>
            </a:r>
            <a:r>
              <a:rPr lang="en-GB" dirty="0" smtClean="0">
                <a:solidFill>
                  <a:srgbClr val="3E5D78"/>
                </a:solidFill>
              </a:rPr>
              <a:t>Spallation Neutron Sources, RIB accelerators, Homeland Security </a:t>
            </a:r>
            <a:r>
              <a:rPr lang="it-IT" dirty="0">
                <a:solidFill>
                  <a:srgbClr val="3E5D78"/>
                </a:solidFill>
              </a:rPr>
              <a:t>…</a:t>
            </a:r>
            <a:r>
              <a:rPr lang="en-GB" dirty="0" smtClean="0">
                <a:solidFill>
                  <a:srgbClr val="3E5D78"/>
                </a:solidFill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>
                <a:solidFill>
                  <a:srgbClr val="3E5D78"/>
                </a:solidFill>
              </a:rPr>
              <a:t> Detectors </a:t>
            </a:r>
            <a:r>
              <a:rPr lang="en-GB" dirty="0" smtClean="0">
                <a:solidFill>
                  <a:srgbClr val="3E5D78"/>
                </a:solidFill>
              </a:rPr>
              <a:t>and </a:t>
            </a:r>
            <a:r>
              <a:rPr lang="en-GB" b="1" dirty="0" smtClean="0">
                <a:solidFill>
                  <a:srgbClr val="3E5D78"/>
                </a:solidFill>
              </a:rPr>
              <a:t>Monitors</a:t>
            </a:r>
            <a:r>
              <a:rPr lang="en-GB" dirty="0" smtClean="0">
                <a:solidFill>
                  <a:srgbClr val="3E5D78"/>
                </a:solidFill>
              </a:rPr>
              <a:t> for </a:t>
            </a:r>
            <a:r>
              <a:rPr lang="en-GB" b="1" dirty="0" smtClean="0">
                <a:solidFill>
                  <a:srgbClr val="3E5D78"/>
                </a:solidFill>
              </a:rPr>
              <a:t>Nuclear Medicine</a:t>
            </a:r>
            <a:r>
              <a:rPr lang="en-GB" dirty="0" smtClean="0">
                <a:solidFill>
                  <a:srgbClr val="3E5D78"/>
                </a:solidFill>
              </a:rPr>
              <a:t>. (BNCT, hadron therapy, </a:t>
            </a:r>
            <a:r>
              <a:rPr lang="it-IT" dirty="0" smtClean="0">
                <a:solidFill>
                  <a:srgbClr val="3E5D78"/>
                </a:solidFill>
              </a:rPr>
              <a:t>…)</a:t>
            </a:r>
            <a:r>
              <a:rPr lang="en-GB" dirty="0" smtClean="0">
                <a:solidFill>
                  <a:srgbClr val="3E5D78"/>
                </a:solidFill>
              </a:rPr>
              <a:t>  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>
                <a:solidFill>
                  <a:srgbClr val="3E5D78"/>
                </a:solidFill>
              </a:rPr>
              <a:t>Material Analysis</a:t>
            </a:r>
            <a:endParaRPr lang="en-GB" sz="2400" dirty="0" smtClean="0">
              <a:solidFill>
                <a:srgbClr val="3E5D78"/>
              </a:solidFill>
            </a:endParaRPr>
          </a:p>
        </p:txBody>
      </p:sp>
      <p:pic>
        <p:nvPicPr>
          <p:cNvPr id="11" name="Picture 147" descr="D:\LOGHI\Logo_INF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118"/>
            <a:ext cx="828277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243914" y="6495365"/>
            <a:ext cx="551430" cy="365125"/>
          </a:xfrm>
        </p:spPr>
        <p:txBody>
          <a:bodyPr/>
          <a:lstStyle/>
          <a:p>
            <a:fld id="{9CD8D479-8942-46E8-A226-A4E01F7A105C}" type="slidenum">
              <a:rPr lang="it-IT" sz="1400" smtClean="0"/>
              <a:pPr/>
              <a:t>3</a:t>
            </a:fld>
            <a:endParaRPr lang="it-IT" sz="1400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lum brigh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73" y="747850"/>
            <a:ext cx="1814009" cy="1504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uppo 3"/>
          <p:cNvGrpSpPr/>
          <p:nvPr/>
        </p:nvGrpSpPr>
        <p:grpSpPr>
          <a:xfrm>
            <a:off x="828277" y="35182"/>
            <a:ext cx="8181505" cy="551935"/>
            <a:chOff x="828277" y="35182"/>
            <a:chExt cx="8181505" cy="551935"/>
          </a:xfrm>
        </p:grpSpPr>
        <p:sp>
          <p:nvSpPr>
            <p:cNvPr id="7" name="Rettangolo 6"/>
            <p:cNvSpPr/>
            <p:nvPr/>
          </p:nvSpPr>
          <p:spPr>
            <a:xfrm>
              <a:off x="828277" y="56117"/>
              <a:ext cx="7130979" cy="49581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 sz="2400" b="1" dirty="0" smtClean="0">
                <a:solidFill>
                  <a:schemeClr val="bg2">
                    <a:lumMod val="25000"/>
                  </a:schemeClr>
                </a:solidFill>
              </a:endParaRPr>
            </a:p>
            <a:p>
              <a:r>
                <a:rPr lang="it-IT" sz="2000" dirty="0" smtClean="0">
                  <a:solidFill>
                    <a:schemeClr val="bg2">
                      <a:lumMod val="25000"/>
                    </a:schemeClr>
                  </a:solidFill>
                </a:rPr>
                <a:t>   </a:t>
              </a:r>
              <a:r>
                <a:rPr lang="it-IT" dirty="0" err="1" smtClean="0">
                  <a:solidFill>
                    <a:schemeClr val="bg2">
                      <a:lumMod val="25000"/>
                    </a:schemeClr>
                  </a:solidFill>
                </a:rPr>
                <a:t>Scientific</a:t>
              </a:r>
              <a:r>
                <a:rPr lang="it-IT" dirty="0" smtClean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it-IT" dirty="0" err="1" smtClean="0">
                  <a:solidFill>
                    <a:schemeClr val="bg2">
                      <a:lumMod val="25000"/>
                    </a:schemeClr>
                  </a:solidFill>
                </a:rPr>
                <a:t>Motivation</a:t>
              </a:r>
              <a:r>
                <a:rPr lang="it-IT" dirty="0" smtClean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endParaRPr lang="it-IT" dirty="0">
                <a:solidFill>
                  <a:schemeClr val="tx1"/>
                </a:solidFill>
              </a:endParaRPr>
            </a:p>
            <a:p>
              <a:r>
                <a:rPr lang="it-IT" sz="2400" b="1" dirty="0" smtClean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endParaRPr lang="it-IT" sz="24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grpSp>
          <p:nvGrpSpPr>
            <p:cNvPr id="14" name="Gruppo 13"/>
            <p:cNvGrpSpPr/>
            <p:nvPr/>
          </p:nvGrpSpPr>
          <p:grpSpPr>
            <a:xfrm>
              <a:off x="8029479" y="35182"/>
              <a:ext cx="980303" cy="551935"/>
              <a:chOff x="0" y="0"/>
              <a:chExt cx="980303" cy="551935"/>
            </a:xfrm>
          </p:grpSpPr>
          <p:sp>
            <p:nvSpPr>
              <p:cNvPr id="13" name="Rettangolo 12"/>
              <p:cNvSpPr/>
              <p:nvPr/>
            </p:nvSpPr>
            <p:spPr>
              <a:xfrm>
                <a:off x="0" y="0"/>
                <a:ext cx="980303" cy="55193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12" name="Picture 141" descr="D:\LOGHI\LOGO_ORIONE_DEF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967" y="32951"/>
                <a:ext cx="668367" cy="4860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Rettangolo 2"/>
            <p:cNvSpPr/>
            <p:nvPr/>
          </p:nvSpPr>
          <p:spPr>
            <a:xfrm>
              <a:off x="6291658" y="72592"/>
              <a:ext cx="748146" cy="4628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039804" y="2898920"/>
            <a:ext cx="2024186" cy="153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14"/>
          <p:cNvPicPr>
            <a:picLocks noChangeAspect="1"/>
          </p:cNvPicPr>
          <p:nvPr/>
        </p:nvPicPr>
        <p:blipFill>
          <a:blip r:embed="rId7"/>
          <a:srcRect t="17120"/>
          <a:stretch>
            <a:fillRect/>
          </a:stretch>
        </p:blipFill>
        <p:spPr bwMode="auto">
          <a:xfrm>
            <a:off x="4743143" y="4714026"/>
            <a:ext cx="4378642" cy="142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uppo 17"/>
          <p:cNvGrpSpPr/>
          <p:nvPr/>
        </p:nvGrpSpPr>
        <p:grpSpPr>
          <a:xfrm>
            <a:off x="293429" y="4565402"/>
            <a:ext cx="4411921" cy="1681188"/>
            <a:chOff x="1294582" y="2765777"/>
            <a:chExt cx="6943753" cy="1549398"/>
          </a:xfrm>
        </p:grpSpPr>
        <p:pic>
          <p:nvPicPr>
            <p:cNvPr id="19" name="Gruppo 53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16200000">
              <a:off x="4482299" y="3747908"/>
              <a:ext cx="487362" cy="504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0" name="Group 68"/>
            <p:cNvGrpSpPr>
              <a:grpSpLocks/>
            </p:cNvGrpSpPr>
            <p:nvPr/>
          </p:nvGrpSpPr>
          <p:grpSpPr bwMode="auto">
            <a:xfrm>
              <a:off x="1294582" y="2765777"/>
              <a:ext cx="6943753" cy="568325"/>
              <a:chOff x="139" y="1575"/>
              <a:chExt cx="4117" cy="358"/>
            </a:xfrm>
          </p:grpSpPr>
          <p:sp>
            <p:nvSpPr>
              <p:cNvPr id="28" name="Text Box 7"/>
              <p:cNvSpPr txBox="1">
                <a:spLocks noChangeArrowheads="1"/>
              </p:cNvSpPr>
              <p:nvPr/>
            </p:nvSpPr>
            <p:spPr bwMode="auto">
              <a:xfrm>
                <a:off x="139" y="1703"/>
                <a:ext cx="178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en-GB" sz="1400"/>
              </a:p>
            </p:txBody>
          </p:sp>
          <p:pic>
            <p:nvPicPr>
              <p:cNvPr id="29" name="Gruppo 38"/>
              <p:cNvPicPr>
                <a:picLocks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 rot="-5400000">
                <a:off x="2034" y="1610"/>
                <a:ext cx="307" cy="2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0" name="Group 52"/>
              <p:cNvGrpSpPr>
                <a:grpSpLocks/>
              </p:cNvGrpSpPr>
              <p:nvPr/>
            </p:nvGrpSpPr>
            <p:grpSpPr bwMode="auto">
              <a:xfrm>
                <a:off x="2496" y="1575"/>
                <a:ext cx="1760" cy="358"/>
                <a:chOff x="3354" y="1248"/>
                <a:chExt cx="1760" cy="358"/>
              </a:xfrm>
            </p:grpSpPr>
            <p:sp>
              <p:nvSpPr>
                <p:cNvPr id="33" name="Rettangolo arrotondato 27"/>
                <p:cNvSpPr/>
                <p:nvPr/>
              </p:nvSpPr>
              <p:spPr>
                <a:xfrm>
                  <a:off x="3374" y="1248"/>
                  <a:ext cx="1740" cy="358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4" name="Rettangolo 28"/>
                <p:cNvSpPr/>
                <p:nvPr/>
              </p:nvSpPr>
              <p:spPr>
                <a:xfrm>
                  <a:off x="3354" y="1258"/>
                  <a:ext cx="1723" cy="338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53340" tIns="53340" rIns="53340" bIns="53340" anchor="ctr"/>
                <a:lstStyle/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it-IT" sz="1400" dirty="0">
                      <a:solidFill>
                        <a:srgbClr val="FFFFFF"/>
                      </a:solidFill>
                      <a:ea typeface="ＭＳ Ｐゴシック" pitchFamily="-112" charset="-128"/>
                    </a:rPr>
                    <a:t>Multiple </a:t>
                  </a:r>
                  <a:r>
                    <a:rPr lang="it-IT" sz="1400" dirty="0" err="1">
                      <a:solidFill>
                        <a:srgbClr val="FFFFFF"/>
                      </a:solidFill>
                      <a:ea typeface="ＭＳ Ｐゴシック" pitchFamily="-112" charset="-128"/>
                    </a:rPr>
                    <a:t>scattering</a:t>
                  </a:r>
                  <a:r>
                    <a:rPr lang="it-IT" sz="1400" dirty="0">
                      <a:solidFill>
                        <a:srgbClr val="FFFFFF"/>
                      </a:solidFill>
                      <a:ea typeface="ＭＳ Ｐゴシック" pitchFamily="-112" charset="-128"/>
                    </a:rPr>
                    <a:t> by </a:t>
                  </a:r>
                  <a:r>
                    <a:rPr lang="it-IT" sz="1400" dirty="0" err="1" smtClean="0">
                      <a:solidFill>
                        <a:srgbClr val="FF0000"/>
                      </a:solidFill>
                      <a:ea typeface="ＭＳ Ｐゴシック" pitchFamily="-112" charset="-128"/>
                    </a:rPr>
                    <a:t>Hydrogen</a:t>
                  </a:r>
                  <a:r>
                    <a:rPr lang="it-IT" sz="1400" dirty="0" smtClean="0">
                      <a:solidFill>
                        <a:srgbClr val="FF0000"/>
                      </a:solidFill>
                      <a:ea typeface="ＭＳ Ｐゴシック" pitchFamily="-112" charset="-128"/>
                    </a:rPr>
                    <a:t> </a:t>
                  </a:r>
                  <a:r>
                    <a:rPr lang="it-IT" sz="1400" dirty="0">
                      <a:solidFill>
                        <a:srgbClr val="FFFFFF"/>
                      </a:solidFill>
                      <a:ea typeface="ＭＳ Ｐゴシック" pitchFamily="-112" charset="-128"/>
                    </a:rPr>
                    <a:t>and </a:t>
                  </a:r>
                  <a:r>
                    <a:rPr lang="it-IT" sz="1400" dirty="0">
                      <a:solidFill>
                        <a:srgbClr val="FF0000"/>
                      </a:solidFill>
                      <a:ea typeface="ＭＳ Ｐゴシック" pitchFamily="-112" charset="-128"/>
                    </a:rPr>
                    <a:t>Carbon</a:t>
                  </a:r>
                </a:p>
              </p:txBody>
            </p:sp>
          </p:grpSp>
          <p:sp>
            <p:nvSpPr>
              <p:cNvPr id="31" name="Rettangolo arrotondato 30"/>
              <p:cNvSpPr/>
              <p:nvPr/>
            </p:nvSpPr>
            <p:spPr>
              <a:xfrm>
                <a:off x="196" y="1575"/>
                <a:ext cx="1740" cy="357"/>
              </a:xfrm>
              <a:prstGeom prst="roundRect">
                <a:avLst>
                  <a:gd name="adj" fmla="val 10000"/>
                </a:avLst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2" name="Rettangolo 31"/>
              <p:cNvSpPr/>
              <p:nvPr/>
            </p:nvSpPr>
            <p:spPr>
              <a:xfrm>
                <a:off x="174" y="1585"/>
                <a:ext cx="1740" cy="33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53340" tIns="53340" rIns="53340" bIns="53340" anchor="ctr"/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it-IT" sz="1400" dirty="0">
                    <a:solidFill>
                      <a:srgbClr val="FFFFFF"/>
                    </a:solidFill>
                    <a:ea typeface="ＭＳ Ｐゴシック" pitchFamily="-112" charset="-128"/>
                  </a:rPr>
                  <a:t>High Energy </a:t>
                </a:r>
                <a:r>
                  <a:rPr lang="it-IT" sz="1400" dirty="0" err="1">
                    <a:solidFill>
                      <a:srgbClr val="FFFFFF"/>
                    </a:solidFill>
                    <a:ea typeface="ＭＳ Ｐゴシック" pitchFamily="-112" charset="-128"/>
                  </a:rPr>
                  <a:t>Neutrons</a:t>
                </a:r>
                <a:r>
                  <a:rPr lang="it-IT" sz="1400" dirty="0">
                    <a:solidFill>
                      <a:srgbClr val="FFFFFF"/>
                    </a:solidFill>
                    <a:ea typeface="ＭＳ Ｐゴシック" pitchFamily="-112" charset="-128"/>
                  </a:rPr>
                  <a:t/>
                </a:r>
                <a:br>
                  <a:rPr lang="it-IT" sz="1400" dirty="0">
                    <a:solidFill>
                      <a:srgbClr val="FFFFFF"/>
                    </a:solidFill>
                    <a:ea typeface="ＭＳ Ｐゴシック" pitchFamily="-112" charset="-128"/>
                  </a:rPr>
                </a:br>
                <a:r>
                  <a:rPr lang="it-IT" sz="1400" dirty="0">
                    <a:solidFill>
                      <a:srgbClr val="FFFFFF"/>
                    </a:solidFill>
                    <a:ea typeface="ＭＳ Ｐゴシック" pitchFamily="-112" charset="-128"/>
                  </a:rPr>
                  <a:t>(E&gt;1 </a:t>
                </a:r>
                <a:r>
                  <a:rPr lang="it-IT" sz="1400" dirty="0" err="1">
                    <a:solidFill>
                      <a:srgbClr val="FFFFFF"/>
                    </a:solidFill>
                    <a:ea typeface="ＭＳ Ｐゴシック" pitchFamily="-112" charset="-128"/>
                  </a:rPr>
                  <a:t>MeV</a:t>
                </a:r>
                <a:r>
                  <a:rPr lang="it-IT" sz="1400" dirty="0">
                    <a:solidFill>
                      <a:srgbClr val="FFFFFF"/>
                    </a:solidFill>
                    <a:ea typeface="ＭＳ Ｐゴシック" pitchFamily="-112" charset="-128"/>
                  </a:rPr>
                  <a:t>)</a:t>
                </a:r>
              </a:p>
            </p:txBody>
          </p:sp>
        </p:grpSp>
        <p:grpSp>
          <p:nvGrpSpPr>
            <p:cNvPr id="21" name="Group 51"/>
            <p:cNvGrpSpPr>
              <a:grpSpLocks/>
            </p:cNvGrpSpPr>
            <p:nvPr/>
          </p:nvGrpSpPr>
          <p:grpSpPr bwMode="auto">
            <a:xfrm>
              <a:off x="1353613" y="3737326"/>
              <a:ext cx="2934693" cy="568325"/>
              <a:chOff x="878" y="1242"/>
              <a:chExt cx="1740" cy="358"/>
            </a:xfrm>
          </p:grpSpPr>
          <p:sp>
            <p:nvSpPr>
              <p:cNvPr id="25" name="AutoShape 9"/>
              <p:cNvSpPr>
                <a:spLocks noChangeArrowheads="1"/>
              </p:cNvSpPr>
              <p:nvPr/>
            </p:nvSpPr>
            <p:spPr bwMode="auto">
              <a:xfrm>
                <a:off x="1978" y="1270"/>
                <a:ext cx="294" cy="132"/>
              </a:xfrm>
              <a:prstGeom prst="rightArrow">
                <a:avLst>
                  <a:gd name="adj1" fmla="val 50000"/>
                  <a:gd name="adj2" fmla="val 55682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6" name="Rettangolo arrotondato 25"/>
              <p:cNvSpPr/>
              <p:nvPr/>
            </p:nvSpPr>
            <p:spPr>
              <a:xfrm>
                <a:off x="878" y="1242"/>
                <a:ext cx="1740" cy="358"/>
              </a:xfrm>
              <a:prstGeom prst="roundRect">
                <a:avLst>
                  <a:gd name="adj" fmla="val 10000"/>
                </a:avLst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Rettangolo 26"/>
              <p:cNvSpPr/>
              <p:nvPr/>
            </p:nvSpPr>
            <p:spPr>
              <a:xfrm>
                <a:off x="900" y="1248"/>
                <a:ext cx="1718" cy="33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53340" tIns="53340" rIns="53340" bIns="53340" anchor="ctr"/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it-IT" sz="1400" dirty="0" err="1">
                    <a:solidFill>
                      <a:srgbClr val="FFFFFF"/>
                    </a:solidFill>
                    <a:ea typeface="ＭＳ Ｐゴシック" pitchFamily="-112" charset="-128"/>
                  </a:rPr>
                  <a:t>Low</a:t>
                </a:r>
                <a:r>
                  <a:rPr lang="it-IT" sz="1400" dirty="0">
                    <a:solidFill>
                      <a:srgbClr val="FFFFFF"/>
                    </a:solidFill>
                    <a:ea typeface="ＭＳ Ｐゴシック" pitchFamily="-112" charset="-128"/>
                  </a:rPr>
                  <a:t> Energy </a:t>
                </a:r>
                <a:r>
                  <a:rPr lang="it-IT" sz="1400" dirty="0" err="1">
                    <a:solidFill>
                      <a:srgbClr val="FFFFFF"/>
                    </a:solidFill>
                    <a:ea typeface="ＭＳ Ｐゴシック" pitchFamily="-112" charset="-128"/>
                  </a:rPr>
                  <a:t>Neutrons</a:t>
                </a:r>
                <a:r>
                  <a:rPr lang="it-IT" sz="1400" dirty="0">
                    <a:solidFill>
                      <a:srgbClr val="FFFFFF"/>
                    </a:solidFill>
                    <a:ea typeface="ＭＳ Ｐゴシック" pitchFamily="-112" charset="-128"/>
                  </a:rPr>
                  <a:t> (E&lt;500 </a:t>
                </a:r>
                <a:r>
                  <a:rPr lang="it-IT" sz="1400" dirty="0" err="1">
                    <a:solidFill>
                      <a:srgbClr val="FFFFFF"/>
                    </a:solidFill>
                    <a:ea typeface="ＭＳ Ｐゴシック" pitchFamily="-112" charset="-128"/>
                  </a:rPr>
                  <a:t>keV</a:t>
                </a:r>
                <a:r>
                  <a:rPr lang="it-IT" sz="1400" dirty="0">
                    <a:solidFill>
                      <a:srgbClr val="FFFFFF"/>
                    </a:solidFill>
                    <a:ea typeface="ＭＳ Ｐゴシック" pitchFamily="-112" charset="-128"/>
                  </a:rPr>
                  <a:t> – 1 </a:t>
                </a:r>
                <a:r>
                  <a:rPr lang="it-IT" sz="1400" dirty="0" err="1">
                    <a:solidFill>
                      <a:srgbClr val="FFFFFF"/>
                    </a:solidFill>
                    <a:ea typeface="ＭＳ Ｐゴシック" pitchFamily="-112" charset="-128"/>
                  </a:rPr>
                  <a:t>MeV</a:t>
                </a:r>
                <a:r>
                  <a:rPr lang="it-IT" sz="1400" dirty="0">
                    <a:solidFill>
                      <a:srgbClr val="FFFFFF"/>
                    </a:solidFill>
                    <a:ea typeface="ＭＳ Ｐゴシック" pitchFamily="-112" charset="-128"/>
                  </a:rPr>
                  <a:t>)</a:t>
                </a:r>
              </a:p>
            </p:txBody>
          </p:sp>
        </p:grpSp>
        <p:grpSp>
          <p:nvGrpSpPr>
            <p:cNvPr id="22" name="Group 53"/>
            <p:cNvGrpSpPr>
              <a:grpSpLocks/>
            </p:cNvGrpSpPr>
            <p:nvPr/>
          </p:nvGrpSpPr>
          <p:grpSpPr bwMode="auto">
            <a:xfrm>
              <a:off x="5274969" y="3591275"/>
              <a:ext cx="2963365" cy="723900"/>
              <a:chOff x="3374" y="1811"/>
              <a:chExt cx="1757" cy="456"/>
            </a:xfrm>
          </p:grpSpPr>
          <p:sp>
            <p:nvSpPr>
              <p:cNvPr id="23" name="Rettangolo arrotondato 22"/>
              <p:cNvSpPr/>
              <p:nvPr/>
            </p:nvSpPr>
            <p:spPr>
              <a:xfrm>
                <a:off x="3374" y="1811"/>
                <a:ext cx="1757" cy="456"/>
              </a:xfrm>
              <a:prstGeom prst="roundRect">
                <a:avLst>
                  <a:gd name="adj" fmla="val 10000"/>
                </a:avLst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Rettangolo 23"/>
              <p:cNvSpPr/>
              <p:nvPr/>
            </p:nvSpPr>
            <p:spPr>
              <a:xfrm>
                <a:off x="3391" y="1811"/>
                <a:ext cx="1723" cy="43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53340" tIns="53340" rIns="53340" bIns="53340" anchor="ctr"/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it-IT" sz="1400" dirty="0" err="1">
                    <a:solidFill>
                      <a:srgbClr val="FFFFFF"/>
                    </a:solidFill>
                    <a:ea typeface="ＭＳ Ｐゴシック" pitchFamily="-112" charset="-128"/>
                  </a:rPr>
                  <a:t>Neutron</a:t>
                </a:r>
                <a:r>
                  <a:rPr lang="it-IT" sz="1400" dirty="0">
                    <a:solidFill>
                      <a:srgbClr val="FFFFFF"/>
                    </a:solidFill>
                    <a:ea typeface="ＭＳ Ｐゴシック" pitchFamily="-112" charset="-128"/>
                  </a:rPr>
                  <a:t> </a:t>
                </a:r>
                <a:r>
                  <a:rPr lang="it-IT" sz="1400" dirty="0" err="1">
                    <a:solidFill>
                      <a:srgbClr val="FFFFFF"/>
                    </a:solidFill>
                    <a:ea typeface="ＭＳ Ｐゴシック" pitchFamily="-112" charset="-128"/>
                  </a:rPr>
                  <a:t>Capture</a:t>
                </a:r>
                <a:r>
                  <a:rPr lang="it-IT" sz="1400" dirty="0">
                    <a:solidFill>
                      <a:srgbClr val="FFFFFF"/>
                    </a:solidFill>
                    <a:ea typeface="ＭＳ Ｐゴシック" pitchFamily="-112" charset="-128"/>
                  </a:rPr>
                  <a:t> by </a:t>
                </a:r>
                <a:r>
                  <a:rPr lang="it-IT" sz="1600" dirty="0">
                    <a:solidFill>
                      <a:srgbClr val="FF0000"/>
                    </a:solidFill>
                    <a:ea typeface="ＭＳ Ｐゴシック" pitchFamily="-112" charset="-128"/>
                  </a:rPr>
                  <a:t>B </a:t>
                </a:r>
                <a:r>
                  <a:rPr lang="it-IT" sz="1600" dirty="0">
                    <a:solidFill>
                      <a:schemeClr val="bg1"/>
                    </a:solidFill>
                    <a:ea typeface="ＭＳ Ｐゴシック" pitchFamily="-112" charset="-128"/>
                  </a:rPr>
                  <a:t>or</a:t>
                </a:r>
                <a:r>
                  <a:rPr lang="it-IT" sz="1600" dirty="0">
                    <a:solidFill>
                      <a:srgbClr val="FF0000"/>
                    </a:solidFill>
                    <a:ea typeface="ＭＳ Ｐゴシック" pitchFamily="-112" charset="-128"/>
                  </a:rPr>
                  <a:t> Gd</a:t>
                </a:r>
                <a:r>
                  <a:rPr lang="it-IT" sz="1400" dirty="0">
                    <a:solidFill>
                      <a:srgbClr val="FFFFFF"/>
                    </a:solidFill>
                    <a:ea typeface="ＭＳ Ｐゴシック" pitchFamily="-112" charset="-128"/>
                  </a:rPr>
                  <a:t> nuclei </a:t>
                </a:r>
                <a:r>
                  <a:rPr lang="it-IT" sz="1400" dirty="0" err="1">
                    <a:solidFill>
                      <a:srgbClr val="FFFFFF"/>
                    </a:solidFill>
                    <a:ea typeface="ＭＳ Ｐゴシック" pitchFamily="-112" charset="-128"/>
                  </a:rPr>
                  <a:t>dissolved</a:t>
                </a:r>
                <a:r>
                  <a:rPr lang="it-IT" sz="1400" dirty="0">
                    <a:solidFill>
                      <a:srgbClr val="FFFFFF"/>
                    </a:solidFill>
                    <a:ea typeface="ＭＳ Ｐゴシック" pitchFamily="-112" charset="-128"/>
                  </a:rPr>
                  <a:t> in the </a:t>
                </a:r>
                <a:r>
                  <a:rPr lang="it-IT" sz="1400" dirty="0" smtClean="0">
                    <a:solidFill>
                      <a:srgbClr val="FFFFFF"/>
                    </a:solidFill>
                    <a:ea typeface="ＭＳ Ｐゴシック" pitchFamily="-112" charset="-128"/>
                  </a:rPr>
                  <a:t>silicone </a:t>
                </a:r>
                <a:r>
                  <a:rPr lang="it-IT" sz="1400" dirty="0" err="1">
                    <a:solidFill>
                      <a:srgbClr val="FFFFFF"/>
                    </a:solidFill>
                    <a:ea typeface="ＭＳ Ｐゴシック" pitchFamily="-112" charset="-128"/>
                  </a:rPr>
                  <a:t>rubber</a:t>
                </a:r>
                <a:r>
                  <a:rPr lang="it-IT" sz="1400" dirty="0">
                    <a:solidFill>
                      <a:srgbClr val="FFFFFF"/>
                    </a:solidFill>
                    <a:ea typeface="ＭＳ Ｐゴシック" pitchFamily="-112" charset="-128"/>
                  </a:rPr>
                  <a:t> </a:t>
                </a:r>
              </a:p>
            </p:txBody>
          </p:sp>
        </p:grpSp>
      </p:grpSp>
      <p:sp>
        <p:nvSpPr>
          <p:cNvPr id="35" name="Line 69"/>
          <p:cNvSpPr>
            <a:spLocks noChangeShapeType="1"/>
          </p:cNvSpPr>
          <p:nvPr/>
        </p:nvSpPr>
        <p:spPr bwMode="auto">
          <a:xfrm>
            <a:off x="404813" y="6623914"/>
            <a:ext cx="8739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0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263921" y="6375271"/>
            <a:ext cx="7690099" cy="36512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100" dirty="0" smtClean="0">
                <a:solidFill>
                  <a:schemeClr val="tx1"/>
                </a:solidFill>
              </a:rPr>
              <a:t>F. </a:t>
            </a:r>
            <a:r>
              <a:rPr lang="en-US" sz="1100" dirty="0" err="1" smtClean="0">
                <a:solidFill>
                  <a:schemeClr val="tx1"/>
                </a:solidFill>
              </a:rPr>
              <a:t>Gramegna</a:t>
            </a:r>
            <a:r>
              <a:rPr lang="en-US" sz="1100" dirty="0" smtClean="0">
                <a:solidFill>
                  <a:schemeClr val="tx1"/>
                </a:solidFill>
              </a:rPr>
              <a:t>,    International Workshop on Nuclear Dynamics and Thermodynamics,   Texas A&amp;M University 19 – 22 August - 2013</a:t>
            </a:r>
            <a:endParaRPr lang="it-IT" sz="1100" dirty="0">
              <a:solidFill>
                <a:schemeClr val="tx1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035204" y="6214804"/>
            <a:ext cx="878305" cy="365125"/>
          </a:xfrm>
        </p:spPr>
        <p:txBody>
          <a:bodyPr/>
          <a:lstStyle/>
          <a:p>
            <a:fld id="{9CD8D479-8942-46E8-A226-A4E01F7A105C}" type="slidenum">
              <a:rPr lang="it-IT" smtClean="0"/>
              <a:pPr/>
              <a:t>30</a:t>
            </a:fld>
            <a:endParaRPr lang="it-IT" dirty="0"/>
          </a:p>
        </p:txBody>
      </p:sp>
      <p:pic>
        <p:nvPicPr>
          <p:cNvPr id="4" name="Picture 2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8" y="4324089"/>
            <a:ext cx="2933700" cy="2082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lc="http://schemas.openxmlformats.org/drawingml/2006/lockedCanvas" xmlns:ve="http://schemas.openxmlformats.org/markup-compatibility/2006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grpSp>
        <p:nvGrpSpPr>
          <p:cNvPr id="7" name="Gruppo 6"/>
          <p:cNvGrpSpPr/>
          <p:nvPr/>
        </p:nvGrpSpPr>
        <p:grpSpPr>
          <a:xfrm>
            <a:off x="7857464" y="76491"/>
            <a:ext cx="1233789" cy="551935"/>
            <a:chOff x="0" y="0"/>
            <a:chExt cx="980303" cy="551935"/>
          </a:xfrm>
        </p:grpSpPr>
        <p:sp>
          <p:nvSpPr>
            <p:cNvPr id="8" name="Rettangolo 7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147" descr="D:\LOGHI\Logo_INF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" y="56118"/>
            <a:ext cx="744398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o 4"/>
          <p:cNvGrpSpPr/>
          <p:nvPr/>
        </p:nvGrpSpPr>
        <p:grpSpPr>
          <a:xfrm>
            <a:off x="914400" y="69345"/>
            <a:ext cx="6859381" cy="496801"/>
            <a:chOff x="914400" y="69345"/>
            <a:chExt cx="7264865" cy="496801"/>
          </a:xfrm>
        </p:grpSpPr>
        <p:sp>
          <p:nvSpPr>
            <p:cNvPr id="6" name="Rettangolo 5"/>
            <p:cNvSpPr/>
            <p:nvPr/>
          </p:nvSpPr>
          <p:spPr>
            <a:xfrm>
              <a:off x="914400" y="69345"/>
              <a:ext cx="7264865" cy="48259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chemeClr val="accent1">
                      <a:lumMod val="50000"/>
                    </a:schemeClr>
                  </a:solidFill>
                </a:rPr>
                <a:t>Outlooks: Hyde</a:t>
              </a:r>
              <a:endParaRPr lang="en-US" sz="1400" baseline="-25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6393481" y="80114"/>
              <a:ext cx="748146" cy="486032"/>
            </a:xfrm>
            <a:prstGeom prst="rect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5" name="Gruppo 94"/>
          <p:cNvGrpSpPr/>
          <p:nvPr/>
        </p:nvGrpSpPr>
        <p:grpSpPr>
          <a:xfrm>
            <a:off x="3325138" y="552014"/>
            <a:ext cx="5339843" cy="3839497"/>
            <a:chOff x="3775123" y="1300509"/>
            <a:chExt cx="4907356" cy="3839497"/>
          </a:xfrm>
        </p:grpSpPr>
        <p:grpSp>
          <p:nvGrpSpPr>
            <p:cNvPr id="12" name="Gruppo 11"/>
            <p:cNvGrpSpPr/>
            <p:nvPr/>
          </p:nvGrpSpPr>
          <p:grpSpPr>
            <a:xfrm>
              <a:off x="3775123" y="1665111"/>
              <a:ext cx="4907356" cy="3474895"/>
              <a:chOff x="-325095" y="1957388"/>
              <a:chExt cx="9218270" cy="4756083"/>
            </a:xfrm>
          </p:grpSpPr>
          <p:sp>
            <p:nvSpPr>
              <p:cNvPr id="13" name="Oval 53"/>
              <p:cNvSpPr/>
              <p:nvPr/>
            </p:nvSpPr>
            <p:spPr bwMode="auto">
              <a:xfrm>
                <a:off x="5988915" y="2369900"/>
                <a:ext cx="432048" cy="36004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31750"/>
              </a:effectLst>
            </p:spPr>
            <p:style>
              <a:lnRef idx="0">
                <a:scrgbClr r="0" g="0" b="0"/>
              </a:lnRef>
              <a:fillRef idx="1002">
                <a:schemeClr val="lt1"/>
              </a:fillRef>
              <a:effectRef idx="0">
                <a:scrgbClr r="0" g="0" b="0"/>
              </a:effectRef>
              <a:fontRef idx="major"/>
            </p:style>
            <p:txBody>
              <a:bodyPr/>
              <a:lstStyle/>
              <a:p>
                <a:pPr algn="ctr" eaLnBrk="1" hangingPunct="1">
                  <a:defRPr/>
                </a:pPr>
                <a:endParaRPr lang="it-IT" sz="20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4" name="Oval 54"/>
              <p:cNvSpPr/>
              <p:nvPr/>
            </p:nvSpPr>
            <p:spPr bwMode="auto">
              <a:xfrm>
                <a:off x="7429075" y="2369900"/>
                <a:ext cx="432048" cy="36004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31750"/>
              </a:effectLst>
            </p:spPr>
            <p:style>
              <a:lnRef idx="0">
                <a:scrgbClr r="0" g="0" b="0"/>
              </a:lnRef>
              <a:fillRef idx="1002">
                <a:schemeClr val="lt1"/>
              </a:fillRef>
              <a:effectRef idx="0">
                <a:scrgbClr r="0" g="0" b="0"/>
              </a:effectRef>
              <a:fontRef idx="major"/>
            </p:style>
            <p:txBody>
              <a:bodyPr/>
              <a:lstStyle/>
              <a:p>
                <a:pPr algn="ctr" eaLnBrk="1" hangingPunct="1">
                  <a:defRPr/>
                </a:pPr>
                <a:endParaRPr lang="it-IT" sz="20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5" name="Oval 47"/>
              <p:cNvSpPr/>
              <p:nvPr/>
            </p:nvSpPr>
            <p:spPr bwMode="auto">
              <a:xfrm>
                <a:off x="2326032" y="2369900"/>
                <a:ext cx="432048" cy="36004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31750"/>
              </a:effectLst>
            </p:spPr>
            <p:style>
              <a:lnRef idx="0">
                <a:scrgbClr r="0" g="0" b="0"/>
              </a:lnRef>
              <a:fillRef idx="1002">
                <a:schemeClr val="lt1"/>
              </a:fillRef>
              <a:effectRef idx="0">
                <a:scrgbClr r="0" g="0" b="0"/>
              </a:effectRef>
              <a:fontRef idx="major"/>
            </p:style>
            <p:txBody>
              <a:bodyPr/>
              <a:lstStyle/>
              <a:p>
                <a:pPr algn="ctr" eaLnBrk="1" hangingPunct="1">
                  <a:defRPr/>
                </a:pPr>
                <a:endParaRPr lang="it-IT" sz="20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6" name="Oval 46"/>
              <p:cNvSpPr/>
              <p:nvPr/>
            </p:nvSpPr>
            <p:spPr bwMode="auto">
              <a:xfrm>
                <a:off x="3766192" y="2369900"/>
                <a:ext cx="432048" cy="36004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31750"/>
              </a:effectLst>
            </p:spPr>
            <p:style>
              <a:lnRef idx="0">
                <a:scrgbClr r="0" g="0" b="0"/>
              </a:lnRef>
              <a:fillRef idx="1002">
                <a:schemeClr val="lt1"/>
              </a:fillRef>
              <a:effectRef idx="0">
                <a:scrgbClr r="0" g="0" b="0"/>
              </a:effectRef>
              <a:fontRef idx="major"/>
            </p:style>
            <p:txBody>
              <a:bodyPr/>
              <a:lstStyle/>
              <a:p>
                <a:pPr algn="ctr" eaLnBrk="1" hangingPunct="1">
                  <a:defRPr/>
                </a:pPr>
                <a:endParaRPr lang="it-IT" sz="20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7" name="Rectangle 43"/>
              <p:cNvSpPr/>
              <p:nvPr/>
            </p:nvSpPr>
            <p:spPr>
              <a:xfrm>
                <a:off x="1397000" y="4770438"/>
                <a:ext cx="3521075" cy="500062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1" hangingPunct="1">
                  <a:defRPr/>
                </a:pPr>
                <a:endParaRPr lang="it-IT"/>
              </a:p>
            </p:txBody>
          </p:sp>
          <p:sp>
            <p:nvSpPr>
              <p:cNvPr id="18" name="Rectangle 2"/>
              <p:cNvSpPr>
                <a:spLocks noChangeArrowheads="1"/>
              </p:cNvSpPr>
              <p:nvPr/>
            </p:nvSpPr>
            <p:spPr bwMode="auto">
              <a:xfrm>
                <a:off x="3478213" y="5249863"/>
                <a:ext cx="309562" cy="292100"/>
              </a:xfrm>
              <a:prstGeom prst="rect">
                <a:avLst/>
              </a:prstGeom>
              <a:solidFill>
                <a:srgbClr val="FFFF00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Rectangle 3"/>
              <p:cNvSpPr>
                <a:spLocks noChangeArrowheads="1"/>
              </p:cNvSpPr>
              <p:nvPr/>
            </p:nvSpPr>
            <p:spPr bwMode="auto">
              <a:xfrm>
                <a:off x="7156450" y="5254625"/>
                <a:ext cx="288925" cy="292100"/>
              </a:xfrm>
              <a:prstGeom prst="rect">
                <a:avLst/>
              </a:prstGeom>
              <a:solidFill>
                <a:srgbClr val="FFFF00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Rectangle 4"/>
              <p:cNvSpPr>
                <a:spLocks noChangeArrowheads="1"/>
              </p:cNvSpPr>
              <p:nvPr/>
            </p:nvSpPr>
            <p:spPr bwMode="auto">
              <a:xfrm>
                <a:off x="6286500" y="5254625"/>
                <a:ext cx="287338" cy="292100"/>
              </a:xfrm>
              <a:prstGeom prst="rect">
                <a:avLst/>
              </a:prstGeom>
              <a:solidFill>
                <a:srgbClr val="FFFF00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2686050" y="5218113"/>
                <a:ext cx="215900" cy="292100"/>
              </a:xfrm>
              <a:prstGeom prst="rect">
                <a:avLst/>
              </a:prstGeom>
              <a:solidFill>
                <a:srgbClr val="FFFF00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Rectangle 41"/>
              <p:cNvSpPr/>
              <p:nvPr/>
            </p:nvSpPr>
            <p:spPr>
              <a:xfrm>
                <a:off x="1262063" y="3249613"/>
                <a:ext cx="7615237" cy="1500187"/>
              </a:xfrm>
              <a:prstGeom prst="rect">
                <a:avLst/>
              </a:prstGeom>
              <a:solidFill>
                <a:srgbClr val="CCCCFF"/>
              </a:solidFill>
              <a:ln>
                <a:solidFill>
                  <a:srgbClr val="28247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1" hangingPunct="1">
                  <a:defRPr/>
                </a:pPr>
                <a:endParaRPr lang="it-IT"/>
              </a:p>
            </p:txBody>
          </p:sp>
          <p:sp>
            <p:nvSpPr>
              <p:cNvPr id="23" name="Rectangle 43"/>
              <p:cNvSpPr/>
              <p:nvPr/>
            </p:nvSpPr>
            <p:spPr>
              <a:xfrm>
                <a:off x="4063999" y="2720975"/>
                <a:ext cx="1984375" cy="520701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1" hangingPunct="1">
                  <a:defRPr/>
                </a:pPr>
                <a:endParaRPr lang="it-IT"/>
              </a:p>
            </p:txBody>
          </p:sp>
          <p:sp>
            <p:nvSpPr>
              <p:cNvPr id="24" name="Rectangle 43"/>
              <p:cNvSpPr/>
              <p:nvPr/>
            </p:nvSpPr>
            <p:spPr>
              <a:xfrm>
                <a:off x="5278438" y="4765675"/>
                <a:ext cx="3463925" cy="500063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1" hangingPunct="1">
                  <a:defRPr/>
                </a:pPr>
                <a:endParaRPr lang="it-IT"/>
              </a:p>
            </p:txBody>
          </p:sp>
          <p:sp>
            <p:nvSpPr>
              <p:cNvPr id="25" name="Rectangle 43"/>
              <p:cNvSpPr/>
              <p:nvPr/>
            </p:nvSpPr>
            <p:spPr>
              <a:xfrm>
                <a:off x="1246188" y="2719388"/>
                <a:ext cx="1152525" cy="522287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1" hangingPunct="1">
                  <a:defRPr/>
                </a:pPr>
                <a:endParaRPr lang="it-IT"/>
              </a:p>
            </p:txBody>
          </p:sp>
          <p:sp>
            <p:nvSpPr>
              <p:cNvPr id="26" name="Rectangle 43"/>
              <p:cNvSpPr/>
              <p:nvPr/>
            </p:nvSpPr>
            <p:spPr>
              <a:xfrm>
                <a:off x="7726363" y="2719388"/>
                <a:ext cx="1152525" cy="500062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1" hangingPunct="1">
                  <a:defRPr/>
                </a:pPr>
                <a:endParaRPr lang="it-IT"/>
              </a:p>
            </p:txBody>
          </p:sp>
          <p:sp>
            <p:nvSpPr>
              <p:cNvPr id="27" name="Rectangle 11"/>
              <p:cNvSpPr>
                <a:spLocks noChangeArrowheads="1"/>
              </p:cNvSpPr>
              <p:nvPr/>
            </p:nvSpPr>
            <p:spPr bwMode="auto">
              <a:xfrm>
                <a:off x="2225675" y="3252788"/>
                <a:ext cx="2044700" cy="1152525"/>
              </a:xfrm>
              <a:prstGeom prst="rect">
                <a:avLst/>
              </a:prstGeom>
              <a:solidFill>
                <a:srgbClr val="FF7C8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 12"/>
              <p:cNvSpPr>
                <a:spLocks noChangeArrowheads="1"/>
              </p:cNvSpPr>
              <p:nvPr/>
            </p:nvSpPr>
            <p:spPr bwMode="auto">
              <a:xfrm>
                <a:off x="2344738" y="3252788"/>
                <a:ext cx="1789112" cy="1081087"/>
              </a:xfrm>
              <a:prstGeom prst="rect">
                <a:avLst/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Rectangle 13"/>
              <p:cNvSpPr>
                <a:spLocks noChangeArrowheads="1"/>
              </p:cNvSpPr>
              <p:nvPr/>
            </p:nvSpPr>
            <p:spPr bwMode="auto">
              <a:xfrm>
                <a:off x="2430463" y="3238500"/>
                <a:ext cx="1619250" cy="100806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Rectangle 14"/>
              <p:cNvSpPr>
                <a:spLocks noChangeArrowheads="1"/>
              </p:cNvSpPr>
              <p:nvPr/>
            </p:nvSpPr>
            <p:spPr bwMode="auto">
              <a:xfrm>
                <a:off x="5854700" y="3252788"/>
                <a:ext cx="2087563" cy="1152525"/>
              </a:xfrm>
              <a:prstGeom prst="rect">
                <a:avLst/>
              </a:prstGeom>
              <a:solidFill>
                <a:srgbClr val="FF7C8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Rectangle 15"/>
              <p:cNvSpPr>
                <a:spLocks noChangeArrowheads="1"/>
              </p:cNvSpPr>
              <p:nvPr/>
            </p:nvSpPr>
            <p:spPr bwMode="auto">
              <a:xfrm>
                <a:off x="5976938" y="3252788"/>
                <a:ext cx="1827212" cy="1079500"/>
              </a:xfrm>
              <a:prstGeom prst="rect">
                <a:avLst/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Rectangle 16"/>
              <p:cNvSpPr>
                <a:spLocks noChangeArrowheads="1"/>
              </p:cNvSpPr>
              <p:nvPr/>
            </p:nvSpPr>
            <p:spPr bwMode="auto">
              <a:xfrm>
                <a:off x="6045200" y="3238500"/>
                <a:ext cx="1652588" cy="100806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angle 17"/>
              <p:cNvSpPr/>
              <p:nvPr/>
            </p:nvSpPr>
            <p:spPr bwMode="auto">
              <a:xfrm>
                <a:off x="3190875" y="4405313"/>
                <a:ext cx="128588" cy="974725"/>
              </a:xfrm>
              <a:prstGeom prst="rect">
                <a:avLst/>
              </a:prstGeom>
              <a:solidFill>
                <a:srgbClr val="FFD9D9"/>
              </a:solidFill>
              <a:ln w="9525" cap="flat" cmpd="sng" algn="ctr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it-IT" sz="20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34" name="Rectangle 18"/>
              <p:cNvSpPr/>
              <p:nvPr/>
            </p:nvSpPr>
            <p:spPr bwMode="auto">
              <a:xfrm>
                <a:off x="6805613" y="4405313"/>
                <a:ext cx="128587" cy="974725"/>
              </a:xfrm>
              <a:prstGeom prst="rect">
                <a:avLst/>
              </a:prstGeom>
              <a:solidFill>
                <a:srgbClr val="FFD9D9"/>
              </a:solidFill>
              <a:ln w="9525" cap="flat" cmpd="sng" algn="ctr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it-IT" sz="20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35" name="Rectangle 19"/>
              <p:cNvSpPr>
                <a:spLocks noChangeArrowheads="1"/>
              </p:cNvSpPr>
              <p:nvPr/>
            </p:nvSpPr>
            <p:spPr bwMode="auto">
              <a:xfrm>
                <a:off x="1246188" y="2605088"/>
                <a:ext cx="1285875" cy="114300"/>
              </a:xfrm>
              <a:prstGeom prst="rect">
                <a:avLst/>
              </a:prstGeom>
              <a:solidFill>
                <a:srgbClr val="3366CC"/>
              </a:solidFill>
              <a:ln w="9525" algn="ctr">
                <a:solidFill>
                  <a:srgbClr val="0066CC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Rectangle 20"/>
              <p:cNvSpPr>
                <a:spLocks noChangeArrowheads="1"/>
              </p:cNvSpPr>
              <p:nvPr/>
            </p:nvSpPr>
            <p:spPr bwMode="auto">
              <a:xfrm>
                <a:off x="3981450" y="2605088"/>
                <a:ext cx="2160588" cy="115887"/>
              </a:xfrm>
              <a:prstGeom prst="rect">
                <a:avLst/>
              </a:prstGeom>
              <a:solidFill>
                <a:srgbClr val="3366CC"/>
              </a:solidFill>
              <a:ln w="9525" algn="ctr">
                <a:solidFill>
                  <a:srgbClr val="0066CC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7654925" y="2605088"/>
                <a:ext cx="1222375" cy="115887"/>
              </a:xfrm>
              <a:prstGeom prst="rect">
                <a:avLst/>
              </a:prstGeom>
              <a:solidFill>
                <a:srgbClr val="3366CC"/>
              </a:solidFill>
              <a:ln w="9525" algn="ctr">
                <a:solidFill>
                  <a:srgbClr val="0066CC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Rectangle 22"/>
              <p:cNvSpPr>
                <a:spLocks noChangeArrowheads="1"/>
              </p:cNvSpPr>
              <p:nvPr/>
            </p:nvSpPr>
            <p:spPr bwMode="auto">
              <a:xfrm>
                <a:off x="2430463" y="4132263"/>
                <a:ext cx="1619250" cy="114300"/>
              </a:xfrm>
              <a:prstGeom prst="rect">
                <a:avLst/>
              </a:prstGeom>
              <a:solidFill>
                <a:srgbClr val="3366CC"/>
              </a:solidFill>
              <a:ln w="9525" algn="ctr">
                <a:solidFill>
                  <a:srgbClr val="0066CC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Rectangle 23"/>
              <p:cNvSpPr>
                <a:spLocks noChangeArrowheads="1"/>
              </p:cNvSpPr>
              <p:nvPr/>
            </p:nvSpPr>
            <p:spPr bwMode="auto">
              <a:xfrm>
                <a:off x="6078538" y="4132263"/>
                <a:ext cx="1619250" cy="114300"/>
              </a:xfrm>
              <a:prstGeom prst="rect">
                <a:avLst/>
              </a:prstGeom>
              <a:solidFill>
                <a:srgbClr val="3366CC"/>
              </a:solidFill>
              <a:ln w="9525" algn="ctr">
                <a:solidFill>
                  <a:srgbClr val="0066CC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Rectangle 24"/>
              <p:cNvSpPr>
                <a:spLocks noChangeArrowheads="1"/>
              </p:cNvSpPr>
              <p:nvPr/>
            </p:nvSpPr>
            <p:spPr bwMode="auto">
              <a:xfrm rot="5400000">
                <a:off x="1654175" y="3368675"/>
                <a:ext cx="1639888" cy="115888"/>
              </a:xfrm>
              <a:prstGeom prst="rect">
                <a:avLst/>
              </a:prstGeom>
              <a:solidFill>
                <a:srgbClr val="3366CC"/>
              </a:solidFill>
              <a:ln w="9525" algn="ctr">
                <a:solidFill>
                  <a:srgbClr val="0066CC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Rectangle 25"/>
              <p:cNvSpPr>
                <a:spLocks noChangeArrowheads="1"/>
              </p:cNvSpPr>
              <p:nvPr/>
            </p:nvSpPr>
            <p:spPr bwMode="auto">
              <a:xfrm rot="5400000">
                <a:off x="3171825" y="3367088"/>
                <a:ext cx="1639887" cy="115888"/>
              </a:xfrm>
              <a:prstGeom prst="rect">
                <a:avLst/>
              </a:prstGeom>
              <a:solidFill>
                <a:srgbClr val="3366CC"/>
              </a:solidFill>
              <a:ln w="9525" algn="ctr">
                <a:solidFill>
                  <a:srgbClr val="0066CC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Rectangle 26"/>
              <p:cNvSpPr>
                <a:spLocks noChangeArrowheads="1"/>
              </p:cNvSpPr>
              <p:nvPr/>
            </p:nvSpPr>
            <p:spPr bwMode="auto">
              <a:xfrm rot="5400000">
                <a:off x="5304631" y="3367882"/>
                <a:ext cx="1627187" cy="114300"/>
              </a:xfrm>
              <a:prstGeom prst="rect">
                <a:avLst/>
              </a:prstGeom>
              <a:solidFill>
                <a:srgbClr val="3366CC"/>
              </a:solidFill>
              <a:ln w="9525" algn="ctr">
                <a:solidFill>
                  <a:srgbClr val="0066CC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 27"/>
              <p:cNvSpPr>
                <a:spLocks noChangeArrowheads="1"/>
              </p:cNvSpPr>
              <p:nvPr/>
            </p:nvSpPr>
            <p:spPr bwMode="auto">
              <a:xfrm rot="5400000">
                <a:off x="6849269" y="3367882"/>
                <a:ext cx="1639887" cy="114300"/>
              </a:xfrm>
              <a:prstGeom prst="rect">
                <a:avLst/>
              </a:prstGeom>
              <a:solidFill>
                <a:srgbClr val="3366CC"/>
              </a:solidFill>
              <a:ln w="9525" algn="ctr">
                <a:solidFill>
                  <a:srgbClr val="0066CC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Rectangle 28"/>
              <p:cNvSpPr>
                <a:spLocks noChangeArrowheads="1"/>
              </p:cNvSpPr>
              <p:nvPr/>
            </p:nvSpPr>
            <p:spPr bwMode="auto">
              <a:xfrm>
                <a:off x="8589963" y="4541838"/>
                <a:ext cx="303212" cy="215900"/>
              </a:xfrm>
              <a:prstGeom prst="rect">
                <a:avLst/>
              </a:prstGeom>
              <a:solidFill>
                <a:srgbClr val="66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Rectangle 29"/>
              <p:cNvSpPr>
                <a:spLocks noChangeArrowheads="1"/>
              </p:cNvSpPr>
              <p:nvPr/>
            </p:nvSpPr>
            <p:spPr bwMode="auto">
              <a:xfrm>
                <a:off x="1246188" y="4549775"/>
                <a:ext cx="301625" cy="215900"/>
              </a:xfrm>
              <a:prstGeom prst="rect">
                <a:avLst/>
              </a:prstGeom>
              <a:solidFill>
                <a:srgbClr val="66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Rectangle 30"/>
              <p:cNvSpPr>
                <a:spLocks noChangeArrowheads="1"/>
              </p:cNvSpPr>
              <p:nvPr/>
            </p:nvSpPr>
            <p:spPr bwMode="auto">
              <a:xfrm>
                <a:off x="4794250" y="4549775"/>
                <a:ext cx="576263" cy="215900"/>
              </a:xfrm>
              <a:prstGeom prst="rect">
                <a:avLst/>
              </a:prstGeom>
              <a:solidFill>
                <a:srgbClr val="66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Rectangle 31"/>
              <p:cNvSpPr/>
              <p:nvPr/>
            </p:nvSpPr>
            <p:spPr bwMode="auto">
              <a:xfrm>
                <a:off x="2816225" y="5251450"/>
                <a:ext cx="863600" cy="149225"/>
              </a:xfrm>
              <a:prstGeom prst="rect">
                <a:avLst/>
              </a:prstGeom>
              <a:solidFill>
                <a:srgbClr val="FFD9D9"/>
              </a:solidFill>
              <a:ln w="9525" cap="flat" cmpd="sng" algn="ctr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it-IT" sz="20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48" name="Rectangle 32"/>
              <p:cNvSpPr/>
              <p:nvPr/>
            </p:nvSpPr>
            <p:spPr bwMode="auto">
              <a:xfrm>
                <a:off x="6437313" y="5265738"/>
                <a:ext cx="863600" cy="149225"/>
              </a:xfrm>
              <a:prstGeom prst="rect">
                <a:avLst/>
              </a:prstGeom>
              <a:solidFill>
                <a:srgbClr val="FFD9D9"/>
              </a:solidFill>
              <a:ln w="9525" cap="flat" cmpd="sng" algn="ctr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it-IT" sz="20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49" name="Rectangle 33"/>
              <p:cNvSpPr>
                <a:spLocks noChangeArrowheads="1"/>
              </p:cNvSpPr>
              <p:nvPr/>
            </p:nvSpPr>
            <p:spPr bwMode="auto">
              <a:xfrm>
                <a:off x="1247775" y="5265738"/>
                <a:ext cx="466725" cy="244475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Rectangle 34"/>
              <p:cNvSpPr>
                <a:spLocks noChangeArrowheads="1"/>
              </p:cNvSpPr>
              <p:nvPr/>
            </p:nvSpPr>
            <p:spPr bwMode="auto">
              <a:xfrm>
                <a:off x="2874963" y="5395913"/>
                <a:ext cx="757237" cy="244475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Rectangle 35"/>
              <p:cNvSpPr>
                <a:spLocks noChangeArrowheads="1"/>
              </p:cNvSpPr>
              <p:nvPr/>
            </p:nvSpPr>
            <p:spPr bwMode="auto">
              <a:xfrm>
                <a:off x="4611688" y="5273675"/>
                <a:ext cx="935037" cy="246063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Rectangle 36"/>
              <p:cNvSpPr>
                <a:spLocks noChangeArrowheads="1"/>
              </p:cNvSpPr>
              <p:nvPr/>
            </p:nvSpPr>
            <p:spPr bwMode="auto">
              <a:xfrm>
                <a:off x="6489700" y="5430838"/>
                <a:ext cx="757238" cy="244475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37"/>
              <p:cNvSpPr>
                <a:spLocks noChangeArrowheads="1"/>
              </p:cNvSpPr>
              <p:nvPr/>
            </p:nvSpPr>
            <p:spPr bwMode="auto">
              <a:xfrm>
                <a:off x="8410575" y="5268913"/>
                <a:ext cx="468313" cy="246062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Rectangle 38"/>
              <p:cNvSpPr>
                <a:spLocks noChangeArrowheads="1"/>
              </p:cNvSpPr>
              <p:nvPr/>
            </p:nvSpPr>
            <p:spPr bwMode="auto">
              <a:xfrm>
                <a:off x="8589963" y="3252788"/>
                <a:ext cx="301625" cy="209550"/>
              </a:xfrm>
              <a:prstGeom prst="rect">
                <a:avLst/>
              </a:prstGeom>
              <a:solidFill>
                <a:srgbClr val="66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 39"/>
              <p:cNvSpPr>
                <a:spLocks noChangeArrowheads="1"/>
              </p:cNvSpPr>
              <p:nvPr/>
            </p:nvSpPr>
            <p:spPr bwMode="auto">
              <a:xfrm>
                <a:off x="1246188" y="3260725"/>
                <a:ext cx="301625" cy="207963"/>
              </a:xfrm>
              <a:prstGeom prst="rect">
                <a:avLst/>
              </a:prstGeom>
              <a:solidFill>
                <a:srgbClr val="66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40"/>
              <p:cNvSpPr>
                <a:spLocks noChangeArrowheads="1"/>
              </p:cNvSpPr>
              <p:nvPr/>
            </p:nvSpPr>
            <p:spPr bwMode="auto">
              <a:xfrm>
                <a:off x="4773613" y="3260725"/>
                <a:ext cx="576262" cy="207963"/>
              </a:xfrm>
              <a:prstGeom prst="rect">
                <a:avLst/>
              </a:prstGeom>
              <a:solidFill>
                <a:srgbClr val="66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Rectangle 41"/>
              <p:cNvSpPr>
                <a:spLocks noChangeArrowheads="1"/>
              </p:cNvSpPr>
              <p:nvPr/>
            </p:nvSpPr>
            <p:spPr bwMode="auto">
              <a:xfrm>
                <a:off x="1246188" y="4765675"/>
                <a:ext cx="215900" cy="744538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Rectangle 42"/>
              <p:cNvSpPr>
                <a:spLocks noChangeArrowheads="1"/>
              </p:cNvSpPr>
              <p:nvPr/>
            </p:nvSpPr>
            <p:spPr bwMode="auto">
              <a:xfrm>
                <a:off x="4854575" y="4754563"/>
                <a:ext cx="423863" cy="744537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Rectangle 43"/>
              <p:cNvSpPr>
                <a:spLocks noChangeArrowheads="1"/>
              </p:cNvSpPr>
              <p:nvPr/>
            </p:nvSpPr>
            <p:spPr bwMode="auto">
              <a:xfrm>
                <a:off x="8667750" y="4757738"/>
                <a:ext cx="214313" cy="746125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sz="20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Rectangle 45"/>
              <p:cNvSpPr/>
              <p:nvPr/>
            </p:nvSpPr>
            <p:spPr bwMode="auto">
              <a:xfrm>
                <a:off x="2517271" y="2360375"/>
                <a:ext cx="1444752" cy="180136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31750"/>
              </a:effectLst>
            </p:spPr>
            <p:style>
              <a:lnRef idx="0">
                <a:scrgbClr r="0" g="0" b="0"/>
              </a:lnRef>
              <a:fillRef idx="1002">
                <a:schemeClr val="lt1"/>
              </a:fillRef>
              <a:effectRef idx="0">
                <a:scrgbClr r="0" g="0" b="0"/>
              </a:effectRef>
              <a:fontRef idx="major"/>
            </p:style>
            <p:txBody>
              <a:bodyPr/>
              <a:lstStyle/>
              <a:p>
                <a:pPr algn="ctr" eaLnBrk="1" hangingPunct="1">
                  <a:defRPr/>
                </a:pPr>
                <a:endParaRPr lang="it-IT" sz="20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61" name="Rectangle 55"/>
              <p:cNvSpPr/>
              <p:nvPr/>
            </p:nvSpPr>
            <p:spPr bwMode="auto">
              <a:xfrm>
                <a:off x="6156176" y="2348880"/>
                <a:ext cx="1512168" cy="180136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31750"/>
              </a:effectLst>
            </p:spPr>
            <p:style>
              <a:lnRef idx="0">
                <a:scrgbClr r="0" g="0" b="0"/>
              </a:lnRef>
              <a:fillRef idx="1002">
                <a:schemeClr val="lt1"/>
              </a:fillRef>
              <a:effectRef idx="0">
                <a:scrgbClr r="0" g="0" b="0"/>
              </a:effectRef>
              <a:fontRef idx="major"/>
            </p:style>
            <p:txBody>
              <a:bodyPr/>
              <a:lstStyle/>
              <a:p>
                <a:pPr algn="ctr" eaLnBrk="1" hangingPunct="1">
                  <a:defRPr/>
                </a:pPr>
                <a:endParaRPr lang="it-IT" sz="2000"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62" name="TextBox 51"/>
              <p:cNvSpPr txBox="1">
                <a:spLocks noChangeArrowheads="1"/>
              </p:cNvSpPr>
              <p:nvPr/>
            </p:nvSpPr>
            <p:spPr bwMode="auto">
              <a:xfrm>
                <a:off x="4077977" y="3429000"/>
                <a:ext cx="2111195" cy="8916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ts val="1000"/>
                  </a:spcAft>
                  <a:buFontTx/>
                  <a:buNone/>
                </a:pPr>
                <a:r>
                  <a:rPr lang="en-US" sz="1400" dirty="0">
                    <a:latin typeface="+mn-lt"/>
                  </a:rPr>
                  <a:t>Si p-type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400" dirty="0">
                    <a:latin typeface="+mn-lt"/>
                  </a:rPr>
                  <a:t>P </a:t>
                </a:r>
                <a:r>
                  <a:rPr lang="en-US" sz="1400" dirty="0" smtClean="0">
                    <a:latin typeface="+mn-lt"/>
                  </a:rPr>
                  <a:t>diffuse </a:t>
                </a:r>
                <a:r>
                  <a:rPr lang="en-US" sz="1400" dirty="0">
                    <a:latin typeface="Arial" panose="020B0604020202020204" pitchFamily="34" charset="0"/>
                  </a:rPr>
                  <a:t>(</a:t>
                </a:r>
                <a:r>
                  <a:rPr lang="en-US" sz="1400" dirty="0">
                    <a:latin typeface="+mn-lt"/>
                  </a:rPr>
                  <a:t>n</a:t>
                </a:r>
                <a:r>
                  <a:rPr lang="en-US" sz="1400" baseline="30000" dirty="0">
                    <a:latin typeface="+mn-lt"/>
                  </a:rPr>
                  <a:t>+</a:t>
                </a:r>
                <a:r>
                  <a:rPr lang="en-US" sz="1400" dirty="0">
                    <a:latin typeface="+mn-lt"/>
                  </a:rPr>
                  <a:t>)</a:t>
                </a:r>
                <a:endParaRPr lang="it-IT" sz="1400" dirty="0">
                  <a:latin typeface="+mn-lt"/>
                </a:endParaRPr>
              </a:p>
            </p:txBody>
          </p:sp>
          <p:cxnSp>
            <p:nvCxnSpPr>
              <p:cNvPr id="63" name="Straight Arrow Connector 56"/>
              <p:cNvCxnSpPr/>
              <p:nvPr/>
            </p:nvCxnSpPr>
            <p:spPr bwMode="auto">
              <a:xfrm flipH="1">
                <a:off x="3910013" y="1957388"/>
                <a:ext cx="360362" cy="287337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58"/>
              <p:cNvCxnSpPr/>
              <p:nvPr/>
            </p:nvCxnSpPr>
            <p:spPr bwMode="auto">
              <a:xfrm>
                <a:off x="5638800" y="1957388"/>
                <a:ext cx="431800" cy="287337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65" name="TextBox 59"/>
              <p:cNvSpPr txBox="1">
                <a:spLocks noChangeArrowheads="1"/>
              </p:cNvSpPr>
              <p:nvPr/>
            </p:nvSpPr>
            <p:spPr bwMode="auto">
              <a:xfrm>
                <a:off x="-325095" y="2053224"/>
                <a:ext cx="1392502" cy="8846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en-US" sz="1800" dirty="0" smtClean="0">
                    <a:latin typeface="+mn-lt"/>
                  </a:rPr>
                  <a:t>nitride</a:t>
                </a:r>
                <a:endParaRPr lang="en-US" sz="1800" dirty="0">
                  <a:latin typeface="+mn-lt"/>
                </a:endParaRPr>
              </a:p>
              <a:p>
                <a:pPr>
                  <a:spcBef>
                    <a:spcPct val="0"/>
                  </a:spcBef>
                  <a:buNone/>
                </a:pPr>
                <a:r>
                  <a:rPr lang="en-US" sz="1800" dirty="0" smtClean="0">
                    <a:latin typeface="+mn-lt"/>
                  </a:rPr>
                  <a:t>oxide</a:t>
                </a:r>
                <a:endParaRPr lang="it-IT" sz="1800" dirty="0">
                  <a:latin typeface="+mn-lt"/>
                </a:endParaRPr>
              </a:p>
            </p:txBody>
          </p:sp>
          <p:cxnSp>
            <p:nvCxnSpPr>
              <p:cNvPr id="66" name="Straight Arrow Connector 61"/>
              <p:cNvCxnSpPr/>
              <p:nvPr/>
            </p:nvCxnSpPr>
            <p:spPr bwMode="auto">
              <a:xfrm>
                <a:off x="1296988" y="2389188"/>
                <a:ext cx="287337" cy="144462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71"/>
              <p:cNvCxnSpPr/>
              <p:nvPr/>
            </p:nvCxnSpPr>
            <p:spPr bwMode="auto">
              <a:xfrm flipH="1">
                <a:off x="4321175" y="4260850"/>
                <a:ext cx="215900" cy="73025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73"/>
              <p:cNvCxnSpPr/>
              <p:nvPr/>
            </p:nvCxnSpPr>
            <p:spPr bwMode="auto">
              <a:xfrm>
                <a:off x="5616575" y="4260850"/>
                <a:ext cx="215900" cy="73025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70" name="TextBox 75"/>
              <p:cNvSpPr txBox="1">
                <a:spLocks noChangeArrowheads="1"/>
              </p:cNvSpPr>
              <p:nvPr/>
            </p:nvSpPr>
            <p:spPr bwMode="auto">
              <a:xfrm>
                <a:off x="3672096" y="5828839"/>
                <a:ext cx="3212684" cy="8846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800" dirty="0" smtClean="0">
                    <a:latin typeface="+mn-lt"/>
                  </a:rPr>
                  <a:t>Electric contacts</a:t>
                </a:r>
                <a:endParaRPr lang="en-US" sz="1800" dirty="0">
                  <a:latin typeface="+mn-lt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800" dirty="0">
                    <a:latin typeface="+mn-lt"/>
                  </a:rPr>
                  <a:t>(n</a:t>
                </a:r>
                <a:r>
                  <a:rPr lang="en-US" sz="1800" baseline="30000" dirty="0">
                    <a:latin typeface="+mn-lt"/>
                  </a:rPr>
                  <a:t>+</a:t>
                </a:r>
                <a:r>
                  <a:rPr lang="en-US" sz="1800" dirty="0">
                    <a:latin typeface="+mn-lt"/>
                  </a:rPr>
                  <a:t>)</a:t>
                </a:r>
                <a:endParaRPr lang="it-IT" sz="1800" dirty="0">
                  <a:latin typeface="+mn-lt"/>
                </a:endParaRPr>
              </a:p>
            </p:txBody>
          </p:sp>
          <p:cxnSp>
            <p:nvCxnSpPr>
              <p:cNvPr id="71" name="Straight Arrow Connector 77"/>
              <p:cNvCxnSpPr/>
              <p:nvPr/>
            </p:nvCxnSpPr>
            <p:spPr bwMode="auto">
              <a:xfrm flipV="1">
                <a:off x="5976938" y="5341938"/>
                <a:ext cx="431800" cy="287337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9"/>
              <p:cNvCxnSpPr/>
              <p:nvPr/>
            </p:nvCxnSpPr>
            <p:spPr bwMode="auto">
              <a:xfrm flipH="1" flipV="1">
                <a:off x="3721100" y="5348288"/>
                <a:ext cx="533400" cy="304800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83"/>
              <p:cNvCxnSpPr/>
              <p:nvPr/>
            </p:nvCxnSpPr>
            <p:spPr bwMode="auto">
              <a:xfrm>
                <a:off x="976313" y="5300663"/>
                <a:ext cx="215900" cy="73025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74" name="TextBox 93"/>
              <p:cNvSpPr txBox="1">
                <a:spLocks noChangeArrowheads="1"/>
              </p:cNvSpPr>
              <p:nvPr/>
            </p:nvSpPr>
            <p:spPr bwMode="auto">
              <a:xfrm>
                <a:off x="421952" y="5984383"/>
                <a:ext cx="2800997" cy="50550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800" b="1" dirty="0" smtClean="0">
                    <a:solidFill>
                      <a:srgbClr val="FF0000"/>
                    </a:solidFill>
                    <a:latin typeface="+mn-lt"/>
                  </a:rPr>
                  <a:t>Signal pick up</a:t>
                </a:r>
                <a:endParaRPr lang="it-IT" sz="1800" b="1" dirty="0">
                  <a:solidFill>
                    <a:srgbClr val="FF0000"/>
                  </a:solidFill>
                  <a:latin typeface="+mn-lt"/>
                </a:endParaRPr>
              </a:p>
            </p:txBody>
          </p:sp>
          <p:cxnSp>
            <p:nvCxnSpPr>
              <p:cNvPr id="75" name="Straight Arrow Connector 95"/>
              <p:cNvCxnSpPr>
                <a:cxnSpLocks noChangeShapeType="1"/>
              </p:cNvCxnSpPr>
              <p:nvPr/>
            </p:nvCxnSpPr>
            <p:spPr bwMode="auto">
              <a:xfrm flipH="1">
                <a:off x="2992438" y="5732463"/>
                <a:ext cx="215900" cy="217487"/>
              </a:xfrm>
              <a:prstGeom prst="straightConnector1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6" name="Connettore 2 75"/>
              <p:cNvCxnSpPr/>
              <p:nvPr/>
            </p:nvCxnSpPr>
            <p:spPr>
              <a:xfrm>
                <a:off x="2482850" y="2205038"/>
                <a:ext cx="504825" cy="1152525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7" name="Connettore 2 76"/>
              <p:cNvCxnSpPr/>
              <p:nvPr/>
            </p:nvCxnSpPr>
            <p:spPr>
              <a:xfrm flipH="1">
                <a:off x="2051050" y="3357563"/>
                <a:ext cx="936625" cy="115093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78" name="Rectangle 4"/>
              <p:cNvSpPr txBox="1">
                <a:spLocks noChangeArrowheads="1"/>
              </p:cNvSpPr>
              <p:nvPr/>
            </p:nvSpPr>
            <p:spPr>
              <a:xfrm>
                <a:off x="2627313" y="3500438"/>
                <a:ext cx="574675" cy="576262"/>
              </a:xfrm>
              <a:prstGeom prst="rect">
                <a:avLst/>
              </a:prstGeom>
            </p:spPr>
            <p:txBody>
              <a:bodyPr/>
              <a:lstStyle/>
              <a:p>
                <a:pPr marL="0" lvl="2" algn="ctr" eaLnBrk="1" fontAlgn="auto" hangingPunct="1">
                  <a:spcAft>
                    <a:spcPts val="0"/>
                  </a:spcAft>
                  <a:defRPr/>
                </a:pPr>
                <a:r>
                  <a:rPr lang="en-GB" sz="2000" dirty="0">
                    <a:latin typeface="Tahoma" pitchFamily="34" charset="0"/>
                    <a:ea typeface="+mj-ea"/>
                    <a:cs typeface="Tahoma" pitchFamily="34" charset="0"/>
                  </a:rPr>
                  <a:t>p</a:t>
                </a:r>
              </a:p>
            </p:txBody>
          </p:sp>
          <p:cxnSp>
            <p:nvCxnSpPr>
              <p:cNvPr id="79" name="Connettore 2 78"/>
              <p:cNvCxnSpPr/>
              <p:nvPr/>
            </p:nvCxnSpPr>
            <p:spPr>
              <a:xfrm flipH="1">
                <a:off x="5724525" y="3213100"/>
                <a:ext cx="1079500" cy="720725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0" name="Connettore 2 79"/>
              <p:cNvCxnSpPr>
                <a:endCxn id="82" idx="0"/>
              </p:cNvCxnSpPr>
              <p:nvPr/>
            </p:nvCxnSpPr>
            <p:spPr>
              <a:xfrm>
                <a:off x="6659563" y="2205038"/>
                <a:ext cx="252412" cy="792162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81" name="Rectangle 4"/>
              <p:cNvSpPr txBox="1">
                <a:spLocks noChangeArrowheads="1"/>
              </p:cNvSpPr>
              <p:nvPr/>
            </p:nvSpPr>
            <p:spPr>
              <a:xfrm>
                <a:off x="6156325" y="3429000"/>
                <a:ext cx="647700" cy="576263"/>
              </a:xfrm>
              <a:prstGeom prst="rect">
                <a:avLst/>
              </a:prstGeom>
            </p:spPr>
            <p:txBody>
              <a:bodyPr/>
              <a:lstStyle/>
              <a:p>
                <a:pPr marL="0" lvl="2" algn="ctr" eaLnBrk="1" fontAlgn="auto" hangingPunct="1">
                  <a:spcAft>
                    <a:spcPts val="0"/>
                  </a:spcAft>
                  <a:defRPr/>
                </a:pPr>
                <a:r>
                  <a:rPr lang="en-GB" dirty="0">
                    <a:latin typeface="Symbol" pitchFamily="18" charset="2"/>
                    <a:ea typeface="+mj-ea"/>
                    <a:cs typeface="Tahoma" pitchFamily="34" charset="0"/>
                  </a:rPr>
                  <a:t>a</a:t>
                </a:r>
              </a:p>
            </p:txBody>
          </p:sp>
          <p:sp>
            <p:nvSpPr>
              <p:cNvPr id="82" name="Ovale 81"/>
              <p:cNvSpPr/>
              <p:nvPr/>
            </p:nvSpPr>
            <p:spPr>
              <a:xfrm>
                <a:off x="6804025" y="2997200"/>
                <a:ext cx="215900" cy="2159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it-IT"/>
              </a:p>
            </p:txBody>
          </p:sp>
          <p:sp>
            <p:nvSpPr>
              <p:cNvPr id="83" name="Rectangle 4"/>
              <p:cNvSpPr txBox="1">
                <a:spLocks noChangeArrowheads="1"/>
              </p:cNvSpPr>
              <p:nvPr/>
            </p:nvSpPr>
            <p:spPr>
              <a:xfrm>
                <a:off x="6496379" y="3213100"/>
                <a:ext cx="1370299" cy="576263"/>
              </a:xfrm>
              <a:prstGeom prst="rect">
                <a:avLst/>
              </a:prstGeom>
            </p:spPr>
            <p:txBody>
              <a:bodyPr/>
              <a:lstStyle/>
              <a:p>
                <a:pPr marL="0" lvl="2" algn="ctr" eaLnBrk="1" fontAlgn="auto" hangingPunct="1">
                  <a:spcAft>
                    <a:spcPts val="0"/>
                  </a:spcAft>
                  <a:defRPr/>
                </a:pPr>
                <a:r>
                  <a:rPr lang="en-GB" baseline="30000" dirty="0">
                    <a:ea typeface="Tahoma" panose="020B0604030504040204" pitchFamily="34" charset="0"/>
                    <a:cs typeface="Tahoma" panose="020B0604030504040204" pitchFamily="34" charset="0"/>
                  </a:rPr>
                  <a:t>10</a:t>
                </a:r>
                <a:r>
                  <a:rPr lang="en-GB" dirty="0">
                    <a:ea typeface="Tahoma" panose="020B0604030504040204" pitchFamily="34" charset="0"/>
                    <a:cs typeface="Tahoma" panose="020B0604030504040204" pitchFamily="34" charset="0"/>
                  </a:rPr>
                  <a:t>B</a:t>
                </a:r>
              </a:p>
            </p:txBody>
          </p:sp>
        </p:grpSp>
        <p:sp>
          <p:nvSpPr>
            <p:cNvPr id="85" name="TextBox 69"/>
            <p:cNvSpPr txBox="1">
              <a:spLocks noChangeArrowheads="1"/>
            </p:cNvSpPr>
            <p:nvPr/>
          </p:nvSpPr>
          <p:spPr bwMode="auto">
            <a:xfrm>
              <a:off x="5925619" y="1300509"/>
              <a:ext cx="12105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1800" dirty="0" smtClean="0">
                  <a:latin typeface="+mn-lt"/>
                </a:rPr>
                <a:t>scintillator</a:t>
              </a:r>
              <a:endParaRPr lang="it-IT" sz="1800" dirty="0">
                <a:latin typeface="+mn-lt"/>
              </a:endParaRPr>
            </a:p>
          </p:txBody>
        </p:sp>
        <p:sp>
          <p:nvSpPr>
            <p:cNvPr id="86" name="Rectangle 4"/>
            <p:cNvSpPr txBox="1">
              <a:spLocks noChangeArrowheads="1"/>
            </p:cNvSpPr>
            <p:nvPr/>
          </p:nvSpPr>
          <p:spPr>
            <a:xfrm>
              <a:off x="4537673" y="1310955"/>
              <a:ext cx="1116013" cy="576262"/>
            </a:xfrm>
            <a:prstGeom prst="rect">
              <a:avLst/>
            </a:prstGeom>
          </p:spPr>
          <p:txBody>
            <a:bodyPr/>
            <a:lstStyle/>
            <a:p>
              <a:pPr marL="0" lvl="2" algn="ctr" eaLnBrk="1" fontAlgn="auto" hangingPunct="1">
                <a:spcAft>
                  <a:spcPts val="0"/>
                </a:spcAft>
                <a:defRPr/>
              </a:pPr>
              <a:r>
                <a:rPr lang="en-GB" sz="2000" dirty="0">
                  <a:ea typeface="+mj-ea"/>
                  <a:cs typeface="Tahoma" pitchFamily="34" charset="0"/>
                </a:rPr>
                <a:t>Fast n</a:t>
              </a:r>
            </a:p>
          </p:txBody>
        </p:sp>
        <p:sp>
          <p:nvSpPr>
            <p:cNvPr id="87" name="Rectangle 4"/>
            <p:cNvSpPr txBox="1">
              <a:spLocks noChangeArrowheads="1"/>
            </p:cNvSpPr>
            <p:nvPr/>
          </p:nvSpPr>
          <p:spPr>
            <a:xfrm>
              <a:off x="7213758" y="1445040"/>
              <a:ext cx="1116012" cy="576262"/>
            </a:xfrm>
            <a:prstGeom prst="rect">
              <a:avLst/>
            </a:prstGeom>
          </p:spPr>
          <p:txBody>
            <a:bodyPr/>
            <a:lstStyle/>
            <a:p>
              <a:pPr marL="0" lvl="2" algn="ctr" eaLnBrk="1" fontAlgn="auto" hangingPunct="1">
                <a:spcAft>
                  <a:spcPts val="0"/>
                </a:spcAft>
                <a:defRPr/>
              </a:pPr>
              <a:r>
                <a:rPr lang="en-GB" sz="2000" dirty="0" smtClean="0">
                  <a:ea typeface="+mj-ea"/>
                  <a:cs typeface="Tahoma" pitchFamily="34" charset="0"/>
                </a:rPr>
                <a:t>Slow  </a:t>
              </a:r>
              <a:r>
                <a:rPr lang="en-GB" sz="2000" dirty="0">
                  <a:ea typeface="+mj-ea"/>
                  <a:cs typeface="Tahoma" pitchFamily="34" charset="0"/>
                </a:rPr>
                <a:t>n</a:t>
              </a:r>
            </a:p>
          </p:txBody>
        </p:sp>
      </p:grpSp>
      <p:grpSp>
        <p:nvGrpSpPr>
          <p:cNvPr id="89" name="Gruppo 88"/>
          <p:cNvGrpSpPr/>
          <p:nvPr/>
        </p:nvGrpSpPr>
        <p:grpSpPr>
          <a:xfrm>
            <a:off x="5294695" y="4460338"/>
            <a:ext cx="2553327" cy="1328841"/>
            <a:chOff x="2555875" y="1916113"/>
            <a:chExt cx="4176713" cy="2932112"/>
          </a:xfrm>
        </p:grpSpPr>
        <p:grpSp>
          <p:nvGrpSpPr>
            <p:cNvPr id="90" name="Gruppo 2"/>
            <p:cNvGrpSpPr>
              <a:grpSpLocks/>
            </p:cNvGrpSpPr>
            <p:nvPr/>
          </p:nvGrpSpPr>
          <p:grpSpPr bwMode="auto">
            <a:xfrm rot="10800000">
              <a:off x="2555875" y="1916113"/>
              <a:ext cx="4176713" cy="2017712"/>
              <a:chOff x="5105400" y="1371600"/>
              <a:chExt cx="3200400" cy="1447800"/>
            </a:xfrm>
          </p:grpSpPr>
          <p:sp>
            <p:nvSpPr>
              <p:cNvPr id="92" name="Rectangle 14"/>
              <p:cNvSpPr>
                <a:spLocks noChangeArrowheads="1"/>
              </p:cNvSpPr>
              <p:nvPr/>
            </p:nvSpPr>
            <p:spPr bwMode="auto">
              <a:xfrm>
                <a:off x="5105400" y="1371600"/>
                <a:ext cx="3200400" cy="14478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it-IT">
                  <a:latin typeface="Arial" charset="0"/>
                </a:endParaRPr>
              </a:p>
            </p:txBody>
          </p:sp>
          <p:sp>
            <p:nvSpPr>
              <p:cNvPr id="93" name="Rectangle 15"/>
              <p:cNvSpPr>
                <a:spLocks noChangeArrowheads="1"/>
              </p:cNvSpPr>
              <p:nvPr/>
            </p:nvSpPr>
            <p:spPr bwMode="auto">
              <a:xfrm>
                <a:off x="5242856" y="1385269"/>
                <a:ext cx="914747" cy="106733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it-IT">
                  <a:latin typeface="Arial" charset="0"/>
                </a:endParaRPr>
              </a:p>
            </p:txBody>
          </p:sp>
          <p:sp>
            <p:nvSpPr>
              <p:cNvPr id="94" name="Rectangle 22"/>
              <p:cNvSpPr>
                <a:spLocks noChangeArrowheads="1"/>
              </p:cNvSpPr>
              <p:nvPr/>
            </p:nvSpPr>
            <p:spPr bwMode="auto">
              <a:xfrm>
                <a:off x="7224403" y="1371600"/>
                <a:ext cx="914747" cy="106733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it-IT">
                  <a:latin typeface="Arial" charset="0"/>
                </a:endParaRPr>
              </a:p>
            </p:txBody>
          </p:sp>
        </p:grpSp>
        <p:sp>
          <p:nvSpPr>
            <p:cNvPr id="91" name="Rettangolo 90"/>
            <p:cNvSpPr/>
            <p:nvPr/>
          </p:nvSpPr>
          <p:spPr>
            <a:xfrm>
              <a:off x="2555875" y="3933825"/>
              <a:ext cx="4176713" cy="9144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it-IT" dirty="0" err="1" smtClean="0">
                  <a:solidFill>
                    <a:schemeClr val="tx1"/>
                  </a:solidFill>
                </a:rPr>
                <a:t>SiPM</a:t>
              </a:r>
              <a:endParaRPr lang="it-IT" dirty="0">
                <a:solidFill>
                  <a:schemeClr val="tx1"/>
                </a:solidFill>
              </a:endParaRPr>
            </a:p>
          </p:txBody>
        </p:sp>
      </p:grpSp>
      <p:sp>
        <p:nvSpPr>
          <p:cNvPr id="96" name="Rectangle 4"/>
          <p:cNvSpPr txBox="1">
            <a:spLocks noChangeArrowheads="1"/>
          </p:cNvSpPr>
          <p:nvPr/>
        </p:nvSpPr>
        <p:spPr>
          <a:xfrm>
            <a:off x="3774215" y="4524039"/>
            <a:ext cx="1248281" cy="672799"/>
          </a:xfrm>
          <a:prstGeom prst="rect">
            <a:avLst/>
          </a:prstGeom>
        </p:spPr>
        <p:txBody>
          <a:bodyPr/>
          <a:lstStyle/>
          <a:p>
            <a:pPr marL="0" lvl="2" algn="ctr" eaLnBrk="1" fontAlgn="auto" hangingPunct="1">
              <a:spcAft>
                <a:spcPts val="0"/>
              </a:spcAft>
              <a:defRPr/>
            </a:pPr>
            <a:r>
              <a:rPr lang="en-GB" dirty="0">
                <a:ea typeface="+mj-ea"/>
                <a:cs typeface="Tahoma" pitchFamily="34" charset="0"/>
              </a:rPr>
              <a:t>3D silicon detector</a:t>
            </a:r>
          </a:p>
        </p:txBody>
      </p:sp>
      <p:sp>
        <p:nvSpPr>
          <p:cNvPr id="97" name="Rectangle 4"/>
          <p:cNvSpPr txBox="1">
            <a:spLocks noChangeArrowheads="1"/>
          </p:cNvSpPr>
          <p:nvPr/>
        </p:nvSpPr>
        <p:spPr>
          <a:xfrm>
            <a:off x="7763370" y="4650299"/>
            <a:ext cx="1248281" cy="672799"/>
          </a:xfrm>
          <a:prstGeom prst="rect">
            <a:avLst/>
          </a:prstGeom>
        </p:spPr>
        <p:txBody>
          <a:bodyPr/>
          <a:lstStyle/>
          <a:p>
            <a:pPr marL="0" lvl="2" algn="ctr" eaLnBrk="1" fontAlgn="auto" hangingPunct="1">
              <a:spcAft>
                <a:spcPts val="0"/>
              </a:spcAft>
              <a:defRPr/>
            </a:pPr>
            <a:r>
              <a:rPr lang="en-GB" dirty="0" smtClean="0">
                <a:ea typeface="+mj-ea"/>
                <a:cs typeface="Tahoma" pitchFamily="34" charset="0"/>
              </a:rPr>
              <a:t>PS scintillator</a:t>
            </a:r>
            <a:endParaRPr lang="en-GB" dirty="0">
              <a:ea typeface="+mj-ea"/>
              <a:cs typeface="Tahoma" pitchFamily="34" charset="0"/>
            </a:endParaRPr>
          </a:p>
        </p:txBody>
      </p:sp>
      <p:cxnSp>
        <p:nvCxnSpPr>
          <p:cNvPr id="99" name="Connettore 2 98"/>
          <p:cNvCxnSpPr/>
          <p:nvPr/>
        </p:nvCxnSpPr>
        <p:spPr>
          <a:xfrm flipV="1">
            <a:off x="4600287" y="4666547"/>
            <a:ext cx="649485" cy="6111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ttore 2 99"/>
          <p:cNvCxnSpPr/>
          <p:nvPr/>
        </p:nvCxnSpPr>
        <p:spPr>
          <a:xfrm flipH="1">
            <a:off x="7119004" y="4868418"/>
            <a:ext cx="884674" cy="2155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Immagine 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60" y="2272907"/>
            <a:ext cx="2998387" cy="2051182"/>
          </a:xfrm>
          <a:prstGeom prst="rect">
            <a:avLst/>
          </a:prstGeom>
        </p:spPr>
      </p:pic>
      <p:sp>
        <p:nvSpPr>
          <p:cNvPr id="105" name="CasellaDiTesto 104"/>
          <p:cNvSpPr txBox="1"/>
          <p:nvPr/>
        </p:nvSpPr>
        <p:spPr>
          <a:xfrm>
            <a:off x="1098700" y="2743490"/>
            <a:ext cx="1157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No Silicone </a:t>
            </a:r>
          </a:p>
          <a:p>
            <a:r>
              <a:rPr lang="it-IT" sz="1600" dirty="0" smtClean="0"/>
              <a:t>Converter</a:t>
            </a:r>
            <a:endParaRPr lang="it-IT" sz="1600" dirty="0"/>
          </a:p>
        </p:txBody>
      </p:sp>
      <p:sp>
        <p:nvSpPr>
          <p:cNvPr id="106" name="CasellaDiTesto 105"/>
          <p:cNvSpPr txBox="1"/>
          <p:nvPr/>
        </p:nvSpPr>
        <p:spPr>
          <a:xfrm>
            <a:off x="1245159" y="4738323"/>
            <a:ext cx="1285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with Silicone </a:t>
            </a:r>
          </a:p>
          <a:p>
            <a:r>
              <a:rPr lang="it-IT" sz="1600" dirty="0" smtClean="0"/>
              <a:t>Converter</a:t>
            </a:r>
            <a:endParaRPr lang="it-IT" sz="1600" dirty="0"/>
          </a:p>
        </p:txBody>
      </p:sp>
      <p:grpSp>
        <p:nvGrpSpPr>
          <p:cNvPr id="101" name="Gruppo 15"/>
          <p:cNvGrpSpPr>
            <a:grpSpLocks/>
          </p:cNvGrpSpPr>
          <p:nvPr/>
        </p:nvGrpSpPr>
        <p:grpSpPr bwMode="auto">
          <a:xfrm>
            <a:off x="274387" y="812405"/>
            <a:ext cx="1443103" cy="1199769"/>
            <a:chOff x="5436096" y="1412776"/>
            <a:chExt cx="2970217" cy="2237221"/>
          </a:xfrm>
        </p:grpSpPr>
        <p:pic>
          <p:nvPicPr>
            <p:cNvPr id="102" name="Picture 4" descr="C:\Users\ronchin\Documents\processi\scintillatori_Legnaro\SEM_scinti_PD\w8_100x_02.T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98" b="2815"/>
            <a:stretch>
              <a:fillRect/>
            </a:stretch>
          </p:blipFill>
          <p:spPr bwMode="auto">
            <a:xfrm>
              <a:off x="5436096" y="1412776"/>
              <a:ext cx="2836000" cy="2237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3" name="Straight Connector 42"/>
            <p:cNvCxnSpPr/>
            <p:nvPr/>
          </p:nvCxnSpPr>
          <p:spPr bwMode="auto">
            <a:xfrm>
              <a:off x="8028487" y="2025670"/>
              <a:ext cx="0" cy="1440142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07" name="TextBox 46"/>
            <p:cNvSpPr txBox="1"/>
            <p:nvPr/>
          </p:nvSpPr>
          <p:spPr>
            <a:xfrm>
              <a:off x="7976099" y="2374987"/>
              <a:ext cx="430214" cy="730391"/>
            </a:xfrm>
            <a:prstGeom prst="rect">
              <a:avLst/>
            </a:prstGeom>
            <a:noFill/>
          </p:spPr>
          <p:txBody>
            <a:bodyPr vert="vert" wrap="none">
              <a:spAutoFit/>
            </a:bodyPr>
            <a:lstStyle/>
            <a:p>
              <a:pPr eaLnBrk="1" hangingPunct="1">
                <a:defRPr/>
              </a:pPr>
              <a:r>
                <a:rPr lang="en-US" sz="1600" dirty="0">
                  <a:solidFill>
                    <a:srgbClr val="FF0000"/>
                  </a:solidFill>
                  <a:latin typeface="Arial" charset="0"/>
                </a:rPr>
                <a:t>200 </a:t>
              </a:r>
              <a:r>
                <a:rPr lang="en-US" sz="1600" dirty="0">
                  <a:solidFill>
                    <a:srgbClr val="FF0000"/>
                  </a:solidFill>
                  <a:latin typeface="Arial" charset="0"/>
                  <a:sym typeface="Symbol"/>
                </a:rPr>
                <a:t>m</a:t>
              </a:r>
              <a:endParaRPr lang="it-IT" sz="1600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108" name="Gruppo 16"/>
          <p:cNvGrpSpPr>
            <a:grpSpLocks/>
          </p:cNvGrpSpPr>
          <p:nvPr/>
        </p:nvGrpSpPr>
        <p:grpSpPr bwMode="auto">
          <a:xfrm>
            <a:off x="1915072" y="868402"/>
            <a:ext cx="1020041" cy="1222269"/>
            <a:chOff x="3053536" y="3789040"/>
            <a:chExt cx="1845805" cy="1767501"/>
          </a:xfrm>
        </p:grpSpPr>
        <p:pic>
          <p:nvPicPr>
            <p:cNvPr id="109" name="Picture 9" descr="C:\Users\ronchin\Documents\processi\scintillatori_Legnaro\SEM_scinti_PD\w8_400x_11_centro1.T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3789040"/>
              <a:ext cx="1767501" cy="1767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0" name="Straight Connector 59"/>
            <p:cNvCxnSpPr>
              <a:cxnSpLocks noChangeShapeType="1"/>
            </p:cNvCxnSpPr>
            <p:nvPr/>
          </p:nvCxnSpPr>
          <p:spPr bwMode="auto">
            <a:xfrm flipH="1">
              <a:off x="3236508" y="5477553"/>
              <a:ext cx="18288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1" name="TextBox 60"/>
            <p:cNvSpPr txBox="1">
              <a:spLocks noChangeArrowheads="1"/>
            </p:cNvSpPr>
            <p:nvPr/>
          </p:nvSpPr>
          <p:spPr bwMode="auto">
            <a:xfrm>
              <a:off x="3053536" y="5157192"/>
              <a:ext cx="8435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rgbClr val="FF0000"/>
                  </a:solidFill>
                  <a:latin typeface="Arial" panose="020B0604020202020204" pitchFamily="34" charset="0"/>
                </a:rPr>
                <a:t>10 </a:t>
              </a:r>
              <a:r>
                <a:rPr lang="en-US" sz="1800" b="1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m</a:t>
              </a:r>
              <a:endParaRPr lang="it-IT" sz="18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cxnSp>
        <p:nvCxnSpPr>
          <p:cNvPr id="112" name="Straight Arrow Connector 61"/>
          <p:cNvCxnSpPr>
            <a:endCxn id="25" idx="1"/>
          </p:cNvCxnSpPr>
          <p:nvPr/>
        </p:nvCxnSpPr>
        <p:spPr bwMode="auto">
          <a:xfrm>
            <a:off x="3955292" y="1565407"/>
            <a:ext cx="280039" cy="98739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60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>
          <a:xfrm>
            <a:off x="156432" y="6362700"/>
            <a:ext cx="7919207" cy="376582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1100" dirty="0" smtClean="0">
                <a:solidFill>
                  <a:schemeClr val="tx1"/>
                </a:solidFill>
              </a:rPr>
              <a:t>F. </a:t>
            </a:r>
            <a:r>
              <a:rPr lang="en-US" sz="1100" dirty="0" err="1" smtClean="0">
                <a:solidFill>
                  <a:schemeClr val="tx1"/>
                </a:solidFill>
              </a:rPr>
              <a:t>Gramegna</a:t>
            </a:r>
            <a:r>
              <a:rPr lang="en-US" sz="1100" dirty="0" smtClean="0">
                <a:solidFill>
                  <a:schemeClr val="tx1"/>
                </a:solidFill>
              </a:rPr>
              <a:t>,    International Workshop on Nuclear Dynamics and Thermodynamics,   Texas A&amp;M University 19 – 22 August - 2013</a:t>
            </a:r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4" name="Picture 141" descr="D:\LOGHI\LOGO_ORIONE_DE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669" y="595474"/>
            <a:ext cx="1366838" cy="99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700582" y="628426"/>
            <a:ext cx="4345245" cy="771537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The ORIONE Collaboration:</a:t>
            </a:r>
            <a:endParaRPr lang="it-IT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578443" y="1634330"/>
            <a:ext cx="64620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bg2">
                    <a:lumMod val="25000"/>
                  </a:schemeClr>
                </a:solidFill>
              </a:rPr>
              <a:t>S</a:t>
            </a:r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. Carturan</a:t>
            </a:r>
            <a:r>
              <a:rPr lang="it-IT" baseline="30000" dirty="0">
                <a:solidFill>
                  <a:schemeClr val="bg2">
                    <a:lumMod val="25000"/>
                  </a:schemeClr>
                </a:solidFill>
              </a:rPr>
              <a:t>1,2</a:t>
            </a:r>
            <a:r>
              <a:rPr lang="it-IT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it-IT" b="1" dirty="0">
                <a:solidFill>
                  <a:schemeClr val="bg2">
                    <a:lumMod val="25000"/>
                  </a:schemeClr>
                </a:solidFill>
              </a:rPr>
              <a:t>F. Gramegna</a:t>
            </a:r>
            <a:r>
              <a:rPr lang="it-IT" b="1" baseline="30000" dirty="0">
                <a:solidFill>
                  <a:schemeClr val="bg2">
                    <a:lumMod val="25000"/>
                  </a:schemeClr>
                </a:solidFill>
              </a:rPr>
              <a:t>1</a:t>
            </a:r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, M. Cinausero</a:t>
            </a:r>
            <a:r>
              <a:rPr lang="it-IT" baseline="30000" dirty="0">
                <a:solidFill>
                  <a:schemeClr val="bg2">
                    <a:lumMod val="25000"/>
                  </a:schemeClr>
                </a:solidFill>
              </a:rPr>
              <a:t>1 </a:t>
            </a:r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, G. Collazuol</a:t>
            </a:r>
            <a:r>
              <a:rPr lang="it-IT" baseline="30000" dirty="0">
                <a:solidFill>
                  <a:schemeClr val="bg2">
                    <a:lumMod val="25000"/>
                  </a:schemeClr>
                </a:solidFill>
              </a:rPr>
              <a:t>1,2 </a:t>
            </a:r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, M. Dalla Palma</a:t>
            </a:r>
            <a:r>
              <a:rPr lang="it-IT" baseline="30000" dirty="0">
                <a:solidFill>
                  <a:schemeClr val="bg2">
                    <a:lumMod val="25000"/>
                  </a:schemeClr>
                </a:solidFill>
              </a:rPr>
              <a:t>1,3</a:t>
            </a:r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it-IT" dirty="0" smtClean="0">
                <a:solidFill>
                  <a:schemeClr val="bg2">
                    <a:lumMod val="25000"/>
                  </a:schemeClr>
                </a:solidFill>
              </a:rPr>
              <a:t>M</a:t>
            </a:r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. Degerlier</a:t>
            </a:r>
            <a:r>
              <a:rPr lang="it-IT" baseline="30000" dirty="0">
                <a:solidFill>
                  <a:schemeClr val="bg2">
                    <a:lumMod val="25000"/>
                  </a:schemeClr>
                </a:solidFill>
              </a:rPr>
              <a:t>4</a:t>
            </a:r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, T. Marchi</a:t>
            </a:r>
            <a:r>
              <a:rPr lang="it-IT" baseline="30000" dirty="0">
                <a:solidFill>
                  <a:schemeClr val="bg2">
                    <a:lumMod val="25000"/>
                  </a:schemeClr>
                </a:solidFill>
              </a:rPr>
              <a:t>1,2</a:t>
            </a:r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, A. Quaranta</a:t>
            </a:r>
            <a:r>
              <a:rPr lang="it-IT" baseline="30000" dirty="0">
                <a:solidFill>
                  <a:schemeClr val="bg2">
                    <a:lumMod val="25000"/>
                  </a:schemeClr>
                </a:solidFill>
              </a:rPr>
              <a:t>1,3</a:t>
            </a:r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sz="1600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it-IT" sz="16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1600" i="1" baseline="30000" dirty="0">
                <a:solidFill>
                  <a:schemeClr val="bg2">
                    <a:lumMod val="25000"/>
                  </a:schemeClr>
                </a:solidFill>
              </a:rPr>
              <a:t>1 </a:t>
            </a:r>
            <a:r>
              <a:rPr lang="it-IT" sz="1600" i="1" dirty="0">
                <a:solidFill>
                  <a:schemeClr val="bg2">
                    <a:lumMod val="25000"/>
                  </a:schemeClr>
                </a:solidFill>
              </a:rPr>
              <a:t>INFN, Laboratori Nazionali di Legnaro, Legnaro (</a:t>
            </a:r>
            <a:r>
              <a:rPr lang="it-IT" sz="1600" i="1" dirty="0" smtClean="0">
                <a:solidFill>
                  <a:schemeClr val="bg2">
                    <a:lumMod val="25000"/>
                  </a:schemeClr>
                </a:solidFill>
              </a:rPr>
              <a:t>Pd), </a:t>
            </a:r>
            <a:r>
              <a:rPr lang="it-IT" sz="1600" i="1" dirty="0" err="1">
                <a:solidFill>
                  <a:schemeClr val="bg2">
                    <a:lumMod val="25000"/>
                  </a:schemeClr>
                </a:solidFill>
              </a:rPr>
              <a:t>Italy</a:t>
            </a:r>
            <a:r>
              <a:rPr lang="it-IT" sz="1600" i="1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r>
              <a:rPr lang="en-US" sz="1600" i="1" baseline="30000" dirty="0">
                <a:solidFill>
                  <a:schemeClr val="bg2">
                    <a:lumMod val="25000"/>
                  </a:schemeClr>
                </a:solidFill>
              </a:rPr>
              <a:t>2</a:t>
            </a:r>
            <a:r>
              <a:rPr lang="en-US" sz="1600" i="1" dirty="0">
                <a:solidFill>
                  <a:schemeClr val="bg2">
                    <a:lumMod val="25000"/>
                  </a:schemeClr>
                </a:solidFill>
              </a:rPr>
              <a:t>Department of Physics and Astronomy, University of </a:t>
            </a:r>
            <a:r>
              <a:rPr lang="en-US" sz="1600" i="1" dirty="0" err="1">
                <a:solidFill>
                  <a:schemeClr val="bg2">
                    <a:lumMod val="25000"/>
                  </a:schemeClr>
                </a:solidFill>
              </a:rPr>
              <a:t>Padova</a:t>
            </a:r>
            <a:r>
              <a:rPr lang="en-US" sz="1600" i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1600" i="1" dirty="0" err="1">
                <a:solidFill>
                  <a:schemeClr val="bg2">
                    <a:lumMod val="25000"/>
                  </a:schemeClr>
                </a:solidFill>
              </a:rPr>
              <a:t>Padova</a:t>
            </a:r>
            <a:r>
              <a:rPr lang="en-US" sz="1600" i="1" dirty="0">
                <a:solidFill>
                  <a:schemeClr val="bg2">
                    <a:lumMod val="25000"/>
                  </a:schemeClr>
                </a:solidFill>
              </a:rPr>
              <a:t>, Italy.</a:t>
            </a:r>
            <a:endParaRPr lang="it-IT" sz="1600" i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1600" i="1" baseline="30000" dirty="0">
                <a:solidFill>
                  <a:schemeClr val="bg2">
                    <a:lumMod val="25000"/>
                  </a:schemeClr>
                </a:solidFill>
              </a:rPr>
              <a:t>3</a:t>
            </a:r>
            <a:r>
              <a:rPr lang="en-US" sz="1600" i="1" dirty="0">
                <a:solidFill>
                  <a:schemeClr val="bg2">
                    <a:lumMod val="25000"/>
                  </a:schemeClr>
                </a:solidFill>
              </a:rPr>
              <a:t>Department of </a:t>
            </a:r>
            <a:r>
              <a:rPr lang="en-US" sz="1600" i="1" dirty="0" smtClean="0">
                <a:solidFill>
                  <a:schemeClr val="bg2">
                    <a:lumMod val="25000"/>
                  </a:schemeClr>
                </a:solidFill>
              </a:rPr>
              <a:t>Industrial Engineering, </a:t>
            </a:r>
            <a:r>
              <a:rPr lang="en-US" sz="1600" i="1" dirty="0">
                <a:solidFill>
                  <a:schemeClr val="bg2">
                    <a:lumMod val="25000"/>
                  </a:schemeClr>
                </a:solidFill>
              </a:rPr>
              <a:t>University of Trento, Trento, Italy.</a:t>
            </a:r>
            <a:endParaRPr lang="it-IT" sz="1600" i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1600" i="1" baseline="30000" dirty="0">
                <a:solidFill>
                  <a:schemeClr val="bg2">
                    <a:lumMod val="25000"/>
                  </a:schemeClr>
                </a:solidFill>
              </a:rPr>
              <a:t>4</a:t>
            </a:r>
            <a:r>
              <a:rPr lang="en-US" sz="1600" i="1" dirty="0">
                <a:solidFill>
                  <a:schemeClr val="bg2">
                    <a:lumMod val="25000"/>
                  </a:schemeClr>
                </a:solidFill>
              </a:rPr>
              <a:t>Department of Physics, University of </a:t>
            </a:r>
            <a:r>
              <a:rPr lang="en-US" sz="1600" i="1" dirty="0" err="1">
                <a:solidFill>
                  <a:schemeClr val="bg2">
                    <a:lumMod val="25000"/>
                  </a:schemeClr>
                </a:solidFill>
              </a:rPr>
              <a:t>Nevsehir</a:t>
            </a:r>
            <a:r>
              <a:rPr lang="en-US" sz="1600" i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1600" i="1" dirty="0" err="1">
                <a:solidFill>
                  <a:schemeClr val="bg2">
                    <a:lumMod val="25000"/>
                  </a:schemeClr>
                </a:solidFill>
              </a:rPr>
              <a:t>Nevsehir</a:t>
            </a:r>
            <a:r>
              <a:rPr lang="en-US" sz="1600" i="1" dirty="0">
                <a:solidFill>
                  <a:schemeClr val="bg2">
                    <a:lumMod val="25000"/>
                  </a:schemeClr>
                </a:solidFill>
              </a:rPr>
              <a:t>, Turkey </a:t>
            </a:r>
            <a:r>
              <a:rPr lang="en-US" sz="1600" i="1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it-IT" sz="1600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7" t="16471" r="27942" b="28235"/>
          <a:stretch/>
        </p:blipFill>
        <p:spPr>
          <a:xfrm>
            <a:off x="138172" y="1373317"/>
            <a:ext cx="2419350" cy="2136504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179266" y="6291049"/>
            <a:ext cx="767013" cy="365125"/>
          </a:xfrm>
        </p:spPr>
        <p:txBody>
          <a:bodyPr/>
          <a:lstStyle/>
          <a:p>
            <a:fld id="{9CD8D479-8942-46E8-A226-A4E01F7A105C}" type="slidenum">
              <a:rPr lang="it-IT" smtClean="0"/>
              <a:pPr/>
              <a:t>31</a:t>
            </a:fld>
            <a:endParaRPr lang="it-IT" dirty="0"/>
          </a:p>
        </p:txBody>
      </p:sp>
      <p:grpSp>
        <p:nvGrpSpPr>
          <p:cNvPr id="8" name="Gruppo 7"/>
          <p:cNvGrpSpPr/>
          <p:nvPr/>
        </p:nvGrpSpPr>
        <p:grpSpPr>
          <a:xfrm>
            <a:off x="7857464" y="76491"/>
            <a:ext cx="1233789" cy="551935"/>
            <a:chOff x="0" y="0"/>
            <a:chExt cx="980303" cy="551935"/>
          </a:xfrm>
        </p:grpSpPr>
        <p:sp>
          <p:nvSpPr>
            <p:cNvPr id="9" name="Rettangolo 8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1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47" descr="D:\LOGHI\Logo_INF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" y="56118"/>
            <a:ext cx="744398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1024574" y="69345"/>
            <a:ext cx="6749207" cy="496801"/>
            <a:chOff x="1031087" y="69345"/>
            <a:chExt cx="7148178" cy="496801"/>
          </a:xfrm>
        </p:grpSpPr>
        <p:sp>
          <p:nvSpPr>
            <p:cNvPr id="14" name="Rettangolo 13"/>
            <p:cNvSpPr/>
            <p:nvPr/>
          </p:nvSpPr>
          <p:spPr>
            <a:xfrm>
              <a:off x="1031087" y="69345"/>
              <a:ext cx="7148178" cy="48259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chemeClr val="accent1">
                      <a:lumMod val="50000"/>
                    </a:schemeClr>
                  </a:solidFill>
                </a:rPr>
                <a:t>The Collaborations </a:t>
              </a:r>
              <a:endParaRPr lang="en-US" sz="1400" baseline="-25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6393481" y="80114"/>
              <a:ext cx="748146" cy="486032"/>
            </a:xfrm>
            <a:prstGeom prst="rect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-80090" y="3580416"/>
            <a:ext cx="4242516" cy="2160588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1600" b="1" dirty="0" err="1">
                <a:solidFill>
                  <a:srgbClr val="FF0000"/>
                </a:solidFill>
                <a:latin typeface="+mj-lt"/>
                <a:ea typeface="+mj-ea"/>
                <a:cs typeface="Tahoma" pitchFamily="34" charset="0"/>
              </a:rPr>
              <a:t>NE</a:t>
            </a:r>
            <a:r>
              <a:rPr lang="en-US" sz="1600" b="1" dirty="0" err="1">
                <a:solidFill>
                  <a:srgbClr val="0000FF"/>
                </a:solidFill>
                <a:latin typeface="+mj-lt"/>
                <a:ea typeface="+mj-ea"/>
                <a:cs typeface="Tahoma" pitchFamily="34" charset="0"/>
              </a:rPr>
              <a:t>utron</a:t>
            </a:r>
            <a:r>
              <a:rPr lang="en-US" sz="1600" b="1" dirty="0">
                <a:solidFill>
                  <a:srgbClr val="0000FF"/>
                </a:solidFill>
                <a:latin typeface="+mj-lt"/>
                <a:ea typeface="+mj-ea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+mj-lt"/>
                <a:ea typeface="+mj-ea"/>
                <a:cs typeface="Tahoma" pitchFamily="34" charset="0"/>
              </a:rPr>
              <a:t>DE</a:t>
            </a:r>
            <a:r>
              <a:rPr lang="en-US" sz="1600" b="1" dirty="0" err="1">
                <a:solidFill>
                  <a:srgbClr val="0000FF"/>
                </a:solidFill>
                <a:latin typeface="+mj-lt"/>
                <a:ea typeface="+mj-ea"/>
                <a:cs typeface="Tahoma" pitchFamily="34" charset="0"/>
              </a:rPr>
              <a:t>tector</a:t>
            </a:r>
            <a:r>
              <a:rPr lang="en-US" sz="1600" b="1" dirty="0">
                <a:solidFill>
                  <a:srgbClr val="0000FF"/>
                </a:solidFill>
                <a:latin typeface="+mj-lt"/>
                <a:ea typeface="+mj-ea"/>
                <a:cs typeface="Tahoma" pitchFamily="34" charset="0"/>
              </a:rPr>
              <a:t> developments for </a:t>
            </a:r>
            <a:r>
              <a:rPr lang="en-US" sz="1600" b="1" dirty="0">
                <a:solidFill>
                  <a:srgbClr val="FF0000"/>
                </a:solidFill>
                <a:latin typeface="+mj-lt"/>
                <a:ea typeface="+mj-ea"/>
                <a:cs typeface="Tahoma" pitchFamily="34" charset="0"/>
              </a:rPr>
              <a:t>N</a:t>
            </a:r>
            <a:r>
              <a:rPr lang="en-US" sz="1600" b="1" dirty="0">
                <a:solidFill>
                  <a:srgbClr val="0000FF"/>
                </a:solidFill>
                <a:latin typeface="+mj-lt"/>
                <a:ea typeface="+mj-ea"/>
                <a:cs typeface="Tahoma" pitchFamily="34" charset="0"/>
              </a:rPr>
              <a:t>uclear </a:t>
            </a:r>
            <a:r>
              <a:rPr lang="en-US" sz="1600" b="1" dirty="0">
                <a:solidFill>
                  <a:srgbClr val="FF0000"/>
                </a:solidFill>
                <a:latin typeface="+mj-lt"/>
                <a:ea typeface="+mj-ea"/>
                <a:cs typeface="Tahoma" pitchFamily="34" charset="0"/>
              </a:rPr>
              <a:t>S</a:t>
            </a:r>
            <a:r>
              <a:rPr lang="en-US" sz="1600" b="1" dirty="0">
                <a:solidFill>
                  <a:srgbClr val="0000FF"/>
                </a:solidFill>
                <a:latin typeface="+mj-lt"/>
                <a:ea typeface="+mj-ea"/>
                <a:cs typeface="Tahoma" pitchFamily="34" charset="0"/>
              </a:rPr>
              <a:t>tructure, </a:t>
            </a:r>
            <a:r>
              <a:rPr lang="en-US" sz="1600" b="1" dirty="0">
                <a:solidFill>
                  <a:srgbClr val="FF0000"/>
                </a:solidFill>
                <a:latin typeface="+mj-lt"/>
                <a:ea typeface="+mj-ea"/>
                <a:cs typeface="Tahoma" pitchFamily="34" charset="0"/>
              </a:rPr>
              <a:t>A</a:t>
            </a:r>
            <a:r>
              <a:rPr lang="en-US" sz="1600" b="1" dirty="0">
                <a:solidFill>
                  <a:srgbClr val="0000FF"/>
                </a:solidFill>
                <a:latin typeface="+mj-lt"/>
                <a:ea typeface="+mj-ea"/>
                <a:cs typeface="Tahoma" pitchFamily="34" charset="0"/>
              </a:rPr>
              <a:t>strophysics and </a:t>
            </a:r>
            <a:r>
              <a:rPr lang="en-US" sz="1600" b="1" dirty="0">
                <a:solidFill>
                  <a:srgbClr val="FF0000"/>
                </a:solidFill>
                <a:latin typeface="+mj-lt"/>
                <a:ea typeface="+mj-ea"/>
                <a:cs typeface="Tahoma" pitchFamily="34" charset="0"/>
              </a:rPr>
              <a:t>A</a:t>
            </a:r>
            <a:r>
              <a:rPr lang="en-US" sz="1600" b="1" dirty="0">
                <a:solidFill>
                  <a:srgbClr val="0000FF"/>
                </a:solidFill>
                <a:latin typeface="+mj-lt"/>
                <a:ea typeface="+mj-ea"/>
                <a:cs typeface="Tahoma" pitchFamily="34" charset="0"/>
              </a:rPr>
              <a:t>pplications </a:t>
            </a:r>
            <a:r>
              <a:rPr lang="en-US" b="1" dirty="0">
                <a:solidFill>
                  <a:srgbClr val="0000FF"/>
                </a:solidFill>
                <a:latin typeface="+mj-lt"/>
                <a:ea typeface="+mj-ea"/>
                <a:cs typeface="Tahoma" pitchFamily="34" charset="0"/>
              </a:rPr>
              <a:t>(</a:t>
            </a:r>
            <a:r>
              <a:rPr lang="en-US" b="1" dirty="0">
                <a:solidFill>
                  <a:srgbClr val="FF0000"/>
                </a:solidFill>
                <a:latin typeface="+mj-lt"/>
                <a:ea typeface="+mj-ea"/>
                <a:cs typeface="Tahoma" pitchFamily="34" charset="0"/>
              </a:rPr>
              <a:t>NEDENSAA</a:t>
            </a:r>
            <a:r>
              <a:rPr lang="en-US" b="1" dirty="0">
                <a:solidFill>
                  <a:srgbClr val="0000FF"/>
                </a:solidFill>
                <a:latin typeface="+mj-lt"/>
                <a:ea typeface="+mj-ea"/>
                <a:cs typeface="Tahoma" pitchFamily="34" charset="0"/>
              </a:rPr>
              <a:t>) </a:t>
            </a:r>
            <a:r>
              <a:rPr lang="en-US" b="1" dirty="0" smtClean="0">
                <a:solidFill>
                  <a:srgbClr val="0000FF"/>
                </a:solidFill>
                <a:latin typeface="+mj-lt"/>
                <a:ea typeface="+mj-ea"/>
                <a:cs typeface="Tahoma" pitchFamily="34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+mj-lt"/>
                <a:ea typeface="+mj-ea"/>
                <a:cs typeface="Tahoma" pitchFamily="34" charset="0"/>
              </a:rPr>
              <a:t>NuPNET</a:t>
            </a:r>
            <a:r>
              <a:rPr lang="en-US" b="1" dirty="0" smtClean="0">
                <a:solidFill>
                  <a:srgbClr val="0000FF"/>
                </a:solidFill>
                <a:latin typeface="+mj-lt"/>
                <a:ea typeface="+mj-ea"/>
                <a:cs typeface="Tahoma" pitchFamily="34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+mj-lt"/>
                <a:ea typeface="+mj-ea"/>
                <a:cs typeface="Tahoma" pitchFamily="34" charset="0"/>
              </a:rPr>
              <a:t>- Network</a:t>
            </a:r>
          </a:p>
        </p:txBody>
      </p:sp>
      <p:sp>
        <p:nvSpPr>
          <p:cNvPr id="17" name="Rettangolo 4"/>
          <p:cNvSpPr>
            <a:spLocks noChangeArrowheads="1"/>
          </p:cNvSpPr>
          <p:nvPr/>
        </p:nvSpPr>
        <p:spPr bwMode="auto">
          <a:xfrm>
            <a:off x="143668" y="4491818"/>
            <a:ext cx="417591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46075" indent="-3460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2" eaLnBrk="1" hangingPunct="1">
              <a:spcBef>
                <a:spcPct val="0"/>
              </a:spcBef>
              <a:buFontTx/>
              <a:buBlip>
                <a:blip r:embed="rId7"/>
              </a:buBlip>
            </a:pPr>
            <a:r>
              <a:rPr lang="en-GB" sz="1400" dirty="0">
                <a:cs typeface="Tahoma" panose="020B0604030504040204" pitchFamily="34" charset="0"/>
              </a:rPr>
              <a:t>Italy (INFN - LNL, LNS</a:t>
            </a:r>
            <a:r>
              <a:rPr lang="en-GB" sz="1400" dirty="0" smtClean="0">
                <a:cs typeface="Tahoma" panose="020B0604030504040204" pitchFamily="34" charset="0"/>
              </a:rPr>
              <a:t>).</a:t>
            </a:r>
          </a:p>
          <a:p>
            <a:pPr lvl="2" eaLnBrk="1" hangingPunct="1">
              <a:spcBef>
                <a:spcPct val="0"/>
              </a:spcBef>
              <a:buFontTx/>
              <a:buBlip>
                <a:blip r:embed="rId7"/>
              </a:buBlip>
            </a:pPr>
            <a:r>
              <a:rPr lang="en-GB" sz="1400" dirty="0" smtClean="0">
                <a:cs typeface="Tahoma" panose="020B0604030504040204" pitchFamily="34" charset="0"/>
              </a:rPr>
              <a:t>Germany </a:t>
            </a:r>
            <a:r>
              <a:rPr lang="en-GB" sz="1400" dirty="0">
                <a:cs typeface="Tahoma" panose="020B0604030504040204" pitchFamily="34" charset="0"/>
              </a:rPr>
              <a:t>(TU Dresden).</a:t>
            </a:r>
          </a:p>
          <a:p>
            <a:pPr lvl="2" eaLnBrk="1" hangingPunct="1">
              <a:spcBef>
                <a:spcPct val="0"/>
              </a:spcBef>
              <a:buFontTx/>
              <a:buBlip>
                <a:blip r:embed="rId7"/>
              </a:buBlip>
            </a:pPr>
            <a:r>
              <a:rPr lang="en-GB" sz="1400" dirty="0">
                <a:cs typeface="Tahoma" panose="020B0604030504040204" pitchFamily="34" charset="0"/>
              </a:rPr>
              <a:t>France (CNRS/IN2P3, CEA, DRT, LIST, DCSI, LCAE).</a:t>
            </a:r>
          </a:p>
          <a:p>
            <a:pPr lvl="2" eaLnBrk="1" hangingPunct="1">
              <a:spcBef>
                <a:spcPct val="0"/>
              </a:spcBef>
              <a:buFontTx/>
              <a:buBlip>
                <a:blip r:embed="rId7"/>
              </a:buBlip>
            </a:pPr>
            <a:r>
              <a:rPr lang="en-GB" sz="1400" dirty="0">
                <a:cs typeface="Tahoma" panose="020B0604030504040204" pitchFamily="34" charset="0"/>
              </a:rPr>
              <a:t>Spain (CIEMAT, IFIC).</a:t>
            </a:r>
          </a:p>
          <a:p>
            <a:pPr lvl="2" eaLnBrk="1" hangingPunct="1">
              <a:spcBef>
                <a:spcPct val="0"/>
              </a:spcBef>
              <a:buFontTx/>
              <a:buBlip>
                <a:blip r:embed="rId7"/>
              </a:buBlip>
            </a:pPr>
            <a:r>
              <a:rPr lang="en-GB" sz="1400" dirty="0">
                <a:cs typeface="Tahoma" panose="020B0604030504040204" pitchFamily="34" charset="0"/>
              </a:rPr>
              <a:t>Finland (Univ. </a:t>
            </a:r>
            <a:r>
              <a:rPr lang="en-GB" sz="1400" dirty="0" err="1">
                <a:cs typeface="Tahoma" panose="020B0604030504040204" pitchFamily="34" charset="0"/>
              </a:rPr>
              <a:t>Jyväskylä</a:t>
            </a:r>
            <a:r>
              <a:rPr lang="en-GB" sz="1400" dirty="0">
                <a:cs typeface="Tahoma" panose="020B0604030504040204" pitchFamily="34" charset="0"/>
              </a:rPr>
              <a:t>).</a:t>
            </a:r>
          </a:p>
          <a:p>
            <a:pPr lvl="2" eaLnBrk="1" hangingPunct="1">
              <a:spcBef>
                <a:spcPct val="0"/>
              </a:spcBef>
              <a:buFontTx/>
              <a:buBlip>
                <a:blip r:embed="rId7"/>
              </a:buBlip>
            </a:pPr>
            <a:r>
              <a:rPr lang="en-GB" sz="1400" dirty="0">
                <a:cs typeface="Tahoma" panose="020B0604030504040204" pitchFamily="34" charset="0"/>
              </a:rPr>
              <a:t>Bulgaria (INRNE).</a:t>
            </a:r>
          </a:p>
          <a:p>
            <a:pPr lvl="2" eaLnBrk="1" hangingPunct="1">
              <a:spcBef>
                <a:spcPct val="0"/>
              </a:spcBef>
              <a:buFontTx/>
              <a:buBlip>
                <a:blip r:embed="rId7"/>
              </a:buBlip>
            </a:pPr>
            <a:r>
              <a:rPr lang="en-GB" sz="1400" dirty="0">
                <a:cs typeface="Tahoma" panose="020B0604030504040204" pitchFamily="34" charset="0"/>
              </a:rPr>
              <a:t>Turkey (TUBITAK)</a:t>
            </a:r>
          </a:p>
          <a:p>
            <a:pPr lvl="2" eaLnBrk="1" hangingPunct="1">
              <a:spcBef>
                <a:spcPct val="0"/>
              </a:spcBef>
              <a:buFontTx/>
              <a:buBlip>
                <a:blip r:embed="rId7"/>
              </a:buBlip>
            </a:pPr>
            <a:r>
              <a:rPr lang="en-GB" sz="1400" dirty="0">
                <a:cs typeface="Tahoma" panose="020B0604030504040204" pitchFamily="34" charset="0"/>
              </a:rPr>
              <a:t>Sweden (Univ. Uppsala).</a:t>
            </a:r>
            <a:endParaRPr lang="en-GB" sz="1400" dirty="0">
              <a:solidFill>
                <a:srgbClr val="FF0000"/>
              </a:solidFill>
              <a:cs typeface="Tahoma" panose="020B0604030504040204" pitchFamily="34" charset="0"/>
            </a:endParaRP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4803565" y="3682533"/>
            <a:ext cx="3980986" cy="2330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The HYDE Collaboration</a:t>
            </a:r>
          </a:p>
          <a:p>
            <a:pPr algn="ctr"/>
            <a:r>
              <a:rPr lang="it-IT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ORIONE </a:t>
            </a:r>
            <a:r>
              <a:rPr lang="it-IT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Collaborators</a:t>
            </a:r>
            <a:r>
              <a:rPr lang="it-IT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plus</a:t>
            </a:r>
            <a:r>
              <a:rPr lang="it-IT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:</a:t>
            </a:r>
          </a:p>
          <a:p>
            <a:endParaRPr lang="it-IT" sz="20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G. Dalla Betta</a:t>
            </a:r>
            <a:r>
              <a:rPr lang="it-IT" sz="1800" baseline="30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1</a:t>
            </a:r>
            <a:r>
              <a:rPr lang="it-IT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it-IT" sz="18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it-IT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&amp; </a:t>
            </a:r>
            <a:r>
              <a:rPr lang="it-IT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Coworkers</a:t>
            </a:r>
            <a:endParaRPr lang="it-IT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M. </a:t>
            </a:r>
            <a:r>
              <a:rPr lang="it-IT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Boscardin</a:t>
            </a:r>
            <a:r>
              <a:rPr lang="it-IT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it-IT" sz="1800" baseline="30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2</a:t>
            </a:r>
            <a:r>
              <a:rPr lang="it-IT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&amp; </a:t>
            </a:r>
            <a:r>
              <a:rPr lang="it-IT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Coworkers</a:t>
            </a:r>
            <a:endParaRPr lang="it-IT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G. Susinno</a:t>
            </a:r>
            <a:r>
              <a:rPr lang="it-IT" sz="1800" baseline="30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3</a:t>
            </a:r>
            <a:r>
              <a:rPr lang="it-IT" sz="1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&amp; </a:t>
            </a:r>
            <a:r>
              <a:rPr lang="it-IT" sz="1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Coworkers</a:t>
            </a:r>
            <a:endParaRPr lang="it-IT" sz="1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1400" i="1" baseline="30000" dirty="0">
                <a:solidFill>
                  <a:schemeClr val="bg2">
                    <a:lumMod val="25000"/>
                  </a:schemeClr>
                </a:solidFill>
              </a:rPr>
              <a:t>1</a:t>
            </a:r>
            <a:r>
              <a:rPr lang="en-US" sz="1400" i="1" dirty="0" smtClean="0">
                <a:solidFill>
                  <a:schemeClr val="bg2">
                    <a:lumMod val="25000"/>
                  </a:schemeClr>
                </a:solidFill>
              </a:rPr>
              <a:t>Department </a:t>
            </a:r>
            <a:r>
              <a:rPr lang="en-US" sz="1400" i="1" dirty="0">
                <a:solidFill>
                  <a:schemeClr val="bg2">
                    <a:lumMod val="25000"/>
                  </a:schemeClr>
                </a:solidFill>
              </a:rPr>
              <a:t>of Industrial Engineering </a:t>
            </a:r>
            <a:r>
              <a:rPr lang="en-US" sz="1400" i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</a:p>
          <a:p>
            <a:pPr algn="ctr"/>
            <a:r>
              <a:rPr lang="en-US" sz="1400" i="1" dirty="0" smtClean="0">
                <a:solidFill>
                  <a:schemeClr val="bg2">
                    <a:lumMod val="25000"/>
                  </a:schemeClr>
                </a:solidFill>
              </a:rPr>
              <a:t>University of </a:t>
            </a:r>
            <a:r>
              <a:rPr lang="en-US" sz="1400" i="1" dirty="0">
                <a:solidFill>
                  <a:schemeClr val="bg2">
                    <a:lumMod val="25000"/>
                  </a:schemeClr>
                </a:solidFill>
              </a:rPr>
              <a:t>Trento, </a:t>
            </a:r>
            <a:r>
              <a:rPr lang="en-US" sz="1400" i="1" dirty="0" smtClean="0">
                <a:solidFill>
                  <a:schemeClr val="bg2">
                    <a:lumMod val="25000"/>
                  </a:schemeClr>
                </a:solidFill>
              </a:rPr>
              <a:t>Trento, Italy.</a:t>
            </a:r>
          </a:p>
          <a:p>
            <a:pPr algn="ctr"/>
            <a:r>
              <a:rPr lang="en-US" sz="1400" i="1" baseline="30000" dirty="0" smtClean="0">
                <a:solidFill>
                  <a:schemeClr val="bg2">
                    <a:lumMod val="25000"/>
                  </a:schemeClr>
                </a:solidFill>
              </a:rPr>
              <a:t>2</a:t>
            </a:r>
            <a:r>
              <a:rPr lang="en-US" sz="1400" i="1" dirty="0" smtClean="0">
                <a:solidFill>
                  <a:schemeClr val="bg2">
                    <a:lumMod val="25000"/>
                  </a:schemeClr>
                </a:solidFill>
              </a:rPr>
              <a:t>FBK (Bruno Kessler Foundation), Trento </a:t>
            </a:r>
            <a:endParaRPr lang="it-IT" sz="1400" i="1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n-US" sz="1400" i="1" baseline="30000" dirty="0" smtClean="0">
                <a:solidFill>
                  <a:schemeClr val="bg2">
                    <a:lumMod val="25000"/>
                  </a:schemeClr>
                </a:solidFill>
              </a:rPr>
              <a:t>3 </a:t>
            </a:r>
            <a:r>
              <a:rPr lang="en-US" sz="1400" i="1" dirty="0" smtClean="0">
                <a:solidFill>
                  <a:schemeClr val="bg2">
                    <a:lumMod val="25000"/>
                  </a:schemeClr>
                </a:solidFill>
              </a:rPr>
              <a:t>INFN &amp; Department </a:t>
            </a:r>
            <a:r>
              <a:rPr lang="en-US" sz="1400" i="1" dirty="0">
                <a:solidFill>
                  <a:schemeClr val="bg2">
                    <a:lumMod val="25000"/>
                  </a:schemeClr>
                </a:solidFill>
              </a:rPr>
              <a:t>of Physics, University of </a:t>
            </a:r>
            <a:r>
              <a:rPr lang="en-US" sz="1400" i="1" dirty="0" smtClean="0">
                <a:solidFill>
                  <a:schemeClr val="bg2">
                    <a:lumMod val="25000"/>
                  </a:schemeClr>
                </a:solidFill>
              </a:rPr>
              <a:t>Calabria, Cosenza, Italy</a:t>
            </a:r>
            <a:r>
              <a:rPr lang="en-US" sz="1400" i="1" dirty="0">
                <a:solidFill>
                  <a:schemeClr val="bg2">
                    <a:lumMod val="25000"/>
                  </a:schemeClr>
                </a:solidFill>
              </a:rPr>
              <a:t> </a:t>
            </a:r>
            <a:r>
              <a:rPr lang="en-US" sz="1400" i="1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it-IT" sz="1400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2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862500" y="101644"/>
            <a:ext cx="7784759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 smtClean="0"/>
              <a:t>Best </a:t>
            </a:r>
            <a:r>
              <a:rPr lang="en-ZA" sz="5400" dirty="0" smtClean="0"/>
              <a:t>Wishes</a:t>
            </a:r>
            <a:r>
              <a:rPr lang="it-IT" sz="5400" dirty="0" smtClean="0"/>
              <a:t> </a:t>
            </a:r>
            <a:r>
              <a:rPr lang="it-IT" sz="5400" dirty="0"/>
              <a:t>JOE !!!!!!!!!!!!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it-IT" smtClean="0"/>
              <a:pPr/>
              <a:t>32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279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>
          <a:xfrm>
            <a:off x="260059" y="6656174"/>
            <a:ext cx="7919207" cy="204316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1000" b="1" dirty="0" smtClean="0">
                <a:solidFill>
                  <a:srgbClr val="002060"/>
                </a:solidFill>
                <a:latin typeface="Corbel"/>
              </a:rPr>
              <a:t>F. </a:t>
            </a:r>
            <a:r>
              <a:rPr lang="en-US" sz="1000" b="1" dirty="0" err="1" smtClean="0">
                <a:solidFill>
                  <a:srgbClr val="002060"/>
                </a:solidFill>
                <a:latin typeface="Corbel"/>
              </a:rPr>
              <a:t>Gramegna</a:t>
            </a:r>
            <a:r>
              <a:rPr lang="en-US" sz="1000" b="1" dirty="0" smtClean="0">
                <a:solidFill>
                  <a:srgbClr val="002060"/>
                </a:solidFill>
                <a:latin typeface="Corbel"/>
              </a:rPr>
              <a:t>,    International Workshop on Nuclear Dynamics and Thermodynamics,   Texas A&amp;M University 19 – 22 August - 2013</a:t>
            </a:r>
            <a:endParaRPr lang="en-US" sz="1000" b="1" dirty="0">
              <a:solidFill>
                <a:srgbClr val="002060"/>
              </a:solidFill>
              <a:latin typeface="Corbel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60058" y="-2"/>
            <a:ext cx="7919207" cy="66561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6600" b="1" dirty="0" smtClean="0">
                <a:solidFill>
                  <a:schemeClr val="bg2">
                    <a:lumMod val="25000"/>
                  </a:schemeClr>
                </a:solidFill>
              </a:rPr>
              <a:t>BACKUP </a:t>
            </a:r>
          </a:p>
          <a:p>
            <a:pPr algn="ctr"/>
            <a:r>
              <a:rPr lang="it-IT" sz="6600" b="1" dirty="0" smtClean="0">
                <a:solidFill>
                  <a:schemeClr val="bg2">
                    <a:lumMod val="25000"/>
                  </a:schemeClr>
                </a:solidFill>
              </a:rPr>
              <a:t>SLIDES</a:t>
            </a:r>
            <a:endParaRPr lang="it-IT" sz="6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it-IT" smtClean="0"/>
              <a:pPr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51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142875" y="6457950"/>
            <a:ext cx="8010525" cy="263526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100" dirty="0" smtClean="0">
                <a:solidFill>
                  <a:schemeClr val="tx1"/>
                </a:solidFill>
              </a:rPr>
              <a:t>F. </a:t>
            </a:r>
            <a:r>
              <a:rPr lang="en-US" sz="1100" dirty="0" err="1" smtClean="0">
                <a:solidFill>
                  <a:schemeClr val="tx1"/>
                </a:solidFill>
              </a:rPr>
              <a:t>Gramegna</a:t>
            </a:r>
            <a:r>
              <a:rPr lang="en-US" sz="1100" dirty="0" smtClean="0">
                <a:solidFill>
                  <a:schemeClr val="tx1"/>
                </a:solidFill>
              </a:rPr>
              <a:t>,    International Workshop on Nuclear Dynamics and Thermodynamics,   Texas A&amp;M University 19 – 22 August - 2013</a:t>
            </a:r>
            <a:endParaRPr lang="it-IT" sz="1100" dirty="0">
              <a:solidFill>
                <a:schemeClr val="tx1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it-IT" smtClean="0"/>
              <a:pPr/>
              <a:t>34</a:t>
            </a:fld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7886358" y="55657"/>
            <a:ext cx="1233789" cy="551935"/>
            <a:chOff x="0" y="0"/>
            <a:chExt cx="980303" cy="551935"/>
          </a:xfrm>
        </p:grpSpPr>
        <p:sp>
          <p:nvSpPr>
            <p:cNvPr id="7" name="Rettangolo 6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147" descr="D:\LOGHI\Logo_INF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9" y="32951"/>
            <a:ext cx="744398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o 9"/>
          <p:cNvGrpSpPr/>
          <p:nvPr/>
        </p:nvGrpSpPr>
        <p:grpSpPr>
          <a:xfrm>
            <a:off x="960493" y="-1"/>
            <a:ext cx="6862501" cy="551936"/>
            <a:chOff x="945680" y="-1"/>
            <a:chExt cx="7236290" cy="551936"/>
          </a:xfrm>
        </p:grpSpPr>
        <p:sp>
          <p:nvSpPr>
            <p:cNvPr id="11" name="Rettangolo 10"/>
            <p:cNvSpPr/>
            <p:nvPr/>
          </p:nvSpPr>
          <p:spPr>
            <a:xfrm>
              <a:off x="945680" y="-1"/>
              <a:ext cx="7236290" cy="55193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6925224" y="0"/>
              <a:ext cx="748146" cy="5315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3" name="CasellaDiTesto 12"/>
          <p:cNvSpPr txBox="1"/>
          <p:nvPr/>
        </p:nvSpPr>
        <p:spPr>
          <a:xfrm>
            <a:off x="1558555" y="81121"/>
            <a:ext cx="4283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X-ray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diffraction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patterns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Immagine 13" descr="XRD_phenylsiloxane.tif"/>
          <p:cNvPicPr>
            <a:picLocks noChangeAspect="1"/>
          </p:cNvPicPr>
          <p:nvPr/>
        </p:nvPicPr>
        <p:blipFill>
          <a:blip r:embed="rId5" cstate="print"/>
          <a:srcRect l="4326" t="6015" r="10626" b="3760"/>
          <a:stretch>
            <a:fillRect/>
          </a:stretch>
        </p:blipFill>
        <p:spPr>
          <a:xfrm>
            <a:off x="71457" y="1672596"/>
            <a:ext cx="6124278" cy="4536503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4184851" y="802740"/>
            <a:ext cx="4680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it-IT" sz="1600" dirty="0" smtClean="0"/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NO</a:t>
            </a:r>
            <a:r>
              <a:rPr lang="en-US" sz="1600" dirty="0" smtClean="0"/>
              <a:t> sharp peaks </a:t>
            </a:r>
            <a:r>
              <a:rPr lang="en-US" sz="1600" dirty="0" smtClean="0">
                <a:latin typeface="Calibri"/>
              </a:rPr>
              <a:t>→ </a:t>
            </a:r>
            <a:r>
              <a:rPr lang="en-US" sz="1600" dirty="0" smtClean="0">
                <a:solidFill>
                  <a:srgbClr val="FF0000"/>
                </a:solidFill>
                <a:latin typeface="Calibri"/>
              </a:rPr>
              <a:t>NO</a:t>
            </a:r>
            <a:r>
              <a:rPr lang="en-US" sz="1600" dirty="0" smtClean="0"/>
              <a:t> 3-D crystalline order</a:t>
            </a:r>
            <a:endParaRPr lang="it-IT" sz="1600" dirty="0" smtClean="0"/>
          </a:p>
          <a:p>
            <a:pPr>
              <a:buFont typeface="Wingdings" pitchFamily="2" charset="2"/>
              <a:buChar char="q"/>
            </a:pPr>
            <a:r>
              <a:rPr lang="en-GB" sz="1600" dirty="0" smtClean="0"/>
              <a:t> Negligible changes with aging</a:t>
            </a:r>
          </a:p>
          <a:p>
            <a:pPr>
              <a:buFont typeface="Wingdings" pitchFamily="2" charset="2"/>
              <a:buChar char="q"/>
            </a:pPr>
            <a:r>
              <a:rPr lang="en-GB" sz="1600" dirty="0"/>
              <a:t> </a:t>
            </a:r>
            <a:r>
              <a:rPr lang="en-GB" sz="1600" dirty="0" smtClean="0"/>
              <a:t>Negligible changes with polymerization routes </a:t>
            </a:r>
          </a:p>
          <a:p>
            <a:pPr>
              <a:buFont typeface="Wingdings" pitchFamily="2" charset="2"/>
              <a:buChar char="q"/>
            </a:pPr>
            <a:r>
              <a:rPr lang="en-GB" sz="1600" dirty="0"/>
              <a:t> </a:t>
            </a:r>
            <a:r>
              <a:rPr lang="en-GB" sz="1600" dirty="0" smtClean="0">
                <a:solidFill>
                  <a:srgbClr val="FF0000"/>
                </a:solidFill>
              </a:rPr>
              <a:t>Two components</a:t>
            </a:r>
            <a:r>
              <a:rPr lang="en-GB" sz="1600" dirty="0" smtClean="0"/>
              <a:t>: intense and sharp peak at 10.7° and a hump at about 19.7°</a:t>
            </a:r>
          </a:p>
          <a:p>
            <a:pPr lvl="1">
              <a:buFont typeface="Wingdings" pitchFamily="2" charset="2"/>
              <a:buChar char="q"/>
            </a:pPr>
            <a:r>
              <a:rPr lang="en-GB" sz="1600" dirty="0"/>
              <a:t> </a:t>
            </a:r>
            <a:r>
              <a:rPr lang="en-GB" sz="1600" dirty="0" smtClean="0"/>
              <a:t>19.7° Si-O-Si amorphous phase of silica-like structure in </a:t>
            </a:r>
            <a:r>
              <a:rPr lang="en-GB" sz="1600" dirty="0" err="1" smtClean="0"/>
              <a:t>siloxane</a:t>
            </a:r>
            <a:endParaRPr lang="en-GB" sz="1600" dirty="0" smtClean="0"/>
          </a:p>
          <a:p>
            <a:pPr lvl="1">
              <a:buFont typeface="Wingdings" pitchFamily="2" charset="2"/>
              <a:buChar char="q"/>
            </a:pPr>
            <a:r>
              <a:rPr lang="en-GB" sz="1600" dirty="0" smtClean="0"/>
              <a:t> 10.7° </a:t>
            </a:r>
            <a:r>
              <a:rPr lang="en-US" sz="1600" dirty="0" smtClean="0"/>
              <a:t>ordered domains (lamellae with folded chains) without close crystalline packing</a:t>
            </a:r>
            <a:endParaRPr lang="en-GB" sz="16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rcRect l="4893" r="7030" b="16826"/>
          <a:stretch>
            <a:fillRect/>
          </a:stretch>
        </p:blipFill>
        <p:spPr bwMode="auto">
          <a:xfrm>
            <a:off x="6457950" y="3025055"/>
            <a:ext cx="2221840" cy="228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asellaDiTesto 16"/>
          <p:cNvSpPr txBox="1"/>
          <p:nvPr/>
        </p:nvSpPr>
        <p:spPr>
          <a:xfrm>
            <a:off x="6238521" y="5337195"/>
            <a:ext cx="2685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 smtClean="0">
                <a:solidFill>
                  <a:srgbClr val="FF0000"/>
                </a:solidFill>
              </a:rPr>
              <a:t>Ribbon-like</a:t>
            </a:r>
            <a:r>
              <a:rPr lang="it-IT" sz="1600" dirty="0" smtClean="0">
                <a:solidFill>
                  <a:srgbClr val="FF0000"/>
                </a:solidFill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</a:rPr>
              <a:t>structure</a:t>
            </a:r>
            <a:r>
              <a:rPr lang="it-IT" sz="1600" dirty="0" smtClean="0">
                <a:solidFill>
                  <a:srgbClr val="FF0000"/>
                </a:solidFill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</a:rPr>
              <a:t>of</a:t>
            </a:r>
            <a:r>
              <a:rPr lang="it-IT" sz="1600" dirty="0" smtClean="0">
                <a:solidFill>
                  <a:srgbClr val="FF0000"/>
                </a:solidFill>
              </a:rPr>
              <a:t> PDMS </a:t>
            </a:r>
            <a:r>
              <a:rPr lang="it-IT" sz="1600" dirty="0" err="1" smtClean="0">
                <a:solidFill>
                  <a:srgbClr val="FF0000"/>
                </a:solidFill>
              </a:rPr>
              <a:t>with</a:t>
            </a:r>
            <a:r>
              <a:rPr lang="it-IT" sz="1600" dirty="0" smtClean="0">
                <a:solidFill>
                  <a:srgbClr val="FF0000"/>
                </a:solidFill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</a:rPr>
              <a:t>unit</a:t>
            </a:r>
            <a:r>
              <a:rPr lang="it-IT" sz="1600" dirty="0" smtClean="0">
                <a:solidFill>
                  <a:srgbClr val="FF0000"/>
                </a:solidFill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</a:rPr>
              <a:t>cell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398378" y="6070600"/>
            <a:ext cx="3002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/>
              <a:t>J.J.H.</a:t>
            </a:r>
            <a:r>
              <a:rPr lang="it-IT" sz="1200" dirty="0" smtClean="0"/>
              <a:t> Lancastre </a:t>
            </a:r>
            <a:r>
              <a:rPr lang="it-IT" sz="1200" dirty="0" err="1" smtClean="0"/>
              <a:t>et</a:t>
            </a:r>
            <a:r>
              <a:rPr lang="it-IT" sz="1200" dirty="0" smtClean="0"/>
              <a:t> al., </a:t>
            </a:r>
            <a:r>
              <a:rPr lang="it-IT" sz="1200" dirty="0" err="1" smtClean="0"/>
              <a:t>Rad</a:t>
            </a:r>
            <a:r>
              <a:rPr lang="it-IT" sz="1200" dirty="0" smtClean="0"/>
              <a:t>. </a:t>
            </a:r>
            <a:r>
              <a:rPr lang="it-IT" sz="1200" dirty="0" err="1" smtClean="0"/>
              <a:t>Chem</a:t>
            </a:r>
            <a:r>
              <a:rPr lang="it-IT" sz="1200" dirty="0" smtClean="0"/>
              <a:t>. </a:t>
            </a:r>
            <a:r>
              <a:rPr lang="it-IT" sz="1200" dirty="0" err="1" smtClean="0"/>
              <a:t>Phys</a:t>
            </a:r>
            <a:r>
              <a:rPr lang="it-IT" sz="1200" dirty="0" smtClean="0"/>
              <a:t>., 2012</a:t>
            </a:r>
            <a:endParaRPr lang="it-IT" sz="120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660628" y="957330"/>
            <a:ext cx="21892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>
                <a:solidFill>
                  <a:schemeClr val="bg2">
                    <a:lumMod val="50000"/>
                  </a:schemeClr>
                </a:solidFill>
              </a:rPr>
              <a:t>Courtesy</a:t>
            </a:r>
            <a:r>
              <a:rPr lang="it-IT" sz="1600" dirty="0" smtClean="0">
                <a:solidFill>
                  <a:schemeClr val="bg2">
                    <a:lumMod val="50000"/>
                  </a:schemeClr>
                </a:solidFill>
              </a:rPr>
              <a:t> of G. Maggioni</a:t>
            </a:r>
            <a:endParaRPr lang="it-IT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56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" r="6638"/>
          <a:stretch/>
        </p:blipFill>
        <p:spPr bwMode="auto">
          <a:xfrm>
            <a:off x="5276019" y="2400723"/>
            <a:ext cx="3603172" cy="118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Immagine 14"/>
          <p:cNvPicPr>
            <a:picLocks noChangeAspect="1"/>
          </p:cNvPicPr>
          <p:nvPr/>
        </p:nvPicPr>
        <p:blipFill>
          <a:blip r:embed="rId7"/>
          <a:srcRect t="17120"/>
          <a:stretch>
            <a:fillRect/>
          </a:stretch>
        </p:blipFill>
        <p:spPr bwMode="auto">
          <a:xfrm>
            <a:off x="4615238" y="804741"/>
            <a:ext cx="4378642" cy="142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uppo 14"/>
          <p:cNvGrpSpPr/>
          <p:nvPr/>
        </p:nvGrpSpPr>
        <p:grpSpPr>
          <a:xfrm>
            <a:off x="83879" y="656122"/>
            <a:ext cx="4411921" cy="1681188"/>
            <a:chOff x="1294582" y="2765777"/>
            <a:chExt cx="6943753" cy="1549398"/>
          </a:xfrm>
        </p:grpSpPr>
        <p:pic>
          <p:nvPicPr>
            <p:cNvPr id="11289" name="Gruppo 53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16200000">
              <a:off x="4482299" y="3747908"/>
              <a:ext cx="487362" cy="504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290" name="Group 68"/>
            <p:cNvGrpSpPr>
              <a:grpSpLocks/>
            </p:cNvGrpSpPr>
            <p:nvPr/>
          </p:nvGrpSpPr>
          <p:grpSpPr bwMode="auto">
            <a:xfrm>
              <a:off x="1294582" y="2765777"/>
              <a:ext cx="6943753" cy="568325"/>
              <a:chOff x="139" y="1575"/>
              <a:chExt cx="4117" cy="358"/>
            </a:xfrm>
          </p:grpSpPr>
          <p:sp>
            <p:nvSpPr>
              <p:cNvPr id="11302" name="Text Box 7"/>
              <p:cNvSpPr txBox="1">
                <a:spLocks noChangeArrowheads="1"/>
              </p:cNvSpPr>
              <p:nvPr/>
            </p:nvSpPr>
            <p:spPr bwMode="auto">
              <a:xfrm>
                <a:off x="139" y="1703"/>
                <a:ext cx="178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en-GB" sz="1400"/>
              </a:p>
            </p:txBody>
          </p:sp>
          <p:pic>
            <p:nvPicPr>
              <p:cNvPr id="11303" name="Gruppo 38"/>
              <p:cNvPicPr>
                <a:picLocks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 rot="-5400000">
                <a:off x="2034" y="1610"/>
                <a:ext cx="307" cy="2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1304" name="Group 52"/>
              <p:cNvGrpSpPr>
                <a:grpSpLocks/>
              </p:cNvGrpSpPr>
              <p:nvPr/>
            </p:nvGrpSpPr>
            <p:grpSpPr bwMode="auto">
              <a:xfrm>
                <a:off x="2496" y="1575"/>
                <a:ext cx="1760" cy="358"/>
                <a:chOff x="3354" y="1248"/>
                <a:chExt cx="1760" cy="358"/>
              </a:xfrm>
            </p:grpSpPr>
            <p:sp>
              <p:nvSpPr>
                <p:cNvPr id="6" name="Rettangolo arrotondato 27"/>
                <p:cNvSpPr/>
                <p:nvPr/>
              </p:nvSpPr>
              <p:spPr>
                <a:xfrm>
                  <a:off x="3374" y="1248"/>
                  <a:ext cx="1740" cy="358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7" name="Rettangolo 28"/>
                <p:cNvSpPr/>
                <p:nvPr/>
              </p:nvSpPr>
              <p:spPr>
                <a:xfrm>
                  <a:off x="3354" y="1258"/>
                  <a:ext cx="1723" cy="338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53340" tIns="53340" rIns="53340" bIns="53340" anchor="ctr"/>
                <a:lstStyle/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it-IT" sz="1400" dirty="0">
                      <a:solidFill>
                        <a:srgbClr val="FFFFFF"/>
                      </a:solidFill>
                      <a:ea typeface="ＭＳ Ｐゴシック" pitchFamily="-112" charset="-128"/>
                    </a:rPr>
                    <a:t>Multiple </a:t>
                  </a:r>
                  <a:r>
                    <a:rPr lang="it-IT" sz="1400" dirty="0" err="1">
                      <a:solidFill>
                        <a:srgbClr val="FFFFFF"/>
                      </a:solidFill>
                      <a:ea typeface="ＭＳ Ｐゴシック" pitchFamily="-112" charset="-128"/>
                    </a:rPr>
                    <a:t>scattering</a:t>
                  </a:r>
                  <a:r>
                    <a:rPr lang="it-IT" sz="1400" dirty="0">
                      <a:solidFill>
                        <a:srgbClr val="FFFFFF"/>
                      </a:solidFill>
                      <a:ea typeface="ＭＳ Ｐゴシック" pitchFamily="-112" charset="-128"/>
                    </a:rPr>
                    <a:t> by </a:t>
                  </a:r>
                  <a:r>
                    <a:rPr lang="it-IT" sz="1400" dirty="0" err="1" smtClean="0">
                      <a:solidFill>
                        <a:srgbClr val="FF0000"/>
                      </a:solidFill>
                      <a:ea typeface="ＭＳ Ｐゴシック" pitchFamily="-112" charset="-128"/>
                    </a:rPr>
                    <a:t>Hydrogen</a:t>
                  </a:r>
                  <a:r>
                    <a:rPr lang="it-IT" sz="1400" dirty="0" smtClean="0">
                      <a:solidFill>
                        <a:srgbClr val="FF0000"/>
                      </a:solidFill>
                      <a:ea typeface="ＭＳ Ｐゴシック" pitchFamily="-112" charset="-128"/>
                    </a:rPr>
                    <a:t> </a:t>
                  </a:r>
                  <a:r>
                    <a:rPr lang="it-IT" sz="1400" dirty="0">
                      <a:solidFill>
                        <a:srgbClr val="FFFFFF"/>
                      </a:solidFill>
                      <a:ea typeface="ＭＳ Ｐゴシック" pitchFamily="-112" charset="-128"/>
                    </a:rPr>
                    <a:t>and </a:t>
                  </a:r>
                  <a:r>
                    <a:rPr lang="it-IT" sz="1400" dirty="0">
                      <a:solidFill>
                        <a:srgbClr val="FF0000"/>
                      </a:solidFill>
                      <a:ea typeface="ＭＳ Ｐゴシック" pitchFamily="-112" charset="-128"/>
                    </a:rPr>
                    <a:t>Carbon</a:t>
                  </a:r>
                </a:p>
              </p:txBody>
            </p:sp>
          </p:grpSp>
          <p:sp>
            <p:nvSpPr>
              <p:cNvPr id="9" name="Rettangolo arrotondato 30"/>
              <p:cNvSpPr/>
              <p:nvPr/>
            </p:nvSpPr>
            <p:spPr>
              <a:xfrm>
                <a:off x="196" y="1575"/>
                <a:ext cx="1740" cy="357"/>
              </a:xfrm>
              <a:prstGeom prst="roundRect">
                <a:avLst>
                  <a:gd name="adj" fmla="val 10000"/>
                </a:avLst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" name="Rettangolo 31"/>
              <p:cNvSpPr/>
              <p:nvPr/>
            </p:nvSpPr>
            <p:spPr>
              <a:xfrm>
                <a:off x="174" y="1585"/>
                <a:ext cx="1740" cy="33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53340" tIns="53340" rIns="53340" bIns="53340" anchor="ctr"/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it-IT" sz="1400" dirty="0">
                    <a:solidFill>
                      <a:srgbClr val="FFFFFF"/>
                    </a:solidFill>
                    <a:ea typeface="ＭＳ Ｐゴシック" pitchFamily="-112" charset="-128"/>
                  </a:rPr>
                  <a:t>High Energy </a:t>
                </a:r>
                <a:r>
                  <a:rPr lang="it-IT" sz="1400" dirty="0" err="1">
                    <a:solidFill>
                      <a:srgbClr val="FFFFFF"/>
                    </a:solidFill>
                    <a:ea typeface="ＭＳ Ｐゴシック" pitchFamily="-112" charset="-128"/>
                  </a:rPr>
                  <a:t>Neutrons</a:t>
                </a:r>
                <a:r>
                  <a:rPr lang="it-IT" sz="1400" dirty="0">
                    <a:solidFill>
                      <a:srgbClr val="FFFFFF"/>
                    </a:solidFill>
                    <a:ea typeface="ＭＳ Ｐゴシック" pitchFamily="-112" charset="-128"/>
                  </a:rPr>
                  <a:t/>
                </a:r>
                <a:br>
                  <a:rPr lang="it-IT" sz="1400" dirty="0">
                    <a:solidFill>
                      <a:srgbClr val="FFFFFF"/>
                    </a:solidFill>
                    <a:ea typeface="ＭＳ Ｐゴシック" pitchFamily="-112" charset="-128"/>
                  </a:rPr>
                </a:br>
                <a:r>
                  <a:rPr lang="it-IT" sz="1400" dirty="0">
                    <a:solidFill>
                      <a:srgbClr val="FFFFFF"/>
                    </a:solidFill>
                    <a:ea typeface="ＭＳ Ｐゴシック" pitchFamily="-112" charset="-128"/>
                  </a:rPr>
                  <a:t>(E&gt;1 </a:t>
                </a:r>
                <a:r>
                  <a:rPr lang="it-IT" sz="1400" dirty="0" err="1">
                    <a:solidFill>
                      <a:srgbClr val="FFFFFF"/>
                    </a:solidFill>
                    <a:ea typeface="ＭＳ Ｐゴシック" pitchFamily="-112" charset="-128"/>
                  </a:rPr>
                  <a:t>MeV</a:t>
                </a:r>
                <a:r>
                  <a:rPr lang="it-IT" sz="1400" dirty="0">
                    <a:solidFill>
                      <a:srgbClr val="FFFFFF"/>
                    </a:solidFill>
                    <a:ea typeface="ＭＳ Ｐゴシック" pitchFamily="-112" charset="-128"/>
                  </a:rPr>
                  <a:t>)</a:t>
                </a:r>
              </a:p>
            </p:txBody>
          </p:sp>
        </p:grpSp>
        <p:grpSp>
          <p:nvGrpSpPr>
            <p:cNvPr id="11291" name="Group 51"/>
            <p:cNvGrpSpPr>
              <a:grpSpLocks/>
            </p:cNvGrpSpPr>
            <p:nvPr/>
          </p:nvGrpSpPr>
          <p:grpSpPr bwMode="auto">
            <a:xfrm>
              <a:off x="1353613" y="3737326"/>
              <a:ext cx="2934693" cy="568325"/>
              <a:chOff x="878" y="1242"/>
              <a:chExt cx="1740" cy="358"/>
            </a:xfrm>
          </p:grpSpPr>
          <p:sp>
            <p:nvSpPr>
              <p:cNvPr id="11297" name="AutoShape 9"/>
              <p:cNvSpPr>
                <a:spLocks noChangeArrowheads="1"/>
              </p:cNvSpPr>
              <p:nvPr/>
            </p:nvSpPr>
            <p:spPr bwMode="auto">
              <a:xfrm>
                <a:off x="1978" y="1270"/>
                <a:ext cx="294" cy="132"/>
              </a:xfrm>
              <a:prstGeom prst="rightArrow">
                <a:avLst>
                  <a:gd name="adj1" fmla="val 50000"/>
                  <a:gd name="adj2" fmla="val 55682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3" name="Rettangolo arrotondato 42"/>
              <p:cNvSpPr/>
              <p:nvPr/>
            </p:nvSpPr>
            <p:spPr>
              <a:xfrm>
                <a:off x="878" y="1242"/>
                <a:ext cx="1740" cy="358"/>
              </a:xfrm>
              <a:prstGeom prst="roundRect">
                <a:avLst>
                  <a:gd name="adj" fmla="val 10000"/>
                </a:avLst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4" name="Rettangolo 43"/>
              <p:cNvSpPr/>
              <p:nvPr/>
            </p:nvSpPr>
            <p:spPr>
              <a:xfrm>
                <a:off x="900" y="1248"/>
                <a:ext cx="1718" cy="33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53340" tIns="53340" rIns="53340" bIns="53340" anchor="ctr"/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it-IT" sz="1400" dirty="0" err="1">
                    <a:solidFill>
                      <a:srgbClr val="FFFFFF"/>
                    </a:solidFill>
                    <a:ea typeface="ＭＳ Ｐゴシック" pitchFamily="-112" charset="-128"/>
                  </a:rPr>
                  <a:t>Low</a:t>
                </a:r>
                <a:r>
                  <a:rPr lang="it-IT" sz="1400" dirty="0">
                    <a:solidFill>
                      <a:srgbClr val="FFFFFF"/>
                    </a:solidFill>
                    <a:ea typeface="ＭＳ Ｐゴシック" pitchFamily="-112" charset="-128"/>
                  </a:rPr>
                  <a:t> Energy </a:t>
                </a:r>
                <a:r>
                  <a:rPr lang="it-IT" sz="1400" dirty="0" err="1">
                    <a:solidFill>
                      <a:srgbClr val="FFFFFF"/>
                    </a:solidFill>
                    <a:ea typeface="ＭＳ Ｐゴシック" pitchFamily="-112" charset="-128"/>
                  </a:rPr>
                  <a:t>Neutrons</a:t>
                </a:r>
                <a:r>
                  <a:rPr lang="it-IT" sz="1400" dirty="0">
                    <a:solidFill>
                      <a:srgbClr val="FFFFFF"/>
                    </a:solidFill>
                    <a:ea typeface="ＭＳ Ｐゴシック" pitchFamily="-112" charset="-128"/>
                  </a:rPr>
                  <a:t> (E&lt;500 </a:t>
                </a:r>
                <a:r>
                  <a:rPr lang="it-IT" sz="1400" dirty="0" err="1">
                    <a:solidFill>
                      <a:srgbClr val="FFFFFF"/>
                    </a:solidFill>
                    <a:ea typeface="ＭＳ Ｐゴシック" pitchFamily="-112" charset="-128"/>
                  </a:rPr>
                  <a:t>keV</a:t>
                </a:r>
                <a:r>
                  <a:rPr lang="it-IT" sz="1400" dirty="0">
                    <a:solidFill>
                      <a:srgbClr val="FFFFFF"/>
                    </a:solidFill>
                    <a:ea typeface="ＭＳ Ｐゴシック" pitchFamily="-112" charset="-128"/>
                  </a:rPr>
                  <a:t> – 1 </a:t>
                </a:r>
                <a:r>
                  <a:rPr lang="it-IT" sz="1400" dirty="0" err="1">
                    <a:solidFill>
                      <a:srgbClr val="FFFFFF"/>
                    </a:solidFill>
                    <a:ea typeface="ＭＳ Ｐゴシック" pitchFamily="-112" charset="-128"/>
                  </a:rPr>
                  <a:t>MeV</a:t>
                </a:r>
                <a:r>
                  <a:rPr lang="it-IT" sz="1400" dirty="0">
                    <a:solidFill>
                      <a:srgbClr val="FFFFFF"/>
                    </a:solidFill>
                    <a:ea typeface="ＭＳ Ｐゴシック" pitchFamily="-112" charset="-128"/>
                  </a:rPr>
                  <a:t>)</a:t>
                </a:r>
              </a:p>
            </p:txBody>
          </p:sp>
        </p:grpSp>
        <p:grpSp>
          <p:nvGrpSpPr>
            <p:cNvPr id="11292" name="Group 53"/>
            <p:cNvGrpSpPr>
              <a:grpSpLocks/>
            </p:cNvGrpSpPr>
            <p:nvPr/>
          </p:nvGrpSpPr>
          <p:grpSpPr bwMode="auto">
            <a:xfrm>
              <a:off x="5274969" y="3591275"/>
              <a:ext cx="2963365" cy="723900"/>
              <a:chOff x="3374" y="1811"/>
              <a:chExt cx="1757" cy="456"/>
            </a:xfrm>
          </p:grpSpPr>
          <p:sp>
            <p:nvSpPr>
              <p:cNvPr id="46" name="Rettangolo arrotondato 45"/>
              <p:cNvSpPr/>
              <p:nvPr/>
            </p:nvSpPr>
            <p:spPr>
              <a:xfrm>
                <a:off x="3374" y="1811"/>
                <a:ext cx="1757" cy="456"/>
              </a:xfrm>
              <a:prstGeom prst="roundRect">
                <a:avLst>
                  <a:gd name="adj" fmla="val 10000"/>
                </a:avLst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7" name="Rettangolo 46"/>
              <p:cNvSpPr/>
              <p:nvPr/>
            </p:nvSpPr>
            <p:spPr>
              <a:xfrm>
                <a:off x="3391" y="1811"/>
                <a:ext cx="1723" cy="43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53340" tIns="53340" rIns="53340" bIns="53340" anchor="ctr"/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it-IT" sz="1400" dirty="0" err="1">
                    <a:solidFill>
                      <a:srgbClr val="FFFFFF"/>
                    </a:solidFill>
                    <a:ea typeface="ＭＳ Ｐゴシック" pitchFamily="-112" charset="-128"/>
                  </a:rPr>
                  <a:t>Neutron</a:t>
                </a:r>
                <a:r>
                  <a:rPr lang="it-IT" sz="1400" dirty="0">
                    <a:solidFill>
                      <a:srgbClr val="FFFFFF"/>
                    </a:solidFill>
                    <a:ea typeface="ＭＳ Ｐゴシック" pitchFamily="-112" charset="-128"/>
                  </a:rPr>
                  <a:t> </a:t>
                </a:r>
                <a:r>
                  <a:rPr lang="it-IT" sz="1400" dirty="0" err="1">
                    <a:solidFill>
                      <a:srgbClr val="FFFFFF"/>
                    </a:solidFill>
                    <a:ea typeface="ＭＳ Ｐゴシック" pitchFamily="-112" charset="-128"/>
                  </a:rPr>
                  <a:t>Capture</a:t>
                </a:r>
                <a:r>
                  <a:rPr lang="it-IT" sz="1400" dirty="0">
                    <a:solidFill>
                      <a:srgbClr val="FFFFFF"/>
                    </a:solidFill>
                    <a:ea typeface="ＭＳ Ｐゴシック" pitchFamily="-112" charset="-128"/>
                  </a:rPr>
                  <a:t> by </a:t>
                </a:r>
                <a:r>
                  <a:rPr lang="it-IT" sz="1600" dirty="0">
                    <a:solidFill>
                      <a:srgbClr val="FF0000"/>
                    </a:solidFill>
                    <a:ea typeface="ＭＳ Ｐゴシック" pitchFamily="-112" charset="-128"/>
                  </a:rPr>
                  <a:t>B </a:t>
                </a:r>
                <a:r>
                  <a:rPr lang="it-IT" sz="1600" dirty="0">
                    <a:solidFill>
                      <a:schemeClr val="bg1"/>
                    </a:solidFill>
                    <a:ea typeface="ＭＳ Ｐゴシック" pitchFamily="-112" charset="-128"/>
                  </a:rPr>
                  <a:t>or</a:t>
                </a:r>
                <a:r>
                  <a:rPr lang="it-IT" sz="1600" dirty="0">
                    <a:solidFill>
                      <a:srgbClr val="FF0000"/>
                    </a:solidFill>
                    <a:ea typeface="ＭＳ Ｐゴシック" pitchFamily="-112" charset="-128"/>
                  </a:rPr>
                  <a:t> Gd</a:t>
                </a:r>
                <a:r>
                  <a:rPr lang="it-IT" sz="1400" dirty="0">
                    <a:solidFill>
                      <a:srgbClr val="FFFFFF"/>
                    </a:solidFill>
                    <a:ea typeface="ＭＳ Ｐゴシック" pitchFamily="-112" charset="-128"/>
                  </a:rPr>
                  <a:t> nuclei </a:t>
                </a:r>
                <a:r>
                  <a:rPr lang="it-IT" sz="1400" dirty="0" err="1">
                    <a:solidFill>
                      <a:srgbClr val="FFFFFF"/>
                    </a:solidFill>
                    <a:ea typeface="ＭＳ Ｐゴシック" pitchFamily="-112" charset="-128"/>
                  </a:rPr>
                  <a:t>dissolved</a:t>
                </a:r>
                <a:r>
                  <a:rPr lang="it-IT" sz="1400" dirty="0">
                    <a:solidFill>
                      <a:srgbClr val="FFFFFF"/>
                    </a:solidFill>
                    <a:ea typeface="ＭＳ Ｐゴシック" pitchFamily="-112" charset="-128"/>
                  </a:rPr>
                  <a:t> in the </a:t>
                </a:r>
                <a:r>
                  <a:rPr lang="it-IT" sz="1400" dirty="0" smtClean="0">
                    <a:solidFill>
                      <a:srgbClr val="FFFFFF"/>
                    </a:solidFill>
                    <a:ea typeface="ＭＳ Ｐゴシック" pitchFamily="-112" charset="-128"/>
                  </a:rPr>
                  <a:t>silicone </a:t>
                </a:r>
                <a:r>
                  <a:rPr lang="it-IT" sz="1400" dirty="0" err="1">
                    <a:solidFill>
                      <a:srgbClr val="FFFFFF"/>
                    </a:solidFill>
                    <a:ea typeface="ＭＳ Ｐゴシック" pitchFamily="-112" charset="-128"/>
                  </a:rPr>
                  <a:t>rubber</a:t>
                </a:r>
                <a:r>
                  <a:rPr lang="it-IT" sz="1400" dirty="0">
                    <a:solidFill>
                      <a:srgbClr val="FFFFFF"/>
                    </a:solidFill>
                    <a:ea typeface="ＭＳ Ｐゴシック" pitchFamily="-112" charset="-128"/>
                  </a:rPr>
                  <a:t> </a:t>
                </a:r>
              </a:p>
            </p:txBody>
          </p:sp>
        </p:grpSp>
      </p:grpSp>
      <p:sp>
        <p:nvSpPr>
          <p:cNvPr id="11283" name="Line 69"/>
          <p:cNvSpPr>
            <a:spLocks noChangeShapeType="1"/>
          </p:cNvSpPr>
          <p:nvPr/>
        </p:nvSpPr>
        <p:spPr bwMode="auto">
          <a:xfrm>
            <a:off x="195263" y="2371725"/>
            <a:ext cx="8739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83879" y="559601"/>
            <a:ext cx="8910001" cy="1812124"/>
          </a:xfrm>
          <a:prstGeom prst="rect">
            <a:avLst/>
          </a:prstGeom>
          <a:noFill/>
          <a:ln w="349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185457" y="6343681"/>
            <a:ext cx="7844020" cy="365125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1100" dirty="0" smtClean="0">
                <a:solidFill>
                  <a:schemeClr val="tx1"/>
                </a:solidFill>
              </a:rPr>
              <a:t>F. </a:t>
            </a:r>
            <a:r>
              <a:rPr lang="en-US" sz="1100" dirty="0" err="1" smtClean="0">
                <a:solidFill>
                  <a:schemeClr val="tx1"/>
                </a:solidFill>
              </a:rPr>
              <a:t>Gramegna</a:t>
            </a:r>
            <a:r>
              <a:rPr lang="en-US" sz="1100" dirty="0" smtClean="0">
                <a:solidFill>
                  <a:schemeClr val="tx1"/>
                </a:solidFill>
              </a:rPr>
              <a:t>,    International Workshop on Nuclear Dynamics and Thermodynamics,   Texas A&amp;M University 19 – 22 August - 2013</a:t>
            </a:r>
            <a:endParaRPr lang="it-IT" sz="1100" dirty="0">
              <a:solidFill>
                <a:schemeClr val="tx1"/>
              </a:solidFill>
            </a:endParaRPr>
          </a:p>
        </p:txBody>
      </p:sp>
      <p:grpSp>
        <p:nvGrpSpPr>
          <p:cNvPr id="38" name="Gruppo 37"/>
          <p:cNvGrpSpPr/>
          <p:nvPr/>
        </p:nvGrpSpPr>
        <p:grpSpPr>
          <a:xfrm>
            <a:off x="8013577" y="47706"/>
            <a:ext cx="980303" cy="525185"/>
            <a:chOff x="0" y="0"/>
            <a:chExt cx="980303" cy="551935"/>
          </a:xfrm>
        </p:grpSpPr>
        <p:sp>
          <p:nvSpPr>
            <p:cNvPr id="39" name="Rettangolo 38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0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" name="Picture 147" descr="D:\LOGHI\Logo_INFN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" y="56117"/>
            <a:ext cx="744398" cy="46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7974602" y="6198594"/>
            <a:ext cx="917900" cy="365125"/>
          </a:xfrm>
        </p:spPr>
        <p:txBody>
          <a:bodyPr/>
          <a:lstStyle/>
          <a:p>
            <a:fld id="{9CD8D479-8942-46E8-A226-A4E01F7A105C}" type="slidenum">
              <a:rPr lang="it-IT" smtClean="0"/>
              <a:pPr/>
              <a:t>35</a:t>
            </a:fld>
            <a:endParaRPr lang="it-IT" dirty="0"/>
          </a:p>
        </p:txBody>
      </p:sp>
      <p:grpSp>
        <p:nvGrpSpPr>
          <p:cNvPr id="16" name="Gruppo 15"/>
          <p:cNvGrpSpPr/>
          <p:nvPr/>
        </p:nvGrpSpPr>
        <p:grpSpPr>
          <a:xfrm>
            <a:off x="944790" y="56118"/>
            <a:ext cx="6971403" cy="426267"/>
            <a:chOff x="944790" y="56118"/>
            <a:chExt cx="6971403" cy="426267"/>
          </a:xfrm>
        </p:grpSpPr>
        <p:sp>
          <p:nvSpPr>
            <p:cNvPr id="37" name="Rettangolo 36"/>
            <p:cNvSpPr/>
            <p:nvPr/>
          </p:nvSpPr>
          <p:spPr>
            <a:xfrm>
              <a:off x="944790" y="56118"/>
              <a:ext cx="6971403" cy="41447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solidFill>
                    <a:srgbClr val="525B7E"/>
                  </a:solidFill>
                </a:rPr>
                <a:t>I</a:t>
              </a:r>
              <a:r>
                <a:rPr lang="en-GB" dirty="0" smtClean="0">
                  <a:solidFill>
                    <a:srgbClr val="525B7E"/>
                  </a:solidFill>
                </a:rPr>
                <a:t>nteraction processes</a:t>
              </a:r>
              <a:r>
                <a:rPr lang="en-GB" dirty="0" smtClean="0">
                  <a:solidFill>
                    <a:srgbClr val="525B7E"/>
                  </a:solidFill>
                  <a:sym typeface="Wingdings" panose="05000000000000000000" pitchFamily="2" charset="2"/>
                </a:rPr>
                <a:t> a new working detector </a:t>
              </a:r>
              <a:endParaRPr lang="en-GB" dirty="0">
                <a:solidFill>
                  <a:srgbClr val="525B7E"/>
                </a:solidFill>
              </a:endParaRPr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6248695" y="64659"/>
              <a:ext cx="748146" cy="417726"/>
            </a:xfrm>
            <a:prstGeom prst="rect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8" name="Rectangle 4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643" y="2446917"/>
            <a:ext cx="5237158" cy="59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96" tIns="48548" rIns="97096" bIns="48548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+mn-lt"/>
                <a:cs typeface="Tahoma" panose="020B0604030504040204" pitchFamily="34" charset="0"/>
              </a:rPr>
              <a:t>Study and production of new </a:t>
            </a:r>
            <a:r>
              <a:rPr lang="en-US" sz="1600" dirty="0" err="1">
                <a:solidFill>
                  <a:srgbClr val="FF0000"/>
                </a:solidFill>
                <a:latin typeface="+mn-lt"/>
                <a:cs typeface="Tahoma" panose="020B0604030504040204" pitchFamily="34" charset="0"/>
              </a:rPr>
              <a:t>polysiloxane</a:t>
            </a:r>
            <a:r>
              <a:rPr lang="en-US" sz="1600" dirty="0">
                <a:solidFill>
                  <a:srgbClr val="FF0000"/>
                </a:solidFill>
                <a:latin typeface="+mn-lt"/>
                <a:cs typeface="Tahoma" panose="020B0604030504040204" pitchFamily="34" charset="0"/>
              </a:rPr>
              <a:t> organic scintillators </a:t>
            </a:r>
            <a:r>
              <a:rPr lang="en-US" sz="1600" dirty="0">
                <a:latin typeface="+mn-lt"/>
                <a:cs typeface="Tahoma" panose="020B0604030504040204" pitchFamily="34" charset="0"/>
              </a:rPr>
              <a:t>(PSS) for neutrons </a:t>
            </a:r>
            <a:r>
              <a:rPr lang="en-US" sz="1600" dirty="0" smtClean="0">
                <a:latin typeface="+mn-lt"/>
                <a:cs typeface="Tahoma" panose="020B0604030504040204" pitchFamily="34" charset="0"/>
              </a:rPr>
              <a:t>detection.</a:t>
            </a:r>
            <a:endParaRPr lang="en-US" sz="1600" dirty="0">
              <a:latin typeface="+mn-lt"/>
              <a:cs typeface="Tahoma" panose="020B0604030504040204" pitchFamily="34" charset="0"/>
            </a:endParaRPr>
          </a:p>
        </p:txBody>
      </p:sp>
      <p:pic>
        <p:nvPicPr>
          <p:cNvPr id="54" name="Picture 2" descr="C:\Documents and Settings\Quaranta\Desktop\ORIONE\Foto\Foto41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48000"/>
                    </a14:imgEffect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22" y="3060461"/>
            <a:ext cx="1718315" cy="133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029" descr="C:\talk\sum2002\sc_lsc_gap2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4669748"/>
            <a:ext cx="3030537" cy="160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Immagine 5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32431" y="4290064"/>
            <a:ext cx="923547" cy="1262941"/>
          </a:xfrm>
          <a:prstGeom prst="rect">
            <a:avLst/>
          </a:prstGeom>
        </p:spPr>
      </p:pic>
      <p:sp>
        <p:nvSpPr>
          <p:cNvPr id="58" name="CasellaDiTesto 57"/>
          <p:cNvSpPr txBox="1"/>
          <p:nvPr/>
        </p:nvSpPr>
        <p:spPr>
          <a:xfrm>
            <a:off x="4586134" y="4580791"/>
            <a:ext cx="1249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>
                <a:solidFill>
                  <a:srgbClr val="FF0000"/>
                </a:solidFill>
              </a:rPr>
              <a:t>Naphtalimidi</a:t>
            </a:r>
            <a:endParaRPr lang="it-IT" sz="1600" dirty="0" smtClean="0">
              <a:solidFill>
                <a:srgbClr val="FF0000"/>
              </a:solidFill>
            </a:endParaRPr>
          </a:p>
          <a:p>
            <a:r>
              <a:rPr lang="it-IT" sz="1600" dirty="0" smtClean="0">
                <a:solidFill>
                  <a:srgbClr val="FF0000"/>
                </a:solidFill>
              </a:rPr>
              <a:t>LV/LR</a:t>
            </a:r>
            <a:endParaRPr lang="it-IT" sz="1600" dirty="0">
              <a:solidFill>
                <a:srgbClr val="FF0000"/>
              </a:solidFill>
            </a:endParaRPr>
          </a:p>
        </p:txBody>
      </p:sp>
      <p:pic>
        <p:nvPicPr>
          <p:cNvPr id="59" name="Immagine 5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10023" y="4348796"/>
            <a:ext cx="2038908" cy="1022048"/>
          </a:xfrm>
          <a:prstGeom prst="rect">
            <a:avLst/>
          </a:prstGeom>
        </p:spPr>
      </p:pic>
      <p:sp>
        <p:nvSpPr>
          <p:cNvPr id="60" name="Rettangolo 59"/>
          <p:cNvSpPr/>
          <p:nvPr/>
        </p:nvSpPr>
        <p:spPr>
          <a:xfrm>
            <a:off x="7974602" y="3630891"/>
            <a:ext cx="574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PPO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1" name="Rettangolo 60"/>
          <p:cNvSpPr/>
          <p:nvPr/>
        </p:nvSpPr>
        <p:spPr>
          <a:xfrm>
            <a:off x="7648632" y="4763167"/>
            <a:ext cx="845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POPOP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2" name="Rectangle 4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31585" y="3083229"/>
            <a:ext cx="3691293" cy="836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96" tIns="48548" rIns="97096" bIns="48548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Luminescent dyes </a:t>
            </a:r>
            <a:r>
              <a:rPr lang="en-US" sz="16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for </a:t>
            </a:r>
            <a:r>
              <a:rPr lang="en-US" sz="16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promoting high luminescence yield at about 430 nm (</a:t>
            </a:r>
            <a:r>
              <a:rPr lang="en-US" sz="16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PPO or </a:t>
            </a:r>
            <a:r>
              <a:rPr lang="en-US" sz="1600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bPBD</a:t>
            </a:r>
            <a:r>
              <a:rPr lang="en-US" sz="16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)+(</a:t>
            </a:r>
            <a:r>
              <a:rPr lang="en-US" sz="1600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dPOPOP</a:t>
            </a:r>
            <a:r>
              <a:rPr lang="en-US" sz="16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or LV, LR).</a:t>
            </a:r>
            <a:endParaRPr lang="en-US" sz="16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6" name="Immagine 8" descr="PPO.t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51" y="3627693"/>
            <a:ext cx="1481603" cy="72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sellaDiTesto 17"/>
          <p:cNvSpPr txBox="1"/>
          <p:nvPr/>
        </p:nvSpPr>
        <p:spPr>
          <a:xfrm>
            <a:off x="8317962" y="2434298"/>
            <a:ext cx="730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FF0000"/>
                </a:solidFill>
              </a:rPr>
              <a:t>Matrix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63" name="Rectangle 4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427473" y="5483224"/>
            <a:ext cx="4716527" cy="59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96" tIns="48548" rIns="97096" bIns="48548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600" b="1" dirty="0" smtClean="0">
                <a:latin typeface="+mn-lt"/>
                <a:cs typeface="Tahoma" panose="020B0604030504040204" pitchFamily="34" charset="0"/>
              </a:rPr>
              <a:t>Boron O-</a:t>
            </a:r>
            <a:r>
              <a:rPr lang="en-US" sz="1600" b="1" dirty="0" err="1" smtClean="0">
                <a:latin typeface="+mn-lt"/>
                <a:cs typeface="Tahoma" panose="020B0604030504040204" pitchFamily="34" charset="0"/>
              </a:rPr>
              <a:t>carborane</a:t>
            </a:r>
            <a:r>
              <a:rPr lang="en-US" sz="1600" b="1" dirty="0" smtClean="0">
                <a:latin typeface="+mn-lt"/>
                <a:cs typeface="Tahoma" panose="020B0604030504040204" pitchFamily="34" charset="0"/>
              </a:rPr>
              <a:t>   </a:t>
            </a:r>
            <a:r>
              <a:rPr lang="en-US" sz="1600" dirty="0" smtClean="0">
                <a:latin typeface="+mn-lt"/>
                <a:cs typeface="Tahoma" panose="020B0604030504040204" pitchFamily="34" charset="0"/>
              </a:rPr>
              <a:t>or </a:t>
            </a:r>
            <a:r>
              <a:rPr lang="it-IT" sz="1600" b="1" dirty="0" err="1"/>
              <a:t>Gadolinium</a:t>
            </a:r>
            <a:r>
              <a:rPr lang="it-IT" sz="1600" b="1" dirty="0"/>
              <a:t> nitrate </a:t>
            </a:r>
            <a:r>
              <a:rPr lang="it-IT" sz="1600" b="1" dirty="0" err="1" smtClean="0"/>
              <a:t>tributylsulfate</a:t>
            </a:r>
            <a:r>
              <a:rPr lang="it-IT" sz="1600" dirty="0" smtClean="0"/>
              <a:t>: </a:t>
            </a:r>
            <a:r>
              <a:rPr lang="en-US" sz="1600" dirty="0" smtClean="0">
                <a:latin typeface="+mn-lt"/>
                <a:cs typeface="Tahoma" panose="020B0604030504040204" pitchFamily="34" charset="0"/>
              </a:rPr>
              <a:t>used </a:t>
            </a:r>
            <a:r>
              <a:rPr lang="en-US" sz="1600" dirty="0">
                <a:latin typeface="+mn-lt"/>
                <a:cs typeface="Tahoma" panose="020B0604030504040204" pitchFamily="34" charset="0"/>
              </a:rPr>
              <a:t>as thermal neutron sensitizer.</a:t>
            </a:r>
          </a:p>
        </p:txBody>
      </p: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24" y="4786607"/>
            <a:ext cx="1183063" cy="149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 descr="http://azarius.it/media/images/encyclopedie/DMT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666" y="3862617"/>
            <a:ext cx="1075069" cy="79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819437" y="3933762"/>
            <a:ext cx="2072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DMT</a:t>
            </a:r>
          </a:p>
          <a:p>
            <a:r>
              <a:rPr lang="it-IT" dirty="0" err="1" smtClean="0">
                <a:solidFill>
                  <a:srgbClr val="FF0000"/>
                </a:solidFill>
              </a:rPr>
              <a:t>Dimethyltryptamine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55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00918" y="6441414"/>
            <a:ext cx="7713913" cy="365125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1100" dirty="0" smtClean="0">
                <a:solidFill>
                  <a:schemeClr val="tx1"/>
                </a:solidFill>
              </a:rPr>
              <a:t>F. </a:t>
            </a:r>
            <a:r>
              <a:rPr lang="en-US" sz="1100" dirty="0" err="1" smtClean="0">
                <a:solidFill>
                  <a:schemeClr val="tx1"/>
                </a:solidFill>
              </a:rPr>
              <a:t>Gramegna</a:t>
            </a:r>
            <a:r>
              <a:rPr lang="en-US" sz="1100" dirty="0" smtClean="0">
                <a:solidFill>
                  <a:schemeClr val="tx1"/>
                </a:solidFill>
              </a:rPr>
              <a:t>,    International Workshop on Nuclear Dynamics and Thermodynamics,   Texas A&amp;M University 19 – 22 August - 2013</a:t>
            </a:r>
            <a:endParaRPr lang="it-IT" sz="1100" dirty="0">
              <a:solidFill>
                <a:schemeClr val="tx1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7853061" y="6441414"/>
            <a:ext cx="1028700" cy="365125"/>
          </a:xfrm>
        </p:spPr>
        <p:txBody>
          <a:bodyPr/>
          <a:lstStyle/>
          <a:p>
            <a:fld id="{9CD8D479-8942-46E8-A226-A4E01F7A105C}" type="slidenum">
              <a:rPr lang="it-IT" smtClean="0"/>
              <a:pPr/>
              <a:t>36</a:t>
            </a:fld>
            <a:endParaRPr lang="it-IT" dirty="0"/>
          </a:p>
        </p:txBody>
      </p:sp>
      <p:grpSp>
        <p:nvGrpSpPr>
          <p:cNvPr id="8" name="Gruppo 7"/>
          <p:cNvGrpSpPr/>
          <p:nvPr/>
        </p:nvGrpSpPr>
        <p:grpSpPr>
          <a:xfrm>
            <a:off x="7853061" y="38100"/>
            <a:ext cx="1233789" cy="551935"/>
            <a:chOff x="0" y="0"/>
            <a:chExt cx="980303" cy="551935"/>
          </a:xfrm>
        </p:grpSpPr>
        <p:sp>
          <p:nvSpPr>
            <p:cNvPr id="9" name="Rettangolo 8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0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47" descr="D:\LOGHI\Logo_INF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" y="56118"/>
            <a:ext cx="744398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o 2"/>
          <p:cNvGrpSpPr/>
          <p:nvPr/>
        </p:nvGrpSpPr>
        <p:grpSpPr>
          <a:xfrm>
            <a:off x="836862" y="91526"/>
            <a:ext cx="6877050" cy="503737"/>
            <a:chOff x="914400" y="48197"/>
            <a:chExt cx="7264865" cy="503737"/>
          </a:xfrm>
        </p:grpSpPr>
        <p:sp>
          <p:nvSpPr>
            <p:cNvPr id="7" name="Rettangolo 6"/>
            <p:cNvSpPr/>
            <p:nvPr/>
          </p:nvSpPr>
          <p:spPr>
            <a:xfrm>
              <a:off x="914400" y="56117"/>
              <a:ext cx="7264865" cy="49581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From Shapes to parameters: fast </a:t>
              </a:r>
              <a:r>
                <a:rPr lang="en-US" dirty="0" err="1">
                  <a:solidFill>
                    <a:schemeClr val="accent1">
                      <a:lumMod val="50000"/>
                    </a:schemeClr>
                  </a:solidFill>
                </a:rPr>
                <a:t>vs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 slow with squared-root</a:t>
              </a:r>
              <a:r>
                <a:rPr lang="en-US" dirty="0" smtClean="0">
                  <a:solidFill>
                    <a:schemeClr val="accent1">
                      <a:lumMod val="50000"/>
                    </a:schemeClr>
                  </a:solidFill>
                </a:rPr>
                <a:t>.</a:t>
              </a:r>
              <a:endParaRPr lang="en-US" sz="1400" baseline="-25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6995946" y="48197"/>
              <a:ext cx="748146" cy="486032"/>
            </a:xfrm>
            <a:prstGeom prst="rect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0" r="5497"/>
          <a:stretch/>
        </p:blipFill>
        <p:spPr>
          <a:xfrm>
            <a:off x="52551" y="579779"/>
            <a:ext cx="2937168" cy="2333542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19" y="579779"/>
            <a:ext cx="6145489" cy="2423802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9" y="2913320"/>
            <a:ext cx="4415517" cy="3528095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8"/>
          <a:stretch/>
        </p:blipFill>
        <p:spPr>
          <a:xfrm>
            <a:off x="4499396" y="2946216"/>
            <a:ext cx="4491069" cy="3495198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1743740" y="1607014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aseline="30000" dirty="0" smtClean="0"/>
              <a:t>241</a:t>
            </a:r>
            <a:r>
              <a:rPr lang="it-IT" dirty="0" smtClean="0"/>
              <a:t>Am</a:t>
            </a:r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4642884" y="1749360"/>
            <a:ext cx="856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PPO1%</a:t>
            </a:r>
          </a:p>
          <a:p>
            <a:r>
              <a:rPr lang="it-IT" baseline="30000" dirty="0" smtClean="0"/>
              <a:t>60</a:t>
            </a:r>
            <a:r>
              <a:rPr lang="it-IT" dirty="0" smtClean="0"/>
              <a:t>Co</a:t>
            </a:r>
            <a:endParaRPr lang="it-IT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7683588" y="1746550"/>
            <a:ext cx="856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PPO8%</a:t>
            </a:r>
          </a:p>
          <a:p>
            <a:r>
              <a:rPr lang="it-IT" baseline="30000" dirty="0" smtClean="0"/>
              <a:t>60</a:t>
            </a:r>
            <a:r>
              <a:rPr lang="it-IT" dirty="0" smtClean="0"/>
              <a:t>Co</a:t>
            </a:r>
            <a:endParaRPr lang="it-IT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1256266" y="5504440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PPO1%</a:t>
            </a:r>
            <a:endParaRPr lang="it-IT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2548676" y="5027082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PPO8%</a:t>
            </a:r>
            <a:endParaRPr lang="it-IT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5671783" y="5494497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PPO1%</a:t>
            </a:r>
            <a:endParaRPr lang="it-IT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7064914" y="5072847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PPO8%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631648" y="4382799"/>
            <a:ext cx="13199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1GS/s 10 bit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6009073" y="4390296"/>
            <a:ext cx="16053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250MS/s 12 bit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7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it-IT" smtClean="0"/>
              <a:pPr/>
              <a:t>37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" y="935879"/>
            <a:ext cx="9136802" cy="498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2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371600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dirty="0" smtClean="0"/>
              <a:t>BBOT</a:t>
            </a: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8229600" cy="4114800"/>
          </a:xfrm>
        </p:spPr>
        <p:txBody>
          <a:bodyPr/>
          <a:lstStyle/>
          <a:p>
            <a:pPr marL="339725" indent="-339725">
              <a:buClr>
                <a:srgbClr val="00CCFF"/>
              </a:buClr>
              <a:buFont typeface="Wingdings" charset="2"/>
              <a:buChar char="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dirty="0" smtClean="0"/>
              <a:t>Assorbe 370 nm (UV)</a:t>
            </a:r>
          </a:p>
          <a:p>
            <a:pPr marL="339725" indent="-339725">
              <a:buClr>
                <a:srgbClr val="00CCFF"/>
              </a:buClr>
              <a:buFont typeface="Wingdings" charset="2"/>
              <a:buChar char="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dirty="0" smtClean="0"/>
              <a:t>Emette 430 nm (viola)</a:t>
            </a:r>
          </a:p>
          <a:p>
            <a:pPr marL="339725" indent="-339725"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dirty="0" smtClean="0"/>
          </a:p>
        </p:txBody>
      </p:sp>
      <p:pic>
        <p:nvPicPr>
          <p:cNvPr id="348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1"/>
          <a:stretch>
            <a:fillRect/>
          </a:stretch>
        </p:blipFill>
        <p:spPr bwMode="auto">
          <a:xfrm>
            <a:off x="4953000" y="990600"/>
            <a:ext cx="3963988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990600" y="2895600"/>
            <a:ext cx="7239000" cy="3884613"/>
            <a:chOff x="395536" y="600379"/>
            <a:chExt cx="8455631" cy="5606109"/>
          </a:xfrm>
        </p:grpSpPr>
        <p:pic>
          <p:nvPicPr>
            <p:cNvPr id="21510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6" t="9946" r="1404" b="9549"/>
            <a:stretch>
              <a:fillRect/>
            </a:stretch>
          </p:blipFill>
          <p:spPr bwMode="auto">
            <a:xfrm>
              <a:off x="395536" y="600379"/>
              <a:ext cx="8455631" cy="5606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1" name="Right Arrow 7"/>
            <p:cNvSpPr>
              <a:spLocks noChangeArrowheads="1"/>
            </p:cNvSpPr>
            <p:nvPr/>
          </p:nvSpPr>
          <p:spPr bwMode="auto">
            <a:xfrm rot="-4333181">
              <a:off x="3523209" y="1301811"/>
              <a:ext cx="432048" cy="159461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u="sng">
                <a:solidFill>
                  <a:srgbClr val="FFFFFF"/>
                </a:solidFill>
              </a:endParaRPr>
            </a:p>
          </p:txBody>
        </p:sp>
        <p:sp>
          <p:nvSpPr>
            <p:cNvPr id="21512" name="Right Arrow 8"/>
            <p:cNvSpPr>
              <a:spLocks noChangeArrowheads="1"/>
            </p:cNvSpPr>
            <p:nvPr/>
          </p:nvSpPr>
          <p:spPr bwMode="auto">
            <a:xfrm rot="-5078555">
              <a:off x="5391633" y="1328952"/>
              <a:ext cx="432048" cy="159461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u="sng">
                <a:solidFill>
                  <a:srgbClr val="FFFFFF"/>
                </a:solidFill>
              </a:endParaRPr>
            </a:p>
          </p:txBody>
        </p:sp>
        <p:sp>
          <p:nvSpPr>
            <p:cNvPr id="21513" name="TextBox 9"/>
            <p:cNvSpPr txBox="1">
              <a:spLocks noChangeArrowheads="1"/>
            </p:cNvSpPr>
            <p:nvPr/>
          </p:nvSpPr>
          <p:spPr bwMode="auto">
            <a:xfrm>
              <a:off x="3223855" y="1556791"/>
              <a:ext cx="1203479" cy="444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sz="1400" b="1" u="none">
                  <a:solidFill>
                    <a:srgbClr val="2B5481"/>
                  </a:solidFill>
                </a:rPr>
                <a:t>430 nm</a:t>
              </a:r>
            </a:p>
          </p:txBody>
        </p:sp>
        <p:sp>
          <p:nvSpPr>
            <p:cNvPr id="21514" name="TextBox 10"/>
            <p:cNvSpPr txBox="1">
              <a:spLocks noChangeArrowheads="1"/>
            </p:cNvSpPr>
            <p:nvPr/>
          </p:nvSpPr>
          <p:spPr bwMode="auto">
            <a:xfrm>
              <a:off x="5220072" y="1631959"/>
              <a:ext cx="1224136" cy="444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sz="1400" b="1" u="none">
                  <a:solidFill>
                    <a:srgbClr val="2B5481"/>
                  </a:solidFill>
                </a:rPr>
                <a:t>370 nm</a:t>
              </a:r>
            </a:p>
          </p:txBody>
        </p:sp>
      </p:grp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it-IT" smtClean="0"/>
              <a:pPr/>
              <a:t>38</a:t>
            </a:fld>
            <a:endParaRPr lang="it-IT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58523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53"/>
          <p:cNvGrpSpPr/>
          <p:nvPr/>
        </p:nvGrpSpPr>
        <p:grpSpPr>
          <a:xfrm>
            <a:off x="5393057" y="1511967"/>
            <a:ext cx="450392" cy="450392"/>
            <a:chOff x="2896110" y="2168499"/>
            <a:chExt cx="450392" cy="450392"/>
          </a:xfrm>
          <a:solidFill>
            <a:srgbClr val="96A3D8"/>
          </a:solidFill>
        </p:grpSpPr>
        <p:sp>
          <p:nvSpPr>
            <p:cNvPr id="55" name="Freccia giù 54"/>
            <p:cNvSpPr/>
            <p:nvPr/>
          </p:nvSpPr>
          <p:spPr>
            <a:xfrm>
              <a:off x="2896110" y="2168499"/>
              <a:ext cx="450392" cy="450392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Freccia giù 4"/>
            <p:cNvSpPr/>
            <p:nvPr/>
          </p:nvSpPr>
          <p:spPr>
            <a:xfrm>
              <a:off x="2997448" y="2168499"/>
              <a:ext cx="247716" cy="3389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5400" tIns="25400" rIns="25400" bIns="25400" spcCol="1270" anchor="ctr"/>
            <a:lstStyle/>
            <a:p>
              <a:pPr algn="ctr" defTabSz="8890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it-IT" sz="2000"/>
            </a:p>
          </p:txBody>
        </p:sp>
      </p:grpSp>
      <p:grpSp>
        <p:nvGrpSpPr>
          <p:cNvPr id="3" name="Gruppo 38"/>
          <p:cNvGrpSpPr/>
          <p:nvPr/>
        </p:nvGrpSpPr>
        <p:grpSpPr>
          <a:xfrm>
            <a:off x="3365292" y="1511967"/>
            <a:ext cx="450392" cy="450392"/>
            <a:chOff x="2896110" y="2168499"/>
            <a:chExt cx="450392" cy="450392"/>
          </a:xfrm>
          <a:solidFill>
            <a:srgbClr val="96A3D8"/>
          </a:solidFill>
        </p:grpSpPr>
        <p:sp>
          <p:nvSpPr>
            <p:cNvPr id="40" name="Freccia giù 39"/>
            <p:cNvSpPr/>
            <p:nvPr/>
          </p:nvSpPr>
          <p:spPr>
            <a:xfrm>
              <a:off x="2896110" y="2168499"/>
              <a:ext cx="450392" cy="450392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Freccia giù 4"/>
            <p:cNvSpPr/>
            <p:nvPr/>
          </p:nvSpPr>
          <p:spPr>
            <a:xfrm>
              <a:off x="2997448" y="2168499"/>
              <a:ext cx="247716" cy="3389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5400" tIns="25400" rIns="25400" bIns="25400" spcCol="1270" anchor="ctr"/>
            <a:lstStyle/>
            <a:p>
              <a:pPr algn="ctr" defTabSz="8890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it-IT" sz="2000"/>
            </a:p>
          </p:txBody>
        </p:sp>
      </p:grpSp>
      <p:grpSp>
        <p:nvGrpSpPr>
          <p:cNvPr id="4" name="Gruppo 35"/>
          <p:cNvGrpSpPr/>
          <p:nvPr/>
        </p:nvGrpSpPr>
        <p:grpSpPr>
          <a:xfrm>
            <a:off x="3356827" y="2578767"/>
            <a:ext cx="450392" cy="450392"/>
            <a:chOff x="2896110" y="2168499"/>
            <a:chExt cx="450392" cy="450392"/>
          </a:xfrm>
          <a:solidFill>
            <a:srgbClr val="96A3D8"/>
          </a:solidFill>
        </p:grpSpPr>
        <p:sp>
          <p:nvSpPr>
            <p:cNvPr id="37" name="Freccia giù 36"/>
            <p:cNvSpPr/>
            <p:nvPr/>
          </p:nvSpPr>
          <p:spPr>
            <a:xfrm>
              <a:off x="2896110" y="2168499"/>
              <a:ext cx="450392" cy="450392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Freccia giù 4"/>
            <p:cNvSpPr/>
            <p:nvPr/>
          </p:nvSpPr>
          <p:spPr>
            <a:xfrm>
              <a:off x="2997448" y="2168499"/>
              <a:ext cx="247716" cy="3389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5400" tIns="25400" rIns="25400" bIns="25400" spcCol="1270" anchor="ctr"/>
            <a:lstStyle/>
            <a:p>
              <a:pPr algn="ctr" defTabSz="8890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it-IT" sz="2000"/>
            </a:p>
          </p:txBody>
        </p:sp>
      </p:grpSp>
      <p:grpSp>
        <p:nvGrpSpPr>
          <p:cNvPr id="5" name="Gruppo 47"/>
          <p:cNvGrpSpPr/>
          <p:nvPr/>
        </p:nvGrpSpPr>
        <p:grpSpPr>
          <a:xfrm>
            <a:off x="5431157" y="2578767"/>
            <a:ext cx="450392" cy="450392"/>
            <a:chOff x="2896110" y="2168499"/>
            <a:chExt cx="450392" cy="450392"/>
          </a:xfrm>
          <a:solidFill>
            <a:srgbClr val="96A3D8"/>
          </a:solidFill>
        </p:grpSpPr>
        <p:sp>
          <p:nvSpPr>
            <p:cNvPr id="49" name="Freccia giù 48"/>
            <p:cNvSpPr/>
            <p:nvPr/>
          </p:nvSpPr>
          <p:spPr>
            <a:xfrm>
              <a:off x="2896110" y="2168499"/>
              <a:ext cx="450392" cy="450392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Freccia giù 4"/>
            <p:cNvSpPr/>
            <p:nvPr/>
          </p:nvSpPr>
          <p:spPr>
            <a:xfrm>
              <a:off x="2997448" y="2168499"/>
              <a:ext cx="247716" cy="3389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5400" tIns="25400" rIns="25400" bIns="25400" spcCol="1270" anchor="ctr"/>
            <a:lstStyle/>
            <a:p>
              <a:pPr algn="ctr" defTabSz="8890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it-IT" sz="2000"/>
            </a:p>
          </p:txBody>
        </p:sp>
      </p:grpSp>
      <p:grpSp>
        <p:nvGrpSpPr>
          <p:cNvPr id="6" name="Gruppo 50"/>
          <p:cNvGrpSpPr/>
          <p:nvPr/>
        </p:nvGrpSpPr>
        <p:grpSpPr>
          <a:xfrm>
            <a:off x="5393057" y="3620167"/>
            <a:ext cx="450392" cy="450392"/>
            <a:chOff x="2896110" y="2168499"/>
            <a:chExt cx="450392" cy="450392"/>
          </a:xfrm>
          <a:solidFill>
            <a:srgbClr val="96A3D8"/>
          </a:solidFill>
        </p:grpSpPr>
        <p:sp>
          <p:nvSpPr>
            <p:cNvPr id="52" name="Freccia giù 51"/>
            <p:cNvSpPr/>
            <p:nvPr/>
          </p:nvSpPr>
          <p:spPr>
            <a:xfrm>
              <a:off x="2896110" y="2168499"/>
              <a:ext cx="450392" cy="450392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Freccia giù 4"/>
            <p:cNvSpPr/>
            <p:nvPr/>
          </p:nvSpPr>
          <p:spPr>
            <a:xfrm>
              <a:off x="2997448" y="2168499"/>
              <a:ext cx="247716" cy="3389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5400" tIns="25400" rIns="25400" bIns="25400" spcCol="1270" anchor="ctr"/>
            <a:lstStyle/>
            <a:p>
              <a:pPr algn="ctr" defTabSz="8890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it-IT" sz="2000"/>
            </a:p>
          </p:txBody>
        </p:sp>
      </p:grpSp>
      <p:grpSp>
        <p:nvGrpSpPr>
          <p:cNvPr id="26631" name="Gruppo 12"/>
          <p:cNvGrpSpPr>
            <a:grpSpLocks/>
          </p:cNvGrpSpPr>
          <p:nvPr/>
        </p:nvGrpSpPr>
        <p:grpSpPr bwMode="auto">
          <a:xfrm>
            <a:off x="4362450" y="4633913"/>
            <a:ext cx="450850" cy="450850"/>
            <a:chOff x="2896110" y="2168499"/>
            <a:chExt cx="450392" cy="450392"/>
          </a:xfrm>
        </p:grpSpPr>
        <p:sp>
          <p:nvSpPr>
            <p:cNvPr id="14" name="Freccia giù 13"/>
            <p:cNvSpPr/>
            <p:nvPr/>
          </p:nvSpPr>
          <p:spPr>
            <a:xfrm>
              <a:off x="2896110" y="2168499"/>
              <a:ext cx="450392" cy="450392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96A3D8"/>
            </a:solidFill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ccia giù 4"/>
            <p:cNvSpPr/>
            <p:nvPr/>
          </p:nvSpPr>
          <p:spPr>
            <a:xfrm>
              <a:off x="2997607" y="2168499"/>
              <a:ext cx="247398" cy="3393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5400" tIns="25400" rIns="25400" bIns="2540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2000">
                <a:solidFill>
                  <a:srgbClr val="000000"/>
                </a:solidFill>
                <a:ea typeface="ＭＳ Ｐゴシック" pitchFamily="-112" charset="-128"/>
              </a:endParaRPr>
            </a:p>
          </p:txBody>
        </p:sp>
      </p:grpSp>
      <p:grpSp>
        <p:nvGrpSpPr>
          <p:cNvPr id="8" name="Gruppo 32"/>
          <p:cNvGrpSpPr/>
          <p:nvPr/>
        </p:nvGrpSpPr>
        <p:grpSpPr>
          <a:xfrm>
            <a:off x="3365294" y="3632867"/>
            <a:ext cx="450392" cy="450392"/>
            <a:chOff x="2896110" y="2168499"/>
            <a:chExt cx="450392" cy="450392"/>
          </a:xfrm>
          <a:solidFill>
            <a:srgbClr val="96A3D8"/>
          </a:solidFill>
        </p:grpSpPr>
        <p:sp>
          <p:nvSpPr>
            <p:cNvPr id="34" name="Freccia giù 33"/>
            <p:cNvSpPr/>
            <p:nvPr/>
          </p:nvSpPr>
          <p:spPr>
            <a:xfrm>
              <a:off x="2896110" y="2168499"/>
              <a:ext cx="450392" cy="450392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Freccia giù 4"/>
            <p:cNvSpPr/>
            <p:nvPr/>
          </p:nvSpPr>
          <p:spPr>
            <a:xfrm>
              <a:off x="2997448" y="2168499"/>
              <a:ext cx="247716" cy="3389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5400" tIns="25400" rIns="25400" bIns="25400" spcCol="1270" anchor="ctr"/>
            <a:lstStyle/>
            <a:p>
              <a:pPr algn="ctr" defTabSz="8890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it-IT" sz="2000"/>
            </a:p>
          </p:txBody>
        </p:sp>
      </p:grpSp>
      <p:grpSp>
        <p:nvGrpSpPr>
          <p:cNvPr id="26633" name="Gruppo 19"/>
          <p:cNvGrpSpPr>
            <a:grpSpLocks/>
          </p:cNvGrpSpPr>
          <p:nvPr/>
        </p:nvGrpSpPr>
        <p:grpSpPr bwMode="auto">
          <a:xfrm>
            <a:off x="3190875" y="4084638"/>
            <a:ext cx="2762250" cy="566737"/>
            <a:chOff x="824968" y="2582672"/>
            <a:chExt cx="2761851" cy="566928"/>
          </a:xfrm>
        </p:grpSpPr>
        <p:sp>
          <p:nvSpPr>
            <p:cNvPr id="22" name="Rettangolo arrotondato 21"/>
            <p:cNvSpPr/>
            <p:nvPr/>
          </p:nvSpPr>
          <p:spPr>
            <a:xfrm>
              <a:off x="824968" y="2582672"/>
              <a:ext cx="2761851" cy="56692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ttangolo 22"/>
            <p:cNvSpPr/>
            <p:nvPr/>
          </p:nvSpPr>
          <p:spPr>
            <a:xfrm>
              <a:off x="1129724" y="2598552"/>
              <a:ext cx="2153927" cy="5351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it-IT" sz="1400">
                  <a:solidFill>
                    <a:srgbClr val="FFFFFF"/>
                  </a:solidFill>
                  <a:ea typeface="ＭＳ Ｐゴシック" pitchFamily="-112" charset="-128"/>
                </a:rPr>
                <a:t>Light emission and wl.-shifting   (PPO/BBOT)</a:t>
              </a:r>
            </a:p>
          </p:txBody>
        </p:sp>
      </p:grpSp>
      <p:sp>
        <p:nvSpPr>
          <p:cNvPr id="26634" name="CasellaDiTesto 18"/>
          <p:cNvSpPr txBox="1">
            <a:spLocks noChangeArrowheads="1"/>
          </p:cNvSpPr>
          <p:nvPr/>
        </p:nvSpPr>
        <p:spPr bwMode="auto">
          <a:xfrm>
            <a:off x="17463" y="17463"/>
            <a:ext cx="1239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>
                <a:solidFill>
                  <a:srgbClr val="525B7E"/>
                </a:solidFill>
                <a:latin typeface="Gill Sans MT" panose="020B0502020104020203" pitchFamily="34" charset="0"/>
              </a:rPr>
              <a:t>Conclusion</a:t>
            </a:r>
          </a:p>
        </p:txBody>
      </p:sp>
      <p:cxnSp>
        <p:nvCxnSpPr>
          <p:cNvPr id="21" name="Connettore 1 20"/>
          <p:cNvCxnSpPr>
            <a:cxnSpLocks noChangeShapeType="1"/>
          </p:cNvCxnSpPr>
          <p:nvPr/>
        </p:nvCxnSpPr>
        <p:spPr bwMode="auto">
          <a:xfrm>
            <a:off x="17463" y="385763"/>
            <a:ext cx="6519862" cy="1587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>
            <a:outerShdw dist="25400" dir="5400000" rotWithShape="0">
              <a:srgbClr val="808080">
                <a:alpha val="39998"/>
              </a:srgbClr>
            </a:outerShdw>
          </a:effectLst>
        </p:spPr>
      </p:cxnSp>
      <p:grpSp>
        <p:nvGrpSpPr>
          <p:cNvPr id="26636" name="Gruppo 9"/>
          <p:cNvGrpSpPr>
            <a:grpSpLocks/>
          </p:cNvGrpSpPr>
          <p:nvPr/>
        </p:nvGrpSpPr>
        <p:grpSpPr bwMode="auto">
          <a:xfrm>
            <a:off x="3208338" y="5100638"/>
            <a:ext cx="2760662" cy="566737"/>
            <a:chOff x="824968" y="2582672"/>
            <a:chExt cx="2761851" cy="566928"/>
          </a:xfrm>
        </p:grpSpPr>
        <p:sp>
          <p:nvSpPr>
            <p:cNvPr id="11" name="Rettangolo arrotondato 10"/>
            <p:cNvSpPr/>
            <p:nvPr/>
          </p:nvSpPr>
          <p:spPr>
            <a:xfrm>
              <a:off x="824968" y="2582672"/>
              <a:ext cx="2761851" cy="56692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ttangolo 11"/>
            <p:cNvSpPr/>
            <p:nvPr/>
          </p:nvSpPr>
          <p:spPr>
            <a:xfrm>
              <a:off x="1129899" y="2598552"/>
              <a:ext cx="2153577" cy="5351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it-IT" sz="1400">
                  <a:solidFill>
                    <a:srgbClr val="FFFFFF"/>
                  </a:solidFill>
                  <a:ea typeface="ＭＳ Ｐゴシック" pitchFamily="-112" charset="-128"/>
                </a:rPr>
                <a:t>PPO/BBOT scitntillation </a:t>
              </a:r>
              <a:br>
                <a:rPr lang="it-IT" sz="1400">
                  <a:solidFill>
                    <a:srgbClr val="FFFFFF"/>
                  </a:solidFill>
                  <a:ea typeface="ＭＳ Ｐゴシック" pitchFamily="-112" charset="-128"/>
                </a:rPr>
              </a:br>
              <a:r>
                <a:rPr lang="it-IT" sz="1400">
                  <a:solidFill>
                    <a:srgbClr val="FFFFFF"/>
                  </a:solidFill>
                  <a:ea typeface="ＭＳ Ｐゴシック" pitchFamily="-112" charset="-128"/>
                </a:rPr>
                <a:t>and light detection</a:t>
              </a:r>
            </a:p>
          </p:txBody>
        </p:sp>
      </p:grpSp>
      <p:grpSp>
        <p:nvGrpSpPr>
          <p:cNvPr id="26637" name="Gruppo 23"/>
          <p:cNvGrpSpPr>
            <a:grpSpLocks/>
          </p:cNvGrpSpPr>
          <p:nvPr/>
        </p:nvGrpSpPr>
        <p:grpSpPr bwMode="auto">
          <a:xfrm>
            <a:off x="1381125" y="3057525"/>
            <a:ext cx="2762250" cy="566738"/>
            <a:chOff x="824968" y="2582672"/>
            <a:chExt cx="2761851" cy="566928"/>
          </a:xfrm>
        </p:grpSpPr>
        <p:sp>
          <p:nvSpPr>
            <p:cNvPr id="25" name="Rettangolo arrotondato 24"/>
            <p:cNvSpPr/>
            <p:nvPr/>
          </p:nvSpPr>
          <p:spPr>
            <a:xfrm>
              <a:off x="824968" y="2582672"/>
              <a:ext cx="2761851" cy="56692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ttangolo 25"/>
            <p:cNvSpPr/>
            <p:nvPr/>
          </p:nvSpPr>
          <p:spPr>
            <a:xfrm>
              <a:off x="1129724" y="2598552"/>
              <a:ext cx="2153927" cy="5351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anchor="ctr"/>
            <a:lstStyle/>
            <a:p>
              <a:pPr algn="ctr">
                <a:defRPr/>
              </a:pPr>
              <a:r>
                <a:rPr lang="it-IT" sz="1400">
                  <a:solidFill>
                    <a:srgbClr val="FFFFFF"/>
                  </a:solidFill>
                  <a:ea typeface="ＭＳ Ｐゴシック" pitchFamily="-112" charset="-128"/>
                </a:rPr>
                <a:t>γ, X absorption</a:t>
              </a:r>
            </a:p>
          </p:txBody>
        </p:sp>
      </p:grpSp>
      <p:grpSp>
        <p:nvGrpSpPr>
          <p:cNvPr id="26638" name="Gruppo 26"/>
          <p:cNvGrpSpPr>
            <a:grpSpLocks/>
          </p:cNvGrpSpPr>
          <p:nvPr/>
        </p:nvGrpSpPr>
        <p:grpSpPr bwMode="auto">
          <a:xfrm>
            <a:off x="5356225" y="1981200"/>
            <a:ext cx="2762250" cy="568325"/>
            <a:chOff x="824968" y="2582672"/>
            <a:chExt cx="2761851" cy="566928"/>
          </a:xfrm>
        </p:grpSpPr>
        <p:sp>
          <p:nvSpPr>
            <p:cNvPr id="28" name="Rettangolo arrotondato 27"/>
            <p:cNvSpPr/>
            <p:nvPr/>
          </p:nvSpPr>
          <p:spPr>
            <a:xfrm>
              <a:off x="824968" y="2582672"/>
              <a:ext cx="2761851" cy="56692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ettangolo 28"/>
            <p:cNvSpPr/>
            <p:nvPr/>
          </p:nvSpPr>
          <p:spPr>
            <a:xfrm>
              <a:off x="1129724" y="2598508"/>
              <a:ext cx="2153927" cy="5352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anchor="ctr"/>
            <a:lstStyle/>
            <a:p>
              <a:pPr algn="ctr">
                <a:defRPr/>
              </a:pPr>
              <a:r>
                <a:rPr lang="it-IT" sz="1400">
                  <a:solidFill>
                    <a:srgbClr val="FFFFFF"/>
                  </a:solidFill>
                  <a:ea typeface="ＭＳ Ｐゴシック" pitchFamily="-112" charset="-128"/>
                </a:rPr>
                <a:t>B neutron capture and α emission</a:t>
              </a:r>
            </a:p>
          </p:txBody>
        </p:sp>
      </p:grpSp>
      <p:grpSp>
        <p:nvGrpSpPr>
          <p:cNvPr id="26639" name="Gruppo 29"/>
          <p:cNvGrpSpPr>
            <a:grpSpLocks/>
          </p:cNvGrpSpPr>
          <p:nvPr/>
        </p:nvGrpSpPr>
        <p:grpSpPr bwMode="auto">
          <a:xfrm>
            <a:off x="3190875" y="915988"/>
            <a:ext cx="2762250" cy="566737"/>
            <a:chOff x="824968" y="2582672"/>
            <a:chExt cx="2761851" cy="566928"/>
          </a:xfrm>
        </p:grpSpPr>
        <p:sp>
          <p:nvSpPr>
            <p:cNvPr id="31" name="Rettangolo arrotondato 30"/>
            <p:cNvSpPr/>
            <p:nvPr/>
          </p:nvSpPr>
          <p:spPr>
            <a:xfrm>
              <a:off x="824968" y="2582672"/>
              <a:ext cx="2761851" cy="56692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ettangolo 31"/>
            <p:cNvSpPr/>
            <p:nvPr/>
          </p:nvSpPr>
          <p:spPr>
            <a:xfrm>
              <a:off x="1350355" y="2598552"/>
              <a:ext cx="2152339" cy="5351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anchor="ctr"/>
            <a:lstStyle/>
            <a:p>
              <a:pPr>
                <a:defRPr/>
              </a:pPr>
              <a:r>
                <a:rPr lang="it-IT" sz="1400">
                  <a:solidFill>
                    <a:srgbClr val="FFFFFF"/>
                  </a:solidFill>
                  <a:ea typeface="ＭＳ Ｐゴシック" pitchFamily="-112" charset="-128"/>
                </a:rPr>
                <a:t>Low Energy Neutrons</a:t>
              </a:r>
            </a:p>
          </p:txBody>
        </p:sp>
      </p:grpSp>
      <p:grpSp>
        <p:nvGrpSpPr>
          <p:cNvPr id="26640" name="Gruppo 41"/>
          <p:cNvGrpSpPr>
            <a:grpSpLocks/>
          </p:cNvGrpSpPr>
          <p:nvPr/>
        </p:nvGrpSpPr>
        <p:grpSpPr bwMode="auto">
          <a:xfrm>
            <a:off x="1393825" y="1981200"/>
            <a:ext cx="2762250" cy="568325"/>
            <a:chOff x="824968" y="2582344"/>
            <a:chExt cx="2761851" cy="567256"/>
          </a:xfrm>
        </p:grpSpPr>
        <p:sp>
          <p:nvSpPr>
            <p:cNvPr id="43" name="Rettangolo arrotondato 42"/>
            <p:cNvSpPr/>
            <p:nvPr/>
          </p:nvSpPr>
          <p:spPr>
            <a:xfrm>
              <a:off x="824968" y="2582672"/>
              <a:ext cx="2761851" cy="56692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Rettangolo 43"/>
            <p:cNvSpPr/>
            <p:nvPr/>
          </p:nvSpPr>
          <p:spPr>
            <a:xfrm>
              <a:off x="1129724" y="2582344"/>
              <a:ext cx="2153927" cy="5339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anchor="ctr"/>
            <a:lstStyle/>
            <a:p>
              <a:pPr algn="ctr">
                <a:defRPr/>
              </a:pPr>
              <a:r>
                <a:rPr lang="it-IT" sz="1400">
                  <a:solidFill>
                    <a:srgbClr val="FFFFFF"/>
                  </a:solidFill>
                  <a:ea typeface="ＭＳ Ｐゴシック" pitchFamily="-112" charset="-128"/>
                </a:rPr>
                <a:t>Gd neutron capture and  γ o</a:t>
              </a:r>
              <a:r>
                <a:rPr lang="it-IT" sz="1400">
                  <a:solidFill>
                    <a:srgbClr val="FFFFFF"/>
                  </a:solidFill>
                  <a:latin typeface="Lucida Grande" pitchFamily="-112" charset="0"/>
                  <a:ea typeface="ＭＳ Ｐゴシック" pitchFamily="-112" charset="-128"/>
                </a:rPr>
                <a:t> X emission</a:t>
              </a:r>
              <a:endParaRPr lang="it-IT" sz="1400">
                <a:solidFill>
                  <a:srgbClr val="FFFFFF"/>
                </a:solidFill>
                <a:ea typeface="ＭＳ Ｐゴシック" pitchFamily="-112" charset="-128"/>
              </a:endParaRPr>
            </a:p>
          </p:txBody>
        </p:sp>
      </p:grpSp>
      <p:grpSp>
        <p:nvGrpSpPr>
          <p:cNvPr id="26641" name="Gruppo 44"/>
          <p:cNvGrpSpPr>
            <a:grpSpLocks/>
          </p:cNvGrpSpPr>
          <p:nvPr/>
        </p:nvGrpSpPr>
        <p:grpSpPr bwMode="auto">
          <a:xfrm>
            <a:off x="5356225" y="3032125"/>
            <a:ext cx="2762250" cy="566738"/>
            <a:chOff x="824968" y="2582672"/>
            <a:chExt cx="2761851" cy="566928"/>
          </a:xfrm>
        </p:grpSpPr>
        <p:sp>
          <p:nvSpPr>
            <p:cNvPr id="46" name="Rettangolo arrotondato 45"/>
            <p:cNvSpPr/>
            <p:nvPr/>
          </p:nvSpPr>
          <p:spPr>
            <a:xfrm>
              <a:off x="824968" y="2582672"/>
              <a:ext cx="2761851" cy="56692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Rettangolo 46"/>
            <p:cNvSpPr/>
            <p:nvPr/>
          </p:nvSpPr>
          <p:spPr>
            <a:xfrm>
              <a:off x="1129724" y="2598552"/>
              <a:ext cx="2153927" cy="5351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anchor="ctr"/>
            <a:lstStyle/>
            <a:p>
              <a:pPr algn="ctr">
                <a:defRPr/>
              </a:pPr>
              <a:r>
                <a:rPr lang="it-IT" sz="1400">
                  <a:solidFill>
                    <a:srgbClr val="FFFFFF"/>
                  </a:solidFill>
                  <a:ea typeface="ＭＳ Ｐゴシック" pitchFamily="-112" charset="-128"/>
                  <a:sym typeface="Symbol" pitchFamily="18" charset="2"/>
                </a:rPr>
                <a:t> </a:t>
              </a:r>
              <a:r>
                <a:rPr lang="it-IT" sz="1400">
                  <a:solidFill>
                    <a:srgbClr val="FFFFFF"/>
                  </a:solidFill>
                  <a:ea typeface="ＭＳ Ｐゴシック" pitchFamily="-112" charset="-128"/>
                </a:rPr>
                <a:t>absorption</a:t>
              </a:r>
            </a:p>
          </p:txBody>
        </p:sp>
      </p:grpSp>
      <p:grpSp>
        <p:nvGrpSpPr>
          <p:cNvPr id="20" name="Gruppo 65"/>
          <p:cNvGrpSpPr>
            <a:grpSpLocks/>
          </p:cNvGrpSpPr>
          <p:nvPr/>
        </p:nvGrpSpPr>
        <p:grpSpPr bwMode="auto">
          <a:xfrm>
            <a:off x="139700" y="800100"/>
            <a:ext cx="1689100" cy="1079500"/>
            <a:chOff x="139700" y="800100"/>
            <a:chExt cx="1689100" cy="1079500"/>
          </a:xfrm>
        </p:grpSpPr>
        <p:sp>
          <p:nvSpPr>
            <p:cNvPr id="26654" name="CasellaDiTesto 57"/>
            <p:cNvSpPr txBox="1">
              <a:spLocks noChangeArrowheads="1"/>
            </p:cNvSpPr>
            <p:nvPr/>
          </p:nvSpPr>
          <p:spPr bwMode="auto">
            <a:xfrm>
              <a:off x="139700" y="800100"/>
              <a:ext cx="1689100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it-IT" sz="1400">
                  <a:solidFill>
                    <a:srgbClr val="008000"/>
                  </a:solidFill>
                  <a:latin typeface="Gill Sans MT" panose="020B0502020104020203" pitchFamily="34" charset="0"/>
                </a:rPr>
                <a:t>“transparency ”X ray detection</a:t>
              </a:r>
            </a:p>
          </p:txBody>
        </p:sp>
        <p:cxnSp>
          <p:nvCxnSpPr>
            <p:cNvPr id="59" name="Connettore 2 58"/>
            <p:cNvCxnSpPr>
              <a:cxnSpLocks noChangeShapeType="1"/>
            </p:cNvCxnSpPr>
            <p:nvPr/>
          </p:nvCxnSpPr>
          <p:spPr bwMode="auto">
            <a:xfrm rot="16200000" flipH="1">
              <a:off x="812800" y="1447800"/>
              <a:ext cx="457200" cy="406400"/>
            </a:xfrm>
            <a:prstGeom prst="straightConnector1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arrow" w="med" len="med"/>
            </a:ln>
            <a:effectLst>
              <a:outerShdw dist="25400" dir="5400000" rotWithShape="0">
                <a:srgbClr val="808080">
                  <a:alpha val="39998"/>
                </a:srgbClr>
              </a:outerShdw>
            </a:effectLst>
          </p:spPr>
        </p:cxnSp>
      </p:grpSp>
      <p:sp>
        <p:nvSpPr>
          <p:cNvPr id="60" name="Per 59"/>
          <p:cNvSpPr/>
          <p:nvPr/>
        </p:nvSpPr>
        <p:spPr>
          <a:xfrm>
            <a:off x="292100" y="3086100"/>
            <a:ext cx="635000" cy="5715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grpSp>
        <p:nvGrpSpPr>
          <p:cNvPr id="24" name="Gruppo 66"/>
          <p:cNvGrpSpPr>
            <a:grpSpLocks/>
          </p:cNvGrpSpPr>
          <p:nvPr/>
        </p:nvGrpSpPr>
        <p:grpSpPr bwMode="auto">
          <a:xfrm>
            <a:off x="431800" y="4025900"/>
            <a:ext cx="2501900" cy="1663700"/>
            <a:chOff x="431800" y="4025900"/>
            <a:chExt cx="2501900" cy="1663700"/>
          </a:xfrm>
        </p:grpSpPr>
        <p:sp>
          <p:nvSpPr>
            <p:cNvPr id="26652" name="CasellaDiTesto 61"/>
            <p:cNvSpPr txBox="1">
              <a:spLocks noChangeArrowheads="1"/>
            </p:cNvSpPr>
            <p:nvPr/>
          </p:nvSpPr>
          <p:spPr bwMode="auto">
            <a:xfrm>
              <a:off x="431800" y="4470400"/>
              <a:ext cx="229870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it-IT" sz="1400">
                  <a:solidFill>
                    <a:srgbClr val="008000"/>
                  </a:solidFill>
                  <a:latin typeface="Gill Sans MT" panose="020B0502020104020203" pitchFamily="34" charset="0"/>
                </a:rPr>
                <a:t>-Light Yield measurements with α and γ sources.</a:t>
              </a:r>
            </a:p>
            <a:p>
              <a:pPr eaLnBrk="1" hangingPunct="1"/>
              <a:r>
                <a:rPr lang="it-IT" sz="1400">
                  <a:solidFill>
                    <a:srgbClr val="008000"/>
                  </a:solidFill>
                  <a:latin typeface="Gill Sans MT" panose="020B0502020104020203" pitchFamily="34" charset="0"/>
                </a:rPr>
                <a:t>-IBIL measures.</a:t>
              </a:r>
            </a:p>
          </p:txBody>
        </p:sp>
        <p:sp>
          <p:nvSpPr>
            <p:cNvPr id="63" name="Parentesi graffa aperta 62"/>
            <p:cNvSpPr>
              <a:spLocks/>
            </p:cNvSpPr>
            <p:nvPr/>
          </p:nvSpPr>
          <p:spPr bwMode="auto">
            <a:xfrm>
              <a:off x="2743200" y="4025900"/>
              <a:ext cx="190500" cy="1663700"/>
            </a:xfrm>
            <a:prstGeom prst="leftBrace">
              <a:avLst>
                <a:gd name="adj1" fmla="val 8329"/>
                <a:gd name="adj2" fmla="val 50000"/>
              </a:avLst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>
              <a:outerShdw dist="25400" dir="5400000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latin typeface="Gill Sans MT" pitchFamily="34" charset="0"/>
                <a:ea typeface="ＭＳ Ｐゴシック" pitchFamily="-112" charset="-128"/>
              </a:endParaRPr>
            </a:p>
          </p:txBody>
        </p:sp>
      </p:grpSp>
      <p:grpSp>
        <p:nvGrpSpPr>
          <p:cNvPr id="27" name="Group 57"/>
          <p:cNvGrpSpPr>
            <a:grpSpLocks/>
          </p:cNvGrpSpPr>
          <p:nvPr/>
        </p:nvGrpSpPr>
        <p:grpSpPr bwMode="auto">
          <a:xfrm>
            <a:off x="6146800" y="800100"/>
            <a:ext cx="2298700" cy="4851400"/>
            <a:chOff x="6146800" y="800100"/>
            <a:chExt cx="2298700" cy="4851400"/>
          </a:xfrm>
        </p:grpSpPr>
        <p:cxnSp>
          <p:nvCxnSpPr>
            <p:cNvPr id="57" name="Connettore 2 56"/>
            <p:cNvCxnSpPr>
              <a:cxnSpLocks noChangeShapeType="1"/>
            </p:cNvCxnSpPr>
            <p:nvPr/>
          </p:nvCxnSpPr>
          <p:spPr bwMode="auto">
            <a:xfrm rot="16200000" flipH="1">
              <a:off x="5988050" y="3194050"/>
              <a:ext cx="4851400" cy="63500"/>
            </a:xfrm>
            <a:prstGeom prst="straightConnector1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arrow" w="med" len="med"/>
            </a:ln>
            <a:effectLst>
              <a:outerShdw dist="25400" dir="5400000" rotWithShape="0">
                <a:srgbClr val="808080">
                  <a:alpha val="39999"/>
                </a:srgbClr>
              </a:outerShdw>
            </a:effectLst>
          </p:spPr>
        </p:cxnSp>
        <p:sp>
          <p:nvSpPr>
            <p:cNvPr id="26651" name="CasellaDiTesto 61"/>
            <p:cNvSpPr txBox="1">
              <a:spLocks noChangeArrowheads="1"/>
            </p:cNvSpPr>
            <p:nvPr/>
          </p:nvSpPr>
          <p:spPr bwMode="auto">
            <a:xfrm>
              <a:off x="6146800" y="4286250"/>
              <a:ext cx="22987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/>
              <a:r>
                <a:rPr lang="it-IT" sz="1400">
                  <a:solidFill>
                    <a:srgbClr val="008000"/>
                  </a:solidFill>
                  <a:latin typeface="Gill Sans MT" panose="020B0502020104020203" pitchFamily="34" charset="0"/>
                </a:rPr>
                <a:t>-Neutron Source tests.</a:t>
              </a:r>
            </a:p>
            <a:p>
              <a:pPr algn="r" eaLnBrk="1" hangingPunct="1"/>
              <a:r>
                <a:rPr lang="it-IT" sz="1400">
                  <a:solidFill>
                    <a:srgbClr val="008000"/>
                  </a:solidFill>
                  <a:latin typeface="Gill Sans MT" panose="020B0502020104020203" pitchFamily="34" charset="0"/>
                </a:rPr>
                <a:t>-TOF measures.</a:t>
              </a:r>
            </a:p>
          </p:txBody>
        </p:sp>
      </p:grp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it-IT" smtClean="0"/>
              <a:pPr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358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83879" y="6403976"/>
            <a:ext cx="8179264" cy="365125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F. Gramegna,    International Workshop on Nuclear Dynamics and Thermodynamics,   Texas A&amp;M University 19 – 22 August - 2013</a:t>
            </a:r>
            <a:endParaRPr lang="it-IT" dirty="0">
              <a:solidFill>
                <a:schemeClr val="tx1"/>
              </a:solidFill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7847938" y="77700"/>
            <a:ext cx="1233789" cy="551935"/>
            <a:chOff x="0" y="0"/>
            <a:chExt cx="980303" cy="551935"/>
          </a:xfrm>
        </p:grpSpPr>
        <p:sp>
          <p:nvSpPr>
            <p:cNvPr id="8" name="Rettangolo 7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147" descr="D:\LOGHI\Logo_INF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" y="56118"/>
            <a:ext cx="744398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Object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152271756"/>
              </p:ext>
            </p:extLst>
          </p:nvPr>
        </p:nvGraphicFramePr>
        <p:xfrm>
          <a:off x="83879" y="3994128"/>
          <a:ext cx="7209019" cy="2619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5" name="Document" r:id="rId6" imgW="5157216" imgH="2081784" progId="Word.Document.8">
                  <p:embed/>
                </p:oleObj>
              </mc:Choice>
              <mc:Fallback>
                <p:oleObj name="Document" r:id="rId6" imgW="5157216" imgH="2081784" progId="Word.Document.8">
                  <p:embed/>
                  <p:pic>
                    <p:nvPicPr>
                      <p:cNvPr id="0" name="Picture 64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79" y="3994128"/>
                        <a:ext cx="7209019" cy="26196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381999" y="6403976"/>
            <a:ext cx="565701" cy="365125"/>
          </a:xfrm>
        </p:spPr>
        <p:txBody>
          <a:bodyPr/>
          <a:lstStyle/>
          <a:p>
            <a:fld id="{9CD8D479-8942-46E8-A226-A4E01F7A105C}" type="slidenum">
              <a:rPr lang="it-IT" smtClean="0"/>
              <a:pPr/>
              <a:t>4</a:t>
            </a:fld>
            <a:endParaRPr lang="it-IT" dirty="0"/>
          </a:p>
        </p:txBody>
      </p:sp>
      <p:grpSp>
        <p:nvGrpSpPr>
          <p:cNvPr id="2" name="Gruppo 1"/>
          <p:cNvGrpSpPr/>
          <p:nvPr/>
        </p:nvGrpSpPr>
        <p:grpSpPr>
          <a:xfrm>
            <a:off x="933110" y="22069"/>
            <a:ext cx="6851217" cy="517879"/>
            <a:chOff x="933110" y="22069"/>
            <a:chExt cx="6914828" cy="517879"/>
          </a:xfrm>
        </p:grpSpPr>
        <p:sp>
          <p:nvSpPr>
            <p:cNvPr id="6" name="Rettangolo 5"/>
            <p:cNvSpPr/>
            <p:nvPr/>
          </p:nvSpPr>
          <p:spPr>
            <a:xfrm>
              <a:off x="933110" y="22069"/>
              <a:ext cx="6914828" cy="51787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dirty="0" smtClean="0">
                  <a:solidFill>
                    <a:schemeClr val="bg2">
                      <a:lumMod val="25000"/>
                    </a:schemeClr>
                  </a:solidFill>
                </a:rPr>
                <a:t>  </a:t>
              </a:r>
              <a:r>
                <a:rPr lang="it-IT" dirty="0" err="1" smtClean="0">
                  <a:solidFill>
                    <a:schemeClr val="bg2">
                      <a:lumMod val="25000"/>
                    </a:schemeClr>
                  </a:solidFill>
                </a:rPr>
                <a:t>Liquids</a:t>
              </a:r>
              <a:r>
                <a:rPr lang="it-IT" dirty="0" smtClean="0">
                  <a:solidFill>
                    <a:schemeClr val="bg2">
                      <a:lumMod val="25000"/>
                    </a:schemeClr>
                  </a:solidFill>
                </a:rPr>
                <a:t> &amp; </a:t>
              </a:r>
              <a:r>
                <a:rPr lang="it-IT" dirty="0" err="1" smtClean="0">
                  <a:solidFill>
                    <a:schemeClr val="bg2">
                      <a:lumMod val="25000"/>
                    </a:schemeClr>
                  </a:solidFill>
                </a:rPr>
                <a:t>Plastics</a:t>
              </a:r>
              <a:endParaRPr lang="it-IT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6291658" y="32951"/>
              <a:ext cx="748146" cy="486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lum bright="9000" contrast="-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620" y="3671814"/>
            <a:ext cx="2307107" cy="176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57" y="783374"/>
            <a:ext cx="2267200" cy="2104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659" y="4828232"/>
            <a:ext cx="1612795" cy="1209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-1" y="636737"/>
            <a:ext cx="6983629" cy="2553568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lvl="2" algn="ctr" fontAlgn="auto">
              <a:spcAft>
                <a:spcPts val="0"/>
              </a:spcAft>
              <a:defRPr/>
            </a:pPr>
            <a:r>
              <a:rPr lang="en-GB" sz="9600" b="1" dirty="0" smtClean="0">
                <a:solidFill>
                  <a:schemeClr val="bg2">
                    <a:lumMod val="75000"/>
                  </a:schemeClr>
                </a:solidFill>
                <a:ea typeface="+mj-ea"/>
                <a:cs typeface="Times New Roman" pitchFamily="18" charset="0"/>
              </a:rPr>
              <a:t>STATUS of the ART</a:t>
            </a:r>
            <a:endParaRPr lang="en-GB" sz="7200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marL="0" lvl="2" indent="515938" fontAlgn="auto">
              <a:spcAft>
                <a:spcPts val="0"/>
              </a:spcAft>
              <a:buFontTx/>
              <a:buBlip>
                <a:blip r:embed="rId11"/>
              </a:buBlip>
              <a:defRPr/>
            </a:pPr>
            <a:r>
              <a:rPr lang="en-GB" sz="8000" b="1" dirty="0" smtClean="0">
                <a:ea typeface="+mj-ea"/>
                <a:cs typeface="Times New Roman" pitchFamily="18" charset="0"/>
              </a:rPr>
              <a:t>Organic Scintillators:</a:t>
            </a:r>
          </a:p>
          <a:p>
            <a:pPr marL="0" lvl="2" fontAlgn="auto">
              <a:spcAft>
                <a:spcPts val="0"/>
              </a:spcAft>
              <a:defRPr/>
            </a:pPr>
            <a:endParaRPr lang="en-GB" sz="8000" b="1" dirty="0">
              <a:ea typeface="+mj-ea"/>
              <a:cs typeface="Times New Roman" pitchFamily="18" charset="0"/>
            </a:endParaRPr>
          </a:p>
          <a:p>
            <a:pPr marL="0" lvl="2">
              <a:defRPr/>
            </a:pPr>
            <a:r>
              <a:rPr lang="en-GB" sz="8000" b="1" dirty="0" smtClean="0">
                <a:ea typeface="+mj-ea"/>
                <a:cs typeface="Times New Roman" pitchFamily="18" charset="0"/>
              </a:rPr>
              <a:t>Liquid scintillators</a:t>
            </a:r>
            <a:r>
              <a:rPr lang="en-GB" sz="8000" dirty="0" smtClean="0">
                <a:ea typeface="+mj-ea"/>
                <a:cs typeface="Times New Roman" pitchFamily="18" charset="0"/>
              </a:rPr>
              <a:t>: </a:t>
            </a:r>
            <a:r>
              <a:rPr lang="en-GB" sz="7200" dirty="0" smtClean="0">
                <a:ea typeface="+mj-ea"/>
                <a:cs typeface="Times New Roman" pitchFamily="18" charset="0"/>
              </a:rPr>
              <a:t>high quantum efficiency, </a:t>
            </a:r>
            <a:r>
              <a:rPr lang="en-GB" sz="7200" i="1" dirty="0" smtClean="0">
                <a:ea typeface="+mj-ea"/>
                <a:cs typeface="Times New Roman" pitchFamily="18" charset="0"/>
              </a:rPr>
              <a:t>n-</a:t>
            </a:r>
            <a:r>
              <a:rPr lang="en-GB" sz="7200" i="1" dirty="0" smtClean="0">
                <a:latin typeface="Symbol" panose="05050102010706020507" pitchFamily="18" charset="2"/>
                <a:ea typeface="+mj-ea"/>
                <a:cs typeface="Times New Roman" pitchFamily="18" charset="0"/>
              </a:rPr>
              <a:t>g</a:t>
            </a:r>
            <a:r>
              <a:rPr lang="en-GB" sz="7200" dirty="0" smtClean="0">
                <a:ea typeface="+mj-ea"/>
                <a:cs typeface="Times New Roman" pitchFamily="18" charset="0"/>
              </a:rPr>
              <a:t>  pulse shape discrimination, fast response (</a:t>
            </a:r>
            <a:r>
              <a:rPr lang="it-IT" sz="7200" dirty="0">
                <a:latin typeface="Calibri" panose="020F0502020204030204" pitchFamily="34" charset="0"/>
              </a:rPr>
              <a:t>3</a:t>
            </a:r>
            <a:r>
              <a:rPr lang="it-IT" sz="7200" dirty="0">
                <a:latin typeface="Calibri" panose="020F0502020204030204" pitchFamily="34" charset="0"/>
                <a:cs typeface="Arial" panose="020B0604020202020204" pitchFamily="34" charset="0"/>
              </a:rPr>
              <a:t>÷4 </a:t>
            </a:r>
            <a:r>
              <a:rPr lang="it-IT" sz="7200" dirty="0" smtClean="0">
                <a:latin typeface="Calibri" panose="020F0502020204030204" pitchFamily="34" charset="0"/>
                <a:cs typeface="Arial" panose="020B0604020202020204" pitchFamily="34" charset="0"/>
              </a:rPr>
              <a:t>ns)</a:t>
            </a:r>
            <a:endParaRPr lang="en-GB" sz="7200" dirty="0" smtClean="0">
              <a:ea typeface="+mj-ea"/>
              <a:cs typeface="Times New Roman" pitchFamily="18" charset="0"/>
            </a:endParaRPr>
          </a:p>
          <a:p>
            <a:pPr marL="1143000" lvl="2" indent="-11430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7200" dirty="0" smtClean="0">
                <a:solidFill>
                  <a:srgbClr val="FF0000"/>
                </a:solidFill>
                <a:ea typeface="+mj-ea"/>
                <a:cs typeface="Times New Roman" pitchFamily="18" charset="0"/>
              </a:rPr>
              <a:t>Toxic</a:t>
            </a:r>
            <a:r>
              <a:rPr lang="en-GB" sz="7200" dirty="0">
                <a:solidFill>
                  <a:srgbClr val="FF0000"/>
                </a:solidFill>
                <a:ea typeface="+mj-ea"/>
                <a:cs typeface="Times New Roman" pitchFamily="18" charset="0"/>
              </a:rPr>
              <a:t>, corrosive, flammable, </a:t>
            </a:r>
            <a:r>
              <a:rPr lang="en-GB" sz="7200" dirty="0" smtClean="0">
                <a:solidFill>
                  <a:srgbClr val="FF0000"/>
                </a:solidFill>
                <a:ea typeface="+mj-ea"/>
                <a:cs typeface="Times New Roman" pitchFamily="18" charset="0"/>
              </a:rPr>
              <a:t>explosive,  high volatility, sensitivity to Oxygen, needs of sealing, high cost... </a:t>
            </a:r>
          </a:p>
          <a:p>
            <a:pPr marL="0" lvl="2" fontAlgn="auto">
              <a:spcAft>
                <a:spcPts val="0"/>
              </a:spcAft>
              <a:defRPr/>
            </a:pPr>
            <a:r>
              <a:rPr lang="en-GB" sz="7200" dirty="0">
                <a:solidFill>
                  <a:srgbClr val="FF0000"/>
                </a:solidFill>
                <a:ea typeface="+mj-ea"/>
                <a:cs typeface="Times New Roman" pitchFamily="18" charset="0"/>
              </a:rPr>
              <a:t> </a:t>
            </a:r>
            <a:r>
              <a:rPr lang="en-GB" sz="7200" dirty="0" smtClean="0">
                <a:solidFill>
                  <a:srgbClr val="FF0000"/>
                </a:solidFill>
                <a:ea typeface="+mj-ea"/>
                <a:cs typeface="Times New Roman" pitchFamily="18" charset="0"/>
              </a:rPr>
              <a:t>                     </a:t>
            </a:r>
            <a:r>
              <a:rPr lang="en-GB" sz="7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Times New Roman" pitchFamily="18" charset="0"/>
              </a:rPr>
              <a:t>(</a:t>
            </a:r>
            <a:r>
              <a:rPr lang="en-GB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Times New Roman" pitchFamily="18" charset="0"/>
              </a:rPr>
              <a:t>es</a:t>
            </a:r>
            <a:r>
              <a:rPr lang="en-GB" sz="7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Times New Roman" pitchFamily="18" charset="0"/>
              </a:rPr>
              <a:t>. BC501, EJ301 etc.)</a:t>
            </a:r>
          </a:p>
          <a:p>
            <a:pPr marL="0" lvl="2" algn="ctr" fontAlgn="auto">
              <a:spcAft>
                <a:spcPts val="0"/>
              </a:spcAft>
              <a:defRPr/>
            </a:pPr>
            <a:endParaRPr lang="en-GB" sz="8000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marL="0" lvl="2">
              <a:defRPr/>
            </a:pPr>
            <a:r>
              <a:rPr lang="en-GB" sz="8000" b="1" dirty="0">
                <a:cs typeface="Times New Roman" pitchFamily="18" charset="0"/>
              </a:rPr>
              <a:t>Plastic scintillators</a:t>
            </a:r>
            <a:r>
              <a:rPr lang="en-GB" sz="8000" dirty="0">
                <a:cs typeface="Times New Roman" pitchFamily="18" charset="0"/>
              </a:rPr>
              <a:t>: </a:t>
            </a:r>
            <a:r>
              <a:rPr lang="en-GB" sz="7200" dirty="0" smtClean="0">
                <a:cs typeface="Times New Roman" pitchFamily="18" charset="0"/>
              </a:rPr>
              <a:t>good quantum  efficiency, different </a:t>
            </a:r>
            <a:r>
              <a:rPr lang="en-GB" sz="7200" dirty="0">
                <a:cs typeface="Times New Roman" pitchFamily="18" charset="0"/>
              </a:rPr>
              <a:t>shapes and </a:t>
            </a:r>
            <a:r>
              <a:rPr lang="en-GB" sz="7200" dirty="0" smtClean="0">
                <a:cs typeface="Times New Roman" pitchFamily="18" charset="0"/>
              </a:rPr>
              <a:t>volumes, low cost, fast response (</a:t>
            </a:r>
            <a:r>
              <a:rPr lang="it-IT" sz="7200" dirty="0" smtClean="0"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it-IT" sz="7200" dirty="0">
                <a:latin typeface="Calibri" panose="020F0502020204030204" pitchFamily="34" charset="0"/>
                <a:cs typeface="Arial" panose="020B0604020202020204" pitchFamily="34" charset="0"/>
              </a:rPr>
              <a:t>÷ 3 </a:t>
            </a:r>
            <a:r>
              <a:rPr lang="it-IT" sz="7200" dirty="0" smtClean="0">
                <a:latin typeface="Calibri" panose="020F0502020204030204" pitchFamily="34" charset="0"/>
                <a:cs typeface="Arial" panose="020B0604020202020204" pitchFamily="34" charset="0"/>
              </a:rPr>
              <a:t>ns)</a:t>
            </a:r>
            <a:endParaRPr lang="en-GB" sz="7200" dirty="0" smtClean="0">
              <a:cs typeface="Times New Roman" pitchFamily="18" charset="0"/>
            </a:endParaRPr>
          </a:p>
          <a:p>
            <a:pPr marL="1143000" lvl="2" indent="-11430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7200" dirty="0" smtClean="0">
                <a:solidFill>
                  <a:srgbClr val="FF0000"/>
                </a:solidFill>
                <a:cs typeface="Times New Roman" pitchFamily="18" charset="0"/>
              </a:rPr>
              <a:t>Low </a:t>
            </a:r>
            <a:r>
              <a:rPr lang="en-GB" sz="7200" dirty="0">
                <a:solidFill>
                  <a:srgbClr val="FF0000"/>
                </a:solidFill>
                <a:cs typeface="Times New Roman" pitchFamily="18" charset="0"/>
              </a:rPr>
              <a:t>radiation </a:t>
            </a:r>
            <a:r>
              <a:rPr lang="en-GB" sz="7200" dirty="0" smtClean="0">
                <a:solidFill>
                  <a:srgbClr val="FF0000"/>
                </a:solidFill>
                <a:cs typeface="Times New Roman" pitchFamily="18" charset="0"/>
              </a:rPr>
              <a:t>hardness, no pulse </a:t>
            </a:r>
            <a:r>
              <a:rPr lang="en-GB" sz="7200" dirty="0">
                <a:solidFill>
                  <a:srgbClr val="FF0000"/>
                </a:solidFill>
                <a:cs typeface="Times New Roman" pitchFamily="18" charset="0"/>
              </a:rPr>
              <a:t>s</a:t>
            </a:r>
            <a:r>
              <a:rPr lang="en-GB" sz="7200" dirty="0" smtClean="0">
                <a:solidFill>
                  <a:srgbClr val="FF0000"/>
                </a:solidFill>
                <a:cs typeface="Times New Roman" pitchFamily="18" charset="0"/>
              </a:rPr>
              <a:t>hape </a:t>
            </a:r>
            <a:r>
              <a:rPr lang="en-GB" sz="7200" dirty="0">
                <a:solidFill>
                  <a:srgbClr val="FF0000"/>
                </a:solidFill>
                <a:cs typeface="Times New Roman" pitchFamily="18" charset="0"/>
              </a:rPr>
              <a:t>d</a:t>
            </a:r>
            <a:r>
              <a:rPr lang="en-GB" sz="7200" dirty="0" smtClean="0">
                <a:solidFill>
                  <a:srgbClr val="FF0000"/>
                </a:solidFill>
                <a:cs typeface="Times New Roman" pitchFamily="18" charset="0"/>
              </a:rPr>
              <a:t>iscrimination, sensitivity to organic solvents (crazing) </a:t>
            </a:r>
          </a:p>
          <a:p>
            <a:pPr marL="0" lvl="2" fontAlgn="auto">
              <a:spcAft>
                <a:spcPts val="0"/>
              </a:spcAft>
              <a:defRPr/>
            </a:pPr>
            <a:r>
              <a:rPr lang="en-GB" sz="7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sz="7200" dirty="0" smtClean="0">
                <a:solidFill>
                  <a:srgbClr val="FF0000"/>
                </a:solidFill>
                <a:cs typeface="Times New Roman" pitchFamily="18" charset="0"/>
              </a:rPr>
              <a:t>                     </a:t>
            </a:r>
            <a:r>
              <a:rPr lang="en-GB" sz="7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(</a:t>
            </a:r>
            <a:r>
              <a:rPr lang="en-GB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es</a:t>
            </a:r>
            <a:r>
              <a:rPr lang="en-GB" sz="7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. EJ212, NE102 etc.)</a:t>
            </a:r>
            <a:endParaRPr lang="en-GB" sz="7200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marL="0" lvl="2" algn="ctr" fontAlgn="auto">
              <a:spcAft>
                <a:spcPts val="0"/>
              </a:spcAft>
              <a:defRPr/>
            </a:pPr>
            <a:endParaRPr lang="en-GB" sz="8000" dirty="0">
              <a:solidFill>
                <a:srgbClr val="FF0000"/>
              </a:solidFill>
              <a:cs typeface="Times New Roman" pitchFamily="18" charset="0"/>
            </a:endParaRPr>
          </a:p>
          <a:p>
            <a:pPr marL="457200" lvl="3" indent="515938" algn="ctr" fontAlgn="auto">
              <a:spcAft>
                <a:spcPts val="0"/>
              </a:spcAft>
              <a:defRPr/>
            </a:pPr>
            <a:endParaRPr lang="en-US" sz="8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31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99582" y="533098"/>
            <a:ext cx="8524768" cy="2810976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399582" y="3471730"/>
            <a:ext cx="8524769" cy="2805201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31752" name="CasellaDiTesto 18"/>
          <p:cNvSpPr txBox="1">
            <a:spLocks noChangeArrowheads="1"/>
          </p:cNvSpPr>
          <p:nvPr/>
        </p:nvSpPr>
        <p:spPr bwMode="auto">
          <a:xfrm>
            <a:off x="17463" y="17463"/>
            <a:ext cx="4922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>
                <a:solidFill>
                  <a:srgbClr val="525B7E"/>
                </a:solidFill>
                <a:latin typeface="Gill Sans MT" panose="020B0502020104020203" pitchFamily="34" charset="0"/>
              </a:rPr>
              <a:t>Light Yield Measurement – γ sources</a:t>
            </a:r>
          </a:p>
        </p:txBody>
      </p:sp>
      <p:cxnSp>
        <p:nvCxnSpPr>
          <p:cNvPr id="21" name="Connettore 1 20"/>
          <p:cNvCxnSpPr>
            <a:cxnSpLocks noChangeShapeType="1"/>
          </p:cNvCxnSpPr>
          <p:nvPr/>
        </p:nvCxnSpPr>
        <p:spPr bwMode="auto">
          <a:xfrm>
            <a:off x="17463" y="385763"/>
            <a:ext cx="6519862" cy="1587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>
            <a:outerShdw dist="25400" dir="5400000" rotWithShape="0">
              <a:srgbClr val="808080">
                <a:alpha val="39999"/>
              </a:srgbClr>
            </a:outerShdw>
          </a:effectLst>
        </p:spPr>
      </p:cxnSp>
      <p:pic>
        <p:nvPicPr>
          <p:cNvPr id="31754" name="Immagine 19" descr="AmMTSBG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641350"/>
            <a:ext cx="3236912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Immagine 24" descr="AmX1014182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641350"/>
            <a:ext cx="3268662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Immagine 25" descr="Co60-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3489325"/>
            <a:ext cx="337185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Immagine 26" descr="Co60-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7"/>
          <a:stretch>
            <a:fillRect/>
          </a:stretch>
        </p:blipFill>
        <p:spPr bwMode="auto">
          <a:xfrm>
            <a:off x="4579938" y="3516313"/>
            <a:ext cx="3278187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8" name="CasellaDiTesto 11"/>
          <p:cNvSpPr txBox="1">
            <a:spLocks noChangeArrowheads="1"/>
          </p:cNvSpPr>
          <p:nvPr/>
        </p:nvSpPr>
        <p:spPr bwMode="auto">
          <a:xfrm>
            <a:off x="2082800" y="717550"/>
            <a:ext cx="153988" cy="1698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sz="1100">
                <a:latin typeface="Gill Sans MT" panose="020B0502020104020203" pitchFamily="34" charset="0"/>
              </a:rPr>
              <a:t>γ</a:t>
            </a:r>
          </a:p>
        </p:txBody>
      </p:sp>
      <p:sp>
        <p:nvSpPr>
          <p:cNvPr id="31759" name="CasellaDiTesto 12"/>
          <p:cNvSpPr txBox="1">
            <a:spLocks noChangeArrowheads="1"/>
          </p:cNvSpPr>
          <p:nvPr/>
        </p:nvSpPr>
        <p:spPr bwMode="auto">
          <a:xfrm>
            <a:off x="6553200" y="727075"/>
            <a:ext cx="153988" cy="168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sz="1100">
                <a:latin typeface="Gill Sans MT" panose="020B0502020104020203" pitchFamily="34" charset="0"/>
              </a:rPr>
              <a:t>γ</a:t>
            </a:r>
          </a:p>
        </p:txBody>
      </p:sp>
      <p:pic>
        <p:nvPicPr>
          <p:cNvPr id="31760" name="Immagin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3789363"/>
            <a:ext cx="2055813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Immagin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3814763"/>
            <a:ext cx="1811337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2" name="Immagin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3" y="930275"/>
            <a:ext cx="1665287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3" name="Immagin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138" y="928688"/>
            <a:ext cx="1712912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4" name="CasellaDiTesto 16"/>
          <p:cNvSpPr txBox="1">
            <a:spLocks noChangeArrowheads="1"/>
          </p:cNvSpPr>
          <p:nvPr/>
        </p:nvSpPr>
        <p:spPr bwMode="auto">
          <a:xfrm>
            <a:off x="592138" y="6383338"/>
            <a:ext cx="4572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sz="1200">
                <a:solidFill>
                  <a:srgbClr val="638CAE"/>
                </a:solidFill>
                <a:latin typeface="Gill Sans MT" panose="020B0502020104020203" pitchFamily="34" charset="0"/>
              </a:rPr>
              <a:t>Tommaso Marchi – tommaso.marchi@lnl.infn.it</a:t>
            </a:r>
          </a:p>
        </p:txBody>
      </p:sp>
      <p:sp>
        <p:nvSpPr>
          <p:cNvPr id="31765" name="CasellaDiTesto 3"/>
          <p:cNvSpPr txBox="1">
            <a:spLocks noChangeArrowheads="1"/>
          </p:cNvSpPr>
          <p:nvPr/>
        </p:nvSpPr>
        <p:spPr bwMode="auto">
          <a:xfrm>
            <a:off x="5481638" y="6383338"/>
            <a:ext cx="32940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it-IT" sz="1200">
                <a:solidFill>
                  <a:srgbClr val="638CAE"/>
                </a:solidFill>
                <a:latin typeface="Gill Sans MT" panose="020B0502020104020203" pitchFamily="34" charset="0"/>
              </a:rPr>
              <a:t>1-dec-2009: NEDA technical meeting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it-IT" smtClean="0"/>
              <a:pPr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378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914400"/>
          </a:xfrm>
        </p:spPr>
        <p:txBody>
          <a:bodyPr/>
          <a:lstStyle/>
          <a:p>
            <a:pPr>
              <a:defRPr/>
            </a:pPr>
            <a:r>
              <a:rPr lang="it-IT" b="1" dirty="0" smtClean="0"/>
              <a:t>Scintillatori organici (solidi)</a:t>
            </a:r>
          </a:p>
        </p:txBody>
      </p:sp>
      <p:sp>
        <p:nvSpPr>
          <p:cNvPr id="6148" name="Rettangolo 8"/>
          <p:cNvSpPr>
            <a:spLocks noChangeArrowheads="1"/>
          </p:cNvSpPr>
          <p:nvPr/>
        </p:nvSpPr>
        <p:spPr bwMode="auto">
          <a:xfrm>
            <a:off x="0" y="129540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rgbClr val="FF0000"/>
                </a:solidFill>
              </a:rPr>
              <a:t>Gli scintillatori organici sono formati da idrocarburi aromatici (contenenti anelli benzenici) in forma di polimero. </a:t>
            </a:r>
          </a:p>
        </p:txBody>
      </p:sp>
      <p:pic>
        <p:nvPicPr>
          <p:cNvPr id="6150" name="Picture 6" descr="http://www.angelo.edu/faculty/kboudrea/molecule_gallery/04_aromatics/benzene_04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1330" y="3125054"/>
            <a:ext cx="4827940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0" y="22098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 algn="ctr">
                <a:solidFill>
                  <a:srgbClr val="FFC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dirty="0">
                <a:solidFill>
                  <a:srgbClr val="FF0000"/>
                </a:solidFill>
              </a:rPr>
              <a:t>In questi composti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sz="2400" dirty="0">
                <a:solidFill>
                  <a:srgbClr val="FF0000"/>
                </a:solidFill>
              </a:rPr>
              <a:t>la fluorescenza deriva da transizioni degli elettroni delocalizzati dell’anello benzenico.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0" y="6356351"/>
            <a:ext cx="8020050" cy="365125"/>
          </a:xfrm>
        </p:spPr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it-IT" smtClean="0"/>
              <a:pPr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012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14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Light </a:t>
            </a:r>
            <a:endParaRPr lang="it-IT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 l="699" t="16992" r="699" b="1416"/>
          <a:stretch>
            <a:fillRect/>
          </a:stretch>
        </p:blipFill>
        <p:spPr bwMode="auto">
          <a:xfrm>
            <a:off x="285750" y="1306387"/>
            <a:ext cx="8229600" cy="3360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3177299" y="4774465"/>
            <a:ext cx="4827588" cy="1560513"/>
            <a:chOff x="-38" y="1680"/>
            <a:chExt cx="5719" cy="2560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624" y="1680"/>
              <a:ext cx="4560" cy="1344"/>
            </a:xfrm>
            <a:prstGeom prst="rect">
              <a:avLst/>
            </a:prstGeom>
            <a:gradFill rotWithShape="0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1"/>
            </a:gradFill>
            <a:ln w="6350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" name="Line 10"/>
            <p:cNvSpPr>
              <a:spLocks noChangeShapeType="1"/>
            </p:cNvSpPr>
            <p:nvPr/>
          </p:nvSpPr>
          <p:spPr bwMode="auto">
            <a:xfrm flipV="1">
              <a:off x="720" y="3120"/>
              <a:ext cx="0" cy="624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" name="Line 11"/>
            <p:cNvSpPr>
              <a:spLocks noChangeShapeType="1"/>
            </p:cNvSpPr>
            <p:nvPr/>
          </p:nvSpPr>
          <p:spPr bwMode="auto">
            <a:xfrm flipV="1">
              <a:off x="5040" y="3120"/>
              <a:ext cx="0" cy="624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263" y="3638"/>
              <a:ext cx="1038" cy="60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/>
                <a:t>400 nm</a:t>
              </a:r>
            </a:p>
          </p:txBody>
        </p:sp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4485" y="3638"/>
              <a:ext cx="1038" cy="60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/>
                <a:t>750 nm</a:t>
              </a:r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5192" y="2006"/>
              <a:ext cx="489" cy="601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/>
                <a:t>IR</a:t>
              </a:r>
            </a:p>
          </p:txBody>
        </p: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-38" y="2063"/>
              <a:ext cx="609" cy="601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/>
                <a:t>UV</a:t>
              </a:r>
            </a:p>
          </p:txBody>
        </p:sp>
      </p:grpSp>
      <p:sp>
        <p:nvSpPr>
          <p:cNvPr id="13" name="Trapezio 12"/>
          <p:cNvSpPr/>
          <p:nvPr/>
        </p:nvSpPr>
        <p:spPr>
          <a:xfrm>
            <a:off x="4040953" y="2409114"/>
            <a:ext cx="3258611" cy="2343978"/>
          </a:xfrm>
          <a:prstGeom prst="trapezoid">
            <a:avLst>
              <a:gd name="adj" fmla="val 63453"/>
            </a:avLst>
          </a:prstGeom>
          <a:solidFill>
            <a:schemeClr val="accent3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47624" y="6356351"/>
            <a:ext cx="8086725" cy="365125"/>
          </a:xfrm>
        </p:spPr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it-IT" dirty="0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it-IT" smtClean="0"/>
              <a:pPr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747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45"/>
          <a:stretch/>
        </p:blipFill>
        <p:spPr bwMode="auto">
          <a:xfrm>
            <a:off x="685800" y="1371600"/>
            <a:ext cx="7557052" cy="325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u="sng" dirty="0" err="1" smtClean="0"/>
              <a:t>Scintillation</a:t>
            </a:r>
            <a:r>
              <a:rPr lang="it-IT" u="sng" dirty="0" smtClean="0"/>
              <a:t> </a:t>
            </a:r>
            <a:r>
              <a:rPr lang="it-IT" u="sng" dirty="0" err="1" smtClean="0"/>
              <a:t>process</a:t>
            </a:r>
            <a:endParaRPr lang="it-IT" u="sng" dirty="0"/>
          </a:p>
        </p:txBody>
      </p:sp>
      <p:sp>
        <p:nvSpPr>
          <p:cNvPr id="58406" name="Rettangolo 58405"/>
          <p:cNvSpPr/>
          <p:nvPr/>
        </p:nvSpPr>
        <p:spPr>
          <a:xfrm>
            <a:off x="672548" y="4627617"/>
            <a:ext cx="351845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 smtClean="0"/>
              <a:t>Primary</a:t>
            </a:r>
            <a:r>
              <a:rPr lang="it-IT" sz="2000" dirty="0" smtClean="0"/>
              <a:t> </a:t>
            </a:r>
            <a:r>
              <a:rPr lang="it-IT" sz="2000" dirty="0" err="1" smtClean="0"/>
              <a:t>Phase</a:t>
            </a:r>
            <a:r>
              <a:rPr lang="it-IT" sz="2000" dirty="0" smtClean="0"/>
              <a:t>:</a:t>
            </a:r>
            <a:endParaRPr lang="it-IT" sz="1800" dirty="0"/>
          </a:p>
          <a:p>
            <a:pPr marL="342900" indent="-342900">
              <a:buFont typeface="Arial" pitchFamily="34" charset="0"/>
              <a:buChar char="•"/>
            </a:pPr>
            <a:r>
              <a:rPr lang="it-IT" sz="2000" dirty="0" err="1" smtClean="0"/>
              <a:t>Radiation</a:t>
            </a:r>
            <a:r>
              <a:rPr lang="it-IT" sz="2000" dirty="0" smtClean="0"/>
              <a:t> </a:t>
            </a:r>
            <a:r>
              <a:rPr lang="it-IT" sz="2000" dirty="0" err="1" smtClean="0"/>
              <a:t>Absorption</a:t>
            </a:r>
            <a:endParaRPr lang="it-IT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it-IT" sz="2000" dirty="0" err="1" smtClean="0"/>
              <a:t>excitation</a:t>
            </a:r>
            <a:r>
              <a:rPr lang="it-IT" sz="2000" dirty="0" smtClean="0"/>
              <a:t> </a:t>
            </a:r>
            <a:r>
              <a:rPr lang="it-IT" sz="2000" dirty="0"/>
              <a:t>(</a:t>
            </a:r>
            <a:r>
              <a:rPr lang="it-IT" sz="2000" dirty="0" smtClean="0"/>
              <a:t>or </a:t>
            </a:r>
            <a:r>
              <a:rPr lang="it-IT" sz="2000" dirty="0" err="1" smtClean="0"/>
              <a:t>ionization</a:t>
            </a:r>
            <a:r>
              <a:rPr lang="it-IT" sz="2000" dirty="0" smtClean="0"/>
              <a:t>) of </a:t>
            </a:r>
            <a:r>
              <a:rPr lang="it-IT" sz="2000" dirty="0" err="1" smtClean="0"/>
              <a:t>molecules</a:t>
            </a:r>
            <a:endParaRPr lang="it-IT" sz="2000" dirty="0"/>
          </a:p>
          <a:p>
            <a:pPr lvl="4"/>
            <a:endParaRPr lang="it-IT" sz="2000" dirty="0"/>
          </a:p>
        </p:txBody>
      </p:sp>
      <p:sp>
        <p:nvSpPr>
          <p:cNvPr id="58407" name="Rettangolo 58406"/>
          <p:cNvSpPr/>
          <p:nvPr/>
        </p:nvSpPr>
        <p:spPr>
          <a:xfrm>
            <a:off x="4190999" y="4743405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000" dirty="0" smtClean="0"/>
              <a:t>Second </a:t>
            </a:r>
            <a:r>
              <a:rPr lang="it-IT" sz="2000" dirty="0" err="1"/>
              <a:t>P</a:t>
            </a:r>
            <a:r>
              <a:rPr lang="it-IT" sz="2000" dirty="0" err="1" smtClean="0"/>
              <a:t>hase</a:t>
            </a:r>
            <a:r>
              <a:rPr lang="it-IT" sz="2000" dirty="0" smtClean="0"/>
              <a:t> :</a:t>
            </a:r>
            <a:endParaRPr lang="it-IT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it-IT" sz="2000" dirty="0" err="1" smtClean="0"/>
              <a:t>Internal</a:t>
            </a:r>
            <a:r>
              <a:rPr lang="it-IT" sz="2000" dirty="0" smtClean="0"/>
              <a:t> </a:t>
            </a:r>
            <a:r>
              <a:rPr lang="it-IT" sz="2000" dirty="0" err="1" smtClean="0"/>
              <a:t>conversion</a:t>
            </a:r>
            <a:r>
              <a:rPr lang="it-IT" sz="2000" dirty="0" smtClean="0"/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t-IT" sz="2000" dirty="0" smtClean="0"/>
              <a:t>energy transfer </a:t>
            </a:r>
            <a:endParaRPr lang="it-IT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it-IT" sz="2000" dirty="0" smtClean="0"/>
              <a:t>Light </a:t>
            </a:r>
            <a:r>
              <a:rPr lang="it-IT" sz="2000" dirty="0" err="1" smtClean="0"/>
              <a:t>emission</a:t>
            </a:r>
            <a:r>
              <a:rPr lang="it-IT" sz="2000" dirty="0" smtClean="0"/>
              <a:t>  (or </a:t>
            </a:r>
            <a:r>
              <a:rPr lang="it-IT" sz="2000" dirty="0"/>
              <a:t>quenching)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1551709" y="6356351"/>
            <a:ext cx="4563341" cy="365125"/>
          </a:xfrm>
        </p:spPr>
        <p:txBody>
          <a:bodyPr/>
          <a:lstStyle/>
          <a:p>
            <a:r>
              <a:rPr lang="en-US" dirty="0" smtClean="0"/>
              <a:t>F. </a:t>
            </a:r>
            <a:r>
              <a:rPr lang="en-US" dirty="0" err="1" smtClean="0"/>
              <a:t>Gramegna</a:t>
            </a:r>
            <a:r>
              <a:rPr lang="en-US" dirty="0" smtClean="0"/>
              <a:t>,    International Workshop on Nuclear Dynamics and Thermodynamics,   Texas A&amp;M University 19 – 22 August - 2013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it-IT" smtClean="0"/>
              <a:pPr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98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7772400" cy="1104900"/>
          </a:xfrm>
          <a:noFill/>
        </p:spPr>
        <p:txBody>
          <a:bodyPr>
            <a:normAutofit/>
          </a:bodyPr>
          <a:lstStyle/>
          <a:p>
            <a:pPr algn="ctr"/>
            <a:r>
              <a:rPr lang="it-IT" sz="4000" dirty="0" err="1" smtClean="0"/>
              <a:t>Decay</a:t>
            </a:r>
            <a:endParaRPr lang="it-IT" sz="4000" dirty="0" smtClean="0"/>
          </a:p>
        </p:txBody>
      </p:sp>
      <p:grpSp>
        <p:nvGrpSpPr>
          <p:cNvPr id="6" name="Group 86"/>
          <p:cNvGrpSpPr>
            <a:grpSpLocks/>
          </p:cNvGrpSpPr>
          <p:nvPr/>
        </p:nvGrpSpPr>
        <p:grpSpPr bwMode="auto">
          <a:xfrm>
            <a:off x="705079" y="1656214"/>
            <a:ext cx="6935862" cy="3679973"/>
            <a:chOff x="181" y="723"/>
            <a:chExt cx="5563" cy="3601"/>
          </a:xfrm>
        </p:grpSpPr>
        <p:sp>
          <p:nvSpPr>
            <p:cNvPr id="7" name="Text Box 87"/>
            <p:cNvSpPr txBox="1">
              <a:spLocks noChangeArrowheads="1"/>
            </p:cNvSpPr>
            <p:nvPr/>
          </p:nvSpPr>
          <p:spPr bwMode="auto">
            <a:xfrm>
              <a:off x="2113" y="3665"/>
              <a:ext cx="1296" cy="63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it-IT" dirty="0" err="1" smtClean="0"/>
                <a:t>Fluorescence</a:t>
              </a:r>
              <a:r>
                <a:rPr lang="it-IT" dirty="0" smtClean="0"/>
                <a:t> </a:t>
              </a:r>
              <a:r>
                <a:rPr lang="it-IT" sz="1800" dirty="0" smtClean="0"/>
                <a:t>(10 ns-100 </a:t>
              </a:r>
              <a:r>
                <a:rPr lang="el-GR" sz="1800" dirty="0" smtClean="0"/>
                <a:t>μ</a:t>
              </a:r>
              <a:r>
                <a:rPr lang="it-IT" sz="1800" dirty="0" smtClean="0"/>
                <a:t>s)</a:t>
              </a:r>
              <a:endParaRPr lang="it-IT" sz="1800" dirty="0"/>
            </a:p>
          </p:txBody>
        </p:sp>
        <p:sp>
          <p:nvSpPr>
            <p:cNvPr id="8" name="Text Box 88"/>
            <p:cNvSpPr txBox="1">
              <a:spLocks noChangeArrowheads="1"/>
            </p:cNvSpPr>
            <p:nvPr/>
          </p:nvSpPr>
          <p:spPr bwMode="auto">
            <a:xfrm>
              <a:off x="3776" y="3692"/>
              <a:ext cx="1968" cy="63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it-IT" dirty="0" err="1" smtClean="0"/>
                <a:t>Ph</a:t>
              </a:r>
              <a:r>
                <a:rPr lang="it-IT" sz="1800" dirty="0" err="1" smtClean="0"/>
                <a:t>osphorescence</a:t>
              </a:r>
              <a:r>
                <a:rPr lang="it-IT" sz="1800" dirty="0" smtClean="0"/>
                <a:t> </a:t>
              </a:r>
            </a:p>
            <a:p>
              <a:pPr algn="ctr"/>
              <a:r>
                <a:rPr lang="it-IT" sz="1800" dirty="0" smtClean="0"/>
                <a:t>(&gt;100</a:t>
              </a:r>
              <a:r>
                <a:rPr lang="el-GR" sz="1800" dirty="0" smtClean="0"/>
                <a:t> μ</a:t>
              </a:r>
              <a:r>
                <a:rPr lang="it-IT" sz="1800" dirty="0" smtClean="0"/>
                <a:t>s)</a:t>
              </a:r>
              <a:endParaRPr lang="it-IT" sz="1800" dirty="0"/>
            </a:p>
          </p:txBody>
        </p:sp>
        <p:sp>
          <p:nvSpPr>
            <p:cNvPr id="9" name="Text Box 89"/>
            <p:cNvSpPr txBox="1">
              <a:spLocks noChangeArrowheads="1"/>
            </p:cNvSpPr>
            <p:nvPr/>
          </p:nvSpPr>
          <p:spPr bwMode="auto">
            <a:xfrm>
              <a:off x="312" y="3668"/>
              <a:ext cx="1296" cy="63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it-IT" sz="1800" dirty="0" err="1" smtClean="0"/>
                <a:t>Vibrational</a:t>
              </a:r>
              <a:r>
                <a:rPr lang="it-IT" sz="1800" dirty="0" smtClean="0"/>
                <a:t>  De-</a:t>
              </a:r>
              <a:r>
                <a:rPr lang="it-IT" sz="1800" dirty="0" err="1" smtClean="0"/>
                <a:t>excitation</a:t>
              </a:r>
              <a:endParaRPr lang="it-IT" sz="1800" dirty="0"/>
            </a:p>
          </p:txBody>
        </p:sp>
        <p:grpSp>
          <p:nvGrpSpPr>
            <p:cNvPr id="10" name="Group 90"/>
            <p:cNvGrpSpPr>
              <a:grpSpLocks/>
            </p:cNvGrpSpPr>
            <p:nvPr/>
          </p:nvGrpSpPr>
          <p:grpSpPr bwMode="auto">
            <a:xfrm>
              <a:off x="181" y="723"/>
              <a:ext cx="5279" cy="3200"/>
              <a:chOff x="181" y="723"/>
              <a:chExt cx="5279" cy="3200"/>
            </a:xfrm>
          </p:grpSpPr>
          <p:grpSp>
            <p:nvGrpSpPr>
              <p:cNvPr id="85" name="Group 93"/>
              <p:cNvGrpSpPr>
                <a:grpSpLocks/>
              </p:cNvGrpSpPr>
              <p:nvPr/>
            </p:nvGrpSpPr>
            <p:grpSpPr bwMode="auto">
              <a:xfrm>
                <a:off x="240" y="864"/>
                <a:ext cx="1440" cy="2784"/>
                <a:chOff x="240" y="1152"/>
                <a:chExt cx="1440" cy="2784"/>
              </a:xfrm>
            </p:grpSpPr>
            <p:grpSp>
              <p:nvGrpSpPr>
                <p:cNvPr id="86" name="Group 94"/>
                <p:cNvGrpSpPr>
                  <a:grpSpLocks/>
                </p:cNvGrpSpPr>
                <p:nvPr/>
              </p:nvGrpSpPr>
              <p:grpSpPr bwMode="auto">
                <a:xfrm>
                  <a:off x="528" y="1152"/>
                  <a:ext cx="864" cy="2784"/>
                  <a:chOff x="3216" y="1152"/>
                  <a:chExt cx="864" cy="2784"/>
                </a:xfrm>
              </p:grpSpPr>
              <p:sp>
                <p:nvSpPr>
                  <p:cNvPr id="96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3312" y="3408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97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3264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98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3168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99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3216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00" name="Line 99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3312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01" name="Line 100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3360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02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3552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03" name="Line 102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3456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04" name="Line 103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3504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05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3600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06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3648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07" name="Line 106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2976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08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2880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09" name="Line 108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2928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10" name="Line 109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3024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11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3072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12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2688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13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2592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14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2640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15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2736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16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2784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17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3840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18" name="Line 117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3744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19" name="Line 118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3792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20" name="Line 119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3888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21" name="Line 120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3936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22" name="Line 121"/>
                  <p:cNvSpPr>
                    <a:spLocks noChangeShapeType="1"/>
                  </p:cNvSpPr>
                  <p:nvPr/>
                </p:nvSpPr>
                <p:spPr bwMode="auto">
                  <a:xfrm>
                    <a:off x="3312" y="1968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23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1824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24" name="Line 123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1728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25" name="Line 124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1776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26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1872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27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1920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28" name="Line 127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2112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29" name="Line 128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2016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30" name="Line 129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2064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31" name="Line 130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2160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32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2208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33" name="Line 132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1536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34" name="Line 133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1440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35" name="Line 134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1488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36" name="Line 135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1584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37" name="Line 136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1632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38" name="Line 137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1248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39" name="Line 138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1152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40" name="Line 139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1200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41" name="Line 140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1296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42" name="Line 141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1344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43" name="Line 142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2400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44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2304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45" name="Line 144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2352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46" name="Line 145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2448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47" name="Line 146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2496"/>
                    <a:ext cx="768" cy="0"/>
                  </a:xfrm>
                  <a:prstGeom prst="line">
                    <a:avLst/>
                  </a:prstGeom>
                  <a:noFill/>
                  <a:ln w="25400" cap="sq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87" name="Line 147"/>
                <p:cNvSpPr>
                  <a:spLocks noChangeShapeType="1"/>
                </p:cNvSpPr>
                <p:nvPr/>
              </p:nvSpPr>
              <p:spPr bwMode="auto">
                <a:xfrm>
                  <a:off x="240" y="3696"/>
                  <a:ext cx="1440" cy="0"/>
                </a:xfrm>
                <a:prstGeom prst="line">
                  <a:avLst/>
                </a:prstGeom>
                <a:noFill/>
                <a:ln w="38100" cap="sq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8" name="Line 148"/>
                <p:cNvSpPr>
                  <a:spLocks noChangeShapeType="1"/>
                </p:cNvSpPr>
                <p:nvPr/>
              </p:nvSpPr>
              <p:spPr bwMode="auto">
                <a:xfrm>
                  <a:off x="240" y="2832"/>
                  <a:ext cx="1440" cy="0"/>
                </a:xfrm>
                <a:prstGeom prst="line">
                  <a:avLst/>
                </a:prstGeom>
                <a:noFill/>
                <a:ln w="38100" cap="sq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9" name="Line 149"/>
                <p:cNvSpPr>
                  <a:spLocks noChangeShapeType="1"/>
                </p:cNvSpPr>
                <p:nvPr/>
              </p:nvSpPr>
              <p:spPr bwMode="auto">
                <a:xfrm>
                  <a:off x="240" y="3120"/>
                  <a:ext cx="1440" cy="0"/>
                </a:xfrm>
                <a:prstGeom prst="line">
                  <a:avLst/>
                </a:prstGeom>
                <a:noFill/>
                <a:ln w="38100" cap="sq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0" name="Line 150"/>
                <p:cNvSpPr>
                  <a:spLocks noChangeShapeType="1"/>
                </p:cNvSpPr>
                <p:nvPr/>
              </p:nvSpPr>
              <p:spPr bwMode="auto">
                <a:xfrm>
                  <a:off x="240" y="3408"/>
                  <a:ext cx="1440" cy="0"/>
                </a:xfrm>
                <a:prstGeom prst="line">
                  <a:avLst/>
                </a:prstGeom>
                <a:noFill/>
                <a:ln w="38100" cap="sq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1" name="Line 151"/>
                <p:cNvSpPr>
                  <a:spLocks noChangeShapeType="1"/>
                </p:cNvSpPr>
                <p:nvPr/>
              </p:nvSpPr>
              <p:spPr bwMode="auto">
                <a:xfrm>
                  <a:off x="240" y="2256"/>
                  <a:ext cx="1440" cy="0"/>
                </a:xfrm>
                <a:prstGeom prst="line">
                  <a:avLst/>
                </a:prstGeom>
                <a:noFill/>
                <a:ln w="38100" cap="sq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" name="Line 152"/>
                <p:cNvSpPr>
                  <a:spLocks noChangeShapeType="1"/>
                </p:cNvSpPr>
                <p:nvPr/>
              </p:nvSpPr>
              <p:spPr bwMode="auto">
                <a:xfrm>
                  <a:off x="240" y="1392"/>
                  <a:ext cx="1440" cy="0"/>
                </a:xfrm>
                <a:prstGeom prst="line">
                  <a:avLst/>
                </a:prstGeom>
                <a:noFill/>
                <a:ln w="38100" cap="sq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3" name="Line 153"/>
                <p:cNvSpPr>
                  <a:spLocks noChangeShapeType="1"/>
                </p:cNvSpPr>
                <p:nvPr/>
              </p:nvSpPr>
              <p:spPr bwMode="auto">
                <a:xfrm>
                  <a:off x="240" y="1680"/>
                  <a:ext cx="1440" cy="0"/>
                </a:xfrm>
                <a:prstGeom prst="line">
                  <a:avLst/>
                </a:prstGeom>
                <a:noFill/>
                <a:ln w="38100" cap="sq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4" name="Line 154"/>
                <p:cNvSpPr>
                  <a:spLocks noChangeShapeType="1"/>
                </p:cNvSpPr>
                <p:nvPr/>
              </p:nvSpPr>
              <p:spPr bwMode="auto">
                <a:xfrm>
                  <a:off x="240" y="1968"/>
                  <a:ext cx="1440" cy="0"/>
                </a:xfrm>
                <a:prstGeom prst="line">
                  <a:avLst/>
                </a:prstGeom>
                <a:noFill/>
                <a:ln w="38100" cap="sq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5" name="Line 155"/>
                <p:cNvSpPr>
                  <a:spLocks noChangeShapeType="1"/>
                </p:cNvSpPr>
                <p:nvPr/>
              </p:nvSpPr>
              <p:spPr bwMode="auto">
                <a:xfrm>
                  <a:off x="240" y="2544"/>
                  <a:ext cx="1440" cy="0"/>
                </a:xfrm>
                <a:prstGeom prst="line">
                  <a:avLst/>
                </a:prstGeom>
                <a:noFill/>
                <a:ln w="38100" cap="sq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12" name="Group 156"/>
              <p:cNvGrpSpPr>
                <a:grpSpLocks/>
              </p:cNvGrpSpPr>
              <p:nvPr/>
            </p:nvGrpSpPr>
            <p:grpSpPr bwMode="auto">
              <a:xfrm>
                <a:off x="2112" y="864"/>
                <a:ext cx="1440" cy="1056"/>
                <a:chOff x="1920" y="1152"/>
                <a:chExt cx="1440" cy="1056"/>
              </a:xfrm>
            </p:grpSpPr>
            <p:sp>
              <p:nvSpPr>
                <p:cNvPr id="60" name="Line 157"/>
                <p:cNvSpPr>
                  <a:spLocks noChangeShapeType="1"/>
                </p:cNvSpPr>
                <p:nvPr/>
              </p:nvSpPr>
              <p:spPr bwMode="auto">
                <a:xfrm>
                  <a:off x="2304" y="1968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1" name="Line 158"/>
                <p:cNvSpPr>
                  <a:spLocks noChangeShapeType="1"/>
                </p:cNvSpPr>
                <p:nvPr/>
              </p:nvSpPr>
              <p:spPr bwMode="auto">
                <a:xfrm>
                  <a:off x="2208" y="1824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2" name="Line 159"/>
                <p:cNvSpPr>
                  <a:spLocks noChangeShapeType="1"/>
                </p:cNvSpPr>
                <p:nvPr/>
              </p:nvSpPr>
              <p:spPr bwMode="auto">
                <a:xfrm>
                  <a:off x="2208" y="1728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3" name="Line 160"/>
                <p:cNvSpPr>
                  <a:spLocks noChangeShapeType="1"/>
                </p:cNvSpPr>
                <p:nvPr/>
              </p:nvSpPr>
              <p:spPr bwMode="auto">
                <a:xfrm>
                  <a:off x="2208" y="1776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4" name="Line 161"/>
                <p:cNvSpPr>
                  <a:spLocks noChangeShapeType="1"/>
                </p:cNvSpPr>
                <p:nvPr/>
              </p:nvSpPr>
              <p:spPr bwMode="auto">
                <a:xfrm>
                  <a:off x="2208" y="1872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5" name="Line 162"/>
                <p:cNvSpPr>
                  <a:spLocks noChangeShapeType="1"/>
                </p:cNvSpPr>
                <p:nvPr/>
              </p:nvSpPr>
              <p:spPr bwMode="auto">
                <a:xfrm>
                  <a:off x="2208" y="1920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6" name="Line 163"/>
                <p:cNvSpPr>
                  <a:spLocks noChangeShapeType="1"/>
                </p:cNvSpPr>
                <p:nvPr/>
              </p:nvSpPr>
              <p:spPr bwMode="auto">
                <a:xfrm>
                  <a:off x="2208" y="2112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7" name="Line 164"/>
                <p:cNvSpPr>
                  <a:spLocks noChangeShapeType="1"/>
                </p:cNvSpPr>
                <p:nvPr/>
              </p:nvSpPr>
              <p:spPr bwMode="auto">
                <a:xfrm>
                  <a:off x="2208" y="2016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8" name="Line 165"/>
                <p:cNvSpPr>
                  <a:spLocks noChangeShapeType="1"/>
                </p:cNvSpPr>
                <p:nvPr/>
              </p:nvSpPr>
              <p:spPr bwMode="auto">
                <a:xfrm>
                  <a:off x="2208" y="2064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9" name="Line 166"/>
                <p:cNvSpPr>
                  <a:spLocks noChangeShapeType="1"/>
                </p:cNvSpPr>
                <p:nvPr/>
              </p:nvSpPr>
              <p:spPr bwMode="auto">
                <a:xfrm>
                  <a:off x="2208" y="2160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70" name="Line 167"/>
                <p:cNvSpPr>
                  <a:spLocks noChangeShapeType="1"/>
                </p:cNvSpPr>
                <p:nvPr/>
              </p:nvSpPr>
              <p:spPr bwMode="auto">
                <a:xfrm>
                  <a:off x="2208" y="1536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71" name="Line 168"/>
                <p:cNvSpPr>
                  <a:spLocks noChangeShapeType="1"/>
                </p:cNvSpPr>
                <p:nvPr/>
              </p:nvSpPr>
              <p:spPr bwMode="auto">
                <a:xfrm>
                  <a:off x="2208" y="1440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72" name="Line 169"/>
                <p:cNvSpPr>
                  <a:spLocks noChangeShapeType="1"/>
                </p:cNvSpPr>
                <p:nvPr/>
              </p:nvSpPr>
              <p:spPr bwMode="auto">
                <a:xfrm>
                  <a:off x="2208" y="1488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73" name="Line 170"/>
                <p:cNvSpPr>
                  <a:spLocks noChangeShapeType="1"/>
                </p:cNvSpPr>
                <p:nvPr/>
              </p:nvSpPr>
              <p:spPr bwMode="auto">
                <a:xfrm>
                  <a:off x="2208" y="1584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74" name="Line 171"/>
                <p:cNvSpPr>
                  <a:spLocks noChangeShapeType="1"/>
                </p:cNvSpPr>
                <p:nvPr/>
              </p:nvSpPr>
              <p:spPr bwMode="auto">
                <a:xfrm>
                  <a:off x="2208" y="1632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75" name="Line 172"/>
                <p:cNvSpPr>
                  <a:spLocks noChangeShapeType="1"/>
                </p:cNvSpPr>
                <p:nvPr/>
              </p:nvSpPr>
              <p:spPr bwMode="auto">
                <a:xfrm>
                  <a:off x="2208" y="1248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76" name="Line 173"/>
                <p:cNvSpPr>
                  <a:spLocks noChangeShapeType="1"/>
                </p:cNvSpPr>
                <p:nvPr/>
              </p:nvSpPr>
              <p:spPr bwMode="auto">
                <a:xfrm>
                  <a:off x="2208" y="1152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77" name="Line 174"/>
                <p:cNvSpPr>
                  <a:spLocks noChangeShapeType="1"/>
                </p:cNvSpPr>
                <p:nvPr/>
              </p:nvSpPr>
              <p:spPr bwMode="auto">
                <a:xfrm>
                  <a:off x="2208" y="1200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78" name="Line 175"/>
                <p:cNvSpPr>
                  <a:spLocks noChangeShapeType="1"/>
                </p:cNvSpPr>
                <p:nvPr/>
              </p:nvSpPr>
              <p:spPr bwMode="auto">
                <a:xfrm>
                  <a:off x="2208" y="1296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79" name="Line 176"/>
                <p:cNvSpPr>
                  <a:spLocks noChangeShapeType="1"/>
                </p:cNvSpPr>
                <p:nvPr/>
              </p:nvSpPr>
              <p:spPr bwMode="auto">
                <a:xfrm>
                  <a:off x="2208" y="1344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0" name="Line 177"/>
                <p:cNvSpPr>
                  <a:spLocks noChangeShapeType="1"/>
                </p:cNvSpPr>
                <p:nvPr/>
              </p:nvSpPr>
              <p:spPr bwMode="auto">
                <a:xfrm>
                  <a:off x="1920" y="1392"/>
                  <a:ext cx="1440" cy="0"/>
                </a:xfrm>
                <a:prstGeom prst="line">
                  <a:avLst/>
                </a:prstGeom>
                <a:noFill/>
                <a:ln w="38100" cap="sq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1" name="Line 178"/>
                <p:cNvSpPr>
                  <a:spLocks noChangeShapeType="1"/>
                </p:cNvSpPr>
                <p:nvPr/>
              </p:nvSpPr>
              <p:spPr bwMode="auto">
                <a:xfrm>
                  <a:off x="1920" y="1680"/>
                  <a:ext cx="1440" cy="0"/>
                </a:xfrm>
                <a:prstGeom prst="line">
                  <a:avLst/>
                </a:prstGeom>
                <a:noFill/>
                <a:ln w="38100" cap="sq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2" name="Line 179"/>
                <p:cNvSpPr>
                  <a:spLocks noChangeShapeType="1"/>
                </p:cNvSpPr>
                <p:nvPr/>
              </p:nvSpPr>
              <p:spPr bwMode="auto">
                <a:xfrm>
                  <a:off x="1920" y="1968"/>
                  <a:ext cx="1440" cy="0"/>
                </a:xfrm>
                <a:prstGeom prst="line">
                  <a:avLst/>
                </a:prstGeom>
                <a:noFill/>
                <a:ln w="38100" cap="sq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83" name="Line 180"/>
                <p:cNvSpPr>
                  <a:spLocks noChangeShapeType="1"/>
                </p:cNvSpPr>
                <p:nvPr/>
              </p:nvSpPr>
              <p:spPr bwMode="auto">
                <a:xfrm>
                  <a:off x="2016" y="2208"/>
                  <a:ext cx="1200" cy="0"/>
                </a:xfrm>
                <a:prstGeom prst="line">
                  <a:avLst/>
                </a:prstGeom>
                <a:noFill/>
                <a:ln w="50800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13" name="Group 181"/>
              <p:cNvGrpSpPr>
                <a:grpSpLocks/>
              </p:cNvGrpSpPr>
              <p:nvPr/>
            </p:nvGrpSpPr>
            <p:grpSpPr bwMode="auto">
              <a:xfrm>
                <a:off x="3936" y="912"/>
                <a:ext cx="1440" cy="1392"/>
                <a:chOff x="3552" y="1152"/>
                <a:chExt cx="1440" cy="1392"/>
              </a:xfrm>
            </p:grpSpPr>
            <p:sp>
              <p:nvSpPr>
                <p:cNvPr id="29" name="Line 182"/>
                <p:cNvSpPr>
                  <a:spLocks noChangeShapeType="1"/>
                </p:cNvSpPr>
                <p:nvPr/>
              </p:nvSpPr>
              <p:spPr bwMode="auto">
                <a:xfrm>
                  <a:off x="3600" y="2544"/>
                  <a:ext cx="1200" cy="0"/>
                </a:xfrm>
                <a:prstGeom prst="line">
                  <a:avLst/>
                </a:prstGeom>
                <a:noFill/>
                <a:ln w="50800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0" name="Line 183"/>
                <p:cNvSpPr>
                  <a:spLocks noChangeShapeType="1"/>
                </p:cNvSpPr>
                <p:nvPr/>
              </p:nvSpPr>
              <p:spPr bwMode="auto">
                <a:xfrm>
                  <a:off x="3936" y="1968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1" name="Line 184"/>
                <p:cNvSpPr>
                  <a:spLocks noChangeShapeType="1"/>
                </p:cNvSpPr>
                <p:nvPr/>
              </p:nvSpPr>
              <p:spPr bwMode="auto">
                <a:xfrm>
                  <a:off x="3840" y="1824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2" name="Line 185"/>
                <p:cNvSpPr>
                  <a:spLocks noChangeShapeType="1"/>
                </p:cNvSpPr>
                <p:nvPr/>
              </p:nvSpPr>
              <p:spPr bwMode="auto">
                <a:xfrm>
                  <a:off x="3840" y="1728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" name="Line 186"/>
                <p:cNvSpPr>
                  <a:spLocks noChangeShapeType="1"/>
                </p:cNvSpPr>
                <p:nvPr/>
              </p:nvSpPr>
              <p:spPr bwMode="auto">
                <a:xfrm>
                  <a:off x="3840" y="1776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4" name="Line 187"/>
                <p:cNvSpPr>
                  <a:spLocks noChangeShapeType="1"/>
                </p:cNvSpPr>
                <p:nvPr/>
              </p:nvSpPr>
              <p:spPr bwMode="auto">
                <a:xfrm>
                  <a:off x="3840" y="1872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5" name="Line 188"/>
                <p:cNvSpPr>
                  <a:spLocks noChangeShapeType="1"/>
                </p:cNvSpPr>
                <p:nvPr/>
              </p:nvSpPr>
              <p:spPr bwMode="auto">
                <a:xfrm>
                  <a:off x="3840" y="1920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" name="Line 189"/>
                <p:cNvSpPr>
                  <a:spLocks noChangeShapeType="1"/>
                </p:cNvSpPr>
                <p:nvPr/>
              </p:nvSpPr>
              <p:spPr bwMode="auto">
                <a:xfrm>
                  <a:off x="3840" y="2112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7" name="Line 190"/>
                <p:cNvSpPr>
                  <a:spLocks noChangeShapeType="1"/>
                </p:cNvSpPr>
                <p:nvPr/>
              </p:nvSpPr>
              <p:spPr bwMode="auto">
                <a:xfrm>
                  <a:off x="3840" y="2016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8" name="Line 191"/>
                <p:cNvSpPr>
                  <a:spLocks noChangeShapeType="1"/>
                </p:cNvSpPr>
                <p:nvPr/>
              </p:nvSpPr>
              <p:spPr bwMode="auto">
                <a:xfrm>
                  <a:off x="3840" y="2064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9" name="Line 192"/>
                <p:cNvSpPr>
                  <a:spLocks noChangeShapeType="1"/>
                </p:cNvSpPr>
                <p:nvPr/>
              </p:nvSpPr>
              <p:spPr bwMode="auto">
                <a:xfrm>
                  <a:off x="3840" y="2160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0" name="Line 193"/>
                <p:cNvSpPr>
                  <a:spLocks noChangeShapeType="1"/>
                </p:cNvSpPr>
                <p:nvPr/>
              </p:nvSpPr>
              <p:spPr bwMode="auto">
                <a:xfrm>
                  <a:off x="3840" y="2208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1" name="Line 194"/>
                <p:cNvSpPr>
                  <a:spLocks noChangeShapeType="1"/>
                </p:cNvSpPr>
                <p:nvPr/>
              </p:nvSpPr>
              <p:spPr bwMode="auto">
                <a:xfrm>
                  <a:off x="3840" y="1536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2" name="Line 195"/>
                <p:cNvSpPr>
                  <a:spLocks noChangeShapeType="1"/>
                </p:cNvSpPr>
                <p:nvPr/>
              </p:nvSpPr>
              <p:spPr bwMode="auto">
                <a:xfrm>
                  <a:off x="3840" y="1440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3" name="Line 196"/>
                <p:cNvSpPr>
                  <a:spLocks noChangeShapeType="1"/>
                </p:cNvSpPr>
                <p:nvPr/>
              </p:nvSpPr>
              <p:spPr bwMode="auto">
                <a:xfrm>
                  <a:off x="3840" y="1488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4" name="Line 197"/>
                <p:cNvSpPr>
                  <a:spLocks noChangeShapeType="1"/>
                </p:cNvSpPr>
                <p:nvPr/>
              </p:nvSpPr>
              <p:spPr bwMode="auto">
                <a:xfrm>
                  <a:off x="3840" y="1584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5" name="Line 198"/>
                <p:cNvSpPr>
                  <a:spLocks noChangeShapeType="1"/>
                </p:cNvSpPr>
                <p:nvPr/>
              </p:nvSpPr>
              <p:spPr bwMode="auto">
                <a:xfrm>
                  <a:off x="3840" y="1632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6" name="Line 199"/>
                <p:cNvSpPr>
                  <a:spLocks noChangeShapeType="1"/>
                </p:cNvSpPr>
                <p:nvPr/>
              </p:nvSpPr>
              <p:spPr bwMode="auto">
                <a:xfrm>
                  <a:off x="3840" y="1248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7" name="Line 200"/>
                <p:cNvSpPr>
                  <a:spLocks noChangeShapeType="1"/>
                </p:cNvSpPr>
                <p:nvPr/>
              </p:nvSpPr>
              <p:spPr bwMode="auto">
                <a:xfrm>
                  <a:off x="3840" y="1152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8" name="Line 201"/>
                <p:cNvSpPr>
                  <a:spLocks noChangeShapeType="1"/>
                </p:cNvSpPr>
                <p:nvPr/>
              </p:nvSpPr>
              <p:spPr bwMode="auto">
                <a:xfrm>
                  <a:off x="3840" y="1200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9" name="Line 202"/>
                <p:cNvSpPr>
                  <a:spLocks noChangeShapeType="1"/>
                </p:cNvSpPr>
                <p:nvPr/>
              </p:nvSpPr>
              <p:spPr bwMode="auto">
                <a:xfrm>
                  <a:off x="3840" y="1296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50" name="Line 203"/>
                <p:cNvSpPr>
                  <a:spLocks noChangeShapeType="1"/>
                </p:cNvSpPr>
                <p:nvPr/>
              </p:nvSpPr>
              <p:spPr bwMode="auto">
                <a:xfrm>
                  <a:off x="3840" y="1344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51" name="Line 204"/>
                <p:cNvSpPr>
                  <a:spLocks noChangeShapeType="1"/>
                </p:cNvSpPr>
                <p:nvPr/>
              </p:nvSpPr>
              <p:spPr bwMode="auto">
                <a:xfrm>
                  <a:off x="3840" y="2400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52" name="Line 205"/>
                <p:cNvSpPr>
                  <a:spLocks noChangeShapeType="1"/>
                </p:cNvSpPr>
                <p:nvPr/>
              </p:nvSpPr>
              <p:spPr bwMode="auto">
                <a:xfrm>
                  <a:off x="3840" y="2304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53" name="Line 206"/>
                <p:cNvSpPr>
                  <a:spLocks noChangeShapeType="1"/>
                </p:cNvSpPr>
                <p:nvPr/>
              </p:nvSpPr>
              <p:spPr bwMode="auto">
                <a:xfrm>
                  <a:off x="3840" y="2352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54" name="Line 207"/>
                <p:cNvSpPr>
                  <a:spLocks noChangeShapeType="1"/>
                </p:cNvSpPr>
                <p:nvPr/>
              </p:nvSpPr>
              <p:spPr bwMode="auto">
                <a:xfrm>
                  <a:off x="3840" y="2448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55" name="Line 208"/>
                <p:cNvSpPr>
                  <a:spLocks noChangeShapeType="1"/>
                </p:cNvSpPr>
                <p:nvPr/>
              </p:nvSpPr>
              <p:spPr bwMode="auto">
                <a:xfrm>
                  <a:off x="3840" y="2496"/>
                  <a:ext cx="768" cy="0"/>
                </a:xfrm>
                <a:prstGeom prst="line">
                  <a:avLst/>
                </a:prstGeom>
                <a:noFill/>
                <a:ln w="25400" cap="sq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56" name="Line 209"/>
                <p:cNvSpPr>
                  <a:spLocks noChangeShapeType="1"/>
                </p:cNvSpPr>
                <p:nvPr/>
              </p:nvSpPr>
              <p:spPr bwMode="auto">
                <a:xfrm>
                  <a:off x="3552" y="2256"/>
                  <a:ext cx="1440" cy="0"/>
                </a:xfrm>
                <a:prstGeom prst="line">
                  <a:avLst/>
                </a:prstGeom>
                <a:noFill/>
                <a:ln w="38100" cap="sq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57" name="Line 210"/>
                <p:cNvSpPr>
                  <a:spLocks noChangeShapeType="1"/>
                </p:cNvSpPr>
                <p:nvPr/>
              </p:nvSpPr>
              <p:spPr bwMode="auto">
                <a:xfrm>
                  <a:off x="3552" y="1392"/>
                  <a:ext cx="1440" cy="0"/>
                </a:xfrm>
                <a:prstGeom prst="line">
                  <a:avLst/>
                </a:prstGeom>
                <a:noFill/>
                <a:ln w="38100" cap="sq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58" name="Line 211"/>
                <p:cNvSpPr>
                  <a:spLocks noChangeShapeType="1"/>
                </p:cNvSpPr>
                <p:nvPr/>
              </p:nvSpPr>
              <p:spPr bwMode="auto">
                <a:xfrm>
                  <a:off x="3552" y="1680"/>
                  <a:ext cx="1440" cy="0"/>
                </a:xfrm>
                <a:prstGeom prst="line">
                  <a:avLst/>
                </a:prstGeom>
                <a:noFill/>
                <a:ln w="38100" cap="sq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59" name="Line 212"/>
                <p:cNvSpPr>
                  <a:spLocks noChangeShapeType="1"/>
                </p:cNvSpPr>
                <p:nvPr/>
              </p:nvSpPr>
              <p:spPr bwMode="auto">
                <a:xfrm>
                  <a:off x="3552" y="1968"/>
                  <a:ext cx="1440" cy="0"/>
                </a:xfrm>
                <a:prstGeom prst="line">
                  <a:avLst/>
                </a:prstGeom>
                <a:noFill/>
                <a:ln w="38100" cap="sq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14" name="Line 213"/>
              <p:cNvSpPr>
                <a:spLocks noChangeShapeType="1"/>
              </p:cNvSpPr>
              <p:nvPr/>
            </p:nvSpPr>
            <p:spPr bwMode="auto">
              <a:xfrm flipV="1">
                <a:off x="2400" y="1200"/>
                <a:ext cx="0" cy="2448"/>
              </a:xfrm>
              <a:prstGeom prst="line">
                <a:avLst/>
              </a:prstGeom>
              <a:noFill/>
              <a:ln w="63500" cap="sq">
                <a:solidFill>
                  <a:srgbClr val="00FFFF"/>
                </a:solidFill>
                <a:round/>
                <a:headEnd/>
                <a:tailEnd type="triangle" w="lg" len="lg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" name="Freeform 215"/>
              <p:cNvSpPr>
                <a:spLocks/>
              </p:cNvSpPr>
              <p:nvPr/>
            </p:nvSpPr>
            <p:spPr bwMode="auto">
              <a:xfrm>
                <a:off x="2640" y="1200"/>
                <a:ext cx="200" cy="720"/>
              </a:xfrm>
              <a:custGeom>
                <a:avLst/>
                <a:gdLst>
                  <a:gd name="T0" fmla="*/ 0 w 200"/>
                  <a:gd name="T1" fmla="*/ 0 h 720"/>
                  <a:gd name="T2" fmla="*/ 192 w 200"/>
                  <a:gd name="T3" fmla="*/ 96 h 720"/>
                  <a:gd name="T4" fmla="*/ 0 w 200"/>
                  <a:gd name="T5" fmla="*/ 144 h 720"/>
                  <a:gd name="T6" fmla="*/ 192 w 200"/>
                  <a:gd name="T7" fmla="*/ 240 h 720"/>
                  <a:gd name="T8" fmla="*/ 0 w 200"/>
                  <a:gd name="T9" fmla="*/ 288 h 720"/>
                  <a:gd name="T10" fmla="*/ 192 w 200"/>
                  <a:gd name="T11" fmla="*/ 384 h 720"/>
                  <a:gd name="T12" fmla="*/ 0 w 200"/>
                  <a:gd name="T13" fmla="*/ 432 h 720"/>
                  <a:gd name="T14" fmla="*/ 192 w 200"/>
                  <a:gd name="T15" fmla="*/ 528 h 720"/>
                  <a:gd name="T16" fmla="*/ 48 w 200"/>
                  <a:gd name="T17" fmla="*/ 624 h 720"/>
                  <a:gd name="T18" fmla="*/ 96 w 200"/>
                  <a:gd name="T19" fmla="*/ 672 h 720"/>
                  <a:gd name="T20" fmla="*/ 96 w 200"/>
                  <a:gd name="T21" fmla="*/ 720 h 7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0"/>
                  <a:gd name="T34" fmla="*/ 0 h 720"/>
                  <a:gd name="T35" fmla="*/ 200 w 200"/>
                  <a:gd name="T36" fmla="*/ 720 h 72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0" h="720">
                    <a:moveTo>
                      <a:pt x="0" y="0"/>
                    </a:moveTo>
                    <a:cubicBezTo>
                      <a:pt x="96" y="36"/>
                      <a:pt x="192" y="72"/>
                      <a:pt x="192" y="96"/>
                    </a:cubicBezTo>
                    <a:cubicBezTo>
                      <a:pt x="192" y="120"/>
                      <a:pt x="0" y="120"/>
                      <a:pt x="0" y="144"/>
                    </a:cubicBezTo>
                    <a:cubicBezTo>
                      <a:pt x="0" y="168"/>
                      <a:pt x="192" y="216"/>
                      <a:pt x="192" y="240"/>
                    </a:cubicBezTo>
                    <a:cubicBezTo>
                      <a:pt x="192" y="264"/>
                      <a:pt x="0" y="264"/>
                      <a:pt x="0" y="288"/>
                    </a:cubicBezTo>
                    <a:cubicBezTo>
                      <a:pt x="0" y="312"/>
                      <a:pt x="192" y="360"/>
                      <a:pt x="192" y="384"/>
                    </a:cubicBezTo>
                    <a:cubicBezTo>
                      <a:pt x="192" y="408"/>
                      <a:pt x="0" y="408"/>
                      <a:pt x="0" y="432"/>
                    </a:cubicBezTo>
                    <a:cubicBezTo>
                      <a:pt x="0" y="456"/>
                      <a:pt x="184" y="496"/>
                      <a:pt x="192" y="528"/>
                    </a:cubicBezTo>
                    <a:cubicBezTo>
                      <a:pt x="200" y="560"/>
                      <a:pt x="64" y="600"/>
                      <a:pt x="48" y="624"/>
                    </a:cubicBezTo>
                    <a:cubicBezTo>
                      <a:pt x="32" y="648"/>
                      <a:pt x="88" y="656"/>
                      <a:pt x="96" y="672"/>
                    </a:cubicBezTo>
                    <a:cubicBezTo>
                      <a:pt x="104" y="688"/>
                      <a:pt x="96" y="712"/>
                      <a:pt x="96" y="720"/>
                    </a:cubicBezTo>
                  </a:path>
                </a:pathLst>
              </a:custGeom>
              <a:noFill/>
              <a:ln w="50800" cap="sq">
                <a:solidFill>
                  <a:srgbClr val="00FF00"/>
                </a:solidFill>
                <a:round/>
                <a:headEnd/>
                <a:tailEnd type="triangle" w="lg" len="med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7" name="Line 217"/>
              <p:cNvSpPr>
                <a:spLocks noChangeShapeType="1"/>
              </p:cNvSpPr>
              <p:nvPr/>
            </p:nvSpPr>
            <p:spPr bwMode="auto">
              <a:xfrm>
                <a:off x="3024" y="1920"/>
                <a:ext cx="0" cy="1776"/>
              </a:xfrm>
              <a:prstGeom prst="line">
                <a:avLst/>
              </a:prstGeom>
              <a:noFill/>
              <a:ln w="50800" cap="sq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8" name="Text Box 218"/>
              <p:cNvSpPr txBox="1">
                <a:spLocks noChangeArrowheads="1"/>
              </p:cNvSpPr>
              <p:nvPr/>
            </p:nvSpPr>
            <p:spPr bwMode="auto">
              <a:xfrm rot="5356058">
                <a:off x="2564" y="2597"/>
                <a:ext cx="1274" cy="29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sz="1800" dirty="0" err="1" smtClean="0"/>
                  <a:t>Emission</a:t>
                </a:r>
                <a:r>
                  <a:rPr lang="it-IT" sz="1800" dirty="0" smtClean="0"/>
                  <a:t> </a:t>
                </a:r>
                <a:r>
                  <a:rPr lang="it-IT" sz="1800" i="1" dirty="0" smtClean="0"/>
                  <a:t>h</a:t>
                </a:r>
                <a:r>
                  <a:rPr lang="it-IT" sz="1800" dirty="0" smtClean="0">
                    <a:sym typeface="Symbol" pitchFamily="18" charset="2"/>
                  </a:rPr>
                  <a:t></a:t>
                </a:r>
                <a:endParaRPr lang="it-IT" sz="1800" dirty="0"/>
              </a:p>
            </p:txBody>
          </p:sp>
          <p:sp>
            <p:nvSpPr>
              <p:cNvPr id="19" name="Line 220"/>
              <p:cNvSpPr>
                <a:spLocks noChangeShapeType="1"/>
              </p:cNvSpPr>
              <p:nvPr/>
            </p:nvSpPr>
            <p:spPr bwMode="auto">
              <a:xfrm>
                <a:off x="4176" y="2304"/>
                <a:ext cx="0" cy="1392"/>
              </a:xfrm>
              <a:prstGeom prst="line">
                <a:avLst/>
              </a:prstGeom>
              <a:noFill/>
              <a:ln w="50800" cap="sq">
                <a:solidFill>
                  <a:srgbClr val="FF00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" name="Text Box 221"/>
              <p:cNvSpPr txBox="1">
                <a:spLocks noChangeArrowheads="1"/>
              </p:cNvSpPr>
              <p:nvPr/>
            </p:nvSpPr>
            <p:spPr bwMode="auto">
              <a:xfrm rot="5356058">
                <a:off x="3465" y="2850"/>
                <a:ext cx="1872" cy="27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>
                  <a:lnSpc>
                    <a:spcPct val="20000"/>
                  </a:lnSpc>
                  <a:spcBef>
                    <a:spcPct val="50000"/>
                  </a:spcBef>
                </a:pPr>
                <a:endParaRPr lang="it-IT" sz="1800" dirty="0" smtClean="0"/>
              </a:p>
              <a:p>
                <a:pPr algn="ctr">
                  <a:lnSpc>
                    <a:spcPct val="20000"/>
                  </a:lnSpc>
                  <a:spcBef>
                    <a:spcPct val="50000"/>
                  </a:spcBef>
                </a:pPr>
                <a:r>
                  <a:rPr lang="it-IT" sz="1800" dirty="0" err="1" smtClean="0"/>
                  <a:t>Emission</a:t>
                </a:r>
                <a:r>
                  <a:rPr lang="it-IT" sz="1800" dirty="0" smtClean="0"/>
                  <a:t> </a:t>
                </a:r>
                <a:r>
                  <a:rPr lang="it-IT" sz="1800" i="1" dirty="0"/>
                  <a:t>h</a:t>
                </a:r>
                <a:r>
                  <a:rPr lang="it-IT" sz="1800" dirty="0" smtClean="0">
                    <a:sym typeface="Symbol" pitchFamily="18" charset="2"/>
                  </a:rPr>
                  <a:t></a:t>
                </a:r>
                <a:r>
                  <a:rPr lang="it-IT" sz="1800" dirty="0" smtClean="0"/>
                  <a:t> </a:t>
                </a:r>
                <a:endParaRPr lang="it-IT" sz="1800" dirty="0"/>
              </a:p>
            </p:txBody>
          </p:sp>
          <p:sp>
            <p:nvSpPr>
              <p:cNvPr id="21" name="Freeform 222"/>
              <p:cNvSpPr>
                <a:spLocks/>
              </p:cNvSpPr>
              <p:nvPr/>
            </p:nvSpPr>
            <p:spPr bwMode="auto">
              <a:xfrm>
                <a:off x="768" y="1920"/>
                <a:ext cx="336" cy="1776"/>
              </a:xfrm>
              <a:custGeom>
                <a:avLst/>
                <a:gdLst>
                  <a:gd name="T0" fmla="*/ 0 w 200"/>
                  <a:gd name="T1" fmla="*/ 0 h 720"/>
                  <a:gd name="T2" fmla="*/ 543 w 200"/>
                  <a:gd name="T3" fmla="*/ 585 h 720"/>
                  <a:gd name="T4" fmla="*/ 0 w 200"/>
                  <a:gd name="T5" fmla="*/ 876 h 720"/>
                  <a:gd name="T6" fmla="*/ 543 w 200"/>
                  <a:gd name="T7" fmla="*/ 1460 h 720"/>
                  <a:gd name="T8" fmla="*/ 0 w 200"/>
                  <a:gd name="T9" fmla="*/ 1751 h 720"/>
                  <a:gd name="T10" fmla="*/ 543 w 200"/>
                  <a:gd name="T11" fmla="*/ 2336 h 720"/>
                  <a:gd name="T12" fmla="*/ 0 w 200"/>
                  <a:gd name="T13" fmla="*/ 2629 h 720"/>
                  <a:gd name="T14" fmla="*/ 543 w 200"/>
                  <a:gd name="T15" fmla="*/ 3212 h 720"/>
                  <a:gd name="T16" fmla="*/ 136 w 200"/>
                  <a:gd name="T17" fmla="*/ 3796 h 720"/>
                  <a:gd name="T18" fmla="*/ 270 w 200"/>
                  <a:gd name="T19" fmla="*/ 4090 h 720"/>
                  <a:gd name="T20" fmla="*/ 270 w 200"/>
                  <a:gd name="T21" fmla="*/ 4381 h 7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0"/>
                  <a:gd name="T34" fmla="*/ 0 h 720"/>
                  <a:gd name="T35" fmla="*/ 200 w 200"/>
                  <a:gd name="T36" fmla="*/ 720 h 72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0" h="720">
                    <a:moveTo>
                      <a:pt x="0" y="0"/>
                    </a:moveTo>
                    <a:cubicBezTo>
                      <a:pt x="96" y="36"/>
                      <a:pt x="192" y="72"/>
                      <a:pt x="192" y="96"/>
                    </a:cubicBezTo>
                    <a:cubicBezTo>
                      <a:pt x="192" y="120"/>
                      <a:pt x="0" y="120"/>
                      <a:pt x="0" y="144"/>
                    </a:cubicBezTo>
                    <a:cubicBezTo>
                      <a:pt x="0" y="168"/>
                      <a:pt x="192" y="216"/>
                      <a:pt x="192" y="240"/>
                    </a:cubicBezTo>
                    <a:cubicBezTo>
                      <a:pt x="192" y="264"/>
                      <a:pt x="0" y="264"/>
                      <a:pt x="0" y="288"/>
                    </a:cubicBezTo>
                    <a:cubicBezTo>
                      <a:pt x="0" y="312"/>
                      <a:pt x="192" y="360"/>
                      <a:pt x="192" y="384"/>
                    </a:cubicBezTo>
                    <a:cubicBezTo>
                      <a:pt x="192" y="408"/>
                      <a:pt x="0" y="408"/>
                      <a:pt x="0" y="432"/>
                    </a:cubicBezTo>
                    <a:cubicBezTo>
                      <a:pt x="0" y="456"/>
                      <a:pt x="184" y="496"/>
                      <a:pt x="192" y="528"/>
                    </a:cubicBezTo>
                    <a:cubicBezTo>
                      <a:pt x="200" y="560"/>
                      <a:pt x="64" y="600"/>
                      <a:pt x="48" y="624"/>
                    </a:cubicBezTo>
                    <a:cubicBezTo>
                      <a:pt x="32" y="648"/>
                      <a:pt x="88" y="656"/>
                      <a:pt x="96" y="672"/>
                    </a:cubicBezTo>
                    <a:cubicBezTo>
                      <a:pt x="104" y="688"/>
                      <a:pt x="96" y="712"/>
                      <a:pt x="96" y="720"/>
                    </a:cubicBezTo>
                  </a:path>
                </a:pathLst>
              </a:custGeom>
              <a:noFill/>
              <a:ln w="50800" cap="sq">
                <a:solidFill>
                  <a:srgbClr val="00FF00"/>
                </a:solidFill>
                <a:round/>
                <a:headEnd/>
                <a:tailEnd type="triangle" w="lg" len="med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2" name="Freeform 223"/>
              <p:cNvSpPr>
                <a:spLocks/>
              </p:cNvSpPr>
              <p:nvPr/>
            </p:nvSpPr>
            <p:spPr bwMode="auto">
              <a:xfrm>
                <a:off x="4496" y="1872"/>
                <a:ext cx="264" cy="432"/>
              </a:xfrm>
              <a:custGeom>
                <a:avLst/>
                <a:gdLst>
                  <a:gd name="T0" fmla="*/ 64 w 264"/>
                  <a:gd name="T1" fmla="*/ 0 h 432"/>
                  <a:gd name="T2" fmla="*/ 256 w 264"/>
                  <a:gd name="T3" fmla="*/ 48 h 432"/>
                  <a:gd name="T4" fmla="*/ 16 w 264"/>
                  <a:gd name="T5" fmla="*/ 96 h 432"/>
                  <a:gd name="T6" fmla="*/ 256 w 264"/>
                  <a:gd name="T7" fmla="*/ 192 h 432"/>
                  <a:gd name="T8" fmla="*/ 16 w 264"/>
                  <a:gd name="T9" fmla="*/ 240 h 432"/>
                  <a:gd name="T10" fmla="*/ 160 w 264"/>
                  <a:gd name="T11" fmla="*/ 288 h 432"/>
                  <a:gd name="T12" fmla="*/ 160 w 264"/>
                  <a:gd name="T13" fmla="*/ 432 h 4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64"/>
                  <a:gd name="T22" fmla="*/ 0 h 432"/>
                  <a:gd name="T23" fmla="*/ 264 w 264"/>
                  <a:gd name="T24" fmla="*/ 432 h 4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64" h="432">
                    <a:moveTo>
                      <a:pt x="64" y="0"/>
                    </a:moveTo>
                    <a:cubicBezTo>
                      <a:pt x="164" y="16"/>
                      <a:pt x="264" y="32"/>
                      <a:pt x="256" y="48"/>
                    </a:cubicBezTo>
                    <a:cubicBezTo>
                      <a:pt x="248" y="64"/>
                      <a:pt x="16" y="72"/>
                      <a:pt x="16" y="96"/>
                    </a:cubicBezTo>
                    <a:cubicBezTo>
                      <a:pt x="16" y="120"/>
                      <a:pt x="256" y="168"/>
                      <a:pt x="256" y="192"/>
                    </a:cubicBezTo>
                    <a:cubicBezTo>
                      <a:pt x="256" y="216"/>
                      <a:pt x="32" y="224"/>
                      <a:pt x="16" y="240"/>
                    </a:cubicBezTo>
                    <a:cubicBezTo>
                      <a:pt x="0" y="256"/>
                      <a:pt x="136" y="256"/>
                      <a:pt x="160" y="288"/>
                    </a:cubicBezTo>
                    <a:cubicBezTo>
                      <a:pt x="184" y="320"/>
                      <a:pt x="160" y="408"/>
                      <a:pt x="160" y="432"/>
                    </a:cubicBezTo>
                  </a:path>
                </a:pathLst>
              </a:custGeom>
              <a:noFill/>
              <a:ln w="38100" cap="sq">
                <a:solidFill>
                  <a:srgbClr val="00FF00"/>
                </a:solidFill>
                <a:round/>
                <a:headEnd/>
                <a:tailEnd type="triangle" w="lg" len="med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3" name="Text Box 224"/>
              <p:cNvSpPr txBox="1">
                <a:spLocks noChangeArrowheads="1"/>
              </p:cNvSpPr>
              <p:nvPr/>
            </p:nvSpPr>
            <p:spPr bwMode="auto">
              <a:xfrm>
                <a:off x="181" y="724"/>
                <a:ext cx="311" cy="35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sz="1800" smtClean="0"/>
                  <a:t>S</a:t>
                </a:r>
                <a:r>
                  <a:rPr lang="it-IT" sz="1800" baseline="-25000" smtClean="0"/>
                  <a:t>0</a:t>
                </a:r>
                <a:endParaRPr lang="it-IT" sz="1800"/>
              </a:p>
            </p:txBody>
          </p:sp>
          <p:sp>
            <p:nvSpPr>
              <p:cNvPr id="24" name="Text Box 225"/>
              <p:cNvSpPr txBox="1">
                <a:spLocks noChangeArrowheads="1"/>
              </p:cNvSpPr>
              <p:nvPr/>
            </p:nvSpPr>
            <p:spPr bwMode="auto">
              <a:xfrm>
                <a:off x="3278" y="723"/>
                <a:ext cx="310" cy="35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sz="1800" smtClean="0"/>
                  <a:t>S</a:t>
                </a:r>
                <a:r>
                  <a:rPr lang="it-IT" sz="1800" baseline="-25000" smtClean="0"/>
                  <a:t>1</a:t>
                </a:r>
                <a:endParaRPr lang="it-IT" sz="1800"/>
              </a:p>
            </p:txBody>
          </p:sp>
          <p:sp>
            <p:nvSpPr>
              <p:cNvPr id="25" name="Text Box 226"/>
              <p:cNvSpPr txBox="1">
                <a:spLocks noChangeArrowheads="1"/>
              </p:cNvSpPr>
              <p:nvPr/>
            </p:nvSpPr>
            <p:spPr bwMode="auto">
              <a:xfrm>
                <a:off x="5139" y="771"/>
                <a:ext cx="321" cy="35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sz="1800" smtClean="0"/>
                  <a:t>T</a:t>
                </a:r>
                <a:r>
                  <a:rPr lang="it-IT" sz="1800" baseline="-25000" smtClean="0"/>
                  <a:t>1</a:t>
                </a:r>
                <a:endParaRPr lang="it-IT" sz="1800"/>
              </a:p>
            </p:txBody>
          </p:sp>
        </p:grpSp>
      </p:grpSp>
      <p:sp>
        <p:nvSpPr>
          <p:cNvPr id="148" name="Line 213"/>
          <p:cNvSpPr>
            <a:spLocks noChangeShapeType="1"/>
          </p:cNvSpPr>
          <p:nvPr/>
        </p:nvSpPr>
        <p:spPr bwMode="auto">
          <a:xfrm flipV="1">
            <a:off x="898954" y="2879464"/>
            <a:ext cx="0" cy="1765896"/>
          </a:xfrm>
          <a:prstGeom prst="line">
            <a:avLst/>
          </a:prstGeom>
          <a:noFill/>
          <a:ln w="63500" cap="sq">
            <a:solidFill>
              <a:srgbClr val="00FFFF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49" name="Text Box 214"/>
          <p:cNvSpPr txBox="1">
            <a:spLocks noChangeArrowheads="1"/>
          </p:cNvSpPr>
          <p:nvPr/>
        </p:nvSpPr>
        <p:spPr bwMode="auto">
          <a:xfrm rot="16114188">
            <a:off x="-184687" y="3657339"/>
            <a:ext cx="1516184" cy="369332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800" dirty="0" err="1" smtClean="0"/>
              <a:t>Absorption</a:t>
            </a:r>
            <a:r>
              <a:rPr lang="it-IT" sz="1800" dirty="0" smtClean="0"/>
              <a:t> </a:t>
            </a:r>
            <a:r>
              <a:rPr lang="it-IT" sz="1800" i="1" dirty="0" smtClean="0"/>
              <a:t>h</a:t>
            </a:r>
            <a:r>
              <a:rPr lang="it-IT" sz="1800" dirty="0" smtClean="0">
                <a:sym typeface="Symbol" pitchFamily="18" charset="2"/>
              </a:rPr>
              <a:t></a:t>
            </a:r>
            <a:endParaRPr lang="it-IT" sz="1800" dirty="0"/>
          </a:p>
        </p:txBody>
      </p:sp>
      <p:sp>
        <p:nvSpPr>
          <p:cNvPr id="150" name="Text Box 214"/>
          <p:cNvSpPr txBox="1">
            <a:spLocks noChangeArrowheads="1"/>
          </p:cNvSpPr>
          <p:nvPr/>
        </p:nvSpPr>
        <p:spPr bwMode="auto">
          <a:xfrm rot="16114188">
            <a:off x="2474217" y="3707776"/>
            <a:ext cx="1516185" cy="369332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800" dirty="0" err="1" smtClean="0"/>
              <a:t>Absorption</a:t>
            </a:r>
            <a:r>
              <a:rPr lang="it-IT" sz="1800" dirty="0" smtClean="0"/>
              <a:t> </a:t>
            </a:r>
            <a:r>
              <a:rPr lang="it-IT" sz="1800" i="1" dirty="0" smtClean="0"/>
              <a:t>h</a:t>
            </a:r>
            <a:r>
              <a:rPr lang="it-IT" sz="1800" dirty="0" smtClean="0">
                <a:sym typeface="Symbol" pitchFamily="18" charset="2"/>
              </a:rPr>
              <a:t>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85345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7772400" cy="1104900"/>
          </a:xfrm>
          <a:noFill/>
        </p:spPr>
        <p:txBody>
          <a:bodyPr>
            <a:normAutofit fontScale="90000"/>
          </a:bodyPr>
          <a:lstStyle/>
          <a:p>
            <a:r>
              <a:rPr lang="it-IT" sz="4000" dirty="0" err="1" smtClean="0"/>
              <a:t>Fluorescence</a:t>
            </a:r>
            <a:r>
              <a:rPr lang="it-IT" sz="4000" dirty="0" smtClean="0"/>
              <a:t/>
            </a:r>
            <a:br>
              <a:rPr lang="it-IT" sz="4000" dirty="0" smtClean="0"/>
            </a:br>
            <a:endParaRPr lang="it-IT" sz="400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686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6422" y="1460412"/>
            <a:ext cx="2631178" cy="439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8" descr="F17_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399674"/>
            <a:ext cx="3733800" cy="45198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286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it-IT" smtClean="0"/>
              <a:pPr/>
              <a:t>46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344" y="82873"/>
            <a:ext cx="6269881" cy="573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7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it-IT" smtClean="0"/>
              <a:pPr/>
              <a:t>47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43" y="423896"/>
            <a:ext cx="4188358" cy="381503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43" y="4238930"/>
            <a:ext cx="3586709" cy="2482546"/>
          </a:xfrm>
          <a:prstGeom prst="rect">
            <a:avLst/>
          </a:prstGeom>
        </p:spPr>
      </p:pic>
      <p:grpSp>
        <p:nvGrpSpPr>
          <p:cNvPr id="9" name="Group 4"/>
          <p:cNvGrpSpPr>
            <a:grpSpLocks noChangeAspect="1"/>
          </p:cNvGrpSpPr>
          <p:nvPr/>
        </p:nvGrpSpPr>
        <p:grpSpPr bwMode="auto">
          <a:xfrm>
            <a:off x="-4357688" y="-7969250"/>
            <a:ext cx="15232063" cy="22174201"/>
            <a:chOff x="-2745" y="-5020"/>
            <a:chExt cx="9595" cy="13968"/>
          </a:xfrm>
        </p:grpSpPr>
        <p:sp>
          <p:nvSpPr>
            <p:cNvPr id="10" name="AutoShape 3"/>
            <p:cNvSpPr>
              <a:spLocks noChangeAspect="1" noChangeArrowheads="1" noTextEdit="1"/>
            </p:cNvSpPr>
            <p:nvPr/>
          </p:nvSpPr>
          <p:spPr bwMode="auto">
            <a:xfrm>
              <a:off x="-2745" y="-5020"/>
              <a:ext cx="9595" cy="13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" y="214"/>
              <a:ext cx="1835" cy="2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F. Gramegna,    International Workshop on Nuclear Dynamics and Thermodynamics,   Texas A&amp;M University 19 – 22 August - 2013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785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ic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605246"/>
              </p:ext>
            </p:extLst>
          </p:nvPr>
        </p:nvGraphicFramePr>
        <p:xfrm>
          <a:off x="3670852" y="3352800"/>
          <a:ext cx="5396948" cy="2849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ic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04828"/>
              </p:ext>
            </p:extLst>
          </p:nvPr>
        </p:nvGraphicFramePr>
        <p:xfrm>
          <a:off x="83879" y="603786"/>
          <a:ext cx="6477000" cy="2865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2637183" y="3470548"/>
            <a:ext cx="0" cy="1524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608125" y="4994548"/>
            <a:ext cx="457200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6" name="Oval 7"/>
          <p:cNvSpPr>
            <a:spLocks noChangeArrowheads="1"/>
          </p:cNvSpPr>
          <p:nvPr/>
        </p:nvSpPr>
        <p:spPr bwMode="auto">
          <a:xfrm>
            <a:off x="2836725" y="2364064"/>
            <a:ext cx="576262" cy="50323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/>
          </a:p>
        </p:txBody>
      </p:sp>
      <p:sp>
        <p:nvSpPr>
          <p:cNvPr id="15367" name="Oval 8"/>
          <p:cNvSpPr>
            <a:spLocks noChangeArrowheads="1"/>
          </p:cNvSpPr>
          <p:nvPr/>
        </p:nvSpPr>
        <p:spPr bwMode="auto">
          <a:xfrm>
            <a:off x="7298222" y="4346848"/>
            <a:ext cx="647700" cy="6477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83879" y="6335985"/>
            <a:ext cx="7853239" cy="365125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1100" dirty="0" smtClean="0">
                <a:solidFill>
                  <a:schemeClr val="tx1"/>
                </a:solidFill>
              </a:rPr>
              <a:t>F. </a:t>
            </a:r>
            <a:r>
              <a:rPr lang="en-US" sz="1100" dirty="0" err="1" smtClean="0">
                <a:solidFill>
                  <a:schemeClr val="tx1"/>
                </a:solidFill>
              </a:rPr>
              <a:t>Gramegna</a:t>
            </a:r>
            <a:r>
              <a:rPr lang="en-US" sz="1100" dirty="0" smtClean="0">
                <a:solidFill>
                  <a:schemeClr val="tx1"/>
                </a:solidFill>
              </a:rPr>
              <a:t>,    International Workshop on Nuclear Dynamics and Thermodynamics,   Texas A&amp;M University 19 – 22 August - 2013</a:t>
            </a:r>
            <a:endParaRPr lang="it-IT" sz="1100" dirty="0">
              <a:solidFill>
                <a:schemeClr val="tx1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018203" y="6335984"/>
            <a:ext cx="881754" cy="365125"/>
          </a:xfrm>
        </p:spPr>
        <p:txBody>
          <a:bodyPr/>
          <a:lstStyle/>
          <a:p>
            <a:fld id="{9CD8D479-8942-46E8-A226-A4E01F7A105C}" type="slidenum">
              <a:rPr lang="it-IT" smtClean="0"/>
              <a:pPr/>
              <a:t>48</a:t>
            </a:fld>
            <a:endParaRPr lang="it-IT" dirty="0"/>
          </a:p>
        </p:txBody>
      </p:sp>
      <p:grpSp>
        <p:nvGrpSpPr>
          <p:cNvPr id="12" name="Gruppo 11"/>
          <p:cNvGrpSpPr/>
          <p:nvPr/>
        </p:nvGrpSpPr>
        <p:grpSpPr>
          <a:xfrm>
            <a:off x="7821906" y="56118"/>
            <a:ext cx="1233789" cy="551935"/>
            <a:chOff x="0" y="0"/>
            <a:chExt cx="980303" cy="551935"/>
          </a:xfrm>
        </p:grpSpPr>
        <p:sp>
          <p:nvSpPr>
            <p:cNvPr id="14" name="Rettangolo 13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5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47" descr="D:\LOGHI\Logo_INF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" y="56118"/>
            <a:ext cx="744398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o 3"/>
          <p:cNvGrpSpPr/>
          <p:nvPr/>
        </p:nvGrpSpPr>
        <p:grpSpPr>
          <a:xfrm>
            <a:off x="1024574" y="113285"/>
            <a:ext cx="6624581" cy="369333"/>
            <a:chOff x="1024574" y="113285"/>
            <a:chExt cx="7081932" cy="369333"/>
          </a:xfrm>
        </p:grpSpPr>
        <p:sp>
          <p:nvSpPr>
            <p:cNvPr id="10" name="Rectangle 2"/>
            <p:cNvSpPr>
              <a:spLocks noChangeArrowheads="1"/>
            </p:cNvSpPr>
            <p:nvPr/>
          </p:nvSpPr>
          <p:spPr bwMode="auto">
            <a:xfrm>
              <a:off x="1024574" y="113286"/>
              <a:ext cx="7081932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5875">
              <a:solidFill>
                <a:schemeClr val="bg1"/>
              </a:solidFill>
            </a:ln>
          </p:spPr>
          <p:txBody>
            <a:bodyPr wrap="square" anchor="ctr">
              <a:spAutoFit/>
            </a:bodyPr>
            <a:lstStyle/>
            <a:p>
              <a:pPr marL="0" lvl="2" defTabSz="156013" fontAlgn="auto">
                <a:spcBef>
                  <a:spcPts val="0"/>
                </a:spcBef>
                <a:spcAft>
                  <a:spcPts val="0"/>
                </a:spcAft>
                <a:buClr>
                  <a:srgbClr val="FF3300"/>
                </a:buClr>
                <a:defRPr/>
              </a:pPr>
              <a:r>
                <a:rPr lang="en-GB" altLang="ko-KR" dirty="0" smtClean="0">
                  <a:ea typeface="굴림" pitchFamily="34" charset="-127"/>
                  <a:cs typeface="Arial" pitchFamily="34" charset="0"/>
                </a:rPr>
                <a:t>Comparison between solid samples</a:t>
              </a:r>
              <a:endParaRPr lang="en-GB" altLang="ko-KR" dirty="0">
                <a:ea typeface="굴림" pitchFamily="34" charset="-127"/>
                <a:cs typeface="Arial" pitchFamily="34" charset="0"/>
              </a:endParaRPr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6550076" y="113285"/>
              <a:ext cx="748146" cy="36933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80617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354442" y="648235"/>
            <a:ext cx="2695575" cy="1325563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it-IT" sz="4000" b="1" dirty="0" smtClean="0">
                <a:solidFill>
                  <a:schemeClr val="bg2">
                    <a:lumMod val="50000"/>
                  </a:schemeClr>
                </a:solidFill>
              </a:rPr>
              <a:t>EJ-212 </a:t>
            </a:r>
            <a:br>
              <a:rPr lang="it-IT" sz="40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NZ" sz="2200" b="1" dirty="0" smtClean="0">
                <a:solidFill>
                  <a:schemeClr val="bg2">
                    <a:lumMod val="50000"/>
                  </a:schemeClr>
                </a:solidFill>
              </a:rPr>
              <a:t>Commercial</a:t>
            </a:r>
            <a:r>
              <a:rPr lang="it-IT" sz="2200" b="1" dirty="0" smtClean="0">
                <a:solidFill>
                  <a:schemeClr val="bg2">
                    <a:lumMod val="50000"/>
                  </a:schemeClr>
                </a:solidFill>
              </a:rPr>
              <a:t> Plastic</a:t>
            </a:r>
          </a:p>
        </p:txBody>
      </p:sp>
      <p:pic>
        <p:nvPicPr>
          <p:cNvPr id="8210" name="Picture 1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0"/>
          <a:stretch/>
        </p:blipFill>
        <p:spPr bwMode="auto">
          <a:xfrm>
            <a:off x="6501898" y="723713"/>
            <a:ext cx="2508462" cy="2672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7150" algn="ctr">
                <a:solidFill>
                  <a:srgbClr val="FFC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12" name="Rectangle 20"/>
          <p:cNvSpPr>
            <a:spLocks noChangeArrowheads="1"/>
          </p:cNvSpPr>
          <p:nvPr/>
        </p:nvSpPr>
        <p:spPr bwMode="auto">
          <a:xfrm>
            <a:off x="503792" y="2239460"/>
            <a:ext cx="411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7150" algn="ctr">
                <a:solidFill>
                  <a:srgbClr val="FFC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CCFF"/>
              </a:buClr>
              <a:buSzPct val="50000"/>
              <a:defRPr/>
            </a:pPr>
            <a:r>
              <a:rPr lang="en-CA" dirty="0" smtClean="0"/>
              <a:t>plastic</a:t>
            </a:r>
            <a:r>
              <a:rPr lang="it-IT" dirty="0" smtClean="0"/>
              <a:t> base  (</a:t>
            </a:r>
            <a:r>
              <a:rPr lang="en-IE" dirty="0" err="1" smtClean="0">
                <a:solidFill>
                  <a:srgbClr val="FF0000"/>
                </a:solidFill>
              </a:rPr>
              <a:t>polyvinyltoluene</a:t>
            </a:r>
            <a:r>
              <a:rPr lang="it-IT" dirty="0" smtClean="0"/>
              <a:t>)</a:t>
            </a:r>
            <a:endParaRPr lang="it-IT" dirty="0"/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CCFF"/>
              </a:buClr>
              <a:buSzPct val="50000"/>
              <a:buFontTx/>
              <a:buChar char="•"/>
              <a:defRPr/>
            </a:pPr>
            <a:r>
              <a:rPr lang="it-IT" dirty="0" smtClean="0"/>
              <a:t>  solute </a:t>
            </a:r>
            <a:r>
              <a:rPr lang="it-IT" dirty="0"/>
              <a:t>1 </a:t>
            </a:r>
            <a:r>
              <a:rPr lang="it-IT" dirty="0" smtClean="0">
                <a:solidFill>
                  <a:srgbClr val="FF0000"/>
                </a:solidFill>
              </a:rPr>
              <a:t>p-</a:t>
            </a:r>
            <a:r>
              <a:rPr lang="it-IT" dirty="0" err="1" smtClean="0">
                <a:solidFill>
                  <a:srgbClr val="FF0000"/>
                </a:solidFill>
              </a:rPr>
              <a:t>terphenyl</a:t>
            </a:r>
            <a:r>
              <a:rPr lang="it-IT" dirty="0"/>
              <a:t>(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/>
              <a:t>1-4 % </a:t>
            </a:r>
            <a:r>
              <a:rPr lang="it-IT" dirty="0" err="1" smtClean="0"/>
              <a:t>wt</a:t>
            </a:r>
            <a:r>
              <a:rPr lang="it-IT" dirty="0" smtClean="0"/>
              <a:t>.)</a:t>
            </a:r>
            <a:endParaRPr lang="it-IT" dirty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CCFF"/>
              </a:buClr>
              <a:buSzPct val="50000"/>
              <a:buFontTx/>
              <a:buChar char="•"/>
              <a:defRPr/>
            </a:pPr>
            <a:r>
              <a:rPr lang="it-IT" dirty="0" smtClean="0"/>
              <a:t>  solute </a:t>
            </a:r>
            <a:r>
              <a:rPr lang="it-IT" dirty="0"/>
              <a:t>2 </a:t>
            </a:r>
            <a:r>
              <a:rPr lang="it-IT" dirty="0" smtClean="0">
                <a:solidFill>
                  <a:srgbClr val="FF0000"/>
                </a:solidFill>
              </a:rPr>
              <a:t>POPOP </a:t>
            </a:r>
            <a:r>
              <a:rPr lang="it-IT" dirty="0" smtClean="0"/>
              <a:t>(≤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/>
              <a:t>0.1% </a:t>
            </a:r>
            <a:r>
              <a:rPr lang="it-IT" dirty="0" err="1" smtClean="0"/>
              <a:t>wt</a:t>
            </a:r>
            <a:r>
              <a:rPr lang="it-IT" dirty="0" smtClean="0"/>
              <a:t>.)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93662" y="2959976"/>
            <a:ext cx="5868988" cy="3305520"/>
          </a:xfrm>
          <a:prstGeom prst="rect">
            <a:avLst/>
          </a:prstGeom>
          <a:noFill/>
        </p:spPr>
        <p:txBody>
          <a:bodyPr wrap="square" anchor="ctr" anchorCtr="1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defRPr/>
            </a:pPr>
            <a:endParaRPr lang="it-IT" dirty="0" smtClean="0">
              <a:solidFill>
                <a:srgbClr val="FFFFFF"/>
              </a:solidFill>
            </a:endParaRPr>
          </a:p>
          <a:p>
            <a:pPr fontAlgn="base">
              <a:spcAft>
                <a:spcPct val="0"/>
              </a:spcAft>
              <a:buClr>
                <a:srgbClr val="00CCFF"/>
              </a:buClr>
              <a:buSzPct val="65000"/>
              <a:buFont typeface="Arial" charset="0"/>
              <a:buChar char="•"/>
              <a:defRPr/>
            </a:pPr>
            <a:r>
              <a:rPr lang="it-IT" dirty="0" smtClean="0">
                <a:latin typeface="+mn-lt"/>
              </a:rPr>
              <a:t> </a:t>
            </a:r>
            <a:r>
              <a:rPr lang="en-NZ" dirty="0" smtClean="0">
                <a:latin typeface="+mn-lt"/>
              </a:rPr>
              <a:t>Transparent</a:t>
            </a:r>
            <a:r>
              <a:rPr lang="it-IT" dirty="0" smtClean="0">
                <a:latin typeface="+mn-lt"/>
              </a:rPr>
              <a:t> (</a:t>
            </a:r>
            <a:r>
              <a:rPr lang="en-GB" dirty="0" smtClean="0">
                <a:latin typeface="+mn-lt"/>
              </a:rPr>
              <a:t>low</a:t>
            </a:r>
            <a:r>
              <a:rPr lang="it-IT" dirty="0" smtClean="0">
                <a:latin typeface="+mn-lt"/>
              </a:rPr>
              <a:t> re-</a:t>
            </a:r>
            <a:r>
              <a:rPr lang="en-US" dirty="0" smtClean="0">
                <a:latin typeface="+mn-lt"/>
              </a:rPr>
              <a:t>absorption</a:t>
            </a:r>
            <a:r>
              <a:rPr lang="it-IT" dirty="0" smtClean="0">
                <a:latin typeface="+mn-lt"/>
              </a:rPr>
              <a:t>)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Arial" charset="0"/>
              <a:buChar char="•"/>
              <a:defRPr/>
            </a:pPr>
            <a:r>
              <a:rPr lang="it-IT" dirty="0">
                <a:latin typeface="+mn-lt"/>
              </a:rPr>
              <a:t> </a:t>
            </a:r>
            <a:r>
              <a:rPr lang="it-IT" dirty="0" smtClean="0">
                <a:latin typeface="+mn-lt"/>
              </a:rPr>
              <a:t>High Quantum </a:t>
            </a:r>
            <a:r>
              <a:rPr lang="en-ZW" dirty="0" smtClean="0">
                <a:latin typeface="+mn-lt"/>
              </a:rPr>
              <a:t>Efficiency</a:t>
            </a:r>
            <a:r>
              <a:rPr lang="it-IT" dirty="0" smtClean="0">
                <a:latin typeface="+mn-lt"/>
              </a:rPr>
              <a:t>  (10.000 </a:t>
            </a:r>
            <a:r>
              <a:rPr lang="en-US" dirty="0" smtClean="0">
                <a:latin typeface="+mn-lt"/>
              </a:rPr>
              <a:t>photons</a:t>
            </a:r>
            <a:r>
              <a:rPr lang="it-IT" dirty="0" smtClean="0">
                <a:latin typeface="+mn-lt"/>
              </a:rPr>
              <a:t>/MeV)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Arial" charset="0"/>
              <a:buChar char="•"/>
              <a:defRPr/>
            </a:pPr>
            <a:r>
              <a:rPr lang="it-IT" dirty="0">
                <a:latin typeface="+mn-lt"/>
              </a:rPr>
              <a:t> </a:t>
            </a:r>
            <a:r>
              <a:rPr lang="it-IT" dirty="0" smtClean="0">
                <a:latin typeface="+mn-lt"/>
              </a:rPr>
              <a:t>Linear </a:t>
            </a:r>
            <a:r>
              <a:rPr lang="en-US" dirty="0" smtClean="0">
                <a:latin typeface="+mn-lt"/>
              </a:rPr>
              <a:t>response</a:t>
            </a:r>
            <a:r>
              <a:rPr lang="it-IT" dirty="0" smtClean="0">
                <a:latin typeface="+mn-lt"/>
              </a:rPr>
              <a:t> to </a:t>
            </a:r>
            <a:r>
              <a:rPr lang="it-IT" dirty="0" smtClean="0">
                <a:latin typeface="Symbol" panose="05050102010706020507" pitchFamily="18" charset="2"/>
              </a:rPr>
              <a:t>g</a:t>
            </a:r>
            <a:r>
              <a:rPr lang="it-IT" dirty="0" smtClean="0">
                <a:latin typeface="+mn-lt"/>
              </a:rPr>
              <a:t>-</a:t>
            </a:r>
            <a:r>
              <a:rPr lang="en-US" dirty="0" smtClean="0">
                <a:latin typeface="+mn-lt"/>
              </a:rPr>
              <a:t>radiation</a:t>
            </a:r>
            <a:r>
              <a:rPr lang="it-IT" dirty="0" smtClean="0">
                <a:latin typeface="+mn-lt"/>
              </a:rPr>
              <a:t> with </a:t>
            </a:r>
            <a:r>
              <a:rPr lang="en-ZA" dirty="0" smtClean="0">
                <a:latin typeface="+mn-lt"/>
              </a:rPr>
              <a:t>energy</a:t>
            </a:r>
            <a:r>
              <a:rPr lang="it-IT" dirty="0" smtClean="0">
                <a:latin typeface="+mn-lt"/>
              </a:rPr>
              <a:t>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Arial" charset="0"/>
              <a:buChar char="•"/>
              <a:defRPr/>
            </a:pPr>
            <a:r>
              <a:rPr lang="it-IT" dirty="0" smtClean="0"/>
              <a:t> </a:t>
            </a:r>
            <a:r>
              <a:rPr lang="it-IT" dirty="0" smtClean="0">
                <a:latin typeface="+mn-lt"/>
              </a:rPr>
              <a:t>Fast </a:t>
            </a:r>
            <a:r>
              <a:rPr lang="en-ZA" dirty="0" smtClean="0">
                <a:latin typeface="+mn-lt"/>
              </a:rPr>
              <a:t>response</a:t>
            </a:r>
            <a:r>
              <a:rPr lang="it-IT" dirty="0" smtClean="0">
                <a:latin typeface="+mn-lt"/>
              </a:rPr>
              <a:t>  (</a:t>
            </a:r>
            <a:r>
              <a:rPr lang="en-ZA" dirty="0" smtClean="0">
                <a:latin typeface="+mn-lt"/>
              </a:rPr>
              <a:t>low</a:t>
            </a:r>
            <a:r>
              <a:rPr lang="it-IT" dirty="0" smtClean="0">
                <a:latin typeface="+mn-lt"/>
              </a:rPr>
              <a:t> </a:t>
            </a:r>
            <a:r>
              <a:rPr lang="it-IT" dirty="0">
                <a:latin typeface="+mn-lt"/>
              </a:rPr>
              <a:t>dead time</a:t>
            </a:r>
            <a:r>
              <a:rPr lang="it-IT" dirty="0" smtClean="0">
                <a:latin typeface="+mn-lt"/>
              </a:rPr>
              <a:t>)  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defRPr/>
            </a:pPr>
            <a:endParaRPr lang="it-IT" dirty="0" smtClean="0">
              <a:latin typeface="+mn-lt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Arial" charset="0"/>
              <a:buChar char="•"/>
              <a:defRPr/>
            </a:pPr>
            <a:r>
              <a:rPr lang="it-IT" dirty="0" smtClean="0">
                <a:latin typeface="+mn-lt"/>
              </a:rPr>
              <a:t> </a:t>
            </a:r>
            <a:r>
              <a:rPr lang="en-GB" dirty="0" smtClean="0">
                <a:latin typeface="+mn-lt"/>
              </a:rPr>
              <a:t>Rigidity</a:t>
            </a:r>
            <a:r>
              <a:rPr lang="it-IT" dirty="0" smtClean="0">
                <a:latin typeface="+mn-lt"/>
              </a:rPr>
              <a:t>  (</a:t>
            </a:r>
            <a:r>
              <a:rPr lang="en-NZ" dirty="0" smtClean="0">
                <a:latin typeface="+mn-lt"/>
              </a:rPr>
              <a:t>not</a:t>
            </a:r>
            <a:r>
              <a:rPr lang="it-IT" dirty="0" smtClean="0">
                <a:latin typeface="+mn-lt"/>
              </a:rPr>
              <a:t> easy </a:t>
            </a:r>
            <a:r>
              <a:rPr lang="en-JM" dirty="0" smtClean="0">
                <a:latin typeface="+mn-lt"/>
              </a:rPr>
              <a:t>shaping</a:t>
            </a:r>
            <a:r>
              <a:rPr lang="it-IT" dirty="0" smtClean="0">
                <a:latin typeface="+mn-lt"/>
              </a:rPr>
              <a:t>)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Arial" charset="0"/>
              <a:buChar char="•"/>
              <a:defRPr/>
            </a:pPr>
            <a:r>
              <a:rPr lang="it-IT" dirty="0" smtClean="0">
                <a:latin typeface="+mn-lt"/>
              </a:rPr>
              <a:t> </a:t>
            </a:r>
            <a:r>
              <a:rPr lang="en-TT" dirty="0" smtClean="0">
                <a:latin typeface="+mn-lt"/>
              </a:rPr>
              <a:t>Needs</a:t>
            </a:r>
            <a:r>
              <a:rPr lang="it-IT" dirty="0" smtClean="0">
                <a:latin typeface="+mn-lt"/>
              </a:rPr>
              <a:t> of </a:t>
            </a:r>
            <a:r>
              <a:rPr lang="en-GB" dirty="0" smtClean="0">
                <a:latin typeface="+mn-lt"/>
              </a:rPr>
              <a:t>optical</a:t>
            </a:r>
            <a:r>
              <a:rPr lang="it-IT" dirty="0" smtClean="0">
                <a:latin typeface="+mn-lt"/>
              </a:rPr>
              <a:t> </a:t>
            </a:r>
            <a:r>
              <a:rPr lang="en-NZ" dirty="0" err="1" smtClean="0">
                <a:latin typeface="+mn-lt"/>
              </a:rPr>
              <a:t>glueing</a:t>
            </a:r>
            <a:r>
              <a:rPr lang="it-IT" dirty="0" smtClean="0">
                <a:latin typeface="+mn-lt"/>
              </a:rPr>
              <a:t> for </a:t>
            </a:r>
            <a:r>
              <a:rPr lang="en-TT" dirty="0" smtClean="0">
                <a:latin typeface="+mn-lt"/>
              </a:rPr>
              <a:t>Photo detector</a:t>
            </a:r>
            <a:r>
              <a:rPr lang="it-IT" dirty="0" smtClean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coupling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Arial" charset="0"/>
              <a:buChar char="•"/>
              <a:defRPr/>
            </a:pPr>
            <a:r>
              <a:rPr lang="it-IT" dirty="0" smtClean="0">
                <a:latin typeface="+mn-lt"/>
              </a:rPr>
              <a:t> </a:t>
            </a:r>
            <a:r>
              <a:rPr lang="en-ZW" dirty="0" smtClean="0">
                <a:latin typeface="+mn-lt"/>
              </a:rPr>
              <a:t>Undergoes</a:t>
            </a:r>
            <a:r>
              <a:rPr lang="it-IT" dirty="0" smtClean="0">
                <a:latin typeface="+mn-lt"/>
              </a:rPr>
              <a:t> </a:t>
            </a:r>
            <a:r>
              <a:rPr lang="en-ZW" dirty="0" smtClean="0">
                <a:latin typeface="+mn-lt"/>
              </a:rPr>
              <a:t>radiation</a:t>
            </a:r>
            <a:r>
              <a:rPr lang="it-IT" dirty="0" smtClean="0">
                <a:latin typeface="+mn-lt"/>
              </a:rPr>
              <a:t> </a:t>
            </a:r>
            <a:r>
              <a:rPr lang="en-ZA" dirty="0" smtClean="0">
                <a:latin typeface="+mn-lt"/>
              </a:rPr>
              <a:t>degrading</a:t>
            </a:r>
            <a:r>
              <a:rPr lang="it-IT" dirty="0" smtClean="0">
                <a:latin typeface="+mn-lt"/>
              </a:rPr>
              <a:t>  (</a:t>
            </a:r>
            <a:r>
              <a:rPr lang="en-ZA" dirty="0" smtClean="0">
                <a:latin typeface="+mn-lt"/>
              </a:rPr>
              <a:t>yellowing</a:t>
            </a:r>
            <a:r>
              <a:rPr lang="it-IT" dirty="0" smtClean="0">
                <a:latin typeface="+mn-lt"/>
              </a:rPr>
              <a:t>)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Arial" charset="0"/>
              <a:buChar char="•"/>
              <a:defRPr/>
            </a:pPr>
            <a:r>
              <a:rPr lang="it-IT" dirty="0">
                <a:latin typeface="+mn-lt"/>
              </a:rPr>
              <a:t> </a:t>
            </a:r>
            <a:r>
              <a:rPr lang="it-IT" dirty="0" smtClean="0">
                <a:latin typeface="+mn-lt"/>
              </a:rPr>
              <a:t>no </a:t>
            </a:r>
            <a:r>
              <a:rPr lang="it-IT" dirty="0" err="1" smtClean="0">
                <a:latin typeface="+mn-lt"/>
              </a:rPr>
              <a:t>Pulse</a:t>
            </a:r>
            <a:r>
              <a:rPr lang="it-IT" dirty="0" smtClean="0">
                <a:latin typeface="+mn-lt"/>
              </a:rPr>
              <a:t> </a:t>
            </a:r>
            <a:r>
              <a:rPr lang="it-IT" dirty="0" err="1" smtClean="0">
                <a:latin typeface="+mn-lt"/>
              </a:rPr>
              <a:t>Shape</a:t>
            </a:r>
            <a:r>
              <a:rPr lang="it-IT" dirty="0" smtClean="0">
                <a:latin typeface="+mn-lt"/>
              </a:rPr>
              <a:t> </a:t>
            </a:r>
            <a:r>
              <a:rPr lang="it-IT" dirty="0" err="1" smtClean="0">
                <a:latin typeface="+mn-lt"/>
              </a:rPr>
              <a:t>Discrimination</a:t>
            </a:r>
            <a:endParaRPr lang="it-IT" dirty="0" smtClean="0">
              <a:latin typeface="+mn-lt"/>
            </a:endParaRPr>
          </a:p>
        </p:txBody>
      </p:sp>
      <p:pic>
        <p:nvPicPr>
          <p:cNvPr id="8253" name="Picture 61" descr="P62803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100" y="621688"/>
            <a:ext cx="1669529" cy="161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83879" y="6356721"/>
            <a:ext cx="8337883" cy="365125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F. </a:t>
            </a:r>
            <a:r>
              <a:rPr lang="en-US" dirty="0" err="1" smtClean="0">
                <a:solidFill>
                  <a:schemeClr val="tx1"/>
                </a:solidFill>
              </a:rPr>
              <a:t>Gramegna</a:t>
            </a:r>
            <a:r>
              <a:rPr lang="en-US" dirty="0" smtClean="0">
                <a:solidFill>
                  <a:schemeClr val="tx1"/>
                </a:solidFill>
              </a:rPr>
              <a:t>,    International Workshop on Nuclear Dynamics and Thermodynamics,   Texas A&amp;M University 19 – 22 August - 2013</a:t>
            </a:r>
            <a:endParaRPr lang="it-IT" dirty="0">
              <a:solidFill>
                <a:schemeClr val="tx1"/>
              </a:solidFill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7886358" y="31804"/>
            <a:ext cx="1233789" cy="551935"/>
            <a:chOff x="0" y="0"/>
            <a:chExt cx="980303" cy="551935"/>
          </a:xfrm>
        </p:grpSpPr>
        <p:sp>
          <p:nvSpPr>
            <p:cNvPr id="14" name="Rettangolo 13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5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47" descr="D:\LOGHI\Logo_INF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" y="56118"/>
            <a:ext cx="744398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337882" y="6228883"/>
            <a:ext cx="700235" cy="365125"/>
          </a:xfrm>
        </p:spPr>
        <p:txBody>
          <a:bodyPr/>
          <a:lstStyle/>
          <a:p>
            <a:fld id="{9CD8D479-8942-46E8-A226-A4E01F7A105C}" type="slidenum">
              <a:rPr lang="it-IT" smtClean="0"/>
              <a:pPr/>
              <a:t>5</a:t>
            </a:fld>
            <a:endParaRPr lang="it-IT" dirty="0"/>
          </a:p>
        </p:txBody>
      </p:sp>
      <p:grpSp>
        <p:nvGrpSpPr>
          <p:cNvPr id="3" name="Gruppo 2"/>
          <p:cNvGrpSpPr/>
          <p:nvPr/>
        </p:nvGrpSpPr>
        <p:grpSpPr>
          <a:xfrm>
            <a:off x="914401" y="15901"/>
            <a:ext cx="6925586" cy="504866"/>
            <a:chOff x="914400" y="15901"/>
            <a:chExt cx="7264865" cy="504866"/>
          </a:xfrm>
        </p:grpSpPr>
        <p:sp>
          <p:nvSpPr>
            <p:cNvPr id="12" name="Rettangolo 11"/>
            <p:cNvSpPr/>
            <p:nvPr/>
          </p:nvSpPr>
          <p:spPr>
            <a:xfrm>
              <a:off x="914400" y="15901"/>
              <a:ext cx="7264865" cy="50486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2400" b="1" dirty="0" smtClean="0">
                  <a:solidFill>
                    <a:schemeClr val="bg2">
                      <a:lumMod val="25000"/>
                    </a:schemeClr>
                  </a:solidFill>
                </a:rPr>
                <a:t>  </a:t>
              </a:r>
              <a:r>
                <a:rPr lang="it-IT" dirty="0" err="1" smtClean="0">
                  <a:solidFill>
                    <a:schemeClr val="bg2">
                      <a:lumMod val="25000"/>
                    </a:schemeClr>
                  </a:solidFill>
                </a:rPr>
                <a:t>Plastics</a:t>
              </a:r>
              <a:endParaRPr lang="it-IT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6341052" y="18833"/>
              <a:ext cx="748146" cy="486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99"/>
          <a:stretch/>
        </p:blipFill>
        <p:spPr>
          <a:xfrm>
            <a:off x="4772491" y="603786"/>
            <a:ext cx="2028337" cy="186232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0073" y="3416326"/>
            <a:ext cx="3263775" cy="259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3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>
          <a:xfrm>
            <a:off x="260059" y="6599024"/>
            <a:ext cx="7919207" cy="204316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11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F. </a:t>
            </a:r>
            <a:r>
              <a:rPr lang="en-US" sz="11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Gramegna</a:t>
            </a:r>
            <a:r>
              <a:rPr lang="en-US" sz="11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,    International Workshop on Nuclear Dynamics and Thermodynamics,   Texas A&amp;M University 19 – 22 August - 2013</a:t>
            </a:r>
            <a:endParaRPr lang="en-US" sz="11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7886358" y="39755"/>
            <a:ext cx="1233789" cy="551935"/>
            <a:chOff x="0" y="0"/>
            <a:chExt cx="980303" cy="551935"/>
          </a:xfrm>
        </p:grpSpPr>
        <p:sp>
          <p:nvSpPr>
            <p:cNvPr id="13" name="Rettangolo 12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2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47" descr="D:\LOGHI\Logo_INF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" y="56118"/>
            <a:ext cx="744398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318709" y="6359949"/>
            <a:ext cx="628992" cy="365125"/>
          </a:xfrm>
        </p:spPr>
        <p:txBody>
          <a:bodyPr/>
          <a:lstStyle/>
          <a:p>
            <a:fld id="{9CD8D479-8942-46E8-A226-A4E01F7A105C}" type="slidenum">
              <a:rPr lang="it-IT" smtClean="0"/>
              <a:pPr/>
              <a:t>6</a:t>
            </a:fld>
            <a:endParaRPr lang="it-IT"/>
          </a:p>
        </p:txBody>
      </p:sp>
      <p:grpSp>
        <p:nvGrpSpPr>
          <p:cNvPr id="4" name="Gruppo 3"/>
          <p:cNvGrpSpPr/>
          <p:nvPr/>
        </p:nvGrpSpPr>
        <p:grpSpPr>
          <a:xfrm>
            <a:off x="828277" y="15901"/>
            <a:ext cx="6987855" cy="518984"/>
            <a:chOff x="828277" y="15901"/>
            <a:chExt cx="7350989" cy="518984"/>
          </a:xfrm>
        </p:grpSpPr>
        <p:sp>
          <p:nvSpPr>
            <p:cNvPr id="7" name="Rettangolo 6"/>
            <p:cNvSpPr/>
            <p:nvPr/>
          </p:nvSpPr>
          <p:spPr>
            <a:xfrm>
              <a:off x="828277" y="15901"/>
              <a:ext cx="7350989" cy="51898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 smtClean="0">
                  <a:solidFill>
                    <a:schemeClr val="bg2">
                      <a:lumMod val="25000"/>
                    </a:schemeClr>
                  </a:solidFill>
                </a:rPr>
                <a:t>New </a:t>
              </a:r>
              <a:r>
                <a:rPr lang="it-IT" dirty="0" err="1" smtClean="0">
                  <a:solidFill>
                    <a:schemeClr val="bg2">
                      <a:lumMod val="25000"/>
                    </a:schemeClr>
                  </a:solidFill>
                </a:rPr>
                <a:t>Scintillators</a:t>
              </a:r>
              <a:endParaRPr lang="it-IT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6291658" y="32951"/>
              <a:ext cx="748146" cy="486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364213" y="836678"/>
            <a:ext cx="8583151" cy="5786199"/>
            <a:chOff x="364550" y="814598"/>
            <a:chExt cx="8583151" cy="5786199"/>
          </a:xfrm>
        </p:grpSpPr>
        <p:sp>
          <p:nvSpPr>
            <p:cNvPr id="2" name="Rettangolo 1"/>
            <p:cNvSpPr/>
            <p:nvPr/>
          </p:nvSpPr>
          <p:spPr>
            <a:xfrm>
              <a:off x="364550" y="814598"/>
              <a:ext cx="8583151" cy="578619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742950" lvl="1" indent="-285750">
                <a:buFont typeface="Wingdings" panose="05000000000000000000" pitchFamily="2" charset="2"/>
                <a:buChar char="à"/>
              </a:pPr>
              <a:r>
                <a:rPr lang="it-IT" b="1" dirty="0" err="1" smtClean="0">
                  <a:solidFill>
                    <a:srgbClr val="3E5D78"/>
                  </a:solidFill>
                </a:rPr>
                <a:t>Avoid</a:t>
              </a:r>
              <a:r>
                <a:rPr lang="it-IT" b="1" dirty="0" smtClean="0">
                  <a:solidFill>
                    <a:srgbClr val="3E5D78"/>
                  </a:solidFill>
                </a:rPr>
                <a:t> </a:t>
              </a:r>
              <a:r>
                <a:rPr lang="it-IT" b="1" dirty="0" err="1" smtClean="0">
                  <a:solidFill>
                    <a:srgbClr val="3E5D78"/>
                  </a:solidFill>
                </a:rPr>
                <a:t>liquid</a:t>
              </a:r>
              <a:r>
                <a:rPr lang="it-IT" b="1" dirty="0" smtClean="0">
                  <a:solidFill>
                    <a:srgbClr val="3E5D78"/>
                  </a:solidFill>
                </a:rPr>
                <a:t> </a:t>
              </a:r>
              <a:r>
                <a:rPr lang="it-IT" b="1" dirty="0" err="1" smtClean="0">
                  <a:solidFill>
                    <a:srgbClr val="3E5D78"/>
                  </a:solidFill>
                </a:rPr>
                <a:t>scintillators</a:t>
              </a:r>
              <a:r>
                <a:rPr lang="it-IT" dirty="0" smtClean="0">
                  <a:solidFill>
                    <a:srgbClr val="3E5D78"/>
                  </a:solidFill>
                </a:rPr>
                <a:t> </a:t>
              </a:r>
              <a:r>
                <a:rPr lang="it-IT" dirty="0" smtClean="0">
                  <a:solidFill>
                    <a:srgbClr val="3E5D78"/>
                  </a:solidFill>
                  <a:sym typeface="Wingdings" panose="05000000000000000000" pitchFamily="2" charset="2"/>
                </a:rPr>
                <a:t>  </a:t>
              </a:r>
              <a:r>
                <a:rPr lang="it-IT" dirty="0" err="1" smtClean="0">
                  <a:solidFill>
                    <a:srgbClr val="3E5D78"/>
                  </a:solidFill>
                </a:rPr>
                <a:t>toxic</a:t>
              </a:r>
              <a:r>
                <a:rPr lang="it-IT" dirty="0">
                  <a:solidFill>
                    <a:srgbClr val="3E5D78"/>
                  </a:solidFill>
                </a:rPr>
                <a:t>, </a:t>
              </a:r>
              <a:r>
                <a:rPr lang="it-IT" dirty="0" err="1">
                  <a:solidFill>
                    <a:srgbClr val="3E5D78"/>
                  </a:solidFill>
                </a:rPr>
                <a:t>flammable</a:t>
              </a:r>
              <a:r>
                <a:rPr lang="it-IT" dirty="0">
                  <a:solidFill>
                    <a:srgbClr val="3E5D78"/>
                  </a:solidFill>
                </a:rPr>
                <a:t> and </a:t>
              </a:r>
              <a:r>
                <a:rPr lang="it-IT" dirty="0" err="1">
                  <a:solidFill>
                    <a:srgbClr val="3E5D78"/>
                  </a:solidFill>
                </a:rPr>
                <a:t>dangerous</a:t>
              </a:r>
              <a:r>
                <a:rPr lang="it-IT" dirty="0">
                  <a:solidFill>
                    <a:srgbClr val="3E5D78"/>
                  </a:solidFill>
                </a:rPr>
                <a:t> for the </a:t>
              </a:r>
              <a:r>
                <a:rPr lang="it-IT" dirty="0" err="1" smtClean="0">
                  <a:solidFill>
                    <a:srgbClr val="3E5D78"/>
                  </a:solidFill>
                </a:rPr>
                <a:t>environment</a:t>
              </a:r>
              <a:r>
                <a:rPr lang="it-IT" dirty="0">
                  <a:solidFill>
                    <a:srgbClr val="3E5D78"/>
                  </a:solidFill>
                </a:rPr>
                <a:t> </a:t>
              </a:r>
            </a:p>
            <a:p>
              <a:pPr marL="742950" lvl="1" indent="-285750">
                <a:buFont typeface="Wingdings" panose="05000000000000000000" pitchFamily="2" charset="2"/>
                <a:buChar char="à"/>
              </a:pPr>
              <a:r>
                <a:rPr lang="en-US" b="1" dirty="0" smtClean="0">
                  <a:solidFill>
                    <a:srgbClr val="3E5D78"/>
                  </a:solidFill>
                  <a:sym typeface="Wingdings" panose="05000000000000000000" pitchFamily="2" charset="2"/>
                </a:rPr>
                <a:t>Overcome drawback </a:t>
              </a:r>
              <a:r>
                <a:rPr lang="en-US" dirty="0" smtClean="0">
                  <a:solidFill>
                    <a:srgbClr val="3E5D78"/>
                  </a:solidFill>
                  <a:sym typeface="Wingdings" panose="05000000000000000000" pitchFamily="2" charset="2"/>
                </a:rPr>
                <a:t>of  presently used</a:t>
              </a:r>
              <a:r>
                <a:rPr lang="en-US" b="1" dirty="0" smtClean="0">
                  <a:solidFill>
                    <a:srgbClr val="3E5D78"/>
                  </a:solidFill>
                  <a:sym typeface="Wingdings" panose="05000000000000000000" pitchFamily="2" charset="2"/>
                </a:rPr>
                <a:t> plastic scintillators </a:t>
              </a:r>
            </a:p>
            <a:p>
              <a:pPr marL="742950" lvl="1" indent="-285750">
                <a:buFont typeface="Wingdings" panose="05000000000000000000" pitchFamily="2" charset="2"/>
                <a:buChar char="à"/>
              </a:pPr>
              <a:r>
                <a:rPr lang="en-US" b="1" dirty="0" smtClean="0">
                  <a:solidFill>
                    <a:srgbClr val="3E5D78"/>
                  </a:solidFill>
                  <a:sym typeface="Wingdings" panose="05000000000000000000" pitchFamily="2" charset="2"/>
                </a:rPr>
                <a:t>P</a:t>
              </a:r>
              <a:r>
                <a:rPr lang="en-US" b="1" dirty="0" smtClean="0">
                  <a:solidFill>
                    <a:srgbClr val="3E5D78"/>
                  </a:solidFill>
                </a:rPr>
                <a:t>roduction </a:t>
              </a:r>
              <a:r>
                <a:rPr lang="en-US" dirty="0">
                  <a:solidFill>
                    <a:srgbClr val="3E5D78"/>
                  </a:solidFill>
                </a:rPr>
                <a:t>and</a:t>
              </a:r>
              <a:r>
                <a:rPr lang="en-US" b="1" dirty="0">
                  <a:solidFill>
                    <a:srgbClr val="3E5D78"/>
                  </a:solidFill>
                </a:rPr>
                <a:t> characterization </a:t>
              </a:r>
              <a:r>
                <a:rPr lang="en-US" dirty="0">
                  <a:solidFill>
                    <a:srgbClr val="3E5D78"/>
                  </a:solidFill>
                </a:rPr>
                <a:t>of</a:t>
              </a:r>
              <a:r>
                <a:rPr lang="en-US" b="1" dirty="0">
                  <a:solidFill>
                    <a:srgbClr val="3E5D78"/>
                  </a:solidFill>
                </a:rPr>
                <a:t> new plastic scintillators </a:t>
              </a:r>
              <a:r>
                <a:rPr lang="en-US" dirty="0">
                  <a:solidFill>
                    <a:srgbClr val="3E5D78"/>
                  </a:solidFill>
                </a:rPr>
                <a:t>based on </a:t>
              </a:r>
              <a:r>
                <a:rPr lang="en-US" b="1" dirty="0" smtClean="0">
                  <a:solidFill>
                    <a:srgbClr val="3E5D78"/>
                  </a:solidFill>
                </a:rPr>
                <a:t>silicone rubbers</a:t>
              </a:r>
              <a:r>
                <a:rPr lang="en-US" dirty="0" smtClean="0">
                  <a:solidFill>
                    <a:srgbClr val="3E5D78"/>
                  </a:solidFill>
                </a:rPr>
                <a:t>.</a:t>
              </a:r>
            </a:p>
            <a:p>
              <a:pPr marL="742950" lvl="1" indent="-285750">
                <a:buFont typeface="Wingdings" panose="05000000000000000000" pitchFamily="2" charset="2"/>
                <a:buChar char="à"/>
              </a:pPr>
              <a:r>
                <a:rPr lang="en-US" dirty="0" smtClean="0">
                  <a:solidFill>
                    <a:srgbClr val="3E5D78"/>
                  </a:solidFill>
                </a:rPr>
                <a:t>Detection of </a:t>
              </a:r>
              <a:r>
                <a:rPr lang="en-US" dirty="0">
                  <a:solidFill>
                    <a:srgbClr val="3E5D78"/>
                  </a:solidFill>
                </a:rPr>
                <a:t>low energy neutrons </a:t>
              </a:r>
              <a:r>
                <a:rPr lang="en-US" dirty="0" smtClean="0">
                  <a:solidFill>
                    <a:srgbClr val="3E5D78"/>
                  </a:solidFill>
                  <a:sym typeface="Wingdings" panose="05000000000000000000" pitchFamily="2" charset="2"/>
                </a:rPr>
                <a:t> </a:t>
              </a:r>
              <a:r>
                <a:rPr lang="en-US" dirty="0" smtClean="0">
                  <a:solidFill>
                    <a:srgbClr val="3E5D78"/>
                  </a:solidFill>
                </a:rPr>
                <a:t>doping  </a:t>
              </a:r>
              <a:r>
                <a:rPr lang="en-US" dirty="0">
                  <a:solidFill>
                    <a:srgbClr val="3E5D78"/>
                  </a:solidFill>
                </a:rPr>
                <a:t>with </a:t>
              </a:r>
              <a:r>
                <a:rPr lang="en-US" b="1" dirty="0" err="1">
                  <a:solidFill>
                    <a:srgbClr val="3E5D78"/>
                  </a:solidFill>
                </a:rPr>
                <a:t>Gd</a:t>
              </a:r>
              <a:r>
                <a:rPr lang="en-US" b="1" dirty="0">
                  <a:solidFill>
                    <a:srgbClr val="3E5D78"/>
                  </a:solidFill>
                </a:rPr>
                <a:t> </a:t>
              </a:r>
              <a:r>
                <a:rPr lang="en-US" dirty="0">
                  <a:solidFill>
                    <a:srgbClr val="3E5D78"/>
                  </a:solidFill>
                </a:rPr>
                <a:t>and </a:t>
              </a:r>
              <a:r>
                <a:rPr lang="en-US" b="1" dirty="0">
                  <a:solidFill>
                    <a:srgbClr val="3E5D78"/>
                  </a:solidFill>
                </a:rPr>
                <a:t>B </a:t>
              </a:r>
              <a:r>
                <a:rPr lang="en-US" dirty="0" smtClean="0">
                  <a:solidFill>
                    <a:srgbClr val="3E5D78"/>
                  </a:solidFill>
                </a:rPr>
                <a:t>also under study.</a:t>
              </a:r>
              <a:endParaRPr lang="en-US" dirty="0">
                <a:solidFill>
                  <a:srgbClr val="3E5D78"/>
                </a:solidFill>
              </a:endParaRPr>
            </a:p>
            <a:p>
              <a:pPr lvl="1"/>
              <a:r>
                <a:rPr lang="en-US" dirty="0" smtClean="0">
                  <a:solidFill>
                    <a:srgbClr val="3E5D78"/>
                  </a:solidFill>
                </a:rPr>
                <a:t>Interest </a:t>
              </a:r>
              <a:r>
                <a:rPr lang="en-US" dirty="0">
                  <a:solidFill>
                    <a:srgbClr val="3E5D78"/>
                  </a:solidFill>
                </a:rPr>
                <a:t>is focused on </a:t>
              </a:r>
              <a:r>
                <a:rPr lang="en-US" b="1" dirty="0" err="1">
                  <a:solidFill>
                    <a:srgbClr val="FF0000"/>
                  </a:solidFill>
                </a:rPr>
                <a:t>Polysiloxane</a:t>
              </a:r>
              <a:r>
                <a:rPr lang="en-US" b="1" dirty="0">
                  <a:solidFill>
                    <a:srgbClr val="FF0000"/>
                  </a:solidFill>
                </a:rPr>
                <a:t> based </a:t>
              </a:r>
              <a:r>
                <a:rPr lang="en-US" b="1" dirty="0" smtClean="0">
                  <a:solidFill>
                    <a:srgbClr val="FF0000"/>
                  </a:solidFill>
                </a:rPr>
                <a:t>scintillators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1400" dirty="0" smtClean="0">
                  <a:solidFill>
                    <a:schemeClr val="bg2">
                      <a:lumMod val="25000"/>
                    </a:schemeClr>
                  </a:solidFill>
                </a:rPr>
                <a:t>( </a:t>
              </a:r>
              <a:r>
                <a:rPr lang="it-IT" sz="1400" dirty="0" smtClean="0">
                  <a:solidFill>
                    <a:schemeClr val="bg2">
                      <a:lumMod val="25000"/>
                    </a:schemeClr>
                  </a:solidFill>
                </a:rPr>
                <a:t>Z.W</a:t>
              </a:r>
              <a:r>
                <a:rPr lang="it-IT" sz="1400" dirty="0">
                  <a:solidFill>
                    <a:schemeClr val="bg2">
                      <a:lumMod val="25000"/>
                    </a:schemeClr>
                  </a:solidFill>
                </a:rPr>
                <a:t>. Bell</a:t>
              </a:r>
              <a:r>
                <a:rPr lang="it-IT" sz="1400" dirty="0" smtClean="0">
                  <a:solidFill>
                    <a:schemeClr val="bg2">
                      <a:lumMod val="25000"/>
                    </a:schemeClr>
                  </a:solidFill>
                </a:rPr>
                <a:t>, et al. ., </a:t>
              </a:r>
              <a:r>
                <a:rPr lang="it-IT" sz="1400" dirty="0">
                  <a:solidFill>
                    <a:schemeClr val="bg2">
                      <a:lumMod val="25000"/>
                    </a:schemeClr>
                  </a:solidFill>
                </a:rPr>
                <a:t>IEEE Trans. </a:t>
              </a:r>
              <a:r>
                <a:rPr lang="it-IT" sz="1400" dirty="0" err="1">
                  <a:solidFill>
                    <a:schemeClr val="bg2">
                      <a:lumMod val="25000"/>
                    </a:schemeClr>
                  </a:solidFill>
                </a:rPr>
                <a:t>Nucl</a:t>
              </a:r>
              <a:r>
                <a:rPr lang="it-IT" sz="1400" dirty="0">
                  <a:solidFill>
                    <a:schemeClr val="bg2">
                      <a:lumMod val="25000"/>
                    </a:schemeClr>
                  </a:solidFill>
                </a:rPr>
                <a:t>. </a:t>
              </a:r>
              <a:r>
                <a:rPr lang="it-IT" sz="1400" dirty="0" smtClean="0">
                  <a:solidFill>
                    <a:schemeClr val="bg2">
                      <a:lumMod val="25000"/>
                    </a:schemeClr>
                  </a:solidFill>
                </a:rPr>
                <a:t>Sci. 51 </a:t>
              </a:r>
              <a:r>
                <a:rPr lang="it-IT" sz="1400" dirty="0">
                  <a:solidFill>
                    <a:schemeClr val="bg2">
                      <a:lumMod val="25000"/>
                    </a:schemeClr>
                  </a:solidFill>
                </a:rPr>
                <a:t>(2004) </a:t>
              </a:r>
              <a:r>
                <a:rPr lang="it-IT" sz="1400" dirty="0" smtClean="0">
                  <a:solidFill>
                    <a:schemeClr val="bg2">
                      <a:lumMod val="25000"/>
                    </a:schemeClr>
                  </a:solidFill>
                </a:rPr>
                <a:t>1773- 1776. , </a:t>
              </a:r>
              <a:r>
                <a:rPr lang="it-IT" sz="1400" dirty="0">
                  <a:solidFill>
                    <a:schemeClr val="bg2">
                      <a:lumMod val="25000"/>
                    </a:schemeClr>
                  </a:solidFill>
                </a:rPr>
                <a:t>Z.W. Bell et al., “</a:t>
              </a:r>
              <a:r>
                <a:rPr lang="it-IT" sz="1400" dirty="0" err="1">
                  <a:solidFill>
                    <a:schemeClr val="bg2">
                      <a:lumMod val="25000"/>
                    </a:schemeClr>
                  </a:solidFill>
                </a:rPr>
                <a:t>Organic</a:t>
              </a:r>
              <a:r>
                <a:rPr lang="it-IT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it-IT" sz="1400" dirty="0" err="1">
                  <a:solidFill>
                    <a:schemeClr val="bg2">
                      <a:lumMod val="25000"/>
                    </a:schemeClr>
                  </a:solidFill>
                </a:rPr>
                <a:t>scintillators</a:t>
              </a:r>
              <a:r>
                <a:rPr lang="it-IT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it-IT" sz="1400" dirty="0" smtClean="0">
                  <a:solidFill>
                    <a:schemeClr val="bg2">
                      <a:lumMod val="25000"/>
                    </a:schemeClr>
                  </a:solidFill>
                </a:rPr>
                <a:t> for </a:t>
              </a:r>
              <a:r>
                <a:rPr lang="it-IT" sz="1400" dirty="0" err="1">
                  <a:solidFill>
                    <a:schemeClr val="bg2">
                      <a:lumMod val="25000"/>
                    </a:schemeClr>
                  </a:solidFill>
                </a:rPr>
                <a:t>neutron</a:t>
              </a:r>
              <a:r>
                <a:rPr lang="it-IT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it-IT" sz="1400" dirty="0" err="1">
                  <a:solidFill>
                    <a:schemeClr val="bg2">
                      <a:lumMod val="25000"/>
                    </a:schemeClr>
                  </a:solidFill>
                </a:rPr>
                <a:t>detection</a:t>
              </a:r>
              <a:r>
                <a:rPr lang="it-IT" sz="1400" dirty="0">
                  <a:solidFill>
                    <a:schemeClr val="bg2">
                      <a:lumMod val="25000"/>
                    </a:schemeClr>
                  </a:solidFill>
                </a:rPr>
                <a:t>,” in X-</a:t>
              </a:r>
              <a:r>
                <a:rPr lang="it-IT" sz="1400" dirty="0" err="1">
                  <a:solidFill>
                    <a:schemeClr val="bg2">
                      <a:lumMod val="25000"/>
                    </a:schemeClr>
                  </a:solidFill>
                </a:rPr>
                <a:t>Ray</a:t>
              </a:r>
              <a:r>
                <a:rPr lang="it-IT" sz="1400" dirty="0">
                  <a:solidFill>
                    <a:schemeClr val="bg2">
                      <a:lumMod val="25000"/>
                    </a:schemeClr>
                  </a:solidFill>
                </a:rPr>
                <a:t> and Gamma-</a:t>
              </a:r>
              <a:r>
                <a:rPr lang="it-IT" sz="1400" dirty="0" err="1">
                  <a:solidFill>
                    <a:schemeClr val="bg2">
                      <a:lumMod val="25000"/>
                    </a:schemeClr>
                  </a:solidFill>
                </a:rPr>
                <a:t>Ray</a:t>
              </a:r>
              <a:r>
                <a:rPr lang="it-IT" sz="1400" dirty="0">
                  <a:solidFill>
                    <a:schemeClr val="bg2">
                      <a:lumMod val="25000"/>
                    </a:schemeClr>
                  </a:solidFill>
                </a:rPr>
                <a:t> Detectors and </a:t>
              </a:r>
              <a:r>
                <a:rPr lang="it-IT" sz="1400" dirty="0" smtClean="0">
                  <a:solidFill>
                    <a:schemeClr val="bg2">
                      <a:lumMod val="25000"/>
                    </a:schemeClr>
                  </a:solidFill>
                </a:rPr>
                <a:t> Applications </a:t>
              </a:r>
              <a:r>
                <a:rPr lang="it-IT" sz="1400" dirty="0">
                  <a:solidFill>
                    <a:schemeClr val="bg2">
                      <a:lumMod val="25000"/>
                    </a:schemeClr>
                  </a:solidFill>
                </a:rPr>
                <a:t>IV, vol. 4784, </a:t>
              </a:r>
              <a:r>
                <a:rPr lang="it-IT" sz="1400" dirty="0" err="1">
                  <a:solidFill>
                    <a:schemeClr val="bg2">
                      <a:lumMod val="25000"/>
                    </a:schemeClr>
                  </a:solidFill>
                </a:rPr>
                <a:t>Proc</a:t>
              </a:r>
              <a:r>
                <a:rPr lang="it-IT" sz="1400" dirty="0">
                  <a:solidFill>
                    <a:schemeClr val="bg2">
                      <a:lumMod val="25000"/>
                    </a:schemeClr>
                  </a:solidFill>
                </a:rPr>
                <a:t>. SPIE, R. B. James, L. A. </a:t>
              </a:r>
              <a:r>
                <a:rPr lang="it-IT" sz="1400" dirty="0" err="1">
                  <a:solidFill>
                    <a:schemeClr val="bg2">
                      <a:lumMod val="25000"/>
                    </a:schemeClr>
                  </a:solidFill>
                </a:rPr>
                <a:t>Franks</a:t>
              </a:r>
              <a:r>
                <a:rPr lang="it-IT" sz="1400" dirty="0">
                  <a:solidFill>
                    <a:schemeClr val="bg2">
                      <a:lumMod val="25000"/>
                    </a:schemeClr>
                  </a:solidFill>
                </a:rPr>
                <a:t>, A. </a:t>
              </a:r>
              <a:r>
                <a:rPr lang="it-IT" sz="1400" dirty="0" err="1" smtClean="0">
                  <a:solidFill>
                    <a:schemeClr val="bg2">
                      <a:lumMod val="25000"/>
                    </a:schemeClr>
                  </a:solidFill>
                </a:rPr>
                <a:t>Burger</a:t>
              </a:r>
              <a:r>
                <a:rPr lang="it-IT" sz="1400" dirty="0">
                  <a:solidFill>
                    <a:schemeClr val="bg2">
                      <a:lumMod val="25000"/>
                    </a:schemeClr>
                  </a:solidFill>
                </a:rPr>
                <a:t>, E. M. </a:t>
              </a:r>
              <a:r>
                <a:rPr lang="it-IT" sz="1400" dirty="0" err="1">
                  <a:solidFill>
                    <a:schemeClr val="bg2">
                      <a:lumMod val="25000"/>
                    </a:schemeClr>
                  </a:solidFill>
                </a:rPr>
                <a:t>Westbrook</a:t>
              </a:r>
              <a:r>
                <a:rPr lang="it-IT" sz="1400" dirty="0">
                  <a:solidFill>
                    <a:schemeClr val="bg2">
                      <a:lumMod val="25000"/>
                    </a:schemeClr>
                  </a:solidFill>
                </a:rPr>
                <a:t>, and R. D. </a:t>
              </a:r>
              <a:r>
                <a:rPr lang="it-IT" sz="1400" dirty="0" err="1">
                  <a:solidFill>
                    <a:schemeClr val="bg2">
                      <a:lumMod val="25000"/>
                    </a:schemeClr>
                  </a:solidFill>
                </a:rPr>
                <a:t>Hurst</a:t>
              </a:r>
              <a:r>
                <a:rPr lang="it-IT" sz="1400" dirty="0">
                  <a:solidFill>
                    <a:schemeClr val="bg2">
                      <a:lumMod val="25000"/>
                    </a:schemeClr>
                  </a:solidFill>
                </a:rPr>
                <a:t>, </a:t>
              </a:r>
              <a:r>
                <a:rPr lang="it-IT" sz="1400" dirty="0" err="1">
                  <a:solidFill>
                    <a:schemeClr val="bg2">
                      <a:lumMod val="25000"/>
                    </a:schemeClr>
                  </a:solidFill>
                </a:rPr>
                <a:t>Eds</a:t>
              </a:r>
              <a:r>
                <a:rPr lang="it-IT" sz="1400" dirty="0">
                  <a:solidFill>
                    <a:schemeClr val="bg2">
                      <a:lumMod val="25000"/>
                    </a:schemeClr>
                  </a:solidFill>
                </a:rPr>
                <a:t>., 2002, p. 150. </a:t>
              </a:r>
              <a:r>
                <a:rPr lang="en-US" sz="1400" dirty="0" smtClean="0">
                  <a:solidFill>
                    <a:schemeClr val="bg2">
                      <a:lumMod val="25000"/>
                    </a:schemeClr>
                  </a:solidFill>
                </a:rPr>
                <a:t>) : </a:t>
              </a:r>
              <a:r>
                <a:rPr lang="en-US" dirty="0" smtClean="0">
                  <a:solidFill>
                    <a:schemeClr val="bg2">
                      <a:lumMod val="25000"/>
                    </a:schemeClr>
                  </a:solidFill>
                  <a:sym typeface="Wingdings" panose="05000000000000000000" pitchFamily="2" charset="2"/>
                </a:rPr>
                <a:t></a:t>
              </a:r>
            </a:p>
            <a:p>
              <a:pPr lvl="1"/>
              <a:endParaRPr lang="en-US" dirty="0" smtClean="0">
                <a:solidFill>
                  <a:srgbClr val="3E5D78"/>
                </a:solidFill>
              </a:endParaRPr>
            </a:p>
            <a:p>
              <a:pPr marL="342900" indent="-342900">
                <a:buAutoNum type="arabicPeriod"/>
              </a:pPr>
              <a:r>
                <a:rPr lang="en-US" b="1" dirty="0" smtClean="0">
                  <a:solidFill>
                    <a:srgbClr val="3E5D78"/>
                  </a:solidFill>
                </a:rPr>
                <a:t>Eco-compatible </a:t>
              </a:r>
            </a:p>
            <a:p>
              <a:pPr marL="342900" indent="-342900">
                <a:buAutoNum type="arabicPeriod"/>
              </a:pPr>
              <a:r>
                <a:rPr lang="it-IT" b="1" dirty="0" smtClean="0">
                  <a:solidFill>
                    <a:srgbClr val="3E5D78"/>
                  </a:solidFill>
                </a:rPr>
                <a:t>C</a:t>
              </a:r>
              <a:r>
                <a:rPr lang="en-US" b="1" dirty="0" err="1">
                  <a:solidFill>
                    <a:srgbClr val="3E5D78"/>
                  </a:solidFill>
                </a:rPr>
                <a:t>onstant</a:t>
              </a:r>
              <a:r>
                <a:rPr lang="en-US" b="1" dirty="0">
                  <a:solidFill>
                    <a:srgbClr val="3E5D78"/>
                  </a:solidFill>
                </a:rPr>
                <a:t> physical properties </a:t>
              </a:r>
              <a:r>
                <a:rPr lang="en-US" dirty="0" smtClean="0">
                  <a:solidFill>
                    <a:srgbClr val="3E5D78"/>
                  </a:solidFill>
                  <a:sym typeface="Wingdings" panose="05000000000000000000" pitchFamily="2" charset="2"/>
                </a:rPr>
                <a:t></a:t>
              </a:r>
            </a:p>
            <a:p>
              <a:r>
                <a:rPr lang="en-US" dirty="0">
                  <a:solidFill>
                    <a:srgbClr val="3E5D78"/>
                  </a:solidFill>
                  <a:sym typeface="Wingdings" panose="05000000000000000000" pitchFamily="2" charset="2"/>
                </a:rPr>
                <a:t> </a:t>
              </a:r>
              <a:r>
                <a:rPr lang="en-US" dirty="0" smtClean="0">
                  <a:solidFill>
                    <a:srgbClr val="3E5D78"/>
                  </a:solidFill>
                  <a:sym typeface="Wingdings" panose="05000000000000000000" pitchFamily="2" charset="2"/>
                </a:rPr>
                <a:t>    </a:t>
              </a:r>
              <a:r>
                <a:rPr lang="en-US" dirty="0" smtClean="0">
                  <a:solidFill>
                    <a:srgbClr val="3E5D78"/>
                  </a:solidFill>
                </a:rPr>
                <a:t> </a:t>
              </a:r>
              <a:r>
                <a:rPr lang="en-US" dirty="0">
                  <a:solidFill>
                    <a:srgbClr val="3E5D78"/>
                  </a:solidFill>
                </a:rPr>
                <a:t>wide range of temperature (</a:t>
              </a:r>
              <a:r>
                <a:rPr lang="en-US" b="1" dirty="0">
                  <a:solidFill>
                    <a:srgbClr val="3E5D78"/>
                  </a:solidFill>
                </a:rPr>
                <a:t>-100 up to 250°C),</a:t>
              </a:r>
              <a:r>
                <a:rPr lang="en-US" dirty="0">
                  <a:solidFill>
                    <a:srgbClr val="3E5D78"/>
                  </a:solidFill>
                </a:rPr>
                <a:t> while PS and PVT are plastic materials </a:t>
              </a:r>
              <a:r>
                <a:rPr lang="en-US" dirty="0" smtClean="0">
                  <a:solidFill>
                    <a:srgbClr val="3E5D78"/>
                  </a:solidFill>
                </a:rPr>
                <a:t> </a:t>
              </a:r>
            </a:p>
            <a:p>
              <a:r>
                <a:rPr lang="en-US" dirty="0" smtClean="0">
                  <a:solidFill>
                    <a:srgbClr val="3E5D78"/>
                  </a:solidFill>
                </a:rPr>
                <a:t>      with </a:t>
              </a:r>
              <a:r>
                <a:rPr lang="en-US" dirty="0">
                  <a:solidFill>
                    <a:srgbClr val="3E5D78"/>
                  </a:solidFill>
                </a:rPr>
                <a:t>a </a:t>
              </a:r>
              <a:r>
                <a:rPr lang="en-US" b="1" dirty="0">
                  <a:solidFill>
                    <a:srgbClr val="3E5D78"/>
                  </a:solidFill>
                </a:rPr>
                <a:t>glass transition </a:t>
              </a:r>
              <a:r>
                <a:rPr lang="en-US" dirty="0">
                  <a:solidFill>
                    <a:srgbClr val="3E5D78"/>
                  </a:solidFill>
                </a:rPr>
                <a:t>temperature of about </a:t>
              </a:r>
              <a:r>
                <a:rPr lang="en-US" b="1" dirty="0" smtClean="0">
                  <a:solidFill>
                    <a:srgbClr val="3E5D78"/>
                  </a:solidFill>
                </a:rPr>
                <a:t>90°C, </a:t>
              </a:r>
              <a:r>
                <a:rPr lang="en-US" b="1" dirty="0" err="1" smtClean="0">
                  <a:solidFill>
                    <a:srgbClr val="3E5D78"/>
                  </a:solidFill>
                </a:rPr>
                <a:t>hydrorepellent</a:t>
              </a:r>
              <a:r>
                <a:rPr lang="en-US" b="1" dirty="0" smtClean="0">
                  <a:solidFill>
                    <a:srgbClr val="3E5D78"/>
                  </a:solidFill>
                </a:rPr>
                <a:t>, permeable to O</a:t>
              </a:r>
              <a:endParaRPr lang="en-US" dirty="0" smtClean="0">
                <a:solidFill>
                  <a:srgbClr val="3E5D78"/>
                </a:solidFill>
              </a:endParaRPr>
            </a:p>
            <a:p>
              <a:pPr marL="342900" indent="-342900">
                <a:buFont typeface="+mj-lt"/>
                <a:buAutoNum type="arabicPeriod" startAt="3"/>
              </a:pPr>
              <a:r>
                <a:rPr lang="en-US" dirty="0" smtClean="0">
                  <a:solidFill>
                    <a:srgbClr val="3E5D78"/>
                  </a:solidFill>
                </a:rPr>
                <a:t>Promising </a:t>
              </a:r>
              <a:r>
                <a:rPr lang="en-US" dirty="0">
                  <a:solidFill>
                    <a:srgbClr val="3E5D78"/>
                  </a:solidFill>
                </a:rPr>
                <a:t>for the employment in </a:t>
              </a:r>
              <a:r>
                <a:rPr lang="en-US" b="1" dirty="0">
                  <a:solidFill>
                    <a:srgbClr val="FF0000"/>
                  </a:solidFill>
                </a:rPr>
                <a:t>harsh environments </a:t>
              </a:r>
              <a:r>
                <a:rPr lang="en-US" b="1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 </a:t>
              </a:r>
              <a:r>
                <a:rPr lang="en-US" dirty="0" smtClean="0">
                  <a:solidFill>
                    <a:srgbClr val="3E5D78"/>
                  </a:solidFill>
                </a:rPr>
                <a:t>they </a:t>
              </a:r>
              <a:r>
                <a:rPr lang="en-US" dirty="0">
                  <a:solidFill>
                    <a:srgbClr val="3E5D78"/>
                  </a:solidFill>
                </a:rPr>
                <a:t>preserve their transparency even after </a:t>
              </a:r>
              <a:r>
                <a:rPr lang="en-US" b="1" dirty="0">
                  <a:solidFill>
                    <a:schemeClr val="bg2">
                      <a:lumMod val="75000"/>
                    </a:schemeClr>
                  </a:solidFill>
                </a:rPr>
                <a:t>10 </a:t>
              </a:r>
              <a:r>
                <a:rPr lang="en-US" b="1" dirty="0" err="1">
                  <a:solidFill>
                    <a:schemeClr val="bg2">
                      <a:lumMod val="75000"/>
                    </a:schemeClr>
                  </a:solidFill>
                </a:rPr>
                <a:t>Mrad</a:t>
              </a:r>
              <a:r>
                <a:rPr lang="en-US" b="1" dirty="0">
                  <a:solidFill>
                    <a:schemeClr val="bg2">
                      <a:lumMod val="75000"/>
                    </a:schemeClr>
                  </a:solidFill>
                </a:rPr>
                <a:t> dose exposure</a:t>
              </a:r>
              <a:r>
                <a:rPr lang="en-US" dirty="0">
                  <a:solidFill>
                    <a:srgbClr val="3E5D78"/>
                  </a:solidFill>
                </a:rPr>
                <a:t>, against the exposure limits </a:t>
              </a:r>
              <a:r>
                <a:rPr lang="en-US" b="1" dirty="0">
                  <a:solidFill>
                    <a:srgbClr val="3E5D78"/>
                  </a:solidFill>
                </a:rPr>
                <a:t>(1-3 </a:t>
              </a:r>
              <a:r>
                <a:rPr lang="en-US" b="1" dirty="0" err="1">
                  <a:solidFill>
                    <a:srgbClr val="3E5D78"/>
                  </a:solidFill>
                </a:rPr>
                <a:t>Mrad</a:t>
              </a:r>
              <a:r>
                <a:rPr lang="en-US" b="1" dirty="0">
                  <a:solidFill>
                    <a:srgbClr val="3E5D78"/>
                  </a:solidFill>
                </a:rPr>
                <a:t>)</a:t>
              </a:r>
              <a:r>
                <a:rPr lang="en-US" dirty="0">
                  <a:solidFill>
                    <a:srgbClr val="3E5D78"/>
                  </a:solidFill>
                </a:rPr>
                <a:t> of </a:t>
              </a:r>
              <a:r>
                <a:rPr lang="en-US" b="1" dirty="0">
                  <a:solidFill>
                    <a:srgbClr val="3E5D78"/>
                  </a:solidFill>
                </a:rPr>
                <a:t>PS</a:t>
              </a:r>
              <a:r>
                <a:rPr lang="en-US" dirty="0">
                  <a:solidFill>
                    <a:srgbClr val="3E5D78"/>
                  </a:solidFill>
                </a:rPr>
                <a:t> and </a:t>
              </a:r>
              <a:r>
                <a:rPr lang="en-US" b="1" dirty="0">
                  <a:solidFill>
                    <a:srgbClr val="3E5D78"/>
                  </a:solidFill>
                </a:rPr>
                <a:t>PVT</a:t>
              </a:r>
              <a:r>
                <a:rPr lang="en-US" dirty="0">
                  <a:solidFill>
                    <a:srgbClr val="3E5D78"/>
                  </a:solidFill>
                </a:rPr>
                <a:t>.</a:t>
              </a:r>
              <a:r>
                <a:rPr lang="it-IT" dirty="0">
                  <a:solidFill>
                    <a:srgbClr val="3E5D78"/>
                  </a:solidFill>
                </a:rPr>
                <a:t> </a:t>
              </a:r>
            </a:p>
            <a:p>
              <a:pPr>
                <a:buFont typeface="Bookman Old Style" pitchFamily="18" charset="0"/>
                <a:buAutoNum type="arabicPeriod" startAt="3"/>
              </a:pPr>
              <a:r>
                <a:rPr lang="en-US" b="1" dirty="0" smtClean="0">
                  <a:solidFill>
                    <a:srgbClr val="3E5D78"/>
                  </a:solidFill>
                </a:rPr>
                <a:t>    Physical </a:t>
              </a:r>
              <a:r>
                <a:rPr lang="en-US" b="1" dirty="0">
                  <a:solidFill>
                    <a:srgbClr val="3E5D78"/>
                  </a:solidFill>
                </a:rPr>
                <a:t>properties </a:t>
              </a:r>
              <a:r>
                <a:rPr lang="en-US" dirty="0">
                  <a:solidFill>
                    <a:srgbClr val="3E5D78"/>
                  </a:solidFill>
                </a:rPr>
                <a:t>can be tailored by varying the amount of </a:t>
              </a:r>
              <a:r>
                <a:rPr lang="en-US" b="1" dirty="0">
                  <a:solidFill>
                    <a:srgbClr val="FF0000"/>
                  </a:solidFill>
                </a:rPr>
                <a:t>phenyl groups </a:t>
              </a:r>
              <a:r>
                <a:rPr lang="en-US" dirty="0">
                  <a:solidFill>
                    <a:srgbClr val="3E5D78"/>
                  </a:solidFill>
                </a:rPr>
                <a:t>in the </a:t>
              </a:r>
              <a:r>
                <a:rPr lang="en-US" dirty="0" smtClean="0">
                  <a:solidFill>
                    <a:srgbClr val="3E5D78"/>
                  </a:solidFill>
                </a:rPr>
                <a:t>chain </a:t>
              </a:r>
              <a:r>
                <a:rPr lang="en-US" dirty="0" smtClean="0">
                  <a:solidFill>
                    <a:srgbClr val="3E5D78"/>
                  </a:solidFill>
                  <a:sym typeface="Wingdings" panose="05000000000000000000" pitchFamily="2" charset="2"/>
                </a:rPr>
                <a:t>  </a:t>
              </a:r>
              <a:r>
                <a:rPr lang="en-US" dirty="0" smtClean="0">
                  <a:solidFill>
                    <a:srgbClr val="0070C0"/>
                  </a:solidFill>
                  <a:sym typeface="Wingdings" panose="05000000000000000000" pitchFamily="2" charset="2"/>
                </a:rPr>
                <a:t>refractive index</a:t>
              </a:r>
              <a:r>
                <a:rPr lang="en-US" dirty="0" smtClean="0">
                  <a:solidFill>
                    <a:srgbClr val="3E5D78"/>
                  </a:solidFill>
                  <a:sym typeface="Wingdings" panose="05000000000000000000" pitchFamily="2" charset="2"/>
                </a:rPr>
                <a:t>    , </a:t>
              </a:r>
              <a:r>
                <a:rPr lang="en-US" dirty="0" smtClean="0">
                  <a:solidFill>
                    <a:srgbClr val="0070C0"/>
                  </a:solidFill>
                  <a:sym typeface="Wingdings" panose="05000000000000000000" pitchFamily="2" charset="2"/>
                </a:rPr>
                <a:t>thermal resistance</a:t>
              </a:r>
              <a:r>
                <a:rPr lang="en-US" dirty="0" smtClean="0">
                  <a:solidFill>
                    <a:srgbClr val="3E5D78"/>
                  </a:solidFill>
                  <a:sym typeface="Wingdings" panose="05000000000000000000" pitchFamily="2" charset="2"/>
                </a:rPr>
                <a:t>   , </a:t>
              </a:r>
              <a:r>
                <a:rPr lang="en-US" dirty="0" smtClean="0">
                  <a:solidFill>
                    <a:srgbClr val="0070C0"/>
                  </a:solidFill>
                  <a:sym typeface="Wingdings" panose="05000000000000000000" pitchFamily="2" charset="2"/>
                </a:rPr>
                <a:t>fluorescence</a:t>
              </a:r>
              <a:r>
                <a:rPr lang="en-US" dirty="0" smtClean="0">
                  <a:solidFill>
                    <a:srgbClr val="3E5D78"/>
                  </a:solidFill>
                  <a:sym typeface="Wingdings" panose="05000000000000000000" pitchFamily="2" charset="2"/>
                </a:rPr>
                <a:t> </a:t>
              </a:r>
              <a:endParaRPr lang="en-US" dirty="0">
                <a:solidFill>
                  <a:srgbClr val="3E5D78"/>
                </a:solidFill>
                <a:sym typeface="Wingdings" panose="05000000000000000000" pitchFamily="2" charset="2"/>
              </a:endParaRPr>
            </a:p>
            <a:p>
              <a:pPr>
                <a:buFont typeface="Bookman Old Style" pitchFamily="18" charset="0"/>
                <a:buAutoNum type="arabicPeriod" startAt="3"/>
              </a:pPr>
              <a:r>
                <a:rPr lang="en-US" dirty="0" smtClean="0">
                  <a:solidFill>
                    <a:srgbClr val="3E5D78"/>
                  </a:solidFill>
                </a:rPr>
                <a:t>   </a:t>
              </a:r>
              <a:r>
                <a:rPr lang="it-IT" dirty="0" smtClean="0">
                  <a:solidFill>
                    <a:srgbClr val="3E5D78"/>
                  </a:solidFill>
                </a:rPr>
                <a:t>P</a:t>
              </a:r>
              <a:r>
                <a:rPr lang="en-US" dirty="0" err="1" smtClean="0">
                  <a:solidFill>
                    <a:srgbClr val="3E5D78"/>
                  </a:solidFill>
                </a:rPr>
                <a:t>rovide</a:t>
              </a:r>
              <a:r>
                <a:rPr lang="en-US" dirty="0" smtClean="0">
                  <a:solidFill>
                    <a:srgbClr val="3E5D78"/>
                  </a:solidFill>
                </a:rPr>
                <a:t> </a:t>
              </a:r>
              <a:r>
                <a:rPr lang="en-US" b="1" dirty="0" smtClean="0">
                  <a:solidFill>
                    <a:srgbClr val="3E5D78"/>
                  </a:solidFill>
                </a:rPr>
                <a:t>fast</a:t>
              </a:r>
              <a:r>
                <a:rPr lang="en-US" dirty="0" smtClean="0">
                  <a:solidFill>
                    <a:srgbClr val="3E5D78"/>
                  </a:solidFill>
                </a:rPr>
                <a:t> response signals (2-3 ns)</a:t>
              </a:r>
            </a:p>
            <a:p>
              <a:pPr marL="342900" indent="-342900">
                <a:buFont typeface="+mj-lt"/>
                <a:buAutoNum type="arabicPeriod" startAt="3"/>
              </a:pPr>
              <a:r>
                <a:rPr lang="en-US" dirty="0" smtClean="0">
                  <a:solidFill>
                    <a:srgbClr val="3E5D78"/>
                  </a:solidFill>
                </a:rPr>
                <a:t>Can </a:t>
              </a:r>
              <a:r>
                <a:rPr lang="en-US" dirty="0">
                  <a:solidFill>
                    <a:srgbClr val="3E5D78"/>
                  </a:solidFill>
                </a:rPr>
                <a:t>be </a:t>
              </a:r>
              <a:r>
                <a:rPr lang="en-US" dirty="0">
                  <a:solidFill>
                    <a:schemeClr val="bg2">
                      <a:lumMod val="75000"/>
                    </a:schemeClr>
                  </a:solidFill>
                </a:rPr>
                <a:t>modeled</a:t>
              </a:r>
              <a:r>
                <a:rPr lang="en-US" b="1" dirty="0">
                  <a:solidFill>
                    <a:schemeClr val="bg2">
                      <a:lumMod val="75000"/>
                    </a:schemeClr>
                  </a:solidFill>
                </a:rPr>
                <a:t> 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</a:t>
              </a:r>
              <a:r>
                <a:rPr lang="en-US" b="1" dirty="0">
                  <a:solidFill>
                    <a:schemeClr val="bg2">
                      <a:lumMod val="75000"/>
                    </a:schemeClr>
                  </a:solidFill>
                </a:rPr>
                <a:t> </a:t>
              </a:r>
              <a:r>
                <a:rPr lang="en-US" b="1" dirty="0">
                  <a:solidFill>
                    <a:srgbClr val="FF0000"/>
                  </a:solidFill>
                </a:rPr>
                <a:t>any solid shape</a:t>
              </a:r>
              <a:r>
                <a:rPr lang="en-US" dirty="0">
                  <a:solidFill>
                    <a:srgbClr val="3E5D78"/>
                  </a:solidFill>
                </a:rPr>
                <a:t>.</a:t>
              </a:r>
            </a:p>
          </p:txBody>
        </p:sp>
        <p:sp>
          <p:nvSpPr>
            <p:cNvPr id="5" name="Freccia in giù 4"/>
            <p:cNvSpPr/>
            <p:nvPr/>
          </p:nvSpPr>
          <p:spPr>
            <a:xfrm flipV="1">
              <a:off x="2853598" y="5712463"/>
              <a:ext cx="115330" cy="197709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/>
                <a:t>     </a:t>
              </a:r>
              <a:endParaRPr lang="it-IT" dirty="0"/>
            </a:p>
          </p:txBody>
        </p:sp>
        <p:sp>
          <p:nvSpPr>
            <p:cNvPr id="16" name="Freccia in giù 15"/>
            <p:cNvSpPr/>
            <p:nvPr/>
          </p:nvSpPr>
          <p:spPr>
            <a:xfrm flipV="1">
              <a:off x="4839454" y="5712462"/>
              <a:ext cx="115330" cy="197709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/>
                <a:t>     </a:t>
              </a:r>
              <a:endParaRPr lang="it-IT" dirty="0"/>
            </a:p>
          </p:txBody>
        </p:sp>
        <p:sp>
          <p:nvSpPr>
            <p:cNvPr id="17" name="Freccia in giù 16"/>
            <p:cNvSpPr/>
            <p:nvPr/>
          </p:nvSpPr>
          <p:spPr>
            <a:xfrm flipV="1">
              <a:off x="6320037" y="5712461"/>
              <a:ext cx="115330" cy="197709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/>
                <a:t>     </a:t>
              </a:r>
              <a:endParaRPr lang="it-IT" dirty="0"/>
            </a:p>
          </p:txBody>
        </p:sp>
      </p:grpSp>
      <p:pic>
        <p:nvPicPr>
          <p:cNvPr id="18" name="Picture 2" descr="C:\Documents and Settings\Quaranta\Desktop\ORIONE\Foto\Foto4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8000"/>
                    </a14:imgEffect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229" y="5734543"/>
            <a:ext cx="1017627" cy="79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4539" y="3096706"/>
            <a:ext cx="787236" cy="96479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20" name="Immagine 19" descr="SFT331_DET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63621" y="3096705"/>
            <a:ext cx="858150" cy="96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48114" y="3056509"/>
            <a:ext cx="1055574" cy="1004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67004" y="3114512"/>
            <a:ext cx="1325636" cy="92917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5362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asellaDiTesto 58"/>
          <p:cNvSpPr txBox="1"/>
          <p:nvPr/>
        </p:nvSpPr>
        <p:spPr>
          <a:xfrm>
            <a:off x="2513730" y="876384"/>
            <a:ext cx="16383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GB" dirty="0">
                <a:solidFill>
                  <a:srgbClr val="0000FF"/>
                </a:solidFill>
                <a:cs typeface="Arial" pitchFamily="34" charset="0"/>
              </a:rPr>
              <a:t>Si-O</a:t>
            </a:r>
          </a:p>
        </p:txBody>
      </p:sp>
      <p:sp>
        <p:nvSpPr>
          <p:cNvPr id="60" name="CasellaDiTesto 59"/>
          <p:cNvSpPr txBox="1"/>
          <p:nvPr/>
        </p:nvSpPr>
        <p:spPr>
          <a:xfrm>
            <a:off x="4816609" y="913491"/>
            <a:ext cx="16383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GB" dirty="0">
                <a:solidFill>
                  <a:srgbClr val="0000FF"/>
                </a:solidFill>
                <a:cs typeface="Arial" pitchFamily="34" charset="0"/>
              </a:rPr>
              <a:t>C-C</a:t>
            </a:r>
          </a:p>
        </p:txBody>
      </p:sp>
      <p:sp>
        <p:nvSpPr>
          <p:cNvPr id="61" name="Rectangle 2"/>
          <p:cNvSpPr>
            <a:spLocks noChangeArrowheads="1"/>
          </p:cNvSpPr>
          <p:nvPr/>
        </p:nvSpPr>
        <p:spPr bwMode="auto">
          <a:xfrm>
            <a:off x="193956" y="2960638"/>
            <a:ext cx="186344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lvl="2" algn="just" eaLnBrk="0" hangingPunct="0">
              <a:buClr>
                <a:srgbClr val="FF3300"/>
              </a:buClr>
              <a:defRPr/>
            </a:pPr>
            <a:r>
              <a:rPr lang="en-GB" b="1" dirty="0" smtClean="0">
                <a:cs typeface="Arial" pitchFamily="34" charset="0"/>
              </a:rPr>
              <a:t>Energy </a:t>
            </a:r>
            <a:r>
              <a:rPr lang="en-GB" b="1" dirty="0">
                <a:cs typeface="Arial" pitchFamily="34" charset="0"/>
              </a:rPr>
              <a:t>(KJ/mol)</a:t>
            </a:r>
          </a:p>
        </p:txBody>
      </p:sp>
      <p:sp>
        <p:nvSpPr>
          <p:cNvPr id="62" name="Rectangle 2"/>
          <p:cNvSpPr>
            <a:spLocks noChangeArrowheads="1"/>
          </p:cNvSpPr>
          <p:nvPr/>
        </p:nvSpPr>
        <p:spPr bwMode="auto">
          <a:xfrm>
            <a:off x="2327275" y="2966179"/>
            <a:ext cx="151130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lvl="2" algn="ctr" eaLnBrk="0" hangingPunct="0">
              <a:buClr>
                <a:srgbClr val="FF3300"/>
              </a:buClr>
              <a:defRPr/>
            </a:pPr>
            <a:r>
              <a:rPr lang="en-GB" b="1" dirty="0">
                <a:cs typeface="Arial" pitchFamily="34" charset="0"/>
              </a:rPr>
              <a:t>452</a:t>
            </a:r>
          </a:p>
        </p:txBody>
      </p:sp>
      <p:sp>
        <p:nvSpPr>
          <p:cNvPr id="63" name="Rectangle 2"/>
          <p:cNvSpPr>
            <a:spLocks noChangeArrowheads="1"/>
          </p:cNvSpPr>
          <p:nvPr/>
        </p:nvSpPr>
        <p:spPr bwMode="auto">
          <a:xfrm>
            <a:off x="4897189" y="2960638"/>
            <a:ext cx="151130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lvl="2" algn="ctr" eaLnBrk="0" hangingPunct="0">
              <a:buClr>
                <a:srgbClr val="FF3300"/>
              </a:buClr>
              <a:defRPr/>
            </a:pPr>
            <a:r>
              <a:rPr lang="en-GB" b="1" dirty="0">
                <a:cs typeface="Arial" pitchFamily="34" charset="0"/>
              </a:rPr>
              <a:t>346</a:t>
            </a:r>
          </a:p>
        </p:txBody>
      </p:sp>
      <p:sp>
        <p:nvSpPr>
          <p:cNvPr id="64" name="Rectangle 2"/>
          <p:cNvSpPr>
            <a:spLocks noChangeArrowheads="1"/>
          </p:cNvSpPr>
          <p:nvPr/>
        </p:nvSpPr>
        <p:spPr bwMode="auto">
          <a:xfrm>
            <a:off x="215900" y="3636027"/>
            <a:ext cx="193040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lvl="2" eaLnBrk="0" hangingPunct="0">
              <a:buClr>
                <a:srgbClr val="FF3300"/>
              </a:buClr>
              <a:defRPr/>
            </a:pPr>
            <a:r>
              <a:rPr lang="en-GB" b="1" dirty="0" smtClean="0">
                <a:cs typeface="Arial" pitchFamily="34" charset="0"/>
              </a:rPr>
              <a:t>Bond Length  (</a:t>
            </a:r>
            <a:r>
              <a:rPr lang="it-IT" b="1" dirty="0"/>
              <a:t>Å</a:t>
            </a:r>
            <a:r>
              <a:rPr lang="en-GB" b="1" dirty="0" smtClean="0">
                <a:cs typeface="Arial" pitchFamily="34" charset="0"/>
              </a:rPr>
              <a:t>)</a:t>
            </a:r>
            <a:endParaRPr lang="en-GB" b="1" dirty="0">
              <a:cs typeface="Arial" pitchFamily="34" charset="0"/>
            </a:endParaRPr>
          </a:p>
        </p:txBody>
      </p:sp>
      <p:sp>
        <p:nvSpPr>
          <p:cNvPr id="65" name="Rectangle 2"/>
          <p:cNvSpPr>
            <a:spLocks noChangeArrowheads="1"/>
          </p:cNvSpPr>
          <p:nvPr/>
        </p:nvSpPr>
        <p:spPr bwMode="auto">
          <a:xfrm>
            <a:off x="2364535" y="3653623"/>
            <a:ext cx="151130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lvl="2" algn="ctr" eaLnBrk="0" hangingPunct="0">
              <a:buClr>
                <a:srgbClr val="FF3300"/>
              </a:buClr>
              <a:defRPr/>
            </a:pPr>
            <a:r>
              <a:rPr lang="en-GB" b="1" dirty="0">
                <a:cs typeface="Arial" pitchFamily="34" charset="0"/>
              </a:rPr>
              <a:t>1.63-1.66</a:t>
            </a:r>
          </a:p>
        </p:txBody>
      </p:sp>
      <p:sp>
        <p:nvSpPr>
          <p:cNvPr id="66" name="Rectangle 2"/>
          <p:cNvSpPr>
            <a:spLocks noChangeArrowheads="1"/>
          </p:cNvSpPr>
          <p:nvPr/>
        </p:nvSpPr>
        <p:spPr bwMode="auto">
          <a:xfrm>
            <a:off x="4943609" y="3594307"/>
            <a:ext cx="151130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lvl="2" algn="ctr" eaLnBrk="0" hangingPunct="0">
              <a:buClr>
                <a:srgbClr val="FF3300"/>
              </a:buClr>
              <a:defRPr/>
            </a:pPr>
            <a:r>
              <a:rPr lang="en-GB" b="1" dirty="0">
                <a:cs typeface="Arial" pitchFamily="34" charset="0"/>
              </a:rPr>
              <a:t>1.54</a:t>
            </a:r>
          </a:p>
        </p:txBody>
      </p:sp>
      <p:sp>
        <p:nvSpPr>
          <p:cNvPr id="67" name="Rectangle 2"/>
          <p:cNvSpPr>
            <a:spLocks noChangeArrowheads="1"/>
          </p:cNvSpPr>
          <p:nvPr/>
        </p:nvSpPr>
        <p:spPr bwMode="auto">
          <a:xfrm>
            <a:off x="215900" y="4314834"/>
            <a:ext cx="193040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lvl="2" eaLnBrk="0" hangingPunct="0">
              <a:buClr>
                <a:srgbClr val="FF3300"/>
              </a:buClr>
              <a:defRPr/>
            </a:pPr>
            <a:r>
              <a:rPr lang="en-GB" b="1" dirty="0" smtClean="0">
                <a:latin typeface="Arial" pitchFamily="34" charset="0"/>
                <a:cs typeface="Arial" pitchFamily="34" charset="0"/>
              </a:rPr>
              <a:t>Angle (</a:t>
            </a:r>
            <a:r>
              <a:rPr lang="en-GB" b="1" dirty="0" err="1" smtClean="0">
                <a:latin typeface="Arial" pitchFamily="34" charset="0"/>
                <a:cs typeface="Arial" pitchFamily="34" charset="0"/>
              </a:rPr>
              <a:t>deg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)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Rectangle 2"/>
          <p:cNvSpPr>
            <a:spLocks noChangeArrowheads="1"/>
          </p:cNvSpPr>
          <p:nvPr/>
        </p:nvSpPr>
        <p:spPr bwMode="auto">
          <a:xfrm>
            <a:off x="2428875" y="4327053"/>
            <a:ext cx="151130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lvl="2" algn="ctr" eaLnBrk="0" hangingPunct="0">
              <a:buClr>
                <a:srgbClr val="FF3300"/>
              </a:buClr>
              <a:defRPr/>
            </a:pPr>
            <a:r>
              <a:rPr lang="en-GB" b="1" dirty="0">
                <a:cs typeface="Arial" pitchFamily="34" charset="0"/>
              </a:rPr>
              <a:t>130 - 150</a:t>
            </a:r>
          </a:p>
        </p:txBody>
      </p:sp>
      <p:sp>
        <p:nvSpPr>
          <p:cNvPr id="75" name="Rectangle 2"/>
          <p:cNvSpPr>
            <a:spLocks noChangeArrowheads="1"/>
          </p:cNvSpPr>
          <p:nvPr/>
        </p:nvSpPr>
        <p:spPr bwMode="auto">
          <a:xfrm>
            <a:off x="4943609" y="4318546"/>
            <a:ext cx="151130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lvl="2" algn="ctr" eaLnBrk="0" hangingPunct="0">
              <a:buClr>
                <a:srgbClr val="FF3300"/>
              </a:buClr>
              <a:defRPr/>
            </a:pPr>
            <a:r>
              <a:rPr lang="en-GB" b="1" dirty="0">
                <a:cs typeface="Arial" pitchFamily="34" charset="0"/>
              </a:rPr>
              <a:t>109.5</a:t>
            </a:r>
          </a:p>
        </p:txBody>
      </p:sp>
      <p:sp>
        <p:nvSpPr>
          <p:cNvPr id="85" name="Rectangle 2"/>
          <p:cNvSpPr>
            <a:spLocks noChangeArrowheads="1"/>
          </p:cNvSpPr>
          <p:nvPr/>
        </p:nvSpPr>
        <p:spPr bwMode="auto">
          <a:xfrm>
            <a:off x="4905442" y="5942818"/>
            <a:ext cx="160020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lvl="2" algn="ctr" eaLnBrk="0" hangingPunct="0">
              <a:buClr>
                <a:srgbClr val="FF3300"/>
              </a:buClr>
              <a:defRPr/>
            </a:pPr>
            <a:r>
              <a:rPr lang="en-GB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Corpo)"/>
                <a:cs typeface="Arial" pitchFamily="34" charset="0"/>
              </a:rPr>
              <a:t>FIX!</a:t>
            </a:r>
            <a:endParaRPr lang="en-GB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(Corpo)"/>
              <a:cs typeface="Arial" pitchFamily="34" charset="0"/>
            </a:endParaRPr>
          </a:p>
        </p:txBody>
      </p:sp>
      <p:sp>
        <p:nvSpPr>
          <p:cNvPr id="86" name="Ovale 85"/>
          <p:cNvSpPr/>
          <p:nvPr/>
        </p:nvSpPr>
        <p:spPr>
          <a:xfrm>
            <a:off x="2530475" y="2799095"/>
            <a:ext cx="1104900" cy="6108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/>
          </a:p>
        </p:txBody>
      </p:sp>
      <p:sp>
        <p:nvSpPr>
          <p:cNvPr id="87" name="Rettangolo 86"/>
          <p:cNvSpPr/>
          <p:nvPr/>
        </p:nvSpPr>
        <p:spPr>
          <a:xfrm>
            <a:off x="6814101" y="2835160"/>
            <a:ext cx="2133600" cy="461665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2400" b="1" dirty="0" err="1" smtClean="0">
                <a:solidFill>
                  <a:srgbClr val="FF3300"/>
                </a:solidFill>
                <a:cs typeface="Arial" pitchFamily="34" charset="0"/>
              </a:rPr>
              <a:t>Stronger</a:t>
            </a:r>
            <a:r>
              <a:rPr lang="it-IT" sz="2400" b="1" dirty="0" smtClean="0">
                <a:solidFill>
                  <a:srgbClr val="FF3300"/>
                </a:solidFill>
                <a:cs typeface="Arial" pitchFamily="34" charset="0"/>
              </a:rPr>
              <a:t>!!</a:t>
            </a:r>
            <a:endParaRPr lang="en-GB" sz="2400" b="1" dirty="0">
              <a:cs typeface="Arial" pitchFamily="34" charset="0"/>
            </a:endParaRPr>
          </a:p>
        </p:txBody>
      </p:sp>
      <p:sp>
        <p:nvSpPr>
          <p:cNvPr id="88" name="Rettangolo 87"/>
          <p:cNvSpPr/>
          <p:nvPr/>
        </p:nvSpPr>
        <p:spPr>
          <a:xfrm>
            <a:off x="6814101" y="3528789"/>
            <a:ext cx="2133600" cy="461665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2400" b="1" dirty="0" err="1" smtClean="0">
                <a:solidFill>
                  <a:srgbClr val="FF3300"/>
                </a:solidFill>
                <a:cs typeface="Arial" pitchFamily="34" charset="0"/>
              </a:rPr>
              <a:t>Longer</a:t>
            </a:r>
            <a:r>
              <a:rPr lang="it-IT" sz="2400" b="1" dirty="0" smtClean="0">
                <a:solidFill>
                  <a:srgbClr val="FF3300"/>
                </a:solidFill>
                <a:cs typeface="Arial" pitchFamily="34" charset="0"/>
              </a:rPr>
              <a:t>!</a:t>
            </a:r>
            <a:endParaRPr lang="en-GB" sz="2400" b="1" dirty="0">
              <a:cs typeface="Arial" pitchFamily="34" charset="0"/>
            </a:endParaRPr>
          </a:p>
        </p:txBody>
      </p:sp>
      <p:sp>
        <p:nvSpPr>
          <p:cNvPr id="89" name="Rettangolo 88"/>
          <p:cNvSpPr/>
          <p:nvPr/>
        </p:nvSpPr>
        <p:spPr>
          <a:xfrm>
            <a:off x="6790979" y="4393112"/>
            <a:ext cx="2133600" cy="461665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2400" b="1" dirty="0" smtClean="0">
                <a:solidFill>
                  <a:srgbClr val="FF3300"/>
                </a:solidFill>
                <a:cs typeface="Arial" pitchFamily="34" charset="0"/>
              </a:rPr>
              <a:t>More </a:t>
            </a:r>
            <a:r>
              <a:rPr lang="it-IT" sz="2400" b="1" dirty="0" err="1" smtClean="0">
                <a:solidFill>
                  <a:srgbClr val="FF3300"/>
                </a:solidFill>
                <a:cs typeface="Arial" pitchFamily="34" charset="0"/>
              </a:rPr>
              <a:t>Flexible</a:t>
            </a:r>
            <a:r>
              <a:rPr lang="it-IT" sz="2400" b="1" dirty="0" smtClean="0">
                <a:solidFill>
                  <a:srgbClr val="FF3300"/>
                </a:solidFill>
                <a:cs typeface="Arial" pitchFamily="34" charset="0"/>
              </a:rPr>
              <a:t>!</a:t>
            </a:r>
            <a:endParaRPr lang="en-GB" sz="2400" b="1" dirty="0">
              <a:cs typeface="Arial" pitchFamily="34" charset="0"/>
            </a:endParaRPr>
          </a:p>
        </p:txBody>
      </p:sp>
      <p:sp>
        <p:nvSpPr>
          <p:cNvPr id="90" name="Ovale 89"/>
          <p:cNvSpPr/>
          <p:nvPr/>
        </p:nvSpPr>
        <p:spPr>
          <a:xfrm>
            <a:off x="2281985" y="3540393"/>
            <a:ext cx="1676400" cy="6657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/>
          </a:p>
        </p:txBody>
      </p:sp>
      <p:sp>
        <p:nvSpPr>
          <p:cNvPr id="91" name="Ovale 90"/>
          <p:cNvSpPr/>
          <p:nvPr/>
        </p:nvSpPr>
        <p:spPr>
          <a:xfrm>
            <a:off x="2352675" y="4156401"/>
            <a:ext cx="1676400" cy="7790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/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193956" y="5026117"/>
            <a:ext cx="19304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lvl="2" eaLnBrk="0" hangingPunct="0">
              <a:buClr>
                <a:srgbClr val="FF3300"/>
              </a:buClr>
              <a:defRPr/>
            </a:pPr>
            <a:r>
              <a:rPr lang="en-GB" b="1" dirty="0" smtClean="0">
                <a:latin typeface="Arial" pitchFamily="34" charset="0"/>
                <a:cs typeface="Arial" pitchFamily="34" charset="0"/>
              </a:rPr>
              <a:t>Torsional Barrier (</a:t>
            </a:r>
            <a:r>
              <a:rPr lang="en-GB" b="1" dirty="0">
                <a:latin typeface="Arial" pitchFamily="34" charset="0"/>
                <a:cs typeface="Arial" pitchFamily="34" charset="0"/>
              </a:rPr>
              <a:t>KJ/mol)</a:t>
            </a: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2425700" y="5240134"/>
            <a:ext cx="151130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lvl="2" algn="ctr" eaLnBrk="0" hangingPunct="0">
              <a:buClr>
                <a:srgbClr val="FF3300"/>
              </a:buClr>
              <a:defRPr/>
            </a:pPr>
            <a:r>
              <a:rPr lang="en-GB" b="1" dirty="0">
                <a:cs typeface="Arial" pitchFamily="34" charset="0"/>
              </a:rPr>
              <a:t>0!</a:t>
            </a:r>
          </a:p>
        </p:txBody>
      </p:sp>
      <p:sp>
        <p:nvSpPr>
          <p:cNvPr id="27" name="Ovale 26"/>
          <p:cNvSpPr/>
          <p:nvPr/>
        </p:nvSpPr>
        <p:spPr>
          <a:xfrm>
            <a:off x="2327275" y="4971230"/>
            <a:ext cx="1676400" cy="863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/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4946931" y="5197389"/>
            <a:ext cx="151130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lvl="2" algn="ctr" eaLnBrk="0" hangingPunct="0">
              <a:buClr>
                <a:srgbClr val="FF3300"/>
              </a:buClr>
              <a:defRPr/>
            </a:pPr>
            <a:r>
              <a:rPr lang="en-GB" b="1" dirty="0" smtClean="0">
                <a:cs typeface="Arial" pitchFamily="34" charset="0"/>
              </a:rPr>
              <a:t>13</a:t>
            </a:r>
            <a:endParaRPr lang="en-GB" b="1" dirty="0">
              <a:cs typeface="Arial" pitchFamily="34" charset="0"/>
            </a:endParaRPr>
          </a:p>
        </p:txBody>
      </p:sp>
      <p:sp>
        <p:nvSpPr>
          <p:cNvPr id="84" name="Rectangle 2"/>
          <p:cNvSpPr>
            <a:spLocks noChangeArrowheads="1"/>
          </p:cNvSpPr>
          <p:nvPr/>
        </p:nvSpPr>
        <p:spPr bwMode="auto">
          <a:xfrm>
            <a:off x="2413000" y="5934757"/>
            <a:ext cx="160020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lvl="2" algn="ctr" eaLnBrk="0" hangingPunct="0">
              <a:buClr>
                <a:srgbClr val="FF3300"/>
              </a:buClr>
              <a:defRPr/>
            </a:pPr>
            <a:r>
              <a:rPr lang="en-GB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VARIABLE</a:t>
            </a:r>
            <a:r>
              <a:rPr lang="en-GB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!</a:t>
            </a:r>
          </a:p>
        </p:txBody>
      </p:sp>
      <p:grpSp>
        <p:nvGrpSpPr>
          <p:cNvPr id="32" name="Gruppo 31"/>
          <p:cNvGrpSpPr/>
          <p:nvPr/>
        </p:nvGrpSpPr>
        <p:grpSpPr>
          <a:xfrm>
            <a:off x="7878407" y="79510"/>
            <a:ext cx="1233789" cy="551935"/>
            <a:chOff x="0" y="0"/>
            <a:chExt cx="980303" cy="551935"/>
          </a:xfrm>
        </p:grpSpPr>
        <p:sp>
          <p:nvSpPr>
            <p:cNvPr id="33" name="Rettangolo 32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4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147" descr="D:\LOGHI\Logo_INF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" y="56118"/>
            <a:ext cx="744398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Segnaposto piè di pagina 9"/>
          <p:cNvSpPr>
            <a:spLocks noGrp="1"/>
          </p:cNvSpPr>
          <p:nvPr>
            <p:ph type="ftr" sz="quarter" idx="11"/>
          </p:nvPr>
        </p:nvSpPr>
        <p:spPr>
          <a:xfrm>
            <a:off x="215900" y="6356351"/>
            <a:ext cx="7792460" cy="365125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11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F. </a:t>
            </a:r>
            <a:r>
              <a:rPr lang="en-US" sz="11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Gramegna</a:t>
            </a:r>
            <a:r>
              <a:rPr lang="en-US" sz="11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,    International Workshop on Nuclear Dynamics and Thermodynamics,   Texas A&amp;M University 19 – 22 August - 2013</a:t>
            </a:r>
            <a:endParaRPr lang="en-US" sz="11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165989" y="6391415"/>
            <a:ext cx="711861" cy="365125"/>
          </a:xfrm>
        </p:spPr>
        <p:txBody>
          <a:bodyPr/>
          <a:lstStyle/>
          <a:p>
            <a:fld id="{9CD8D479-8942-46E8-A226-A4E01F7A105C}" type="slidenum">
              <a:rPr lang="it-IT" smtClean="0"/>
              <a:pPr/>
              <a:t>7</a:t>
            </a:fld>
            <a:endParaRPr lang="it-IT" dirty="0"/>
          </a:p>
        </p:txBody>
      </p:sp>
      <p:grpSp>
        <p:nvGrpSpPr>
          <p:cNvPr id="4" name="Gruppo 3"/>
          <p:cNvGrpSpPr/>
          <p:nvPr/>
        </p:nvGrpSpPr>
        <p:grpSpPr>
          <a:xfrm>
            <a:off x="828277" y="17430"/>
            <a:ext cx="7020874" cy="738664"/>
            <a:chOff x="828277" y="17430"/>
            <a:chExt cx="7020874" cy="738664"/>
          </a:xfrm>
        </p:grpSpPr>
        <p:sp>
          <p:nvSpPr>
            <p:cNvPr id="7" name="Rectangle 2"/>
            <p:cNvSpPr>
              <a:spLocks noChangeArrowheads="1"/>
            </p:cNvSpPr>
            <p:nvPr/>
          </p:nvSpPr>
          <p:spPr bwMode="auto">
            <a:xfrm>
              <a:off x="828277" y="17430"/>
              <a:ext cx="7020874" cy="73866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accent1"/>
              </a:solidFill>
            </a:ln>
          </p:spPr>
          <p:txBody>
            <a:bodyPr wrap="square" anchor="ctr">
              <a:spAutoFit/>
            </a:bodyPr>
            <a:lstStyle/>
            <a:p>
              <a:pPr marL="0" lvl="2" defTabSz="156013" fontAlgn="auto">
                <a:spcBef>
                  <a:spcPts val="0"/>
                </a:spcBef>
                <a:spcAft>
                  <a:spcPts val="0"/>
                </a:spcAft>
                <a:buClr>
                  <a:srgbClr val="FF3300"/>
                </a:buClr>
                <a:defRPr/>
              </a:pPr>
              <a:r>
                <a:rPr lang="en-GB" altLang="ko-KR" sz="2400" dirty="0" smtClean="0">
                  <a:ea typeface="굴림" pitchFamily="34" charset="-127"/>
                  <a:cs typeface="Arial" pitchFamily="34" charset="0"/>
                </a:rPr>
                <a:t>   </a:t>
              </a:r>
              <a:r>
                <a:rPr lang="en-GB" altLang="ko-KR" dirty="0" smtClean="0">
                  <a:ea typeface="굴림" pitchFamily="34" charset="-127"/>
                  <a:cs typeface="Arial" pitchFamily="34" charset="0"/>
                </a:rPr>
                <a:t>Plastics </a:t>
              </a:r>
              <a:r>
                <a:rPr lang="en-GB" altLang="ko-KR" dirty="0" err="1" smtClean="0">
                  <a:ea typeface="굴림" pitchFamily="34" charset="-127"/>
                  <a:cs typeface="Arial" pitchFamily="34" charset="0"/>
                </a:rPr>
                <a:t>vs</a:t>
              </a:r>
              <a:r>
                <a:rPr lang="en-GB" altLang="ko-KR" dirty="0" smtClean="0">
                  <a:ea typeface="굴림" pitchFamily="34" charset="-127"/>
                  <a:cs typeface="Arial" pitchFamily="34" charset="0"/>
                </a:rPr>
                <a:t> Elastomers: comparing polymeric structures</a:t>
              </a:r>
              <a:r>
                <a:rPr lang="en-GB" altLang="ko-KR" dirty="0">
                  <a:ea typeface="굴림" pitchFamily="34" charset="-127"/>
                  <a:cs typeface="Arial" pitchFamily="34" charset="0"/>
                </a:rPr>
                <a:t> </a:t>
              </a:r>
              <a:endParaRPr lang="en-GB" altLang="ko-KR" dirty="0" smtClean="0">
                <a:ea typeface="굴림" pitchFamily="34" charset="-127"/>
                <a:cs typeface="Arial" pitchFamily="34" charset="0"/>
              </a:endParaRPr>
            </a:p>
            <a:p>
              <a:pPr marL="0" lvl="2" defTabSz="156013" fontAlgn="auto">
                <a:spcBef>
                  <a:spcPts val="0"/>
                </a:spcBef>
                <a:spcAft>
                  <a:spcPts val="0"/>
                </a:spcAft>
                <a:buClr>
                  <a:srgbClr val="FF3300"/>
                </a:buClr>
                <a:defRPr/>
              </a:pPr>
              <a:r>
                <a:rPr lang="en-GB" altLang="ko-KR" dirty="0">
                  <a:ea typeface="굴림" pitchFamily="34" charset="-127"/>
                  <a:cs typeface="Arial" pitchFamily="34" charset="0"/>
                </a:rPr>
                <a:t> </a:t>
              </a:r>
              <a:r>
                <a:rPr lang="en-GB" altLang="ko-KR" dirty="0" smtClean="0">
                  <a:ea typeface="굴림" pitchFamily="34" charset="-127"/>
                  <a:cs typeface="Arial" pitchFamily="34" charset="0"/>
                </a:rPr>
                <a:t>            Si-O (</a:t>
              </a:r>
              <a:r>
                <a:rPr lang="en-GB" altLang="ko-KR" b="1" dirty="0" err="1" smtClean="0">
                  <a:ea typeface="굴림" pitchFamily="34" charset="-127"/>
                  <a:cs typeface="Arial" pitchFamily="34" charset="0"/>
                </a:rPr>
                <a:t>Polysiloxane</a:t>
              </a:r>
              <a:r>
                <a:rPr lang="en-GB" altLang="ko-KR" dirty="0" smtClean="0">
                  <a:ea typeface="굴림" pitchFamily="34" charset="-127"/>
                  <a:cs typeface="Arial" pitchFamily="34" charset="0"/>
                </a:rPr>
                <a:t>) </a:t>
              </a:r>
              <a:r>
                <a:rPr lang="en-GB" altLang="ko-KR" dirty="0">
                  <a:ea typeface="굴림" pitchFamily="34" charset="-127"/>
                  <a:cs typeface="Arial" pitchFamily="34" charset="0"/>
                </a:rPr>
                <a:t>e </a:t>
              </a:r>
              <a:r>
                <a:rPr lang="en-GB" altLang="ko-KR" dirty="0" smtClean="0">
                  <a:ea typeface="굴림" pitchFamily="34" charset="-127"/>
                  <a:cs typeface="Arial" pitchFamily="34" charset="0"/>
                </a:rPr>
                <a:t>C-C (</a:t>
              </a:r>
              <a:r>
                <a:rPr lang="en-GB" altLang="ko-KR" b="1" dirty="0" smtClean="0">
                  <a:ea typeface="굴림" pitchFamily="34" charset="-127"/>
                  <a:cs typeface="Arial" pitchFamily="34" charset="0"/>
                </a:rPr>
                <a:t>PVT, </a:t>
              </a:r>
              <a:r>
                <a:rPr lang="en-GB" altLang="ko-KR" b="1" dirty="0" err="1" smtClean="0">
                  <a:ea typeface="굴림" pitchFamily="34" charset="-127"/>
                  <a:cs typeface="Arial" pitchFamily="34" charset="0"/>
                </a:rPr>
                <a:t>polyethilene</a:t>
              </a:r>
              <a:r>
                <a:rPr lang="en-GB" altLang="ko-KR" dirty="0" smtClean="0">
                  <a:ea typeface="굴림" pitchFamily="34" charset="-127"/>
                  <a:cs typeface="Arial" pitchFamily="34" charset="0"/>
                </a:rPr>
                <a:t>)</a:t>
              </a:r>
              <a:endParaRPr lang="en-GB" altLang="ko-KR" dirty="0">
                <a:ea typeface="굴림" pitchFamily="34" charset="-127"/>
                <a:cs typeface="Arial" pitchFamily="34" charset="0"/>
              </a:endParaRPr>
            </a:p>
          </p:txBody>
        </p:sp>
        <p:sp>
          <p:nvSpPr>
            <p:cNvPr id="38" name="Rettangolo 37"/>
            <p:cNvSpPr/>
            <p:nvPr/>
          </p:nvSpPr>
          <p:spPr>
            <a:xfrm>
              <a:off x="6575729" y="21553"/>
              <a:ext cx="815981" cy="734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" name="CasellaDiTesto 4"/>
          <p:cNvSpPr txBox="1"/>
          <p:nvPr/>
        </p:nvSpPr>
        <p:spPr>
          <a:xfrm rot="20921295">
            <a:off x="6672601" y="2819937"/>
            <a:ext cx="2334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More </a:t>
            </a:r>
            <a:r>
              <a:rPr lang="it-IT" sz="2000" b="1" dirty="0" err="1" smtClean="0"/>
              <a:t>radiation</a:t>
            </a:r>
            <a:r>
              <a:rPr lang="it-IT" sz="2000" b="1" dirty="0" smtClean="0"/>
              <a:t> hard</a:t>
            </a:r>
            <a:endParaRPr lang="it-IT" sz="2000" b="1" dirty="0"/>
          </a:p>
        </p:txBody>
      </p:sp>
      <p:grpSp>
        <p:nvGrpSpPr>
          <p:cNvPr id="18" name="Gruppo 17"/>
          <p:cNvGrpSpPr/>
          <p:nvPr/>
        </p:nvGrpSpPr>
        <p:grpSpPr>
          <a:xfrm>
            <a:off x="3940175" y="3873259"/>
            <a:ext cx="4724242" cy="1753250"/>
            <a:chOff x="3898900" y="3004939"/>
            <a:chExt cx="4724242" cy="1753250"/>
          </a:xfrm>
        </p:grpSpPr>
        <p:sp>
          <p:nvSpPr>
            <p:cNvPr id="6" name="CasellaDiTesto 5"/>
            <p:cNvSpPr txBox="1"/>
            <p:nvPr/>
          </p:nvSpPr>
          <p:spPr>
            <a:xfrm>
              <a:off x="6892925" y="4358079"/>
              <a:ext cx="1730217" cy="40011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>
                  <a:solidFill>
                    <a:srgbClr val="FF0000"/>
                  </a:solidFill>
                </a:rPr>
                <a:t>ELASTOMER!!!</a:t>
              </a:r>
              <a:endParaRPr lang="it-IT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9" name="Connettore 2 8"/>
            <p:cNvCxnSpPr>
              <a:endCxn id="74" idx="3"/>
            </p:cNvCxnSpPr>
            <p:nvPr/>
          </p:nvCxnSpPr>
          <p:spPr>
            <a:xfrm flipH="1" flipV="1">
              <a:off x="3898900" y="3643399"/>
              <a:ext cx="2996854" cy="83313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2 40"/>
            <p:cNvCxnSpPr>
              <a:endCxn id="90" idx="6"/>
            </p:cNvCxnSpPr>
            <p:nvPr/>
          </p:nvCxnSpPr>
          <p:spPr>
            <a:xfrm flipH="1" flipV="1">
              <a:off x="3917110" y="3004939"/>
              <a:ext cx="2960929" cy="135314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2 41"/>
            <p:cNvCxnSpPr>
              <a:stCxn id="6" idx="1"/>
            </p:cNvCxnSpPr>
            <p:nvPr/>
          </p:nvCxnSpPr>
          <p:spPr>
            <a:xfrm flipH="1" flipV="1">
              <a:off x="4003675" y="4478798"/>
              <a:ext cx="2889250" cy="7933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CasellaDiTesto 18"/>
          <p:cNvSpPr txBox="1"/>
          <p:nvPr/>
        </p:nvSpPr>
        <p:spPr>
          <a:xfrm>
            <a:off x="7056679" y="5911823"/>
            <a:ext cx="1866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chemeClr val="bg2">
                    <a:lumMod val="75000"/>
                  </a:schemeClr>
                </a:solidFill>
              </a:rPr>
              <a:t>Courtesy</a:t>
            </a:r>
            <a:r>
              <a:rPr lang="it-IT" sz="1400" dirty="0" smtClean="0">
                <a:solidFill>
                  <a:schemeClr val="bg2">
                    <a:lumMod val="75000"/>
                  </a:schemeClr>
                </a:solidFill>
              </a:rPr>
              <a:t> of S. </a:t>
            </a:r>
            <a:r>
              <a:rPr lang="it-IT" sz="1400" dirty="0" err="1" smtClean="0">
                <a:solidFill>
                  <a:schemeClr val="bg2">
                    <a:lumMod val="75000"/>
                  </a:schemeClr>
                </a:solidFill>
              </a:rPr>
              <a:t>Carturan</a:t>
            </a:r>
            <a:endParaRPr lang="it-IT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9" name="Immagine 48" descr="silicones.tif"/>
          <p:cNvPicPr>
            <a:picLocks noChangeAspect="1"/>
          </p:cNvPicPr>
          <p:nvPr/>
        </p:nvPicPr>
        <p:blipFill>
          <a:blip r:embed="rId5" cstate="print"/>
          <a:srcRect l="3712" r="3481"/>
          <a:stretch>
            <a:fillRect/>
          </a:stretch>
        </p:blipFill>
        <p:spPr bwMode="auto">
          <a:xfrm>
            <a:off x="109243" y="1341180"/>
            <a:ext cx="4277535" cy="80873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" name="Immagine 49" descr="polietilene.t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4358" y="1313166"/>
            <a:ext cx="4419485" cy="80640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" name="Rettangolo 50"/>
          <p:cNvSpPr/>
          <p:nvPr/>
        </p:nvSpPr>
        <p:spPr>
          <a:xfrm>
            <a:off x="169215" y="876384"/>
            <a:ext cx="2360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cs typeface="Arial" pitchFamily="34" charset="0"/>
              </a:rPr>
              <a:t>poly-dimethyl-</a:t>
            </a:r>
            <a:r>
              <a:rPr lang="en-GB" dirty="0" err="1" smtClean="0">
                <a:solidFill>
                  <a:srgbClr val="FF0000"/>
                </a:solidFill>
                <a:cs typeface="Arial" pitchFamily="34" charset="0"/>
              </a:rPr>
              <a:t>siloxane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2" name="CasellaDiTesto 51"/>
          <p:cNvSpPr txBox="1"/>
          <p:nvPr/>
        </p:nvSpPr>
        <p:spPr>
          <a:xfrm>
            <a:off x="6814100" y="937393"/>
            <a:ext cx="140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polyethylene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54" name="Immagine 53" descr="torsionsiloxane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2516" y="2185672"/>
            <a:ext cx="4213643" cy="208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Immagine 68" descr="torsionPE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0260" y="2162385"/>
            <a:ext cx="4525625" cy="200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" name="Gruppo 70"/>
          <p:cNvGrpSpPr/>
          <p:nvPr/>
        </p:nvGrpSpPr>
        <p:grpSpPr>
          <a:xfrm>
            <a:off x="2362649" y="3556206"/>
            <a:ext cx="4196587" cy="1636328"/>
            <a:chOff x="2222500" y="3976410"/>
            <a:chExt cx="4073525" cy="1635382"/>
          </a:xfrm>
        </p:grpSpPr>
        <p:pic>
          <p:nvPicPr>
            <p:cNvPr id="72" name="Immagine 71" descr="etilene.gif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19650" y="3976410"/>
              <a:ext cx="1476375" cy="1598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Immagine 72" descr="silice2.gif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222500" y="4011592"/>
              <a:ext cx="2041525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41402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42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5" grpId="0" animBg="1"/>
      <p:bldP spid="66" grpId="0" animBg="1"/>
      <p:bldP spid="74" grpId="0" animBg="1"/>
      <p:bldP spid="75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26" grpId="0" animBg="1"/>
      <p:bldP spid="27" grpId="0" animBg="1"/>
      <p:bldP spid="28" grpId="0" animBg="1"/>
      <p:bldP spid="8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Rina\Desktop\stage2013\hydrosilane_2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8" t="56367" r="35239"/>
          <a:stretch/>
        </p:blipFill>
        <p:spPr bwMode="auto">
          <a:xfrm>
            <a:off x="4467394" y="1181886"/>
            <a:ext cx="4480307" cy="187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Rina\Desktop\stage2013\hydrosilane_2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4" t="82849" r="19836" b="11306"/>
          <a:stretch/>
        </p:blipFill>
        <p:spPr bwMode="auto">
          <a:xfrm>
            <a:off x="5979897" y="2952297"/>
            <a:ext cx="1455300" cy="25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e 8"/>
          <p:cNvSpPr/>
          <p:nvPr/>
        </p:nvSpPr>
        <p:spPr>
          <a:xfrm rot="16200000">
            <a:off x="5223987" y="1291032"/>
            <a:ext cx="1511820" cy="1083799"/>
          </a:xfrm>
          <a:prstGeom prst="ellipse">
            <a:avLst/>
          </a:prstGeom>
          <a:solidFill>
            <a:srgbClr val="00FF00">
              <a:alpha val="26000"/>
            </a:srgbClr>
          </a:solidFill>
          <a:ln>
            <a:solidFill>
              <a:srgbClr val="00B05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100" name="Picture 4" descr="C:\Users\Rina\Desktop\stage2013\hydrosilane_2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35" b="41755"/>
          <a:stretch/>
        </p:blipFill>
        <p:spPr bwMode="auto">
          <a:xfrm>
            <a:off x="177355" y="2386474"/>
            <a:ext cx="3222195" cy="183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e 9"/>
          <p:cNvSpPr/>
          <p:nvPr/>
        </p:nvSpPr>
        <p:spPr>
          <a:xfrm>
            <a:off x="2633394" y="2615645"/>
            <a:ext cx="939837" cy="787470"/>
          </a:xfrm>
          <a:prstGeom prst="ellipse">
            <a:avLst/>
          </a:prstGeom>
          <a:solidFill>
            <a:srgbClr val="FA9E16">
              <a:alpha val="25882"/>
            </a:srgbClr>
          </a:solidFill>
          <a:ln>
            <a:solidFill>
              <a:srgbClr val="FFC00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098" name="Picture 2" descr="C:\Users\Rina\Desktop\stage2013\hydrosilane_2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15" b="52192"/>
          <a:stretch/>
        </p:blipFill>
        <p:spPr bwMode="auto">
          <a:xfrm>
            <a:off x="302970" y="878644"/>
            <a:ext cx="3884605" cy="150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e 10"/>
          <p:cNvSpPr/>
          <p:nvPr/>
        </p:nvSpPr>
        <p:spPr>
          <a:xfrm>
            <a:off x="3459446" y="1172477"/>
            <a:ext cx="842517" cy="766331"/>
          </a:xfrm>
          <a:prstGeom prst="ellipse">
            <a:avLst/>
          </a:prstGeom>
          <a:solidFill>
            <a:srgbClr val="FA9E16">
              <a:alpha val="25882"/>
            </a:srgbClr>
          </a:solidFill>
          <a:ln>
            <a:solidFill>
              <a:srgbClr val="FFC00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83880" y="6356351"/>
            <a:ext cx="7826332" cy="36512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100" dirty="0" smtClean="0">
                <a:solidFill>
                  <a:schemeClr val="tx1"/>
                </a:solidFill>
              </a:rPr>
              <a:t>F. </a:t>
            </a:r>
            <a:r>
              <a:rPr lang="en-US" sz="1100" dirty="0" err="1" smtClean="0">
                <a:solidFill>
                  <a:schemeClr val="tx1"/>
                </a:solidFill>
              </a:rPr>
              <a:t>Gramegna</a:t>
            </a:r>
            <a:r>
              <a:rPr lang="en-US" sz="1100" dirty="0" smtClean="0">
                <a:solidFill>
                  <a:schemeClr val="tx1"/>
                </a:solidFill>
              </a:rPr>
              <a:t>,    International Workshop on Nuclear Dynamics and Thermodynamics,   Texas A&amp;M University 19 – 22 August - 2013</a:t>
            </a:r>
            <a:endParaRPr lang="it-IT" sz="1100" dirty="0">
              <a:solidFill>
                <a:schemeClr val="tx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881511" y="6338344"/>
            <a:ext cx="2057400" cy="365125"/>
          </a:xfrm>
        </p:spPr>
        <p:txBody>
          <a:bodyPr/>
          <a:lstStyle/>
          <a:p>
            <a:fld id="{9CD8D479-8942-46E8-A226-A4E01F7A105C}" type="slidenum">
              <a:rPr lang="it-IT" smtClean="0"/>
              <a:pPr/>
              <a:t>8</a:t>
            </a:fld>
            <a:endParaRPr lang="it-IT" dirty="0"/>
          </a:p>
        </p:txBody>
      </p:sp>
      <p:grpSp>
        <p:nvGrpSpPr>
          <p:cNvPr id="15" name="Gruppo 14"/>
          <p:cNvGrpSpPr/>
          <p:nvPr/>
        </p:nvGrpSpPr>
        <p:grpSpPr>
          <a:xfrm>
            <a:off x="7847937" y="51851"/>
            <a:ext cx="1233789" cy="551935"/>
            <a:chOff x="0" y="0"/>
            <a:chExt cx="980303" cy="551935"/>
          </a:xfrm>
        </p:grpSpPr>
        <p:sp>
          <p:nvSpPr>
            <p:cNvPr id="16" name="Rettangolo 15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7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147" descr="D:\LOGHI\Logo_INF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" y="56118"/>
            <a:ext cx="744398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"/>
          <p:cNvGrpSpPr/>
          <p:nvPr/>
        </p:nvGrpSpPr>
        <p:grpSpPr>
          <a:xfrm>
            <a:off x="926429" y="111004"/>
            <a:ext cx="6826922" cy="369332"/>
            <a:chOff x="926428" y="111004"/>
            <a:chExt cx="6921509" cy="369332"/>
          </a:xfrm>
        </p:grpSpPr>
        <p:sp>
          <p:nvSpPr>
            <p:cNvPr id="14" name="Rectangle 2"/>
            <p:cNvSpPr>
              <a:spLocks noChangeArrowheads="1"/>
            </p:cNvSpPr>
            <p:nvPr/>
          </p:nvSpPr>
          <p:spPr bwMode="auto">
            <a:xfrm>
              <a:off x="926428" y="111004"/>
              <a:ext cx="6921509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2">
                  <a:lumMod val="25000"/>
                </a:schemeClr>
              </a:solidFill>
            </a:ln>
          </p:spPr>
          <p:txBody>
            <a:bodyPr wrap="square" anchor="ctr">
              <a:spAutoFit/>
            </a:bodyPr>
            <a:lstStyle/>
            <a:p>
              <a:r>
                <a:rPr lang="en-GB" altLang="ko-KR" dirty="0" smtClean="0">
                  <a:ea typeface="굴림" pitchFamily="34" charset="-127"/>
                  <a:cs typeface="Arial" pitchFamily="34" charset="0"/>
                </a:rPr>
                <a:t>   </a:t>
              </a:r>
              <a:r>
                <a:rPr lang="it-IT" dirty="0" err="1">
                  <a:solidFill>
                    <a:schemeClr val="bg2">
                      <a:lumMod val="25000"/>
                    </a:schemeClr>
                  </a:solidFill>
                </a:rPr>
                <a:t>Polysiloxane</a:t>
              </a:r>
              <a:r>
                <a:rPr lang="it-IT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it-IT" dirty="0" err="1">
                  <a:solidFill>
                    <a:schemeClr val="bg2">
                      <a:lumMod val="25000"/>
                    </a:schemeClr>
                  </a:solidFill>
                </a:rPr>
                <a:t>based</a:t>
              </a:r>
              <a:r>
                <a:rPr lang="it-IT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it-IT" dirty="0" err="1" smtClean="0">
                  <a:solidFill>
                    <a:schemeClr val="bg2">
                      <a:lumMod val="25000"/>
                    </a:schemeClr>
                  </a:solidFill>
                </a:rPr>
                <a:t>scintillators</a:t>
              </a:r>
              <a:r>
                <a:rPr lang="it-IT" dirty="0" smtClean="0">
                  <a:solidFill>
                    <a:schemeClr val="bg2">
                      <a:lumMod val="25000"/>
                    </a:schemeClr>
                  </a:solidFill>
                </a:rPr>
                <a:t>: </a:t>
              </a:r>
              <a:r>
                <a:rPr lang="it-IT" dirty="0" err="1" smtClean="0">
                  <a:solidFill>
                    <a:schemeClr val="bg2">
                      <a:lumMod val="25000"/>
                    </a:schemeClr>
                  </a:solidFill>
                </a:rPr>
                <a:t>Addition</a:t>
              </a:r>
              <a:endParaRPr lang="it-IT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6669623" y="111004"/>
              <a:ext cx="748146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3714115" y="3820913"/>
            <a:ext cx="4561298" cy="2452877"/>
            <a:chOff x="57197" y="1767463"/>
            <a:chExt cx="9086803" cy="3812366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7616" y="1767463"/>
              <a:ext cx="3456384" cy="3812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5" name="Gruppo 24"/>
            <p:cNvGrpSpPr/>
            <p:nvPr/>
          </p:nvGrpSpPr>
          <p:grpSpPr>
            <a:xfrm>
              <a:off x="57197" y="1772816"/>
              <a:ext cx="5904783" cy="3702888"/>
              <a:chOff x="57197" y="1772816"/>
              <a:chExt cx="5904783" cy="3702888"/>
            </a:xfrm>
          </p:grpSpPr>
          <p:pic>
            <p:nvPicPr>
              <p:cNvPr id="26" name="Picture 3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606" y="1772816"/>
                <a:ext cx="4077047" cy="3702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7" name="Freccia a destra 26"/>
              <p:cNvSpPr/>
              <p:nvPr/>
            </p:nvSpPr>
            <p:spPr>
              <a:xfrm>
                <a:off x="4159653" y="2917562"/>
                <a:ext cx="1802327" cy="151216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8" name="Ovale 27"/>
              <p:cNvSpPr/>
              <p:nvPr/>
            </p:nvSpPr>
            <p:spPr>
              <a:xfrm>
                <a:off x="79666" y="1965103"/>
                <a:ext cx="1946031" cy="1339679"/>
              </a:xfrm>
              <a:prstGeom prst="ellipse">
                <a:avLst/>
              </a:prstGeom>
              <a:solidFill>
                <a:srgbClr val="FA9E16">
                  <a:alpha val="25882"/>
                </a:srgbClr>
              </a:solidFill>
              <a:ln>
                <a:solidFill>
                  <a:srgbClr val="FFC000">
                    <a:alpha val="6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29" name="Picture 5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97" y="4005064"/>
                <a:ext cx="1968500" cy="1365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0" name="Ovale 29"/>
              <p:cNvSpPr/>
              <p:nvPr/>
            </p:nvSpPr>
            <p:spPr>
              <a:xfrm>
                <a:off x="2483768" y="2024564"/>
                <a:ext cx="1823937" cy="1221010"/>
              </a:xfrm>
              <a:prstGeom prst="ellipse">
                <a:avLst/>
              </a:prstGeom>
              <a:solidFill>
                <a:srgbClr val="00FF00">
                  <a:alpha val="26000"/>
                </a:srgbClr>
              </a:solidFill>
              <a:ln>
                <a:solidFill>
                  <a:srgbClr val="00B050">
                    <a:alpha val="6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31" name="Picture 7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3768" y="4023344"/>
                <a:ext cx="1852613" cy="12430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13" name="CasellaDiTesto 12"/>
          <p:cNvSpPr txBox="1"/>
          <p:nvPr/>
        </p:nvSpPr>
        <p:spPr>
          <a:xfrm>
            <a:off x="2070620" y="4429548"/>
            <a:ext cx="18100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Pt</a:t>
            </a:r>
            <a:r>
              <a:rPr lang="it-IT" sz="1400" dirty="0" smtClean="0"/>
              <a:t> </a:t>
            </a:r>
            <a:r>
              <a:rPr lang="it-IT" sz="1400" dirty="0" err="1" smtClean="0"/>
              <a:t>Catalyst</a:t>
            </a:r>
            <a:r>
              <a:rPr lang="it-IT" sz="1400" dirty="0" smtClean="0"/>
              <a:t> </a:t>
            </a:r>
            <a:r>
              <a:rPr lang="it-IT" sz="1400" dirty="0" smtClean="0">
                <a:sym typeface="Wingdings" panose="05000000000000000000" pitchFamily="2" charset="2"/>
              </a:rPr>
              <a:t> </a:t>
            </a:r>
            <a:r>
              <a:rPr lang="it-IT" sz="1400" b="1" dirty="0" err="1" smtClean="0">
                <a:sym typeface="Wingdings" panose="05000000000000000000" pitchFamily="2" charset="2"/>
              </a:rPr>
              <a:t>transition</a:t>
            </a:r>
            <a:r>
              <a:rPr lang="it-IT" sz="1400" b="1" dirty="0" smtClean="0">
                <a:sym typeface="Wingdings" panose="05000000000000000000" pitchFamily="2" charset="2"/>
              </a:rPr>
              <a:t> </a:t>
            </a:r>
            <a:r>
              <a:rPr lang="it-IT" sz="1400" b="1" dirty="0" err="1" smtClean="0">
                <a:sym typeface="Wingdings" panose="05000000000000000000" pitchFamily="2" charset="2"/>
              </a:rPr>
              <a:t>element</a:t>
            </a:r>
            <a:r>
              <a:rPr lang="it-IT" sz="1400" b="1" dirty="0" smtClean="0">
                <a:sym typeface="Wingdings" panose="05000000000000000000" pitchFamily="2" charset="2"/>
              </a:rPr>
              <a:t> </a:t>
            </a:r>
            <a:r>
              <a:rPr lang="it-IT" sz="1400" dirty="0" smtClean="0">
                <a:sym typeface="Wingdings" panose="05000000000000000000" pitchFamily="2" charset="2"/>
              </a:rPr>
              <a:t> </a:t>
            </a:r>
            <a:r>
              <a:rPr lang="it-IT" sz="14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weakens</a:t>
            </a:r>
            <a:r>
              <a:rPr lang="it-IT" sz="1400" dirty="0" smtClean="0">
                <a:sym typeface="Wingdings" panose="05000000000000000000" pitchFamily="2" charset="2"/>
              </a:rPr>
              <a:t> </a:t>
            </a:r>
            <a:r>
              <a:rPr lang="it-IT" sz="1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the double bond</a:t>
            </a:r>
            <a:endParaRPr lang="it-IT" sz="1400" dirty="0">
              <a:solidFill>
                <a:srgbClr val="FF0000"/>
              </a:solidFill>
            </a:endParaRPr>
          </a:p>
        </p:txBody>
      </p:sp>
      <p:cxnSp>
        <p:nvCxnSpPr>
          <p:cNvPr id="21" name="Connettore 2 20"/>
          <p:cNvCxnSpPr/>
          <p:nvPr/>
        </p:nvCxnSpPr>
        <p:spPr>
          <a:xfrm flipV="1">
            <a:off x="3369453" y="4487948"/>
            <a:ext cx="1087240" cy="1854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4" descr="C:\Users\Rina\Desktop\stage2013\Isabel-Stefano-Enrico\P1060073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13" t="50414" r="35857" b="6356"/>
          <a:stretch/>
        </p:blipFill>
        <p:spPr bwMode="auto">
          <a:xfrm>
            <a:off x="21230" y="4474962"/>
            <a:ext cx="2078291" cy="171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asellaDiTesto 34"/>
          <p:cNvSpPr txBox="1"/>
          <p:nvPr/>
        </p:nvSpPr>
        <p:spPr bwMode="auto">
          <a:xfrm>
            <a:off x="177355" y="597379"/>
            <a:ext cx="4350830" cy="338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GB" sz="1600" b="1" dirty="0" smtClean="0">
                <a:solidFill>
                  <a:srgbClr val="0000FF"/>
                </a:solidFill>
                <a:cs typeface="Arial" pitchFamily="34" charset="0"/>
              </a:rPr>
              <a:t>Reactive terminal vinyl groups – double bond</a:t>
            </a:r>
            <a:endParaRPr lang="en-GB" sz="1600" b="1" dirty="0">
              <a:solidFill>
                <a:srgbClr val="0000FF"/>
              </a:solidFill>
              <a:cs typeface="Arial" pitchFamily="34" charset="0"/>
            </a:endParaRPr>
          </a:p>
        </p:txBody>
      </p:sp>
      <p:cxnSp>
        <p:nvCxnSpPr>
          <p:cNvPr id="32" name="Connettore 2 31"/>
          <p:cNvCxnSpPr/>
          <p:nvPr/>
        </p:nvCxnSpPr>
        <p:spPr>
          <a:xfrm flipH="1">
            <a:off x="3913073" y="937295"/>
            <a:ext cx="214480" cy="38133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/>
          <p:cNvCxnSpPr/>
          <p:nvPr/>
        </p:nvCxnSpPr>
        <p:spPr bwMode="auto">
          <a:xfrm>
            <a:off x="8624860" y="1035415"/>
            <a:ext cx="236144" cy="4533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>
            <a:stCxn id="42" idx="1"/>
          </p:cNvCxnSpPr>
          <p:nvPr/>
        </p:nvCxnSpPr>
        <p:spPr bwMode="auto">
          <a:xfrm flipH="1">
            <a:off x="4716250" y="796349"/>
            <a:ext cx="1493486" cy="8307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/>
          <p:cNvSpPr txBox="1"/>
          <p:nvPr/>
        </p:nvSpPr>
        <p:spPr bwMode="auto">
          <a:xfrm>
            <a:off x="6209736" y="627072"/>
            <a:ext cx="2881930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GB" sz="1600" b="1" dirty="0" smtClean="0">
                <a:solidFill>
                  <a:srgbClr val="0000FF"/>
                </a:solidFill>
                <a:cs typeface="Arial" pitchFamily="34" charset="0"/>
              </a:rPr>
              <a:t>Reactive Hydride Groups </a:t>
            </a:r>
            <a:r>
              <a:rPr lang="en-GB" sz="1600" b="1" dirty="0">
                <a:solidFill>
                  <a:srgbClr val="0000FF"/>
                </a:solidFill>
                <a:cs typeface="Arial" pitchFamily="34" charset="0"/>
              </a:rPr>
              <a:t>Si-H </a:t>
            </a:r>
          </a:p>
        </p:txBody>
      </p:sp>
      <p:sp>
        <p:nvSpPr>
          <p:cNvPr id="45" name="Ovale 44"/>
          <p:cNvSpPr/>
          <p:nvPr/>
        </p:nvSpPr>
        <p:spPr bwMode="auto">
          <a:xfrm>
            <a:off x="8624692" y="1639081"/>
            <a:ext cx="415178" cy="523456"/>
          </a:xfrm>
          <a:prstGeom prst="ellipse">
            <a:avLst/>
          </a:prstGeom>
          <a:solidFill>
            <a:schemeClr val="accent2">
              <a:lumMod val="40000"/>
              <a:lumOff val="60000"/>
              <a:alpha val="32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/>
          </a:p>
        </p:txBody>
      </p:sp>
      <p:sp>
        <p:nvSpPr>
          <p:cNvPr id="46" name="Ovale 45"/>
          <p:cNvSpPr/>
          <p:nvPr/>
        </p:nvSpPr>
        <p:spPr bwMode="auto">
          <a:xfrm>
            <a:off x="4480523" y="1627216"/>
            <a:ext cx="415178" cy="523456"/>
          </a:xfrm>
          <a:prstGeom prst="ellipse">
            <a:avLst/>
          </a:prstGeom>
          <a:solidFill>
            <a:schemeClr val="accent2">
              <a:lumMod val="40000"/>
              <a:lumOff val="60000"/>
              <a:alpha val="32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/>
          </a:p>
        </p:txBody>
      </p:sp>
      <p:cxnSp>
        <p:nvCxnSpPr>
          <p:cNvPr id="47" name="Connettore 2 46"/>
          <p:cNvCxnSpPr/>
          <p:nvPr/>
        </p:nvCxnSpPr>
        <p:spPr bwMode="auto">
          <a:xfrm flipH="1">
            <a:off x="6196951" y="970320"/>
            <a:ext cx="659465" cy="3827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sellaDiTesto 48"/>
          <p:cNvSpPr txBox="1"/>
          <p:nvPr/>
        </p:nvSpPr>
        <p:spPr>
          <a:xfrm>
            <a:off x="3977061" y="3455711"/>
            <a:ext cx="4478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Silicone RTV: room temperature </a:t>
            </a:r>
            <a:r>
              <a:rPr lang="it-IT" dirty="0" err="1" smtClean="0">
                <a:solidFill>
                  <a:srgbClr val="FF0000"/>
                </a:solidFill>
              </a:rPr>
              <a:t>Vulcanization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9" name="Ovale 38"/>
          <p:cNvSpPr/>
          <p:nvPr/>
        </p:nvSpPr>
        <p:spPr>
          <a:xfrm>
            <a:off x="188626" y="1183249"/>
            <a:ext cx="842517" cy="766331"/>
          </a:xfrm>
          <a:prstGeom prst="ellipse">
            <a:avLst/>
          </a:prstGeom>
          <a:solidFill>
            <a:srgbClr val="FA9E16">
              <a:alpha val="25882"/>
            </a:srgbClr>
          </a:solidFill>
          <a:ln>
            <a:solidFill>
              <a:srgbClr val="FFC00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3" name="Connettore 2 42"/>
          <p:cNvCxnSpPr/>
          <p:nvPr/>
        </p:nvCxnSpPr>
        <p:spPr>
          <a:xfrm flipH="1">
            <a:off x="696158" y="916209"/>
            <a:ext cx="214480" cy="38133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162877" y="2281065"/>
            <a:ext cx="4005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err="1"/>
              <a:t>polydimethyl</a:t>
            </a:r>
            <a:r>
              <a:rPr lang="it-IT" sz="1400" b="1" dirty="0"/>
              <a:t>-co-</a:t>
            </a:r>
            <a:r>
              <a:rPr lang="it-IT" sz="1400" b="1" dirty="0" err="1"/>
              <a:t>diphenyl</a:t>
            </a:r>
            <a:r>
              <a:rPr lang="it-IT" sz="1400" b="1" dirty="0"/>
              <a:t> </a:t>
            </a:r>
            <a:r>
              <a:rPr lang="it-IT" sz="1400" b="1" dirty="0" err="1"/>
              <a:t>siloxane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vinyl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terminated</a:t>
            </a:r>
            <a:endParaRPr lang="it-IT" sz="1400" b="1" dirty="0"/>
          </a:p>
        </p:txBody>
      </p:sp>
      <p:sp>
        <p:nvSpPr>
          <p:cNvPr id="44" name="Ovale 43"/>
          <p:cNvSpPr/>
          <p:nvPr/>
        </p:nvSpPr>
        <p:spPr>
          <a:xfrm>
            <a:off x="209328" y="2701518"/>
            <a:ext cx="842517" cy="766331"/>
          </a:xfrm>
          <a:prstGeom prst="ellipse">
            <a:avLst/>
          </a:prstGeom>
          <a:solidFill>
            <a:srgbClr val="FA9E16">
              <a:alpha val="25882"/>
            </a:srgbClr>
          </a:solidFill>
          <a:ln>
            <a:solidFill>
              <a:srgbClr val="FFC00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CasellaDiTesto 47"/>
          <p:cNvSpPr txBox="1"/>
          <p:nvPr/>
        </p:nvSpPr>
        <p:spPr>
          <a:xfrm>
            <a:off x="4716250" y="3138339"/>
            <a:ext cx="3315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err="1" smtClean="0"/>
              <a:t>Phenylmethylsiloxane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Hydride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terminated</a:t>
            </a:r>
            <a:endParaRPr lang="it-IT" sz="1400" b="1" dirty="0"/>
          </a:p>
        </p:txBody>
      </p:sp>
      <p:sp>
        <p:nvSpPr>
          <p:cNvPr id="6" name="Rettangolo 5"/>
          <p:cNvSpPr/>
          <p:nvPr/>
        </p:nvSpPr>
        <p:spPr>
          <a:xfrm>
            <a:off x="74081" y="4068034"/>
            <a:ext cx="32678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 err="1" smtClean="0">
                <a:latin typeface="+mj-lt"/>
              </a:rPr>
              <a:t>Polymethylphenylsiloxane</a:t>
            </a:r>
            <a:r>
              <a:rPr lang="it-IT" sz="1400" b="1" dirty="0" smtClean="0">
                <a:latin typeface="+mj-lt"/>
              </a:rPr>
              <a:t> </a:t>
            </a:r>
            <a:r>
              <a:rPr lang="it-IT" sz="1400" b="1" dirty="0" err="1"/>
              <a:t>vinyl</a:t>
            </a:r>
            <a:r>
              <a:rPr lang="it-IT" sz="1400" b="1" dirty="0"/>
              <a:t> </a:t>
            </a:r>
            <a:r>
              <a:rPr lang="it-IT" sz="1400" b="1" dirty="0" err="1"/>
              <a:t>terminated</a:t>
            </a:r>
            <a:endParaRPr lang="it-IT" sz="1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547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35" grpId="0" animBg="1"/>
      <p:bldP spid="42" grpId="0" animBg="1"/>
      <p:bldP spid="45" grpId="0" animBg="1"/>
      <p:bldP spid="46" grpId="0" animBg="1"/>
      <p:bldP spid="49" grpId="0"/>
      <p:bldP spid="39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114300" y="6485039"/>
            <a:ext cx="7677150" cy="282374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100" dirty="0" smtClean="0">
                <a:solidFill>
                  <a:schemeClr val="tx1"/>
                </a:solidFill>
              </a:rPr>
              <a:t>F. </a:t>
            </a:r>
            <a:r>
              <a:rPr lang="en-US" sz="1100" dirty="0" err="1" smtClean="0">
                <a:solidFill>
                  <a:schemeClr val="tx1"/>
                </a:solidFill>
              </a:rPr>
              <a:t>Gramegna</a:t>
            </a:r>
            <a:r>
              <a:rPr lang="en-US" sz="1100" dirty="0" smtClean="0">
                <a:solidFill>
                  <a:schemeClr val="tx1"/>
                </a:solidFill>
              </a:rPr>
              <a:t>,    International Workshop on Nuclear Dynamics and Thermodynamics,   Texas A&amp;M University 19 – 22 August - 2013</a:t>
            </a:r>
            <a:endParaRPr lang="it-IT" sz="1100" dirty="0">
              <a:solidFill>
                <a:schemeClr val="tx1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2" y="732473"/>
            <a:ext cx="6569482" cy="562387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138" y="721883"/>
            <a:ext cx="3057268" cy="253716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grpSp>
        <p:nvGrpSpPr>
          <p:cNvPr id="8" name="Gruppo 7"/>
          <p:cNvGrpSpPr/>
          <p:nvPr/>
        </p:nvGrpSpPr>
        <p:grpSpPr>
          <a:xfrm>
            <a:off x="7844899" y="31804"/>
            <a:ext cx="1233789" cy="551935"/>
            <a:chOff x="0" y="0"/>
            <a:chExt cx="980303" cy="551935"/>
          </a:xfrm>
        </p:grpSpPr>
        <p:sp>
          <p:nvSpPr>
            <p:cNvPr id="9" name="Rettangolo 8"/>
            <p:cNvSpPr/>
            <p:nvPr/>
          </p:nvSpPr>
          <p:spPr>
            <a:xfrm>
              <a:off x="0" y="0"/>
              <a:ext cx="980303" cy="551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0" name="Picture 141" descr="D:\LOGHI\LOGO_ORIONE_DEF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67" y="32951"/>
              <a:ext cx="668367" cy="48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47" descr="D:\LOGHI\Logo_INF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10" y="56118"/>
            <a:ext cx="744398" cy="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o 11"/>
          <p:cNvGrpSpPr/>
          <p:nvPr/>
        </p:nvGrpSpPr>
        <p:grpSpPr>
          <a:xfrm>
            <a:off x="862309" y="-1"/>
            <a:ext cx="6964000" cy="551936"/>
            <a:chOff x="828278" y="-1"/>
            <a:chExt cx="7350988" cy="551936"/>
          </a:xfrm>
        </p:grpSpPr>
        <p:sp>
          <p:nvSpPr>
            <p:cNvPr id="13" name="Rettangolo 12"/>
            <p:cNvSpPr/>
            <p:nvPr/>
          </p:nvSpPr>
          <p:spPr>
            <a:xfrm>
              <a:off x="828278" y="-1"/>
              <a:ext cx="7350988" cy="55193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 err="1">
                  <a:solidFill>
                    <a:schemeClr val="bg2">
                      <a:lumMod val="25000"/>
                    </a:schemeClr>
                  </a:solidFill>
                </a:rPr>
                <a:t>Polysiloxane</a:t>
              </a:r>
              <a:r>
                <a:rPr lang="it-IT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it-IT" dirty="0" err="1">
                  <a:solidFill>
                    <a:schemeClr val="bg2">
                      <a:lumMod val="25000"/>
                    </a:schemeClr>
                  </a:solidFill>
                </a:rPr>
                <a:t>based</a:t>
              </a:r>
              <a:r>
                <a:rPr lang="it-IT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it-IT" dirty="0" err="1" smtClean="0">
                  <a:solidFill>
                    <a:schemeClr val="bg2">
                      <a:lumMod val="25000"/>
                    </a:schemeClr>
                  </a:solidFill>
                </a:rPr>
                <a:t>scintillators</a:t>
              </a:r>
              <a:r>
                <a:rPr lang="it-IT" dirty="0" smtClean="0">
                  <a:solidFill>
                    <a:schemeClr val="bg2">
                      <a:lumMod val="25000"/>
                    </a:schemeClr>
                  </a:solidFill>
                </a:rPr>
                <a:t>: </a:t>
              </a:r>
              <a:r>
                <a:rPr lang="it-IT" dirty="0" err="1" smtClean="0">
                  <a:solidFill>
                    <a:schemeClr val="bg2">
                      <a:lumMod val="25000"/>
                    </a:schemeClr>
                  </a:solidFill>
                </a:rPr>
                <a:t>Condensation</a:t>
              </a:r>
              <a:endParaRPr lang="it-IT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6738504" y="19075"/>
              <a:ext cx="748146" cy="5125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9" name="Ovale 18"/>
          <p:cNvSpPr/>
          <p:nvPr/>
        </p:nvSpPr>
        <p:spPr>
          <a:xfrm>
            <a:off x="2170917" y="3413730"/>
            <a:ext cx="1406079" cy="69478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5" name="Gruppo 34"/>
          <p:cNvGrpSpPr/>
          <p:nvPr/>
        </p:nvGrpSpPr>
        <p:grpSpPr>
          <a:xfrm>
            <a:off x="2360518" y="712473"/>
            <a:ext cx="3564033" cy="1639812"/>
            <a:chOff x="2360518" y="712473"/>
            <a:chExt cx="3564033" cy="1639812"/>
          </a:xfrm>
        </p:grpSpPr>
        <p:sp>
          <p:nvSpPr>
            <p:cNvPr id="15" name="CasellaDiTesto 14"/>
            <p:cNvSpPr txBox="1"/>
            <p:nvPr/>
          </p:nvSpPr>
          <p:spPr bwMode="auto">
            <a:xfrm>
              <a:off x="2360518" y="712473"/>
              <a:ext cx="1877617" cy="3077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lang="en-GB" sz="1400" dirty="0" err="1" smtClean="0">
                  <a:solidFill>
                    <a:srgbClr val="0000FF"/>
                  </a:solidFill>
                  <a:cs typeface="Arial" pitchFamily="34" charset="0"/>
                </a:rPr>
                <a:t>Etoxy</a:t>
              </a:r>
              <a:r>
                <a:rPr lang="en-GB" sz="1400" dirty="0" smtClean="0">
                  <a:solidFill>
                    <a:srgbClr val="0000FF"/>
                  </a:solidFill>
                  <a:cs typeface="Arial" pitchFamily="34" charset="0"/>
                </a:rPr>
                <a:t> Terminal  Groups</a:t>
              </a:r>
              <a:endParaRPr lang="en-GB" sz="1400" dirty="0">
                <a:solidFill>
                  <a:srgbClr val="0000FF"/>
                </a:solidFill>
                <a:cs typeface="Arial" pitchFamily="34" charset="0"/>
              </a:endParaRPr>
            </a:p>
          </p:txBody>
        </p:sp>
        <p:cxnSp>
          <p:nvCxnSpPr>
            <p:cNvPr id="16" name="Connettore 2 15"/>
            <p:cNvCxnSpPr/>
            <p:nvPr/>
          </p:nvCxnSpPr>
          <p:spPr bwMode="auto">
            <a:xfrm>
              <a:off x="3482529" y="1020250"/>
              <a:ext cx="647438" cy="65615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e 17"/>
            <p:cNvSpPr/>
            <p:nvPr/>
          </p:nvSpPr>
          <p:spPr>
            <a:xfrm>
              <a:off x="3733121" y="1576067"/>
              <a:ext cx="841120" cy="776218"/>
            </a:xfrm>
            <a:prstGeom prst="ellipse">
              <a:avLst/>
            </a:prstGeom>
            <a:gradFill>
              <a:gsLst>
                <a:gs pos="0">
                  <a:srgbClr val="FFFF00">
                    <a:tint val="66000"/>
                    <a:satMod val="160000"/>
                    <a:alpha val="0"/>
                    <a:lumMod val="3000"/>
                    <a:lumOff val="97000"/>
                  </a:srgbClr>
                </a:gs>
                <a:gs pos="96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42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e 19"/>
            <p:cNvSpPr/>
            <p:nvPr/>
          </p:nvSpPr>
          <p:spPr>
            <a:xfrm>
              <a:off x="5083431" y="1576067"/>
              <a:ext cx="841120" cy="776218"/>
            </a:xfrm>
            <a:prstGeom prst="ellipse">
              <a:avLst/>
            </a:prstGeom>
            <a:gradFill>
              <a:gsLst>
                <a:gs pos="0">
                  <a:srgbClr val="FFFF00">
                    <a:tint val="66000"/>
                    <a:satMod val="160000"/>
                    <a:alpha val="0"/>
                    <a:lumMod val="3000"/>
                    <a:lumOff val="97000"/>
                  </a:srgbClr>
                </a:gs>
                <a:gs pos="96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42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5" name="Connettore 2 24"/>
            <p:cNvCxnSpPr/>
            <p:nvPr/>
          </p:nvCxnSpPr>
          <p:spPr bwMode="auto">
            <a:xfrm>
              <a:off x="3806248" y="1014703"/>
              <a:ext cx="1609113" cy="54938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uppo 33"/>
          <p:cNvGrpSpPr/>
          <p:nvPr/>
        </p:nvGrpSpPr>
        <p:grpSpPr>
          <a:xfrm>
            <a:off x="31705" y="712473"/>
            <a:ext cx="3662081" cy="1499488"/>
            <a:chOff x="24072" y="697134"/>
            <a:chExt cx="3662081" cy="1499488"/>
          </a:xfrm>
        </p:grpSpPr>
        <p:sp>
          <p:nvSpPr>
            <p:cNvPr id="21" name="CasellaDiTesto 20"/>
            <p:cNvSpPr txBox="1"/>
            <p:nvPr/>
          </p:nvSpPr>
          <p:spPr bwMode="auto">
            <a:xfrm>
              <a:off x="57150" y="697134"/>
              <a:ext cx="2175782" cy="3077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lang="en-GB" sz="1400" dirty="0" smtClean="0">
                  <a:solidFill>
                    <a:srgbClr val="0000FF"/>
                  </a:solidFill>
                  <a:cs typeface="Arial" pitchFamily="34" charset="0"/>
                </a:rPr>
                <a:t>Hydroxyl Terminal  Groups</a:t>
              </a:r>
              <a:endParaRPr lang="en-GB" sz="1400" dirty="0">
                <a:solidFill>
                  <a:srgbClr val="0000FF"/>
                </a:solidFill>
                <a:cs typeface="Arial" pitchFamily="34" charset="0"/>
              </a:endParaRPr>
            </a:p>
          </p:txBody>
        </p:sp>
        <p:cxnSp>
          <p:nvCxnSpPr>
            <p:cNvPr id="23" name="Connettore 2 22"/>
            <p:cNvCxnSpPr/>
            <p:nvPr/>
          </p:nvCxnSpPr>
          <p:spPr bwMode="auto">
            <a:xfrm>
              <a:off x="2119832" y="962414"/>
              <a:ext cx="1298904" cy="80503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23"/>
            <p:cNvCxnSpPr/>
            <p:nvPr/>
          </p:nvCxnSpPr>
          <p:spPr bwMode="auto">
            <a:xfrm>
              <a:off x="214870" y="993701"/>
              <a:ext cx="33039" cy="6826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e 29"/>
            <p:cNvSpPr/>
            <p:nvPr/>
          </p:nvSpPr>
          <p:spPr>
            <a:xfrm>
              <a:off x="24072" y="1713249"/>
              <a:ext cx="447675" cy="465043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Ovale 31"/>
            <p:cNvSpPr/>
            <p:nvPr/>
          </p:nvSpPr>
          <p:spPr>
            <a:xfrm>
              <a:off x="3238478" y="1731579"/>
              <a:ext cx="447675" cy="465043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6" name="Ovale 35"/>
          <p:cNvSpPr/>
          <p:nvPr/>
        </p:nvSpPr>
        <p:spPr>
          <a:xfrm>
            <a:off x="5221511" y="4661393"/>
            <a:ext cx="1406079" cy="97092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7" name="Picture 5" descr="C:\Users\Rina\Desktop\stage2013\Isabel-Stefano-Enrico\P106002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79" t="15126" r="33729" b="48819"/>
          <a:stretch/>
        </p:blipFill>
        <p:spPr bwMode="auto">
          <a:xfrm>
            <a:off x="6672890" y="3774332"/>
            <a:ext cx="2415516" cy="221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90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IMODE__TAG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IMODE__TAG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IMODE__TAG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IMODE__TAG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IMODE__TAG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IMODE__TAG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IMODE__TAG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IMODE__TAG" val="False"/>
</p:tagLst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jpeg"/></Relationships>
</file>

<file path=ppt/theme/theme1.xml><?xml version="1.0" encoding="utf-8"?>
<a:theme xmlns:a="http://schemas.openxmlformats.org/drawingml/2006/main" name="Ecology 16x9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Flow">
    <a:majorFont>
      <a:latin typeface="Calibri"/>
      <a:ea typeface=""/>
      <a:cs typeface=""/>
      <a:font script="Jpan" typeface="ＭＳ Ｐゴシック"/>
      <a:font script="Hang" typeface="HY중고딕"/>
      <a:font script="Hans" typeface="隶书"/>
      <a:font script="Hant" typeface="微軟正黑體"/>
      <a:font script="Arab" typeface="Traditional Arabic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nstantia"/>
      <a:ea typeface=""/>
      <a:cs typeface=""/>
      <a:font script="Jpan" typeface="HGP明朝E"/>
      <a:font script="Hang" typeface="HY신명조"/>
      <a:font script="Hans" typeface="宋体"/>
      <a:font script="Hant" typeface="新細明體"/>
      <a:font script="Arab" typeface="Majalla UI"/>
      <a:font script="Hebr" typeface="David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Flow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alpha val="48000"/>
              <a:satMod val="105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alpha val="48000"/>
              <a:satMod val="105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Flow">
    <a:majorFont>
      <a:latin typeface="Calibri"/>
      <a:ea typeface=""/>
      <a:cs typeface=""/>
      <a:font script="Jpan" typeface="ＭＳ Ｐゴシック"/>
      <a:font script="Hang" typeface="HY중고딕"/>
      <a:font script="Hans" typeface="隶书"/>
      <a:font script="Hant" typeface="微軟正黑體"/>
      <a:font script="Arab" typeface="Traditional Arabic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nstantia"/>
      <a:ea typeface=""/>
      <a:cs typeface=""/>
      <a:font script="Jpan" typeface="HGP明朝E"/>
      <a:font script="Hang" typeface="HY신명조"/>
      <a:font script="Hans" typeface="宋体"/>
      <a:font script="Hant" typeface="新細明體"/>
      <a:font script="Arab" typeface="Majalla UI"/>
      <a:font script="Hebr" typeface="David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Flow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alpha val="48000"/>
              <a:satMod val="105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alpha val="48000"/>
              <a:satMod val="105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270532A-D598-4F6B-B05D-F62B681804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5241</Words>
  <Application>Microsoft Office PowerPoint</Application>
  <PresentationFormat>Presentazione su schermo (4:3)</PresentationFormat>
  <Paragraphs>865</Paragraphs>
  <Slides>48</Slides>
  <Notes>39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4</vt:i4>
      </vt:variant>
      <vt:variant>
        <vt:lpstr>Titoli diapositive</vt:lpstr>
      </vt:variant>
      <vt:variant>
        <vt:i4>48</vt:i4>
      </vt:variant>
    </vt:vector>
  </HeadingPairs>
  <TitlesOfParts>
    <vt:vector size="69" baseType="lpstr">
      <vt:lpstr>굴림</vt:lpstr>
      <vt:lpstr>ＭＳ Ｐゴシック</vt:lpstr>
      <vt:lpstr>Arial</vt:lpstr>
      <vt:lpstr>Bookman Old Style</vt:lpstr>
      <vt:lpstr>Calibri</vt:lpstr>
      <vt:lpstr>Calibri </vt:lpstr>
      <vt:lpstr>Calibri (Corpo)</vt:lpstr>
      <vt:lpstr>Calibri Light</vt:lpstr>
      <vt:lpstr>Cambria Math</vt:lpstr>
      <vt:lpstr>Corbel</vt:lpstr>
      <vt:lpstr>Gill Sans MT</vt:lpstr>
      <vt:lpstr>Lucida Grande</vt:lpstr>
      <vt:lpstr>Symbol</vt:lpstr>
      <vt:lpstr>Tahoma</vt:lpstr>
      <vt:lpstr>Times New Roman</vt:lpstr>
      <vt:lpstr>Wingdings</vt:lpstr>
      <vt:lpstr>Ecology 16x9</vt:lpstr>
      <vt:lpstr>Foglio di lavoro di Microsoft Excel 97-2003</vt:lpstr>
      <vt:lpstr>Document</vt:lpstr>
      <vt:lpstr>Graph</vt:lpstr>
      <vt:lpstr>Equation</vt:lpstr>
      <vt:lpstr>Neutron detectors: new detectors, innovative materials  and new algorithms for  Pulse Shape Discrimination </vt:lpstr>
      <vt:lpstr>Presentazione standard di PowerPoint</vt:lpstr>
      <vt:lpstr>Presentazione standard di PowerPoint</vt:lpstr>
      <vt:lpstr>Presentazione standard di PowerPoint</vt:lpstr>
      <vt:lpstr>EJ-212  Commercial Plastic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Red emitting polysiloxane based  scintillators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ORIONE Collaboration: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BBOT</vt:lpstr>
      <vt:lpstr>Presentazione standard di PowerPoint</vt:lpstr>
      <vt:lpstr>Presentazione standard di PowerPoint</vt:lpstr>
      <vt:lpstr>Scintillatori organici (solidi)</vt:lpstr>
      <vt:lpstr>Light </vt:lpstr>
      <vt:lpstr>Scintillation process</vt:lpstr>
      <vt:lpstr>Decay</vt:lpstr>
      <vt:lpstr>Fluorescence 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2013-08-01T09:56:06Z</dcterms:created>
  <dcterms:modified xsi:type="dcterms:W3CDTF">2013-08-19T03:40:33Z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TC030988899991</vt:lpwstr>
  </property>
</Properties>
</file>