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49" r:id="rId3"/>
    <p:sldId id="325" r:id="rId4"/>
    <p:sldId id="297" r:id="rId5"/>
    <p:sldId id="333" r:id="rId6"/>
    <p:sldId id="334" r:id="rId7"/>
    <p:sldId id="328" r:id="rId8"/>
    <p:sldId id="329" r:id="rId9"/>
    <p:sldId id="330" r:id="rId10"/>
    <p:sldId id="339" r:id="rId11"/>
    <p:sldId id="345" r:id="rId12"/>
    <p:sldId id="332" r:id="rId13"/>
    <p:sldId id="318" r:id="rId14"/>
    <p:sldId id="335" r:id="rId15"/>
    <p:sldId id="336" r:id="rId16"/>
    <p:sldId id="317" r:id="rId17"/>
    <p:sldId id="319" r:id="rId18"/>
    <p:sldId id="346" r:id="rId19"/>
    <p:sldId id="350" r:id="rId20"/>
    <p:sldId id="347" r:id="rId21"/>
    <p:sldId id="351" r:id="rId22"/>
    <p:sldId id="352" r:id="rId23"/>
    <p:sldId id="353" r:id="rId24"/>
    <p:sldId id="354" r:id="rId25"/>
    <p:sldId id="355" r:id="rId26"/>
    <p:sldId id="362" r:id="rId27"/>
    <p:sldId id="363" r:id="rId28"/>
    <p:sldId id="357" r:id="rId29"/>
    <p:sldId id="358" r:id="rId30"/>
    <p:sldId id="359" r:id="rId31"/>
    <p:sldId id="361" r:id="rId32"/>
    <p:sldId id="348" r:id="rId33"/>
    <p:sldId id="321" r:id="rId34"/>
    <p:sldId id="313" r:id="rId35"/>
    <p:sldId id="343" r:id="rId36"/>
    <p:sldId id="344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39" autoAdjust="0"/>
  </p:normalViewPr>
  <p:slideViewPr>
    <p:cSldViewPr>
      <p:cViewPr>
        <p:scale>
          <a:sx n="50" d="100"/>
          <a:sy n="50" d="100"/>
        </p:scale>
        <p:origin x="-108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9F1C7-5170-4396-A7C5-B3270C0A6F43}" type="datetimeFigureOut">
              <a:rPr lang="es-MX" smtClean="0"/>
              <a:pPr/>
              <a:t>22/08/2013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14594-E053-4CA3-A3E9-912D9A361871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/>
          <a:lstStyle/>
          <a:p>
            <a:r>
              <a:rPr lang="en-US" b="1" dirty="0" smtClean="0"/>
              <a:t>Coalescence of liquid drops by surface tension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6400800" cy="1752600"/>
          </a:xfrm>
        </p:spPr>
        <p:txBody>
          <a:bodyPr>
            <a:normAutofit/>
          </a:bodyPr>
          <a:lstStyle/>
          <a:p>
            <a:r>
              <a:rPr lang="es-MX" sz="1800" dirty="0" smtClean="0"/>
              <a:t>A. Menchaca-Rocha</a:t>
            </a:r>
          </a:p>
          <a:p>
            <a:r>
              <a:rPr lang="es-MX" sz="1800" dirty="0" smtClean="0"/>
              <a:t>IFUNAM</a:t>
            </a:r>
          </a:p>
          <a:p>
            <a:r>
              <a:rPr lang="es-MX" sz="1800" dirty="0" smtClean="0"/>
              <a:t>México</a:t>
            </a:r>
            <a:endParaRPr lang="es-MX" sz="1800" dirty="0"/>
          </a:p>
        </p:txBody>
      </p:sp>
      <p:sp>
        <p:nvSpPr>
          <p:cNvPr id="4" name="3 Rectángulo"/>
          <p:cNvSpPr/>
          <p:nvPr/>
        </p:nvSpPr>
        <p:spPr>
          <a:xfrm>
            <a:off x="1187624" y="5192032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 smtClean="0"/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International Workshop on Nuclear Dynamics and Thermodynamics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in Honor of Prof. Joe </a:t>
            </a:r>
            <a:r>
              <a:rPr lang="en-US" b="1" dirty="0" err="1" smtClean="0">
                <a:solidFill>
                  <a:srgbClr val="C00000"/>
                </a:solidFill>
              </a:rPr>
              <a:t>Natowitz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Texas A&amp;M University, College Station, Texas, USA </a:t>
            </a:r>
          </a:p>
          <a:p>
            <a:r>
              <a:rPr lang="es-MX" b="1" dirty="0" err="1" smtClean="0">
                <a:solidFill>
                  <a:srgbClr val="C00000"/>
                </a:solidFill>
              </a:rPr>
              <a:t>August</a:t>
            </a:r>
            <a:r>
              <a:rPr lang="es-MX" b="1" dirty="0" smtClean="0">
                <a:solidFill>
                  <a:srgbClr val="C00000"/>
                </a:solidFill>
              </a:rPr>
              <a:t> 19-22, 2013 </a:t>
            </a:r>
            <a:endParaRPr lang="es-MX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572773"/>
            <a:ext cx="3600400" cy="287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 L≠0 </a:t>
            </a:r>
            <a:r>
              <a:rPr lang="es-MX" sz="1800" dirty="0" smtClean="0"/>
              <a:t>(</a:t>
            </a:r>
            <a:r>
              <a:rPr lang="es-MX" sz="1800" dirty="0" err="1" smtClean="0"/>
              <a:t>Mexican</a:t>
            </a:r>
            <a:r>
              <a:rPr lang="es-MX" sz="1800" dirty="0" smtClean="0"/>
              <a:t> LHC) </a:t>
            </a:r>
            <a:endParaRPr lang="es-MX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L=0 </a:t>
            </a:r>
            <a:r>
              <a:rPr lang="es-MX" sz="1800" dirty="0" smtClean="0">
                <a:solidFill>
                  <a:prstClr val="black"/>
                </a:solidFill>
              </a:rPr>
              <a:t>(</a:t>
            </a:r>
            <a:r>
              <a:rPr lang="es-MX" sz="1800" dirty="0" err="1" smtClean="0">
                <a:solidFill>
                  <a:prstClr val="black"/>
                </a:solidFill>
              </a:rPr>
              <a:t>Mexican</a:t>
            </a:r>
            <a:r>
              <a:rPr lang="es-MX" sz="1800" dirty="0" smtClean="0">
                <a:solidFill>
                  <a:prstClr val="black"/>
                </a:solidFill>
              </a:rPr>
              <a:t> LHC) 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435514"/>
            <a:ext cx="3312368" cy="253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This</a:t>
            </a:r>
            <a:r>
              <a:rPr lang="es-MX" dirty="0" smtClean="0"/>
              <a:t> </a:t>
            </a:r>
            <a:r>
              <a:rPr lang="es-MX" dirty="0" err="1" smtClean="0"/>
              <a:t>talk</a:t>
            </a:r>
            <a:endParaRPr lang="es-MX" dirty="0"/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2411760" y="4581128"/>
            <a:ext cx="936104" cy="86409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2157910" y="5373216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?</a:t>
            </a:r>
            <a:endParaRPr lang="es-MX" sz="3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2453"/>
          <a:stretch>
            <a:fillRect/>
          </a:stretch>
        </p:blipFill>
        <p:spPr bwMode="auto">
          <a:xfrm>
            <a:off x="3923928" y="5301208"/>
            <a:ext cx="2376264" cy="43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1115616" y="1844824"/>
            <a:ext cx="5861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err="1" smtClean="0"/>
              <a:t>Question</a:t>
            </a:r>
            <a:r>
              <a:rPr lang="es-MX" sz="2800" dirty="0" smtClean="0"/>
              <a:t> </a:t>
            </a:r>
            <a:r>
              <a:rPr lang="es-MX" sz="2800" dirty="0" smtClean="0"/>
              <a:t>2: </a:t>
            </a:r>
            <a:r>
              <a:rPr lang="es-MX" sz="2800" dirty="0" err="1" smtClean="0"/>
              <a:t>effect</a:t>
            </a:r>
            <a:r>
              <a:rPr lang="es-MX" sz="2800" dirty="0" smtClean="0"/>
              <a:t> of </a:t>
            </a:r>
            <a:r>
              <a:rPr lang="es-MX" sz="2800" dirty="0" err="1" smtClean="0"/>
              <a:t>mass</a:t>
            </a:r>
            <a:r>
              <a:rPr lang="es-MX" sz="2800" dirty="0" smtClean="0"/>
              <a:t> </a:t>
            </a:r>
            <a:r>
              <a:rPr lang="es-MX" sz="2800" dirty="0" err="1" smtClean="0"/>
              <a:t>asymmetry</a:t>
            </a:r>
            <a:r>
              <a:rPr lang="es-MX" sz="2800" dirty="0" smtClean="0"/>
              <a:t>?</a:t>
            </a:r>
            <a:endParaRPr lang="es-MX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15616" y="1196752"/>
            <a:ext cx="489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err="1" smtClean="0"/>
              <a:t>Question</a:t>
            </a:r>
            <a:r>
              <a:rPr lang="es-MX" sz="2800" dirty="0" smtClean="0"/>
              <a:t> </a:t>
            </a:r>
            <a:r>
              <a:rPr lang="es-MX" sz="2800" dirty="0" smtClean="0"/>
              <a:t>1: </a:t>
            </a:r>
            <a:r>
              <a:rPr lang="es-MX" sz="2800" dirty="0" err="1" smtClean="0"/>
              <a:t>rotation</a:t>
            </a:r>
            <a:r>
              <a:rPr lang="es-MX" sz="2800" dirty="0" smtClean="0"/>
              <a:t> vs </a:t>
            </a:r>
            <a:r>
              <a:rPr lang="es-MX" sz="2800" dirty="0" err="1" smtClean="0"/>
              <a:t>vibration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12776"/>
            <a:ext cx="53816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Gotatron</a:t>
            </a:r>
            <a:r>
              <a:rPr lang="es-MX" dirty="0" smtClean="0"/>
              <a:t>-I</a:t>
            </a:r>
            <a:endParaRPr lang="es-MX" dirty="0"/>
          </a:p>
        </p:txBody>
      </p:sp>
      <p:sp>
        <p:nvSpPr>
          <p:cNvPr id="5" name="4 Elipse"/>
          <p:cNvSpPr/>
          <p:nvPr/>
        </p:nvSpPr>
        <p:spPr>
          <a:xfrm rot="1782540">
            <a:off x="2700407" y="3786073"/>
            <a:ext cx="230448" cy="1732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 rot="19628500">
            <a:off x="5608684" y="3765688"/>
            <a:ext cx="230448" cy="1732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CuadroTexto"/>
          <p:cNvSpPr txBox="1"/>
          <p:nvPr/>
        </p:nvSpPr>
        <p:spPr>
          <a:xfrm>
            <a:off x="6588224" y="620688"/>
            <a:ext cx="228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Bought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while</a:t>
            </a:r>
            <a:r>
              <a:rPr lang="es-MX" dirty="0" smtClean="0">
                <a:solidFill>
                  <a:srgbClr val="FF0000"/>
                </a:solidFill>
              </a:rPr>
              <a:t> at TAMU</a:t>
            </a:r>
            <a:endParaRPr lang="es-MX" dirty="0">
              <a:solidFill>
                <a:srgbClr val="FF0000"/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flipH="1">
            <a:off x="4788024" y="1052736"/>
            <a:ext cx="180020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12776"/>
            <a:ext cx="53816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Gotatron</a:t>
            </a:r>
            <a:r>
              <a:rPr lang="es-MX" dirty="0" smtClean="0"/>
              <a:t>-I</a:t>
            </a:r>
            <a:endParaRPr lang="es-MX" dirty="0"/>
          </a:p>
        </p:txBody>
      </p:sp>
      <p:sp>
        <p:nvSpPr>
          <p:cNvPr id="5" name="4 Elipse"/>
          <p:cNvSpPr/>
          <p:nvPr/>
        </p:nvSpPr>
        <p:spPr>
          <a:xfrm>
            <a:off x="3405448" y="3975807"/>
            <a:ext cx="230448" cy="1732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>
            <a:off x="4917616" y="3975807"/>
            <a:ext cx="230448" cy="1732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6588224" y="620688"/>
            <a:ext cx="228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Bought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while</a:t>
            </a:r>
            <a:r>
              <a:rPr lang="es-MX" dirty="0" smtClean="0">
                <a:solidFill>
                  <a:srgbClr val="FF0000"/>
                </a:solidFill>
              </a:rPr>
              <a:t> at TAMU</a:t>
            </a:r>
            <a:endParaRPr lang="es-MX" dirty="0">
              <a:solidFill>
                <a:srgbClr val="FF0000"/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H="1">
            <a:off x="4788024" y="1052736"/>
            <a:ext cx="180020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12776"/>
            <a:ext cx="53816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Gotatron</a:t>
            </a:r>
            <a:r>
              <a:rPr lang="es-MX" dirty="0" smtClean="0"/>
              <a:t>-I</a:t>
            </a:r>
            <a:endParaRPr lang="es-MX" dirty="0"/>
          </a:p>
        </p:txBody>
      </p:sp>
      <p:sp>
        <p:nvSpPr>
          <p:cNvPr id="5" name="4 Elipse"/>
          <p:cNvSpPr/>
          <p:nvPr/>
        </p:nvSpPr>
        <p:spPr>
          <a:xfrm>
            <a:off x="4125528" y="3933056"/>
            <a:ext cx="230448" cy="1732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>
            <a:off x="4283968" y="3933056"/>
            <a:ext cx="230448" cy="1732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6588224" y="620688"/>
            <a:ext cx="228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Bought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while</a:t>
            </a:r>
            <a:r>
              <a:rPr lang="es-MX" dirty="0" smtClean="0">
                <a:solidFill>
                  <a:srgbClr val="FF0000"/>
                </a:solidFill>
              </a:rPr>
              <a:t> at TAMU</a:t>
            </a:r>
            <a:endParaRPr lang="es-MX" dirty="0">
              <a:solidFill>
                <a:srgbClr val="FF0000"/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flipH="1">
            <a:off x="4788024" y="1052736"/>
            <a:ext cx="180020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1828800"/>
            <a:ext cx="76390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Collision</a:t>
            </a:r>
            <a:r>
              <a:rPr lang="es-MX" dirty="0" smtClean="0"/>
              <a:t> </a:t>
            </a:r>
            <a:r>
              <a:rPr lang="es-MX" dirty="0" err="1" smtClean="0"/>
              <a:t>examples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63005"/>
            <a:ext cx="48768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Influence</a:t>
            </a:r>
            <a:r>
              <a:rPr lang="es-MX" dirty="0" smtClean="0"/>
              <a:t> of </a:t>
            </a:r>
            <a:r>
              <a:rPr lang="es-MX" dirty="0" err="1" smtClean="0"/>
              <a:t>glass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Limiting</a:t>
            </a:r>
            <a:r>
              <a:rPr lang="es-MX" dirty="0" smtClean="0"/>
              <a:t> angular </a:t>
            </a:r>
            <a:r>
              <a:rPr lang="es-MX" dirty="0" err="1" smtClean="0"/>
              <a:t>momentum</a:t>
            </a:r>
            <a:endParaRPr lang="es-MX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315" y="2304723"/>
            <a:ext cx="8923189" cy="232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RLDM</a:t>
            </a:r>
            <a:endParaRPr lang="es-MX" dirty="0"/>
          </a:p>
        </p:txBody>
      </p:sp>
      <p:pic>
        <p:nvPicPr>
          <p:cNvPr id="17410" name="Picture 2" descr="http://t0.gstatic.com/images?q=tbn:ANd9GcQ4CPSSrh_KtVyplJvhEB5EnFCxJhr3bb1mbEHidt7A581BTU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113983" cy="1512168"/>
          </a:xfrm>
          <a:prstGeom prst="rect">
            <a:avLst/>
          </a:prstGeom>
          <a:noFill/>
        </p:spPr>
      </p:pic>
      <p:sp>
        <p:nvSpPr>
          <p:cNvPr id="17412" name="AutoShape 4" descr="data:image/jpeg;base64,/9j/4AAQSkZJRgABAQAAAQABAAD/2wCEAAkGBhQQERQUEBQVFBUWFxcVFhUWGBYYGBwXGBwcHBcVGhcYHCYgGR0jGhscHy8gIycpLC0sFh4xNTAqNSYrLCkBCQoKBQUFDQUFDSkYEhgpKSkpKSkpKSkpKSkpKSkpKSkpKSkpKSkpKSkpKSkpKSkpKSkpKSkpKSkpKSkpKSkpKf/AABEIAMgAwAMBIgACEQEDEQH/xAAbAAACAwEBAQAAAAAAAAAAAAAABQEDBAIGB//EAEgQAAIBAgMDBQwJBAAFBAMAAAECAwARBBIhBRMxBiJBUWEUMlJTcXKBkZKy0dIVIzNCQ1STofBiY4LTg7HB4uNzouHxByQ0/8QAFAEBAAAAAAAAAAAAAAAAAAAAAP/EABQRAQAAAAAAAAAAAAAAAAAAAAD/2gAMAwEAAhEDEQA/APuFqU7fmZREFZluxvlNiQEY24ddNjSflF+D57e41As38njZfaHwo38njZfaHwrmig638njZfaHwo38njZfaHwripoOt/J42X2h8KN/J42X2h8K5ooOt/J42X2h8KN/J42X2h8K5ooOt/J42X2h8KN/J42X2h8K5ooOt/J42X2h8KN/J42X2h8K5ooOt/J42X2h8KN/J42X2h8K5ooOt/J42X2h8KN/J42X2h8K5ooOt/J42X2h8KN/J42X2h8K5ooOt/J42X2h8KN/J42X2h8K4pHtmXEDEQbnRFZrrp9ad25Kk/dCgC39TdgoH+/k8bL7Q+FVYnFSKjkTS3CsRzhxAJHRXdU4z7N/Mf3TQezNJ+UX4Pnt7jU4NJ+UX4Pnt7jUCqiiigipqKCbC50FBNFWx4GVlzLGbdFyFY/4n/rbyVSrX8o0IOhB6iKCaKKKAooqDfQAXJIAHWTw/nRYnooJorqeBo2yuBci4IJII6eIGo/61zQFFFFAUVZhMMZZAgNhYsxHG17ADqvrr/Sa3Y7YiojNGWuoLWJJBsLkHy9YoFtFQDepoCrcPgZZFzIq5TwzMQSOsAKdOom1/JrVEi3BANiQQD1EjQ16TZ2IV4lKaCwGXqIFivoOlB5wHjcEEEgg8QRxFVYz7OTzH901pxMoeWRl1UkAHoOUWJHZe9ZsZ9m/mP7poPZmk/KL8Hz29xqcGk/KL8Hz29xqBVRRRQFWYOIPLGp4XLHtyC4HrsfRVddQz7uRHPBTzvNIsx9HHyA0Hqlrz+30CSB+hkOawvcpaxt15SfLp1U/RwRccOjp/5V57a2JEkvN1CArf+o2Jt5AAL9ZI6KBL9Nxf3f0ZvloO3I/7n6M3yUwvQaBRsflCs7vEVZZIwC2j5CDws7KCCfBYBvLxPoNlpedOwO3psAD6mb11hw2GWNQsahVHQP3J6z2nidTW3ZcmWdL9IdfSQGH7If2oNnKJNIm6c5HoKMT+6ikOJ2kkZs2e9r82ORh61BFPuUUmkS9OYt6ApB/dh+9K70C/6bi/ufozfLWLaPKtIbMVcxmwY7uUMGJsLKyWcdgN+oGnt6qfCoXDlQWUWVjqQDxt1HtGvo0oNeysTllQ9DjIbi3HnIbHtuPK/ZTbbs+WIgcXOQekc4+hQTSjAw55ox1EyHyJY+8V9dNtvQZosw4oQ/oAIb/2lqDy0m141JU7y400ilI07Qtj5aqn24uU7sOW6A0U4B7CRGSPQDTMGq54VkUq4zKdCDexHUezs6aDFsTbaYtCyBhlYowYEc4cbNwYdorc0IN7jjx7fKB33kNxUqgUAAAACwA0AHkHAV1QQKqxn2b+Y/umrqpxn2b+Y/umg9maT8ovwfPb3Gpk+MRXCF1DNcqpIDEDiQL3PopZyi/B89vcagV0UUUEVNRU0EAECwZwvSoZgPVfT0WoVbCw0HVU0UBRRRQcu4UEsQANSSQAB1knQVWZ1Nhmsb3XUA3WxzC/G3H0HoqvaWD3sbJoCbEEgkAqQwNgQbggEa8bcbWKefkw2R8rhnINrqFucri1wdL5/wBvTQOjtRZHu0qs1lAIK5bE80AjS5PRxOnZVrSAEAkXPAX1PkHT6K80OS7OoMrBSpe4sxDBixLMFkNmOc6Bj+5A2Y7ZW8cSCRRGEW7tzzdZA4ysTZRoARrxIoGkmPjVcxdcvhZhbjbiO3SpbGoLXOpKi3Tz2yrpx1bT/wCqS4bkvZXu6uzCwJjNgQyk6MxOpXUX9VhVg5MEKyZ1ymxzbvngjJcBs2i2QaW48b2tQPsFjcjrIlnFmUgEagkXseGYEDTtIvwtv2htoSIUjVgWFiWGUBTx48Ta4sKQbH2Z3PGVuCSbkgEX0Cg2LHWy9db6CBU0UUBTLZmyYpIFZ1DM4DFvvAn7qtxXLw06vLS2uN9l5gkZQ5NlDWBNizW0uNASbdtARG4434i/XY2DekC/prjGfZv5j+6atAtw4VVjPs38x/dNBbysDvKEEIxCiMOISCy5szDOVzqGCnJoQ17/AHem7FErDhVcFWJYAG99EcjQkkc0XsSbcOis3KvCtJiY8oVyI9QYwxTMXAkF0bMc1iASoG7487Tr/wDIMhTuKQcExaBvNkV4z+7rQdUVAqaCKmoqaAooooCiiigKT7V2O0syOCCFUjKWZbG58FSSGvYi66ddrVtSdiwuTa9vsyF8gJN79p07KxT7fHdBijBkMY+sCKWbMw5qX4LYHMxYjTKOk2DLDyflVcpZHOTJvWZ84N3u1gOL5gW1tdeB0y5p+SzsAn1IARlAu2oIcajJcgsyNxsMvA6XdbqeXv2EC+DHZpPTIeavkUE/1VP0BBb7ME8c5JMl+ve3zg+Q/CgWTcnZGJ5yC5bnZnzBTvPqhzdU56txGqDTgRswGyGimz8zLlZdCSbZiUUArzQBYaNY24C16u7lmj+ykEi+BNx8glUX9pW9FZcbyk3LIZlMKk5XzjQZrBXWRSUYA6EXvY3HekUDuiqMTiMtu916WYKPRoSfVVkMmZQdNeogj1jQ0HdFFFAUi2zDiDiINzqhZrvp9V9W6s2vfXVtOpl6iKe0UBVOM+zfzH901dVOM+zfzH900GnlJs4TzoRPApVSmWTKWUm/PUdLXKmxtbIOsgzy/wAEZsNu175hJk84RsUPoYL6qW8r5ozMQJFR0UErnjBF83Py71WdiLELY/ZqLc4g+h5Q/hee3uNQeYwO30liSQXGdFe110zAG3fdF7eitH0qn8K/NSPYqMglhDMNzNIgAUkZCc6feH3XHRTGz+E/sH/ZQavpVP4V+ap+lU/hX5qyWfwn9hv9lFn8J/Yb/ZQavpVP4V+ap+lU/hX5qyWfwn9hv9lFn8J/Yb/ZQa/pVP4V+aoO1k/hT5qy2bwn9hv9lL8fC08sWGLMUcNJMLFbxJbmd8e/chT2AjpoLouUsVhJlxIiv/8A0MpEXHQnXvD4dsuo1trW6XC4RzmZcOzHXN9VmPbm4/vXGztqCaWaIhcq6IMrWKAlHvfRhmHRplalmEU4aV8MTzVAkgLM32RNjHfeqPq25vTzSlB6IY2Pxie2vxo7uj8Yntr8aRYvaWUMsWSSQAER7zLoTYMSZ+aP304GqDBLIg3s+7bNmO4cqLWtkzNNdgD02B7BQek7uj8Yntr8axy4TCuxZ1gdjqS5R/2YkCk8oliQbmRZiCSVmkOZgeAEgm5pFtLixvqemtkGNDjioNgSpY5lJFwGAxGh+FAxxW0okUEzQxqNLsyW7Lc4AVqge6g3Vri917034Ean/ma8fG7SFMVl3md3jw6lGkyxLHI29VGk0eRk77NomXrplsxxh5IgthBilDIqnmRzlc7It+COt2A8JDwzUHoqKKKAooooCqcZ9m/mP7pq6qcZ9m/mP7poJ5WY3d4mO7EXj0HPFypchY8k8Zd2tbLZrHJwzauOUP4Xnt7jUn5VgJPe9jLGEVGkYLKwZvqrCVN2OcLtZu//AKbFxyg/B89vcag8ZiYgmOOmk8IbRFb6yE2PfA2vG6/p1t3A6m/Qj+Ws/KlcqRz6/USK7WNju2+rk1uOCtm/xrbuT4uT9X/voKtwOpv0I/lo3A6m/Qj+WrdyfFv+qPno3B8XJ+qPnoKtwOpv0I/lo3A6m/Qj+WrdwfFyfqj56NwfFyfqf99BVuB1N+jH8tZdgR3xGKkA4NHAvNVdI1ztoosOdLb/ABreIP7b/qj56yckxfD7zxsk0vWbPI2XXp5uUeigaJh1W2VQLAgaDQHUjyXrznKvaQjlhaPMXhOeVkynd4eTmOWvcXJyuF1+yJtYU92niZEjO5TPISFRegEm2d+pF4nptURbPG5Mcp3hZMsjkAF7ixJA9QHQP3DHs7Z4w6lU32pLMzIjM7Hi7MRdj29VgLCtWZuuX9NPhS3YFzEY3R2kgYwO28IuU719X+8hV/8ALspluP7T/q/+SgMzdcv6afCkHKfBFshjaVJpWGHDZEXNG9zIjG2oCB2B+6RxFP8Acf2n/V/8lL8PEJMd3pUYeLgWLfWTm1++NiI1I/4hoNWz9xiYEAjGVOZunHOjdBkKMOhgDbtDdRq3a+zd9A0a2RhZo28GRCGjbyBgPReqdqSdzHfogyll7pIBz5ALCQW4lOJ0JKg9QpoDcfy1Bk2RtDuiFJLZSRZl8F1OV0PkYEeitlJof/18Wyfh4m8i9k6Abxf8kAftKPTmgKKKKAqnGfZv5j+6auqnGfZv5j+6aB/tPk+k5Ys8i503b5Gy5kuxsdP6m9qqNux5RALk2Yi51J5jak9dOzSflF+D57e41AlxWFWVGjfVXVkYdjAg/saQbDnvCqyCPeRloZMzPfNGchY2U8bBuPTXpKQt9RjGGfdpiFzgnLbfR2VxzuGaPKf+G1BpzL4MXtP8lF18GL2n+Sr+6R+YX1xUd0L+YX1xUFGZfBi9p/kozL4MXtP8lX90L+YX1xUd0j8wvrioF+08UscMr5Yuajt3z9Ck+BWnBypg8Lh1kJ0SKIAAlmcgc1VGpN7nsAJ4Cl3K7GKMI432fOY4siBGZhJIqsAF1JyltBTXB4Yyss88YSUBwqZs2RGN7eCHKgBiPINKA2dsso7yysHlfTMNFWMHmxICdFHEnixuT0AMaKKBFtKPcYpJbssc2WGXKbWkH2DnsNzHfrZK17Sl3Kg3ka5ItntwR36v6LemteMwaTRtHILq4ykcND1HoI436CKRwYhiRhcWFMi6o7OU3y2K51shBezEMt7gm/AigcQQ5kVs8gzKG77gCL9VYeSy5onmNycRI0ozand6LCL/APporf5Vn2nO0hGDiygsoErIxYxQ8CTdRZnHNUXvrm4CmCR4hQFXucKBYC0ugGgHHqoGFL8BvY5JI5LuhOeKQkXsxN4W7VPA+CR1VNsT14f1S/Gsm1NmYiePKWgVgQ6OokzI6m6uuvQejpBI6aDXtzZ7TRER6SoRJEeqVNVHkOqnsY1ds3HriIklTQOL2PEHgyntDAqe0GsODxmIfMubDF4yFkAE2jFQdL9BB0PTasGH3+HxDxXgy4jPMmkmUOLb5Bre5FpLdr24Gg9PSxNvxksOcSuhCgnUtkUDgSSey2h1NrnDsEYneHve5rGwbeZs3Ru85LZPP7LdNEDYaU354Od0QEvcNvCWdVGqXdSbmw4UG0co4iQAJOq+Q2BuoIJ6CCwB6qqHKOGdWWIliVk4C4sEBzEi4Asw49dcIcIALd6QdeeSdY+Atme7BTcA39NdwLh8riBsxWKS2rEBGVeat9Mosmg4XHXQfRjSflF+D57e41ODSflF+D57e41AqpZygwjPFmiF5YmE0XaycU8jpdP8r0zoBoMWCxrTRpIgQq6hlOduB6+ZoesdlXZpPBT22/10owzNhcQ0IC7uYtLCWJUB+M0Isp6SZB2Mw6Kuxm3SmUJHv2YXVYSzgi9rmTJkUX6S1AxzyeCntt/rrFJtq0ohUK8h4qjM2Qa2aQiOyDy6noBrNPHiZ3ymVYVCIzxRsd5zswsZshFrqw5gB0OtM4omW+WOMZiWazEXY8SbR6ntNB5x8PJ3Zh+6pEL3eYqrsIkSMFY0VWAuc8gJY6kr0DSvWCkuwyZ5Z8QwGViII7G4McRbMwuBo0jN0cEWmncSeAo7QAD6xY0HWJxKxqWchQOk/wA/lqsDi5AI0JB4aEcQe3s7aWbW2LvgoUqLB154L6Pl5wuwIYZdD21iPJhtbOgupj7w6qdcxAbV+3hQOI9oxsFIYWYMwPYts1+q2YceuuMfFDIBHOqOHvlVwCDa17X0B1HbrpSc8kjYfWKCAoAVCqnIyMCwzak5bH0dWuyTk8CiLm7xCovdgCQgBUE3XvesnncaDdhMJFh1yxKkSk3stluevXUntOtX79fCXhm4jh1+TtpEvJa557I1kEa8zgFK2OrcbL0W4jq1pfkozFxmVVvdSF5x0tlYg95r3ttcq8LUHoWxShlXMLt3o69C1/JZT6qtpLgOTxikRsyEKb2ynNcoyZQxY2TnXtanVAu2hht2xxKI7yIhUohAMiXvlIPfFdSvTckfetVW0Yhi8OsmGYFxlmgfgM66gHqDAlD1Zj1U2pVI7YeVAqDcSEqci6pMzE5zl4o5Nifumx4E2DZs3HrPEkqXswvY8QeDI3aCCpHWKyvsBCdCw5+fovfMzaGxK6sdRY2rNKe4583CCdxn6o5zor9iSHmnqax+8bPKBUvJ1AcwdwwJZWGUZSSp0ULl+6L6a3JNzUrshIY2yX0jkUXN9CFv7g/emlU4z7N/Mf3TQezNIOV+NWFIne9t4RzVZzco1gFQEn1U/NJ+UX4Pnt7jUHlm22THniglbnBQHAhvf731pFlvpfrNdFcVJGNY8O+bWwM/Mt0FggDX7GFqYsoIsRcHiDwI6qohbIcja+Ax4keCf6h+4166BZtPksmJgEc7vIy5mWRraOeDFFARrcLEWtcdNd7J2t+BJHkmjHOjjXmFeAkjHizb/GxB4U3rJtLZMc4GcEMpukinK6HrRhw8moPSDQcJpK8mWTnJGlsvgGQ34633lvRWTbW0mIEEIZZpgQpItkTg8x7FB062Kjrt13FjF0XExMPCkgu48mR1RvSorVszZKwZmuXkexklfV3twBtoFHQoAAoOI5DAqxRYeQogCqVMdrAWHFwfWK6+kZPy0vri+et9FBg+kZPy0vri+ej6Rk/LS+uL5630j2ptGWOWwLCM7oXWPNlzSRqx1U5iQxygE8NV4Eht+kZPy0vri+eo+kZPy0vri+elkGOxTZAwKlsgYbsWCHd3luRbNdnGW5tl4aXNKY7FLqc5ZmjJUxjKBkXMtwhtc5uq2U6jS4OvpGT8tL64vnqPpGT8tL64vnpV3djA0YsLEKxLIRziFJj5iGwHO10t0nTXuLaeIFrqzA21MVjnumdLDgFBbU8bHU2oGf0jJ+Wl9cXz1H0jJ+Wl9cXz1iVppYAGLh99GCwXLdAylrDKpC2uDcX0I1tc5u78SEbRrhYiAI+F1GaMXQ3Ym4vdhwBK6mgb/SMn5aX1xfPUHaDnjhpfai+elcmOxIJCqwOZ8q5LjIXk+sLa84WWy31vw1uHmBZin1nfBpBe1rhXZVaw61APpoPP4ad40OGxMLyRuTHDneIu6FSTE935zKARmvcgDpFTs7asyA4aWObeKpaOS8OZor2VzmbKXU2Vui9jpmp9tHZ6TxmOS9jYgg2ZWGqup6GB1B7KS7Ti353DaYiMCSB5AuWUBQHJA0Ksea6cQGBtwNBp5P7aknLh4zlW2WcZcj9gAY84dOUle0cKaYz7N/Mf3TVOytoCeIOAUOqsh4o6mzRnyH16Ecauxv2cnmP7poPZmk3KL8Hz29xqcmknKaUKISxAGdtSQPuN10C2uJYgwsfQRxBHAjtB/nEHjuyPxie0vxo7sj8YntL8aDFtLaLw7q+TnNlY9J1AGRcwN7m5426rXIVNyokWNWZUGYaXDki1wS3OGa5HWLa3vXou7I/GJ7a/GqsQ8Mgs7IQDcc8Ag9YINx/80CbBbemMojZVa5cmxW5F5ObHd+cFyAcDcOCWXp7fbrxM28C5S8ti1wVClgFJvY6gKOHEam9NHxka7tVeMLcLYMtgApsLX0Gg/ar+7I/GJ7a/GgQvyjlClykeUAm1nvozra+a33Qb26SO2uTyokDAKkbgBjmU2EgXxV2ubcDbNwPe8afPiY2BDPGQQQQWW1j0WvU92R+Gntr8aDLsPGNKjszK/wBYQGTvbBV73U6XJ6TremFVd2R+MT21+NHdkfjE9pfjQXUVT3ZH4ae0vxo7tj8Yntr8aC6iseEx6FFJkS9tecvxq7uyPw09pfjQXUVT3ZH4ae0vxo7sj8YntL8aC6iqe7I/GJ7S/GjuyPw09pfjQXVXJArFSyglTdSQCQbEXB6DYkX7a57sj8YntL8aO7I/DT2l+NBdVOM+zfzH900d2R+MT2l+NU4zGJu356d433l8E9tB7k0l2htSRJ8q5cqiAsLXLb6R49Dfm5Qubpvr1U6NUS4GNnV2RSy96xAJHkPRQXAUWqaKCLUWqaDQeel5RmPEukgAiUuM1iTdIo5egk3s7aWtZR016C1L5dhxNviVs01wz6ZgCixkKxHNGVBpwvTBRQFqLVNFBFqLVDSAC5It130roGgi1YNtYxoYs0YuxeNAPPdV6wL69Jt10wrNjsEkyhJBcBke3WUYMLjquKDJsTba4iOMjvmjSQizAc4DvSw1FzTO1ZMLs5Y2ZlvzgBl0yqFFgqgDmjTh1kmtWYaftQTai1TRQRai1TRQRai1TRQRai1TRQFFFFAUUUUBRRRQFFFFAVi2wkhiIhvmuvekBioZS4UngxTMAesiiig8nDyfxbK0chcRldEDLaxZWys2fvs2Y3CnRrZugbo9nYwsbvIoCuTz150tjlK8bISVNtOHAa3iig4xezMYqSCJpGLCwvICR3pBF2HTfienXhlNa7JxalyN5YsWe0iBmLKe8bTKBJlJGg5p49JRQb8Ps7FbuYSsWLxSADMLZ8zhAo+79WVpZhtmStKWSMgZ1Uk5RlMc0bIw6SFUPe/gqBxNFFB7eiiigKKKKAooooCiiig//9k="/>
          <p:cNvSpPr>
            <a:spLocks noChangeAspect="1" noChangeArrowheads="1"/>
          </p:cNvSpPr>
          <p:nvPr/>
        </p:nvSpPr>
        <p:spPr bwMode="auto">
          <a:xfrm>
            <a:off x="63500" y="-923925"/>
            <a:ext cx="18288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414" name="Picture 6" descr="http://img.tfd.com/mgh/cep/thumb/Schematic-plots-of-singlehumped-fission-barrier-of-liquidd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2779" y="3461064"/>
            <a:ext cx="3231629" cy="3352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Arturo\Desktop\P8212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00" y="404664"/>
            <a:ext cx="7919740" cy="5940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76399"/>
            <a:ext cx="4631208" cy="412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Entrance</a:t>
            </a:r>
            <a:r>
              <a:rPr lang="es-MX" dirty="0" smtClean="0"/>
              <a:t> </a:t>
            </a:r>
            <a:r>
              <a:rPr lang="es-MX" dirty="0" err="1" smtClean="0"/>
              <a:t>channel</a:t>
            </a:r>
            <a:r>
              <a:rPr lang="es-MX" dirty="0" smtClean="0"/>
              <a:t> </a:t>
            </a:r>
            <a:r>
              <a:rPr lang="es-MX" dirty="0" err="1" smtClean="0"/>
              <a:t>effects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323528" y="154750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Gyrostatic: J. </a:t>
            </a:r>
            <a:r>
              <a:rPr lang="en-US" b="1" dirty="0" err="1" smtClean="0">
                <a:solidFill>
                  <a:srgbClr val="FF0000"/>
                </a:solidFill>
              </a:rPr>
              <a:t>Blocki</a:t>
            </a:r>
            <a:r>
              <a:rPr lang="en-US" b="1" dirty="0" smtClean="0">
                <a:solidFill>
                  <a:srgbClr val="FF0000"/>
                </a:solidFill>
              </a:rPr>
              <a:t> and W.J. </a:t>
            </a:r>
            <a:r>
              <a:rPr lang="en-US" b="1" dirty="0" err="1" smtClean="0">
                <a:solidFill>
                  <a:srgbClr val="FF0000"/>
                </a:solidFill>
              </a:rPr>
              <a:t>Swiatecki</a:t>
            </a:r>
            <a:r>
              <a:rPr lang="en-US" b="1" dirty="0" smtClean="0">
                <a:solidFill>
                  <a:srgbClr val="FF0000"/>
                </a:solidFill>
              </a:rPr>
              <a:t>, LBL Report No. 12811-</a:t>
            </a:r>
            <a:r>
              <a:rPr lang="es-MX" b="1" dirty="0" smtClean="0">
                <a:solidFill>
                  <a:srgbClr val="FF0000"/>
                </a:solidFill>
              </a:rPr>
              <a:t>UC-34d, 1982.</a:t>
            </a:r>
            <a:endParaRPr lang="es-MX" b="1" dirty="0">
              <a:solidFill>
                <a:srgbClr val="FF0000"/>
              </a:solidFill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1187624" y="1988840"/>
            <a:ext cx="2304256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5904656" y="2132856"/>
            <a:ext cx="305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Bass, PL 47B (1973) 139</a:t>
            </a:r>
          </a:p>
          <a:p>
            <a:r>
              <a:rPr lang="es-MX" b="1" dirty="0" err="1" smtClean="0">
                <a:solidFill>
                  <a:srgbClr val="FF0000"/>
                </a:solidFill>
              </a:rPr>
              <a:t>Includes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neck</a:t>
            </a:r>
            <a:r>
              <a:rPr lang="es-MX" b="1" dirty="0" smtClean="0">
                <a:solidFill>
                  <a:srgbClr val="FF0000"/>
                </a:solidFill>
              </a:rPr>
              <a:t> and </a:t>
            </a:r>
            <a:r>
              <a:rPr lang="es-MX" b="1" dirty="0" err="1" smtClean="0">
                <a:solidFill>
                  <a:srgbClr val="FF0000"/>
                </a:solidFill>
              </a:rPr>
              <a:t>friction</a:t>
            </a:r>
            <a:endParaRPr lang="es-MX" b="1" dirty="0">
              <a:solidFill>
                <a:srgbClr val="FF0000"/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H="1">
            <a:off x="4788024" y="2564904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5580112" y="34307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R. Schmidt and H.O. Lutz,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Phys. Rev. A 45, 7981 (1992)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More complex surface shapes</a:t>
            </a:r>
            <a:endParaRPr lang="es-MX" b="1" dirty="0">
              <a:solidFill>
                <a:srgbClr val="FF0000"/>
              </a:solidFill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 flipH="1" flipV="1">
            <a:off x="4716016" y="3284984"/>
            <a:ext cx="122413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420888"/>
            <a:ext cx="9303043" cy="24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What</a:t>
            </a:r>
            <a:r>
              <a:rPr lang="es-MX" dirty="0" smtClean="0"/>
              <a:t> </a:t>
            </a:r>
            <a:r>
              <a:rPr lang="es-MX" dirty="0" err="1" smtClean="0"/>
              <a:t>about</a:t>
            </a:r>
            <a:r>
              <a:rPr lang="es-MX" dirty="0" smtClean="0"/>
              <a:t> </a:t>
            </a:r>
            <a:r>
              <a:rPr lang="es-MX" dirty="0" err="1" smtClean="0"/>
              <a:t>We</a:t>
            </a:r>
            <a:r>
              <a:rPr lang="es-MX" dirty="0" smtClean="0"/>
              <a:t>=0 </a:t>
            </a:r>
            <a:r>
              <a:rPr lang="es-MX" dirty="0" err="1" smtClean="0"/>
              <a:t>coalescence</a:t>
            </a:r>
            <a:r>
              <a:rPr lang="es-MX" dirty="0" smtClean="0"/>
              <a:t>?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1738313"/>
            <a:ext cx="48577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Instrument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Animation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88" y="2132856"/>
            <a:ext cx="8316860" cy="373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Neck</a:t>
            </a:r>
            <a:r>
              <a:rPr lang="es-MX" dirty="0" smtClean="0"/>
              <a:t> </a:t>
            </a:r>
            <a:r>
              <a:rPr lang="es-MX" dirty="0" err="1" smtClean="0"/>
              <a:t>formation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3D-Simulation</a:t>
            </a:r>
            <a:endParaRPr lang="es-MX" dirty="0"/>
          </a:p>
        </p:txBody>
      </p:sp>
      <p:pic>
        <p:nvPicPr>
          <p:cNvPr id="34818" name="Picture 2" descr="C:\Users\Arturo\Documents\gotas\splashes\Videos-Roberto\MARKERS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7119"/>
            <a:ext cx="85344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Shape</a:t>
            </a:r>
            <a:r>
              <a:rPr lang="es-MX" dirty="0" smtClean="0"/>
              <a:t> </a:t>
            </a:r>
            <a:r>
              <a:rPr lang="es-MX" dirty="0" err="1" smtClean="0"/>
              <a:t>parameters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1269826"/>
            <a:ext cx="730567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Stretching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2600325"/>
            <a:ext cx="72390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Pressure</a:t>
            </a:r>
            <a:r>
              <a:rPr lang="es-MX" dirty="0" smtClean="0"/>
              <a:t> </a:t>
            </a:r>
            <a:r>
              <a:rPr lang="es-MX" dirty="0" err="1" smtClean="0"/>
              <a:t>pattern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50" y="1881188"/>
            <a:ext cx="54483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Zoom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Outline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J.B. </a:t>
            </a:r>
            <a:r>
              <a:rPr lang="es-MX" dirty="0" err="1" smtClean="0"/>
              <a:t>Natowitz</a:t>
            </a:r>
            <a:r>
              <a:rPr lang="es-MX" dirty="0" smtClean="0"/>
              <a:t> &amp; M.N. </a:t>
            </a:r>
            <a:r>
              <a:rPr lang="es-MX" dirty="0" err="1" smtClean="0"/>
              <a:t>Namboodiri’s</a:t>
            </a:r>
            <a:r>
              <a:rPr lang="es-MX" dirty="0" smtClean="0"/>
              <a:t> </a:t>
            </a:r>
            <a:r>
              <a:rPr lang="es-MX" dirty="0" err="1" smtClean="0"/>
              <a:t>comment</a:t>
            </a:r>
            <a:r>
              <a:rPr lang="es-MX" dirty="0" smtClean="0"/>
              <a:t> </a:t>
            </a:r>
          </a:p>
          <a:p>
            <a:r>
              <a:rPr lang="es-MX" dirty="0" err="1" smtClean="0"/>
              <a:t>Liquid</a:t>
            </a:r>
            <a:r>
              <a:rPr lang="es-MX" dirty="0" smtClean="0"/>
              <a:t> </a:t>
            </a:r>
            <a:r>
              <a:rPr lang="es-MX" dirty="0" err="1" smtClean="0"/>
              <a:t>drop</a:t>
            </a:r>
            <a:r>
              <a:rPr lang="es-MX" dirty="0" smtClean="0"/>
              <a:t> </a:t>
            </a:r>
            <a:r>
              <a:rPr lang="es-MX" dirty="0" err="1" smtClean="0"/>
              <a:t>collisions</a:t>
            </a:r>
            <a:r>
              <a:rPr lang="es-MX" dirty="0" smtClean="0"/>
              <a:t>: </a:t>
            </a:r>
            <a:r>
              <a:rPr lang="es-MX" dirty="0" err="1" smtClean="0"/>
              <a:t>to</a:t>
            </a:r>
            <a:r>
              <a:rPr lang="es-MX" dirty="0" smtClean="0"/>
              <a:t> fuse </a:t>
            </a:r>
            <a:r>
              <a:rPr lang="es-MX" dirty="0" err="1" smtClean="0"/>
              <a:t>or</a:t>
            </a:r>
            <a:r>
              <a:rPr lang="es-MX" dirty="0" smtClean="0"/>
              <a:t> </a:t>
            </a:r>
            <a:r>
              <a:rPr lang="es-MX" dirty="0" err="1" smtClean="0"/>
              <a:t>not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fuse</a:t>
            </a:r>
          </a:p>
          <a:p>
            <a:r>
              <a:rPr lang="es-MX" dirty="0" smtClean="0"/>
              <a:t>Mercury </a:t>
            </a:r>
            <a:r>
              <a:rPr lang="es-MX" dirty="0" err="1" smtClean="0"/>
              <a:t>drop</a:t>
            </a:r>
            <a:r>
              <a:rPr lang="es-MX" dirty="0" smtClean="0"/>
              <a:t> </a:t>
            </a:r>
            <a:r>
              <a:rPr lang="es-MX" dirty="0" err="1" smtClean="0"/>
              <a:t>experiments</a:t>
            </a:r>
            <a:endParaRPr lang="es-MX" dirty="0" smtClean="0"/>
          </a:p>
          <a:p>
            <a:r>
              <a:rPr lang="es-MX" dirty="0" err="1" smtClean="0"/>
              <a:t>Surface</a:t>
            </a:r>
            <a:r>
              <a:rPr lang="es-MX" dirty="0" smtClean="0"/>
              <a:t> </a:t>
            </a:r>
            <a:r>
              <a:rPr lang="es-MX" dirty="0" err="1" smtClean="0"/>
              <a:t>tension-driven</a:t>
            </a:r>
            <a:r>
              <a:rPr lang="es-MX" dirty="0" smtClean="0"/>
              <a:t> </a:t>
            </a:r>
            <a:r>
              <a:rPr lang="es-MX" dirty="0" err="1" smtClean="0"/>
              <a:t>coalescence</a:t>
            </a:r>
            <a:endParaRPr lang="es-MX" dirty="0" smtClean="0"/>
          </a:p>
          <a:p>
            <a:r>
              <a:rPr lang="es-MX" dirty="0" err="1" smtClean="0"/>
              <a:t>Conclusion</a:t>
            </a:r>
            <a:endParaRPr lang="es-MX" dirty="0" smtClean="0"/>
          </a:p>
          <a:p>
            <a:r>
              <a:rPr lang="es-MX" dirty="0" err="1" smtClean="0"/>
              <a:t>Future</a:t>
            </a:r>
            <a:endParaRPr lang="es-MX" dirty="0" smtClean="0"/>
          </a:p>
          <a:p>
            <a:pPr>
              <a:buNone/>
            </a:pPr>
            <a:r>
              <a:rPr lang="es-MX" dirty="0" smtClean="0"/>
              <a:t> 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366838"/>
            <a:ext cx="4572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Capillary</a:t>
            </a:r>
            <a:r>
              <a:rPr lang="es-MX" dirty="0" smtClean="0"/>
              <a:t> wave </a:t>
            </a:r>
            <a:r>
              <a:rPr lang="es-MX" dirty="0" err="1" smtClean="0"/>
              <a:t>formation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9813" y="1551083"/>
            <a:ext cx="6100539" cy="482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Neck</a:t>
            </a:r>
            <a:r>
              <a:rPr lang="es-MX" dirty="0" smtClean="0"/>
              <a:t> </a:t>
            </a:r>
            <a:r>
              <a:rPr lang="es-MX" dirty="0" err="1" smtClean="0"/>
              <a:t>growth</a:t>
            </a:r>
            <a:r>
              <a:rPr lang="es-MX" dirty="0" smtClean="0"/>
              <a:t> </a:t>
            </a:r>
            <a:r>
              <a:rPr lang="es-MX" dirty="0" err="1" smtClean="0"/>
              <a:t>models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2555776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J. Eggers, J. Fluid Mech. </a:t>
            </a:r>
            <a:r>
              <a:rPr lang="en-US" b="1" dirty="0" smtClean="0">
                <a:solidFill>
                  <a:srgbClr val="FF0000"/>
                </a:solidFill>
              </a:rPr>
              <a:t>401, </a:t>
            </a:r>
            <a:r>
              <a:rPr lang="es-MX" dirty="0" smtClean="0">
                <a:solidFill>
                  <a:srgbClr val="FF0000"/>
                </a:solidFill>
              </a:rPr>
              <a:t>293 (1999).</a:t>
            </a:r>
            <a:endParaRPr lang="es-MX" dirty="0">
              <a:solidFill>
                <a:srgbClr val="FF0000"/>
              </a:solidFill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3275856" y="2348880"/>
            <a:ext cx="79208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4962147" y="4293096"/>
            <a:ext cx="227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Numerical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simulations</a:t>
            </a:r>
            <a:endParaRPr lang="es-MX" dirty="0">
              <a:solidFill>
                <a:srgbClr val="FF0000"/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H="1" flipV="1">
            <a:off x="5364088" y="3501008"/>
            <a:ext cx="50405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3" y="1114425"/>
            <a:ext cx="890587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50" y="2109788"/>
            <a:ext cx="54483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m</a:t>
            </a:r>
            <a:r>
              <a:rPr lang="es-MX" baseline="-25000" dirty="0" err="1" smtClean="0"/>
              <a:t>t</a:t>
            </a:r>
            <a:r>
              <a:rPr lang="es-MX" dirty="0" smtClean="0"/>
              <a:t> = 2 g </a:t>
            </a:r>
            <a:r>
              <a:rPr lang="es-MX" dirty="0" err="1" smtClean="0"/>
              <a:t>result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2957449" y="4869160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Symmetric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5292080" y="4869160"/>
            <a:ext cx="129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Asymmetric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88" y="1476375"/>
            <a:ext cx="484822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Asymmetric</a:t>
            </a:r>
            <a:r>
              <a:rPr lang="es-MX" dirty="0" smtClean="0"/>
              <a:t> vs </a:t>
            </a:r>
            <a:r>
              <a:rPr lang="es-MX" dirty="0" err="1" smtClean="0"/>
              <a:t>symmetric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2771800" y="5589240"/>
            <a:ext cx="342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C00000"/>
                </a:solidFill>
              </a:rPr>
              <a:t>Asymmetric</a:t>
            </a:r>
            <a:r>
              <a:rPr lang="es-MX" dirty="0" smtClean="0">
                <a:solidFill>
                  <a:srgbClr val="C00000"/>
                </a:solidFill>
              </a:rPr>
              <a:t> </a:t>
            </a:r>
            <a:r>
              <a:rPr lang="es-MX" dirty="0" err="1" smtClean="0">
                <a:solidFill>
                  <a:srgbClr val="C00000"/>
                </a:solidFill>
              </a:rPr>
              <a:t>coalescence</a:t>
            </a:r>
            <a:r>
              <a:rPr lang="es-MX" dirty="0" smtClean="0">
                <a:solidFill>
                  <a:srgbClr val="C00000"/>
                </a:solidFill>
              </a:rPr>
              <a:t> :</a:t>
            </a:r>
            <a:r>
              <a:rPr lang="es-MX" dirty="0" err="1" smtClean="0">
                <a:solidFill>
                  <a:srgbClr val="C00000"/>
                </a:solidFill>
              </a:rPr>
              <a:t>favoured</a:t>
            </a:r>
            <a:endParaRPr lang="es-MX" dirty="0" smtClean="0">
              <a:solidFill>
                <a:srgbClr val="C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732240" y="2348880"/>
            <a:ext cx="108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We</a:t>
            </a:r>
            <a:r>
              <a:rPr lang="es-MX" dirty="0" smtClean="0"/>
              <a:t>= 0-15</a:t>
            </a:r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6732240" y="3244334"/>
            <a:ext cx="120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err="1" smtClean="0"/>
              <a:t>We</a:t>
            </a:r>
            <a:r>
              <a:rPr lang="es-MX" dirty="0" smtClean="0"/>
              <a:t>= 15-60</a:t>
            </a:r>
            <a:endParaRPr lang="es-MX" dirty="0"/>
          </a:p>
        </p:txBody>
      </p:sp>
      <p:sp>
        <p:nvSpPr>
          <p:cNvPr id="7" name="6 Rectángulo"/>
          <p:cNvSpPr/>
          <p:nvPr/>
        </p:nvSpPr>
        <p:spPr>
          <a:xfrm>
            <a:off x="6732240" y="4149080"/>
            <a:ext cx="1320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err="1" smtClean="0"/>
              <a:t>We</a:t>
            </a:r>
            <a:r>
              <a:rPr lang="es-MX" dirty="0" smtClean="0"/>
              <a:t>= 60-130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1331640" y="4653136"/>
            <a:ext cx="89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m</a:t>
            </a:r>
            <a:r>
              <a:rPr lang="es-MX" baseline="-25000" dirty="0" err="1" smtClean="0"/>
              <a:t>t</a:t>
            </a:r>
            <a:r>
              <a:rPr lang="es-MX" dirty="0" smtClean="0"/>
              <a:t> = 2g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Conclusions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Nuclear: 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Gauvin</a:t>
            </a:r>
            <a:r>
              <a:rPr lang="en-US" dirty="0" smtClean="0"/>
              <a:t> et al.: Asymmetric </a:t>
            </a:r>
            <a:r>
              <a:rPr lang="en-US" dirty="0" err="1" smtClean="0"/>
              <a:t>Er</a:t>
            </a:r>
            <a:r>
              <a:rPr lang="en-US" dirty="0" smtClean="0"/>
              <a:t> CN-formation is favored over symmetric one: is this due to an L-window effect?</a:t>
            </a:r>
          </a:p>
          <a:p>
            <a:pPr lvl="1"/>
            <a:r>
              <a:rPr lang="en-US" dirty="0" smtClean="0"/>
              <a:t>JBN:  Symmetric liquid drops do show an L-window </a:t>
            </a:r>
            <a:r>
              <a:rPr lang="en-US" dirty="0" smtClean="0"/>
              <a:t>effect</a:t>
            </a:r>
          </a:p>
          <a:p>
            <a:r>
              <a:rPr lang="en-US" dirty="0" smtClean="0"/>
              <a:t>Liquid Drops:</a:t>
            </a:r>
          </a:p>
          <a:p>
            <a:pPr lvl="1"/>
            <a:r>
              <a:rPr lang="en-US" dirty="0" smtClean="0"/>
              <a:t>RLDM tested… on </a:t>
            </a:r>
            <a:r>
              <a:rPr lang="en-US" dirty="0" smtClean="0"/>
              <a:t>liquid </a:t>
            </a:r>
            <a:r>
              <a:rPr lang="en-US" dirty="0" smtClean="0"/>
              <a:t>drops. </a:t>
            </a:r>
            <a:r>
              <a:rPr lang="en-US" dirty="0" smtClean="0"/>
              <a:t>C</a:t>
            </a:r>
            <a:r>
              <a:rPr lang="en-US" dirty="0" smtClean="0"/>
              <a:t>omplex </a:t>
            </a:r>
            <a:r>
              <a:rPr lang="en-US" dirty="0" err="1" smtClean="0"/>
              <a:t>vibrational</a:t>
            </a:r>
            <a:r>
              <a:rPr lang="en-US" dirty="0" smtClean="0"/>
              <a:t> modes reduce </a:t>
            </a:r>
            <a:r>
              <a:rPr lang="en-US" dirty="0" err="1" smtClean="0"/>
              <a:t>Lc</a:t>
            </a:r>
            <a:r>
              <a:rPr lang="en-US" dirty="0" smtClean="0"/>
              <a:t>  values</a:t>
            </a:r>
            <a:endParaRPr lang="en-US" dirty="0" smtClean="0"/>
          </a:p>
          <a:p>
            <a:pPr lvl="1"/>
            <a:r>
              <a:rPr lang="en-US" dirty="0" err="1" smtClean="0"/>
              <a:t>V</a:t>
            </a:r>
            <a:r>
              <a:rPr lang="en-US" dirty="0" err="1" smtClean="0"/>
              <a:t>ibrational</a:t>
            </a:r>
            <a:r>
              <a:rPr lang="en-US" dirty="0" smtClean="0"/>
              <a:t> excitation isolated (We = 0): neck formation and capillary waves.</a:t>
            </a:r>
            <a:endParaRPr lang="en-US" dirty="0" smtClean="0"/>
          </a:p>
          <a:p>
            <a:pPr lvl="1"/>
            <a:r>
              <a:rPr lang="en-US" dirty="0" smtClean="0"/>
              <a:t>Asymmetric liquid drop coalescence IS more stable than symmetric one, even without an L-window effect </a:t>
            </a:r>
          </a:p>
          <a:p>
            <a:r>
              <a:rPr lang="en-US" dirty="0" smtClean="0"/>
              <a:t>Applications? </a:t>
            </a:r>
          </a:p>
          <a:p>
            <a:pPr lvl="1"/>
            <a:r>
              <a:rPr lang="en-US" dirty="0" smtClean="0"/>
              <a:t>Oh! Yes: narrow mass distributions  in raindrops and sprays, for example.</a:t>
            </a:r>
          </a:p>
          <a:p>
            <a:r>
              <a:rPr lang="en-US" dirty="0" smtClean="0"/>
              <a:t>Future: understanding shattering</a:t>
            </a:r>
          </a:p>
          <a:p>
            <a:pPr lvl="1">
              <a:buNone/>
            </a:pPr>
            <a:endParaRPr lang="es-MX" dirty="0" smtClean="0"/>
          </a:p>
          <a:p>
            <a:endParaRPr lang="es-MX" dirty="0" smtClean="0"/>
          </a:p>
          <a:p>
            <a:pPr lvl="1">
              <a:buNone/>
            </a:pP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Congratulations</a:t>
            </a:r>
            <a:r>
              <a:rPr lang="es-MX" dirty="0" smtClean="0"/>
              <a:t>, </a:t>
            </a:r>
            <a:r>
              <a:rPr lang="es-MX" dirty="0" err="1" smtClean="0"/>
              <a:t>Joe</a:t>
            </a:r>
            <a:r>
              <a:rPr lang="es-MX" dirty="0" smtClean="0"/>
              <a:t>!</a:t>
            </a:r>
            <a:endParaRPr lang="es-MX" dirty="0"/>
          </a:p>
        </p:txBody>
      </p:sp>
      <p:pic>
        <p:nvPicPr>
          <p:cNvPr id="70658" name="Picture 2" descr="C:\Users\Arturo\Desktop\Joe-AM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25" y="1292276"/>
            <a:ext cx="3601367" cy="480102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3059832" y="6309320"/>
            <a:ext cx="306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AMC </a:t>
            </a:r>
            <a:r>
              <a:rPr lang="es-MX" b="1" dirty="0" err="1" smtClean="0">
                <a:solidFill>
                  <a:srgbClr val="FF0000"/>
                </a:solidFill>
              </a:rPr>
              <a:t>Corresponding</a:t>
            </a:r>
            <a:r>
              <a:rPr lang="es-MX" b="1" dirty="0" smtClean="0">
                <a:solidFill>
                  <a:srgbClr val="FF0000"/>
                </a:solidFill>
              </a:rPr>
              <a:t>  </a:t>
            </a:r>
            <a:r>
              <a:rPr lang="es-MX" b="1" dirty="0" err="1" smtClean="0">
                <a:solidFill>
                  <a:srgbClr val="FF0000"/>
                </a:solidFill>
              </a:rPr>
              <a:t>Member</a:t>
            </a:r>
            <a:r>
              <a:rPr lang="es-MX" b="1" dirty="0" smtClean="0">
                <a:solidFill>
                  <a:srgbClr val="FF0000"/>
                </a:solidFill>
              </a:rPr>
              <a:t>,</a:t>
            </a:r>
            <a:endParaRPr lang="es-MX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571625"/>
            <a:ext cx="88011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1340768"/>
            <a:ext cx="83164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err="1" smtClean="0">
                <a:solidFill>
                  <a:srgbClr val="C00000"/>
                </a:solidFill>
              </a:rPr>
              <a:t>Measured</a:t>
            </a:r>
            <a:r>
              <a:rPr lang="es-MX" sz="2400" dirty="0" smtClean="0">
                <a:solidFill>
                  <a:srgbClr val="C00000"/>
                </a:solidFill>
              </a:rPr>
              <a:t>: </a:t>
            </a:r>
            <a:r>
              <a:rPr lang="es-MX" sz="2400" dirty="0" err="1" smtClean="0">
                <a:solidFill>
                  <a:srgbClr val="C00000"/>
                </a:solidFill>
              </a:rPr>
              <a:t>Excitation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functions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for</a:t>
            </a:r>
            <a:r>
              <a:rPr lang="es-MX" sz="2400" dirty="0" smtClean="0">
                <a:solidFill>
                  <a:srgbClr val="C00000"/>
                </a:solidFill>
              </a:rPr>
              <a:t>:</a:t>
            </a:r>
          </a:p>
          <a:p>
            <a:endParaRPr lang="es-MX" sz="2400" dirty="0" smtClean="0">
              <a:solidFill>
                <a:srgbClr val="C00000"/>
              </a:solidFill>
            </a:endParaRPr>
          </a:p>
          <a:p>
            <a:r>
              <a:rPr lang="es-MX" sz="2400" dirty="0" smtClean="0">
                <a:solidFill>
                  <a:srgbClr val="C00000"/>
                </a:solidFill>
              </a:rPr>
              <a:t>	</a:t>
            </a:r>
            <a:r>
              <a:rPr lang="es-MX" sz="2400" baseline="30000" dirty="0" smtClean="0">
                <a:solidFill>
                  <a:srgbClr val="C00000"/>
                </a:solidFill>
              </a:rPr>
              <a:t>118</a:t>
            </a:r>
            <a:r>
              <a:rPr lang="es-MX" sz="2400" dirty="0" smtClean="0">
                <a:solidFill>
                  <a:srgbClr val="C00000"/>
                </a:solidFill>
              </a:rPr>
              <a:t>Sn(</a:t>
            </a:r>
            <a:r>
              <a:rPr lang="es-MX" sz="2400" baseline="30000" dirty="0" smtClean="0">
                <a:solidFill>
                  <a:srgbClr val="C00000"/>
                </a:solidFill>
              </a:rPr>
              <a:t>40</a:t>
            </a:r>
            <a:r>
              <a:rPr lang="es-MX" sz="2400" dirty="0" smtClean="0">
                <a:solidFill>
                  <a:srgbClr val="C00000"/>
                </a:solidFill>
              </a:rPr>
              <a:t>Ar, </a:t>
            </a:r>
            <a:r>
              <a:rPr lang="es-MX" sz="2400" dirty="0" err="1" smtClean="0">
                <a:solidFill>
                  <a:srgbClr val="C00000"/>
                </a:solidFill>
              </a:rPr>
              <a:t>xn</a:t>
            </a:r>
            <a:r>
              <a:rPr lang="es-MX" sz="2400" dirty="0" smtClean="0">
                <a:solidFill>
                  <a:srgbClr val="C00000"/>
                </a:solidFill>
              </a:rPr>
              <a:t>)</a:t>
            </a:r>
            <a:r>
              <a:rPr lang="es-MX" sz="2400" baseline="30000" dirty="0" smtClean="0">
                <a:solidFill>
                  <a:srgbClr val="C00000"/>
                </a:solidFill>
              </a:rPr>
              <a:t>158-x</a:t>
            </a:r>
            <a:r>
              <a:rPr lang="es-MX" sz="2400" dirty="0" smtClean="0">
                <a:solidFill>
                  <a:srgbClr val="C00000"/>
                </a:solidFill>
              </a:rPr>
              <a:t>Er          (</a:t>
            </a:r>
            <a:r>
              <a:rPr lang="es-MX" sz="2400" dirty="0" err="1" smtClean="0">
                <a:solidFill>
                  <a:srgbClr val="C00000"/>
                </a:solidFill>
              </a:rPr>
              <a:t>asymmetric</a:t>
            </a:r>
            <a:r>
              <a:rPr lang="es-MX" sz="2400" dirty="0" smtClean="0">
                <a:solidFill>
                  <a:srgbClr val="C00000"/>
                </a:solidFill>
              </a:rPr>
              <a:t>)</a:t>
            </a:r>
          </a:p>
          <a:p>
            <a:r>
              <a:rPr lang="es-MX" sz="2400" dirty="0" smtClean="0">
                <a:solidFill>
                  <a:srgbClr val="C00000"/>
                </a:solidFill>
              </a:rPr>
              <a:t>and     </a:t>
            </a:r>
          </a:p>
          <a:p>
            <a:r>
              <a:rPr lang="es-MX" sz="2400" baseline="30000" dirty="0" smtClean="0">
                <a:solidFill>
                  <a:srgbClr val="C00000"/>
                </a:solidFill>
              </a:rPr>
              <a:t>	74</a:t>
            </a:r>
            <a:r>
              <a:rPr lang="es-MX" sz="2400" dirty="0" smtClean="0">
                <a:solidFill>
                  <a:srgbClr val="C00000"/>
                </a:solidFill>
              </a:rPr>
              <a:t>Ge(</a:t>
            </a:r>
            <a:r>
              <a:rPr lang="es-MX" sz="2400" baseline="30000" dirty="0" smtClean="0">
                <a:solidFill>
                  <a:srgbClr val="C00000"/>
                </a:solidFill>
              </a:rPr>
              <a:t>84</a:t>
            </a:r>
            <a:r>
              <a:rPr lang="es-MX" sz="2400" dirty="0" smtClean="0">
                <a:solidFill>
                  <a:srgbClr val="C00000"/>
                </a:solidFill>
              </a:rPr>
              <a:t>Kr, </a:t>
            </a:r>
            <a:r>
              <a:rPr lang="es-MX" sz="2400" dirty="0" err="1" smtClean="0">
                <a:solidFill>
                  <a:srgbClr val="C00000"/>
                </a:solidFill>
              </a:rPr>
              <a:t>xn</a:t>
            </a:r>
            <a:r>
              <a:rPr lang="es-MX" sz="2400" dirty="0" smtClean="0">
                <a:solidFill>
                  <a:srgbClr val="C00000"/>
                </a:solidFill>
              </a:rPr>
              <a:t>)</a:t>
            </a:r>
            <a:r>
              <a:rPr lang="es-MX" sz="2400" baseline="30000" dirty="0" smtClean="0">
                <a:solidFill>
                  <a:srgbClr val="C00000"/>
                </a:solidFill>
              </a:rPr>
              <a:t>158-x</a:t>
            </a:r>
            <a:r>
              <a:rPr lang="es-MX" sz="2400" dirty="0" smtClean="0">
                <a:solidFill>
                  <a:srgbClr val="C00000"/>
                </a:solidFill>
              </a:rPr>
              <a:t>Er 	     (</a:t>
            </a:r>
            <a:r>
              <a:rPr lang="es-MX" sz="2400" dirty="0" err="1" smtClean="0">
                <a:solidFill>
                  <a:srgbClr val="C00000"/>
                </a:solidFill>
              </a:rPr>
              <a:t>symmetric</a:t>
            </a:r>
            <a:r>
              <a:rPr lang="es-MX" sz="2400" dirty="0" smtClean="0">
                <a:solidFill>
                  <a:srgbClr val="C00000"/>
                </a:solidFill>
              </a:rPr>
              <a:t>) </a:t>
            </a:r>
          </a:p>
          <a:p>
            <a:endParaRPr lang="es-MX" sz="2400" dirty="0" smtClean="0">
              <a:solidFill>
                <a:srgbClr val="C00000"/>
              </a:solidFill>
            </a:endParaRPr>
          </a:p>
          <a:p>
            <a:r>
              <a:rPr lang="es-MX" sz="2400" b="1" dirty="0" err="1" smtClean="0">
                <a:solidFill>
                  <a:srgbClr val="C00000"/>
                </a:solidFill>
              </a:rPr>
              <a:t>Found</a:t>
            </a:r>
            <a:r>
              <a:rPr lang="es-MX" sz="2400" dirty="0" smtClean="0">
                <a:solidFill>
                  <a:srgbClr val="C00000"/>
                </a:solidFill>
              </a:rPr>
              <a:t>:</a:t>
            </a:r>
          </a:p>
          <a:p>
            <a:endParaRPr lang="es-MX" sz="2400" dirty="0" smtClean="0">
              <a:solidFill>
                <a:srgbClr val="C00000"/>
              </a:solidFill>
            </a:endParaRPr>
          </a:p>
          <a:p>
            <a:r>
              <a:rPr lang="es-MX" sz="2400" u="sng" dirty="0" err="1" smtClean="0">
                <a:solidFill>
                  <a:srgbClr val="C00000"/>
                </a:solidFill>
              </a:rPr>
              <a:t>Symmetric</a:t>
            </a:r>
            <a:r>
              <a:rPr lang="es-MX" sz="2400" u="sng" dirty="0" smtClean="0">
                <a:solidFill>
                  <a:srgbClr val="C00000"/>
                </a:solidFill>
              </a:rPr>
              <a:t> </a:t>
            </a:r>
            <a:r>
              <a:rPr lang="es-MX" sz="2400" u="sng" dirty="0" err="1" smtClean="0">
                <a:solidFill>
                  <a:srgbClr val="C00000"/>
                </a:solidFill>
              </a:rPr>
              <a:t>fusion</a:t>
            </a:r>
            <a:r>
              <a:rPr lang="es-MX" sz="2400" u="sng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to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be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narrower</a:t>
            </a:r>
            <a:r>
              <a:rPr lang="es-MX" sz="2400" dirty="0" smtClean="0">
                <a:solidFill>
                  <a:srgbClr val="C00000"/>
                </a:solidFill>
              </a:rPr>
              <a:t> and </a:t>
            </a:r>
            <a:r>
              <a:rPr lang="es-MX" sz="2400" dirty="0" err="1" smtClean="0">
                <a:solidFill>
                  <a:srgbClr val="C00000"/>
                </a:solidFill>
              </a:rPr>
              <a:t>have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higher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excitation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thresholds</a:t>
            </a:r>
            <a:r>
              <a:rPr lang="es-MX" sz="2400" dirty="0" smtClean="0">
                <a:solidFill>
                  <a:srgbClr val="C00000"/>
                </a:solidFill>
              </a:rPr>
              <a:t>: </a:t>
            </a:r>
            <a:r>
              <a:rPr lang="es-MX" sz="2400" dirty="0" err="1" smtClean="0">
                <a:solidFill>
                  <a:srgbClr val="C00000"/>
                </a:solidFill>
              </a:rPr>
              <a:t>i.e</a:t>
            </a:r>
            <a:r>
              <a:rPr lang="es-MX" sz="2400" dirty="0" smtClean="0">
                <a:solidFill>
                  <a:srgbClr val="C00000"/>
                </a:solidFill>
              </a:rPr>
              <a:t>, </a:t>
            </a:r>
            <a:r>
              <a:rPr lang="es-MX" sz="2400" dirty="0" err="1" smtClean="0">
                <a:solidFill>
                  <a:srgbClr val="C00000"/>
                </a:solidFill>
              </a:rPr>
              <a:t>less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prone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to</a:t>
            </a:r>
            <a:r>
              <a:rPr lang="es-MX" sz="2400" dirty="0" smtClean="0">
                <a:solidFill>
                  <a:srgbClr val="C00000"/>
                </a:solidFill>
              </a:rPr>
              <a:t> fuse </a:t>
            </a:r>
            <a:r>
              <a:rPr lang="es-MX" sz="2400" dirty="0" err="1" smtClean="0">
                <a:solidFill>
                  <a:srgbClr val="C00000"/>
                </a:solidFill>
              </a:rPr>
              <a:t>than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the</a:t>
            </a:r>
            <a:r>
              <a:rPr lang="es-MX" sz="2400" dirty="0" smtClean="0">
                <a:solidFill>
                  <a:srgbClr val="C00000"/>
                </a:solidFill>
              </a:rPr>
              <a:t> </a:t>
            </a:r>
            <a:r>
              <a:rPr lang="es-MX" sz="2400" dirty="0" err="1" smtClean="0">
                <a:solidFill>
                  <a:srgbClr val="C00000"/>
                </a:solidFill>
              </a:rPr>
              <a:t>asymmetric</a:t>
            </a:r>
            <a:r>
              <a:rPr lang="es-MX" sz="2400" dirty="0" smtClean="0">
                <a:solidFill>
                  <a:srgbClr val="C00000"/>
                </a:solidFill>
              </a:rPr>
              <a:t> case.</a:t>
            </a:r>
          </a:p>
          <a:p>
            <a:endParaRPr lang="es-MX" sz="2400" dirty="0" smtClean="0">
              <a:solidFill>
                <a:srgbClr val="C00000"/>
              </a:solidFill>
            </a:endParaRPr>
          </a:p>
          <a:p>
            <a:r>
              <a:rPr lang="es-MX" sz="2400" b="1" dirty="0" err="1" smtClean="0">
                <a:solidFill>
                  <a:srgbClr val="C00000"/>
                </a:solidFill>
              </a:rPr>
              <a:t>Conjectured</a:t>
            </a:r>
            <a:r>
              <a:rPr lang="es-MX" sz="2400" dirty="0" smtClean="0">
                <a:solidFill>
                  <a:srgbClr val="C00000"/>
                </a:solidFill>
              </a:rPr>
              <a:t>: Angular </a:t>
            </a:r>
            <a:r>
              <a:rPr lang="es-MX" sz="2400" dirty="0" err="1" smtClean="0">
                <a:solidFill>
                  <a:srgbClr val="C00000"/>
                </a:solidFill>
              </a:rPr>
              <a:t>momentum</a:t>
            </a:r>
            <a:r>
              <a:rPr lang="es-MX" sz="2400" dirty="0" smtClean="0">
                <a:solidFill>
                  <a:srgbClr val="C00000"/>
                </a:solidFill>
              </a:rPr>
              <a:t> (L) </a:t>
            </a:r>
            <a:r>
              <a:rPr lang="es-MX" sz="2400" dirty="0" err="1" smtClean="0">
                <a:solidFill>
                  <a:srgbClr val="C00000"/>
                </a:solidFill>
              </a:rPr>
              <a:t>window</a:t>
            </a:r>
            <a:r>
              <a:rPr lang="es-MX" sz="2400" dirty="0" smtClean="0">
                <a:solidFill>
                  <a:srgbClr val="C00000"/>
                </a:solidFill>
              </a:rPr>
              <a:t>? </a:t>
            </a:r>
          </a:p>
          <a:p>
            <a:endParaRPr lang="es-MX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396536" cy="1143000"/>
          </a:xfrm>
        </p:spPr>
        <p:txBody>
          <a:bodyPr>
            <a:noAutofit/>
          </a:bodyPr>
          <a:lstStyle/>
          <a:p>
            <a:r>
              <a:rPr lang="es-MX" sz="3200" dirty="0" smtClean="0"/>
              <a:t>H. </a:t>
            </a:r>
            <a:r>
              <a:rPr lang="es-MX" sz="3200" dirty="0" err="1" smtClean="0"/>
              <a:t>Gauvin</a:t>
            </a:r>
            <a:r>
              <a:rPr lang="es-MX" sz="3200" dirty="0" smtClean="0"/>
              <a:t>, Y. Le </a:t>
            </a:r>
            <a:r>
              <a:rPr lang="es-MX" sz="3200" dirty="0" err="1" smtClean="0"/>
              <a:t>Beyec</a:t>
            </a:r>
            <a:r>
              <a:rPr lang="es-MX" sz="3200" dirty="0" smtClean="0"/>
              <a:t>, M. </a:t>
            </a:r>
            <a:r>
              <a:rPr lang="es-MX" sz="3200" dirty="0" err="1" smtClean="0"/>
              <a:t>Lefort</a:t>
            </a:r>
            <a:r>
              <a:rPr lang="es-MX" sz="3200" dirty="0" smtClean="0"/>
              <a:t>, and B. </a:t>
            </a:r>
            <a:r>
              <a:rPr lang="es-MX" sz="3200" dirty="0" err="1" smtClean="0"/>
              <a:t>L.Hahn</a:t>
            </a:r>
            <a:r>
              <a:rPr lang="es-MX" sz="3200" dirty="0" smtClean="0"/>
              <a:t>,</a:t>
            </a:r>
            <a:br>
              <a:rPr lang="es-MX" sz="3200" dirty="0" smtClean="0"/>
            </a:br>
            <a:r>
              <a:rPr lang="es-MX" sz="3200" dirty="0" err="1" smtClean="0"/>
              <a:t>Phys</a:t>
            </a:r>
            <a:r>
              <a:rPr lang="es-MX" sz="3200" dirty="0" smtClean="0"/>
              <a:t>. Rev. C 10, 722 (1974)</a:t>
            </a:r>
            <a:br>
              <a:rPr lang="es-MX" sz="3200" dirty="0" smtClean="0"/>
            </a:br>
            <a:endParaRPr lang="es-MX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71575"/>
            <a:ext cx="6477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600" dirty="0" smtClean="0"/>
              <a:t>J.B. </a:t>
            </a:r>
            <a:r>
              <a:rPr lang="es-MX" sz="3600" dirty="0" err="1" smtClean="0"/>
              <a:t>Natowitz</a:t>
            </a:r>
            <a:r>
              <a:rPr lang="es-MX" sz="3600" dirty="0" smtClean="0"/>
              <a:t> &amp; M.N. </a:t>
            </a:r>
            <a:r>
              <a:rPr lang="es-MX" sz="3600" dirty="0" err="1" smtClean="0"/>
              <a:t>Namboodiri</a:t>
            </a:r>
            <a:r>
              <a:rPr lang="es-MX" sz="3600" dirty="0" smtClean="0"/>
              <a:t> </a:t>
            </a:r>
            <a:br>
              <a:rPr lang="es-MX" sz="3600" dirty="0" smtClean="0"/>
            </a:br>
            <a:r>
              <a:rPr lang="es-MX" sz="3600" dirty="0" err="1" smtClean="0"/>
              <a:t>Phys</a:t>
            </a:r>
            <a:r>
              <a:rPr lang="es-MX" sz="3600" dirty="0" smtClean="0"/>
              <a:t>. Rev. C12(1975)1678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cxnSp>
        <p:nvCxnSpPr>
          <p:cNvPr id="5" name="4 Conector recto"/>
          <p:cNvCxnSpPr/>
          <p:nvPr/>
        </p:nvCxnSpPr>
        <p:spPr>
          <a:xfrm>
            <a:off x="4932040" y="3717032"/>
            <a:ext cx="0" cy="136815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683568" y="6021288"/>
            <a:ext cx="715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From</a:t>
            </a:r>
            <a:r>
              <a:rPr lang="es-MX" dirty="0" smtClean="0"/>
              <a:t>: J.R. Adam, N.R. </a:t>
            </a:r>
            <a:r>
              <a:rPr lang="es-MX" dirty="0" err="1" smtClean="0"/>
              <a:t>Lindblad</a:t>
            </a:r>
            <a:r>
              <a:rPr lang="es-MX" dirty="0" smtClean="0"/>
              <a:t> and C.D. </a:t>
            </a:r>
            <a:r>
              <a:rPr lang="es-MX" dirty="0" err="1" smtClean="0"/>
              <a:t>Hendricks</a:t>
            </a:r>
            <a:r>
              <a:rPr lang="es-MX" dirty="0" smtClean="0"/>
              <a:t>: J. </a:t>
            </a:r>
            <a:r>
              <a:rPr lang="es-MX" dirty="0" err="1" smtClean="0"/>
              <a:t>App</a:t>
            </a:r>
            <a:r>
              <a:rPr lang="es-MX" dirty="0" smtClean="0"/>
              <a:t>. </a:t>
            </a:r>
            <a:r>
              <a:rPr lang="es-MX" dirty="0" err="1" smtClean="0"/>
              <a:t>Phys</a:t>
            </a:r>
            <a:r>
              <a:rPr lang="es-MX" dirty="0" smtClean="0"/>
              <a:t> (1968)5173</a:t>
            </a:r>
            <a:endParaRPr lang="es-MX" dirty="0"/>
          </a:p>
        </p:txBody>
      </p:sp>
      <p:cxnSp>
        <p:nvCxnSpPr>
          <p:cNvPr id="8" name="7 Conector recto de flecha"/>
          <p:cNvCxnSpPr/>
          <p:nvPr/>
        </p:nvCxnSpPr>
        <p:spPr>
          <a:xfrm flipH="1">
            <a:off x="5148064" y="2420888"/>
            <a:ext cx="2016224" cy="144016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6660232" y="1916832"/>
            <a:ext cx="1403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rgbClr val="C00000"/>
                </a:solidFill>
              </a:rPr>
              <a:t>L-</a:t>
            </a:r>
            <a:r>
              <a:rPr lang="es-MX" sz="2400" dirty="0" err="1" smtClean="0">
                <a:solidFill>
                  <a:srgbClr val="C00000"/>
                </a:solidFill>
              </a:rPr>
              <a:t>window</a:t>
            </a:r>
            <a:endParaRPr lang="es-MX" sz="2400" dirty="0">
              <a:solidFill>
                <a:srgbClr val="C0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879423" y="3573016"/>
            <a:ext cx="2178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D=300</a:t>
            </a:r>
            <a:r>
              <a:rPr lang="el-GR" sz="3600" dirty="0" smtClean="0"/>
              <a:t>μ</a:t>
            </a:r>
            <a:r>
              <a:rPr lang="es-MX" sz="3600" dirty="0" smtClean="0"/>
              <a:t>m</a:t>
            </a:r>
          </a:p>
          <a:p>
            <a:r>
              <a:rPr lang="es-MX" sz="3600" dirty="0" err="1" smtClean="0"/>
              <a:t>Symmetric</a:t>
            </a:r>
            <a:endParaRPr lang="es-MX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845" y="1854696"/>
            <a:ext cx="4919419" cy="294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rturo\Documents\gotas\Imagenes-viejas\gotas1 001.jpg"/>
          <p:cNvPicPr>
            <a:picLocks noChangeAspect="1" noChangeArrowheads="1"/>
          </p:cNvPicPr>
          <p:nvPr/>
        </p:nvPicPr>
        <p:blipFill>
          <a:blip r:embed="rId3" cstate="print"/>
          <a:srcRect l="14823" t="6475" r="60163" b="36312"/>
          <a:stretch>
            <a:fillRect/>
          </a:stretch>
        </p:blipFill>
        <p:spPr bwMode="auto">
          <a:xfrm>
            <a:off x="7199784" y="404664"/>
            <a:ext cx="1944216" cy="6120680"/>
          </a:xfrm>
          <a:prstGeom prst="rect">
            <a:avLst/>
          </a:prstGeom>
          <a:noFill/>
        </p:spPr>
      </p:pic>
      <p:pic>
        <p:nvPicPr>
          <p:cNvPr id="3" name="Picture 2" descr="C:\Users\Arturo\Documents\gotas\Imagenes-viejas\gotas1 001.jpg"/>
          <p:cNvPicPr>
            <a:picLocks noChangeAspect="1" noChangeArrowheads="1"/>
          </p:cNvPicPr>
          <p:nvPr/>
        </p:nvPicPr>
        <p:blipFill>
          <a:blip r:embed="rId3" cstate="print"/>
          <a:srcRect l="42617" t="6475" r="32369" b="37064"/>
          <a:stretch>
            <a:fillRect/>
          </a:stretch>
        </p:blipFill>
        <p:spPr bwMode="auto">
          <a:xfrm>
            <a:off x="251520" y="260648"/>
            <a:ext cx="1944216" cy="604028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289948" y="5147900"/>
            <a:ext cx="120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Bounce</a:t>
            </a:r>
            <a:r>
              <a:rPr lang="es-MX" dirty="0" smtClean="0"/>
              <a:t> off</a:t>
            </a:r>
            <a:endParaRPr lang="es-MX" dirty="0"/>
          </a:p>
        </p:txBody>
      </p:sp>
      <p:cxnSp>
        <p:nvCxnSpPr>
          <p:cNvPr id="7" name="6 Conector recto de flecha"/>
          <p:cNvCxnSpPr/>
          <p:nvPr/>
        </p:nvCxnSpPr>
        <p:spPr>
          <a:xfrm flipV="1">
            <a:off x="2915816" y="4509120"/>
            <a:ext cx="0" cy="50405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 flipV="1">
            <a:off x="3347864" y="4509120"/>
            <a:ext cx="2736304" cy="93610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5745436" y="5435932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C</a:t>
            </a:r>
            <a:r>
              <a:rPr lang="es-MX" dirty="0" err="1" smtClean="0"/>
              <a:t>oalescence</a:t>
            </a:r>
            <a:endParaRPr lang="es-MX" dirty="0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err="1" smtClean="0"/>
              <a:t>Low</a:t>
            </a:r>
            <a:r>
              <a:rPr lang="es-MX" sz="3600" dirty="0" smtClean="0"/>
              <a:t> </a:t>
            </a:r>
            <a:r>
              <a:rPr lang="es-MX" sz="3600" dirty="0" err="1" smtClean="0"/>
              <a:t>energy</a:t>
            </a:r>
            <a:r>
              <a:rPr lang="es-MX" sz="3600" dirty="0" smtClean="0"/>
              <a:t>, L=0 </a:t>
            </a:r>
            <a:r>
              <a:rPr lang="es-MX" sz="3600" dirty="0" err="1" smtClean="0"/>
              <a:t>collisions</a:t>
            </a:r>
            <a:endParaRPr lang="es-MX" sz="3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63888" y="5661248"/>
            <a:ext cx="2178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D=60</a:t>
            </a:r>
            <a:r>
              <a:rPr lang="el-GR" sz="3600" dirty="0" smtClean="0"/>
              <a:t>μ</a:t>
            </a:r>
            <a:r>
              <a:rPr lang="es-MX" sz="3600" dirty="0" smtClean="0"/>
              <a:t>m</a:t>
            </a:r>
          </a:p>
          <a:p>
            <a:r>
              <a:rPr lang="es-MX" sz="3600" dirty="0" err="1" smtClean="0"/>
              <a:t>Symmetric</a:t>
            </a:r>
            <a:endParaRPr lang="es-MX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845" y="1854696"/>
            <a:ext cx="4919419" cy="294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rturo\Documents\gotas\Imagenes-viejas\Imagenes2 001.jpg"/>
          <p:cNvPicPr>
            <a:picLocks noChangeAspect="1" noChangeArrowheads="1"/>
          </p:cNvPicPr>
          <p:nvPr/>
        </p:nvPicPr>
        <p:blipFill>
          <a:blip r:embed="rId3" cstate="print"/>
          <a:srcRect l="15721" t="7588" r="59265" b="35200"/>
          <a:stretch>
            <a:fillRect/>
          </a:stretch>
        </p:blipFill>
        <p:spPr bwMode="auto">
          <a:xfrm>
            <a:off x="179512" y="620688"/>
            <a:ext cx="1944216" cy="6120680"/>
          </a:xfrm>
          <a:prstGeom prst="rect">
            <a:avLst/>
          </a:prstGeom>
          <a:noFill/>
        </p:spPr>
      </p:pic>
      <p:cxnSp>
        <p:nvCxnSpPr>
          <p:cNvPr id="5" name="4 Conector recto de flecha"/>
          <p:cNvCxnSpPr/>
          <p:nvPr/>
        </p:nvCxnSpPr>
        <p:spPr>
          <a:xfrm flipV="1">
            <a:off x="3059832" y="4509120"/>
            <a:ext cx="1800200" cy="100811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2339752" y="5661248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Coalescence</a:t>
            </a:r>
            <a:endParaRPr lang="es-MX" dirty="0"/>
          </a:p>
        </p:txBody>
      </p:sp>
      <p:pic>
        <p:nvPicPr>
          <p:cNvPr id="3075" name="Picture 3" descr="C:\Users\Arturo\Documents\gotas\Imagenes-viejas\Imagenes2 001.jpg"/>
          <p:cNvPicPr>
            <a:picLocks noChangeAspect="1" noChangeArrowheads="1"/>
          </p:cNvPicPr>
          <p:nvPr/>
        </p:nvPicPr>
        <p:blipFill>
          <a:blip r:embed="rId3" cstate="print"/>
          <a:srcRect l="42588" t="7588" r="31471" b="35199"/>
          <a:stretch>
            <a:fillRect/>
          </a:stretch>
        </p:blipFill>
        <p:spPr bwMode="auto">
          <a:xfrm>
            <a:off x="7020272" y="476672"/>
            <a:ext cx="2016224" cy="6120680"/>
          </a:xfrm>
          <a:prstGeom prst="rect">
            <a:avLst/>
          </a:prstGeom>
          <a:noFill/>
        </p:spPr>
      </p:pic>
      <p:cxnSp>
        <p:nvCxnSpPr>
          <p:cNvPr id="8" name="7 Conector recto de flecha"/>
          <p:cNvCxnSpPr/>
          <p:nvPr/>
        </p:nvCxnSpPr>
        <p:spPr>
          <a:xfrm flipH="1" flipV="1">
            <a:off x="6084168" y="4509120"/>
            <a:ext cx="216024" cy="86409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5220072" y="5517232"/>
            <a:ext cx="2120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Few-body</a:t>
            </a:r>
            <a:r>
              <a:rPr lang="es-MX" dirty="0" smtClean="0"/>
              <a:t> </a:t>
            </a:r>
            <a:r>
              <a:rPr lang="es-MX" dirty="0" err="1" smtClean="0"/>
              <a:t>disruption</a:t>
            </a:r>
            <a:endParaRPr lang="es-MX" dirty="0"/>
          </a:p>
        </p:txBody>
      </p:sp>
      <p:sp>
        <p:nvSpPr>
          <p:cNvPr id="13" name="12 Título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</p:spPr>
        <p:txBody>
          <a:bodyPr/>
          <a:lstStyle/>
          <a:p>
            <a:r>
              <a:rPr lang="es-MX" dirty="0" err="1" smtClean="0"/>
              <a:t>Mid</a:t>
            </a:r>
            <a:r>
              <a:rPr lang="es-MX" dirty="0" smtClean="0"/>
              <a:t> </a:t>
            </a:r>
            <a:r>
              <a:rPr lang="es-MX" dirty="0" err="1" smtClean="0"/>
              <a:t>energy</a:t>
            </a:r>
            <a:r>
              <a:rPr lang="es-MX" dirty="0" smtClean="0"/>
              <a:t>, L=0 </a:t>
            </a:r>
            <a:r>
              <a:rPr lang="es-MX" dirty="0" err="1" smtClean="0"/>
              <a:t>collisions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rturo\Documents\gotas\Imagenes-viejas\gotas4 001.jpg"/>
          <p:cNvPicPr>
            <a:picLocks noChangeAspect="1" noChangeArrowheads="1"/>
          </p:cNvPicPr>
          <p:nvPr/>
        </p:nvPicPr>
        <p:blipFill>
          <a:blip r:embed="rId2" cstate="print"/>
          <a:srcRect l="41614" t="6915" r="30536" b="42603"/>
          <a:stretch>
            <a:fillRect/>
          </a:stretch>
        </p:blipFill>
        <p:spPr bwMode="auto">
          <a:xfrm rot="157813">
            <a:off x="6605131" y="1315582"/>
            <a:ext cx="2164572" cy="54006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L≠0 </a:t>
            </a:r>
            <a:r>
              <a:rPr lang="es-MX" dirty="0" err="1" smtClean="0"/>
              <a:t>collisions</a:t>
            </a:r>
            <a:endParaRPr lang="es-MX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845" y="1854696"/>
            <a:ext cx="4919419" cy="294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Conector recto de flecha"/>
          <p:cNvCxnSpPr/>
          <p:nvPr/>
        </p:nvCxnSpPr>
        <p:spPr>
          <a:xfrm>
            <a:off x="2051720" y="1916832"/>
            <a:ext cx="1944216" cy="158417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:\Users\Arturo\Documents\gotas\Imagenes-viejas\gotas4 001.jpg"/>
          <p:cNvPicPr>
            <a:picLocks noChangeAspect="1" noChangeArrowheads="1"/>
          </p:cNvPicPr>
          <p:nvPr/>
        </p:nvPicPr>
        <p:blipFill>
          <a:blip r:embed="rId2" cstate="print"/>
          <a:srcRect l="15692" t="6915" r="59822" b="42603"/>
          <a:stretch>
            <a:fillRect/>
          </a:stretch>
        </p:blipFill>
        <p:spPr bwMode="auto">
          <a:xfrm rot="157813">
            <a:off x="86402" y="1227937"/>
            <a:ext cx="1903124" cy="5400600"/>
          </a:xfrm>
          <a:prstGeom prst="rect">
            <a:avLst/>
          </a:prstGeom>
          <a:noFill/>
        </p:spPr>
      </p:pic>
      <p:cxnSp>
        <p:nvCxnSpPr>
          <p:cNvPr id="12" name="11 Conector recto de flecha"/>
          <p:cNvCxnSpPr/>
          <p:nvPr/>
        </p:nvCxnSpPr>
        <p:spPr>
          <a:xfrm flipH="1" flipV="1">
            <a:off x="5364088" y="3068960"/>
            <a:ext cx="1440160" cy="237626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438</Words>
  <Application>Microsoft Office PowerPoint</Application>
  <PresentationFormat>Presentación en pantalla (4:3)</PresentationFormat>
  <Paragraphs>102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Coalescence of liquid drops by surface tension</vt:lpstr>
      <vt:lpstr>Diapositiva 2</vt:lpstr>
      <vt:lpstr>Outline</vt:lpstr>
      <vt:lpstr>Diapositiva 4</vt:lpstr>
      <vt:lpstr>H. Gauvin, Y. Le Beyec, M. Lefort, and B. L.Hahn, Phys. Rev. C 10, 722 (1974) </vt:lpstr>
      <vt:lpstr>J.B. Natowitz &amp; M.N. Namboodiri  Phys. Rev. C12(1975)1678 </vt:lpstr>
      <vt:lpstr>Low energy, L=0 collisions</vt:lpstr>
      <vt:lpstr>Mid energy, L=0 collisions</vt:lpstr>
      <vt:lpstr> L≠0 collisions</vt:lpstr>
      <vt:lpstr> L≠0 (Mexican LHC) </vt:lpstr>
      <vt:lpstr> L=0 (Mexican LHC) </vt:lpstr>
      <vt:lpstr>This talk</vt:lpstr>
      <vt:lpstr>Gotatron-I</vt:lpstr>
      <vt:lpstr>Gotatron-I</vt:lpstr>
      <vt:lpstr>Gotatron-I</vt:lpstr>
      <vt:lpstr>Collision examples</vt:lpstr>
      <vt:lpstr>Influence of glass</vt:lpstr>
      <vt:lpstr>Limiting angular momentum</vt:lpstr>
      <vt:lpstr>RLDM</vt:lpstr>
      <vt:lpstr>Entrance channel effects</vt:lpstr>
      <vt:lpstr>What about We=0 coalescence?</vt:lpstr>
      <vt:lpstr>Instrument</vt:lpstr>
      <vt:lpstr>Animation</vt:lpstr>
      <vt:lpstr>Neck formation</vt:lpstr>
      <vt:lpstr>3D-Simulation</vt:lpstr>
      <vt:lpstr>Shape parameters</vt:lpstr>
      <vt:lpstr>Stretching</vt:lpstr>
      <vt:lpstr>Pressure pattern</vt:lpstr>
      <vt:lpstr>Zoom</vt:lpstr>
      <vt:lpstr>Capillary wave formation</vt:lpstr>
      <vt:lpstr>Neck growth models</vt:lpstr>
      <vt:lpstr>Diapositiva 32</vt:lpstr>
      <vt:lpstr>mt = 2 g result </vt:lpstr>
      <vt:lpstr>Asymmetric vs symmetric</vt:lpstr>
      <vt:lpstr>Conclusions</vt:lpstr>
      <vt:lpstr>Congratulations, Joe!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Arturo</dc:creator>
  <cp:lastModifiedBy>Arturo</cp:lastModifiedBy>
  <cp:revision>54</cp:revision>
  <dcterms:created xsi:type="dcterms:W3CDTF">2013-08-18T16:08:40Z</dcterms:created>
  <dcterms:modified xsi:type="dcterms:W3CDTF">2013-08-22T11:59:45Z</dcterms:modified>
</cp:coreProperties>
</file>