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2" r:id="rId3"/>
    <p:sldId id="280" r:id="rId4"/>
    <p:sldId id="282" r:id="rId5"/>
    <p:sldId id="284" r:id="rId6"/>
    <p:sldId id="266" r:id="rId7"/>
    <p:sldId id="302" r:id="rId8"/>
    <p:sldId id="300" r:id="rId9"/>
    <p:sldId id="299" r:id="rId10"/>
    <p:sldId id="287" r:id="rId11"/>
    <p:sldId id="267" r:id="rId12"/>
    <p:sldId id="288" r:id="rId13"/>
    <p:sldId id="290" r:id="rId14"/>
    <p:sldId id="292" r:id="rId15"/>
    <p:sldId id="295" r:id="rId16"/>
    <p:sldId id="296" r:id="rId17"/>
    <p:sldId id="294" r:id="rId18"/>
    <p:sldId id="298" r:id="rId19"/>
    <p:sldId id="303" r:id="rId20"/>
    <p:sldId id="278" r:id="rId21"/>
    <p:sldId id="30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0CB4"/>
    <a:srgbClr val="00CC00"/>
    <a:srgbClr val="0000FF"/>
    <a:srgbClr val="006600"/>
    <a:srgbClr val="66FFCC"/>
    <a:srgbClr val="003300"/>
    <a:srgbClr val="FF0066"/>
    <a:srgbClr val="FF33C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DAA1-5D67-442C-83BA-D5726F27C7FE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D5B9-E729-4358-95E1-893AF4E38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DAA1-5D67-442C-83BA-D5726F27C7FE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D5B9-E729-4358-95E1-893AF4E38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DAA1-5D67-442C-83BA-D5726F27C7FE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D5B9-E729-4358-95E1-893AF4E38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DAA1-5D67-442C-83BA-D5726F27C7FE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D5B9-E729-4358-95E1-893AF4E38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DAA1-5D67-442C-83BA-D5726F27C7FE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D5B9-E729-4358-95E1-893AF4E38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DAA1-5D67-442C-83BA-D5726F27C7FE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D5B9-E729-4358-95E1-893AF4E38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DAA1-5D67-442C-83BA-D5726F27C7FE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D5B9-E729-4358-95E1-893AF4E38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DAA1-5D67-442C-83BA-D5726F27C7FE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D5B9-E729-4358-95E1-893AF4E38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DAA1-5D67-442C-83BA-D5726F27C7FE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D5B9-E729-4358-95E1-893AF4E38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DAA1-5D67-442C-83BA-D5726F27C7FE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D5B9-E729-4358-95E1-893AF4E38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4DAA1-5D67-442C-83BA-D5726F27C7FE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D5B9-E729-4358-95E1-893AF4E38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4DAA1-5D67-442C-83BA-D5726F27C7FE}" type="datetimeFigureOut">
              <a:rPr lang="en-US" smtClean="0"/>
              <a:pPr/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3D5B9-E729-4358-95E1-893AF4E381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3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8153400" cy="24383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Equation of State of Neutron-Rich Matter in the Relativistic Mean-Field Approach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667000"/>
            <a:ext cx="81534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solidFill>
                  <a:srgbClr val="3C0CB4"/>
                </a:solidFill>
              </a:rPr>
              <a:t>Farrukh</a:t>
            </a:r>
            <a:r>
              <a:rPr lang="en-US" dirty="0" smtClean="0">
                <a:solidFill>
                  <a:srgbClr val="3C0CB4"/>
                </a:solidFill>
              </a:rPr>
              <a:t> J. </a:t>
            </a:r>
            <a:r>
              <a:rPr lang="en-US" dirty="0" err="1" smtClean="0">
                <a:solidFill>
                  <a:srgbClr val="3C0CB4"/>
                </a:solidFill>
              </a:rPr>
              <a:t>Fattoyev</a:t>
            </a:r>
            <a:endParaRPr lang="en-US" dirty="0" smtClean="0">
              <a:solidFill>
                <a:srgbClr val="3C0CB4"/>
              </a:solidFill>
            </a:endParaRPr>
          </a:p>
          <a:p>
            <a:pPr algn="l"/>
            <a:r>
              <a:rPr lang="en-US" sz="2200" dirty="0" smtClean="0">
                <a:solidFill>
                  <a:srgbClr val="003300"/>
                </a:solidFill>
              </a:rPr>
              <a:t>	My TAMUC collaborators: </a:t>
            </a:r>
            <a:r>
              <a:rPr lang="en-US" sz="2200" dirty="0" smtClean="0">
                <a:solidFill>
                  <a:srgbClr val="0070C0"/>
                </a:solidFill>
              </a:rPr>
              <a:t>B.-A. Li, W. G. Newton </a:t>
            </a:r>
          </a:p>
          <a:p>
            <a:pPr algn="l"/>
            <a:r>
              <a:rPr lang="en-US" sz="2200" dirty="0" smtClean="0">
                <a:solidFill>
                  <a:srgbClr val="003300"/>
                </a:solidFill>
              </a:rPr>
              <a:t>	My outside collaborators: </a:t>
            </a:r>
            <a:r>
              <a:rPr lang="en-US" sz="2200" dirty="0" smtClean="0">
                <a:solidFill>
                  <a:srgbClr val="0070C0"/>
                </a:solidFill>
              </a:rPr>
              <a:t>C. J. Horowitz, J. </a:t>
            </a:r>
            <a:r>
              <a:rPr lang="en-US" sz="2200" dirty="0" err="1" smtClean="0">
                <a:solidFill>
                  <a:srgbClr val="0070C0"/>
                </a:solidFill>
              </a:rPr>
              <a:t>Piekarewicz</a:t>
            </a:r>
            <a:r>
              <a:rPr lang="en-US" sz="2200" dirty="0" smtClean="0">
                <a:solidFill>
                  <a:srgbClr val="0070C0"/>
                </a:solidFill>
              </a:rPr>
              <a:t>, G. </a:t>
            </a:r>
            <a:r>
              <a:rPr lang="en-US" sz="2200" dirty="0" err="1" smtClean="0">
                <a:solidFill>
                  <a:srgbClr val="0070C0"/>
                </a:solidFill>
              </a:rPr>
              <a:t>Shen</a:t>
            </a:r>
            <a:r>
              <a:rPr lang="en-US" sz="2200" dirty="0" smtClean="0">
                <a:solidFill>
                  <a:srgbClr val="0070C0"/>
                </a:solidFill>
              </a:rPr>
              <a:t>, J. </a:t>
            </a:r>
            <a:r>
              <a:rPr lang="en-US" sz="2200" dirty="0" err="1" smtClean="0">
                <a:solidFill>
                  <a:srgbClr val="0070C0"/>
                </a:solidFill>
              </a:rPr>
              <a:t>Xu</a:t>
            </a:r>
            <a:endParaRPr lang="en-US" sz="2200" dirty="0" smtClean="0">
              <a:solidFill>
                <a:srgbClr val="0070C0"/>
              </a:solidFill>
            </a:endParaRPr>
          </a:p>
          <a:p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en-US" sz="2200" dirty="0" smtClean="0">
                <a:solidFill>
                  <a:srgbClr val="FF0066"/>
                </a:solidFill>
              </a:rPr>
              <a:t>Texas A&amp;M University-Commerce</a:t>
            </a:r>
          </a:p>
        </p:txBody>
      </p:sp>
      <p:pic>
        <p:nvPicPr>
          <p:cNvPr id="4" name="Picture 3" descr="tamu-commerce-logo.140x7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5867400"/>
            <a:ext cx="1219200" cy="670559"/>
          </a:xfrm>
          <a:prstGeom prst="rect">
            <a:avLst/>
          </a:prstGeom>
        </p:spPr>
      </p:pic>
      <p:pic>
        <p:nvPicPr>
          <p:cNvPr id="5" name="Picture 4" descr="na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5867400"/>
            <a:ext cx="762000" cy="633483"/>
          </a:xfrm>
          <a:prstGeom prst="rect">
            <a:avLst/>
          </a:prstGeom>
        </p:spPr>
      </p:pic>
      <p:pic>
        <p:nvPicPr>
          <p:cNvPr id="6" name="Picture 5" descr="ns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9600" y="5867400"/>
            <a:ext cx="685800" cy="685800"/>
          </a:xfrm>
          <a:prstGeom prst="rect">
            <a:avLst/>
          </a:prstGeom>
        </p:spPr>
      </p:pic>
      <p:pic>
        <p:nvPicPr>
          <p:cNvPr id="8" name="Picture 7" descr="aTm-wordmar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5867400"/>
            <a:ext cx="2667000" cy="7734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8200" y="45720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International Workshop on Nuclear Dynamics and Thermodynamics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in honor of Prof. Joe </a:t>
            </a:r>
            <a:r>
              <a:rPr lang="en-US" b="1" dirty="0" err="1" smtClean="0">
                <a:solidFill>
                  <a:schemeClr val="tx2"/>
                </a:solidFill>
              </a:rPr>
              <a:t>Natowitz</a:t>
            </a:r>
            <a:endParaRPr lang="en-US" b="1" dirty="0" smtClean="0">
              <a:solidFill>
                <a:schemeClr val="tx2"/>
              </a:solidFill>
            </a:endParaRPr>
          </a:p>
          <a:p>
            <a:pPr algn="ctr"/>
            <a:r>
              <a:rPr lang="en-US" dirty="0" smtClean="0"/>
              <a:t>Texas A&amp;M University, College Station, Texas </a:t>
            </a:r>
            <a:br>
              <a:rPr lang="en-US" dirty="0" smtClean="0"/>
            </a:br>
            <a:r>
              <a:rPr lang="en-US" dirty="0" smtClean="0"/>
              <a:t>August 19-22, 2013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200400"/>
            <a:ext cx="37338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Ground State Properties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0400" y="1295400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Fattoyev</a:t>
            </a:r>
            <a:r>
              <a:rPr lang="en-US" sz="1200" dirty="0" smtClean="0"/>
              <a:t> and </a:t>
            </a:r>
            <a:r>
              <a:rPr lang="en-US" sz="1200" dirty="0" err="1" smtClean="0"/>
              <a:t>Piekarewicz</a:t>
            </a:r>
            <a:r>
              <a:rPr lang="en-US" sz="1200" i="1" dirty="0" smtClean="0"/>
              <a:t>, </a:t>
            </a:r>
            <a:r>
              <a:rPr lang="en-US" sz="1200" dirty="0" err="1" smtClean="0"/>
              <a:t>arXiv</a:t>
            </a:r>
            <a:r>
              <a:rPr lang="en-US" sz="1200" dirty="0" smtClean="0"/>
              <a:t>:  1306.6034, (2013)</a:t>
            </a:r>
            <a:endParaRPr lang="en-US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762000"/>
            <a:ext cx="6019800" cy="196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599" y="2667000"/>
            <a:ext cx="391733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495800" y="2667000"/>
            <a:ext cx="464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1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#1. G.S. 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properties are poor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isovector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indicators.</a:t>
            </a:r>
          </a:p>
          <a:p>
            <a:pPr marL="342900" indent="-342900"/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#2. GMR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centroid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energies place little constraint on L.</a:t>
            </a:r>
          </a:p>
          <a:p>
            <a:pPr marL="342900" indent="-342900"/>
            <a:endParaRPr lang="en-US" sz="16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0" y="228600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Abrahmanyan</a:t>
            </a:r>
            <a:r>
              <a:rPr lang="en-US" sz="1200" dirty="0" smtClean="0"/>
              <a:t> </a:t>
            </a:r>
            <a:r>
              <a:rPr lang="en-US" sz="1200" i="1" dirty="0" smtClean="0"/>
              <a:t>et al., </a:t>
            </a:r>
            <a:r>
              <a:rPr lang="en-US" sz="1200" dirty="0" smtClean="0"/>
              <a:t>PRL 108, 112502 (2012)</a:t>
            </a:r>
            <a:endParaRPr lang="en-US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Pure Neutron Matter: Theoretical Constraints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7620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Powerful Quantum Monte Carlo Calculations are becoming a standard tool to constrain the EOS of PNM.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3556" name="Equation" r:id="rId3" imgW="114120" imgH="215640" progId="Equation.3">
              <p:embed/>
            </p:oleObj>
          </a:graphicData>
        </a:graphic>
      </p:graphicFrame>
      <p:pic>
        <p:nvPicPr>
          <p:cNvPr id="21" name="Picture 20" descr="PNM_rho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371600"/>
            <a:ext cx="6293223" cy="48629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6200" y="1066800"/>
            <a:ext cx="30827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Fattoyev</a:t>
            </a:r>
            <a:r>
              <a:rPr lang="en-US" sz="1200" dirty="0" smtClean="0"/>
              <a:t> </a:t>
            </a:r>
            <a:r>
              <a:rPr lang="en-US" sz="1200" i="1" dirty="0" smtClean="0"/>
              <a:t>et al., </a:t>
            </a:r>
            <a:r>
              <a:rPr lang="en-US" sz="1200" dirty="0" smtClean="0"/>
              <a:t>Phys. Rev. C. 87, 015806 (2012)</a:t>
            </a:r>
            <a:endParaRPr lang="en-US" sz="12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Pure Neutron Matter: Theoretical Constraints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0" y="7620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Quantum Monte Carlo Calculations are becoming a standard tool to constrain the EOS of PNM.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9938" name="Equation" r:id="rId3" imgW="114120" imgH="215640" progId="Equation.3">
              <p:embed/>
            </p:oleObj>
          </a:graphicData>
        </a:graphic>
      </p:graphicFrame>
      <p:pic>
        <p:nvPicPr>
          <p:cNvPr id="21" name="Picture 20" descr="PNM_rho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371600"/>
            <a:ext cx="6293223" cy="4862945"/>
          </a:xfrm>
          <a:prstGeom prst="rect">
            <a:avLst/>
          </a:prstGeom>
        </p:spPr>
      </p:pic>
      <p:pic>
        <p:nvPicPr>
          <p:cNvPr id="6" name="Picture 5" descr="PNM_rh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371600"/>
            <a:ext cx="6311152" cy="4876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62400" y="1524000"/>
            <a:ext cx="32813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Gezerlis</a:t>
            </a:r>
            <a:r>
              <a:rPr lang="en-US" sz="1200" dirty="0" smtClean="0"/>
              <a:t> </a:t>
            </a:r>
            <a:r>
              <a:rPr lang="en-US" sz="1200" i="1" dirty="0" smtClean="0"/>
              <a:t>et al., </a:t>
            </a:r>
            <a:r>
              <a:rPr lang="en-US" sz="1200" dirty="0" smtClean="0"/>
              <a:t>Phys. Rev. </a:t>
            </a:r>
            <a:r>
              <a:rPr lang="en-US" sz="1200" dirty="0" err="1" smtClean="0"/>
              <a:t>Lett</a:t>
            </a:r>
            <a:r>
              <a:rPr lang="en-US" sz="1200" dirty="0" smtClean="0"/>
              <a:t>. 111, 032501 (2013)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3352800" y="4953000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Hints towards softer symmetry energy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60960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One can efficiently optimize the EOS by tuning only two parameters of the model.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5029200" y="4724400"/>
          <a:ext cx="1700213" cy="294012"/>
        </p:xfrm>
        <a:graphic>
          <a:graphicData uri="http://schemas.openxmlformats.org/presentationml/2006/ole">
            <p:oleObj spid="_x0000_s39939" name="Equation" r:id="rId6" imgW="1028520" imgH="177480" progId="Equation.3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7239000" y="3505200"/>
            <a:ext cx="1752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Error-bars can be found using powerful covariance analysis.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39000" y="4953000"/>
            <a:ext cx="1905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Reinhard</a:t>
            </a:r>
            <a:r>
              <a:rPr lang="en-US" sz="1200" dirty="0" smtClean="0"/>
              <a:t> &amp; </a:t>
            </a:r>
            <a:r>
              <a:rPr lang="en-US" sz="1200" dirty="0" err="1" smtClean="0"/>
              <a:t>Nazarewicz</a:t>
            </a:r>
            <a:r>
              <a:rPr lang="en-US" sz="1200" i="1" dirty="0" smtClean="0"/>
              <a:t>, </a:t>
            </a:r>
            <a:r>
              <a:rPr lang="en-US" sz="1200" dirty="0" smtClean="0"/>
              <a:t>PRC 81, 051303 (2010),  </a:t>
            </a:r>
            <a:r>
              <a:rPr lang="en-US" sz="1200" dirty="0" err="1" smtClean="0"/>
              <a:t>Fattoyev</a:t>
            </a:r>
            <a:r>
              <a:rPr lang="en-US" sz="1200" dirty="0" smtClean="0"/>
              <a:t>  &amp; </a:t>
            </a:r>
            <a:r>
              <a:rPr lang="en-US" sz="1200" dirty="0" err="1" smtClean="0"/>
              <a:t>Piekarewicz</a:t>
            </a:r>
            <a:r>
              <a:rPr lang="en-US" sz="1200" i="1" dirty="0" smtClean="0"/>
              <a:t>, </a:t>
            </a:r>
            <a:r>
              <a:rPr lang="en-US" sz="1200" dirty="0" smtClean="0"/>
              <a:t>PRC 84, 064302 (2011)</a:t>
            </a:r>
            <a:endParaRPr lang="en-US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N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234" y="990600"/>
            <a:ext cx="7198658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Heavy Ion Collisions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4400" y="762000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66"/>
                </a:solidFill>
              </a:rPr>
              <a:t>Nuclear matter can be compressed to reach several nuclear saturation densities.</a:t>
            </a:r>
          </a:p>
          <a:p>
            <a:r>
              <a:rPr lang="en-US" sz="1600" dirty="0" smtClean="0">
                <a:solidFill>
                  <a:srgbClr val="000066"/>
                </a:solidFill>
              </a:rPr>
              <a:t>EOS of SNM is constrained by the flow analysis: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The only available experiment on Earth. Can be used as a guide to constrain the high-density EOS.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0962" name="Equation" r:id="rId4" imgW="114120" imgH="21564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4876800" y="1018401"/>
            <a:ext cx="34383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Danielewicz</a:t>
            </a:r>
            <a:r>
              <a:rPr lang="en-US" sz="1200" dirty="0" smtClean="0"/>
              <a:t>, Lacey, Lynch</a:t>
            </a:r>
            <a:r>
              <a:rPr lang="en-US" sz="1200" i="1" dirty="0" smtClean="0"/>
              <a:t>, Science</a:t>
            </a:r>
            <a:r>
              <a:rPr lang="en-US" sz="1200" dirty="0" smtClean="0"/>
              <a:t>. 298, 1592 (2002)</a:t>
            </a:r>
            <a:endParaRPr lang="en-US" sz="12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85741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Neutron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Stars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Neutron Stars: Mass versus Radius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60198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1600" dirty="0" smtClean="0">
                <a:solidFill>
                  <a:srgbClr val="0000FF"/>
                </a:solidFill>
              </a:rPr>
              <a:t>RMF models conserve causality at high densities, i.e. the speed of sound is always</a:t>
            </a:r>
          </a:p>
          <a:p>
            <a:pPr marL="342900" indent="-342900" algn="just"/>
            <a:r>
              <a:rPr lang="en-US" sz="1600" dirty="0" smtClean="0">
                <a:solidFill>
                  <a:srgbClr val="0000FF"/>
                </a:solidFill>
              </a:rPr>
              <a:t>guaranteed to be smaller then the speed of light.  Extrapolation is followed by DFT formalism.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Neutron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Stars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Neutron Stars: Equation of State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838200"/>
            <a:ext cx="729992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609600"/>
            <a:ext cx="6019800" cy="459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Neutron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Stars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838200" y="5105400"/>
            <a:ext cx="8305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A simultaneous mass and radius measurement of a single neutron star will constrain the EOS.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While masses are measured to a very high accuracy in binary systems,  there is little agreement among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 groups 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in the extraction of stellar radii</a:t>
            </a:r>
            <a:r>
              <a:rPr lang="en-US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Much works need to be done in both theoretical and observational front to constrain the EOS of neutron-rich matter.</a:t>
            </a:r>
            <a:endParaRPr lang="en-US" sz="1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Neutron Stars: Mass versus Radius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48200" y="3352800"/>
            <a:ext cx="1371600" cy="1588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4648200" y="3505200"/>
          <a:ext cx="381000" cy="404602"/>
        </p:xfrm>
        <a:graphic>
          <a:graphicData uri="http://schemas.openxmlformats.org/presentationml/2006/ole">
            <p:oleObj spid="_x0000_s44034" name="Equation" r:id="rId4" imgW="215640" imgH="228600" progId="Equation.3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 flipH="1" flipV="1">
            <a:off x="3544094" y="1485106"/>
            <a:ext cx="114300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267200" y="1371600"/>
          <a:ext cx="268287" cy="360363"/>
        </p:xfrm>
        <a:graphic>
          <a:graphicData uri="http://schemas.openxmlformats.org/presentationml/2006/ole">
            <p:oleObj spid="_x0000_s44035" name="Equation" r:id="rId5" imgW="1522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effectLst/>
                <a:latin typeface="Times New Roman" pitchFamily="18" charset="0"/>
                <a:cs typeface="Times New Roman" pitchFamily="18" charset="0"/>
              </a:rPr>
              <a:t>Neutron </a:t>
            </a:r>
            <a:r>
              <a:rPr lang="en-US" dirty="0" smtClean="0">
                <a:effectLst/>
                <a:latin typeface="Times New Roman" pitchFamily="18" charset="0"/>
                <a:cs typeface="Times New Roman" pitchFamily="18" charset="0"/>
              </a:rPr>
              <a:t>Stars</a:t>
            </a:r>
            <a:endParaRPr lang="en-US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Neutron Stars: Moments of Inertia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7391400" cy="526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934200" y="6096000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000" dirty="0" smtClean="0">
                <a:solidFill>
                  <a:schemeClr val="tx1"/>
                </a:solidFill>
                <a:effectLst/>
              </a:rPr>
              <a:t>APJ 629, 979 (2005)</a:t>
            </a:r>
            <a:r>
              <a:rPr lang="en-US" sz="1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1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MNRAS 364, 635 (2005)</a:t>
            </a:r>
            <a:endParaRPr lang="en-US" sz="1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066800" y="6096000"/>
            <a:ext cx="601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/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Moment of inertia of PSR J0737-3039A can be measured with a10% accuracy – </a:t>
            </a:r>
            <a:endParaRPr lang="en-US" sz="1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Merge_Horizontal_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88950" y="2635250"/>
            <a:ext cx="3403600" cy="25527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Neutron Stars: Gravitational Waves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4800600" y="6096000"/>
            <a:ext cx="381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tx1"/>
                </a:solidFill>
                <a:effectLst/>
              </a:rPr>
              <a:t>Flanagan and Hinderer, Phys. Rev. D, 077, 021502 (2008)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38200" y="6096001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/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Tidal </a:t>
            </a:r>
            <a:r>
              <a:rPr lang="en-US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polarizability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is measurable at a 10% level – </a:t>
            </a:r>
            <a:endParaRPr lang="en-US" sz="1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1" y="1600200"/>
            <a:ext cx="5410199" cy="454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57200" y="8382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/>
            <a:r>
              <a:rPr lang="en-US" sz="2000" dirty="0" smtClean="0">
                <a:solidFill>
                  <a:schemeClr val="accent2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At </a:t>
            </a:r>
            <a:r>
              <a:rPr lang="en-US" sz="2000" dirty="0">
                <a:solidFill>
                  <a:srgbClr val="FF0000"/>
                </a:solidFill>
              </a:rPr>
              <a:t>low frequency, tidal corrections to the </a:t>
            </a:r>
            <a:r>
              <a:rPr lang="en-US" sz="2000" dirty="0" smtClean="0">
                <a:solidFill>
                  <a:srgbClr val="FF0000"/>
                </a:solidFill>
              </a:rPr>
              <a:t>GW waveforms </a:t>
            </a:r>
            <a:r>
              <a:rPr lang="en-US" sz="2000" dirty="0">
                <a:solidFill>
                  <a:srgbClr val="FF0000"/>
                </a:solidFill>
              </a:rPr>
              <a:t>phase depends on single parameter: Love number</a:t>
            </a:r>
            <a:r>
              <a:rPr lang="en-US" sz="2000" dirty="0" smtClean="0">
                <a:solidFill>
                  <a:srgbClr val="FF0000"/>
                </a:solidFill>
              </a:rPr>
              <a:t>!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600200" y="1752600"/>
          <a:ext cx="1014413" cy="352425"/>
        </p:xfrm>
        <a:graphic>
          <a:graphicData uri="http://schemas.openxmlformats.org/presentationml/2006/ole">
            <p:oleObj spid="_x0000_s47107" name="Equation" r:id="rId5" imgW="583920" imgH="203040" progId="Equation.3">
              <p:embed/>
            </p:oleObj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648200" y="1219200"/>
            <a:ext cx="381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200" dirty="0" err="1" smtClean="0">
                <a:solidFill>
                  <a:schemeClr val="tx1"/>
                </a:solidFill>
                <a:effectLst/>
              </a:rPr>
              <a:t>Fattoyev</a:t>
            </a:r>
            <a:r>
              <a:rPr lang="en-US" sz="1200" dirty="0" smtClean="0">
                <a:solidFill>
                  <a:schemeClr val="tx1"/>
                </a:solidFill>
                <a:effectLst/>
              </a:rPr>
              <a:t> et al., Phys. Rev. C, 087, 015806 (2013)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76771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344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Neutron Stars: </a:t>
            </a:r>
            <a:r>
              <a:rPr lang="en-US" sz="2800" dirty="0" smtClean="0">
                <a:solidFill>
                  <a:srgbClr val="0000FF"/>
                </a:solidFill>
              </a:rPr>
              <a:t>Other Observables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733800"/>
            <a:ext cx="6019800" cy="196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066800" y="571500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342900" indent="-342900"/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Stiff symmetry energy 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larger proton fraction at high density (</a:t>
            </a:r>
            <a:r>
              <a:rPr lang="en-US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Urca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process) </a:t>
            </a:r>
          </a:p>
          <a:p>
            <a:pPr marL="342900" indent="-342900"/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 transition density is inversely correlated</a:t>
            </a:r>
            <a:endParaRPr lang="en-US" sz="1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Bethe-</a:t>
            </a:r>
            <a:r>
              <a:rPr lang="en-US" sz="2800" dirty="0" err="1" smtClean="0">
                <a:solidFill>
                  <a:srgbClr val="0000FF"/>
                </a:solidFill>
              </a:rPr>
              <a:t>Weizsacker</a:t>
            </a:r>
            <a:r>
              <a:rPr lang="en-US" sz="2800" dirty="0" smtClean="0">
                <a:solidFill>
                  <a:srgbClr val="0000FF"/>
                </a:solidFill>
              </a:rPr>
              <a:t> Mass Formula (1935)</a:t>
            </a:r>
            <a:br>
              <a:rPr lang="en-US" sz="2800" dirty="0" smtClean="0">
                <a:solidFill>
                  <a:srgbClr val="0000FF"/>
                </a:solidFill>
              </a:rPr>
            </a:b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863600" y="1219200"/>
          <a:ext cx="8161338" cy="514350"/>
        </p:xfrm>
        <a:graphic>
          <a:graphicData uri="http://schemas.openxmlformats.org/presentationml/2006/ole">
            <p:oleObj spid="_x0000_s17411" name="Equation" r:id="rId3" imgW="4025880" imgH="253800" progId="Equation.3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914400" y="2057400"/>
            <a:ext cx="4947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Recall that there is an equilibrium nuclear density: </a:t>
            </a:r>
            <a:endParaRPr lang="en-US" dirty="0"/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5867400" y="1905000"/>
          <a:ext cx="1209675" cy="488950"/>
        </p:xfrm>
        <a:graphic>
          <a:graphicData uri="http://schemas.openxmlformats.org/presentationml/2006/ole">
            <p:oleObj spid="_x0000_s17415" name="Equation" r:id="rId4" imgW="596880" imgH="24120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914400" y="25908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The parameters of the nuclear droplet model are extracted from a fit to several thousands masses of nuclear isotopes.</a:t>
            </a:r>
          </a:p>
          <a:p>
            <a:pPr marL="342900" indent="-342900" algn="just"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BW constrains these parameters at or about nuclear saturation density: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3100388" y="3581400"/>
          <a:ext cx="2005012" cy="463550"/>
        </p:xfrm>
        <a:graphic>
          <a:graphicData uri="http://schemas.openxmlformats.org/presentationml/2006/ole">
            <p:oleObj spid="_x0000_s17416" name="Equation" r:id="rId5" imgW="990360" imgH="228600" progId="Equation.3">
              <p:embed/>
            </p:oleObj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1219200" y="3581400"/>
          <a:ext cx="1828800" cy="477684"/>
        </p:xfrm>
        <a:graphic>
          <a:graphicData uri="http://schemas.openxmlformats.org/presentationml/2006/ole">
            <p:oleObj spid="_x0000_s17417" name="Equation" r:id="rId6" imgW="927000" imgH="241200" progId="Equation.3">
              <p:embed/>
            </p:oleObj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5181600" y="3581400"/>
          <a:ext cx="2061096" cy="457200"/>
        </p:xfrm>
        <a:graphic>
          <a:graphicData uri="http://schemas.openxmlformats.org/presentationml/2006/ole">
            <p:oleObj spid="_x0000_s17418" name="Equation" r:id="rId7" imgW="1091880" imgH="241200" progId="Equation.3">
              <p:embed/>
            </p:oleObj>
          </a:graphicData>
        </a:graphic>
      </p:graphicFrame>
      <p:sp>
        <p:nvSpPr>
          <p:cNvPr id="21" name="Rectangle 20"/>
          <p:cNvSpPr/>
          <p:nvPr/>
        </p:nvSpPr>
        <p:spPr>
          <a:xfrm>
            <a:off x="7315200" y="3657600"/>
            <a:ext cx="522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</a:rPr>
              <a:t>etc.</a:t>
            </a:r>
            <a:endParaRPr lang="en-US" i="1" dirty="0" smtClean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4400" y="41148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dirty="0" smtClean="0">
                <a:solidFill>
                  <a:srgbClr val="C00000"/>
                </a:solidFill>
              </a:rPr>
              <a:t>3.  Gives a very good approximation for most of the nuclear masses (except light nuclei and magic nuclei);</a:t>
            </a:r>
          </a:p>
          <a:p>
            <a:pPr marL="342900" indent="-342900" algn="just"/>
            <a:r>
              <a:rPr lang="en-US" dirty="0" smtClean="0">
                <a:solidFill>
                  <a:srgbClr val="C00000"/>
                </a:solidFill>
              </a:rPr>
              <a:t>4.   Offers very little on the density dependence of these parameters.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Summary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06600"/>
                </a:solidFill>
              </a:rPr>
              <a:t>	1. RMF models is very useful in describing the EOS of neutron-rich matter. With a handful of model parameters (just 7!) one can describe the ground state properties of finite nuclei and their collective excitations. </a:t>
            </a:r>
          </a:p>
          <a:p>
            <a:pPr>
              <a:buNone/>
            </a:pPr>
            <a:r>
              <a:rPr lang="en-US" sz="1800" dirty="0" smtClean="0">
                <a:solidFill>
                  <a:srgbClr val="006600"/>
                </a:solidFill>
              </a:rPr>
              <a:t>	</a:t>
            </a:r>
            <a:r>
              <a:rPr lang="en-US" sz="1800" dirty="0" smtClean="0">
                <a:solidFill>
                  <a:srgbClr val="C00000"/>
                </a:solidFill>
              </a:rPr>
              <a:t>2. </a:t>
            </a:r>
            <a:r>
              <a:rPr lang="en-US" sz="1800" dirty="0" err="1" smtClean="0">
                <a:solidFill>
                  <a:srgbClr val="C00000"/>
                </a:solidFill>
              </a:rPr>
              <a:t>Isovector</a:t>
            </a:r>
            <a:r>
              <a:rPr lang="en-US" sz="1800" dirty="0" smtClean="0">
                <a:solidFill>
                  <a:srgbClr val="C00000"/>
                </a:solidFill>
              </a:rPr>
              <a:t> sector of the model is little constrained due to the limited available experimental data on the EOS of neutron-rich matter (2 pure </a:t>
            </a:r>
            <a:r>
              <a:rPr lang="en-US" sz="1800" dirty="0" err="1" smtClean="0">
                <a:solidFill>
                  <a:srgbClr val="C00000"/>
                </a:solidFill>
              </a:rPr>
              <a:t>isovector</a:t>
            </a:r>
            <a:r>
              <a:rPr lang="en-US" sz="1800" dirty="0" smtClean="0">
                <a:solidFill>
                  <a:srgbClr val="C00000"/>
                </a:solidFill>
              </a:rPr>
              <a:t> parameters); 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en-US" sz="1800" dirty="0" smtClean="0">
                <a:solidFill>
                  <a:srgbClr val="3C0CB4"/>
                </a:solidFill>
              </a:rPr>
              <a:t>	3. The high density component of the EOS is controlled by a single model parameter that can be tuned to pass </a:t>
            </a:r>
            <a:r>
              <a:rPr lang="en-US" sz="1800" i="1" dirty="0" smtClean="0">
                <a:solidFill>
                  <a:srgbClr val="3C0CB4"/>
                </a:solidFill>
              </a:rPr>
              <a:t>the constraint extracted from heavy ion collision experiments</a:t>
            </a:r>
            <a:r>
              <a:rPr lang="en-US" sz="1800" dirty="0" smtClean="0">
                <a:solidFill>
                  <a:srgbClr val="3C0CB4"/>
                </a:solidFill>
              </a:rPr>
              <a:t>, and to reproduce the maximum observed neutron star mass.</a:t>
            </a:r>
          </a:p>
          <a:p>
            <a:pPr>
              <a:buNone/>
            </a:pPr>
            <a:r>
              <a:rPr lang="en-US" sz="1800" dirty="0" smtClean="0">
                <a:solidFill>
                  <a:srgbClr val="006600"/>
                </a:solidFill>
              </a:rPr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4. Additionally, </a:t>
            </a:r>
            <a:r>
              <a:rPr lang="en-US" sz="1800" i="1" dirty="0" smtClean="0">
                <a:solidFill>
                  <a:srgbClr val="0000FF"/>
                </a:solidFill>
              </a:rPr>
              <a:t>the neutron skin measurement of neutron-rich nuclei </a:t>
            </a:r>
            <a:r>
              <a:rPr lang="en-US" sz="1800" dirty="0" smtClean="0">
                <a:solidFill>
                  <a:srgbClr val="0000FF"/>
                </a:solidFill>
              </a:rPr>
              <a:t>will play decisive role in constraining the </a:t>
            </a:r>
            <a:r>
              <a:rPr lang="en-US" sz="1800" dirty="0" err="1" smtClean="0">
                <a:solidFill>
                  <a:srgbClr val="0000FF"/>
                </a:solidFill>
              </a:rPr>
              <a:t>isovector</a:t>
            </a:r>
            <a:r>
              <a:rPr lang="en-US" sz="1800" dirty="0" smtClean="0">
                <a:solidFill>
                  <a:srgbClr val="0000FF"/>
                </a:solidFill>
              </a:rPr>
              <a:t> sector and in providing tight constraints on the density dependence of the symmetry energy </a:t>
            </a:r>
            <a:r>
              <a:rPr lang="en-US" sz="1800" i="1" dirty="0" smtClean="0">
                <a:solidFill>
                  <a:srgbClr val="0000FF"/>
                </a:solidFill>
              </a:rPr>
              <a:t>around saturation density</a:t>
            </a:r>
            <a:r>
              <a:rPr lang="en-US" sz="1800" dirty="0" smtClean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	</a:t>
            </a:r>
            <a:r>
              <a:rPr lang="en-US" sz="1800" dirty="0" smtClean="0">
                <a:solidFill>
                  <a:srgbClr val="FF0000"/>
                </a:solidFill>
              </a:rPr>
              <a:t>5. The success of this model for the high density component of the EOS of neutron-rich matter can be tested  by predicting various neutron star observations that can be (more precisely) measured in the near future.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Summary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06600"/>
                </a:solidFill>
              </a:rPr>
              <a:t>	1. RMF models are very useful in describing the EOS of neutron-rich matter. With a handful of model parameters one can describe the ground state properties of finite nuclei and their collective excitations. </a:t>
            </a:r>
          </a:p>
          <a:p>
            <a:pPr>
              <a:buNone/>
            </a:pPr>
            <a:r>
              <a:rPr lang="en-US" sz="1800" dirty="0" smtClean="0">
                <a:solidFill>
                  <a:srgbClr val="006600"/>
                </a:solidFill>
              </a:rPr>
              <a:t>	</a:t>
            </a:r>
            <a:r>
              <a:rPr lang="en-US" sz="1800" dirty="0" smtClean="0">
                <a:solidFill>
                  <a:srgbClr val="C00000"/>
                </a:solidFill>
              </a:rPr>
              <a:t>2. </a:t>
            </a:r>
            <a:r>
              <a:rPr lang="en-US" sz="1800" dirty="0" err="1" smtClean="0">
                <a:solidFill>
                  <a:srgbClr val="C00000"/>
                </a:solidFill>
              </a:rPr>
              <a:t>Isovector</a:t>
            </a:r>
            <a:r>
              <a:rPr lang="en-US" sz="1800" dirty="0" smtClean="0">
                <a:solidFill>
                  <a:srgbClr val="C00000"/>
                </a:solidFill>
              </a:rPr>
              <a:t> sector of the model is little constrained due to the limited available experimental data on the EOS of neutron-rich matter; 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en-US" sz="1800" dirty="0" smtClean="0">
                <a:solidFill>
                  <a:srgbClr val="3C0CB4"/>
                </a:solidFill>
              </a:rPr>
              <a:t>	3. The high density component of the EOS is controlled by a single model parameter that can be tuned to pass the constraint extracted from heavy ion collision experiments, and to reproduce the maximum observed neutron star mass.</a:t>
            </a:r>
          </a:p>
          <a:p>
            <a:pPr>
              <a:buNone/>
            </a:pPr>
            <a:r>
              <a:rPr lang="en-US" sz="1800" dirty="0" smtClean="0">
                <a:solidFill>
                  <a:srgbClr val="006600"/>
                </a:solidFill>
              </a:rPr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4. Additionally, the neutron skin measurement of neutron-rich nuclei will play decisive role in constraining the </a:t>
            </a:r>
            <a:r>
              <a:rPr lang="en-US" sz="1800" dirty="0" err="1" smtClean="0">
                <a:solidFill>
                  <a:srgbClr val="0000FF"/>
                </a:solidFill>
              </a:rPr>
              <a:t>isovector</a:t>
            </a:r>
            <a:r>
              <a:rPr lang="en-US" sz="1800" dirty="0" smtClean="0">
                <a:solidFill>
                  <a:srgbClr val="0000FF"/>
                </a:solidFill>
              </a:rPr>
              <a:t> sector and in providing tight constraints on the density dependence of the symmetry energy around saturation density.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	</a:t>
            </a:r>
            <a:r>
              <a:rPr lang="en-US" sz="1800" dirty="0" smtClean="0">
                <a:solidFill>
                  <a:srgbClr val="FF0000"/>
                </a:solidFill>
              </a:rPr>
              <a:t>5. The success of this model for the high density component of the EOS of neutron-rich matter </a:t>
            </a:r>
            <a:r>
              <a:rPr lang="en-US" sz="1800" smtClean="0">
                <a:solidFill>
                  <a:srgbClr val="FF0000"/>
                </a:solidFill>
              </a:rPr>
              <a:t>can be </a:t>
            </a:r>
            <a:r>
              <a:rPr lang="en-US" sz="1800" dirty="0" smtClean="0">
                <a:solidFill>
                  <a:srgbClr val="FF0000"/>
                </a:solidFill>
              </a:rPr>
              <a:t>tested  by predicting various neutron star observations that can be (more precisely) measured in the near future.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4800600"/>
            <a:ext cx="8229600" cy="155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THANKS!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820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Infinite Nuclear Matter: Thermodynamic Limit of BW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1943100" y="3352800"/>
          <a:ext cx="5843588" cy="514350"/>
        </p:xfrm>
        <a:graphic>
          <a:graphicData uri="http://schemas.openxmlformats.org/presentationml/2006/ole">
            <p:oleObj spid="_x0000_s32770" name="Equation" r:id="rId3" imgW="2882880" imgH="253800" progId="Equation.3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914400" y="1295400"/>
            <a:ext cx="6439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00"/>
                </a:solidFill>
              </a:rPr>
              <a:t>1. In this limit N, Z, V all go to infinity, but their ratio remains finite:</a:t>
            </a:r>
            <a:endParaRPr lang="en-US" dirty="0">
              <a:solidFill>
                <a:srgbClr val="0033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0" y="25908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dirty="0" smtClean="0">
                <a:solidFill>
                  <a:srgbClr val="003300"/>
                </a:solidFill>
              </a:rPr>
              <a:t>2. One can turn off the long range Coulomb forces (at the mean-field level  they average out to zero), and also neglect the surface term (no surface in this limit).</a:t>
            </a:r>
            <a:endParaRPr lang="en-US" dirty="0">
              <a:solidFill>
                <a:srgbClr val="003300"/>
              </a:solidFill>
            </a:endParaRPr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3505200" y="1676400"/>
          <a:ext cx="925513" cy="798512"/>
        </p:xfrm>
        <a:graphic>
          <a:graphicData uri="http://schemas.openxmlformats.org/presentationml/2006/ole">
            <p:oleObj spid="_x0000_s32772" name="Equation" r:id="rId4" imgW="457200" imgH="393480" progId="Equation.3">
              <p:embed/>
            </p:oleObj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1447800" y="1676400"/>
          <a:ext cx="850900" cy="779462"/>
        </p:xfrm>
        <a:graphic>
          <a:graphicData uri="http://schemas.openxmlformats.org/presentationml/2006/ole">
            <p:oleObj spid="_x0000_s32773" name="Equation" r:id="rId5" imgW="431640" imgH="393480" progId="Equation.3">
              <p:embed/>
            </p:oleObj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5410200" y="1676400"/>
          <a:ext cx="1293812" cy="746125"/>
        </p:xfrm>
        <a:graphic>
          <a:graphicData uri="http://schemas.openxmlformats.org/presentationml/2006/ole">
            <p:oleObj spid="_x0000_s32774" name="Equation" r:id="rId6" imgW="685800" imgH="393480" progId="Equation.3">
              <p:embed/>
            </p:oleObj>
          </a:graphicData>
        </a:graphic>
      </p:graphicFrame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4419600"/>
            <a:ext cx="7980589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914400" y="40386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dirty="0" smtClean="0">
                <a:solidFill>
                  <a:srgbClr val="003300"/>
                </a:solidFill>
              </a:rPr>
              <a:t>3. Expand the total energy per nucleon around              :</a:t>
            </a:r>
            <a:endParaRPr lang="en-US" dirty="0">
              <a:solidFill>
                <a:srgbClr val="003300"/>
              </a:solidFill>
            </a:endParaRPr>
          </a:p>
        </p:txBody>
      </p:sp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1676400" y="6019800"/>
          <a:ext cx="1857375" cy="398204"/>
        </p:xfrm>
        <a:graphic>
          <a:graphicData uri="http://schemas.openxmlformats.org/presentationml/2006/ole">
            <p:oleObj spid="_x0000_s32776" name="Equation" r:id="rId8" imgW="1066680" imgH="228600" progId="Equation.3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838200" y="6019800"/>
            <a:ext cx="18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dirty="0" smtClean="0">
                <a:solidFill>
                  <a:srgbClr val="003300"/>
                </a:solidFill>
              </a:rPr>
              <a:t>where</a:t>
            </a:r>
            <a:endParaRPr lang="en-US" dirty="0">
              <a:solidFill>
                <a:srgbClr val="003300"/>
              </a:solidFill>
            </a:endParaRPr>
          </a:p>
        </p:txBody>
      </p:sp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5410200" y="4038600"/>
          <a:ext cx="661988" cy="311150"/>
        </p:xfrm>
        <a:graphic>
          <a:graphicData uri="http://schemas.openxmlformats.org/presentationml/2006/ole">
            <p:oleObj spid="_x0000_s32777" name="Equation" r:id="rId9" imgW="380880" imgH="177480" progId="Equation.3">
              <p:embed/>
            </p:oleObj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7391400" cy="279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534400" cy="76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Relativistic Mean-Field Theory</a:t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(Improving the BW mass formula)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0386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dirty="0" smtClean="0">
                <a:solidFill>
                  <a:srgbClr val="003300"/>
                </a:solidFill>
              </a:rPr>
              <a:t>Parameters of this model is constrained by:</a:t>
            </a:r>
          </a:p>
          <a:p>
            <a:pPr marL="342900" indent="-342900" algn="just"/>
            <a:endParaRPr lang="en-US" dirty="0" smtClean="0">
              <a:solidFill>
                <a:srgbClr val="003300"/>
              </a:solidFill>
            </a:endParaRPr>
          </a:p>
          <a:p>
            <a:pPr marL="342900" indent="-342900" algn="just"/>
            <a:r>
              <a:rPr lang="en-US" dirty="0" smtClean="0">
                <a:solidFill>
                  <a:srgbClr val="0000FF"/>
                </a:solidFill>
              </a:rPr>
              <a:t>		by ground state properties of finite nuclei;</a:t>
            </a:r>
          </a:p>
          <a:p>
            <a:pPr marL="342900" indent="-342900" algn="just"/>
            <a:r>
              <a:rPr lang="en-US" dirty="0" smtClean="0">
                <a:solidFill>
                  <a:srgbClr val="C00000"/>
                </a:solidFill>
              </a:rPr>
              <a:t>                  by ground state properties of heavy neutron-rich nuclei;</a:t>
            </a:r>
          </a:p>
          <a:p>
            <a:pPr marL="342900" indent="-342900" algn="just"/>
            <a:r>
              <a:rPr lang="en-US" dirty="0" smtClean="0">
                <a:solidFill>
                  <a:srgbClr val="0000FF"/>
                </a:solidFill>
              </a:rPr>
              <a:t>		</a:t>
            </a:r>
            <a:r>
              <a:rPr lang="en-US" dirty="0" smtClean="0">
                <a:solidFill>
                  <a:srgbClr val="00CC00"/>
                </a:solidFill>
              </a:rPr>
              <a:t>by the </a:t>
            </a:r>
            <a:r>
              <a:rPr lang="en-US" dirty="0" err="1" smtClean="0">
                <a:solidFill>
                  <a:srgbClr val="00CC00"/>
                </a:solidFill>
              </a:rPr>
              <a:t>isoscalar</a:t>
            </a:r>
            <a:r>
              <a:rPr lang="en-US" dirty="0" smtClean="0">
                <a:solidFill>
                  <a:srgbClr val="00CC00"/>
                </a:solidFill>
              </a:rPr>
              <a:t> giant monopole resonance;</a:t>
            </a:r>
          </a:p>
          <a:p>
            <a:pPr marL="342900" indent="-342900" algn="just"/>
            <a:r>
              <a:rPr lang="en-US" dirty="0" smtClean="0">
                <a:solidFill>
                  <a:srgbClr val="0000FF"/>
                </a:solidFill>
              </a:rPr>
              <a:t> 		</a:t>
            </a:r>
            <a:r>
              <a:rPr lang="en-US" dirty="0" smtClean="0">
                <a:solidFill>
                  <a:schemeClr val="accent2"/>
                </a:solidFill>
              </a:rPr>
              <a:t>by the neutron radius of heavy nuclei;</a:t>
            </a:r>
          </a:p>
          <a:p>
            <a:pPr marL="342900" indent="-342900" algn="just"/>
            <a:r>
              <a:rPr lang="en-US" dirty="0" smtClean="0">
                <a:solidFill>
                  <a:srgbClr val="0000FF"/>
                </a:solidFill>
              </a:rPr>
              <a:t>		</a:t>
            </a:r>
            <a:r>
              <a:rPr lang="en-US" dirty="0" smtClean="0">
                <a:solidFill>
                  <a:srgbClr val="FF0000"/>
                </a:solidFill>
              </a:rPr>
              <a:t>by the maximum mass of a neutron star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 algn="just"/>
            <a:r>
              <a:rPr lang="en-US" dirty="0" smtClean="0"/>
              <a:t>Existent experimental data are not sufficient to constrain all of these parameters.</a:t>
            </a: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990600" y="4572001"/>
          <a:ext cx="845485" cy="381000"/>
        </p:xfrm>
        <a:graphic>
          <a:graphicData uri="http://schemas.openxmlformats.org/presentationml/2006/ole">
            <p:oleObj spid="_x0000_s35843" name="Equation" r:id="rId4" imgW="507960" imgH="228600" progId="Equation.3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1066800" y="4800600"/>
          <a:ext cx="354012" cy="420687"/>
        </p:xfrm>
        <a:graphic>
          <a:graphicData uri="http://schemas.openxmlformats.org/presentationml/2006/ole">
            <p:oleObj spid="_x0000_s35845" name="Equation" r:id="rId5" imgW="203040" imgH="241200" progId="Equation.3">
              <p:embed/>
            </p:oleObj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1066800" y="5105400"/>
          <a:ext cx="655637" cy="338137"/>
        </p:xfrm>
        <a:graphic>
          <a:graphicData uri="http://schemas.openxmlformats.org/presentationml/2006/ole">
            <p:oleObj spid="_x0000_s35846" name="Equation" r:id="rId6" imgW="393480" imgH="203040" progId="Equation.3">
              <p:embed/>
            </p:oleObj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1066800" y="5410200"/>
          <a:ext cx="358775" cy="381000"/>
        </p:xfrm>
        <a:graphic>
          <a:graphicData uri="http://schemas.openxmlformats.org/presentationml/2006/ole">
            <p:oleObj spid="_x0000_s35847" name="Equation" r:id="rId7" imgW="215640" imgH="228600" progId="Equation.3">
              <p:embed/>
            </p:oleObj>
          </a:graphicData>
        </a:graphic>
      </p:graphicFrame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1066800" y="5715000"/>
          <a:ext cx="254000" cy="339725"/>
        </p:xfrm>
        <a:graphic>
          <a:graphicData uri="http://schemas.openxmlformats.org/presentationml/2006/ole">
            <p:oleObj spid="_x0000_s35848" name="Equation" r:id="rId8" imgW="1522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838200"/>
            <a:ext cx="6400800" cy="508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534400" cy="76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Symmetry Energy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57150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Note: </a:t>
            </a:r>
            <a:r>
              <a:rPr lang="en-US" i="1" dirty="0" smtClean="0">
                <a:solidFill>
                  <a:srgbClr val="006600"/>
                </a:solidFill>
              </a:rPr>
              <a:t>while EOS of SNM is more or less constrained by existing data, the EOS of PNM, hence the density dependence of the symmetry energy remains largely unconstrained.</a:t>
            </a:r>
            <a:endParaRPr lang="en-US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Symmetry Energy Uncertainties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514600"/>
            <a:ext cx="4001597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838200" y="9144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Binding energy and saturation density are constrained at a 5% level;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Density dependence of the SNM EOS is agreed at a 15% level;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Symmetry energy at saturation is more or less known (at a 20% level);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Density dependence of the symmetry energy is totally unconstrained (discrepancy is at the order of more than 100%)!</a:t>
            </a:r>
          </a:p>
          <a:p>
            <a:endParaRPr lang="en-US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Graph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86000"/>
            <a:ext cx="4589929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Symmetry Energy Uncertainties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514600"/>
            <a:ext cx="4001597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838200" y="914400"/>
            <a:ext cx="815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6600"/>
                </a:solidFill>
              </a:rPr>
              <a:t>Binding energy and saturation density are constrained at a 5% level;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Density dependence of the SNM EOS is agreed at a 15% level;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Symmetry energy at saturation is more or less known (at a 20% level);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Density dependence of the symmetry energy is totally unconstrained (discrepancy is at the order of more than 100%)!</a:t>
            </a:r>
          </a:p>
          <a:p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6000" y="533400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Fattoyev</a:t>
            </a:r>
            <a:r>
              <a:rPr lang="en-US" sz="1200" dirty="0" smtClean="0"/>
              <a:t>  </a:t>
            </a:r>
            <a:r>
              <a:rPr lang="en-US" sz="1200" i="1" dirty="0" smtClean="0"/>
              <a:t>et al., </a:t>
            </a:r>
            <a:r>
              <a:rPr lang="en-US" sz="1200" dirty="0" smtClean="0"/>
              <a:t>J. Phys. Conf .Ser.  420, (2013)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7162800" y="4114800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66FFCC"/>
                </a:solidFill>
              </a:rPr>
              <a:t>chiral</a:t>
            </a:r>
            <a:r>
              <a:rPr lang="en-US" dirty="0" smtClean="0">
                <a:solidFill>
                  <a:srgbClr val="66FFCC"/>
                </a:solidFill>
              </a:rPr>
              <a:t> EFT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Ground State Properties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0400" y="1295400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Fattoyev</a:t>
            </a:r>
            <a:r>
              <a:rPr lang="en-US" sz="1200" dirty="0" smtClean="0"/>
              <a:t> and </a:t>
            </a:r>
            <a:r>
              <a:rPr lang="en-US" sz="1200" dirty="0" err="1" smtClean="0"/>
              <a:t>Piekarewicz</a:t>
            </a:r>
            <a:r>
              <a:rPr lang="en-US" sz="1200" i="1" dirty="0" smtClean="0"/>
              <a:t>, </a:t>
            </a:r>
            <a:r>
              <a:rPr lang="en-US" sz="1200" dirty="0" err="1" smtClean="0"/>
              <a:t>arXiv</a:t>
            </a:r>
            <a:r>
              <a:rPr lang="en-US" sz="1200" dirty="0" smtClean="0"/>
              <a:t>:  1306.6034, (2013)</a:t>
            </a:r>
            <a:endParaRPr lang="en-US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6019800" cy="196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858000" y="228600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Abrahmanyan</a:t>
            </a:r>
            <a:r>
              <a:rPr lang="en-US" sz="1200" dirty="0" smtClean="0"/>
              <a:t> </a:t>
            </a:r>
            <a:r>
              <a:rPr lang="en-US" sz="1200" i="1" dirty="0" smtClean="0"/>
              <a:t>et al., </a:t>
            </a:r>
            <a:r>
              <a:rPr lang="en-US" sz="1200" dirty="0" smtClean="0"/>
              <a:t>PRL 108, 112502 (2012)</a:t>
            </a:r>
            <a:endParaRPr lang="en-US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457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Ground State Properties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0400" y="1295400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Fattoyev</a:t>
            </a:r>
            <a:r>
              <a:rPr lang="en-US" sz="1200" dirty="0" smtClean="0"/>
              <a:t> and </a:t>
            </a:r>
            <a:r>
              <a:rPr lang="en-US" sz="1200" dirty="0" err="1" smtClean="0"/>
              <a:t>Piekarewicz</a:t>
            </a:r>
            <a:r>
              <a:rPr lang="en-US" sz="1200" i="1" dirty="0" smtClean="0"/>
              <a:t>, </a:t>
            </a:r>
            <a:r>
              <a:rPr lang="en-US" sz="1200" dirty="0" err="1" smtClean="0"/>
              <a:t>arXiv</a:t>
            </a:r>
            <a:r>
              <a:rPr lang="en-US" sz="1200" dirty="0" smtClean="0"/>
              <a:t>:  1306.6034, (2013)</a:t>
            </a:r>
            <a:endParaRPr lang="en-US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6019800" cy="196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9" y="2667000"/>
            <a:ext cx="391733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495800" y="2667000"/>
            <a:ext cx="464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1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#1. G.S. 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properties are poor </a:t>
            </a:r>
            <a:r>
              <a:rPr lang="en-US" sz="16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isovector</a:t>
            </a:r>
            <a:r>
              <a:rPr lang="en-US" sz="16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indicators.</a:t>
            </a:r>
            <a:endParaRPr lang="en-US" sz="16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0" y="228600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Abrahmanyan</a:t>
            </a:r>
            <a:r>
              <a:rPr lang="en-US" sz="1200" dirty="0" smtClean="0"/>
              <a:t> </a:t>
            </a:r>
            <a:r>
              <a:rPr lang="en-US" sz="1200" i="1" dirty="0" smtClean="0"/>
              <a:t>et al., </a:t>
            </a:r>
            <a:r>
              <a:rPr lang="en-US" sz="1200" dirty="0" smtClean="0"/>
              <a:t>PRL 108, 112502 (2012)</a:t>
            </a:r>
            <a:endParaRPr lang="en-US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911</Words>
  <Application>Microsoft Office PowerPoint</Application>
  <PresentationFormat>On-screen Show (4:3)</PresentationFormat>
  <Paragraphs>108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Equation of State of Neutron-Rich Matter in the Relativistic Mean-Field Approach</vt:lpstr>
      <vt:lpstr>Bethe-Weizsacker Mass Formula (1935) </vt:lpstr>
      <vt:lpstr>Infinite Nuclear Matter: Thermodynamic Limit of BW</vt:lpstr>
      <vt:lpstr>Relativistic Mean-Field Theory (Improving the BW mass formula)</vt:lpstr>
      <vt:lpstr>Symmetry Energy</vt:lpstr>
      <vt:lpstr>Symmetry Energy Uncertainties</vt:lpstr>
      <vt:lpstr>Symmetry Energy Uncertainties</vt:lpstr>
      <vt:lpstr>Ground State Properties</vt:lpstr>
      <vt:lpstr>Ground State Properties</vt:lpstr>
      <vt:lpstr>Ground State Properties</vt:lpstr>
      <vt:lpstr>Pure Neutron Matter: Theoretical Constraints</vt:lpstr>
      <vt:lpstr>Pure Neutron Matter: Theoretical Constraints</vt:lpstr>
      <vt:lpstr>Heavy Ion Collisions</vt:lpstr>
      <vt:lpstr>Neutron Stars: Mass versus Radius</vt:lpstr>
      <vt:lpstr>Neutron Stars: Equation of State</vt:lpstr>
      <vt:lpstr>Neutron Stars: Mass versus Radius</vt:lpstr>
      <vt:lpstr>Neutron Stars: Moments of Inertia</vt:lpstr>
      <vt:lpstr>Neutron Stars: Gravitational Waves</vt:lpstr>
      <vt:lpstr>Neutron Stars: Other Observables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Gravitino</dc:creator>
  <cp:lastModifiedBy>Gravitino</cp:lastModifiedBy>
  <cp:revision>211</cp:revision>
  <dcterms:created xsi:type="dcterms:W3CDTF">2013-08-13T14:08:09Z</dcterms:created>
  <dcterms:modified xsi:type="dcterms:W3CDTF">2013-08-20T20:16:34Z</dcterms:modified>
</cp:coreProperties>
</file>