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tags/tag29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4"/>
  </p:notesMasterIdLst>
  <p:sldIdLst>
    <p:sldId id="1225" r:id="rId2"/>
    <p:sldId id="1221" r:id="rId3"/>
    <p:sldId id="1207" r:id="rId4"/>
    <p:sldId id="1206" r:id="rId5"/>
    <p:sldId id="1224" r:id="rId6"/>
    <p:sldId id="1217" r:id="rId7"/>
    <p:sldId id="1218" r:id="rId8"/>
    <p:sldId id="1219" r:id="rId9"/>
    <p:sldId id="1200" r:id="rId10"/>
    <p:sldId id="1220" r:id="rId11"/>
    <p:sldId id="1177" r:id="rId12"/>
    <p:sldId id="1176" r:id="rId13"/>
    <p:sldId id="1187" r:id="rId14"/>
    <p:sldId id="1155" r:id="rId15"/>
    <p:sldId id="1154" r:id="rId16"/>
    <p:sldId id="1214" r:id="rId17"/>
    <p:sldId id="1162" r:id="rId18"/>
    <p:sldId id="1178" r:id="rId19"/>
    <p:sldId id="1189" r:id="rId20"/>
    <p:sldId id="1185" r:id="rId21"/>
    <p:sldId id="1146" r:id="rId22"/>
    <p:sldId id="1147" r:id="rId23"/>
    <p:sldId id="1148" r:id="rId24"/>
    <p:sldId id="1223" r:id="rId25"/>
    <p:sldId id="1190" r:id="rId26"/>
    <p:sldId id="1181" r:id="rId27"/>
    <p:sldId id="1151" r:id="rId28"/>
    <p:sldId id="1184" r:id="rId29"/>
    <p:sldId id="1188" r:id="rId30"/>
    <p:sldId id="1202" r:id="rId31"/>
    <p:sldId id="1203" r:id="rId32"/>
    <p:sldId id="111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4B14E6"/>
    <a:srgbClr val="0033CC"/>
    <a:srgbClr val="336600"/>
    <a:srgbClr val="320CD6"/>
    <a:srgbClr val="008000"/>
    <a:srgbClr val="F92A01"/>
    <a:srgbClr val="FB152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311" autoAdjust="0"/>
  </p:normalViewPr>
  <p:slideViewPr>
    <p:cSldViewPr>
      <p:cViewPr varScale="1">
        <p:scale>
          <a:sx n="83" d="100"/>
          <a:sy n="8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A8DAB-8C7B-4618-A8F0-0900677B2E2F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0E2FE-4D3F-439F-BC4E-343949C92C2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21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22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23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27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BE47-9E08-471D-B09B-650CDB3DD29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BD2D82A-3E92-49AD-813E-A39F9670E71B}" type="datetime1">
              <a:rPr lang="en-US" smtClean="0"/>
              <a:t>8/21/2013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D3F63C-8EBB-443A-AE02-0CD50745CE4E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E9AD20-B60B-4C12-BE14-27B200B7BD49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7314-965F-4528-9669-56BAC1E14314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9155-0FC5-4747-B146-6A0D49CA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0C0954-1CD3-423B-8AEB-8FB5684305F9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EAA448-3483-44BA-9724-0C03E772096C}" type="datetime1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FCEC92-49B8-451F-B478-08861C4EC590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9B5DFE-3647-4661-BDC2-1ED5896FA4DF}" type="datetime1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6DED34-CBCE-4585-A2A5-448ABBCAAAF2}" type="datetime1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>
            <a:extLst/>
          </a:lstStyle>
          <a:p>
            <a:pPr>
              <a:defRPr/>
            </a:pPr>
            <a:fld id="{239D567A-0267-4A30-818C-0D2EADF098E6}" type="datetime1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A03959C-1B68-4CE6-B03F-82871E1985E9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0160AB-3741-4B1D-BD66-E0D03B901A7C}" type="datetime1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359B487-83AE-4F37-B53C-84F12F3FAB14}" type="datetime1">
              <a:rPr lang="en-US" smtClean="0"/>
              <a:t>8/21/2013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wmf"/><Relationship Id="rId17" Type="http://schemas.openxmlformats.org/officeDocument/2006/relationships/image" Target="../media/image19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15" Type="http://schemas.openxmlformats.org/officeDocument/2006/relationships/image" Target="../media/image18.wmf"/><Relationship Id="rId10" Type="http://schemas.openxmlformats.org/officeDocument/2006/relationships/image" Target="../media/image16.wmf"/><Relationship Id="rId19" Type="http://schemas.openxmlformats.org/officeDocument/2006/relationships/image" Target="../media/image20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wmf"/><Relationship Id="rId12" Type="http://schemas.openxmlformats.org/officeDocument/2006/relationships/image" Target="../media/image30.png"/><Relationship Id="rId17" Type="http://schemas.openxmlformats.org/officeDocument/2006/relationships/oleObject" Target="../embeddings/oleObject12.bin"/><Relationship Id="rId2" Type="http://schemas.openxmlformats.org/officeDocument/2006/relationships/tags" Target="../tags/tag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5" Type="http://schemas.openxmlformats.org/officeDocument/2006/relationships/image" Target="../media/image22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5.wmf"/><Relationship Id="rId1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3.png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arxiv.org/abs/arXiv:1301.0165" TargetMode="Externa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5.bin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arXiv:1211.4009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wmf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emf"/><Relationship Id="rId11" Type="http://schemas.openxmlformats.org/officeDocument/2006/relationships/image" Target="../media/image360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50.png"/><Relationship Id="rId4" Type="http://schemas.openxmlformats.org/officeDocument/2006/relationships/image" Target="../media/image44.png"/><Relationship Id="rId9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50.png"/><Relationship Id="rId2" Type="http://schemas.openxmlformats.org/officeDocument/2006/relationships/tags" Target="../tags/tag2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4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8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12" Type="http://schemas.openxmlformats.org/officeDocument/2006/relationships/image" Target="../media/image5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11" Type="http://schemas.openxmlformats.org/officeDocument/2006/relationships/image" Target="../media/image54.wmf"/><Relationship Id="rId5" Type="http://schemas.openxmlformats.org/officeDocument/2006/relationships/image" Target="../media/image55.png"/><Relationship Id="rId10" Type="http://schemas.openxmlformats.org/officeDocument/2006/relationships/oleObject" Target="../embeddings/oleObject27.bin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5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0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35666"/>
            <a:ext cx="6553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090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-12700" y="-179388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0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24600"/>
            <a:ext cx="51054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Workshop on Nuclear Dynamics and Thermodynamics, Roy A.  Lacey, Stony Brook University, June 25, 2013</a:t>
            </a:r>
            <a:endParaRPr lang="en-US" dirty="0">
              <a:latin typeface="Arial" charset="0"/>
            </a:endParaRPr>
          </a:p>
        </p:txBody>
      </p:sp>
      <p:sp>
        <p:nvSpPr>
          <p:cNvPr id="1537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78DD8F6-67F7-41E5-BD50-2937BF7FFEA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/>
              <p:cNvSpPr/>
              <p:nvPr/>
            </p:nvSpPr>
            <p:spPr>
              <a:xfrm>
                <a:off x="381000" y="1485900"/>
                <a:ext cx="8077200" cy="2819400"/>
              </a:xfrm>
              <a:prstGeom prst="roundRect">
                <a:avLst/>
              </a:prstGeom>
              <a:solidFill>
                <a:srgbClr val="FFFF00">
                  <a:alpha val="39000"/>
                </a:srgbClr>
              </a:solidFill>
              <a:ln w="9525">
                <a:solidFill>
                  <a:srgbClr val="DBF4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000" b="1" dirty="0" smtClean="0">
                    <a:solidFill>
                      <a:schemeClr val="tx1"/>
                    </a:solidFill>
                  </a:rPr>
                  <a:t>The acoustic nature of flow leads to specific scaling patterns which :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1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 algn="l">
                  <a:buFont typeface="+mj-lt"/>
                  <a:buAutoNum type="romanUcPeriod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Give profound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mechanistic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insight on viscous damping</a:t>
                </a:r>
              </a:p>
              <a:p>
                <a:pPr algn="l"/>
                <a:endParaRPr lang="en-US" sz="1100" b="1" dirty="0">
                  <a:solidFill>
                    <a:schemeClr val="tx1"/>
                  </a:solidFill>
                </a:endParaRPr>
              </a:p>
              <a:p>
                <a:pPr marL="514350" indent="-514350" algn="l">
                  <a:buFont typeface="+mj-lt"/>
                  <a:buAutoNum type="romanUcPeriod" startAt="2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Provide constraints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for </a:t>
                </a: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500" b="1" dirty="0">
                    <a:solidFill>
                      <a:schemeClr val="tx1"/>
                    </a:solidFill>
                  </a:rPr>
                  <a:t> </a:t>
                </a:r>
                <a:endParaRPr lang="en-US" sz="500" b="1" dirty="0" smtClean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Wingdings" pitchFamily="2" charset="2"/>
                  <a:buChar char="ü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T) and R dependence  of  the viscous coefficients</a:t>
                </a:r>
              </a:p>
              <a:p>
                <a:pPr marL="1257300" lvl="2" indent="-342900" algn="l">
                  <a:buFont typeface="Wingdings" pitchFamily="2" charset="2"/>
                  <a:buChar char="v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Hints for a possible critical point?</a:t>
                </a:r>
              </a:p>
              <a:p>
                <a:pPr lvl="2" algn="l"/>
                <a:r>
                  <a:rPr lang="en-US" sz="10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1" indent="-285750" algn="l">
                  <a:buFont typeface="Wingdings" pitchFamily="2" charset="2"/>
                  <a:buChar char="ü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initial state geometry and its fluctuations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ounded 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85900"/>
                <a:ext cx="8077200" cy="2819400"/>
              </a:xfrm>
              <a:prstGeom prst="roundRect">
                <a:avLst/>
              </a:prstGeom>
              <a:blipFill rotWithShape="1">
                <a:blip r:embed="rId4"/>
                <a:stretch>
                  <a:fillRect b="-2802"/>
                </a:stretch>
              </a:blipFill>
              <a:ln w="9525">
                <a:solidFill>
                  <a:srgbClr val="DBF47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48260" y="83820"/>
            <a:ext cx="307594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Take home message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716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2743200" y="0"/>
            <a:ext cx="2971800" cy="2633663"/>
            <a:chOff x="2743200" y="0"/>
            <a:chExt cx="2971800" cy="2634232"/>
          </a:xfrm>
        </p:grpSpPr>
        <p:pic>
          <p:nvPicPr>
            <p:cNvPr id="4127" name="Picture 126" descr="flow4.png"/>
            <p:cNvPicPr>
              <a:picLocks noChangeAspect="1"/>
            </p:cNvPicPr>
            <p:nvPr/>
          </p:nvPicPr>
          <p:blipFill>
            <a:blip r:embed="rId5" cstate="print"/>
            <a:srcRect r="42647" b="10371"/>
            <a:stretch>
              <a:fillRect/>
            </a:stretch>
          </p:blipFill>
          <p:spPr bwMode="auto">
            <a:xfrm>
              <a:off x="2743200" y="0"/>
              <a:ext cx="2971800" cy="263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Rectangle 130"/>
            <p:cNvSpPr/>
            <p:nvPr/>
          </p:nvSpPr>
          <p:spPr>
            <a:xfrm>
              <a:off x="5410200" y="1829195"/>
              <a:ext cx="304800" cy="685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60461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122225"/>
            <a:ext cx="36560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0" name="Rectangle 8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963612" y="2114800"/>
          <a:ext cx="20081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024" name="Equation" r:id="rId7" imgW="1422360" imgH="533160" progId="Equation.DSMT4">
                  <p:embed/>
                </p:oleObj>
              </mc:Choice>
              <mc:Fallback>
                <p:oleObj name="Equation" r:id="rId7" imgW="1422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2" y="2114800"/>
                        <a:ext cx="200818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0"/>
          <p:cNvGraphicFramePr>
            <a:graphicFrameLocks noChangeAspect="1"/>
          </p:cNvGraphicFramePr>
          <p:nvPr/>
        </p:nvGraphicFramePr>
        <p:xfrm>
          <a:off x="7267575" y="2452688"/>
          <a:ext cx="16954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025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2452688"/>
                        <a:ext cx="1695450" cy="366712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228600" y="682238"/>
          <a:ext cx="1662113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026" name="Equation" r:id="rId11" imgW="1168200" imgH="888840" progId="Equation.DSMT4">
                  <p:embed/>
                </p:oleObj>
              </mc:Choice>
              <mc:Fallback>
                <p:oleObj name="Equation" r:id="rId11" imgW="11682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2238"/>
                        <a:ext cx="1662113" cy="14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11</a:t>
            </a:fld>
            <a:r>
              <a:rPr lang="en-US" smtClean="0"/>
              <a:t> </a:t>
            </a:r>
          </a:p>
        </p:txBody>
      </p: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5539740" y="3373880"/>
            <a:ext cx="3311525" cy="1600200"/>
            <a:chOff x="4191000" y="3886200"/>
            <a:chExt cx="3310758" cy="1600200"/>
          </a:xfrm>
        </p:grpSpPr>
        <p:pic>
          <p:nvPicPr>
            <p:cNvPr id="4125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91000" y="3886200"/>
              <a:ext cx="331075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Rectangle 120"/>
            <p:cNvSpPr/>
            <p:nvPr/>
          </p:nvSpPr>
          <p:spPr>
            <a:xfrm>
              <a:off x="4419547" y="4191000"/>
              <a:ext cx="533276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071973" y="457200"/>
            <a:ext cx="2068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B1525"/>
                </a:solidFill>
              </a:rPr>
              <a:t>Idealized </a:t>
            </a:r>
            <a:r>
              <a:rPr lang="en-US" sz="1600" b="1" dirty="0">
                <a:solidFill>
                  <a:srgbClr val="FB1525"/>
                </a:solidFill>
              </a:rPr>
              <a:t>Geometry</a:t>
            </a:r>
          </a:p>
        </p:txBody>
      </p:sp>
      <p:pic>
        <p:nvPicPr>
          <p:cNvPr id="129" name="Picture 128" descr="flow4.png"/>
          <p:cNvPicPr>
            <a:picLocks noChangeAspect="1"/>
          </p:cNvPicPr>
          <p:nvPr/>
        </p:nvPicPr>
        <p:blipFill>
          <a:blip r:embed="rId5" cstate="print"/>
          <a:srcRect l="51471" t="31113"/>
          <a:stretch>
            <a:fillRect/>
          </a:stretch>
        </p:blipFill>
        <p:spPr bwMode="auto">
          <a:xfrm>
            <a:off x="6248400" y="152400"/>
            <a:ext cx="2514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Right Arrow 129"/>
          <p:cNvSpPr/>
          <p:nvPr/>
        </p:nvSpPr>
        <p:spPr>
          <a:xfrm>
            <a:off x="5638800" y="1371600"/>
            <a:ext cx="381000" cy="1222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752600" y="1293938"/>
          <a:ext cx="12604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027" name="Equation" r:id="rId14" imgW="850680" imgH="533160" progId="Equation.DSMT4">
                  <p:embed/>
                </p:oleObj>
              </mc:Choice>
              <mc:Fallback>
                <p:oleObj name="Equation" r:id="rId14" imgW="8506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93938"/>
                        <a:ext cx="12604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4908396" y="2424113"/>
            <a:ext cx="2438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Crucial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019800" y="0"/>
            <a:ext cx="4572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489689" y="2842250"/>
            <a:ext cx="41585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B1525"/>
                </a:solidFill>
              </a:rPr>
              <a:t>Actual </a:t>
            </a:r>
            <a:r>
              <a:rPr lang="en-US" sz="1600" b="1" dirty="0" smtClean="0">
                <a:solidFill>
                  <a:srgbClr val="FB1525"/>
                </a:solidFill>
              </a:rPr>
              <a:t>collision profiles are not smooth, </a:t>
            </a:r>
          </a:p>
          <a:p>
            <a:r>
              <a:rPr lang="en-US" sz="1600" b="1" dirty="0" smtClean="0">
                <a:solidFill>
                  <a:srgbClr val="FB1525"/>
                </a:solidFill>
              </a:rPr>
              <a:t>due to fluctuations!</a:t>
            </a:r>
            <a:endParaRPr lang="en-US" sz="1600" b="1" dirty="0">
              <a:solidFill>
                <a:srgbClr val="FB1525"/>
              </a:solidFill>
            </a:endParaRP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4953000" y="28768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B1525"/>
                </a:solidFill>
              </a:rPr>
              <a:t>Initial Geometry </a:t>
            </a:r>
            <a:r>
              <a:rPr lang="en-US" sz="1600" b="1" dirty="0">
                <a:solidFill>
                  <a:srgbClr val="FB1525"/>
                </a:solidFill>
              </a:rPr>
              <a:t>characterized </a:t>
            </a:r>
            <a:r>
              <a:rPr lang="en-US" sz="1600" b="1" dirty="0" smtClean="0">
                <a:solidFill>
                  <a:srgbClr val="FB1525"/>
                </a:solidFill>
              </a:rPr>
              <a:t>by </a:t>
            </a:r>
            <a:r>
              <a:rPr lang="en-US" sz="1600" b="1" dirty="0">
                <a:solidFill>
                  <a:srgbClr val="FB1525"/>
                </a:solidFill>
              </a:rPr>
              <a:t>many </a:t>
            </a:r>
            <a:r>
              <a:rPr lang="en-US" sz="1600" b="1" dirty="0" smtClean="0">
                <a:solidFill>
                  <a:srgbClr val="FB1525"/>
                </a:solidFill>
              </a:rPr>
              <a:t>shape harmonics (</a:t>
            </a:r>
            <a:r>
              <a:rPr lang="el-GR" sz="1600" b="1" dirty="0" smtClean="0">
                <a:solidFill>
                  <a:srgbClr val="FB1525"/>
                </a:solidFill>
              </a:rPr>
              <a:t>ε</a:t>
            </a:r>
            <a:r>
              <a:rPr lang="en-US" sz="1600" b="1" baseline="-25000" dirty="0" smtClean="0">
                <a:solidFill>
                  <a:srgbClr val="FB1525"/>
                </a:solidFill>
              </a:rPr>
              <a:t>n</a:t>
            </a:r>
            <a:r>
              <a:rPr lang="en-US" sz="1600" b="1" dirty="0" smtClean="0">
                <a:solidFill>
                  <a:srgbClr val="FB1525"/>
                </a:solidFill>
              </a:rPr>
              <a:t>) </a:t>
            </a:r>
            <a:r>
              <a:rPr lang="en-US" sz="1600" b="1" dirty="0" smtClean="0">
                <a:solidFill>
                  <a:srgbClr val="FB1525"/>
                </a:solidFill>
                <a:sym typeface="Wingdings" pitchFamily="2" charset="2"/>
              </a:rPr>
              <a:t> drive </a:t>
            </a:r>
            <a:r>
              <a:rPr lang="en-US" sz="1600" b="1" dirty="0" err="1" smtClean="0">
                <a:solidFill>
                  <a:srgbClr val="FB1525"/>
                </a:solidFill>
                <a:sym typeface="Wingdings" pitchFamily="2" charset="2"/>
              </a:rPr>
              <a:t>v</a:t>
            </a:r>
            <a:r>
              <a:rPr lang="en-US" sz="1600" b="1" baseline="-25000" dirty="0" err="1" smtClean="0">
                <a:solidFill>
                  <a:srgbClr val="FB1525"/>
                </a:solidFill>
                <a:sym typeface="Wingdings" pitchFamily="2" charset="2"/>
              </a:rPr>
              <a:t>n</a:t>
            </a:r>
            <a:endParaRPr lang="en-US" sz="1600" b="1" baseline="-25000" dirty="0">
              <a:solidFill>
                <a:srgbClr val="FB152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23622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724400" y="4014850"/>
            <a:ext cx="381000" cy="1222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52600" y="5754469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92A01"/>
                </a:solidFill>
              </a:rPr>
              <a:t>Initial </a:t>
            </a:r>
            <a:r>
              <a:rPr lang="en-US" b="1" i="0" dirty="0" smtClean="0">
                <a:solidFill>
                  <a:srgbClr val="F92A01"/>
                </a:solidFill>
              </a:rPr>
              <a:t>eccentricity (and </a:t>
            </a:r>
            <a:r>
              <a:rPr lang="en-US" b="1" i="0" dirty="0">
                <a:solidFill>
                  <a:srgbClr val="F92A01"/>
                </a:solidFill>
              </a:rPr>
              <a:t>its attendant </a:t>
            </a:r>
            <a:r>
              <a:rPr lang="en-US" b="1" i="0" dirty="0" smtClean="0">
                <a:solidFill>
                  <a:srgbClr val="F92A01"/>
                </a:solidFill>
              </a:rPr>
              <a:t>fluctuations) </a:t>
            </a:r>
            <a:r>
              <a:rPr lang="el-GR" b="1" i="0" dirty="0" smtClean="0">
                <a:solidFill>
                  <a:srgbClr val="F92A01"/>
                </a:solidFill>
              </a:rPr>
              <a:t>ε</a:t>
            </a:r>
            <a:r>
              <a:rPr lang="en-US" b="1" i="0" baseline="-25000" dirty="0" smtClean="0">
                <a:solidFill>
                  <a:srgbClr val="F92A01"/>
                </a:solidFill>
              </a:rPr>
              <a:t>n</a:t>
            </a:r>
            <a:r>
              <a:rPr lang="en-US" b="1" i="0" dirty="0">
                <a:solidFill>
                  <a:srgbClr val="F92A01"/>
                </a:solidFill>
              </a:rPr>
              <a:t> </a:t>
            </a:r>
            <a:r>
              <a:rPr lang="en-US" b="1" i="0" dirty="0" smtClean="0">
                <a:solidFill>
                  <a:srgbClr val="F92A01"/>
                </a:solidFill>
              </a:rPr>
              <a:t>drive </a:t>
            </a:r>
            <a:r>
              <a:rPr lang="en-US" b="1" i="0" dirty="0">
                <a:solidFill>
                  <a:srgbClr val="F92A01"/>
                </a:solidFill>
              </a:rPr>
              <a:t>momentum </a:t>
            </a:r>
            <a:r>
              <a:rPr lang="en-US" b="1" i="0" dirty="0" smtClean="0">
                <a:solidFill>
                  <a:srgbClr val="F92A01"/>
                </a:solidFill>
              </a:rPr>
              <a:t>anisotropy </a:t>
            </a:r>
            <a:r>
              <a:rPr lang="en-US" b="1" i="0" dirty="0" err="1" smtClean="0">
                <a:solidFill>
                  <a:srgbClr val="F92A01"/>
                </a:solidFill>
              </a:rPr>
              <a:t>v</a:t>
            </a:r>
            <a:r>
              <a:rPr lang="en-US" b="1" i="0" baseline="-25000" dirty="0" err="1" smtClean="0">
                <a:solidFill>
                  <a:srgbClr val="F92A01"/>
                </a:solidFill>
              </a:rPr>
              <a:t>n</a:t>
            </a:r>
            <a:r>
              <a:rPr lang="en-US" b="1" i="0" baseline="-25000" dirty="0" smtClean="0">
                <a:solidFill>
                  <a:srgbClr val="F92A01"/>
                </a:solidFill>
              </a:rPr>
              <a:t> </a:t>
            </a:r>
            <a:r>
              <a:rPr lang="en-US" b="1" i="0" dirty="0" smtClean="0">
                <a:solidFill>
                  <a:srgbClr val="F92A01"/>
                </a:solidFill>
              </a:rPr>
              <a:t>with specific viscous modulation</a:t>
            </a:r>
            <a:endParaRPr lang="en-US" b="1" i="0" baseline="-25000" dirty="0">
              <a:solidFill>
                <a:srgbClr val="F92A0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279080"/>
              </p:ext>
            </p:extLst>
          </p:nvPr>
        </p:nvGraphicFramePr>
        <p:xfrm>
          <a:off x="47308" y="4890453"/>
          <a:ext cx="34194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028" name="Equation" r:id="rId16" imgW="2336760" imgH="431640" progId="Equation.DSMT4">
                  <p:embed/>
                </p:oleObj>
              </mc:Choice>
              <mc:Fallback>
                <p:oleObj name="Equation" r:id="rId16" imgW="2336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8" y="4890453"/>
                        <a:ext cx="3419475" cy="639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6200" y="4593775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Acoustic viscous modulation of </a:t>
            </a:r>
            <a:r>
              <a:rPr lang="en-US" b="1" dirty="0" err="1" smtClean="0">
                <a:solidFill>
                  <a:srgbClr val="F92A01"/>
                </a:solidFill>
              </a:rPr>
              <a:t>v</a:t>
            </a:r>
            <a:r>
              <a:rPr lang="en-US" b="1" baseline="-25000" dirty="0" err="1" smtClean="0">
                <a:solidFill>
                  <a:srgbClr val="F92A01"/>
                </a:solidFill>
              </a:rPr>
              <a:t>n</a:t>
            </a:r>
            <a:r>
              <a:rPr lang="en-US" b="1" dirty="0" smtClean="0">
                <a:solidFill>
                  <a:srgbClr val="F92A01"/>
                </a:solidFill>
              </a:rPr>
              <a:t> 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691" y="5495195"/>
            <a:ext cx="3441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Staig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Shuryak</a:t>
            </a:r>
            <a:r>
              <a:rPr lang="en-US" sz="1600" dirty="0" smtClean="0"/>
              <a:t> </a:t>
            </a:r>
            <a:r>
              <a:rPr lang="en-US" sz="1600" b="1" i="0" dirty="0" smtClean="0"/>
              <a:t>arXiv:1008.3139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31414" y="990600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Isotropic p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111510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Anisotropic p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83920" y="1981200"/>
            <a:ext cx="28350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Yield(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) =2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</a:t>
            </a:r>
            <a:r>
              <a:rPr lang="en-US" dirty="0" smtClean="0">
                <a:solidFill>
                  <a:srgbClr val="FF0000"/>
                </a:solidFill>
              </a:rPr>
              <a:t>[2(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f-Y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6200" y="53280"/>
            <a:ext cx="2366462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 dirty="0" smtClean="0">
                <a:solidFill>
                  <a:srgbClr val="0033CC"/>
                </a:solidFill>
              </a:rPr>
              <a:t>The </a:t>
            </a:r>
            <a:r>
              <a:rPr lang="en-US" sz="2000" b="1" dirty="0">
                <a:solidFill>
                  <a:srgbClr val="0033CC"/>
                </a:solidFill>
              </a:rPr>
              <a:t>Flow Probe</a:t>
            </a:r>
            <a:endParaRPr lang="en-US" sz="2000" dirty="0">
              <a:solidFill>
                <a:srgbClr val="0033CC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133758"/>
              </p:ext>
            </p:extLst>
          </p:nvPr>
        </p:nvGraphicFramePr>
        <p:xfrm>
          <a:off x="5448300" y="5012972"/>
          <a:ext cx="3314700" cy="703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029" name="Equation" r:id="rId18" imgW="2158920" imgH="457200" progId="Equation.DSMT4">
                  <p:embed/>
                </p:oleObj>
              </mc:Choice>
              <mc:Fallback>
                <p:oleObj name="Equation" r:id="rId18" imgW="2158920" imgH="457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5012972"/>
                        <a:ext cx="3314700" cy="703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8288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0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 animBg="1"/>
      <p:bldP spid="134" grpId="0"/>
      <p:bldP spid="136" grpId="0"/>
      <p:bldP spid="137" grpId="0"/>
      <p:bldP spid="34" grpId="0" animBg="1"/>
      <p:bldP spid="35" grpId="0"/>
      <p:bldP spid="36" grpId="0"/>
      <p:bldP spid="37" grpId="0"/>
      <p:bldP spid="39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46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741" y="916691"/>
            <a:ext cx="3298659" cy="213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12</a:t>
            </a:fld>
            <a:r>
              <a:rPr lang="en-US" smtClean="0"/>
              <a:t> </a:t>
            </a:r>
          </a:p>
        </p:txBody>
      </p:sp>
      <p:graphicFrame>
        <p:nvGraphicFramePr>
          <p:cNvPr id="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88742"/>
              </p:ext>
            </p:extLst>
          </p:nvPr>
        </p:nvGraphicFramePr>
        <p:xfrm>
          <a:off x="4983163" y="2329815"/>
          <a:ext cx="34337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037" name="Equation" r:id="rId6" imgW="2158920" imgH="457200" progId="Equation.DSMT4">
                  <p:embed/>
                </p:oleObj>
              </mc:Choice>
              <mc:Fallback>
                <p:oleObj name="Equation" r:id="rId6" imgW="2158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2329815"/>
                        <a:ext cx="3433762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ounded Rectangle 134"/>
          <p:cNvSpPr/>
          <p:nvPr/>
        </p:nvSpPr>
        <p:spPr>
          <a:xfrm>
            <a:off x="6019800" y="0"/>
            <a:ext cx="4572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492650"/>
              </p:ext>
            </p:extLst>
          </p:nvPr>
        </p:nvGraphicFramePr>
        <p:xfrm>
          <a:off x="83126" y="2916477"/>
          <a:ext cx="3269674" cy="63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038" name="Equation" r:id="rId8" imgW="2234880" imgH="431640" progId="Equation.DSMT4">
                  <p:embed/>
                </p:oleObj>
              </mc:Choice>
              <mc:Fallback>
                <p:oleObj name="Equation" r:id="rId8" imgW="2234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6" y="2916477"/>
                        <a:ext cx="3269674" cy="6392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-76200" y="2597827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Acoustic viscous modulation of </a:t>
            </a:r>
            <a:r>
              <a:rPr lang="en-US" b="1" dirty="0" err="1" smtClean="0">
                <a:solidFill>
                  <a:srgbClr val="F92A01"/>
                </a:solidFill>
              </a:rPr>
              <a:t>v</a:t>
            </a:r>
            <a:r>
              <a:rPr lang="en-US" b="1" baseline="-25000" dirty="0" err="1" smtClean="0">
                <a:solidFill>
                  <a:srgbClr val="F92A01"/>
                </a:solidFill>
              </a:rPr>
              <a:t>n</a:t>
            </a:r>
            <a:r>
              <a:rPr lang="en-US" b="1" dirty="0" smtClean="0">
                <a:solidFill>
                  <a:srgbClr val="F92A01"/>
                </a:solidFill>
              </a:rPr>
              <a:t> 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291" y="3499247"/>
            <a:ext cx="3441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Staig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Shuryak</a:t>
            </a:r>
            <a:r>
              <a:rPr lang="en-US" sz="1600" dirty="0" smtClean="0"/>
              <a:t> </a:t>
            </a:r>
            <a:r>
              <a:rPr lang="en-US" sz="1600" b="1" i="0" dirty="0" smtClean="0"/>
              <a:t>arXiv:1008.3139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164" y="709165"/>
            <a:ext cx="3416320" cy="369332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 (II) Scaling properties of flow</a:t>
            </a:r>
            <a:endParaRPr lang="en-US" dirty="0">
              <a:solidFill>
                <a:srgbClr val="FB1525"/>
              </a:solidFill>
            </a:endParaRPr>
          </a:p>
        </p:txBody>
      </p:sp>
      <p:graphicFrame>
        <p:nvGraphicFramePr>
          <p:cNvPr id="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68547"/>
              </p:ext>
            </p:extLst>
          </p:nvPr>
        </p:nvGraphicFramePr>
        <p:xfrm>
          <a:off x="6544012" y="3132296"/>
          <a:ext cx="107156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039"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012" y="3132296"/>
                        <a:ext cx="1071562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34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63052"/>
            <a:ext cx="4966796" cy="804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7729" y="394513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ym typeface="Wingdings" pitchFamily="2" charset="2"/>
              </a:rPr>
              <a:t>Scaling expectations:</a:t>
            </a:r>
            <a:endParaRPr lang="en-US" b="1" u="sng" dirty="0" smtClean="0"/>
          </a:p>
        </p:txBody>
      </p:sp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063599"/>
              </p:ext>
            </p:extLst>
          </p:nvPr>
        </p:nvGraphicFramePr>
        <p:xfrm>
          <a:off x="228600" y="4745037"/>
          <a:ext cx="22098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040" name="Equation" r:id="rId13" imgW="1371600" imgH="431640" progId="Equation.DSMT4">
                  <p:embed/>
                </p:oleObj>
              </mc:Choice>
              <mc:Fallback>
                <p:oleObj name="Equation" r:id="rId13" imgW="1371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45037"/>
                        <a:ext cx="2209800" cy="703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11384"/>
              </p:ext>
            </p:extLst>
          </p:nvPr>
        </p:nvGraphicFramePr>
        <p:xfrm>
          <a:off x="2819400" y="4919185"/>
          <a:ext cx="30654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041" name="Equation" r:id="rId15" imgW="1904760" imgH="431640" progId="Equation.DSMT4">
                  <p:embed/>
                </p:oleObj>
              </mc:Choice>
              <mc:Fallback>
                <p:oleObj name="Equation" r:id="rId15" imgW="190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9185"/>
                        <a:ext cx="3065462" cy="703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90504"/>
              </p:ext>
            </p:extLst>
          </p:nvPr>
        </p:nvGraphicFramePr>
        <p:xfrm>
          <a:off x="6716713" y="5003165"/>
          <a:ext cx="151288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042" name="Equation" r:id="rId17" imgW="939600" imgH="482400" progId="Equation.DSMT4">
                  <p:embed/>
                </p:oleObj>
              </mc:Choice>
              <mc:Fallback>
                <p:oleObj name="Equation" r:id="rId1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5003165"/>
                        <a:ext cx="1512887" cy="785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355088" y="45720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v</a:t>
            </a:r>
            <a:r>
              <a:rPr lang="en-US" b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b="1" dirty="0" smtClean="0">
                <a:solidFill>
                  <a:srgbClr val="002060"/>
                </a:solidFill>
              </a:rPr>
              <a:t> is related to v</a:t>
            </a:r>
            <a:r>
              <a:rPr lang="en-US" b="1" baseline="-25000" dirty="0" smtClean="0">
                <a:solidFill>
                  <a:srgbClr val="002060"/>
                </a:solidFill>
              </a:rPr>
              <a:t>2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40985" y="467868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System size dependence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4969" y="4433054"/>
            <a:ext cx="18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</a:t>
            </a:r>
            <a:r>
              <a:rPr lang="en-US" b="1" baseline="30000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dependence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962400" y="1628845"/>
            <a:ext cx="1157742" cy="288730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752600" y="580644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4B14E6"/>
                </a:solidFill>
              </a:rPr>
              <a:t>Each of these scaling expectations has been validated</a:t>
            </a:r>
          </a:p>
          <a:p>
            <a:pPr algn="ctr"/>
            <a:r>
              <a:rPr lang="en-US" b="1" dirty="0" smtClean="0">
                <a:solidFill>
                  <a:srgbClr val="FB1525"/>
                </a:solidFill>
                <a:sym typeface="Wingdings" pitchFamily="2" charset="2"/>
              </a:rPr>
              <a:t>  Reflects acoustic modulation </a:t>
            </a:r>
            <a:r>
              <a:rPr lang="en-US" b="1" u="sng" dirty="0" smtClean="0">
                <a:solidFill>
                  <a:srgbClr val="FB1525"/>
                </a:solidFill>
                <a:sym typeface="Wingdings" pitchFamily="2" charset="2"/>
              </a:rPr>
              <a:t>NOT</a:t>
            </a:r>
            <a:r>
              <a:rPr lang="en-US" b="1" dirty="0" smtClean="0">
                <a:solidFill>
                  <a:srgbClr val="FB1525"/>
                </a:solidFill>
                <a:sym typeface="Wingdings" pitchFamily="2" charset="2"/>
              </a:rPr>
              <a:t> super horizon modulation </a:t>
            </a:r>
            <a:endParaRPr lang="en-US" b="1" dirty="0" smtClean="0">
              <a:solidFill>
                <a:srgbClr val="FB1525"/>
              </a:solidFill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5756562" y="1413415"/>
            <a:ext cx="414695" cy="279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4899" name="Picture 59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7622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105400" y="6096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Initial Geometry </a:t>
            </a:r>
            <a:r>
              <a:rPr lang="en-US" sz="1600" b="1" dirty="0">
                <a:solidFill>
                  <a:srgbClr val="002060"/>
                </a:solidFill>
              </a:rPr>
              <a:t>characterized </a:t>
            </a:r>
            <a:r>
              <a:rPr lang="en-US" sz="1600" b="1" dirty="0" smtClean="0">
                <a:solidFill>
                  <a:srgbClr val="002060"/>
                </a:solidFill>
              </a:rPr>
              <a:t>by </a:t>
            </a:r>
            <a:r>
              <a:rPr lang="en-US" sz="1600" b="1" dirty="0">
                <a:solidFill>
                  <a:srgbClr val="002060"/>
                </a:solidFill>
              </a:rPr>
              <a:t>many </a:t>
            </a:r>
            <a:r>
              <a:rPr lang="en-US" sz="1600" b="1" dirty="0" smtClean="0">
                <a:solidFill>
                  <a:srgbClr val="002060"/>
                </a:solidFill>
              </a:rPr>
              <a:t>shape harmonics (</a:t>
            </a:r>
            <a:r>
              <a:rPr lang="el-GR" sz="1600" b="1" dirty="0" smtClean="0">
                <a:solidFill>
                  <a:srgbClr val="002060"/>
                </a:solidFill>
              </a:rPr>
              <a:t>ε</a:t>
            </a:r>
            <a:r>
              <a:rPr lang="en-US" sz="1600" b="1" baseline="-25000" dirty="0" smtClean="0">
                <a:solidFill>
                  <a:srgbClr val="002060"/>
                </a:solidFill>
              </a:rPr>
              <a:t>n</a:t>
            </a:r>
            <a:r>
              <a:rPr lang="en-US" sz="1600" b="1" dirty="0" smtClean="0">
                <a:solidFill>
                  <a:srgbClr val="002060"/>
                </a:solidFill>
              </a:rPr>
              <a:t>) </a:t>
            </a:r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 drive </a:t>
            </a:r>
            <a:r>
              <a:rPr lang="en-US" sz="1600" b="1" dirty="0" err="1" smtClean="0">
                <a:solidFill>
                  <a:srgbClr val="002060"/>
                </a:solidFill>
                <a:sym typeface="Wingdings" pitchFamily="2" charset="2"/>
              </a:rPr>
              <a:t>v</a:t>
            </a:r>
            <a:r>
              <a:rPr lang="en-US" sz="1600" b="1" baseline="-25000" dirty="0" err="1" smtClean="0">
                <a:solidFill>
                  <a:srgbClr val="002060"/>
                </a:solidFill>
                <a:sym typeface="Wingdings" pitchFamily="2" charset="2"/>
              </a:rPr>
              <a:t>n</a:t>
            </a:r>
            <a:endParaRPr lang="en-US" sz="1600" b="1" baseline="-25000" dirty="0">
              <a:solidFill>
                <a:srgbClr val="00206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200" y="53280"/>
            <a:ext cx="3200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Scaling properties of flow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0852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9" grpId="0"/>
      <p:bldP spid="50" grpId="0"/>
      <p:bldP spid="51" grpId="0"/>
      <p:bldP spid="7" grpId="0" animBg="1"/>
      <p:bldP spid="53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13</a:t>
            </a:fld>
            <a:r>
              <a:rPr lang="en-US" smtClean="0"/>
              <a:t> </a:t>
            </a:r>
          </a:p>
        </p:txBody>
      </p:sp>
      <p:sp>
        <p:nvSpPr>
          <p:cNvPr id="4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600200" y="1905000"/>
            <a:ext cx="5379720" cy="9144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33CC"/>
                </a:solidFill>
              </a:rPr>
              <a:t>A quick  review of the data?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03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762000"/>
            <a:ext cx="69211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561969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B14E6"/>
                </a:solidFill>
              </a:rPr>
              <a:t>High precision double differential m</a:t>
            </a:r>
            <a:r>
              <a:rPr lang="en-US" sz="2000" b="1" dirty="0" smtClean="0">
                <a:solidFill>
                  <a:srgbClr val="4B14E6"/>
                </a:solidFill>
              </a:rPr>
              <a:t>easurements obtained for higher harmonics at RHIC and the LHC.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32910" y="644961"/>
            <a:ext cx="5959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 smtClean="0"/>
              <a:t>) </a:t>
            </a:r>
            <a:r>
              <a:rPr lang="en-US" sz="1400" dirty="0" smtClean="0"/>
              <a:t>&amp; </a:t>
            </a:r>
            <a:r>
              <a:rPr lang="en-US" sz="1400" dirty="0"/>
              <a:t>ATLAS-CONF-2011-074</a:t>
            </a:r>
            <a:endParaRPr lang="en-US" dirty="0"/>
          </a:p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6200" y="53280"/>
            <a:ext cx="32766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Anisotropy  Measurements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843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15</a:t>
            </a:fld>
            <a:r>
              <a:rPr lang="en-US" smtClean="0"/>
              <a:t>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200" y="53280"/>
            <a:ext cx="32766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Anisotropy  Measurements 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4217908"/>
                <a:ext cx="70871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320CD6"/>
                    </a:solidFill>
                    <a:sym typeface="Wingdings" pitchFamily="2" charset="2"/>
                  </a:rPr>
                  <a:t>An extensive set of measurements now span a broad range of beam energies </a:t>
                </a:r>
                <a:r>
                  <a:rPr lang="en-US" b="1" dirty="0" smtClean="0">
                    <a:solidFill>
                      <a:srgbClr val="4B14E6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4B14E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4B14E6"/>
                            </a:solidFill>
                          </a:rPr>
                          <m:t>T</m:t>
                        </m:r>
                        <m:r>
                          <a:rPr lang="en-US" b="1" dirty="0">
                            <a:solidFill>
                              <a:srgbClr val="4B14E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solidFill>
                              <a:srgbClr val="4B14E6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4B14E6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4B14E6"/>
                    </a:solidFill>
                  </a:rPr>
                  <a:t>)</a:t>
                </a:r>
                <a:r>
                  <a:rPr lang="en-US" b="1" dirty="0" smtClean="0">
                    <a:solidFill>
                      <a:srgbClr val="4B14E6"/>
                    </a:solidFill>
                  </a:rPr>
                  <a:t>.</a:t>
                </a:r>
                <a:endParaRPr lang="en-US" b="1" dirty="0" smtClean="0">
                  <a:solidFill>
                    <a:srgbClr val="320CD6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17908"/>
                <a:ext cx="708711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0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20" y="990600"/>
            <a:ext cx="9087174" cy="3127702"/>
            <a:chOff x="7620" y="834698"/>
            <a:chExt cx="9087174" cy="3127702"/>
          </a:xfrm>
        </p:grpSpPr>
        <p:pic>
          <p:nvPicPr>
            <p:cNvPr id="362598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" y="973198"/>
              <a:ext cx="9087174" cy="2989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53660" y="853599"/>
              <a:ext cx="49065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STAR - Phys.Rev.C86</a:t>
              </a:r>
              <a:r>
                <a:rPr lang="en-US" sz="1200" dirty="0"/>
                <a:t>, 014904 (2012</a:t>
              </a:r>
              <a:r>
                <a:rPr lang="en-US" sz="1200" dirty="0" smtClean="0"/>
                <a:t>); </a:t>
              </a:r>
              <a:r>
                <a:rPr lang="en-US" sz="1200" dirty="0"/>
                <a:t>Phys.Rev.C86, 054908 (2012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834698"/>
              <a:ext cx="2895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200" i="0" dirty="0" smtClean="0"/>
                <a:t>CMS - Phys.Rev.</a:t>
              </a:r>
              <a:r>
                <a:rPr lang="en-US" sz="1200" b="1" i="0" dirty="0" smtClean="0"/>
                <a:t>C87</a:t>
              </a:r>
              <a:r>
                <a:rPr lang="en-US" sz="1200" i="0" dirty="0"/>
                <a:t>, 014902 (2013)</a:t>
              </a:r>
              <a:endParaRPr lang="en-US" sz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072543" y="585907"/>
            <a:ext cx="1487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arXiv:1305.3341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906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6200" y="53280"/>
            <a:ext cx="32766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Anisotropy  Measurements 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8" name="Picture 17" descr="vn_vs_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033" y="1066800"/>
            <a:ext cx="7789430" cy="3688617"/>
          </a:xfrm>
          <a:prstGeom prst="rect">
            <a:avLst/>
          </a:prstGeom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9033" y="4911804"/>
            <a:ext cx="8237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4B14E6"/>
                </a:solidFill>
              </a:rPr>
              <a:t>High precision double differential m</a:t>
            </a:r>
            <a:r>
              <a:rPr lang="en-US" sz="2000" b="1" dirty="0" smtClean="0">
                <a:solidFill>
                  <a:srgbClr val="4B14E6"/>
                </a:solidFill>
              </a:rPr>
              <a:t>easurements obtained for identified particle species at RHIC and the LHC.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335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17</a:t>
            </a:fld>
            <a:r>
              <a:rPr lang="en-US" smtClean="0"/>
              <a:t>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2000" y="1828800"/>
            <a:ext cx="7620000" cy="190488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33CC"/>
                </a:solidFill>
              </a:rPr>
              <a:t>Do the wealth of anisotropy measurements show a consistent scaling pattern?</a:t>
            </a:r>
          </a:p>
          <a:p>
            <a:pPr algn="l"/>
            <a:endParaRPr lang="en-US" sz="2200" b="1" dirty="0" smtClean="0">
              <a:solidFill>
                <a:srgbClr val="0033CC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200" b="1" dirty="0">
                <a:solidFill>
                  <a:srgbClr val="0033CC"/>
                </a:solidFill>
              </a:rPr>
              <a:t>W</a:t>
            </a:r>
            <a:r>
              <a:rPr lang="en-US" sz="2200" b="1" dirty="0" smtClean="0">
                <a:solidFill>
                  <a:srgbClr val="0033CC"/>
                </a:solidFill>
              </a:rPr>
              <a:t>hat do we learn from  these scaling patterns?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077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18</a:t>
            </a:fld>
            <a:r>
              <a:rPr lang="en-US" smtClean="0"/>
              <a:t> 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2409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n</a:t>
            </a:r>
            <a:r>
              <a:rPr lang="en-US" sz="2200" b="1" baseline="30000" dirty="0" smtClean="0"/>
              <a:t>2</a:t>
            </a:r>
            <a:endParaRPr lang="en-US" sz="2200" baseline="30000" dirty="0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7800" y="5593080"/>
            <a:ext cx="7654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>
                <a:solidFill>
                  <a:srgbClr val="FF0000"/>
                </a:solidFill>
              </a:rPr>
              <a:t>Characteristic n</a:t>
            </a:r>
            <a:r>
              <a:rPr lang="en-US" b="1" i="0" baseline="30000" dirty="0">
                <a:solidFill>
                  <a:srgbClr val="FF0000"/>
                </a:solidFill>
              </a:rPr>
              <a:t>2</a:t>
            </a:r>
            <a:r>
              <a:rPr lang="en-US" b="1" i="0" dirty="0">
                <a:solidFill>
                  <a:srgbClr val="FF0000"/>
                </a:solidFill>
              </a:rPr>
              <a:t> viscous </a:t>
            </a:r>
            <a:r>
              <a:rPr lang="en-US" b="1" i="0" dirty="0" smtClean="0">
                <a:solidFill>
                  <a:srgbClr val="FF0000"/>
                </a:solidFill>
              </a:rPr>
              <a:t>damping validated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 smtClean="0">
                <a:solidFill>
                  <a:srgbClr val="FF0000"/>
                </a:solidFill>
              </a:rPr>
              <a:t> Characteristic </a:t>
            </a:r>
            <a:r>
              <a:rPr lang="en-US" b="1" dirty="0">
                <a:solidFill>
                  <a:srgbClr val="FF0000"/>
                </a:solidFill>
              </a:rPr>
              <a:t>1/(</a:t>
            </a:r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baseline="-25000" dirty="0" err="1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l-GR" b="1" baseline="30000" dirty="0">
                <a:solidFill>
                  <a:srgbClr val="FF0000"/>
                </a:solidFill>
              </a:rPr>
              <a:t>α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dependence of  extracted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values validated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b="1" dirty="0" smtClean="0">
                <a:solidFill>
                  <a:srgbClr val="3333CC"/>
                </a:solidFill>
              </a:rPr>
              <a:t>Constraint for </a:t>
            </a:r>
            <a:r>
              <a:rPr lang="el-GR" b="1" dirty="0" smtClean="0">
                <a:solidFill>
                  <a:srgbClr val="3333CC"/>
                </a:solidFill>
              </a:rPr>
              <a:t>η</a:t>
            </a:r>
            <a:r>
              <a:rPr lang="en-US" b="1" dirty="0" smtClean="0">
                <a:solidFill>
                  <a:srgbClr val="3333CC"/>
                </a:solidFill>
              </a:rPr>
              <a:t>/s and </a:t>
            </a:r>
            <a:r>
              <a:rPr lang="el-GR" b="1" dirty="0" smtClean="0">
                <a:solidFill>
                  <a:srgbClr val="3333CC"/>
                </a:solidFill>
              </a:rPr>
              <a:t>δ</a:t>
            </a:r>
            <a:r>
              <a:rPr lang="en-US" b="1" dirty="0" smtClean="0">
                <a:solidFill>
                  <a:srgbClr val="3333CC"/>
                </a:solidFill>
              </a:rPr>
              <a:t>f</a:t>
            </a:r>
            <a:endParaRPr lang="en-US" b="1" dirty="0">
              <a:solidFill>
                <a:srgbClr val="3333CC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591077"/>
              </p:ext>
            </p:extLst>
          </p:nvPr>
        </p:nvGraphicFramePr>
        <p:xfrm>
          <a:off x="4038600" y="686038"/>
          <a:ext cx="22701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40" name="Equation" r:id="rId5" imgW="1409400" imgH="431640" progId="Equation.DSMT4">
                  <p:embed/>
                </p:oleObj>
              </mc:Choice>
              <mc:Fallback>
                <p:oleObj name="Equation" r:id="rId5" imgW="1409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86038"/>
                        <a:ext cx="2270125" cy="703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1354" y="599241"/>
            <a:ext cx="3808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ATLAS data - Phys. Rev</a:t>
            </a:r>
            <a:r>
              <a:rPr lang="en-US" sz="1400" dirty="0"/>
              <a:t>. C86, 014907 (2012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3363" y="976551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hlinkClick r:id="rId7"/>
              </a:rPr>
              <a:t>arXiv:1301.0165</a:t>
            </a:r>
            <a:endParaRPr lang="en-US" sz="1400" dirty="0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pic>
        <p:nvPicPr>
          <p:cNvPr id="3645512" name="Picture 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53256"/>
            <a:ext cx="8915400" cy="398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73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57743"/>
              </p:ext>
            </p:extLst>
          </p:nvPr>
        </p:nvGraphicFramePr>
        <p:xfrm>
          <a:off x="533400" y="762000"/>
          <a:ext cx="8212138" cy="500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41" name="SPW 11.0 Graph" r:id="rId5" imgW="8669880" imgH="5285520" progId="SigmaPlotGraphicObject.10">
                  <p:embed/>
                </p:oleObj>
              </mc:Choice>
              <mc:Fallback>
                <p:oleObj name="SPW 11.0 Graph" r:id="rId5" imgW="8669880" imgH="5285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762000"/>
                        <a:ext cx="8212138" cy="5006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5080" y="842010"/>
            <a:ext cx="525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/>
              <a:t>Data and calculated points from </a:t>
            </a:r>
            <a:r>
              <a:rPr lang="en-US" sz="1400" i="0" dirty="0" smtClean="0"/>
              <a:t>CMS </a:t>
            </a:r>
            <a:r>
              <a:rPr lang="en-US" sz="1400" i="0" dirty="0"/>
              <a:t>PAS HIN-12-011</a:t>
            </a:r>
            <a:endParaRPr lang="en-US" sz="1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110758"/>
              </p:ext>
            </p:extLst>
          </p:nvPr>
        </p:nvGraphicFramePr>
        <p:xfrm>
          <a:off x="6629400" y="228600"/>
          <a:ext cx="2270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642" name="Equation" r:id="rId7" imgW="1409400" imgH="431640" progId="Equation.DSMT4">
                  <p:embed/>
                </p:oleObj>
              </mc:Choice>
              <mc:Fallback>
                <p:oleObj name="Equation" r:id="rId7" imgW="14094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"/>
                        <a:ext cx="2270125" cy="703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7010" y="5620996"/>
            <a:ext cx="639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</a:rPr>
              <a:t>n</a:t>
            </a:r>
            <a:r>
              <a:rPr lang="en-US" sz="2000" b="1" i="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0" dirty="0" smtClean="0">
                <a:solidFill>
                  <a:srgbClr val="FF0000"/>
                </a:solidFill>
              </a:rPr>
              <a:t> scaling validated in viscous hydrodynamics;</a:t>
            </a:r>
            <a:r>
              <a:rPr lang="en-US" sz="2000" b="1" i="0" dirty="0" smtClean="0">
                <a:solidFill>
                  <a:srgbClr val="FF0000"/>
                </a:solidFill>
                <a:sym typeface="Wingdings" pitchFamily="2" charset="2"/>
              </a:rPr>
              <a:t> calibration  </a:t>
            </a:r>
            <a:r>
              <a:rPr lang="en-US" sz="2000" b="1" i="0" dirty="0">
                <a:solidFill>
                  <a:srgbClr val="0033CC"/>
                </a:solidFill>
                <a:sym typeface="Wingdings" pitchFamily="2" charset="2"/>
              </a:rPr>
              <a:t>4</a:t>
            </a:r>
            <a:r>
              <a:rPr lang="el-GR" sz="2000" b="1" i="0" dirty="0">
                <a:solidFill>
                  <a:srgbClr val="0033CC"/>
                </a:solidFill>
                <a:sym typeface="Wingdings" pitchFamily="2" charset="2"/>
              </a:rPr>
              <a:t>π</a:t>
            </a:r>
            <a:r>
              <a:rPr lang="el-GR" sz="2000" b="1" dirty="0">
                <a:solidFill>
                  <a:srgbClr val="3333CC"/>
                </a:solidFill>
              </a:rPr>
              <a:t>η</a:t>
            </a:r>
            <a:r>
              <a:rPr lang="en-US" sz="2000" b="1" dirty="0">
                <a:solidFill>
                  <a:srgbClr val="3333CC"/>
                </a:solidFill>
              </a:rPr>
              <a:t>/s </a:t>
            </a:r>
            <a:r>
              <a:rPr lang="en-US" sz="2000" b="1" dirty="0" smtClean="0">
                <a:solidFill>
                  <a:srgbClr val="3333CC"/>
                </a:solidFill>
              </a:rPr>
              <a:t>~ 2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648200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 Hydro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6841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</a:t>
            </a:fld>
            <a:endParaRPr lang="en-US" dirty="0" smtClean="0"/>
          </a:p>
        </p:txBody>
      </p:sp>
      <p:grpSp>
        <p:nvGrpSpPr>
          <p:cNvPr id="3" name="Group 34"/>
          <p:cNvGrpSpPr/>
          <p:nvPr/>
        </p:nvGrpSpPr>
        <p:grpSpPr>
          <a:xfrm>
            <a:off x="55755" y="-5263"/>
            <a:ext cx="4594683" cy="886210"/>
            <a:chOff x="-152400" y="-12700"/>
            <a:chExt cx="13223835" cy="774700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564370" y="228600"/>
              <a:ext cx="12507065" cy="533400"/>
              <a:chOff x="1367588" y="228600"/>
              <a:chExt cx="10369104" cy="609600"/>
            </a:xfrm>
          </p:grpSpPr>
          <p:sp>
            <p:nvSpPr>
              <p:cNvPr id="825361" name="Text Box 17"/>
              <p:cNvSpPr txBox="1">
                <a:spLocks noChangeArrowheads="1"/>
              </p:cNvSpPr>
              <p:nvPr/>
            </p:nvSpPr>
            <p:spPr bwMode="auto">
              <a:xfrm>
                <a:off x="1431282" y="262598"/>
                <a:ext cx="7049332" cy="461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13324" name="AutoShape 19"/>
              <p:cNvSpPr>
                <a:spLocks noChangeArrowheads="1"/>
              </p:cNvSpPr>
              <p:nvPr/>
            </p:nvSpPr>
            <p:spPr bwMode="auto">
              <a:xfrm>
                <a:off x="1367588" y="228600"/>
                <a:ext cx="10369104" cy="609600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6842125" y="2170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77000" y="25262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35666"/>
            <a:ext cx="6553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281527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B14E6"/>
                </a:solidFill>
              </a:rPr>
              <a:t>Celebrating Joe’s Journey</a:t>
            </a:r>
            <a:endParaRPr lang="en-US" sz="4800" dirty="0">
              <a:solidFill>
                <a:srgbClr val="4B14E6"/>
              </a:solidFill>
            </a:endParaRPr>
          </a:p>
        </p:txBody>
      </p:sp>
      <p:pic>
        <p:nvPicPr>
          <p:cNvPr id="3655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0470"/>
            <a:ext cx="4289989" cy="60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6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" y="1371600"/>
            <a:ext cx="443538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56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3853934"/>
            <a:ext cx="8965224" cy="170866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52400" y="1200617"/>
            <a:ext cx="7040196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000" i="0" dirty="0" smtClean="0"/>
              <a:t>“you </a:t>
            </a:r>
            <a:r>
              <a:rPr lang="en-US" sz="2000" i="0" dirty="0"/>
              <a:t>have done it all – excellent forefront research, classroom teaching, mentoring, major administrative duties and extensive service to the community. Moreover, you have been a perceptive voice of civility when arguments have become heated, a quality that has served to benefit our science </a:t>
            </a:r>
            <a:r>
              <a:rPr lang="en-US" sz="2000" i="0" dirty="0" smtClean="0"/>
              <a:t>greatly”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181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F43004-1737-4CBE-9454-D61F788CE743}" type="slidenum">
              <a:rPr lang="en-US" smtClean="0"/>
              <a:pPr/>
              <a:t>20</a:t>
            </a:fld>
            <a:r>
              <a:rPr lang="en-US" dirty="0" smtClean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76400" y="55626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For partonic flow, quark number scaling expected </a:t>
            </a:r>
          </a:p>
          <a:p>
            <a:pPr algn="l"/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 single curve for identified particle species </a:t>
            </a:r>
            <a:r>
              <a:rPr lang="en-US" sz="2000" b="1" dirty="0" err="1" smtClean="0">
                <a:solidFill>
                  <a:srgbClr val="4B14E6"/>
                </a:solidFill>
                <a:sym typeface="Wingdings" pitchFamily="2" charset="2"/>
              </a:rPr>
              <a:t>v</a:t>
            </a:r>
            <a:r>
              <a:rPr lang="en-US" sz="2000" b="1" baseline="-25000" dirty="0" err="1" smtClean="0">
                <a:solidFill>
                  <a:srgbClr val="4B14E6"/>
                </a:solidFill>
                <a:sym typeface="Wingdings" pitchFamily="2" charset="2"/>
              </a:rPr>
              <a:t>n</a:t>
            </a:r>
            <a:endParaRPr lang="en-US" sz="2000" b="1" baseline="-25000" dirty="0" smtClean="0">
              <a:solidFill>
                <a:srgbClr val="4B14E6"/>
              </a:solidFill>
            </a:endParaRPr>
          </a:p>
        </p:txBody>
      </p:sp>
      <p:pic>
        <p:nvPicPr>
          <p:cNvPr id="28" name="Picture 27" descr="vn_vs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85800"/>
            <a:ext cx="8991600" cy="4257894"/>
          </a:xfrm>
          <a:prstGeom prst="rect">
            <a:avLst/>
          </a:prstGeom>
        </p:spPr>
      </p:pic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5720" y="127825"/>
            <a:ext cx="4114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/>
              <a:t>F</a:t>
            </a:r>
            <a:r>
              <a:rPr lang="en-US" sz="2200" b="1" dirty="0" smtClean="0"/>
              <a:t>low  is partonic &amp; Acoustic?</a:t>
            </a:r>
            <a:endParaRPr lang="en-US" sz="2200" dirty="0"/>
          </a:p>
        </p:txBody>
      </p:sp>
      <p:sp>
        <p:nvSpPr>
          <p:cNvPr id="27" name="AutoShape 34"/>
          <p:cNvSpPr>
            <a:spLocks noChangeArrowheads="1"/>
          </p:cNvSpPr>
          <p:nvPr/>
        </p:nvSpPr>
        <p:spPr bwMode="auto">
          <a:xfrm>
            <a:off x="76200" y="76200"/>
            <a:ext cx="4038600" cy="533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3910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71323"/>
              </p:ext>
            </p:extLst>
          </p:nvPr>
        </p:nvGraphicFramePr>
        <p:xfrm>
          <a:off x="228600" y="4738687"/>
          <a:ext cx="40608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9632" name="Equation" r:id="rId6" imgW="2412720" imgH="444240" progId="Equation.DSMT4">
                  <p:embed/>
                </p:oleObj>
              </mc:Choice>
              <mc:Fallback>
                <p:oleObj name="Equation" r:id="rId6" imgW="2412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38687"/>
                        <a:ext cx="4060825" cy="747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8200" y="4933890"/>
            <a:ext cx="441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species dependence for all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5770" y="644234"/>
            <a:ext cx="1518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hlinkClick r:id="rId8"/>
              </a:rPr>
              <a:t>arXiv:1211.4009</a:t>
            </a:r>
            <a:endParaRPr lang="en-US" sz="14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2139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1051560"/>
            <a:ext cx="1883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PID scaling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819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270" y="1447800"/>
            <a:ext cx="61722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93763"/>
              </p:ext>
            </p:extLst>
          </p:nvPr>
        </p:nvGraphicFramePr>
        <p:xfrm>
          <a:off x="2438400" y="5257800"/>
          <a:ext cx="50450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0215" name="Equation" r:id="rId5" imgW="2997000" imgH="444240" progId="Equation.DSMT4">
                  <p:embed/>
                </p:oleObj>
              </mc:Choice>
              <mc:Fallback>
                <p:oleObj name="Equation" r:id="rId5" imgW="2997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5045075" cy="747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05878" y="762000"/>
            <a:ext cx="300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Acoustic Scaling – </a:t>
            </a:r>
            <a:r>
              <a:rPr lang="en-US" b="1" dirty="0" smtClean="0"/>
              <a:t>Ratios</a:t>
            </a:r>
            <a:endParaRPr lang="en-US" baseline="30000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53280"/>
            <a:ext cx="3200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Scaling properties of flow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3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" y="1806714"/>
            <a:ext cx="4927510" cy="304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46384"/>
              </p:ext>
            </p:extLst>
          </p:nvPr>
        </p:nvGraphicFramePr>
        <p:xfrm>
          <a:off x="5410200" y="240351"/>
          <a:ext cx="3618646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73" name="SPW 11.0 Graph" r:id="rId5" imgW="3974040" imgH="6309720" progId="SigmaPlotGraphicObject.10">
                  <p:embed/>
                </p:oleObj>
              </mc:Choice>
              <mc:Fallback>
                <p:oleObj name="SPW 11.0 Graph" r:id="rId5" imgW="3974040" imgH="63097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240351"/>
                        <a:ext cx="3618646" cy="574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17018" y="3935433"/>
            <a:ext cx="99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Centrality </a:t>
            </a:r>
          </a:p>
          <a:p>
            <a:r>
              <a:rPr lang="en-US" sz="1400" dirty="0" smtClean="0"/>
              <a:t>5-70%</a:t>
            </a:r>
            <a:endParaRPr lang="en-US" sz="1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97522"/>
              </p:ext>
            </p:extLst>
          </p:nvPr>
        </p:nvGraphicFramePr>
        <p:xfrm>
          <a:off x="3733800" y="685799"/>
          <a:ext cx="1676400" cy="87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374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85799"/>
                        <a:ext cx="1676400" cy="8707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00" y="5821680"/>
                <a:ext cx="53270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2000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2000" b="1" i="0" dirty="0" smtClean="0">
                    <a:solidFill>
                      <a:srgbClr val="FF0000"/>
                    </a:solidFill>
                  </a:rPr>
                  <a:t> scaling prediction is </a:t>
                </a:r>
              </a:p>
              <a:p>
                <a:r>
                  <a:rPr lang="en-US" sz="2000" b="1" i="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i="0" dirty="0" smtClean="0">
                    <a:solidFill>
                      <a:srgbClr val="FF0000"/>
                    </a:solidFill>
                  </a:rPr>
                  <a:t>    non-trivial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21680"/>
                <a:ext cx="5327099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458" t="-3448" r="-686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 rot="18686925">
            <a:off x="1131635" y="2198724"/>
            <a:ext cx="636200" cy="1378848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491779">
            <a:off x="6319779" y="1503927"/>
            <a:ext cx="636200" cy="1378848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20" y="4841383"/>
                <a:ext cx="608718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i="0" dirty="0" smtClean="0">
                    <a:solidFill>
                      <a:srgbClr val="4B14E6"/>
                    </a:solidFill>
                  </a:rPr>
                  <a:t>Eccentricity change </a:t>
                </a:r>
                <a:r>
                  <a:rPr lang="en-US" sz="2000" b="1" i="0" u="sng" dirty="0" smtClean="0">
                    <a:solidFill>
                      <a:srgbClr val="4B14E6"/>
                    </a:solidFill>
                  </a:rPr>
                  <a:t>alone</a:t>
                </a:r>
                <a:r>
                  <a:rPr lang="en-US" sz="2000" b="1" i="0" dirty="0" smtClean="0">
                    <a:solidFill>
                      <a:srgbClr val="4B14E6"/>
                    </a:solidFill>
                  </a:rPr>
                  <a:t> is not sufficient</a:t>
                </a:r>
              </a:p>
              <a:p>
                <a:r>
                  <a:rPr lang="en-US" sz="2000" b="1" i="0" dirty="0" smtClean="0">
                    <a:solidFill>
                      <a:srgbClr val="4B14E6"/>
                    </a:solidFill>
                  </a:rPr>
                  <a:t>To account for the </a:t>
                </a:r>
                <a:r>
                  <a:rPr lang="en-US" sz="2000" b="1" i="0" dirty="0" err="1" smtClean="0">
                    <a:solidFill>
                      <a:srgbClr val="4B14E6"/>
                    </a:solidFill>
                  </a:rPr>
                  <a:t>N</a:t>
                </a:r>
                <a:r>
                  <a:rPr lang="en-US" sz="2000" b="1" i="0" baseline="-25000" dirty="0" err="1" smtClean="0">
                    <a:solidFill>
                      <a:srgbClr val="4B14E6"/>
                    </a:solidFill>
                  </a:rPr>
                  <a:t>part</a:t>
                </a:r>
                <a:r>
                  <a:rPr lang="en-US" sz="2000" b="1" i="0" dirty="0" smtClean="0">
                    <a:solidFill>
                      <a:srgbClr val="4B14E6"/>
                    </a:solidFill>
                  </a:rPr>
                  <a:t> dependence of </a:t>
                </a:r>
                <a:r>
                  <a:rPr lang="en-US" sz="2000" b="1" i="0" dirty="0" err="1" smtClean="0">
                    <a:solidFill>
                      <a:srgbClr val="4B14E6"/>
                    </a:solidFill>
                  </a:rPr>
                  <a:t>v</a:t>
                </a:r>
                <a:r>
                  <a:rPr lang="en-US" sz="2000" b="1" i="0" baseline="-25000" dirty="0" err="1" smtClean="0">
                    <a:solidFill>
                      <a:srgbClr val="4B14E6"/>
                    </a:solidFill>
                  </a:rPr>
                  <a:t>n</a:t>
                </a:r>
                <a:endParaRPr lang="en-US" sz="2000" b="1" i="0" baseline="-25000" dirty="0" smtClean="0">
                  <a:solidFill>
                    <a:srgbClr val="4B14E6"/>
                  </a:solidFill>
                </a:endParaRPr>
              </a:p>
              <a:p>
                <a:r>
                  <a:rPr lang="en-US" sz="2000" b="1" i="0" dirty="0" smtClean="0">
                    <a:solidFill>
                      <a:srgbClr val="0070C0"/>
                    </a:solidFill>
                  </a:rPr>
                  <a:t>Transverse size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2000" b="1" i="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i="0" dirty="0" smtClean="0">
                    <a:solidFill>
                      <a:srgbClr val="0070C0"/>
                    </a:solidFill>
                  </a:rPr>
                  <a:t>) influences viscous damping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" y="4841383"/>
                <a:ext cx="6087180" cy="1015663"/>
              </a:xfrm>
              <a:prstGeom prst="rect">
                <a:avLst/>
              </a:prstGeom>
              <a:blipFill rotWithShape="1">
                <a:blip r:embed="rId10"/>
                <a:stretch>
                  <a:fillRect l="-601" t="-2395" r="-701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9990" y="671318"/>
                <a:ext cx="2457725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 smtClean="0"/>
                  <a:t>Acoustic Scaling –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𝑹</m:t>
                                </m:r>
                              </m:e>
                            </m:acc>
                          </m:den>
                        </m:f>
                      </m:e>
                    </m:box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0" y="671318"/>
                <a:ext cx="2457725" cy="624082"/>
              </a:xfrm>
              <a:prstGeom prst="rect">
                <a:avLst/>
              </a:prstGeom>
              <a:blipFill rotWithShape="1"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76200" y="53280"/>
            <a:ext cx="3200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Scaling properties of flow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75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8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" y="1206460"/>
            <a:ext cx="8991600" cy="386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4180"/>
              </p:ext>
            </p:extLst>
          </p:nvPr>
        </p:nvGraphicFramePr>
        <p:xfrm>
          <a:off x="6705600" y="196057"/>
          <a:ext cx="1676400" cy="87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263" name="Equation" r:id="rId5" imgW="939600" imgH="482400" progId="Equation.DSMT4">
                  <p:embed/>
                </p:oleObj>
              </mc:Choice>
              <mc:Fallback>
                <p:oleObj name="Equation" r:id="rId5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96057"/>
                        <a:ext cx="1676400" cy="8707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8426" y="583688"/>
                <a:ext cx="2430473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 smtClean="0"/>
                  <a:t>Acoustic Scaling –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𝑹</m:t>
                                </m:r>
                              </m:e>
                            </m:acc>
                          </m:den>
                        </m:f>
                      </m:e>
                    </m:box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6" y="583688"/>
                <a:ext cx="2430473" cy="535468"/>
              </a:xfrm>
              <a:prstGeom prst="rect">
                <a:avLst/>
              </a:prstGeom>
              <a:blipFill rotWithShape="1">
                <a:blip r:embed="rId7"/>
                <a:stretch>
                  <a:fillRect l="-1504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62200" y="5165050"/>
                <a:ext cx="556594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i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i="0" dirty="0">
                    <a:solidFill>
                      <a:srgbClr val="FF0000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damping validated </a:t>
                </a:r>
              </a:p>
              <a:p>
                <a:pPr algn="l"/>
                <a:r>
                  <a:rPr lang="en-US" b="1" i="0" dirty="0" smtClean="0">
                    <a:solidFill>
                      <a:srgbClr val="FF0000"/>
                    </a:solidFill>
                  </a:rPr>
                  <a:t>      at RHIC &amp; the LHC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333CC"/>
                    </a:solidFill>
                  </a:rPr>
                  <a:t>A further constraint </a:t>
                </a:r>
                <a:r>
                  <a:rPr lang="en-US" b="1" dirty="0">
                    <a:solidFill>
                      <a:srgbClr val="3333CC"/>
                    </a:solidFill>
                  </a:rPr>
                  <a:t>for </a:t>
                </a:r>
                <a:r>
                  <a:rPr lang="el-GR" b="1" dirty="0">
                    <a:solidFill>
                      <a:srgbClr val="3333CC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/s </a:t>
                </a:r>
                <a:endParaRPr lang="en-US" b="1" dirty="0">
                  <a:solidFill>
                    <a:srgbClr val="3333CC"/>
                  </a:solidFill>
                </a:endParaRPr>
              </a:p>
              <a:p>
                <a:pPr marL="285750" indent="-285750" algn="l">
                  <a:buFont typeface="Wingdings" pitchFamily="2" charset="2"/>
                  <a:buChar char="ü"/>
                </a:pPr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165050"/>
                <a:ext cx="5565947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767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76200" y="53280"/>
            <a:ext cx="3200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Scaling properties of flow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44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4401" y="4495800"/>
                <a:ext cx="6705600" cy="1016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Does the value of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η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 depend on the initial geometry model or the method of extraction?</a:t>
                </a:r>
                <a:endParaRPr lang="en-US" b="1" dirty="0">
                  <a:solidFill>
                    <a:srgbClr val="008000"/>
                  </a:solidFill>
                </a:endParaRPr>
              </a:p>
              <a:p>
                <a:pPr algn="l">
                  <a:buFont typeface="Wingdings" pitchFamily="2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4495800"/>
                <a:ext cx="6705600" cy="1016817"/>
              </a:xfrm>
              <a:prstGeom prst="rect">
                <a:avLst/>
              </a:prstGeom>
              <a:blipFill rotWithShape="1">
                <a:blip r:embed="rId4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" y="990600"/>
            <a:ext cx="8713143" cy="332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6974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 et 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21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65175"/>
              </p:ext>
            </p:extLst>
          </p:nvPr>
        </p:nvGraphicFramePr>
        <p:xfrm>
          <a:off x="609600" y="393874"/>
          <a:ext cx="8196672" cy="509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664" name="SPW 11.0 Graph" r:id="rId5" imgW="8454600" imgH="5253480" progId="SigmaPlotGraphicObject.10">
                  <p:embed/>
                </p:oleObj>
              </mc:Choice>
              <mc:Fallback>
                <p:oleObj name="SPW 11.0 Graph" r:id="rId5" imgW="8454600" imgH="52534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93874"/>
                        <a:ext cx="8196672" cy="5092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5486400"/>
                <a:ext cx="6705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</a:rPr>
                  <a:t> viscous damping </a:t>
                </a:r>
                <a:r>
                  <a:rPr lang="en-US" sz="2000" b="1" i="0" dirty="0" smtClean="0">
                    <a:solidFill>
                      <a:srgbClr val="FF0000"/>
                    </a:solidFill>
                  </a:rPr>
                  <a:t>validated in viscous hydrodynamics;</a:t>
                </a:r>
                <a:r>
                  <a:rPr lang="en-US" sz="2000" b="1" i="0" dirty="0" smtClean="0">
                    <a:solidFill>
                      <a:srgbClr val="FF0000"/>
                    </a:solidFill>
                    <a:sym typeface="Wingdings" pitchFamily="2" charset="2"/>
                  </a:rPr>
                  <a:t> calibration  </a:t>
                </a:r>
                <a:r>
                  <a:rPr lang="en-US" sz="2000" b="1" i="0" dirty="0" smtClean="0">
                    <a:solidFill>
                      <a:srgbClr val="0033CC"/>
                    </a:solidFill>
                    <a:sym typeface="Wingdings" pitchFamily="2" charset="2"/>
                  </a:rPr>
                  <a:t>4</a:t>
                </a:r>
                <a:r>
                  <a:rPr lang="el-GR" sz="2000" b="1" i="0" dirty="0" smtClean="0">
                    <a:solidFill>
                      <a:srgbClr val="0033CC"/>
                    </a:solidFill>
                    <a:sym typeface="Wingdings" pitchFamily="2" charset="2"/>
                  </a:rPr>
                  <a:t>π</a:t>
                </a:r>
                <a:r>
                  <a:rPr lang="el-GR" sz="2000" b="1" dirty="0" smtClean="0">
                    <a:solidFill>
                      <a:srgbClr val="3333CC"/>
                    </a:solidFill>
                  </a:rPr>
                  <a:t>η</a:t>
                </a:r>
                <a:r>
                  <a:rPr lang="en-US" sz="2000" b="1" dirty="0" smtClean="0">
                    <a:solidFill>
                      <a:srgbClr val="3333CC"/>
                    </a:solidFill>
                  </a:rPr>
                  <a:t>/s ~ 1.3</a:t>
                </a:r>
                <a:endParaRPr lang="en-US" sz="2000" b="1" i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486400"/>
                <a:ext cx="670560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72516"/>
              </p:ext>
            </p:extLst>
          </p:nvPr>
        </p:nvGraphicFramePr>
        <p:xfrm>
          <a:off x="4267200" y="106680"/>
          <a:ext cx="1382724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665" name="Equation" r:id="rId8" imgW="939392" imgH="482391" progId="Equation.DSMT4">
                  <p:embed/>
                </p:oleObj>
              </mc:Choice>
              <mc:Fallback>
                <p:oleObj name="Equation" r:id="rId8" imgW="939392" imgH="48239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06680"/>
                        <a:ext cx="1382724" cy="717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4480798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 Hydro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4459724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 Hydro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90633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31982"/>
              </p:ext>
            </p:extLst>
          </p:nvPr>
        </p:nvGraphicFramePr>
        <p:xfrm>
          <a:off x="1732311" y="533400"/>
          <a:ext cx="7035949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682" name="SPW 11.0 Graph" r:id="rId5" imgW="7511760" imgH="5760360" progId="SigmaPlotGraphicObject.10">
                  <p:embed/>
                </p:oleObj>
              </mc:Choice>
              <mc:Fallback>
                <p:oleObj name="SPW 11.0 Graph" r:id="rId5" imgW="7511760" imgH="57603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2311" y="533400"/>
                        <a:ext cx="7035949" cy="539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26</a:t>
            </a:fld>
            <a:r>
              <a:rPr lang="en-US" dirty="0" smtClean="0"/>
              <a:t> </a:t>
            </a: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73686"/>
              </p:ext>
            </p:extLst>
          </p:nvPr>
        </p:nvGraphicFramePr>
        <p:xfrm>
          <a:off x="219424" y="99060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7683" name="Equation" r:id="rId7" imgW="939600" imgH="482400" progId="Equation.DSMT4">
                  <p:embed/>
                </p:oleObj>
              </mc:Choice>
              <mc:Fallback>
                <p:oleObj name="Equation" r:id="rId7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24" y="99060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5624" y="65150"/>
            <a:ext cx="354577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 – 1/R</a:t>
            </a:r>
            <a:endParaRPr lang="en-US" sz="2200" dirty="0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35624" y="88900"/>
            <a:ext cx="3393375" cy="44450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624" y="3657600"/>
            <a:ext cx="209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Slope difference encodes viscous coefficient difference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719" y="554675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Compare system size @ RHIC</a:t>
            </a:r>
            <a:endParaRPr lang="en-US" b="1" dirty="0">
              <a:solidFill>
                <a:srgbClr val="4B14E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2943" y="5924550"/>
            <a:ext cx="594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en-US" b="1" i="0" dirty="0" smtClean="0">
                <a:solidFill>
                  <a:srgbClr val="FF0000"/>
                </a:solidFill>
              </a:rPr>
              <a:t>Viscous coefficient larger for more dilute system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2875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0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2162"/>
            <a:ext cx="8426891" cy="275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17693"/>
              </p:ext>
            </p:extLst>
          </p:nvPr>
        </p:nvGraphicFramePr>
        <p:xfrm>
          <a:off x="7173913" y="106680"/>
          <a:ext cx="15128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35" name="Equation" r:id="rId5" imgW="939600" imgH="482400" progId="Equation.DSMT4">
                  <p:embed/>
                </p:oleObj>
              </mc:Choice>
              <mc:Fallback>
                <p:oleObj name="Equation" r:id="rId5" imgW="93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913" y="106680"/>
                        <a:ext cx="1512887" cy="7858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81000" y="3711476"/>
                <a:ext cx="362460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 smtClean="0">
                    <a:solidFill>
                      <a:srgbClr val="320CD6"/>
                    </a:solidFill>
                  </a:rPr>
                  <a:t>Characteristic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320CD6"/>
                        </a:solidFill>
                        <a:latin typeface="Cambria Math"/>
                      </a:rPr>
                      <m:t>𝟏</m:t>
                    </m:r>
                    <m:r>
                      <a:rPr lang="en-US" b="1" dirty="0">
                        <a:solidFill>
                          <a:srgbClr val="320CD6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b="1" i="1" dirty="0">
                            <a:solidFill>
                              <a:srgbClr val="320CD6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dirty="0">
                            <a:solidFill>
                              <a:srgbClr val="320CD6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i="0" dirty="0" smtClean="0">
                    <a:solidFill>
                      <a:srgbClr val="320CD6"/>
                    </a:solidFill>
                  </a:rPr>
                  <a:t> </a:t>
                </a:r>
                <a:r>
                  <a:rPr lang="en-US" b="1" i="0" dirty="0">
                    <a:solidFill>
                      <a:srgbClr val="320CD6"/>
                    </a:solidFill>
                  </a:rPr>
                  <a:t>viscous </a:t>
                </a:r>
                <a:r>
                  <a:rPr lang="en-US" b="1" i="0" dirty="0" smtClean="0">
                    <a:solidFill>
                      <a:srgbClr val="320CD6"/>
                    </a:solidFill>
                  </a:rPr>
                  <a:t>damping validated across beam energies</a:t>
                </a:r>
              </a:p>
              <a:p>
                <a:pPr algn="l"/>
                <a:r>
                  <a:rPr lang="en-US" sz="600" b="1" i="0" dirty="0" smtClean="0">
                    <a:solidFill>
                      <a:srgbClr val="FF0000"/>
                    </a:solidFill>
                  </a:rPr>
                  <a:t> </a:t>
                </a:r>
                <a:endParaRPr lang="en-US" sz="600" b="1" i="0" dirty="0">
                  <a:solidFill>
                    <a:srgbClr val="FF0000"/>
                  </a:solidFill>
                </a:endParaRP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i="0" dirty="0" smtClean="0">
                    <a:solidFill>
                      <a:srgbClr val="F92A01"/>
                    </a:solidFill>
                  </a:rPr>
                  <a:t>First experimental indication for </a:t>
                </a:r>
                <a:r>
                  <a:rPr lang="el-GR" b="1" dirty="0">
                    <a:solidFill>
                      <a:srgbClr val="F92A01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F92A01"/>
                    </a:solidFill>
                  </a:rPr>
                  <a:t>/s variation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92A0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92A01"/>
                            </a:solidFill>
                            <a:latin typeface="Cambria Math"/>
                          </a:rPr>
                          <m:t>𝑻</m:t>
                        </m:r>
                        <m:r>
                          <a:rPr lang="en-US" b="1" i="1" smtClean="0">
                            <a:solidFill>
                              <a:srgbClr val="F92A0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92A0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92A01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92A01"/>
                                </a:solidFill>
                                <a:latin typeface="Cambria Math"/>
                                <a:ea typeface="Cambria Math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i="0" dirty="0" smtClean="0">
                    <a:solidFill>
                      <a:srgbClr val="F92A01"/>
                    </a:solidFill>
                  </a:rPr>
                  <a:t>-plane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11476"/>
                <a:ext cx="3624605" cy="1846659"/>
              </a:xfrm>
              <a:prstGeom prst="rect">
                <a:avLst/>
              </a:prstGeom>
              <a:blipFill rotWithShape="1">
                <a:blip r:embed="rId7"/>
                <a:stretch>
                  <a:fillRect l="-1178" t="-1650" r="-2020" b="-4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233848" y="1308333"/>
            <a:ext cx="841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7.7 GeV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27861" y="131281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19.6 GeV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30047" y="131281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39 GeV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4293" y="133119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62.4 GeV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836895" y="1298913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 GeV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212776" y="2286000"/>
            <a:ext cx="894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2.76 </a:t>
            </a:r>
            <a:r>
              <a:rPr lang="en-US" sz="1400" dirty="0" err="1"/>
              <a:t>T</a:t>
            </a:r>
            <a:r>
              <a:rPr lang="en-US" sz="1400" dirty="0" err="1" smtClean="0"/>
              <a:t>eV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40389" y="467081"/>
                <a:ext cx="6822189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 smtClean="0"/>
                  <a:t>Acoustic Scaling –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0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𝑹</m:t>
                                </m:r>
                              </m:e>
                            </m:acc>
                          </m:den>
                        </m:f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𝑺𝒄𝒂𝒍𝒊𝒏𝒈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𝒇𝒐𝒓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𝒕𝒉𝒆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𝑩𝒆𝒂𝒎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𝑬𝒏𝒆𝒓𝒈𝒚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𝑺𝒄𝒂𝒏</m:t>
                        </m:r>
                      </m:e>
                    </m:box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389" y="467081"/>
                <a:ext cx="6822189" cy="535468"/>
              </a:xfrm>
              <a:prstGeom prst="rect">
                <a:avLst/>
              </a:prstGeom>
              <a:blipFill rotWithShape="1">
                <a:blip r:embed="rId8"/>
                <a:stretch>
                  <a:fillRect l="-714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00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20" y="3429000"/>
            <a:ext cx="402397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6200" y="53280"/>
            <a:ext cx="3200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Scaling properties of flow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61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152400" y="2060124"/>
                <a:ext cx="8915400" cy="3677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1" algn="l">
                  <a:buFont typeface="Wingdings" pitchFamily="2" charset="2"/>
                  <a:buChar char="Ø"/>
                </a:pPr>
                <a:r>
                  <a:rPr lang="en-US" sz="2400" b="1" dirty="0" smtClean="0"/>
                  <a:t> 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Flow  is acoustic – “</a:t>
                </a:r>
                <a:r>
                  <a:rPr lang="en-US" sz="2000" dirty="0" smtClean="0">
                    <a:solidFill>
                      <a:srgbClr val="006600"/>
                    </a:solidFill>
                  </a:rPr>
                  <a:t>as it should be” </a:t>
                </a:r>
              </a:p>
              <a:p>
                <a:pPr lvl="2" algn="l">
                  <a:buFont typeface="Wingdings" pitchFamily="2" charset="2"/>
                  <a:buChar char="ü"/>
                </a:pPr>
                <a:r>
                  <a:rPr lang="en-US" sz="2000" b="1" dirty="0" smtClean="0">
                    <a:solidFill>
                      <a:srgbClr val="4B14E6"/>
                    </a:solidFill>
                  </a:rPr>
                  <a:t>Obeys the dispersion relation for sound propagation (n</a:t>
                </a:r>
                <a:r>
                  <a:rPr lang="en-US" sz="2000" b="1" baseline="30000" dirty="0" smtClean="0">
                    <a:solidFill>
                      <a:srgbClr val="4B14E6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, (n</a:t>
                </a:r>
                <a:r>
                  <a:rPr lang="en-US" sz="2000" b="1" baseline="30000" dirty="0" smtClean="0">
                    <a:solidFill>
                      <a:srgbClr val="4B14E6"/>
                    </a:solidFill>
                  </a:rPr>
                  <a:t>2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-4), </a:t>
                </a:r>
                <a14:m>
                  <m:oMath xmlns:m="http://schemas.openxmlformats.org/officeDocument/2006/math">
                    <m:r>
                      <a:rPr lang="en-US" sz="2000" b="1" dirty="0" smtClean="0">
                        <a:solidFill>
                          <a:srgbClr val="3333CC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dirty="0" smtClean="0">
                        <a:solidFill>
                          <a:srgbClr val="3333CC"/>
                        </a:solidFill>
                        <a:latin typeface="Cambria Math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sz="2000" b="1" i="1" dirty="0">
                            <a:solidFill>
                              <a:srgbClr val="3333CC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dirty="0">
                            <a:solidFill>
                              <a:srgbClr val="3333CC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en-US" sz="20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rgbClr val="4B14E6"/>
                    </a:solidFill>
                  </a:rPr>
                  <a:t>) </a:t>
                </a:r>
                <a:r>
                  <a:rPr lang="en-US" sz="2000" b="1" dirty="0" smtClean="0">
                    <a:solidFill>
                      <a:srgbClr val="4B14E6"/>
                    </a:solidFill>
                    <a:sym typeface="Wingdings" pitchFamily="2" charset="2"/>
                  </a:rPr>
                  <a:t> constraints for 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ε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, 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β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, and 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δ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f</a:t>
                </a:r>
                <a:endParaRPr lang="en-US" sz="2000" b="1" dirty="0" smtClean="0">
                  <a:solidFill>
                    <a:srgbClr val="4B14E6"/>
                  </a:solidFill>
                </a:endParaRPr>
              </a:p>
              <a:p>
                <a:pPr lvl="2" algn="l"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rgbClr val="4B14E6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Clear system size dependence of </a:t>
                </a:r>
                <a:r>
                  <a:rPr lang="el-GR" sz="2000" b="1" dirty="0" smtClean="0">
                    <a:solidFill>
                      <a:srgbClr val="4B14E6"/>
                    </a:solidFill>
                  </a:rPr>
                  <a:t>β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4B14E6"/>
                    </a:solidFill>
                    <a:sym typeface="Wingdings" pitchFamily="2" charset="2"/>
                  </a:rPr>
                  <a:t> sensitive to dilution!</a:t>
                </a:r>
                <a:endParaRPr lang="en-US" sz="2000" b="1" dirty="0" smtClean="0">
                  <a:solidFill>
                    <a:srgbClr val="4B14E6"/>
                  </a:solidFill>
                </a:endParaRPr>
              </a:p>
              <a:p>
                <a:pPr lvl="2" algn="l"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rgbClr val="4B14E6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6600"/>
                    </a:solidFill>
                  </a:rPr>
                  <a:t>Scaling across systems </a:t>
                </a:r>
                <a:r>
                  <a:rPr lang="en-US" sz="2000" b="1" dirty="0" smtClean="0">
                    <a:solidFill>
                      <a:srgbClr val="006600"/>
                    </a:solidFill>
                    <a:sym typeface="Wingdings" pitchFamily="2" charset="2"/>
                  </a:rPr>
                  <a:t> including very asymmetric systems</a:t>
                </a:r>
                <a:endParaRPr lang="en-US" sz="1000" b="1" dirty="0">
                  <a:solidFill>
                    <a:srgbClr val="4B14E6"/>
                  </a:solidFill>
                </a:endParaRPr>
              </a:p>
              <a:p>
                <a:pPr lvl="2" algn="l"/>
                <a:r>
                  <a:rPr lang="en-US" sz="1100" b="1" dirty="0" smtClean="0">
                    <a:solidFill>
                      <a:schemeClr val="accent5"/>
                    </a:solidFill>
                  </a:rPr>
                  <a:t> </a:t>
                </a:r>
              </a:p>
              <a:p>
                <a:pPr lvl="1" algn="l"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Characteristic dependence of </a:t>
                </a:r>
                <a:r>
                  <a:rPr lang="el-GR" sz="2000" b="1" dirty="0" smtClean="0">
                    <a:solidFill>
                      <a:srgbClr val="4B14E6"/>
                    </a:solidFill>
                  </a:rPr>
                  <a:t>β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 </a:t>
                </a:r>
                <a:r>
                  <a:rPr lang="en-US" sz="2000" b="1" dirty="0">
                    <a:solidFill>
                      <a:srgbClr val="4B14E6"/>
                    </a:solidFill>
                  </a:rPr>
                  <a:t>[</a:t>
                </a:r>
                <a:r>
                  <a:rPr lang="el-GR" sz="2000" b="1" dirty="0" smtClean="0">
                    <a:solidFill>
                      <a:srgbClr val="3333CC"/>
                    </a:solidFill>
                  </a:rPr>
                  <a:t>η</a:t>
                </a:r>
                <a:r>
                  <a:rPr lang="en-US" sz="2000" b="1" dirty="0" smtClean="0">
                    <a:solidFill>
                      <a:srgbClr val="3333CC"/>
                    </a:solidFill>
                  </a:rPr>
                  <a:t>/s(T)</a:t>
                </a:r>
                <a:r>
                  <a:rPr lang="en-US" sz="2000" b="1" dirty="0">
                    <a:solidFill>
                      <a:srgbClr val="4B14E6"/>
                    </a:solidFill>
                  </a:rPr>
                  <a:t>]</a:t>
                </a:r>
                <a:r>
                  <a:rPr lang="en-US" sz="2000" b="1" dirty="0" smtClean="0">
                    <a:solidFill>
                      <a:srgbClr val="4B14E6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on beam energy </a:t>
                </a:r>
                <a:r>
                  <a:rPr lang="en-US" sz="2000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constraints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for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: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lvl="4" algn="l">
                  <a:buFont typeface="Wingdings" pitchFamily="2" charset="2"/>
                  <a:buChar char="ü"/>
                </a:pP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dirty="0"/>
                          <m:t>T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sz="2000" b="1"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sz="2000" b="1" dirty="0"/>
                  <a:t>)-dependence</a:t>
                </a:r>
                <a:r>
                  <a:rPr lang="en-US" sz="2000" b="1" dirty="0">
                    <a:solidFill>
                      <a:srgbClr val="336600"/>
                    </a:solidFill>
                  </a:rPr>
                  <a:t> </a:t>
                </a:r>
                <a:r>
                  <a:rPr lang="el-GR" sz="2000" b="1" dirty="0" smtClean="0">
                    <a:solidFill>
                      <a:srgbClr val="336600"/>
                    </a:solidFill>
                  </a:rPr>
                  <a:t>η</a:t>
                </a:r>
                <a:r>
                  <a:rPr lang="en-US" sz="2000" b="1" dirty="0" smtClean="0">
                    <a:solidFill>
                      <a:srgbClr val="336600"/>
                    </a:solidFill>
                  </a:rPr>
                  <a:t>/s </a:t>
                </a:r>
                <a:r>
                  <a:rPr lang="en-US" b="1" dirty="0" smtClean="0">
                    <a:solidFill>
                      <a:srgbClr val="336600"/>
                    </a:solidFill>
                  </a:rPr>
                  <a:t>  </a:t>
                </a:r>
              </a:p>
              <a:p>
                <a:pPr lvl="4" algn="l">
                  <a:buFont typeface="Wingdings" pitchFamily="2" charset="2"/>
                  <a:buChar char="ü"/>
                </a:pPr>
                <a:r>
                  <a:rPr lang="el-GR" b="1" dirty="0">
                    <a:solidFill>
                      <a:srgbClr val="008000"/>
                    </a:solidFill>
                  </a:rPr>
                  <a:t>η</a:t>
                </a:r>
                <a:r>
                  <a:rPr lang="en-US" b="1" dirty="0">
                    <a:solidFill>
                      <a:srgbClr val="008000"/>
                    </a:solidFill>
                  </a:rPr>
                  <a:t>/s @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LHC larger than at RHIC</a:t>
                </a:r>
              </a:p>
              <a:p>
                <a:pPr lvl="4" algn="l"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rgbClr val="008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8000"/>
                    </a:solidFill>
                  </a:rPr>
                  <a:t>Indication for CEP??</a:t>
                </a:r>
                <a:endParaRPr lang="en-US" sz="20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060124"/>
                <a:ext cx="8915400" cy="3677930"/>
              </a:xfrm>
              <a:prstGeom prst="rect">
                <a:avLst/>
              </a:prstGeom>
              <a:blipFill rotWithShape="1">
                <a:blip r:embed="rId4"/>
                <a:stretch>
                  <a:fillRect t="-498" r="-1230" b="-21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752668" name="Text Box 28"/>
          <p:cNvSpPr txBox="1">
            <a:spLocks noChangeArrowheads="1"/>
          </p:cNvSpPr>
          <p:nvPr/>
        </p:nvSpPr>
        <p:spPr bwMode="auto">
          <a:xfrm>
            <a:off x="1371600" y="587514"/>
            <a:ext cx="67056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Acoustic scaling observed 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US" sz="2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263" y="1044714"/>
            <a:ext cx="84495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lend profound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mechanistic insights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well as n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 constraints for transport coefficients and the initial state</a:t>
            </a:r>
            <a:endParaRPr lang="en-US" sz="2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28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1000" y="1760280"/>
            <a:ext cx="244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i="0" u="sng" dirty="0" smtClean="0">
                <a:solidFill>
                  <a:srgbClr val="00B0F0"/>
                </a:solidFill>
              </a:rPr>
              <a:t>What do we learn?</a:t>
            </a:r>
          </a:p>
        </p:txBody>
      </p:sp>
      <p:grpSp>
        <p:nvGrpSpPr>
          <p:cNvPr id="21" name="Group 17"/>
          <p:cNvGrpSpPr/>
          <p:nvPr/>
        </p:nvGrpSpPr>
        <p:grpSpPr>
          <a:xfrm>
            <a:off x="152399" y="76200"/>
            <a:ext cx="1676401" cy="533400"/>
            <a:chOff x="2976153" y="264225"/>
            <a:chExt cx="2419649" cy="990600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Summary</a:t>
              </a:r>
              <a:endParaRPr lang="en-US" sz="2200" dirty="0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59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360" y="2743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793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3</a:t>
            </a:fld>
            <a:endParaRPr lang="en-US" dirty="0" smtClean="0"/>
          </a:p>
        </p:txBody>
      </p:sp>
      <p:grpSp>
        <p:nvGrpSpPr>
          <p:cNvPr id="3" name="Group 34"/>
          <p:cNvGrpSpPr/>
          <p:nvPr/>
        </p:nvGrpSpPr>
        <p:grpSpPr>
          <a:xfrm>
            <a:off x="55755" y="-5263"/>
            <a:ext cx="4668645" cy="886210"/>
            <a:chOff x="-152400" y="-12700"/>
            <a:chExt cx="13436703" cy="774700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641197" y="228600"/>
              <a:ext cx="12643106" cy="533400"/>
              <a:chOff x="1431282" y="228600"/>
              <a:chExt cx="10481890" cy="609600"/>
            </a:xfrm>
          </p:grpSpPr>
          <p:sp>
            <p:nvSpPr>
              <p:cNvPr id="825361" name="Text Box 17"/>
              <p:cNvSpPr txBox="1">
                <a:spLocks noChangeArrowheads="1"/>
              </p:cNvSpPr>
              <p:nvPr/>
            </p:nvSpPr>
            <p:spPr bwMode="auto">
              <a:xfrm>
                <a:off x="1431282" y="262598"/>
                <a:ext cx="7049332" cy="461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13324" name="AutoShape 19"/>
              <p:cNvSpPr>
                <a:spLocks noChangeArrowheads="1"/>
              </p:cNvSpPr>
              <p:nvPr/>
            </p:nvSpPr>
            <p:spPr bwMode="auto">
              <a:xfrm>
                <a:off x="1544069" y="228600"/>
                <a:ext cx="10369103" cy="609600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6842125" y="2170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77000" y="25262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1" y="6416675"/>
            <a:ext cx="6629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8762" y="281527"/>
            <a:ext cx="442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B14E6"/>
                </a:solidFill>
              </a:rPr>
              <a:t>Celebrating Joe’s Journey</a:t>
            </a:r>
            <a:endParaRPr lang="en-US" sz="4800" dirty="0">
              <a:solidFill>
                <a:srgbClr val="4B14E6"/>
              </a:solidFill>
            </a:endParaRPr>
          </a:p>
        </p:txBody>
      </p:sp>
      <p:pic>
        <p:nvPicPr>
          <p:cNvPr id="3656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3" y="990600"/>
            <a:ext cx="493809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67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598"/>
            <a:ext cx="446311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580" y="1382663"/>
            <a:ext cx="7506819" cy="16312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“Most </a:t>
            </a:r>
            <a:r>
              <a:rPr lang="en-US" sz="2000" b="1" i="0" dirty="0"/>
              <a:t>of all that I have fully appreciated is his unfailing enthusiasm and dedication which have been a hallmark in all of his </a:t>
            </a:r>
            <a:r>
              <a:rPr lang="en-US" sz="2000" b="1" i="0" dirty="0" smtClean="0"/>
              <a:t>endeavors. </a:t>
            </a:r>
            <a:r>
              <a:rPr lang="en-US" sz="2000" b="1" i="0" dirty="0"/>
              <a:t>One more thing is his constant drive to excel and set a higher goal than ordinarily achieved, in order to remain in the forefront of contemporary research</a:t>
            </a:r>
            <a:r>
              <a:rPr lang="en-US" b="1" i="0" dirty="0" smtClean="0"/>
              <a:t>.”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1581" y="3657600"/>
            <a:ext cx="6287619" cy="163121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000" b="1" i="0" dirty="0" smtClean="0"/>
              <a:t>“Prof</a:t>
            </a:r>
            <a:r>
              <a:rPr lang="en-US" sz="2000" b="1" i="0" dirty="0"/>
              <a:t>. </a:t>
            </a:r>
            <a:r>
              <a:rPr lang="en-US" sz="2000" b="1" i="0" dirty="0" err="1"/>
              <a:t>Natowitz</a:t>
            </a:r>
            <a:r>
              <a:rPr lang="en-US" sz="2000" b="1" i="0" dirty="0"/>
              <a:t> and his wife Karin gave my family (includes my wife </a:t>
            </a:r>
            <a:r>
              <a:rPr lang="en-US" sz="2000" b="1" i="0" dirty="0" err="1"/>
              <a:t>Honglian</a:t>
            </a:r>
            <a:r>
              <a:rPr lang="en-US" sz="2000" b="1" i="0" dirty="0"/>
              <a:t> Chen) a great help not only in work but also in life. After I came back to China, Prof. </a:t>
            </a:r>
            <a:r>
              <a:rPr lang="en-US" sz="2000" b="1" i="0" dirty="0" err="1"/>
              <a:t>Natowitz</a:t>
            </a:r>
            <a:r>
              <a:rPr lang="en-US" sz="2000" b="1" i="0" dirty="0"/>
              <a:t> continues to support my group</a:t>
            </a:r>
            <a:r>
              <a:rPr lang="en-US" sz="2000" b="1" i="0" dirty="0" smtClean="0"/>
              <a:t>.”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411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5400" y="4191000"/>
                <a:ext cx="4899931" cy="1921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LHC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access to high T 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𝑩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105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RHIC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</a:t>
                </a:r>
                <a:r>
                  <a:rPr lang="en-US" b="1" dirty="0" smtClean="0">
                    <a:sym typeface="Wingdings" pitchFamily="2" charset="2"/>
                  </a:rPr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access to different systems and</a:t>
                </a:r>
              </a:p>
              <a:p>
                <a:pPr algn="l"/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broad domain of  the </a:t>
                </a:r>
                <a:r>
                  <a:rPr lang="en-US" b="1" dirty="0">
                    <a:solidFill>
                      <a:srgbClr val="008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,T)-plane </a:t>
                </a:r>
                <a:endParaRPr lang="en-US" b="1" dirty="0" smtClean="0">
                  <a:solidFill>
                    <a:srgbClr val="008000"/>
                  </a:solidFill>
                </a:endParaRPr>
              </a:p>
              <a:p>
                <a:pPr algn="l"/>
                <a:r>
                  <a:rPr lang="en-US" dirty="0" smtClean="0">
                    <a:sym typeface="Wingdings" pitchFamily="2" charset="2"/>
                  </a:rPr>
                  <a:t>        </a:t>
                </a:r>
                <a:r>
                  <a:rPr lang="en-US" b="1" dirty="0" smtClean="0">
                    <a:sym typeface="Wingdings" pitchFamily="2" charset="2"/>
                  </a:rPr>
                  <a:t>RHIC</a:t>
                </a:r>
                <a:r>
                  <a:rPr lang="en-US" b="1" baseline="-25000" dirty="0" smtClean="0">
                    <a:sym typeface="Wingdings" pitchFamily="2" charset="2"/>
                  </a:rPr>
                  <a:t>BES</a:t>
                </a:r>
                <a:r>
                  <a:rPr lang="en-US" b="1" dirty="0" smtClean="0">
                    <a:sym typeface="Wingdings" pitchFamily="2" charset="2"/>
                  </a:rPr>
                  <a:t> </a:t>
                </a:r>
                <a:r>
                  <a:rPr lang="en-US" b="1" dirty="0">
                    <a:sym typeface="Wingdings" pitchFamily="2" charset="2"/>
                  </a:rPr>
                  <a:t>to </a:t>
                </a:r>
                <a:r>
                  <a:rPr lang="en-US" b="1" dirty="0" smtClean="0">
                    <a:sym typeface="Wingdings" pitchFamily="2" charset="2"/>
                  </a:rPr>
                  <a:t>LHC 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360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>
                    <a:sym typeface="Wingdings" pitchFamily="2" charset="2"/>
                  </a:rPr>
                  <a:t> increase</a:t>
                </a:r>
                <a:endParaRPr lang="en-US" b="1" dirty="0"/>
              </a:p>
              <a:p>
                <a:pPr algn="l"/>
                <a:endParaRPr lang="en-US" b="1" dirty="0">
                  <a:solidFill>
                    <a:srgbClr val="008000"/>
                  </a:solidFill>
                </a:endParaRPr>
              </a:p>
              <a:p>
                <a:pPr algn="l">
                  <a:buFont typeface="Wingdings" pitchFamily="2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191000"/>
                <a:ext cx="4899931" cy="1921103"/>
              </a:xfrm>
              <a:prstGeom prst="rect">
                <a:avLst/>
              </a:prstGeom>
              <a:blipFill rotWithShape="1">
                <a:blip r:embed="rId4"/>
                <a:stretch>
                  <a:fillRect l="-1121" t="-1587" r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76200" y="53280"/>
            <a:ext cx="27432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Essential Questions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8" name="Picture 7" descr="Screen Shot 2013-08-02 at 9.59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3147"/>
            <a:ext cx="4419600" cy="3205505"/>
          </a:xfrm>
          <a:prstGeom prst="rect">
            <a:avLst/>
          </a:prstGeom>
        </p:spPr>
      </p:pic>
      <p:pic>
        <p:nvPicPr>
          <p:cNvPr id="9" name="Picture 8" descr="Screen Shot 2013-08-02 at 10.00.2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98" y="762000"/>
            <a:ext cx="4367202" cy="33277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62043" y="57733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Luzum</a:t>
            </a:r>
            <a:r>
              <a:rPr lang="en-US" dirty="0" smtClean="0"/>
              <a:t> et al. </a:t>
            </a:r>
            <a:r>
              <a:rPr lang="en-US" dirty="0" err="1" smtClean="0"/>
              <a:t>arXiv</a:t>
            </a:r>
            <a:r>
              <a:rPr lang="en-US" dirty="0" smtClean="0"/>
              <a:t> 0804.4015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455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31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899852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076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68" y="533400"/>
            <a:ext cx="270094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58738" y="1284288"/>
            <a:ext cx="4267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247650" defTabSz="400050">
              <a:spcBef>
                <a:spcPct val="15000"/>
              </a:spcBef>
              <a:spcAft>
                <a:spcPct val="15000"/>
              </a:spcAft>
              <a:buClr>
                <a:srgbClr val="333399"/>
              </a:buClr>
              <a:buSzPct val="115000"/>
              <a:buFont typeface="Arial" pitchFamily="34" charset="0"/>
              <a:buChar char="•"/>
              <a:tabLst>
                <a:tab pos="635000" algn="l"/>
                <a:tab pos="1268413" algn="l"/>
                <a:tab pos="1903413" algn="l"/>
                <a:tab pos="2538413" algn="l"/>
                <a:tab pos="3173413" algn="l"/>
                <a:tab pos="3806825" algn="l"/>
                <a:tab pos="4441825" algn="l"/>
                <a:tab pos="5076825" algn="l"/>
                <a:tab pos="5711825" algn="l"/>
                <a:tab pos="6345238" algn="l"/>
                <a:tab pos="6980238" algn="l"/>
                <a:tab pos="7615238" algn="l"/>
                <a:tab pos="8248650" algn="l"/>
              </a:tabLst>
            </a:pPr>
            <a:endParaRPr lang="en-US" sz="2000">
              <a:solidFill>
                <a:srgbClr val="4C4C4C"/>
              </a:solidFill>
              <a:latin typeface="Comic Sans MS" pitchFamily="66" charset="0"/>
            </a:endParaRP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990600" y="22971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8206" name="TextBox 19"/>
          <p:cNvSpPr txBox="1">
            <a:spLocks noChangeArrowheads="1"/>
          </p:cNvSpPr>
          <p:nvPr/>
        </p:nvSpPr>
        <p:spPr bwMode="auto">
          <a:xfrm>
            <a:off x="2405063" y="22860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pic>
        <p:nvPicPr>
          <p:cNvPr id="820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1857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635250"/>
            <a:ext cx="2819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Box 20"/>
          <p:cNvSpPr txBox="1">
            <a:spLocks noChangeArrowheads="1"/>
          </p:cNvSpPr>
          <p:nvPr/>
        </p:nvSpPr>
        <p:spPr bwMode="auto">
          <a:xfrm>
            <a:off x="1828800" y="5449669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Geometric fluctuations </a:t>
            </a:r>
            <a:r>
              <a:rPr lang="en-US" b="1" dirty="0" smtClean="0">
                <a:solidFill>
                  <a:srgbClr val="FF0000"/>
                </a:solidFill>
              </a:rPr>
              <a:t>included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Geometric quantities constrained </a:t>
            </a:r>
            <a:r>
              <a:rPr lang="en-US" b="1" dirty="0">
                <a:solidFill>
                  <a:srgbClr val="FF0000"/>
                </a:solidFill>
              </a:rPr>
              <a:t>by multiplicity density.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2097153" name="Object 1"/>
          <p:cNvGraphicFramePr>
            <a:graphicFrameLocks noChangeAspect="1"/>
          </p:cNvGraphicFramePr>
          <p:nvPr/>
        </p:nvGraphicFramePr>
        <p:xfrm>
          <a:off x="3476149" y="3242846"/>
          <a:ext cx="9810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918" name="Equation" r:id="rId8" imgW="571320" imgH="431640" progId="Equation.DSMT4">
                  <p:embed/>
                </p:oleObj>
              </mc:Choice>
              <mc:Fallback>
                <p:oleObj name="Equation" r:id="rId8" imgW="571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149" y="3242846"/>
                        <a:ext cx="9810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609600" y="3400425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919" name="Equation" r:id="rId10" imgW="1269720" imgH="304560" progId="Equation.DSMT4">
                  <p:embed/>
                </p:oleObj>
              </mc:Choice>
              <mc:Fallback>
                <p:oleObj name="Equation" r:id="rId10" imgW="1269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00425"/>
                        <a:ext cx="1905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3352800" y="960250"/>
            <a:ext cx="3435350" cy="30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/>
              <a:t>Phys. Rev. C 81, 061901(R) (2010)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2971800" y="4081046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4876800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x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RMS widths of density distribution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6200" y="53280"/>
            <a:ext cx="61722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Recent Accomplishments &amp; Near-term Opportunities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2395140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9925" y="2292925"/>
            <a:ext cx="3581400" cy="31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4491" y="1251412"/>
            <a:ext cx="5033818" cy="11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774" y="60211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Geometry</a:t>
            </a:r>
            <a:endParaRPr lang="en-US" b="1" dirty="0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7782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3655682" name="Picture 2" descr="http://www.chem.tamu.edu/faculty/images/natowit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8" y="1103022"/>
            <a:ext cx="3405554" cy="41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4</a:t>
            </a:fld>
            <a:endParaRPr lang="en-US" dirty="0" smtClean="0"/>
          </a:p>
        </p:txBody>
      </p:sp>
      <p:grpSp>
        <p:nvGrpSpPr>
          <p:cNvPr id="3" name="Group 34"/>
          <p:cNvGrpSpPr/>
          <p:nvPr/>
        </p:nvGrpSpPr>
        <p:grpSpPr>
          <a:xfrm>
            <a:off x="55755" y="-5263"/>
            <a:ext cx="4668645" cy="886210"/>
            <a:chOff x="-152400" y="-12700"/>
            <a:chExt cx="13436703" cy="774700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641197" y="228600"/>
              <a:ext cx="12643106" cy="533400"/>
              <a:chOff x="1431282" y="228600"/>
              <a:chExt cx="10481890" cy="609600"/>
            </a:xfrm>
          </p:grpSpPr>
          <p:sp>
            <p:nvSpPr>
              <p:cNvPr id="825361" name="Text Box 17"/>
              <p:cNvSpPr txBox="1">
                <a:spLocks noChangeArrowheads="1"/>
              </p:cNvSpPr>
              <p:nvPr/>
            </p:nvSpPr>
            <p:spPr bwMode="auto">
              <a:xfrm>
                <a:off x="1431282" y="262598"/>
                <a:ext cx="7049332" cy="461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13324" name="AutoShape 19"/>
              <p:cNvSpPr>
                <a:spLocks noChangeArrowheads="1"/>
              </p:cNvSpPr>
              <p:nvPr/>
            </p:nvSpPr>
            <p:spPr bwMode="auto">
              <a:xfrm>
                <a:off x="1544069" y="228600"/>
                <a:ext cx="10369103" cy="609600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6842125" y="2170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77000" y="25262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114800" y="3438942"/>
            <a:ext cx="464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endParaRPr lang="en-US" sz="1000" i="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l">
              <a:buFont typeface="+mj-lt"/>
              <a:buAutoNum type="romanUcPeriod" startAt="2"/>
              <a:defRPr/>
            </a:pPr>
            <a:r>
              <a:rPr lang="en-US" i="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  <a:latin typeface="Comic Sans MS" pitchFamily="66" charset="0"/>
              </a:rPr>
              <a:t>“We don’t stop playing because we grow old; we grow old because we stop playing.”</a:t>
            </a:r>
            <a:endParaRPr lang="en-US" i="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           - </a:t>
            </a:r>
            <a:r>
              <a:rPr lang="en-US" dirty="0" smtClean="0">
                <a:solidFill>
                  <a:schemeClr val="bg1"/>
                </a:solidFill>
              </a:rPr>
              <a:t>George Bernard Shaw</a:t>
            </a:r>
            <a:endParaRPr lang="en-US" altLang="ja-JP" sz="2000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  <a:p>
            <a:pPr algn="l">
              <a:buFont typeface="Wingdings" pitchFamily="2" charset="2"/>
              <a:buChar char="Ø"/>
            </a:pPr>
            <a:endParaRPr lang="en-US" altLang="ja-JP" sz="600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1371600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romanUcPeriod"/>
            </a:pPr>
            <a:r>
              <a:rPr lang="en-US" i="0" dirty="0" smtClean="0">
                <a:solidFill>
                  <a:schemeClr val="bg1"/>
                </a:solidFill>
                <a:latin typeface="Comic Sans MS" pitchFamily="66" charset="0"/>
              </a:rPr>
              <a:t> “</a:t>
            </a:r>
            <a:r>
              <a:rPr lang="en-US" sz="2400" i="0" dirty="0" smtClean="0">
                <a:solidFill>
                  <a:schemeClr val="bg1"/>
                </a:solidFill>
                <a:latin typeface="Comic Sans MS" pitchFamily="66" charset="0"/>
              </a:rPr>
              <a:t>Age </a:t>
            </a:r>
            <a:r>
              <a:rPr lang="en-US" sz="2400" i="0" dirty="0">
                <a:solidFill>
                  <a:schemeClr val="bg1"/>
                </a:solidFill>
                <a:latin typeface="Comic Sans MS" pitchFamily="66" charset="0"/>
              </a:rPr>
              <a:t>is only a number, a cipher for the records.  </a:t>
            </a:r>
            <a:r>
              <a:rPr lang="en-US" sz="2400" i="0" dirty="0" smtClean="0">
                <a:solidFill>
                  <a:schemeClr val="bg1"/>
                </a:solidFill>
                <a:latin typeface="Comic Sans MS" pitchFamily="66" charset="0"/>
              </a:rPr>
              <a:t>A man </a:t>
            </a:r>
            <a:r>
              <a:rPr lang="en-US" sz="2400" i="0" dirty="0">
                <a:solidFill>
                  <a:schemeClr val="bg1"/>
                </a:solidFill>
                <a:latin typeface="Comic Sans MS" pitchFamily="66" charset="0"/>
              </a:rPr>
              <a:t>can't retire his experience.  He must use it</a:t>
            </a:r>
            <a:r>
              <a:rPr lang="en-US" sz="2400" i="0" dirty="0" smtClean="0">
                <a:solidFill>
                  <a:schemeClr val="bg1"/>
                </a:solidFill>
                <a:latin typeface="Comic Sans MS" pitchFamily="66" charset="0"/>
              </a:rPr>
              <a:t>.”</a:t>
            </a:r>
            <a:r>
              <a:rPr lang="en-US" sz="2400" i="0" dirty="0">
                <a:solidFill>
                  <a:schemeClr val="bg1"/>
                </a:solidFill>
              </a:rPr>
              <a:t>  </a:t>
            </a:r>
            <a:endParaRPr lang="en-US" sz="2400" i="0" dirty="0" smtClean="0">
              <a:solidFill>
                <a:schemeClr val="bg1"/>
              </a:solidFill>
            </a:endParaRPr>
          </a:p>
          <a:p>
            <a:pPr algn="l"/>
            <a:r>
              <a:rPr lang="en-US" sz="2400" i="0" dirty="0">
                <a:solidFill>
                  <a:schemeClr val="bg1"/>
                </a:solidFill>
              </a:rPr>
              <a:t> </a:t>
            </a:r>
            <a:r>
              <a:rPr lang="en-US" sz="2400" i="0" dirty="0" smtClean="0">
                <a:solidFill>
                  <a:schemeClr val="bg1"/>
                </a:solidFill>
              </a:rPr>
              <a:t>            </a:t>
            </a:r>
            <a:r>
              <a:rPr lang="en-US" i="0" dirty="0" smtClean="0">
                <a:solidFill>
                  <a:schemeClr val="bg1"/>
                </a:solidFill>
                <a:latin typeface="Comic Sans MS" pitchFamily="66" charset="0"/>
              </a:rPr>
              <a:t>Bernard Baruch</a:t>
            </a:r>
          </a:p>
          <a:p>
            <a:pPr marL="342900" indent="-342900" algn="l">
              <a:buFont typeface="+mj-lt"/>
              <a:buAutoNum type="romanUcPeriod"/>
            </a:pPr>
            <a:endParaRPr lang="en-US" sz="2000" i="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400" b="1" i="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i="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b="1" i="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5367" name="Text Box 23"/>
          <p:cNvSpPr txBox="1">
            <a:spLocks noChangeArrowheads="1"/>
          </p:cNvSpPr>
          <p:nvPr/>
        </p:nvSpPr>
        <p:spPr bwMode="auto">
          <a:xfrm>
            <a:off x="616978" y="5684520"/>
            <a:ext cx="793858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We look forward to many more years of good science from you!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62600" y="666690"/>
            <a:ext cx="2071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0" dirty="0" smtClean="0">
                <a:solidFill>
                  <a:srgbClr val="FFFF00"/>
                </a:solidFill>
                <a:latin typeface="Comic Sans MS" pitchFamily="66" charset="0"/>
              </a:rPr>
              <a:t>Two Reminders: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8762" y="281527"/>
            <a:ext cx="442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Celebrating Joe’s Journey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81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2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82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76" y="152400"/>
            <a:ext cx="8915399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i="0" dirty="0" smtClean="0"/>
              <a:t>Beam Energy Dependence of the Viscous </a:t>
            </a:r>
            <a:r>
              <a:rPr lang="en-US" sz="2800" i="0" dirty="0"/>
              <a:t>D</a:t>
            </a:r>
            <a:r>
              <a:rPr lang="en-US" sz="2800" i="0" dirty="0" smtClean="0"/>
              <a:t>amping of Anisotropic Flow </a:t>
            </a:r>
          </a:p>
          <a:p>
            <a:pPr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3528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“The </a:t>
            </a:r>
            <a:r>
              <a:rPr lang="en-US" b="1" dirty="0">
                <a:solidFill>
                  <a:srgbClr val="3333CC"/>
                </a:solidFill>
              </a:rPr>
              <a:t>piano </a:t>
            </a:r>
            <a:r>
              <a:rPr lang="en-US" b="1" dirty="0" smtClean="0">
                <a:solidFill>
                  <a:srgbClr val="3333CC"/>
                </a:solidFill>
              </a:rPr>
              <a:t>is </a:t>
            </a:r>
            <a:r>
              <a:rPr lang="en-US" b="1" dirty="0">
                <a:solidFill>
                  <a:srgbClr val="3333CC"/>
                </a:solidFill>
              </a:rPr>
              <a:t>able to communicate the subtlest universal truths by means of wood, metal and vibrating </a:t>
            </a:r>
            <a:r>
              <a:rPr lang="en-US" b="1" dirty="0" smtClean="0">
                <a:solidFill>
                  <a:srgbClr val="3333CC"/>
                </a:solidFill>
              </a:rPr>
              <a:t>air”</a:t>
            </a:r>
          </a:p>
          <a:p>
            <a:r>
              <a:rPr lang="en-US" i="0" dirty="0"/>
              <a:t>Kenneth </a:t>
            </a:r>
            <a:r>
              <a:rPr lang="en-US" i="0" dirty="0" smtClean="0"/>
              <a:t>Miller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335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p</a:t>
            </a:r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165100" y="1192213"/>
            <a:ext cx="4406900" cy="4217987"/>
            <a:chOff x="165100" y="1192213"/>
            <a:chExt cx="4381500" cy="4294187"/>
          </a:xfrm>
        </p:grpSpPr>
        <p:pic>
          <p:nvPicPr>
            <p:cNvPr id="825359" name="Picture 15" descr="fig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100" y="1192213"/>
              <a:ext cx="4381500" cy="429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ounded Rectangle 37"/>
            <p:cNvSpPr/>
            <p:nvPr/>
          </p:nvSpPr>
          <p:spPr>
            <a:xfrm>
              <a:off x="2514600" y="1196898"/>
              <a:ext cx="1994208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Conjectured  Phase Diagram</a:t>
              </a:r>
              <a:endParaRPr lang="en-US" sz="1600" dirty="0"/>
            </a:p>
          </p:txBody>
        </p:sp>
      </p:grp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61" name="Text Box 17"/>
          <p:cNvSpPr txBox="1">
            <a:spLocks noChangeArrowheads="1"/>
          </p:cNvSpPr>
          <p:nvPr/>
        </p:nvSpPr>
        <p:spPr bwMode="auto">
          <a:xfrm>
            <a:off x="914400" y="666433"/>
            <a:ext cx="78486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i="0" dirty="0" smtClean="0">
                <a:solidFill>
                  <a:schemeClr val="bg1"/>
                </a:solidFill>
              </a:rPr>
              <a:t>Quantitative study of  the QCD phase diagram</a:t>
            </a:r>
            <a:endParaRPr lang="en-US" sz="2200" dirty="0"/>
          </a:p>
        </p:txBody>
      </p: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6842125" y="2170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 rot="165184">
            <a:off x="710883" y="3162992"/>
            <a:ext cx="575392" cy="385762"/>
          </a:xfrm>
          <a:prstGeom prst="ellipse">
            <a:avLst/>
          </a:prstGeom>
          <a:solidFill>
            <a:srgbClr val="F5FC68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77000" y="25262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1295400"/>
            <a:ext cx="4419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</a:rPr>
              <a:t>Interest</a:t>
            </a:r>
            <a:endParaRPr lang="en-US" sz="2000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600" u="sng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rPr>
              <a:t> Location of the critical End point </a:t>
            </a:r>
          </a:p>
          <a:p>
            <a:pPr algn="l">
              <a:buFont typeface="Wingdings" pitchFamily="2" charset="2"/>
              <a:buChar char="Ø"/>
            </a:pPr>
            <a:endParaRPr lang="en-US" altLang="ja-JP" sz="600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rPr>
              <a:t> Location of phase coexistence lines</a:t>
            </a:r>
          </a:p>
          <a:p>
            <a:pPr algn="l">
              <a:buFont typeface="Wingdings" pitchFamily="2" charset="2"/>
              <a:buChar char="Ø"/>
            </a:pPr>
            <a:endParaRPr lang="en-US" altLang="ja-JP" sz="600" dirty="0"/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rPr>
              <a:t> Properties of each phase</a:t>
            </a:r>
          </a:p>
          <a:p>
            <a:pPr algn="l"/>
            <a:endParaRPr lang="en-US" altLang="ja-JP" sz="600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  <a:p>
            <a:r>
              <a:rPr lang="en-US" altLang="ja-JP" b="1" i="0" dirty="0" smtClean="0">
                <a:solidFill>
                  <a:srgbClr val="FFFF99"/>
                </a:solidFill>
                <a:latin typeface="Comic Sans MS" pitchFamily="66" charset="0"/>
                <a:ea typeface="ＭＳ Ｐゴシック" pitchFamily="50" charset="-128"/>
              </a:rPr>
              <a:t>All are fundamental to the phase diagram of any substance</a:t>
            </a:r>
            <a:endParaRPr lang="en-US" altLang="ja-JP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3810000"/>
            <a:ext cx="377058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</a:rPr>
              <a:t>Spectacular achievement:</a:t>
            </a:r>
          </a:p>
          <a:p>
            <a:pPr algn="l"/>
            <a:endParaRPr lang="en-US" sz="6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Validation of the crossover 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transition  leading to the QGP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sym typeface="Wingdings" pitchFamily="2" charset="2"/>
              </a:rPr>
              <a:t> Necessary for the CEP?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5367" name="Text Box 23"/>
          <p:cNvSpPr txBox="1">
            <a:spLocks noChangeArrowheads="1"/>
          </p:cNvSpPr>
          <p:nvPr/>
        </p:nvSpPr>
        <p:spPr bwMode="auto">
          <a:xfrm>
            <a:off x="432996" y="5484465"/>
            <a:ext cx="832176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A major current focus is the characterization of the QGP produced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at RHIC and the LHC, as well as a search for the CEP at RHIC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78284" y="152400"/>
            <a:ext cx="3760316" cy="480120"/>
          </a:xfrm>
          <a:prstGeom prst="round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i="0" dirty="0" smtClean="0">
                <a:solidFill>
                  <a:schemeClr val="bg1"/>
                </a:solidFill>
              </a:rPr>
              <a:t>A Current Focus of our Field</a:t>
            </a:r>
            <a:endParaRPr lang="en-US" sz="2000" b="1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67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2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/>
      <p:bldP spid="34" grpId="0"/>
      <p:bldP spid="825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3829050" y="3635313"/>
            <a:ext cx="1857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73569" y="4701540"/>
                <a:ext cx="4899931" cy="1921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LHC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access to high T 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𝑩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105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RHIC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</a:t>
                </a:r>
                <a:r>
                  <a:rPr lang="en-US" b="1" dirty="0" smtClean="0">
                    <a:sym typeface="Wingdings" pitchFamily="2" charset="2"/>
                  </a:rPr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access to different systems and</a:t>
                </a:r>
              </a:p>
              <a:p>
                <a:pPr algn="l"/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broad domain of  the </a:t>
                </a:r>
                <a:r>
                  <a:rPr lang="en-US" b="1" dirty="0">
                    <a:solidFill>
                      <a:srgbClr val="008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,T)-plane </a:t>
                </a:r>
                <a:endParaRPr lang="en-US" b="1" dirty="0" smtClean="0">
                  <a:solidFill>
                    <a:srgbClr val="008000"/>
                  </a:solidFill>
                </a:endParaRPr>
              </a:p>
              <a:p>
                <a:pPr algn="l"/>
                <a:r>
                  <a:rPr lang="en-US" dirty="0" smtClean="0">
                    <a:sym typeface="Wingdings" pitchFamily="2" charset="2"/>
                  </a:rPr>
                  <a:t>        </a:t>
                </a:r>
                <a:r>
                  <a:rPr lang="en-US" b="1" dirty="0" smtClean="0">
                    <a:sym typeface="Wingdings" pitchFamily="2" charset="2"/>
                  </a:rPr>
                  <a:t>RHIC</a:t>
                </a:r>
                <a:r>
                  <a:rPr lang="en-US" b="1" baseline="-25000" dirty="0" smtClean="0">
                    <a:sym typeface="Wingdings" pitchFamily="2" charset="2"/>
                  </a:rPr>
                  <a:t>BES</a:t>
                </a:r>
                <a:r>
                  <a:rPr lang="en-US" b="1" dirty="0" smtClean="0">
                    <a:sym typeface="Wingdings" pitchFamily="2" charset="2"/>
                  </a:rPr>
                  <a:t> </a:t>
                </a:r>
                <a:r>
                  <a:rPr lang="en-US" b="1" dirty="0">
                    <a:sym typeface="Wingdings" pitchFamily="2" charset="2"/>
                  </a:rPr>
                  <a:t>to </a:t>
                </a:r>
                <a:r>
                  <a:rPr lang="en-US" b="1" dirty="0" smtClean="0">
                    <a:sym typeface="Wingdings" pitchFamily="2" charset="2"/>
                  </a:rPr>
                  <a:t>LHC 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360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sym typeface="Wingdings" pitchFamily="2" charset="2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 smtClean="0">
                    <a:sym typeface="Wingdings" pitchFamily="2" charset="2"/>
                  </a:rPr>
                  <a:t> increase</a:t>
                </a:r>
                <a:endParaRPr lang="en-US" b="1" dirty="0"/>
              </a:p>
              <a:p>
                <a:pPr algn="l"/>
                <a:endParaRPr lang="en-US" b="1" dirty="0">
                  <a:solidFill>
                    <a:srgbClr val="008000"/>
                  </a:solidFill>
                </a:endParaRPr>
              </a:p>
              <a:p>
                <a:pPr algn="l">
                  <a:buFont typeface="Wingdings" pitchFamily="2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569" y="4701540"/>
                <a:ext cx="4899931" cy="1921103"/>
              </a:xfrm>
              <a:prstGeom prst="rect">
                <a:avLst/>
              </a:prstGeom>
              <a:blipFill rotWithShape="1">
                <a:blip r:embed="rId4"/>
                <a:stretch>
                  <a:fillRect l="-1119" t="-1587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7625" y="781050"/>
            <a:ext cx="4219575" cy="3952875"/>
            <a:chOff x="76200" y="721425"/>
            <a:chExt cx="4219575" cy="3952875"/>
          </a:xfrm>
        </p:grpSpPr>
        <p:pic>
          <p:nvPicPr>
            <p:cNvPr id="27248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721425"/>
              <a:ext cx="4219575" cy="395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874701" y="3640775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01570" y="546796"/>
            <a:ext cx="557075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Exploit system size and the energy density lever arm</a:t>
            </a:r>
            <a:endParaRPr lang="en-US" u="sng" baseline="-25000" dirty="0">
              <a:solidFill>
                <a:srgbClr val="7030A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514600" y="1475312"/>
            <a:ext cx="1266825" cy="1938448"/>
          </a:xfrm>
          <a:custGeom>
            <a:avLst/>
            <a:gdLst>
              <a:gd name="connsiteX0" fmla="*/ 0 w 1341912"/>
              <a:gd name="connsiteY0" fmla="*/ 2054431 h 2054431"/>
              <a:gd name="connsiteX1" fmla="*/ 320634 w 1341912"/>
              <a:gd name="connsiteY1" fmla="*/ 1816924 h 2054431"/>
              <a:gd name="connsiteX2" fmla="*/ 665018 w 1341912"/>
              <a:gd name="connsiteY2" fmla="*/ 1425038 h 2054431"/>
              <a:gd name="connsiteX3" fmla="*/ 985652 w 1341912"/>
              <a:gd name="connsiteY3" fmla="*/ 878774 h 2054431"/>
              <a:gd name="connsiteX4" fmla="*/ 1211283 w 1341912"/>
              <a:gd name="connsiteY4" fmla="*/ 391885 h 2054431"/>
              <a:gd name="connsiteX5" fmla="*/ 1341912 w 1341912"/>
              <a:gd name="connsiteY5" fmla="*/ 0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12" h="2054431">
                <a:moveTo>
                  <a:pt x="0" y="2054431"/>
                </a:moveTo>
                <a:cubicBezTo>
                  <a:pt x="104899" y="1988127"/>
                  <a:pt x="209798" y="1921823"/>
                  <a:pt x="320634" y="1816924"/>
                </a:cubicBezTo>
                <a:cubicBezTo>
                  <a:pt x="431470" y="1712025"/>
                  <a:pt x="554182" y="1581396"/>
                  <a:pt x="665018" y="1425038"/>
                </a:cubicBezTo>
                <a:cubicBezTo>
                  <a:pt x="775854" y="1268680"/>
                  <a:pt x="894608" y="1050966"/>
                  <a:pt x="985652" y="878774"/>
                </a:cubicBezTo>
                <a:cubicBezTo>
                  <a:pt x="1076696" y="706582"/>
                  <a:pt x="1151906" y="538347"/>
                  <a:pt x="1211283" y="391885"/>
                </a:cubicBezTo>
                <a:cubicBezTo>
                  <a:pt x="1270660" y="245423"/>
                  <a:pt x="1341912" y="0"/>
                  <a:pt x="1341912" y="0"/>
                </a:cubicBezTo>
              </a:path>
            </a:pathLst>
          </a:custGeom>
          <a:ln w="57150">
            <a:solidFill>
              <a:srgbClr val="FB152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1295400" y="3402330"/>
            <a:ext cx="1219200" cy="580010"/>
          </a:xfrm>
          <a:custGeom>
            <a:avLst/>
            <a:gdLst>
              <a:gd name="connsiteX0" fmla="*/ 1215483 w 1215483"/>
              <a:gd name="connsiteY0" fmla="*/ 0 h 702527"/>
              <a:gd name="connsiteX1" fmla="*/ 925551 w 1215483"/>
              <a:gd name="connsiteY1" fmla="*/ 245327 h 702527"/>
              <a:gd name="connsiteX2" fmla="*/ 501805 w 1215483"/>
              <a:gd name="connsiteY2" fmla="*/ 479502 h 702527"/>
              <a:gd name="connsiteX3" fmla="*/ 0 w 1215483"/>
              <a:gd name="connsiteY3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483" h="702527">
                <a:moveTo>
                  <a:pt x="1215483" y="0"/>
                </a:moveTo>
                <a:cubicBezTo>
                  <a:pt x="1129990" y="82705"/>
                  <a:pt x="1044497" y="165410"/>
                  <a:pt x="925551" y="245327"/>
                </a:cubicBezTo>
                <a:cubicBezTo>
                  <a:pt x="806605" y="325244"/>
                  <a:pt x="656064" y="403302"/>
                  <a:pt x="501805" y="479502"/>
                </a:cubicBezTo>
                <a:cubicBezTo>
                  <a:pt x="347547" y="555702"/>
                  <a:pt x="173773" y="629114"/>
                  <a:pt x="0" y="702527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85825" y="3167000"/>
            <a:ext cx="155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0B050"/>
                </a:solidFill>
              </a:rPr>
              <a:t>Energy scan</a:t>
            </a:r>
            <a:endParaRPr lang="en-US" b="1" i="0" dirty="0">
              <a:solidFill>
                <a:srgbClr val="00B05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200" y="53280"/>
            <a:ext cx="2366462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Current Strategy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37907"/>
            <a:ext cx="365760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6800" y="5754469"/>
                <a:ext cx="434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LHC + BES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</a:t>
                </a:r>
                <a:r>
                  <a:rPr lang="en-US" b="1" dirty="0" smtClean="0">
                    <a:solidFill>
                      <a:srgbClr val="336600"/>
                    </a:solidFill>
                    <a:sym typeface="Wingdings" pitchFamily="2" charset="2"/>
                  </a:rPr>
                  <a:t>access to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an even 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broader domain of  the </a:t>
                </a:r>
                <a:r>
                  <a:rPr lang="en-US" b="1" dirty="0">
                    <a:solidFill>
                      <a:srgbClr val="008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,T)-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plane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754469"/>
                <a:ext cx="43434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842" t="-4717" r="-28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984280" y="1153241"/>
                <a:ext cx="2169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,T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) at </a:t>
                </a:r>
                <a:r>
                  <a:rPr lang="en-US" b="1" dirty="0" err="1" smtClean="0">
                    <a:solidFill>
                      <a:srgbClr val="008000"/>
                    </a:solidFill>
                  </a:rPr>
                  <a:t>freezeout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80" y="1153241"/>
                <a:ext cx="216912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966" t="-8197" r="-16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0302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6200" y="53280"/>
            <a:ext cx="2819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Essential Questions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At the CEP or close to it, anomalies in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</a:t>
            </a:r>
            <a:r>
              <a:rPr lang="en-US" b="1" dirty="0">
                <a:solidFill>
                  <a:srgbClr val="0033CC"/>
                </a:solidFill>
              </a:rPr>
              <a:t>dynamic properties of the medium can drive </a:t>
            </a:r>
            <a:r>
              <a:rPr lang="en-US" b="1" dirty="0" smtClean="0">
                <a:solidFill>
                  <a:srgbClr val="0033CC"/>
                </a:solidFill>
              </a:rPr>
              <a:t>abrupt changes </a:t>
            </a:r>
            <a:r>
              <a:rPr lang="en-US" b="1" dirty="0">
                <a:solidFill>
                  <a:srgbClr val="0033CC"/>
                </a:solidFill>
              </a:rPr>
              <a:t>in transport coeﬃcients</a:t>
            </a:r>
          </a:p>
        </p:txBody>
      </p:sp>
      <p:pic>
        <p:nvPicPr>
          <p:cNvPr id="3650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950"/>
            <a:ext cx="3810000" cy="394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20"/>
          <p:cNvGrpSpPr/>
          <p:nvPr/>
        </p:nvGrpSpPr>
        <p:grpSpPr>
          <a:xfrm>
            <a:off x="461327" y="533400"/>
            <a:ext cx="3423880" cy="3183619"/>
            <a:chOff x="4343400" y="537348"/>
            <a:chExt cx="3724595" cy="3572502"/>
          </a:xfrm>
        </p:grpSpPr>
        <p:pic>
          <p:nvPicPr>
            <p:cNvPr id="15" name="Picture 3" descr="fig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814938"/>
              <a:ext cx="3340225" cy="329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397242" y="537348"/>
              <a:ext cx="3670753" cy="345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Lacey et. al, Phys.Rev.Lett.98:092301</a:t>
              </a:r>
              <a:endParaRPr 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3806190"/>
                <a:ext cx="3967689" cy="1957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/>
                          <m:t>T</m:t>
                        </m:r>
                        <m:r>
                          <a:rPr lang="en-US" b="1" dirty="0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/>
                  <a:t>)-dependence of transport </a:t>
                </a:r>
              </a:p>
              <a:p>
                <a:pPr algn="l"/>
                <a:r>
                  <a:rPr lang="en-US" b="1" dirty="0"/>
                  <a:t>     coefficients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>
                                    <a:latin typeface="Cambria Math"/>
                                    <a:ea typeface="Cambria Math"/>
                                  </a:rPr>
                                  <m:t>𝜼</m:t>
                                </m:r>
                              </m:num>
                              <m:den>
                                <m:r>
                                  <a:rPr lang="en-US" b="1">
                                    <a:latin typeface="Cambria Math"/>
                                  </a:rPr>
                                  <m:t>𝒔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dirty="0"/>
                  <a:t>?</a:t>
                </a:r>
                <a:endParaRPr lang="en-US" dirty="0" smtClean="0"/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dirty="0" smtClean="0"/>
                  <a:t>The role of system size and </a:t>
                </a:r>
              </a:p>
              <a:p>
                <a:pPr algn="l"/>
                <a:r>
                  <a:rPr lang="en-US" dirty="0"/>
                  <a:t> </a:t>
                </a:r>
                <a:r>
                  <a:rPr lang="en-US" dirty="0" smtClean="0"/>
                  <a:t>     fluctuations?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dirty="0" smtClean="0"/>
                  <a:t>Location of phase boundaries?</a:t>
                </a:r>
              </a:p>
              <a:p>
                <a:pPr marL="285750" indent="-285750" algn="l">
                  <a:buFont typeface="Wingdings" pitchFamily="2" charset="2"/>
                  <a:buChar char="ü"/>
                </a:pPr>
                <a:r>
                  <a:rPr lang="en-US" b="1" dirty="0" smtClean="0">
                    <a:solidFill>
                      <a:srgbClr val="320CD6"/>
                    </a:solidFill>
                  </a:rPr>
                  <a:t>Indications for a  </a:t>
                </a:r>
                <a:r>
                  <a:rPr lang="en-US" b="1" dirty="0">
                    <a:solidFill>
                      <a:srgbClr val="320CD6"/>
                    </a:solidFill>
                  </a:rPr>
                  <a:t>CEP</a:t>
                </a:r>
                <a:r>
                  <a:rPr lang="en-US" b="1" dirty="0" smtClean="0">
                    <a:solidFill>
                      <a:srgbClr val="320CD6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06190"/>
                <a:ext cx="3967689" cy="1957139"/>
              </a:xfrm>
              <a:prstGeom prst="rect">
                <a:avLst/>
              </a:prstGeom>
              <a:blipFill rotWithShape="1">
                <a:blip r:embed="rId6"/>
                <a:stretch>
                  <a:fillRect l="-1077" t="-1558" r="-308" b="-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146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4401" y="4495800"/>
                <a:ext cx="6705600" cy="1016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Does the value of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η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 depend on the initial geometry model or the method of extraction?</a:t>
                </a:r>
                <a:endParaRPr lang="en-US" b="1" dirty="0">
                  <a:solidFill>
                    <a:srgbClr val="008000"/>
                  </a:solidFill>
                </a:endParaRPr>
              </a:p>
              <a:p>
                <a:pPr algn="l">
                  <a:buFont typeface="Wingdings" pitchFamily="2" charset="2"/>
                  <a:buChar char="Ø"/>
                </a:pPr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4495800"/>
                <a:ext cx="6705600" cy="1016817"/>
              </a:xfrm>
              <a:prstGeom prst="rect">
                <a:avLst/>
              </a:prstGeom>
              <a:blipFill rotWithShape="1">
                <a:blip r:embed="rId4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Workshop on Nuclear Dynamics and Thermodynamics, Roy A.  Lacey, Stony Brook University, June 25, 2013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76200" y="53280"/>
            <a:ext cx="29718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An Essential Question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7" y="990600"/>
            <a:ext cx="8713143" cy="332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6974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Song et 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225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68418</TotalTime>
  <Words>2104</Words>
  <Application>Microsoft Office PowerPoint</Application>
  <PresentationFormat>On-screen Show (4:3)</PresentationFormat>
  <Paragraphs>295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Concourse</vt:lpstr>
      <vt:lpstr>Equation</vt:lpstr>
      <vt:lpstr>SPW 11.0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 </cp:lastModifiedBy>
  <cp:revision>2521</cp:revision>
  <dcterms:created xsi:type="dcterms:W3CDTF">2005-01-31T05:41:58Z</dcterms:created>
  <dcterms:modified xsi:type="dcterms:W3CDTF">2013-08-21T14:03:44Z</dcterms:modified>
</cp:coreProperties>
</file>