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65" r:id="rId3"/>
    <p:sldId id="257" r:id="rId4"/>
    <p:sldId id="258" r:id="rId5"/>
    <p:sldId id="260" r:id="rId6"/>
    <p:sldId id="305" r:id="rId7"/>
    <p:sldId id="259" r:id="rId8"/>
    <p:sldId id="307" r:id="rId9"/>
    <p:sldId id="281" r:id="rId10"/>
    <p:sldId id="306" r:id="rId11"/>
    <p:sldId id="274" r:id="rId12"/>
    <p:sldId id="275" r:id="rId13"/>
    <p:sldId id="276" r:id="rId14"/>
    <p:sldId id="261" r:id="rId15"/>
    <p:sldId id="262" r:id="rId16"/>
    <p:sldId id="263" r:id="rId17"/>
    <p:sldId id="279" r:id="rId18"/>
    <p:sldId id="282" r:id="rId19"/>
    <p:sldId id="308" r:id="rId20"/>
    <p:sldId id="277" r:id="rId21"/>
    <p:sldId id="28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89" d="100"/>
          <a:sy n="89" d="100"/>
        </p:scale>
        <p:origin x="-1680" y="-104"/>
      </p:cViewPr>
      <p:guideLst>
        <p:guide orient="horz" pos="650"/>
        <p:guide pos="4221"/>
      </p:guideLst>
    </p:cSldViewPr>
  </p:slideViewPr>
  <p:notesTextViewPr>
    <p:cViewPr>
      <p:scale>
        <a:sx n="100" d="100"/>
        <a:sy n="100" d="100"/>
      </p:scale>
      <p:origin x="0" y="0"/>
    </p:cViewPr>
  </p:notesTextViewPr>
  <p:sorterViewPr>
    <p:cViewPr>
      <p:scale>
        <a:sx n="100" d="100"/>
        <a:sy n="100" d="100"/>
      </p:scale>
      <p:origin x="0" y="80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5A183B-EB68-8441-A1C7-D54A0EC559B5}" type="datetimeFigureOut">
              <a:rPr lang="en-US" smtClean="0"/>
              <a:t>8/19/13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9AC94A-17EF-8140-8E11-07BE3D95140A}" type="slidenum">
              <a:rPr lang="en-US" smtClean="0"/>
              <a:t>‹#›</a:t>
            </a:fld>
            <a:endParaRPr lang="en-US"/>
          </a:p>
        </p:txBody>
      </p:sp>
    </p:spTree>
    <p:extLst>
      <p:ext uri="{BB962C8B-B14F-4D97-AF65-F5344CB8AC3E}">
        <p14:creationId xmlns:p14="http://schemas.microsoft.com/office/powerpoint/2010/main" val="28191606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his will, Mr. Welch stated:  “I have long been impressed with the great possibilities for the betterment of Mankind that lay in the field of research in the domain of Chemistry.”  With his death in 1952, Mr. Welch left a generous portion of his estate to his employees and their families.  </a:t>
            </a:r>
            <a:r>
              <a:rPr lang="en-US" sz="1200" kern="1200" smtClean="0">
                <a:solidFill>
                  <a:schemeClr val="tx1"/>
                </a:solidFill>
                <a:latin typeface="+mn-lt"/>
                <a:ea typeface="+mn-ea"/>
                <a:cs typeface="+mn-cs"/>
              </a:rPr>
              <a:t>The balance began what is now The Welch Foundation.</a:t>
            </a:r>
          </a:p>
          <a:p>
            <a:endParaRPr lang="en-US"/>
          </a:p>
        </p:txBody>
      </p:sp>
      <p:sp>
        <p:nvSpPr>
          <p:cNvPr id="4" name="Slide Number Placeholder 3"/>
          <p:cNvSpPr>
            <a:spLocks noGrp="1"/>
          </p:cNvSpPr>
          <p:nvPr>
            <p:ph type="sldNum" sz="quarter" idx="10"/>
          </p:nvPr>
        </p:nvSpPr>
        <p:spPr/>
        <p:txBody>
          <a:bodyPr/>
          <a:lstStyle/>
          <a:p>
            <a:fld id="{BB9AC94A-17EF-8140-8E11-07BE3D95140A}" type="slidenum">
              <a:rPr lang="en-US" smtClean="0"/>
              <a:t>20</a:t>
            </a:fld>
            <a:endParaRPr lang="en-US"/>
          </a:p>
        </p:txBody>
      </p:sp>
    </p:spTree>
    <p:extLst>
      <p:ext uri="{BB962C8B-B14F-4D97-AF65-F5344CB8AC3E}">
        <p14:creationId xmlns:p14="http://schemas.microsoft.com/office/powerpoint/2010/main" val="437503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31AC29-28A0-474D-A1F3-8BC9AE4B9D19}" type="datetimeFigureOut">
              <a:rPr lang="en-US" smtClean="0"/>
              <a:t>8/19/13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FDB7D-8ACD-414F-BCD4-2D2A2A099C2F}" type="slidenum">
              <a:rPr lang="en-US" smtClean="0"/>
              <a:t>‹#›</a:t>
            </a:fld>
            <a:endParaRPr lang="en-US"/>
          </a:p>
        </p:txBody>
      </p:sp>
    </p:spTree>
    <p:extLst>
      <p:ext uri="{BB962C8B-B14F-4D97-AF65-F5344CB8AC3E}">
        <p14:creationId xmlns:p14="http://schemas.microsoft.com/office/powerpoint/2010/main" val="277386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1AC29-28A0-474D-A1F3-8BC9AE4B9D19}" type="datetimeFigureOut">
              <a:rPr lang="en-US" smtClean="0"/>
              <a:t>8/19/13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FDB7D-8ACD-414F-BCD4-2D2A2A099C2F}" type="slidenum">
              <a:rPr lang="en-US" smtClean="0"/>
              <a:t>‹#›</a:t>
            </a:fld>
            <a:endParaRPr lang="en-US"/>
          </a:p>
        </p:txBody>
      </p:sp>
    </p:spTree>
    <p:extLst>
      <p:ext uri="{BB962C8B-B14F-4D97-AF65-F5344CB8AC3E}">
        <p14:creationId xmlns:p14="http://schemas.microsoft.com/office/powerpoint/2010/main" val="3673587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1AC29-28A0-474D-A1F3-8BC9AE4B9D19}" type="datetimeFigureOut">
              <a:rPr lang="en-US" smtClean="0"/>
              <a:t>8/19/13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FDB7D-8ACD-414F-BCD4-2D2A2A099C2F}" type="slidenum">
              <a:rPr lang="en-US" smtClean="0"/>
              <a:t>‹#›</a:t>
            </a:fld>
            <a:endParaRPr lang="en-US"/>
          </a:p>
        </p:txBody>
      </p:sp>
    </p:spTree>
    <p:extLst>
      <p:ext uri="{BB962C8B-B14F-4D97-AF65-F5344CB8AC3E}">
        <p14:creationId xmlns:p14="http://schemas.microsoft.com/office/powerpoint/2010/main" val="132373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1AC29-28A0-474D-A1F3-8BC9AE4B9D19}" type="datetimeFigureOut">
              <a:rPr lang="en-US" smtClean="0"/>
              <a:t>8/19/13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FDB7D-8ACD-414F-BCD4-2D2A2A099C2F}" type="slidenum">
              <a:rPr lang="en-US" smtClean="0"/>
              <a:t>‹#›</a:t>
            </a:fld>
            <a:endParaRPr lang="en-US"/>
          </a:p>
        </p:txBody>
      </p:sp>
    </p:spTree>
    <p:extLst>
      <p:ext uri="{BB962C8B-B14F-4D97-AF65-F5344CB8AC3E}">
        <p14:creationId xmlns:p14="http://schemas.microsoft.com/office/powerpoint/2010/main" val="3850983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1AC29-28A0-474D-A1F3-8BC9AE4B9D19}" type="datetimeFigureOut">
              <a:rPr lang="en-US" smtClean="0"/>
              <a:t>8/19/13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FDB7D-8ACD-414F-BCD4-2D2A2A099C2F}" type="slidenum">
              <a:rPr lang="en-US" smtClean="0"/>
              <a:t>‹#›</a:t>
            </a:fld>
            <a:endParaRPr lang="en-US"/>
          </a:p>
        </p:txBody>
      </p:sp>
    </p:spTree>
    <p:extLst>
      <p:ext uri="{BB962C8B-B14F-4D97-AF65-F5344CB8AC3E}">
        <p14:creationId xmlns:p14="http://schemas.microsoft.com/office/powerpoint/2010/main" val="2265251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31AC29-28A0-474D-A1F3-8BC9AE4B9D19}" type="datetimeFigureOut">
              <a:rPr lang="en-US" smtClean="0"/>
              <a:t>8/19/13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FDB7D-8ACD-414F-BCD4-2D2A2A099C2F}" type="slidenum">
              <a:rPr lang="en-US" smtClean="0"/>
              <a:t>‹#›</a:t>
            </a:fld>
            <a:endParaRPr lang="en-US"/>
          </a:p>
        </p:txBody>
      </p:sp>
    </p:spTree>
    <p:extLst>
      <p:ext uri="{BB962C8B-B14F-4D97-AF65-F5344CB8AC3E}">
        <p14:creationId xmlns:p14="http://schemas.microsoft.com/office/powerpoint/2010/main" val="2452090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31AC29-28A0-474D-A1F3-8BC9AE4B9D19}" type="datetimeFigureOut">
              <a:rPr lang="en-US" smtClean="0"/>
              <a:t>8/19/13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4FDB7D-8ACD-414F-BCD4-2D2A2A099C2F}" type="slidenum">
              <a:rPr lang="en-US" smtClean="0"/>
              <a:t>‹#›</a:t>
            </a:fld>
            <a:endParaRPr lang="en-US"/>
          </a:p>
        </p:txBody>
      </p:sp>
    </p:spTree>
    <p:extLst>
      <p:ext uri="{BB962C8B-B14F-4D97-AF65-F5344CB8AC3E}">
        <p14:creationId xmlns:p14="http://schemas.microsoft.com/office/powerpoint/2010/main" val="1983709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31AC29-28A0-474D-A1F3-8BC9AE4B9D19}" type="datetimeFigureOut">
              <a:rPr lang="en-US" smtClean="0"/>
              <a:t>8/19/13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4FDB7D-8ACD-414F-BCD4-2D2A2A099C2F}" type="slidenum">
              <a:rPr lang="en-US" smtClean="0"/>
              <a:t>‹#›</a:t>
            </a:fld>
            <a:endParaRPr lang="en-US"/>
          </a:p>
        </p:txBody>
      </p:sp>
    </p:spTree>
    <p:extLst>
      <p:ext uri="{BB962C8B-B14F-4D97-AF65-F5344CB8AC3E}">
        <p14:creationId xmlns:p14="http://schemas.microsoft.com/office/powerpoint/2010/main" val="3926938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1AC29-28A0-474D-A1F3-8BC9AE4B9D19}" type="datetimeFigureOut">
              <a:rPr lang="en-US" smtClean="0"/>
              <a:t>8/19/13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4FDB7D-8ACD-414F-BCD4-2D2A2A099C2F}" type="slidenum">
              <a:rPr lang="en-US" smtClean="0"/>
              <a:t>‹#›</a:t>
            </a:fld>
            <a:endParaRPr lang="en-US"/>
          </a:p>
        </p:txBody>
      </p:sp>
    </p:spTree>
    <p:extLst>
      <p:ext uri="{BB962C8B-B14F-4D97-AF65-F5344CB8AC3E}">
        <p14:creationId xmlns:p14="http://schemas.microsoft.com/office/powerpoint/2010/main" val="1887178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1AC29-28A0-474D-A1F3-8BC9AE4B9D19}" type="datetimeFigureOut">
              <a:rPr lang="en-US" smtClean="0"/>
              <a:t>8/19/13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FDB7D-8ACD-414F-BCD4-2D2A2A099C2F}" type="slidenum">
              <a:rPr lang="en-US" smtClean="0"/>
              <a:t>‹#›</a:t>
            </a:fld>
            <a:endParaRPr lang="en-US"/>
          </a:p>
        </p:txBody>
      </p:sp>
    </p:spTree>
    <p:extLst>
      <p:ext uri="{BB962C8B-B14F-4D97-AF65-F5344CB8AC3E}">
        <p14:creationId xmlns:p14="http://schemas.microsoft.com/office/powerpoint/2010/main" val="3296658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1AC29-28A0-474D-A1F3-8BC9AE4B9D19}" type="datetimeFigureOut">
              <a:rPr lang="en-US" smtClean="0"/>
              <a:t>8/19/13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FDB7D-8ACD-414F-BCD4-2D2A2A099C2F}" type="slidenum">
              <a:rPr lang="en-US" smtClean="0"/>
              <a:t>‹#›</a:t>
            </a:fld>
            <a:endParaRPr lang="en-US"/>
          </a:p>
        </p:txBody>
      </p:sp>
    </p:spTree>
    <p:extLst>
      <p:ext uri="{BB962C8B-B14F-4D97-AF65-F5344CB8AC3E}">
        <p14:creationId xmlns:p14="http://schemas.microsoft.com/office/powerpoint/2010/main" val="7793854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1AC29-28A0-474D-A1F3-8BC9AE4B9D19}" type="datetimeFigureOut">
              <a:rPr lang="en-US" smtClean="0"/>
              <a:t>8/19/13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FDB7D-8ACD-414F-BCD4-2D2A2A099C2F}" type="slidenum">
              <a:rPr lang="en-US" smtClean="0"/>
              <a:t>‹#›</a:t>
            </a:fld>
            <a:endParaRPr lang="en-US"/>
          </a:p>
        </p:txBody>
      </p:sp>
    </p:spTree>
    <p:extLst>
      <p:ext uri="{BB962C8B-B14F-4D97-AF65-F5344CB8AC3E}">
        <p14:creationId xmlns:p14="http://schemas.microsoft.com/office/powerpoint/2010/main" val="1726920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3519"/>
            <a:ext cx="7772400" cy="1470025"/>
          </a:xfrm>
        </p:spPr>
        <p:txBody>
          <a:bodyPr/>
          <a:lstStyle/>
          <a:p>
            <a:r>
              <a:rPr lang="en-US" dirty="0" smtClean="0"/>
              <a:t>A Brief History of Nuclear Chemistry at Texas A&amp;M</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851370" y="1836909"/>
            <a:ext cx="5407683" cy="5033125"/>
          </a:xfrm>
          <a:prstGeom prst="rect">
            <a:avLst/>
          </a:prstGeom>
        </p:spPr>
      </p:pic>
    </p:spTree>
    <p:extLst>
      <p:ext uri="{BB962C8B-B14F-4D97-AF65-F5344CB8AC3E}">
        <p14:creationId xmlns:p14="http://schemas.microsoft.com/office/powerpoint/2010/main" val="1238407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July 1970</a:t>
            </a:r>
            <a:br>
              <a:rPr lang="en-US" dirty="0"/>
            </a:br>
            <a:endParaRPr lang="en-US" dirty="0"/>
          </a:p>
        </p:txBody>
      </p:sp>
      <p:sp>
        <p:nvSpPr>
          <p:cNvPr id="3" name="Content Placeholder 2"/>
          <p:cNvSpPr>
            <a:spLocks noGrp="1"/>
          </p:cNvSpPr>
          <p:nvPr>
            <p:ph idx="1"/>
          </p:nvPr>
        </p:nvSpPr>
        <p:spPr/>
        <p:txBody>
          <a:bodyPr/>
          <a:lstStyle/>
          <a:p>
            <a:endParaRPr lang="en-US" dirty="0" smtClean="0"/>
          </a:p>
          <a:p>
            <a:r>
              <a:rPr lang="en-US" dirty="0" smtClean="0"/>
              <a:t>Ron </a:t>
            </a:r>
            <a:r>
              <a:rPr lang="en-US" dirty="0"/>
              <a:t>MacFarlane  - </a:t>
            </a:r>
            <a:r>
              <a:rPr lang="en-US" dirty="0" smtClean="0"/>
              <a:t>named Director </a:t>
            </a:r>
            <a:r>
              <a:rPr lang="en-US" dirty="0"/>
              <a:t>of R</a:t>
            </a:r>
            <a:r>
              <a:rPr lang="en-US" dirty="0" smtClean="0"/>
              <a:t>esearch</a:t>
            </a:r>
            <a:endParaRPr lang="en-US" dirty="0"/>
          </a:p>
        </p:txBody>
      </p:sp>
    </p:spTree>
    <p:extLst>
      <p:ext uri="{BB962C8B-B14F-4D97-AF65-F5344CB8AC3E}">
        <p14:creationId xmlns:p14="http://schemas.microsoft.com/office/powerpoint/2010/main" val="34785062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15, 1971</a:t>
            </a:r>
            <a:endParaRPr lang="en-US" dirty="0"/>
          </a:p>
        </p:txBody>
      </p:sp>
      <p:sp>
        <p:nvSpPr>
          <p:cNvPr id="3" name="Content Placeholder 2"/>
          <p:cNvSpPr>
            <a:spLocks noGrp="1"/>
          </p:cNvSpPr>
          <p:nvPr>
            <p:ph idx="1"/>
          </p:nvPr>
        </p:nvSpPr>
        <p:spPr/>
        <p:txBody>
          <a:bodyPr>
            <a:normAutofit lnSpcReduction="10000"/>
          </a:bodyPr>
          <a:lstStyle/>
          <a:p>
            <a:r>
              <a:rPr lang="en-US" dirty="0" smtClean="0"/>
              <a:t>Joe </a:t>
            </a:r>
            <a:r>
              <a:rPr lang="en-US" dirty="0" err="1" smtClean="0"/>
              <a:t>Natowitz</a:t>
            </a:r>
            <a:r>
              <a:rPr lang="en-US" dirty="0" smtClean="0"/>
              <a:t>, Rand Watson and Tom Sugihara were fired</a:t>
            </a:r>
          </a:p>
          <a:p>
            <a:r>
              <a:rPr lang="en-US" dirty="0" smtClean="0"/>
              <a:t>“In order for the Cyclotron Institute to resolve its problems within the existing administrative structure, the members of the institute must be willing  to work together in a spirit of mutual judgment [sic] that it is not possible to achieve this in your cases no matter what is done to improve the scientific atmosphere”</a:t>
            </a:r>
            <a:endParaRPr lang="en-US" dirty="0"/>
          </a:p>
        </p:txBody>
      </p:sp>
    </p:spTree>
    <p:extLst>
      <p:ext uri="{BB962C8B-B14F-4D97-AF65-F5344CB8AC3E}">
        <p14:creationId xmlns:p14="http://schemas.microsoft.com/office/powerpoint/2010/main" val="16518190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April 1971</a:t>
            </a:r>
            <a:endParaRPr lang="en-US" dirty="0"/>
          </a:p>
        </p:txBody>
      </p:sp>
      <p:sp>
        <p:nvSpPr>
          <p:cNvPr id="3" name="Content Placeholder 2"/>
          <p:cNvSpPr>
            <a:spLocks noGrp="1"/>
          </p:cNvSpPr>
          <p:nvPr>
            <p:ph idx="1"/>
          </p:nvPr>
        </p:nvSpPr>
        <p:spPr/>
        <p:txBody>
          <a:bodyPr/>
          <a:lstStyle/>
          <a:p>
            <a:r>
              <a:rPr lang="en-US" dirty="0" smtClean="0"/>
              <a:t>Control of cyclotron given to Dean J.M. Prescott</a:t>
            </a:r>
          </a:p>
          <a:p>
            <a:r>
              <a:rPr lang="en-US" dirty="0"/>
              <a:t> </a:t>
            </a:r>
            <a:r>
              <a:rPr lang="en-US" dirty="0" smtClean="0"/>
              <a:t>Sugihara named Director</a:t>
            </a:r>
          </a:p>
          <a:p>
            <a:pPr marL="0" indent="0">
              <a:buNone/>
            </a:pPr>
            <a:r>
              <a:rPr lang="en-US" dirty="0" smtClean="0"/>
              <a:t>(and he overturned the firings of </a:t>
            </a:r>
          </a:p>
          <a:p>
            <a:pPr marL="0" indent="0">
              <a:buNone/>
            </a:pPr>
            <a:r>
              <a:rPr lang="en-US" dirty="0" err="1" smtClean="0"/>
              <a:t>Natowitz</a:t>
            </a:r>
            <a:r>
              <a:rPr lang="en-US" dirty="0" smtClean="0"/>
              <a:t>, Watson – and himself)</a:t>
            </a:r>
            <a:endParaRPr lang="en-US" dirty="0"/>
          </a:p>
        </p:txBody>
      </p:sp>
      <p:pic>
        <p:nvPicPr>
          <p:cNvPr id="5" name="Picture 4"/>
          <p:cNvPicPr>
            <a:picLocks noChangeAspect="1"/>
          </p:cNvPicPr>
          <p:nvPr/>
        </p:nvPicPr>
        <p:blipFill>
          <a:blip r:embed="rId2"/>
          <a:stretch>
            <a:fillRect/>
          </a:stretch>
        </p:blipFill>
        <p:spPr>
          <a:xfrm>
            <a:off x="6130758" y="2550026"/>
            <a:ext cx="2844800" cy="4178300"/>
          </a:xfrm>
          <a:prstGeom prst="rect">
            <a:avLst/>
          </a:prstGeom>
        </p:spPr>
      </p:pic>
    </p:spTree>
    <p:extLst>
      <p:ext uri="{BB962C8B-B14F-4D97-AF65-F5344CB8AC3E}">
        <p14:creationId xmlns:p14="http://schemas.microsoft.com/office/powerpoint/2010/main" val="37589740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June 1971</a:t>
            </a:r>
            <a:endParaRPr lang="en-US" dirty="0"/>
          </a:p>
        </p:txBody>
      </p:sp>
      <p:sp>
        <p:nvSpPr>
          <p:cNvPr id="3" name="Content Placeholder 2"/>
          <p:cNvSpPr>
            <a:spLocks noGrp="1"/>
          </p:cNvSpPr>
          <p:nvPr>
            <p:ph idx="1"/>
          </p:nvPr>
        </p:nvSpPr>
        <p:spPr/>
        <p:txBody>
          <a:bodyPr/>
          <a:lstStyle/>
          <a:p>
            <a:r>
              <a:rPr lang="en-US" dirty="0" smtClean="0"/>
              <a:t>NSF Review</a:t>
            </a:r>
          </a:p>
          <a:p>
            <a:r>
              <a:rPr lang="en-US" dirty="0" smtClean="0"/>
              <a:t>President Jack Williams promised the NSF that the University would provide more space for nuclear chemists in the new chemistry annex on campus</a:t>
            </a:r>
          </a:p>
          <a:p>
            <a:r>
              <a:rPr lang="en-US" dirty="0"/>
              <a:t> </a:t>
            </a:r>
            <a:r>
              <a:rPr lang="en-US" dirty="0" smtClean="0"/>
              <a:t>- Joe – what ever happened to that????</a:t>
            </a:r>
            <a:endParaRPr lang="en-US" dirty="0"/>
          </a:p>
        </p:txBody>
      </p:sp>
    </p:spTree>
    <p:extLst>
      <p:ext uri="{BB962C8B-B14F-4D97-AF65-F5344CB8AC3E}">
        <p14:creationId xmlns:p14="http://schemas.microsoft.com/office/powerpoint/2010/main" val="15389272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K500 dedication</a:t>
            </a:r>
            <a:br>
              <a:rPr lang="en-US" dirty="0" smtClean="0"/>
            </a:br>
            <a:r>
              <a:rPr lang="en-US" dirty="0" smtClean="0"/>
              <a:t> December 1987</a:t>
            </a:r>
            <a:br>
              <a:rPr lang="en-US" dirty="0" smtClean="0"/>
            </a:br>
            <a:r>
              <a:rPr lang="en-US" dirty="0" smtClean="0"/>
              <a:t>HOT nuclei symposium</a:t>
            </a:r>
            <a:endParaRPr lang="en-US" dirty="0"/>
          </a:p>
        </p:txBody>
      </p:sp>
      <p:pic>
        <p:nvPicPr>
          <p:cNvPr id="4" name="Picture 3"/>
          <p:cNvPicPr>
            <a:picLocks noChangeAspect="1"/>
          </p:cNvPicPr>
          <p:nvPr/>
        </p:nvPicPr>
        <p:blipFill>
          <a:blip r:embed="rId2"/>
          <a:stretch>
            <a:fillRect/>
          </a:stretch>
        </p:blipFill>
        <p:spPr>
          <a:xfrm>
            <a:off x="2352261" y="-125022"/>
            <a:ext cx="4439478" cy="9144000"/>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16713386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705"/>
            <a:ext cx="8229600" cy="1143000"/>
          </a:xfrm>
        </p:spPr>
        <p:txBody>
          <a:bodyPr/>
          <a:lstStyle/>
          <a:p>
            <a:r>
              <a:rPr lang="en-US" dirty="0" smtClean="0"/>
              <a:t>Nuclear Chemistry Faculty</a:t>
            </a:r>
            <a:endParaRPr lang="en-US" dirty="0"/>
          </a:p>
        </p:txBody>
      </p:sp>
      <p:sp>
        <p:nvSpPr>
          <p:cNvPr id="3" name="Content Placeholder 2"/>
          <p:cNvSpPr>
            <a:spLocks noGrp="1"/>
          </p:cNvSpPr>
          <p:nvPr>
            <p:ph idx="1"/>
          </p:nvPr>
        </p:nvSpPr>
        <p:spPr>
          <a:xfrm>
            <a:off x="457200" y="1062176"/>
            <a:ext cx="8229600" cy="4525963"/>
          </a:xfrm>
        </p:spPr>
        <p:txBody>
          <a:bodyPr>
            <a:normAutofit fontScale="77500" lnSpcReduction="20000"/>
          </a:bodyPr>
          <a:lstStyle/>
          <a:p>
            <a:pPr marL="0" indent="0">
              <a:buNone/>
            </a:pPr>
            <a:r>
              <a:rPr lang="en-US" dirty="0" smtClean="0"/>
              <a:t>Fred </a:t>
            </a:r>
            <a:r>
              <a:rPr lang="en-US" dirty="0" err="1" smtClean="0"/>
              <a:t>Sicilio</a:t>
            </a:r>
            <a:endParaRPr lang="en-US" dirty="0" smtClean="0"/>
          </a:p>
          <a:p>
            <a:pPr marL="0" indent="0">
              <a:buNone/>
            </a:pPr>
            <a:r>
              <a:rPr lang="en-US" dirty="0" smtClean="0"/>
              <a:t>Dwight Conway</a:t>
            </a:r>
          </a:p>
          <a:p>
            <a:pPr marL="0" indent="0">
              <a:buNone/>
            </a:pPr>
            <a:r>
              <a:rPr lang="en-US" dirty="0" smtClean="0"/>
              <a:t>Joe </a:t>
            </a:r>
            <a:r>
              <a:rPr lang="en-US" dirty="0" err="1" smtClean="0"/>
              <a:t>Natowitz</a:t>
            </a:r>
            <a:endParaRPr lang="en-US" dirty="0" smtClean="0"/>
          </a:p>
          <a:p>
            <a:pPr marL="0" indent="0">
              <a:buNone/>
            </a:pPr>
            <a:r>
              <a:rPr lang="en-US" dirty="0" smtClean="0"/>
              <a:t>Rand Watson</a:t>
            </a:r>
          </a:p>
          <a:p>
            <a:pPr marL="0" indent="0">
              <a:buNone/>
            </a:pPr>
            <a:r>
              <a:rPr lang="en-US" dirty="0" smtClean="0"/>
              <a:t>Ron MacFarlane</a:t>
            </a:r>
          </a:p>
          <a:p>
            <a:pPr marL="0" indent="0">
              <a:buNone/>
            </a:pPr>
            <a:r>
              <a:rPr lang="en-US" dirty="0"/>
              <a:t>Tom Sugihara</a:t>
            </a:r>
          </a:p>
          <a:p>
            <a:pPr marL="0" indent="0">
              <a:buNone/>
            </a:pPr>
            <a:r>
              <a:rPr lang="en-US" dirty="0" smtClean="0"/>
              <a:t>Emile </a:t>
            </a:r>
            <a:r>
              <a:rPr lang="en-US" dirty="0" err="1" smtClean="0"/>
              <a:t>Schweikert</a:t>
            </a:r>
            <a:endParaRPr lang="en-US" dirty="0" smtClean="0"/>
          </a:p>
          <a:p>
            <a:pPr marL="0" indent="0">
              <a:buNone/>
            </a:pPr>
            <a:r>
              <a:rPr lang="en-US" dirty="0"/>
              <a:t>Rick Schmidt</a:t>
            </a:r>
          </a:p>
          <a:p>
            <a:pPr marL="0" indent="0">
              <a:buNone/>
            </a:pPr>
            <a:r>
              <a:rPr lang="en-US" dirty="0" smtClean="0"/>
              <a:t>Kevin </a:t>
            </a:r>
            <a:r>
              <a:rPr lang="en-US" dirty="0" smtClean="0"/>
              <a:t>Wolf</a:t>
            </a:r>
          </a:p>
          <a:p>
            <a:pPr marL="0" indent="0">
              <a:buNone/>
            </a:pPr>
            <a:r>
              <a:rPr lang="en-US" dirty="0" smtClean="0"/>
              <a:t>Sherry </a:t>
            </a:r>
            <a:r>
              <a:rPr lang="en-US" dirty="0" smtClean="0"/>
              <a:t>Yennello</a:t>
            </a:r>
          </a:p>
          <a:p>
            <a:pPr marL="0" indent="0">
              <a:buNone/>
            </a:pPr>
            <a:r>
              <a:rPr lang="en-US" dirty="0" smtClean="0"/>
              <a:t>Cody </a:t>
            </a:r>
            <a:r>
              <a:rPr lang="en-US" dirty="0" err="1" smtClean="0"/>
              <a:t>Folden</a:t>
            </a:r>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6700838" y="1211705"/>
            <a:ext cx="1930400" cy="2540000"/>
          </a:xfrm>
          <a:prstGeom prst="rect">
            <a:avLst/>
          </a:prstGeom>
        </p:spPr>
      </p:pic>
      <p:pic>
        <p:nvPicPr>
          <p:cNvPr id="5" name="Picture 4"/>
          <p:cNvPicPr>
            <a:picLocks noChangeAspect="1"/>
          </p:cNvPicPr>
          <p:nvPr/>
        </p:nvPicPr>
        <p:blipFill>
          <a:blip r:embed="rId3"/>
          <a:stretch>
            <a:fillRect/>
          </a:stretch>
        </p:blipFill>
        <p:spPr>
          <a:xfrm>
            <a:off x="269551" y="5262424"/>
            <a:ext cx="1816100" cy="2120900"/>
          </a:xfrm>
          <a:prstGeom prst="rect">
            <a:avLst/>
          </a:prstGeom>
        </p:spPr>
      </p:pic>
      <p:pic>
        <p:nvPicPr>
          <p:cNvPr id="6" name="Picture 5"/>
          <p:cNvPicPr>
            <a:picLocks noChangeAspect="1"/>
          </p:cNvPicPr>
          <p:nvPr/>
        </p:nvPicPr>
        <p:blipFill>
          <a:blip r:embed="rId4"/>
          <a:stretch>
            <a:fillRect/>
          </a:stretch>
        </p:blipFill>
        <p:spPr>
          <a:xfrm>
            <a:off x="2977884" y="1401763"/>
            <a:ext cx="3289300" cy="2489200"/>
          </a:xfrm>
          <a:prstGeom prst="rect">
            <a:avLst/>
          </a:prstGeom>
        </p:spPr>
      </p:pic>
      <p:pic>
        <p:nvPicPr>
          <p:cNvPr id="7" name="Picture 6"/>
          <p:cNvPicPr>
            <a:picLocks noChangeAspect="1"/>
          </p:cNvPicPr>
          <p:nvPr/>
        </p:nvPicPr>
        <p:blipFill>
          <a:blip r:embed="rId5"/>
          <a:stretch>
            <a:fillRect/>
          </a:stretch>
        </p:blipFill>
        <p:spPr>
          <a:xfrm>
            <a:off x="4568238" y="4064000"/>
            <a:ext cx="4610100" cy="2794000"/>
          </a:xfrm>
          <a:prstGeom prst="rect">
            <a:avLst/>
          </a:prstGeom>
        </p:spPr>
      </p:pic>
      <p:pic>
        <p:nvPicPr>
          <p:cNvPr id="8" name="Picture 7"/>
          <p:cNvPicPr>
            <a:picLocks noChangeAspect="1"/>
          </p:cNvPicPr>
          <p:nvPr/>
        </p:nvPicPr>
        <p:blipFill>
          <a:blip r:embed="rId6"/>
          <a:stretch>
            <a:fillRect/>
          </a:stretch>
        </p:blipFill>
        <p:spPr>
          <a:xfrm>
            <a:off x="2721138" y="4445139"/>
            <a:ext cx="1676400" cy="2286000"/>
          </a:xfrm>
          <a:prstGeom prst="rect">
            <a:avLst/>
          </a:prstGeom>
        </p:spPr>
      </p:pic>
    </p:spTree>
    <p:extLst>
      <p:ext uri="{BB962C8B-B14F-4D97-AF65-F5344CB8AC3E}">
        <p14:creationId xmlns:p14="http://schemas.microsoft.com/office/powerpoint/2010/main" val="42058293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Nuclear Chemistry Graduates</a:t>
            </a:r>
            <a:endParaRPr lang="en-US" dirty="0"/>
          </a:p>
        </p:txBody>
      </p:sp>
      <p:sp>
        <p:nvSpPr>
          <p:cNvPr id="3" name="Content Placeholder 2"/>
          <p:cNvSpPr>
            <a:spLocks noGrp="1"/>
          </p:cNvSpPr>
          <p:nvPr>
            <p:ph idx="1"/>
          </p:nvPr>
        </p:nvSpPr>
        <p:spPr/>
        <p:txBody>
          <a:bodyPr numCol="3">
            <a:normAutofit fontScale="40000" lnSpcReduction="20000"/>
          </a:bodyPr>
          <a:lstStyle/>
          <a:p>
            <a:pPr marL="0" indent="0">
              <a:buNone/>
            </a:pPr>
            <a:r>
              <a:rPr lang="fr-FR" dirty="0" smtClean="0"/>
              <a:t>	</a:t>
            </a:r>
            <a:r>
              <a:rPr lang="fr-FR" u="sng" dirty="0" err="1" smtClean="0"/>
              <a:t>Ph.D</a:t>
            </a:r>
            <a:r>
              <a:rPr lang="fr-FR" u="sng" dirty="0" smtClean="0"/>
              <a:t>.</a:t>
            </a:r>
          </a:p>
          <a:p>
            <a:pPr marL="0" indent="0">
              <a:buNone/>
            </a:pPr>
            <a:r>
              <a:rPr lang="fr-FR" dirty="0" err="1" smtClean="0"/>
              <a:t>Zach</a:t>
            </a:r>
            <a:r>
              <a:rPr lang="fr-FR" dirty="0" smtClean="0"/>
              <a:t> </a:t>
            </a:r>
            <a:r>
              <a:rPr lang="fr-FR" dirty="0" err="1"/>
              <a:t>Kohley</a:t>
            </a:r>
            <a:endParaRPr lang="en-US" dirty="0"/>
          </a:p>
          <a:p>
            <a:pPr marL="0" indent="0">
              <a:buNone/>
            </a:pPr>
            <a:r>
              <a:rPr lang="fr-FR" dirty="0"/>
              <a:t>Sara Nicole Soisson</a:t>
            </a:r>
            <a:endParaRPr lang="en-US" dirty="0"/>
          </a:p>
          <a:p>
            <a:pPr marL="0" indent="0">
              <a:buNone/>
            </a:pPr>
            <a:r>
              <a:rPr lang="fr-FR" dirty="0"/>
              <a:t>Sara </a:t>
            </a:r>
            <a:r>
              <a:rPr lang="fr-FR" dirty="0" err="1"/>
              <a:t>Wuenschel</a:t>
            </a:r>
            <a:endParaRPr lang="en-US" dirty="0"/>
          </a:p>
          <a:p>
            <a:pPr marL="0" indent="0">
              <a:buNone/>
            </a:pPr>
            <a:r>
              <a:rPr lang="fr-FR" dirty="0" err="1">
                <a:solidFill>
                  <a:srgbClr val="0000FF"/>
                </a:solidFill>
              </a:rPr>
              <a:t>Lijun</a:t>
            </a:r>
            <a:r>
              <a:rPr lang="fr-FR" dirty="0">
                <a:solidFill>
                  <a:srgbClr val="0000FF"/>
                </a:solidFill>
              </a:rPr>
              <a:t> Qin </a:t>
            </a:r>
            <a:endParaRPr lang="en-US" dirty="0">
              <a:solidFill>
                <a:srgbClr val="0000FF"/>
              </a:solidFill>
            </a:endParaRPr>
          </a:p>
          <a:p>
            <a:pPr marL="0" indent="0">
              <a:buNone/>
            </a:pPr>
            <a:r>
              <a:rPr lang="fr-FR" dirty="0"/>
              <a:t>August </a:t>
            </a:r>
            <a:r>
              <a:rPr lang="fr-FR" dirty="0" err="1"/>
              <a:t>Keksis</a:t>
            </a:r>
            <a:endParaRPr lang="en-US" dirty="0"/>
          </a:p>
          <a:p>
            <a:pPr marL="0" indent="0">
              <a:buNone/>
            </a:pPr>
            <a:r>
              <a:rPr lang="fr-FR" dirty="0"/>
              <a:t>Yong Peng</a:t>
            </a:r>
            <a:endParaRPr lang="en-US" dirty="0"/>
          </a:p>
          <a:p>
            <a:pPr marL="0" indent="0">
              <a:buNone/>
            </a:pPr>
            <a:r>
              <a:rPr lang="fr-FR" dirty="0"/>
              <a:t>Elizabeth Bell </a:t>
            </a:r>
            <a:endParaRPr lang="en-US" dirty="0"/>
          </a:p>
          <a:p>
            <a:pPr marL="0" indent="0">
              <a:buNone/>
            </a:pPr>
            <a:r>
              <a:rPr lang="en-US" dirty="0" err="1"/>
              <a:t>Ananya</a:t>
            </a:r>
            <a:r>
              <a:rPr lang="en-US" dirty="0"/>
              <a:t> </a:t>
            </a:r>
            <a:r>
              <a:rPr lang="en-US" dirty="0" err="1"/>
              <a:t>Ruangma</a:t>
            </a:r>
            <a:endParaRPr lang="en-US" dirty="0"/>
          </a:p>
          <a:p>
            <a:pPr marL="0" indent="0">
              <a:buNone/>
            </a:pPr>
            <a:r>
              <a:rPr lang="en-US" dirty="0"/>
              <a:t>Douglas Rowland</a:t>
            </a:r>
          </a:p>
          <a:p>
            <a:pPr marL="0" indent="0">
              <a:buNone/>
            </a:pPr>
            <a:r>
              <a:rPr lang="en-US" dirty="0"/>
              <a:t>John M. </a:t>
            </a:r>
            <a:r>
              <a:rPr lang="en-US" dirty="0" err="1"/>
              <a:t>Blackadar</a:t>
            </a:r>
            <a:r>
              <a:rPr lang="en-US" dirty="0"/>
              <a:t> </a:t>
            </a:r>
          </a:p>
          <a:p>
            <a:pPr marL="0" indent="0">
              <a:buNone/>
            </a:pPr>
            <a:r>
              <a:rPr lang="en-US" dirty="0" err="1"/>
              <a:t>Tye</a:t>
            </a:r>
            <a:r>
              <a:rPr lang="en-US" dirty="0"/>
              <a:t> </a:t>
            </a:r>
            <a:r>
              <a:rPr lang="en-US" dirty="0" err="1"/>
              <a:t>Botting</a:t>
            </a:r>
            <a:endParaRPr lang="en-US" dirty="0"/>
          </a:p>
          <a:p>
            <a:pPr marL="0" indent="0">
              <a:buNone/>
            </a:pPr>
            <a:r>
              <a:rPr lang="en-US" dirty="0"/>
              <a:t>Bradley Hurst</a:t>
            </a:r>
          </a:p>
          <a:p>
            <a:pPr marL="0" indent="0">
              <a:buNone/>
            </a:pPr>
            <a:r>
              <a:rPr lang="en-US" dirty="0"/>
              <a:t>Donna O’Kelly</a:t>
            </a:r>
          </a:p>
          <a:p>
            <a:pPr marL="0" indent="0">
              <a:buNone/>
            </a:pPr>
            <a:r>
              <a:rPr lang="en-US" dirty="0" err="1">
                <a:solidFill>
                  <a:srgbClr val="0000FF"/>
                </a:solidFill>
              </a:rPr>
              <a:t>Yunian</a:t>
            </a:r>
            <a:r>
              <a:rPr lang="en-US" dirty="0">
                <a:solidFill>
                  <a:srgbClr val="0000FF"/>
                </a:solidFill>
              </a:rPr>
              <a:t> Lou </a:t>
            </a:r>
          </a:p>
          <a:p>
            <a:pPr marL="0" indent="0">
              <a:buNone/>
            </a:pPr>
            <a:r>
              <a:rPr lang="en-US" dirty="0"/>
              <a:t>William </a:t>
            </a:r>
            <a:r>
              <a:rPr lang="en-US" dirty="0" err="1"/>
              <a:t>Turmel</a:t>
            </a:r>
            <a:r>
              <a:rPr lang="en-US" dirty="0"/>
              <a:t> </a:t>
            </a:r>
          </a:p>
          <a:p>
            <a:pPr marL="0" indent="0">
              <a:buNone/>
            </a:pPr>
            <a:r>
              <a:rPr lang="en-US" dirty="0">
                <a:solidFill>
                  <a:srgbClr val="0000FF"/>
                </a:solidFill>
              </a:rPr>
              <a:t>Dennis Utley </a:t>
            </a:r>
          </a:p>
          <a:p>
            <a:pPr marL="0" indent="0">
              <a:buNone/>
            </a:pPr>
            <a:r>
              <a:rPr lang="en-US" dirty="0">
                <a:solidFill>
                  <a:srgbClr val="0000FF"/>
                </a:solidFill>
              </a:rPr>
              <a:t>Mei </a:t>
            </a:r>
            <a:r>
              <a:rPr lang="en-US" dirty="0" err="1">
                <a:solidFill>
                  <a:srgbClr val="0000FF"/>
                </a:solidFill>
              </a:rPr>
              <a:t>Gui</a:t>
            </a:r>
            <a:r>
              <a:rPr lang="en-US" dirty="0">
                <a:solidFill>
                  <a:srgbClr val="0000FF"/>
                </a:solidFill>
              </a:rPr>
              <a:t> </a:t>
            </a:r>
          </a:p>
          <a:p>
            <a:pPr marL="0" indent="0">
              <a:buNone/>
            </a:pPr>
            <a:r>
              <a:rPr lang="en-US" dirty="0"/>
              <a:t>Gabriel </a:t>
            </a:r>
            <a:r>
              <a:rPr lang="en-US" dirty="0" err="1"/>
              <a:t>Sampoll</a:t>
            </a:r>
            <a:r>
              <a:rPr lang="en-US" dirty="0"/>
              <a:t> Ramirez  </a:t>
            </a:r>
          </a:p>
          <a:p>
            <a:pPr marL="0" indent="0">
              <a:buNone/>
            </a:pPr>
            <a:r>
              <a:rPr lang="en-US" dirty="0" err="1"/>
              <a:t>Jehanne</a:t>
            </a:r>
            <a:r>
              <a:rPr lang="en-US" dirty="0"/>
              <a:t> Simon-</a:t>
            </a:r>
            <a:r>
              <a:rPr lang="en-US" dirty="0" err="1"/>
              <a:t>Gillo</a:t>
            </a:r>
            <a:r>
              <a:rPr lang="en-US" dirty="0"/>
              <a:t> </a:t>
            </a:r>
          </a:p>
          <a:p>
            <a:pPr marL="0" indent="0">
              <a:buNone/>
            </a:pPr>
            <a:r>
              <a:rPr lang="fr-FR" dirty="0"/>
              <a:t>L. A. Quinones </a:t>
            </a:r>
            <a:endParaRPr lang="en-US" dirty="0"/>
          </a:p>
          <a:p>
            <a:pPr marL="0" indent="0">
              <a:buNone/>
            </a:pPr>
            <a:r>
              <a:rPr lang="en-US" dirty="0"/>
              <a:t>Joe Bennett </a:t>
            </a:r>
          </a:p>
          <a:p>
            <a:pPr marL="0" indent="0">
              <a:buNone/>
            </a:pPr>
            <a:r>
              <a:rPr lang="en-US" dirty="0"/>
              <a:t>B. B. </a:t>
            </a:r>
            <a:r>
              <a:rPr lang="en-US" dirty="0" err="1"/>
              <a:t>Bandong</a:t>
            </a:r>
            <a:r>
              <a:rPr lang="en-US" dirty="0"/>
              <a:t> </a:t>
            </a:r>
          </a:p>
          <a:p>
            <a:pPr marL="0" indent="0">
              <a:buNone/>
            </a:pPr>
            <a:r>
              <a:rPr lang="fr-FR" dirty="0"/>
              <a:t>R. J. </a:t>
            </a:r>
            <a:r>
              <a:rPr lang="fr-FR" dirty="0" err="1"/>
              <a:t>Maurer</a:t>
            </a:r>
            <a:endParaRPr lang="en-US" dirty="0"/>
          </a:p>
          <a:p>
            <a:pPr marL="0" indent="0">
              <a:buNone/>
            </a:pPr>
            <a:r>
              <a:rPr lang="fr-FR" dirty="0"/>
              <a:t>J. A. </a:t>
            </a:r>
            <a:r>
              <a:rPr lang="fr-FR" dirty="0" err="1"/>
              <a:t>Demarest</a:t>
            </a:r>
            <a:r>
              <a:rPr lang="fr-FR" dirty="0"/>
              <a:t>  </a:t>
            </a:r>
            <a:endParaRPr lang="en-US" dirty="0"/>
          </a:p>
          <a:p>
            <a:pPr marL="0" indent="0">
              <a:buNone/>
            </a:pPr>
            <a:r>
              <a:rPr lang="en-US" dirty="0">
                <a:solidFill>
                  <a:srgbClr val="0000FF"/>
                </a:solidFill>
              </a:rPr>
              <a:t>J. C. Hagel</a:t>
            </a:r>
          </a:p>
          <a:p>
            <a:pPr marL="0" indent="0">
              <a:buNone/>
            </a:pPr>
            <a:r>
              <a:rPr lang="en-US" dirty="0"/>
              <a:t>W. R. Summers </a:t>
            </a:r>
          </a:p>
          <a:p>
            <a:pPr marL="0" indent="0">
              <a:buNone/>
            </a:pPr>
            <a:r>
              <a:rPr lang="fr-FR" dirty="0"/>
              <a:t>L. M. Divis </a:t>
            </a:r>
            <a:endParaRPr lang="en-US" dirty="0"/>
          </a:p>
          <a:p>
            <a:pPr marL="0" indent="0">
              <a:buNone/>
            </a:pPr>
            <a:r>
              <a:rPr lang="fr-FR" dirty="0"/>
              <a:t>P. </a:t>
            </a:r>
            <a:r>
              <a:rPr lang="fr-FR" dirty="0" err="1"/>
              <a:t>Filpus-Luyck</a:t>
            </a:r>
            <a:r>
              <a:rPr lang="fr-FR" dirty="0"/>
              <a:t> </a:t>
            </a:r>
            <a:endParaRPr lang="en-US" dirty="0"/>
          </a:p>
          <a:p>
            <a:pPr marL="0" indent="0">
              <a:buNone/>
            </a:pPr>
            <a:r>
              <a:rPr lang="en-US" dirty="0">
                <a:solidFill>
                  <a:srgbClr val="0000FF"/>
                </a:solidFill>
              </a:rPr>
              <a:t>L. A. Adler</a:t>
            </a:r>
          </a:p>
          <a:p>
            <a:pPr marL="0" indent="0">
              <a:buNone/>
            </a:pPr>
            <a:r>
              <a:rPr lang="en-US" dirty="0"/>
              <a:t>D. J. Keith </a:t>
            </a:r>
          </a:p>
          <a:p>
            <a:pPr marL="0" indent="0">
              <a:buNone/>
            </a:pPr>
            <a:r>
              <a:rPr lang="en-US" dirty="0"/>
              <a:t>J. R. Joyce </a:t>
            </a:r>
          </a:p>
          <a:p>
            <a:pPr marL="0" indent="0">
              <a:buNone/>
            </a:pPr>
            <a:r>
              <a:rPr lang="en-US" dirty="0"/>
              <a:t>B. D. Lass </a:t>
            </a:r>
          </a:p>
          <a:p>
            <a:pPr marL="0" indent="0">
              <a:buNone/>
            </a:pPr>
            <a:r>
              <a:rPr lang="en-US" dirty="0"/>
              <a:t>R. T. </a:t>
            </a:r>
            <a:r>
              <a:rPr lang="en-US" dirty="0" err="1"/>
              <a:t>Sullins</a:t>
            </a:r>
            <a:r>
              <a:rPr lang="en-US" dirty="0"/>
              <a:t> </a:t>
            </a:r>
          </a:p>
          <a:p>
            <a:pPr marL="0" indent="0">
              <a:buNone/>
            </a:pPr>
            <a:r>
              <a:rPr lang="en-US" dirty="0">
                <a:solidFill>
                  <a:srgbClr val="0000FF"/>
                </a:solidFill>
              </a:rPr>
              <a:t>P. </a:t>
            </a:r>
            <a:r>
              <a:rPr lang="en-US" dirty="0" err="1">
                <a:solidFill>
                  <a:srgbClr val="0000FF"/>
                </a:solidFill>
              </a:rPr>
              <a:t>Gonthier</a:t>
            </a:r>
            <a:r>
              <a:rPr lang="en-US" dirty="0">
                <a:solidFill>
                  <a:srgbClr val="0000FF"/>
                </a:solidFill>
              </a:rPr>
              <a:t> </a:t>
            </a:r>
          </a:p>
          <a:p>
            <a:pPr marL="0" indent="0">
              <a:buNone/>
            </a:pPr>
            <a:r>
              <a:rPr lang="en-US" dirty="0"/>
              <a:t>S. A. Johnson </a:t>
            </a:r>
          </a:p>
          <a:p>
            <a:pPr marL="0" indent="0">
              <a:buNone/>
            </a:pPr>
            <a:r>
              <a:rPr lang="en-US" dirty="0">
                <a:solidFill>
                  <a:srgbClr val="0000FF"/>
                </a:solidFill>
              </a:rPr>
              <a:t>G. J. Stock </a:t>
            </a:r>
          </a:p>
          <a:p>
            <a:pPr marL="0" indent="0">
              <a:buNone/>
            </a:pPr>
            <a:r>
              <a:rPr lang="en-US" dirty="0">
                <a:solidFill>
                  <a:srgbClr val="0000FF"/>
                </a:solidFill>
              </a:rPr>
              <a:t>K. </a:t>
            </a:r>
            <a:r>
              <a:rPr lang="en-US" dirty="0" err="1">
                <a:solidFill>
                  <a:srgbClr val="0000FF"/>
                </a:solidFill>
              </a:rPr>
              <a:t>Geoffroy</a:t>
            </a:r>
            <a:r>
              <a:rPr lang="en-US" dirty="0">
                <a:solidFill>
                  <a:srgbClr val="0000FF"/>
                </a:solidFill>
              </a:rPr>
              <a:t> </a:t>
            </a:r>
          </a:p>
          <a:p>
            <a:pPr marL="0" indent="0">
              <a:buNone/>
            </a:pPr>
            <a:r>
              <a:rPr lang="en-US" dirty="0"/>
              <a:t>M. B. Hughes  </a:t>
            </a:r>
          </a:p>
          <a:p>
            <a:pPr marL="0" indent="0">
              <a:buNone/>
            </a:pPr>
            <a:r>
              <a:rPr lang="en-US" dirty="0"/>
              <a:t>L. </a:t>
            </a:r>
            <a:r>
              <a:rPr lang="en-US" dirty="0" err="1"/>
              <a:t>Zikovsky</a:t>
            </a:r>
            <a:endParaRPr lang="en-US" dirty="0"/>
          </a:p>
          <a:p>
            <a:pPr marL="0" indent="0">
              <a:buNone/>
            </a:pPr>
            <a:r>
              <a:rPr lang="en-US" dirty="0"/>
              <a:t>J. B. Cross</a:t>
            </a:r>
          </a:p>
          <a:p>
            <a:pPr marL="0" indent="0">
              <a:buNone/>
            </a:pPr>
            <a:r>
              <a:rPr lang="fr-FR" dirty="0"/>
              <a:t>M. D. </a:t>
            </a:r>
            <a:r>
              <a:rPr lang="fr-FR" dirty="0" err="1"/>
              <a:t>Devous</a:t>
            </a:r>
            <a:r>
              <a:rPr lang="fr-FR" dirty="0"/>
              <a:t>, Sr.</a:t>
            </a:r>
            <a:endParaRPr lang="en-US" dirty="0"/>
          </a:p>
          <a:p>
            <a:pPr marL="0" indent="0">
              <a:buNone/>
            </a:pPr>
            <a:r>
              <a:rPr lang="en-US" dirty="0"/>
              <a:t>D. R. </a:t>
            </a:r>
            <a:r>
              <a:rPr lang="en-US" dirty="0" err="1"/>
              <a:t>Haenni</a:t>
            </a:r>
            <a:endParaRPr lang="en-US" dirty="0"/>
          </a:p>
          <a:p>
            <a:pPr marL="0" indent="0">
              <a:buNone/>
            </a:pPr>
            <a:r>
              <a:rPr lang="en-US" dirty="0"/>
              <a:t>T. L. </a:t>
            </a:r>
            <a:r>
              <a:rPr lang="en-US" dirty="0" err="1"/>
              <a:t>Hardt</a:t>
            </a:r>
            <a:endParaRPr lang="en-US" dirty="0"/>
          </a:p>
          <a:p>
            <a:pPr marL="0" indent="0">
              <a:buNone/>
            </a:pPr>
            <a:r>
              <a:rPr lang="en-US" dirty="0"/>
              <a:t>C. A. </a:t>
            </a:r>
            <a:r>
              <a:rPr lang="en-US" dirty="0" err="1"/>
              <a:t>Hassell</a:t>
            </a:r>
            <a:endParaRPr lang="en-US" dirty="0"/>
          </a:p>
          <a:p>
            <a:pPr marL="0" indent="0">
              <a:buNone/>
            </a:pPr>
            <a:r>
              <a:rPr lang="en-US" dirty="0"/>
              <a:t>R. P. </a:t>
            </a:r>
            <a:r>
              <a:rPr lang="en-US" dirty="0" err="1"/>
              <a:t>Skowronski</a:t>
            </a:r>
            <a:endParaRPr lang="en-US" dirty="0"/>
          </a:p>
          <a:p>
            <a:pPr marL="0" indent="0">
              <a:buNone/>
            </a:pPr>
            <a:r>
              <a:rPr lang="en-US" dirty="0"/>
              <a:t>J. R. McGinley</a:t>
            </a:r>
          </a:p>
          <a:p>
            <a:pPr marL="0" indent="0">
              <a:buNone/>
            </a:pPr>
            <a:r>
              <a:rPr lang="en-US" dirty="0">
                <a:solidFill>
                  <a:srgbClr val="0000FF"/>
                </a:solidFill>
              </a:rPr>
              <a:t>J. K. Archer </a:t>
            </a:r>
          </a:p>
          <a:p>
            <a:pPr marL="0" indent="0">
              <a:buNone/>
            </a:pPr>
            <a:r>
              <a:rPr lang="fr-FR" dirty="0"/>
              <a:t>S. M. </a:t>
            </a:r>
            <a:r>
              <a:rPr lang="fr-FR" dirty="0" err="1"/>
              <a:t>Kormali</a:t>
            </a:r>
            <a:endParaRPr lang="en-US" dirty="0"/>
          </a:p>
          <a:p>
            <a:pPr marL="0" indent="0">
              <a:buNone/>
            </a:pPr>
            <a:r>
              <a:rPr lang="fr-FR" dirty="0" err="1"/>
              <a:t>T</a:t>
            </a:r>
            <a:r>
              <a:rPr lang="fr-FR" dirty="0"/>
              <a:t>. K. Li</a:t>
            </a:r>
            <a:endParaRPr lang="en-US" dirty="0"/>
          </a:p>
          <a:p>
            <a:pPr marL="0" indent="0">
              <a:buNone/>
            </a:pPr>
            <a:r>
              <a:rPr lang="en-US" dirty="0"/>
              <a:t>D. C. Riddle</a:t>
            </a:r>
          </a:p>
          <a:p>
            <a:pPr marL="0" indent="0">
              <a:buNone/>
            </a:pPr>
            <a:r>
              <a:rPr lang="en-US" dirty="0"/>
              <a:t>H. L. </a:t>
            </a:r>
            <a:r>
              <a:rPr lang="en-US" dirty="0" smtClean="0"/>
              <a:t>Rook</a:t>
            </a:r>
          </a:p>
          <a:p>
            <a:pPr marL="0" indent="0">
              <a:buNone/>
            </a:pPr>
            <a:endParaRPr lang="en-US" dirty="0"/>
          </a:p>
          <a:p>
            <a:pPr marL="0" indent="0">
              <a:buNone/>
            </a:pPr>
            <a:endParaRPr lang="en-US" dirty="0"/>
          </a:p>
          <a:p>
            <a:pPr marL="0" indent="0">
              <a:buNone/>
            </a:pPr>
            <a:r>
              <a:rPr lang="fr-FR" dirty="0" smtClean="0"/>
              <a:t>		</a:t>
            </a:r>
            <a:r>
              <a:rPr lang="fr-FR" u="sng" dirty="0" smtClean="0"/>
              <a:t>M.S.</a:t>
            </a:r>
            <a:endParaRPr lang="en-US" u="sng" dirty="0"/>
          </a:p>
          <a:p>
            <a:pPr marL="0" indent="0">
              <a:buNone/>
            </a:pPr>
            <a:r>
              <a:rPr lang="en-US" dirty="0"/>
              <a:t>Jennifer Ann </a:t>
            </a:r>
            <a:r>
              <a:rPr lang="en-US" dirty="0" err="1" smtClean="0"/>
              <a:t>Iglio</a:t>
            </a:r>
            <a:r>
              <a:rPr lang="en-US" dirty="0"/>
              <a:t> </a:t>
            </a:r>
          </a:p>
          <a:p>
            <a:pPr marL="0" indent="0">
              <a:buNone/>
            </a:pPr>
            <a:r>
              <a:rPr lang="en-US" dirty="0" err="1">
                <a:solidFill>
                  <a:srgbClr val="0000FF"/>
                </a:solidFill>
              </a:rPr>
              <a:t>Youxiong</a:t>
            </a:r>
            <a:r>
              <a:rPr lang="en-US" dirty="0">
                <a:solidFill>
                  <a:srgbClr val="0000FF"/>
                </a:solidFill>
              </a:rPr>
              <a:t> Zhao</a:t>
            </a:r>
          </a:p>
          <a:p>
            <a:pPr marL="0" indent="0">
              <a:buNone/>
            </a:pPr>
            <a:r>
              <a:rPr lang="en-US" dirty="0"/>
              <a:t>Harry Jabs</a:t>
            </a:r>
          </a:p>
          <a:p>
            <a:pPr marL="0" indent="0">
              <a:buNone/>
            </a:pPr>
            <a:r>
              <a:rPr lang="en-US" dirty="0"/>
              <a:t>Heather Johnston</a:t>
            </a:r>
          </a:p>
          <a:p>
            <a:pPr marL="0" indent="0">
              <a:buNone/>
            </a:pPr>
            <a:r>
              <a:rPr lang="en-US" dirty="0">
                <a:solidFill>
                  <a:srgbClr val="0000FF"/>
                </a:solidFill>
              </a:rPr>
              <a:t>Nader </a:t>
            </a:r>
            <a:r>
              <a:rPr lang="en-US" dirty="0" err="1">
                <a:solidFill>
                  <a:srgbClr val="0000FF"/>
                </a:solidFill>
              </a:rPr>
              <a:t>Mdeiwayeh</a:t>
            </a:r>
            <a:endParaRPr lang="en-US" dirty="0">
              <a:solidFill>
                <a:srgbClr val="0000FF"/>
              </a:solidFill>
            </a:endParaRPr>
          </a:p>
          <a:p>
            <a:pPr marL="0" indent="0">
              <a:buNone/>
            </a:pPr>
            <a:r>
              <a:rPr lang="en-US" dirty="0">
                <a:solidFill>
                  <a:srgbClr val="0000FF"/>
                </a:solidFill>
              </a:rPr>
              <a:t>S. H. Simon</a:t>
            </a:r>
          </a:p>
          <a:p>
            <a:pPr marL="0" indent="0">
              <a:buNone/>
            </a:pPr>
            <a:r>
              <a:rPr lang="en-US" dirty="0"/>
              <a:t>M. Vargas</a:t>
            </a:r>
          </a:p>
          <a:p>
            <a:pPr marL="0" indent="0">
              <a:buNone/>
            </a:pPr>
            <a:r>
              <a:rPr lang="fr-FR" dirty="0"/>
              <a:t>R. J. </a:t>
            </a:r>
            <a:r>
              <a:rPr lang="fr-FR" dirty="0" err="1"/>
              <a:t>Maurer</a:t>
            </a:r>
            <a:endParaRPr lang="en-US" dirty="0"/>
          </a:p>
          <a:p>
            <a:pPr marL="0" indent="0">
              <a:buNone/>
            </a:pPr>
            <a:r>
              <a:rPr lang="en-US" dirty="0"/>
              <a:t>B. I. </a:t>
            </a:r>
            <a:r>
              <a:rPr lang="en-US" dirty="0" err="1"/>
              <a:t>Sonobe</a:t>
            </a:r>
            <a:endParaRPr lang="en-US"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37115116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JBN Postdoctoral fellows</a:t>
            </a:r>
            <a:endParaRPr lang="en-US" dirty="0"/>
          </a:p>
        </p:txBody>
      </p:sp>
      <p:sp>
        <p:nvSpPr>
          <p:cNvPr id="3" name="Content Placeholder 2"/>
          <p:cNvSpPr>
            <a:spLocks noGrp="1"/>
          </p:cNvSpPr>
          <p:nvPr>
            <p:ph idx="1"/>
          </p:nvPr>
        </p:nvSpPr>
        <p:spPr/>
        <p:txBody>
          <a:bodyPr numCol="3">
            <a:normAutofit fontScale="77500" lnSpcReduction="20000"/>
          </a:bodyPr>
          <a:lstStyle/>
          <a:p>
            <a:pPr marL="0" indent="0">
              <a:buNone/>
            </a:pPr>
            <a:r>
              <a:rPr lang="en-US" dirty="0"/>
              <a:t>M. </a:t>
            </a:r>
            <a:r>
              <a:rPr lang="en-US" dirty="0" err="1" smtClean="0"/>
              <a:t>Barbui</a:t>
            </a:r>
            <a:endParaRPr lang="en-US" dirty="0" smtClean="0"/>
          </a:p>
          <a:p>
            <a:pPr marL="0" indent="0">
              <a:buNone/>
            </a:pPr>
            <a:r>
              <a:rPr lang="en-US" dirty="0" smtClean="0"/>
              <a:t>Z</a:t>
            </a:r>
            <a:r>
              <a:rPr lang="en-US" dirty="0"/>
              <a:t>. </a:t>
            </a:r>
            <a:r>
              <a:rPr lang="en-US" dirty="0" smtClean="0"/>
              <a:t>Chen</a:t>
            </a:r>
          </a:p>
          <a:p>
            <a:pPr marL="0" indent="0">
              <a:buNone/>
            </a:pPr>
            <a:r>
              <a:rPr lang="en-US" dirty="0" smtClean="0"/>
              <a:t>G</a:t>
            </a:r>
            <a:r>
              <a:rPr lang="en-US" dirty="0"/>
              <a:t>. </a:t>
            </a:r>
            <a:r>
              <a:rPr lang="en-US" dirty="0" err="1" smtClean="0"/>
              <a:t>Chulick</a:t>
            </a:r>
            <a:endParaRPr lang="en-US" dirty="0" smtClean="0"/>
          </a:p>
          <a:p>
            <a:pPr marL="0" indent="0">
              <a:buNone/>
            </a:pPr>
            <a:r>
              <a:rPr lang="en-US" dirty="0" smtClean="0"/>
              <a:t>R.K</a:t>
            </a:r>
            <a:r>
              <a:rPr lang="en-US" dirty="0"/>
              <a:t>. </a:t>
            </a:r>
            <a:r>
              <a:rPr lang="en-US" dirty="0" err="1" smtClean="0"/>
              <a:t>Choudhury</a:t>
            </a:r>
            <a:r>
              <a:rPr lang="en-US" dirty="0" smtClean="0"/>
              <a:t>  </a:t>
            </a:r>
          </a:p>
          <a:p>
            <a:pPr marL="0" indent="0">
              <a:buNone/>
            </a:pPr>
            <a:r>
              <a:rPr lang="en-US" dirty="0" smtClean="0"/>
              <a:t>J</a:t>
            </a:r>
            <a:r>
              <a:rPr lang="en-US" dirty="0"/>
              <a:t>. </a:t>
            </a:r>
            <a:r>
              <a:rPr lang="en-US" dirty="0" err="1" smtClean="0"/>
              <a:t>Cibor</a:t>
            </a:r>
            <a:endParaRPr lang="en-US" dirty="0" smtClean="0"/>
          </a:p>
          <a:p>
            <a:pPr marL="0" indent="0">
              <a:buNone/>
            </a:pPr>
            <a:r>
              <a:rPr lang="en-US" dirty="0"/>
              <a:t>R</a:t>
            </a:r>
            <a:r>
              <a:rPr lang="en-US" dirty="0" smtClean="0"/>
              <a:t>. Eggers </a:t>
            </a:r>
          </a:p>
          <a:p>
            <a:pPr marL="0" indent="0">
              <a:buNone/>
            </a:pPr>
            <a:r>
              <a:rPr lang="en-US" dirty="0" smtClean="0"/>
              <a:t>D</a:t>
            </a:r>
            <a:r>
              <a:rPr lang="en-US" dirty="0"/>
              <a:t>. </a:t>
            </a:r>
            <a:r>
              <a:rPr lang="en-US" dirty="0" err="1"/>
              <a:t>Fabris</a:t>
            </a:r>
            <a:r>
              <a:rPr lang="en-US" dirty="0"/>
              <a:t>  </a:t>
            </a:r>
            <a:endParaRPr lang="en-US" dirty="0" smtClean="0"/>
          </a:p>
          <a:p>
            <a:pPr marL="0" indent="0">
              <a:buNone/>
            </a:pPr>
            <a:r>
              <a:rPr lang="en-US" dirty="0" smtClean="0"/>
              <a:t>M</a:t>
            </a:r>
            <a:r>
              <a:rPr lang="en-US" dirty="0"/>
              <a:t>. </a:t>
            </a:r>
            <a:r>
              <a:rPr lang="en-US" dirty="0" err="1" smtClean="0"/>
              <a:t>Gonin</a:t>
            </a:r>
            <a:endParaRPr lang="en-US" dirty="0" smtClean="0"/>
          </a:p>
          <a:p>
            <a:pPr marL="0" indent="0">
              <a:buNone/>
            </a:pPr>
            <a:r>
              <a:rPr lang="en-US" dirty="0" smtClean="0"/>
              <a:t>P</a:t>
            </a:r>
            <a:r>
              <a:rPr lang="en-US" dirty="0"/>
              <a:t>. </a:t>
            </a:r>
            <a:r>
              <a:rPr lang="en-US" dirty="0" err="1" smtClean="0"/>
              <a:t>Gonthier</a:t>
            </a:r>
            <a:endParaRPr lang="en-US" dirty="0" smtClean="0"/>
          </a:p>
          <a:p>
            <a:pPr marL="0" indent="0">
              <a:buNone/>
            </a:pPr>
            <a:r>
              <a:rPr lang="en-US" dirty="0" smtClean="0"/>
              <a:t>F</a:t>
            </a:r>
            <a:r>
              <a:rPr lang="en-US" dirty="0"/>
              <a:t>. </a:t>
            </a:r>
            <a:r>
              <a:rPr lang="en-US" dirty="0" smtClean="0"/>
              <a:t>Haddad </a:t>
            </a:r>
          </a:p>
          <a:p>
            <a:pPr marL="0" indent="0">
              <a:buNone/>
            </a:pPr>
            <a:r>
              <a:rPr lang="en-US" dirty="0" smtClean="0"/>
              <a:t>K</a:t>
            </a:r>
            <a:r>
              <a:rPr lang="en-US" dirty="0"/>
              <a:t>. </a:t>
            </a:r>
            <a:r>
              <a:rPr lang="en-US" dirty="0" smtClean="0"/>
              <a:t>Hagel</a:t>
            </a:r>
          </a:p>
          <a:p>
            <a:pPr marL="0" indent="0">
              <a:buNone/>
            </a:pPr>
            <a:r>
              <a:rPr lang="en-US" dirty="0" smtClean="0"/>
              <a:t>J.H.K</a:t>
            </a:r>
            <a:r>
              <a:rPr lang="en-US" dirty="0"/>
              <a:t>.  </a:t>
            </a:r>
            <a:r>
              <a:rPr lang="en-US" dirty="0" smtClean="0"/>
              <a:t>Ho </a:t>
            </a:r>
          </a:p>
          <a:p>
            <a:pPr marL="0" indent="0">
              <a:buNone/>
            </a:pPr>
            <a:r>
              <a:rPr lang="en-US" dirty="0" smtClean="0"/>
              <a:t>T</a:t>
            </a:r>
            <a:r>
              <a:rPr lang="en-US" dirty="0"/>
              <a:t>. </a:t>
            </a:r>
            <a:r>
              <a:rPr lang="en-US" dirty="0" err="1" smtClean="0"/>
              <a:t>Keutgen</a:t>
            </a:r>
            <a:r>
              <a:rPr lang="en-US" dirty="0" smtClean="0"/>
              <a:t> </a:t>
            </a:r>
          </a:p>
          <a:p>
            <a:pPr marL="514350" indent="-514350">
              <a:buAutoNum type="alphaUcPeriod"/>
            </a:pPr>
            <a:r>
              <a:rPr lang="en-US" dirty="0" err="1" smtClean="0"/>
              <a:t>Khodai</a:t>
            </a:r>
            <a:endParaRPr lang="en-US" dirty="0" smtClean="0"/>
          </a:p>
          <a:p>
            <a:pPr marL="0" indent="0">
              <a:buNone/>
            </a:pPr>
            <a:r>
              <a:rPr lang="en-US" dirty="0" smtClean="0"/>
              <a:t>S</a:t>
            </a:r>
            <a:r>
              <a:rPr lang="en-US" dirty="0"/>
              <a:t>. </a:t>
            </a:r>
            <a:r>
              <a:rPr lang="en-US" dirty="0" smtClean="0"/>
              <a:t>Kowalski</a:t>
            </a:r>
          </a:p>
          <a:p>
            <a:pPr marL="0" indent="0">
              <a:buNone/>
            </a:pPr>
            <a:r>
              <a:rPr lang="en-US" dirty="0" smtClean="0"/>
              <a:t>M</a:t>
            </a:r>
            <a:r>
              <a:rPr lang="en-US" dirty="0"/>
              <a:t>. </a:t>
            </a:r>
            <a:r>
              <a:rPr lang="en-US" dirty="0" smtClean="0"/>
              <a:t>Murray</a:t>
            </a:r>
          </a:p>
          <a:p>
            <a:pPr marL="0" indent="0">
              <a:buNone/>
            </a:pPr>
            <a:r>
              <a:rPr lang="en-US" dirty="0" smtClean="0"/>
              <a:t>M</a:t>
            </a:r>
            <a:r>
              <a:rPr lang="en-US" dirty="0"/>
              <a:t>. </a:t>
            </a:r>
            <a:r>
              <a:rPr lang="en-US" dirty="0" err="1" smtClean="0"/>
              <a:t>Lunardon</a:t>
            </a:r>
            <a:endParaRPr lang="en-US" dirty="0" smtClean="0"/>
          </a:p>
          <a:p>
            <a:pPr marL="0" indent="0">
              <a:buNone/>
            </a:pPr>
            <a:r>
              <a:rPr lang="en-US" dirty="0" smtClean="0"/>
              <a:t>Y</a:t>
            </a:r>
            <a:r>
              <a:rPr lang="en-US" dirty="0"/>
              <a:t>. G. </a:t>
            </a:r>
            <a:r>
              <a:rPr lang="en-US" dirty="0" smtClean="0"/>
              <a:t>Ma</a:t>
            </a:r>
          </a:p>
          <a:p>
            <a:pPr marL="0" indent="0">
              <a:buNone/>
            </a:pPr>
            <a:r>
              <a:rPr lang="en-US" dirty="0" smtClean="0"/>
              <a:t>Z</a:t>
            </a:r>
            <a:r>
              <a:rPr lang="en-US" dirty="0"/>
              <a:t>. </a:t>
            </a:r>
            <a:r>
              <a:rPr lang="en-US" dirty="0" err="1" smtClean="0"/>
              <a:t>Majka</a:t>
            </a:r>
            <a:r>
              <a:rPr lang="en-US" dirty="0" smtClean="0"/>
              <a:t> </a:t>
            </a:r>
          </a:p>
          <a:p>
            <a:pPr marL="0" indent="0">
              <a:buNone/>
            </a:pPr>
            <a:r>
              <a:rPr lang="en-US" dirty="0" smtClean="0"/>
              <a:t>N</a:t>
            </a:r>
            <a:r>
              <a:rPr lang="en-US" dirty="0"/>
              <a:t>. </a:t>
            </a:r>
            <a:r>
              <a:rPr lang="en-US" dirty="0" smtClean="0"/>
              <a:t>Marie </a:t>
            </a:r>
          </a:p>
          <a:p>
            <a:pPr marL="0" indent="0">
              <a:buNone/>
            </a:pPr>
            <a:r>
              <a:rPr lang="en-US" dirty="0" smtClean="0"/>
              <a:t>T</a:t>
            </a:r>
            <a:r>
              <a:rPr lang="en-US" dirty="0"/>
              <a:t>. </a:t>
            </a:r>
            <a:r>
              <a:rPr lang="en-US" dirty="0" err="1" smtClean="0"/>
              <a:t>Materna</a:t>
            </a:r>
            <a:r>
              <a:rPr lang="en-US" dirty="0" smtClean="0"/>
              <a:t> </a:t>
            </a:r>
          </a:p>
          <a:p>
            <a:pPr marL="0" indent="0">
              <a:buNone/>
            </a:pPr>
            <a:r>
              <a:rPr lang="en-US" dirty="0" smtClean="0"/>
              <a:t>M</a:t>
            </a:r>
            <a:r>
              <a:rPr lang="en-US" dirty="0"/>
              <a:t>. </a:t>
            </a:r>
            <a:r>
              <a:rPr lang="en-US" dirty="0" err="1" smtClean="0"/>
              <a:t>Namboodiri</a:t>
            </a:r>
            <a:endParaRPr lang="en-US" dirty="0" smtClean="0"/>
          </a:p>
          <a:p>
            <a:pPr marL="0" indent="0">
              <a:buNone/>
            </a:pPr>
            <a:r>
              <a:rPr lang="en-US" dirty="0" smtClean="0"/>
              <a:t>G</a:t>
            </a:r>
            <a:r>
              <a:rPr lang="en-US" dirty="0"/>
              <a:t>. </a:t>
            </a:r>
            <a:r>
              <a:rPr lang="en-US" dirty="0" err="1" smtClean="0"/>
              <a:t>Nebbia</a:t>
            </a:r>
            <a:endParaRPr lang="en-US" dirty="0" smtClean="0"/>
          </a:p>
          <a:p>
            <a:pPr marL="0" indent="0">
              <a:buNone/>
            </a:pPr>
            <a:r>
              <a:rPr lang="en-US" dirty="0" smtClean="0"/>
              <a:t>M</a:t>
            </a:r>
            <a:r>
              <a:rPr lang="en-US" dirty="0"/>
              <a:t>. R. D. </a:t>
            </a:r>
            <a:r>
              <a:rPr lang="en-US" dirty="0" smtClean="0"/>
              <a:t>Rodrigues</a:t>
            </a:r>
          </a:p>
          <a:p>
            <a:pPr marL="0" indent="0">
              <a:buNone/>
            </a:pPr>
            <a:r>
              <a:rPr lang="en-US" dirty="0" smtClean="0"/>
              <a:t>P</a:t>
            </a:r>
            <a:r>
              <a:rPr lang="en-US" dirty="0"/>
              <a:t>. K. </a:t>
            </a:r>
            <a:r>
              <a:rPr lang="en-US" dirty="0" err="1" smtClean="0"/>
              <a:t>Sahu</a:t>
            </a:r>
            <a:endParaRPr lang="en-US" dirty="0" smtClean="0"/>
          </a:p>
          <a:p>
            <a:pPr marL="0" indent="0">
              <a:buNone/>
            </a:pPr>
            <a:r>
              <a:rPr lang="en-US" dirty="0" smtClean="0"/>
              <a:t>K.J</a:t>
            </a:r>
            <a:r>
              <a:rPr lang="en-US" dirty="0"/>
              <a:t>. Schmidt </a:t>
            </a:r>
            <a:endParaRPr lang="en-US" dirty="0" smtClean="0"/>
          </a:p>
          <a:p>
            <a:pPr marL="0" indent="0">
              <a:buNone/>
            </a:pPr>
            <a:r>
              <a:rPr lang="en-US" dirty="0" smtClean="0"/>
              <a:t>H</a:t>
            </a:r>
            <a:r>
              <a:rPr lang="en-US" dirty="0"/>
              <a:t>. </a:t>
            </a:r>
            <a:r>
              <a:rPr lang="en-US" dirty="0" smtClean="0"/>
              <a:t>Simon</a:t>
            </a:r>
          </a:p>
          <a:p>
            <a:pPr marL="0" indent="0">
              <a:buNone/>
            </a:pPr>
            <a:r>
              <a:rPr lang="en-US" dirty="0" smtClean="0"/>
              <a:t>R</a:t>
            </a:r>
            <a:r>
              <a:rPr lang="en-US" dirty="0"/>
              <a:t>. </a:t>
            </a:r>
            <a:r>
              <a:rPr lang="en-US" dirty="0" err="1" smtClean="0"/>
              <a:t>Tezkratt</a:t>
            </a:r>
            <a:endParaRPr lang="en-US" dirty="0" smtClean="0"/>
          </a:p>
          <a:p>
            <a:pPr marL="0" indent="0">
              <a:buNone/>
            </a:pPr>
            <a:r>
              <a:rPr lang="en-US" dirty="0" smtClean="0"/>
              <a:t>J</a:t>
            </a:r>
            <a:r>
              <a:rPr lang="en-US" dirty="0"/>
              <a:t>. </a:t>
            </a:r>
            <a:r>
              <a:rPr lang="en-US" dirty="0" smtClean="0"/>
              <a:t>Wang</a:t>
            </a:r>
          </a:p>
          <a:p>
            <a:pPr marL="0" indent="0">
              <a:buNone/>
            </a:pPr>
            <a:r>
              <a:rPr lang="en-US" dirty="0" smtClean="0"/>
              <a:t>R</a:t>
            </a:r>
            <a:r>
              <a:rPr lang="en-US" dirty="0"/>
              <a:t>. Wada </a:t>
            </a:r>
          </a:p>
          <a:p>
            <a:pPr marL="0" indent="0">
              <a:buNone/>
            </a:pPr>
            <a:endParaRPr lang="en-US" dirty="0"/>
          </a:p>
        </p:txBody>
      </p:sp>
    </p:spTree>
    <p:extLst>
      <p:ext uri="{BB962C8B-B14F-4D97-AF65-F5344CB8AC3E}">
        <p14:creationId xmlns:p14="http://schemas.microsoft.com/office/powerpoint/2010/main" val="35480271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35957" y="129018"/>
            <a:ext cx="1904464" cy="1805714"/>
          </a:xfrm>
          <a:prstGeom prst="rect">
            <a:avLst/>
          </a:prstGeom>
        </p:spPr>
      </p:pic>
      <p:pic>
        <p:nvPicPr>
          <p:cNvPr id="5" name="Picture 4"/>
          <p:cNvPicPr>
            <a:picLocks noChangeAspect="1"/>
          </p:cNvPicPr>
          <p:nvPr/>
        </p:nvPicPr>
        <p:blipFill>
          <a:blip r:embed="rId3"/>
          <a:stretch>
            <a:fillRect/>
          </a:stretch>
        </p:blipFill>
        <p:spPr>
          <a:xfrm>
            <a:off x="5980416" y="2820736"/>
            <a:ext cx="3027215" cy="1854309"/>
          </a:xfrm>
          <a:prstGeom prst="rect">
            <a:avLst/>
          </a:prstGeom>
        </p:spPr>
      </p:pic>
      <p:pic>
        <p:nvPicPr>
          <p:cNvPr id="6" name="Picture 5"/>
          <p:cNvPicPr>
            <a:picLocks noChangeAspect="1"/>
          </p:cNvPicPr>
          <p:nvPr/>
        </p:nvPicPr>
        <p:blipFill>
          <a:blip r:embed="rId4"/>
          <a:stretch>
            <a:fillRect/>
          </a:stretch>
        </p:blipFill>
        <p:spPr>
          <a:xfrm>
            <a:off x="4930927" y="4880828"/>
            <a:ext cx="4001021" cy="1963804"/>
          </a:xfrm>
          <a:prstGeom prst="rect">
            <a:avLst/>
          </a:prstGeom>
        </p:spPr>
      </p:pic>
      <p:pic>
        <p:nvPicPr>
          <p:cNvPr id="7" name="Picture 6"/>
          <p:cNvPicPr>
            <a:picLocks noChangeAspect="1"/>
          </p:cNvPicPr>
          <p:nvPr/>
        </p:nvPicPr>
        <p:blipFill>
          <a:blip r:embed="rId5"/>
          <a:stretch>
            <a:fillRect/>
          </a:stretch>
        </p:blipFill>
        <p:spPr>
          <a:xfrm>
            <a:off x="2848126" y="2578742"/>
            <a:ext cx="2932883" cy="1698926"/>
          </a:xfrm>
          <a:prstGeom prst="rect">
            <a:avLst/>
          </a:prstGeom>
        </p:spPr>
      </p:pic>
      <p:pic>
        <p:nvPicPr>
          <p:cNvPr id="8" name="Picture 7"/>
          <p:cNvPicPr>
            <a:picLocks noChangeAspect="1"/>
          </p:cNvPicPr>
          <p:nvPr/>
        </p:nvPicPr>
        <p:blipFill>
          <a:blip r:embed="rId6"/>
          <a:stretch>
            <a:fillRect/>
          </a:stretch>
        </p:blipFill>
        <p:spPr>
          <a:xfrm>
            <a:off x="0" y="2284640"/>
            <a:ext cx="2687460" cy="1802433"/>
          </a:xfrm>
          <a:prstGeom prst="rect">
            <a:avLst/>
          </a:prstGeom>
        </p:spPr>
      </p:pic>
      <p:pic>
        <p:nvPicPr>
          <p:cNvPr id="9" name="Picture 8"/>
          <p:cNvPicPr>
            <a:picLocks noChangeAspect="1"/>
          </p:cNvPicPr>
          <p:nvPr/>
        </p:nvPicPr>
        <p:blipFill>
          <a:blip r:embed="rId7"/>
          <a:stretch>
            <a:fillRect/>
          </a:stretch>
        </p:blipFill>
        <p:spPr>
          <a:xfrm>
            <a:off x="5875848" y="514647"/>
            <a:ext cx="3176413" cy="1890311"/>
          </a:xfrm>
          <a:prstGeom prst="rect">
            <a:avLst/>
          </a:prstGeom>
        </p:spPr>
      </p:pic>
      <p:pic>
        <p:nvPicPr>
          <p:cNvPr id="10" name="Picture 9"/>
          <p:cNvPicPr>
            <a:picLocks noChangeAspect="1"/>
          </p:cNvPicPr>
          <p:nvPr/>
        </p:nvPicPr>
        <p:blipFill>
          <a:blip r:embed="rId8"/>
          <a:stretch>
            <a:fillRect/>
          </a:stretch>
        </p:blipFill>
        <p:spPr>
          <a:xfrm>
            <a:off x="1409564" y="3407052"/>
            <a:ext cx="1993900" cy="4095750"/>
          </a:xfrm>
          <a:prstGeom prst="rect">
            <a:avLst/>
          </a:prstGeom>
          <a:scene3d>
            <a:camera prst="orthographicFront">
              <a:rot lat="0" lon="0" rev="16200000"/>
            </a:camera>
            <a:lightRig rig="threePt" dir="t"/>
          </a:scene3d>
        </p:spPr>
      </p:pic>
      <p:pic>
        <p:nvPicPr>
          <p:cNvPr id="13" name="Content Placeholder 3"/>
          <p:cNvPicPr>
            <a:picLocks noGrp="1" noChangeAspect="1"/>
          </p:cNvPicPr>
          <p:nvPr>
            <p:ph idx="1"/>
          </p:nvPr>
        </p:nvPicPr>
        <p:blipFill>
          <a:blip r:embed="rId9"/>
          <a:srcRect l="479" r="479"/>
          <a:stretch>
            <a:fillRect/>
          </a:stretch>
        </p:blipFill>
        <p:spPr>
          <a:xfrm>
            <a:off x="2312938" y="274638"/>
            <a:ext cx="3349022" cy="1841833"/>
          </a:xfrm>
        </p:spPr>
      </p:pic>
    </p:spTree>
    <p:extLst>
      <p:ext uri="{BB962C8B-B14F-4D97-AF65-F5344CB8AC3E}">
        <p14:creationId xmlns:p14="http://schemas.microsoft.com/office/powerpoint/2010/main" val="40408237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GR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687052" y="53474"/>
            <a:ext cx="2908307" cy="769441"/>
          </a:xfrm>
          <a:prstGeom prst="rect">
            <a:avLst/>
          </a:prstGeom>
          <a:solidFill>
            <a:schemeClr val="bg1"/>
          </a:solidFill>
        </p:spPr>
        <p:txBody>
          <a:bodyPr wrap="none" rtlCol="0">
            <a:spAutoFit/>
          </a:bodyPr>
          <a:lstStyle/>
          <a:p>
            <a:r>
              <a:rPr lang="en-US" sz="4400" dirty="0" smtClean="0">
                <a:latin typeface="Apple Casual"/>
                <a:cs typeface="Apple Casual"/>
              </a:rPr>
              <a:t>GRC Chairs</a:t>
            </a:r>
            <a:endParaRPr lang="en-US" sz="4400" dirty="0">
              <a:latin typeface="Apple Casual"/>
              <a:cs typeface="Apple Casual"/>
            </a:endParaRPr>
          </a:p>
        </p:txBody>
      </p:sp>
    </p:spTree>
    <p:extLst>
      <p:ext uri="{BB962C8B-B14F-4D97-AF65-F5344CB8AC3E}">
        <p14:creationId xmlns:p14="http://schemas.microsoft.com/office/powerpoint/2010/main" val="3791930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1010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978" y="0"/>
            <a:ext cx="5131510" cy="6858000"/>
          </a:xfrm>
          <a:prstGeom prst="rect">
            <a:avLst/>
          </a:prstGeom>
        </p:spPr>
      </p:pic>
    </p:spTree>
    <p:extLst>
      <p:ext uri="{BB962C8B-B14F-4D97-AF65-F5344CB8AC3E}">
        <p14:creationId xmlns:p14="http://schemas.microsoft.com/office/powerpoint/2010/main" val="21637591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Welch Foundation Funding</a:t>
            </a:r>
            <a:endParaRPr lang="en-US" dirty="0"/>
          </a:p>
        </p:txBody>
      </p:sp>
      <p:sp>
        <p:nvSpPr>
          <p:cNvPr id="3" name="Content Placeholder 2"/>
          <p:cNvSpPr>
            <a:spLocks noGrp="1"/>
          </p:cNvSpPr>
          <p:nvPr>
            <p:ph idx="1"/>
          </p:nvPr>
        </p:nvSpPr>
        <p:spPr/>
        <p:txBody>
          <a:bodyPr/>
          <a:lstStyle/>
          <a:p>
            <a:r>
              <a:rPr lang="en-US" dirty="0" smtClean="0"/>
              <a:t>$1M initially</a:t>
            </a:r>
          </a:p>
          <a:p>
            <a:r>
              <a:rPr lang="en-US" dirty="0" smtClean="0"/>
              <a:t>Individual research grants to faculty</a:t>
            </a:r>
          </a:p>
          <a:p>
            <a:r>
              <a:rPr lang="en-US" dirty="0" smtClean="0"/>
              <a:t>1971 power supply for new ion source</a:t>
            </a:r>
          </a:p>
          <a:p>
            <a:r>
              <a:rPr lang="en-US" dirty="0" smtClean="0"/>
              <a:t>1978 five </a:t>
            </a:r>
            <a:r>
              <a:rPr lang="en-US" dirty="0" err="1" smtClean="0"/>
              <a:t>yr</a:t>
            </a:r>
            <a:r>
              <a:rPr lang="en-US" dirty="0" smtClean="0"/>
              <a:t> modernization grant ( new RF new deflector)</a:t>
            </a:r>
          </a:p>
          <a:p>
            <a:r>
              <a:rPr lang="en-US" dirty="0" smtClean="0"/>
              <a:t>1982 $1M for K500 construction</a:t>
            </a:r>
          </a:p>
          <a:p>
            <a:r>
              <a:rPr lang="en-US" dirty="0" smtClean="0"/>
              <a:t>$1M </a:t>
            </a:r>
            <a:r>
              <a:rPr lang="en-US" dirty="0" err="1" smtClean="0"/>
              <a:t>TRex</a:t>
            </a:r>
            <a:endParaRPr lang="en-US" dirty="0" smtClean="0"/>
          </a:p>
          <a:p>
            <a:endParaRPr lang="en-US" dirty="0"/>
          </a:p>
        </p:txBody>
      </p:sp>
      <p:pic>
        <p:nvPicPr>
          <p:cNvPr id="4" name="Picture 3"/>
          <p:cNvPicPr>
            <a:picLocks noChangeAspect="1"/>
          </p:cNvPicPr>
          <p:nvPr/>
        </p:nvPicPr>
        <p:blipFill>
          <a:blip r:embed="rId3"/>
          <a:stretch>
            <a:fillRect/>
          </a:stretch>
        </p:blipFill>
        <p:spPr>
          <a:xfrm>
            <a:off x="5256760" y="5053258"/>
            <a:ext cx="3814188" cy="1577473"/>
          </a:xfrm>
          <a:prstGeom prst="rect">
            <a:avLst/>
          </a:prstGeom>
        </p:spPr>
      </p:pic>
    </p:spTree>
    <p:extLst>
      <p:ext uri="{BB962C8B-B14F-4D97-AF65-F5344CB8AC3E}">
        <p14:creationId xmlns:p14="http://schemas.microsoft.com/office/powerpoint/2010/main" val="22511291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697" y="274638"/>
            <a:ext cx="9143558" cy="6583362"/>
          </a:xfrm>
          <a:prstGeom prst="rect">
            <a:avLst/>
          </a:prstGeom>
        </p:spPr>
      </p:pic>
    </p:spTree>
    <p:extLst>
      <p:ext uri="{BB962C8B-B14F-4D97-AF65-F5344CB8AC3E}">
        <p14:creationId xmlns:p14="http://schemas.microsoft.com/office/powerpoint/2010/main" val="20253203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Sept </a:t>
            </a:r>
            <a:r>
              <a:rPr lang="en-US" dirty="0" smtClean="0"/>
              <a:t>1961</a:t>
            </a:r>
            <a:endParaRPr lang="en-US" dirty="0"/>
          </a:p>
        </p:txBody>
      </p:sp>
      <p:sp>
        <p:nvSpPr>
          <p:cNvPr id="3" name="Content Placeholder 2"/>
          <p:cNvSpPr>
            <a:spLocks noGrp="1"/>
          </p:cNvSpPr>
          <p:nvPr>
            <p:ph idx="1"/>
          </p:nvPr>
        </p:nvSpPr>
        <p:spPr/>
        <p:txBody>
          <a:bodyPr/>
          <a:lstStyle/>
          <a:p>
            <a:r>
              <a:rPr lang="en-US" dirty="0" smtClean="0"/>
              <a:t>W.O. Milligan, </a:t>
            </a:r>
            <a:r>
              <a:rPr lang="en-US" dirty="0"/>
              <a:t>W</a:t>
            </a:r>
            <a:r>
              <a:rPr lang="en-US" dirty="0" smtClean="0"/>
              <a:t>elch Foundation Director</a:t>
            </a:r>
          </a:p>
          <a:p>
            <a:r>
              <a:rPr lang="en-US" dirty="0" smtClean="0"/>
              <a:t>Proposal invitation to TAMU </a:t>
            </a:r>
            <a:r>
              <a:rPr lang="en-US" dirty="0"/>
              <a:t>president Earl Rudder</a:t>
            </a:r>
          </a:p>
          <a:p>
            <a:endParaRPr lang="en-US" dirty="0" smtClean="0"/>
          </a:p>
          <a:p>
            <a:r>
              <a:rPr lang="en-US" dirty="0" smtClean="0"/>
              <a:t>“modern cyclotron for study, research and experiments in </a:t>
            </a:r>
            <a:r>
              <a:rPr lang="en-US" b="1" dirty="0" smtClean="0">
                <a:solidFill>
                  <a:srgbClr val="800000"/>
                </a:solidFill>
              </a:rPr>
              <a:t>basic chemical research</a:t>
            </a:r>
            <a:r>
              <a:rPr lang="en-US" dirty="0" smtClean="0"/>
              <a:t>”</a:t>
            </a:r>
          </a:p>
        </p:txBody>
      </p:sp>
    </p:spTree>
    <p:extLst>
      <p:ext uri="{BB962C8B-B14F-4D97-AF65-F5344CB8AC3E}">
        <p14:creationId xmlns:p14="http://schemas.microsoft.com/office/powerpoint/2010/main" val="38398995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 1962 </a:t>
            </a:r>
            <a:endParaRPr lang="en-US" dirty="0"/>
          </a:p>
        </p:txBody>
      </p:sp>
      <p:sp>
        <p:nvSpPr>
          <p:cNvPr id="3" name="Content Placeholder 2"/>
          <p:cNvSpPr>
            <a:spLocks noGrp="1"/>
          </p:cNvSpPr>
          <p:nvPr>
            <p:ph idx="1"/>
          </p:nvPr>
        </p:nvSpPr>
        <p:spPr/>
        <p:txBody>
          <a:bodyPr>
            <a:normAutofit lnSpcReduction="10000"/>
          </a:bodyPr>
          <a:lstStyle/>
          <a:p>
            <a:r>
              <a:rPr lang="en-US" dirty="0" smtClean="0"/>
              <a:t>W.T. “Doc” Doherty, (TAMU alumnus and Welch </a:t>
            </a:r>
            <a:r>
              <a:rPr lang="en-US" dirty="0"/>
              <a:t>F</a:t>
            </a:r>
            <a:r>
              <a:rPr lang="en-US" dirty="0" smtClean="0"/>
              <a:t>oundation </a:t>
            </a:r>
            <a:r>
              <a:rPr lang="en-US" dirty="0"/>
              <a:t>B</a:t>
            </a:r>
            <a:r>
              <a:rPr lang="en-US" dirty="0" smtClean="0"/>
              <a:t>oard member) talked to Rudder</a:t>
            </a:r>
          </a:p>
          <a:p>
            <a:r>
              <a:rPr lang="en-US" dirty="0" smtClean="0"/>
              <a:t>Rudder went to TAMU BOR $100K prelim expenses &amp; plans</a:t>
            </a:r>
          </a:p>
          <a:p>
            <a:r>
              <a:rPr lang="en-US" dirty="0" smtClean="0"/>
              <a:t>Board approved request to seek grant to build cyclotron and  approved $2M in </a:t>
            </a:r>
            <a:r>
              <a:rPr lang="en-US" dirty="0" smtClean="0"/>
              <a:t>support</a:t>
            </a:r>
          </a:p>
          <a:p>
            <a:r>
              <a:rPr lang="en-US" dirty="0" smtClean="0"/>
              <a:t>$1M Welch Foundation </a:t>
            </a:r>
            <a:endParaRPr lang="en-US" dirty="0" smtClean="0"/>
          </a:p>
          <a:p>
            <a:r>
              <a:rPr lang="en-US" dirty="0" smtClean="0"/>
              <a:t>Proposal to AEC to build 88in cyclotron</a:t>
            </a:r>
          </a:p>
        </p:txBody>
      </p:sp>
    </p:spTree>
    <p:extLst>
      <p:ext uri="{BB962C8B-B14F-4D97-AF65-F5344CB8AC3E}">
        <p14:creationId xmlns:p14="http://schemas.microsoft.com/office/powerpoint/2010/main" val="26805178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Spring 63</a:t>
            </a:r>
            <a:br>
              <a:rPr lang="en-US" dirty="0"/>
            </a:br>
            <a:endParaRPr lang="en-US" dirty="0"/>
          </a:p>
        </p:txBody>
      </p:sp>
      <p:sp>
        <p:nvSpPr>
          <p:cNvPr id="3" name="Content Placeholder 2"/>
          <p:cNvSpPr>
            <a:spLocks noGrp="1"/>
          </p:cNvSpPr>
          <p:nvPr>
            <p:ph idx="1"/>
          </p:nvPr>
        </p:nvSpPr>
        <p:spPr/>
        <p:txBody>
          <a:bodyPr>
            <a:normAutofit/>
          </a:bodyPr>
          <a:lstStyle/>
          <a:p>
            <a:r>
              <a:rPr lang="en-US" dirty="0"/>
              <a:t>Hired Dwight Conway nuclear chemist from Purdue  ( and a few physicists)</a:t>
            </a:r>
          </a:p>
          <a:p>
            <a:pPr lvl="1"/>
            <a:r>
              <a:rPr lang="en-US" dirty="0" smtClean="0"/>
              <a:t>George </a:t>
            </a:r>
            <a:r>
              <a:rPr lang="en-US" dirty="0" err="1" smtClean="0"/>
              <a:t>Igo</a:t>
            </a:r>
            <a:r>
              <a:rPr lang="en-US" dirty="0" smtClean="0"/>
              <a:t> (from LRL) named director</a:t>
            </a:r>
          </a:p>
          <a:p>
            <a:pPr lvl="1"/>
            <a:r>
              <a:rPr lang="en-US" dirty="0" smtClean="0"/>
              <a:t>John McIntyre ( from Yale) -&gt; physics</a:t>
            </a:r>
          </a:p>
          <a:p>
            <a:pPr lvl="1"/>
            <a:r>
              <a:rPr lang="en-US" dirty="0" smtClean="0"/>
              <a:t>John </a:t>
            </a:r>
            <a:r>
              <a:rPr lang="en-US" dirty="0" err="1" smtClean="0"/>
              <a:t>Gammel</a:t>
            </a:r>
            <a:r>
              <a:rPr lang="en-US" dirty="0" smtClean="0"/>
              <a:t> ( LANL) theoretical physicist</a:t>
            </a:r>
          </a:p>
          <a:p>
            <a:endParaRPr lang="en-US" dirty="0"/>
          </a:p>
          <a:p>
            <a:r>
              <a:rPr lang="en-US" dirty="0" smtClean="0"/>
              <a:t>Seaborg head of AEC</a:t>
            </a:r>
            <a:endParaRPr lang="en-US" dirty="0"/>
          </a:p>
        </p:txBody>
      </p:sp>
    </p:spTree>
    <p:extLst>
      <p:ext uri="{BB962C8B-B14F-4D97-AF65-F5344CB8AC3E}">
        <p14:creationId xmlns:p14="http://schemas.microsoft.com/office/powerpoint/2010/main" val="2910663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72966" y="1562100"/>
            <a:ext cx="2387600" cy="1562100"/>
          </a:xfrm>
          <a:prstGeom prst="rect">
            <a:avLst/>
          </a:prstGeom>
        </p:spPr>
      </p:pic>
      <p:pic>
        <p:nvPicPr>
          <p:cNvPr id="5" name="Picture 4"/>
          <p:cNvPicPr>
            <a:picLocks noChangeAspect="1"/>
          </p:cNvPicPr>
          <p:nvPr/>
        </p:nvPicPr>
        <p:blipFill>
          <a:blip r:embed="rId3"/>
          <a:stretch>
            <a:fillRect/>
          </a:stretch>
        </p:blipFill>
        <p:spPr>
          <a:xfrm>
            <a:off x="46037" y="0"/>
            <a:ext cx="2654300" cy="3644900"/>
          </a:xfrm>
          <a:prstGeom prst="rect">
            <a:avLst/>
          </a:prstGeom>
          <a:scene3d>
            <a:camera prst="orthographicFront">
              <a:rot lat="0" lon="0" rev="120000"/>
            </a:camera>
            <a:lightRig rig="threePt" dir="t"/>
          </a:scene3d>
        </p:spPr>
      </p:pic>
      <p:pic>
        <p:nvPicPr>
          <p:cNvPr id="6" name="Picture 5"/>
          <p:cNvPicPr>
            <a:picLocks noChangeAspect="1"/>
          </p:cNvPicPr>
          <p:nvPr/>
        </p:nvPicPr>
        <p:blipFill>
          <a:blip r:embed="rId4"/>
          <a:stretch>
            <a:fillRect/>
          </a:stretch>
        </p:blipFill>
        <p:spPr>
          <a:xfrm>
            <a:off x="2472728" y="3238500"/>
            <a:ext cx="6705600" cy="3619500"/>
          </a:xfrm>
          <a:prstGeom prst="rect">
            <a:avLst/>
          </a:prstGeom>
        </p:spPr>
      </p:pic>
      <p:sp>
        <p:nvSpPr>
          <p:cNvPr id="7" name="Title 6"/>
          <p:cNvSpPr>
            <a:spLocks noGrp="1"/>
          </p:cNvSpPr>
          <p:nvPr>
            <p:ph type="title"/>
          </p:nvPr>
        </p:nvSpPr>
        <p:spPr>
          <a:xfrm>
            <a:off x="2700336" y="274638"/>
            <a:ext cx="6477992" cy="1143000"/>
          </a:xfrm>
        </p:spPr>
        <p:txBody>
          <a:bodyPr/>
          <a:lstStyle/>
          <a:p>
            <a:r>
              <a:rPr lang="en-US" dirty="0" smtClean="0"/>
              <a:t>February 1964</a:t>
            </a:r>
            <a:endParaRPr lang="en-US" dirty="0"/>
          </a:p>
        </p:txBody>
      </p:sp>
    </p:spTree>
    <p:extLst>
      <p:ext uri="{BB962C8B-B14F-4D97-AF65-F5344CB8AC3E}">
        <p14:creationId xmlns:p14="http://schemas.microsoft.com/office/powerpoint/2010/main" val="18358646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Paul </a:t>
            </a:r>
            <a:r>
              <a:rPr lang="en-US" dirty="0" err="1" smtClean="0"/>
              <a:t>calaway</a:t>
            </a:r>
            <a:r>
              <a:rPr lang="en-US" dirty="0" smtClean="0"/>
              <a:t> – head of chemistry</a:t>
            </a:r>
          </a:p>
          <a:p>
            <a:r>
              <a:rPr lang="en-US" dirty="0" smtClean="0"/>
              <a:t>Andrew </a:t>
            </a:r>
            <a:r>
              <a:rPr lang="en-US" dirty="0" err="1" smtClean="0"/>
              <a:t>suttle</a:t>
            </a:r>
            <a:r>
              <a:rPr lang="en-US" dirty="0" smtClean="0"/>
              <a:t> – VPR</a:t>
            </a:r>
          </a:p>
          <a:p>
            <a:r>
              <a:rPr lang="en-US" dirty="0" smtClean="0"/>
              <a:t>Charles Squire </a:t>
            </a:r>
            <a:r>
              <a:rPr lang="en-US" dirty="0" err="1" smtClean="0"/>
              <a:t>assoc</a:t>
            </a:r>
            <a:r>
              <a:rPr lang="en-US" dirty="0" smtClean="0"/>
              <a:t> dean of science</a:t>
            </a:r>
          </a:p>
          <a:p>
            <a:endParaRPr lang="en-US" dirty="0"/>
          </a:p>
          <a:p>
            <a:r>
              <a:rPr lang="en-US" dirty="0" smtClean="0"/>
              <a:t>George </a:t>
            </a:r>
            <a:r>
              <a:rPr lang="en-US" dirty="0" err="1" smtClean="0"/>
              <a:t>Igo</a:t>
            </a:r>
            <a:r>
              <a:rPr lang="en-US" dirty="0" smtClean="0"/>
              <a:t> (from LRL) </a:t>
            </a:r>
            <a:r>
              <a:rPr lang="en-US" dirty="0" err="1" smtClean="0"/>
              <a:t>nasmed</a:t>
            </a:r>
            <a:r>
              <a:rPr lang="en-US" dirty="0" smtClean="0"/>
              <a:t> director</a:t>
            </a:r>
          </a:p>
          <a:p>
            <a:r>
              <a:rPr lang="en-US" dirty="0" smtClean="0"/>
              <a:t>John McIntyre ( from Yale) -&gt; physics</a:t>
            </a:r>
            <a:endParaRPr lang="en-US" dirty="0"/>
          </a:p>
        </p:txBody>
      </p:sp>
    </p:spTree>
    <p:extLst>
      <p:ext uri="{BB962C8B-B14F-4D97-AF65-F5344CB8AC3E}">
        <p14:creationId xmlns:p14="http://schemas.microsoft.com/office/powerpoint/2010/main" val="5113204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1967</a:t>
            </a:r>
            <a:endParaRPr lang="en-US" dirty="0"/>
          </a:p>
        </p:txBody>
      </p:sp>
      <p:sp>
        <p:nvSpPr>
          <p:cNvPr id="3" name="Content Placeholder 2"/>
          <p:cNvSpPr>
            <a:spLocks noGrp="1"/>
          </p:cNvSpPr>
          <p:nvPr>
            <p:ph idx="1"/>
          </p:nvPr>
        </p:nvSpPr>
        <p:spPr/>
        <p:txBody>
          <a:bodyPr/>
          <a:lstStyle/>
          <a:p>
            <a:r>
              <a:rPr lang="en-US" dirty="0" smtClean="0"/>
              <a:t>Four Nuclear Chemistry Faculty hired</a:t>
            </a:r>
          </a:p>
          <a:p>
            <a:r>
              <a:rPr lang="en-US" dirty="0" smtClean="0"/>
              <a:t>Joe </a:t>
            </a:r>
            <a:r>
              <a:rPr lang="en-US" dirty="0" err="1" smtClean="0"/>
              <a:t>Natowitz</a:t>
            </a:r>
            <a:endParaRPr lang="en-US" dirty="0" smtClean="0"/>
          </a:p>
          <a:p>
            <a:r>
              <a:rPr lang="en-US" dirty="0" smtClean="0"/>
              <a:t>Rand Watson</a:t>
            </a:r>
          </a:p>
          <a:p>
            <a:r>
              <a:rPr lang="en-US" dirty="0" smtClean="0"/>
              <a:t>Tom Sugihara</a:t>
            </a:r>
          </a:p>
          <a:p>
            <a:r>
              <a:rPr lang="en-US" dirty="0" smtClean="0"/>
              <a:t>Ron </a:t>
            </a:r>
            <a:r>
              <a:rPr lang="en-US" dirty="0"/>
              <a:t>MacFarlane</a:t>
            </a:r>
          </a:p>
        </p:txBody>
      </p:sp>
      <p:pic>
        <p:nvPicPr>
          <p:cNvPr id="4" name="Picture 3" descr="img0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203" y="2351070"/>
            <a:ext cx="5087660" cy="4884474"/>
          </a:xfrm>
          <a:prstGeom prst="rect">
            <a:avLst/>
          </a:prstGeom>
        </p:spPr>
      </p:pic>
    </p:spTree>
    <p:extLst>
      <p:ext uri="{BB962C8B-B14F-4D97-AF65-F5344CB8AC3E}">
        <p14:creationId xmlns:p14="http://schemas.microsoft.com/office/powerpoint/2010/main" val="42678974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December 4</a:t>
            </a:r>
            <a:r>
              <a:rPr lang="en-US" baseline="30000" dirty="0"/>
              <a:t>th</a:t>
            </a:r>
            <a:r>
              <a:rPr lang="en-US" dirty="0"/>
              <a:t> 1967 </a:t>
            </a:r>
            <a:br>
              <a:rPr lang="en-US" dirty="0"/>
            </a:br>
            <a:endParaRPr lang="en-US" dirty="0"/>
          </a:p>
        </p:txBody>
      </p:sp>
      <p:sp>
        <p:nvSpPr>
          <p:cNvPr id="3" name="Content Placeholder 2"/>
          <p:cNvSpPr>
            <a:spLocks noGrp="1"/>
          </p:cNvSpPr>
          <p:nvPr>
            <p:ph idx="1"/>
          </p:nvPr>
        </p:nvSpPr>
        <p:spPr/>
        <p:txBody>
          <a:bodyPr/>
          <a:lstStyle/>
          <a:p>
            <a:r>
              <a:rPr lang="en-US" dirty="0" smtClean="0"/>
              <a:t>cyclotron dedication</a:t>
            </a:r>
            <a:endParaRPr lang="en-US" dirty="0"/>
          </a:p>
          <a:p>
            <a:r>
              <a:rPr lang="en-US" dirty="0" smtClean="0"/>
              <a:t>“</a:t>
            </a:r>
            <a:r>
              <a:rPr lang="en-US" dirty="0"/>
              <a:t>The contribution of nuclear science to chemistry”</a:t>
            </a:r>
          </a:p>
          <a:p>
            <a:endParaRPr lang="en-US" dirty="0" smtClean="0"/>
          </a:p>
        </p:txBody>
      </p:sp>
      <p:pic>
        <p:nvPicPr>
          <p:cNvPr id="5" name="Picture 4"/>
          <p:cNvPicPr>
            <a:picLocks noChangeAspect="1"/>
          </p:cNvPicPr>
          <p:nvPr/>
        </p:nvPicPr>
        <p:blipFill>
          <a:blip r:embed="rId2"/>
          <a:stretch>
            <a:fillRect/>
          </a:stretch>
        </p:blipFill>
        <p:spPr>
          <a:xfrm>
            <a:off x="3098750" y="3542895"/>
            <a:ext cx="5588050" cy="3184252"/>
          </a:xfrm>
          <a:prstGeom prst="rect">
            <a:avLst/>
          </a:prstGeom>
        </p:spPr>
      </p:pic>
    </p:spTree>
    <p:extLst>
      <p:ext uri="{BB962C8B-B14F-4D97-AF65-F5344CB8AC3E}">
        <p14:creationId xmlns:p14="http://schemas.microsoft.com/office/powerpoint/2010/main" val="17993263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7603</TotalTime>
  <Words>536</Words>
  <Application>Microsoft Macintosh PowerPoint</Application>
  <PresentationFormat>On-screen Show (4:3)</PresentationFormat>
  <Paragraphs>170</Paragraphs>
  <Slides>21</Slides>
  <Notes>1</Notes>
  <HiddenSlides>2</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A Brief History of Nuclear Chemistry at Texas A&amp;M</vt:lpstr>
      <vt:lpstr>PowerPoint Presentation</vt:lpstr>
      <vt:lpstr>Sept 1961</vt:lpstr>
      <vt:lpstr>Feb 1962 </vt:lpstr>
      <vt:lpstr>Spring 63 </vt:lpstr>
      <vt:lpstr>February 1964</vt:lpstr>
      <vt:lpstr>PowerPoint Presentation</vt:lpstr>
      <vt:lpstr>1967</vt:lpstr>
      <vt:lpstr>December 4th 1967  </vt:lpstr>
      <vt:lpstr>July 1970 </vt:lpstr>
      <vt:lpstr>March 15, 1971</vt:lpstr>
      <vt:lpstr>1 April 1971</vt:lpstr>
      <vt:lpstr>June 1971</vt:lpstr>
      <vt:lpstr>K500 dedication  December 1987 HOT nuclei symposium</vt:lpstr>
      <vt:lpstr>Nuclear Chemistry Faculty</vt:lpstr>
      <vt:lpstr>Nuclear Chemistry Graduates</vt:lpstr>
      <vt:lpstr>JBN Postdoctoral fellows</vt:lpstr>
      <vt:lpstr>PowerPoint Presentation</vt:lpstr>
      <vt:lpstr>PowerPoint Presentation</vt:lpstr>
      <vt:lpstr>Welch Foundation Funding</vt:lpstr>
      <vt:lpstr>PowerPoint Presentation</vt:lpstr>
    </vt:vector>
  </TitlesOfParts>
  <Company>tamu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sherry yennello</dc:creator>
  <cp:lastModifiedBy>Sherry Yennello</cp:lastModifiedBy>
  <cp:revision>42</cp:revision>
  <cp:lastPrinted>2013-08-16T13:31:20Z</cp:lastPrinted>
  <dcterms:created xsi:type="dcterms:W3CDTF">2013-08-13T17:12:53Z</dcterms:created>
  <dcterms:modified xsi:type="dcterms:W3CDTF">2013-08-19T13:33:08Z</dcterms:modified>
</cp:coreProperties>
</file>