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0" r:id="rId3"/>
    <p:sldId id="289" r:id="rId4"/>
    <p:sldId id="268" r:id="rId5"/>
    <p:sldId id="309" r:id="rId6"/>
    <p:sldId id="258" r:id="rId7"/>
    <p:sldId id="259" r:id="rId8"/>
    <p:sldId id="272" r:id="rId9"/>
    <p:sldId id="294" r:id="rId10"/>
    <p:sldId id="279" r:id="rId11"/>
    <p:sldId id="263" r:id="rId12"/>
    <p:sldId id="260" r:id="rId13"/>
    <p:sldId id="274" r:id="rId14"/>
    <p:sldId id="273" r:id="rId15"/>
    <p:sldId id="277" r:id="rId16"/>
    <p:sldId id="276" r:id="rId17"/>
    <p:sldId id="286" r:id="rId18"/>
    <p:sldId id="295" r:id="rId19"/>
    <p:sldId id="314" r:id="rId20"/>
    <p:sldId id="284" r:id="rId21"/>
    <p:sldId id="283" r:id="rId22"/>
    <p:sldId id="280" r:id="rId23"/>
    <p:sldId id="281" r:id="rId24"/>
    <p:sldId id="298" r:id="rId25"/>
    <p:sldId id="299" r:id="rId26"/>
    <p:sldId id="288" r:id="rId27"/>
    <p:sldId id="310" r:id="rId28"/>
    <p:sldId id="308" r:id="rId29"/>
    <p:sldId id="292" r:id="rId30"/>
    <p:sldId id="267" r:id="rId31"/>
    <p:sldId id="285" r:id="rId32"/>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6600"/>
    <a:srgbClr val="FF3399"/>
    <a:srgbClr val="003300"/>
    <a:srgbClr val="376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1" autoAdjust="0"/>
    <p:restoredTop sz="94660" autoAdjust="0"/>
  </p:normalViewPr>
  <p:slideViewPr>
    <p:cSldViewPr>
      <p:cViewPr>
        <p:scale>
          <a:sx n="75" d="100"/>
          <a:sy n="75" d="100"/>
        </p:scale>
        <p:origin x="-192" y="660"/>
      </p:cViewPr>
      <p:guideLst>
        <p:guide orient="horz" pos="2160"/>
        <p:guide pos="2880"/>
      </p:guideLst>
    </p:cSldViewPr>
  </p:slideViewPr>
  <p:outlineViewPr>
    <p:cViewPr>
      <p:scale>
        <a:sx n="33" d="100"/>
        <a:sy n="33" d="100"/>
      </p:scale>
      <p:origin x="0" y="65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it-IT"/>
          </a:p>
        </p:txBody>
      </p:sp>
      <p:sp>
        <p:nvSpPr>
          <p:cNvPr id="3" name="Segnaposto data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F57F3E6B-8727-4476-9B3F-1119D6E9C644}" type="datetimeFigureOut">
              <a:rPr lang="it-IT" smtClean="0"/>
              <a:pPr/>
              <a:t>19/08/2013</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it-IT"/>
          </a:p>
        </p:txBody>
      </p:sp>
      <p:sp>
        <p:nvSpPr>
          <p:cNvPr id="5" name="Segnaposto note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0800C621-9CDA-41DD-98D6-8CCA5B8D29C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it-IT" smtClean="0"/>
              <a:t>Let me give you some few details about GARFIELD: It is made by 2 drift chambers as you can see in the slide. We have a rail system which permits to move the two chambers accordingly to the specific necessity. The Target is positioned in between the two chambers (when the two are used or, in any case on the center of the back of one the two.</a:t>
            </a:r>
          </a:p>
          <a:p>
            <a:pPr eaLnBrk="1" hangingPunct="1"/>
            <a:r>
              <a:rPr lang="it-IT" smtClean="0"/>
              <a:t>The two drift chambers are essentially made by two alluminum cylinders which are containers for the gas and for the gas detector system. The two drift chambers give the DE signal for the energy loss of impinging particles. Inside the chambers as I will show we have also a number of Cesium iodide crystals for the residual energy information. </a:t>
            </a:r>
          </a:p>
          <a:p>
            <a:pPr eaLnBrk="1" hangingPunct="1"/>
            <a:r>
              <a:rPr lang="it-IT" smtClean="0"/>
              <a:t>The front chamber is made by 24 sectors covering from theta 29 to 83 and 4pi in phi. The backward chamber has instead only 21 sectors as one regione have been left free for the insertion of different  The empty region corrwespond to 45 degrees in phi.</a:t>
            </a:r>
          </a:p>
          <a:p>
            <a:pPr eaLnBrk="1" hangingPunct="1"/>
            <a:endParaRPr lang="en-US" smtClean="0"/>
          </a:p>
        </p:txBody>
      </p:sp>
      <p:sp>
        <p:nvSpPr>
          <p:cNvPr id="69636" name="Slide Number Placeholder 3"/>
          <p:cNvSpPr>
            <a:spLocks noGrp="1"/>
          </p:cNvSpPr>
          <p:nvPr>
            <p:ph type="sldNum" sz="quarter" idx="5"/>
          </p:nvPr>
        </p:nvSpPr>
        <p:spPr>
          <a:noFill/>
        </p:spPr>
        <p:txBody>
          <a:bodyPr/>
          <a:lstStyle/>
          <a:p>
            <a:fld id="{38D343A1-8887-4AC3-AAF6-209E65B06499}" type="slidenum">
              <a:rPr lang="it-IT" smtClean="0"/>
              <a:pPr/>
              <a:t>13</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defRPr/>
            </a:pPr>
            <a:r>
              <a:rPr lang="it-IT" dirty="0" smtClean="0"/>
              <a:t>Here </a:t>
            </a:r>
            <a:r>
              <a:rPr lang="it-IT" dirty="0" err="1" smtClean="0"/>
              <a:t>you</a:t>
            </a:r>
            <a:r>
              <a:rPr lang="it-IT" dirty="0" smtClean="0"/>
              <a:t> can </a:t>
            </a:r>
            <a:r>
              <a:rPr lang="it-IT" dirty="0" err="1" smtClean="0"/>
              <a:t>see</a:t>
            </a:r>
            <a:r>
              <a:rPr lang="it-IT" dirty="0" smtClean="0"/>
              <a:t> a cross </a:t>
            </a:r>
            <a:r>
              <a:rPr lang="it-IT" dirty="0" err="1" smtClean="0"/>
              <a:t>section</a:t>
            </a:r>
            <a:r>
              <a:rPr lang="it-IT" dirty="0" smtClean="0"/>
              <a:t> of the </a:t>
            </a:r>
            <a:r>
              <a:rPr lang="it-IT" dirty="0" err="1" smtClean="0"/>
              <a:t>two</a:t>
            </a:r>
            <a:r>
              <a:rPr lang="it-IT" dirty="0" smtClean="0"/>
              <a:t> </a:t>
            </a:r>
            <a:r>
              <a:rPr lang="it-IT" dirty="0" err="1" smtClean="0"/>
              <a:t>chambers</a:t>
            </a:r>
            <a:r>
              <a:rPr lang="it-IT" dirty="0" smtClean="0"/>
              <a:t> </a:t>
            </a:r>
            <a:r>
              <a:rPr lang="it-IT" dirty="0" err="1" smtClean="0"/>
              <a:t>together</a:t>
            </a:r>
            <a:r>
              <a:rPr lang="it-IT" dirty="0" smtClean="0"/>
              <a:t> with the </a:t>
            </a:r>
            <a:r>
              <a:rPr lang="it-IT" dirty="0" err="1" smtClean="0"/>
              <a:t>detail</a:t>
            </a:r>
            <a:r>
              <a:rPr lang="it-IT" dirty="0" smtClean="0"/>
              <a:t> of </a:t>
            </a:r>
            <a:r>
              <a:rPr lang="it-IT" dirty="0" err="1" smtClean="0"/>
              <a:t>each</a:t>
            </a:r>
            <a:r>
              <a:rPr lang="it-IT" dirty="0" smtClean="0"/>
              <a:t> </a:t>
            </a:r>
            <a:r>
              <a:rPr lang="it-IT" dirty="0" err="1" smtClean="0"/>
              <a:t>sector</a:t>
            </a:r>
            <a:r>
              <a:rPr lang="it-IT" dirty="0" smtClean="0"/>
              <a:t>. The </a:t>
            </a:r>
            <a:r>
              <a:rPr lang="it-IT" dirty="0" err="1" smtClean="0"/>
              <a:t>drift</a:t>
            </a:r>
            <a:r>
              <a:rPr lang="it-IT" dirty="0" smtClean="0"/>
              <a:t> </a:t>
            </a:r>
            <a:r>
              <a:rPr lang="it-IT" dirty="0" err="1" smtClean="0"/>
              <a:t>chambers</a:t>
            </a:r>
            <a:r>
              <a:rPr lang="it-IT" dirty="0" smtClean="0"/>
              <a:t> in </a:t>
            </a:r>
            <a:r>
              <a:rPr lang="it-IT" dirty="0" err="1" smtClean="0"/>
              <a:t>this</a:t>
            </a:r>
            <a:r>
              <a:rPr lang="it-IT" dirty="0" smtClean="0"/>
              <a:t> </a:t>
            </a:r>
            <a:r>
              <a:rPr lang="it-IT" dirty="0" err="1" smtClean="0"/>
              <a:t>dE</a:t>
            </a:r>
            <a:r>
              <a:rPr lang="it-IT" dirty="0" smtClean="0"/>
              <a:t>-E </a:t>
            </a:r>
            <a:r>
              <a:rPr lang="it-IT" dirty="0" err="1" smtClean="0"/>
              <a:t>configuration</a:t>
            </a:r>
            <a:r>
              <a:rPr lang="it-IT" dirty="0" smtClean="0"/>
              <a:t> can </a:t>
            </a:r>
            <a:r>
              <a:rPr lang="it-IT" dirty="0" err="1" smtClean="0"/>
              <a:t>identify</a:t>
            </a:r>
            <a:r>
              <a:rPr lang="it-IT" dirty="0" smtClean="0"/>
              <a:t>  </a:t>
            </a:r>
            <a:r>
              <a:rPr lang="it-IT" dirty="0" err="1" smtClean="0"/>
              <a:t>ions</a:t>
            </a:r>
            <a:r>
              <a:rPr lang="it-IT" dirty="0" smtClean="0"/>
              <a:t> from Z=1 to up to Z=28. The DE-E </a:t>
            </a:r>
            <a:r>
              <a:rPr lang="it-IT" dirty="0" err="1" smtClean="0"/>
              <a:t>correlation</a:t>
            </a:r>
            <a:r>
              <a:rPr lang="it-IT" dirty="0" smtClean="0"/>
              <a:t> are </a:t>
            </a:r>
            <a:r>
              <a:rPr lang="it-IT" dirty="0" err="1" smtClean="0"/>
              <a:t>obtained</a:t>
            </a:r>
            <a:r>
              <a:rPr lang="it-IT" dirty="0" smtClean="0"/>
              <a:t> </a:t>
            </a:r>
            <a:r>
              <a:rPr lang="it-IT" dirty="0" err="1" smtClean="0"/>
              <a:t>through</a:t>
            </a:r>
            <a:r>
              <a:rPr lang="it-IT" dirty="0" smtClean="0"/>
              <a:t> the </a:t>
            </a:r>
            <a:r>
              <a:rPr lang="it-IT" dirty="0" err="1" smtClean="0"/>
              <a:t>utilization</a:t>
            </a:r>
            <a:r>
              <a:rPr lang="it-IT" dirty="0" smtClean="0"/>
              <a:t> of CSI(</a:t>
            </a:r>
            <a:r>
              <a:rPr lang="it-IT" dirty="0" err="1" smtClean="0"/>
              <a:t>Tl</a:t>
            </a:r>
            <a:r>
              <a:rPr lang="it-IT" dirty="0" smtClean="0"/>
              <a:t>) </a:t>
            </a:r>
            <a:r>
              <a:rPr lang="it-IT" dirty="0" err="1" smtClean="0"/>
              <a:t>residual</a:t>
            </a:r>
            <a:r>
              <a:rPr lang="it-IT" dirty="0" smtClean="0"/>
              <a:t> </a:t>
            </a:r>
            <a:r>
              <a:rPr lang="it-IT" dirty="0" err="1" smtClean="0"/>
              <a:t>energy</a:t>
            </a:r>
            <a:r>
              <a:rPr lang="it-IT" dirty="0" smtClean="0"/>
              <a:t> </a:t>
            </a:r>
            <a:r>
              <a:rPr lang="it-IT" dirty="0" err="1" smtClean="0"/>
              <a:t>signal</a:t>
            </a:r>
            <a:r>
              <a:rPr lang="it-IT" dirty="0" smtClean="0"/>
              <a:t> </a:t>
            </a:r>
            <a:r>
              <a:rPr lang="it-IT" dirty="0" err="1" smtClean="0"/>
              <a:t>toward</a:t>
            </a:r>
            <a:r>
              <a:rPr lang="it-IT" dirty="0" smtClean="0"/>
              <a:t> the DE </a:t>
            </a:r>
            <a:r>
              <a:rPr lang="it-IT" dirty="0" err="1" smtClean="0"/>
              <a:t>signal</a:t>
            </a:r>
            <a:r>
              <a:rPr lang="it-IT" dirty="0" smtClean="0"/>
              <a:t> </a:t>
            </a:r>
            <a:r>
              <a:rPr lang="it-IT" dirty="0" err="1" smtClean="0"/>
              <a:t>coming</a:t>
            </a:r>
            <a:r>
              <a:rPr lang="it-IT" dirty="0" smtClean="0"/>
              <a:t> from  gas </a:t>
            </a:r>
            <a:r>
              <a:rPr lang="it-IT" dirty="0" err="1" smtClean="0"/>
              <a:t>microstrip</a:t>
            </a:r>
            <a:r>
              <a:rPr lang="it-IT" dirty="0" smtClean="0"/>
              <a:t> detectors, </a:t>
            </a:r>
            <a:r>
              <a:rPr lang="it-IT" dirty="0" err="1" smtClean="0"/>
              <a:t>that</a:t>
            </a:r>
            <a:r>
              <a:rPr lang="it-IT" dirty="0" smtClean="0"/>
              <a:t> I </a:t>
            </a:r>
            <a:r>
              <a:rPr lang="it-IT" dirty="0" err="1" smtClean="0"/>
              <a:t>will</a:t>
            </a:r>
            <a:r>
              <a:rPr lang="it-IT" dirty="0" smtClean="0"/>
              <a:t> </a:t>
            </a:r>
            <a:r>
              <a:rPr lang="it-IT" dirty="0" err="1" smtClean="0"/>
              <a:t>describe</a:t>
            </a:r>
            <a:r>
              <a:rPr lang="it-IT" dirty="0" smtClean="0"/>
              <a:t> </a:t>
            </a:r>
            <a:r>
              <a:rPr lang="it-IT" dirty="0" err="1" smtClean="0"/>
              <a:t>later</a:t>
            </a:r>
            <a:r>
              <a:rPr lang="it-IT" dirty="0" smtClean="0"/>
              <a:t>. The CSI </a:t>
            </a:r>
            <a:r>
              <a:rPr lang="it-IT" dirty="0" err="1" smtClean="0"/>
              <a:t>crystal</a:t>
            </a:r>
            <a:r>
              <a:rPr lang="it-IT" dirty="0" smtClean="0"/>
              <a:t> s are 4 per </a:t>
            </a:r>
            <a:r>
              <a:rPr lang="it-IT" dirty="0" err="1" smtClean="0"/>
              <a:t>sector</a:t>
            </a:r>
            <a:r>
              <a:rPr lang="it-IT" dirty="0" smtClean="0"/>
              <a:t> and </a:t>
            </a:r>
            <a:r>
              <a:rPr lang="it-IT" dirty="0" err="1" smtClean="0"/>
              <a:t>covers</a:t>
            </a:r>
            <a:r>
              <a:rPr lang="it-IT" dirty="0" smtClean="0"/>
              <a:t> </a:t>
            </a:r>
            <a:r>
              <a:rPr lang="it-IT" dirty="0" err="1" smtClean="0"/>
              <a:t>around</a:t>
            </a:r>
            <a:r>
              <a:rPr lang="it-IT" dirty="0" smtClean="0"/>
              <a:t> 15 </a:t>
            </a:r>
            <a:r>
              <a:rPr lang="it-IT" dirty="0" err="1" smtClean="0"/>
              <a:t>degrees</a:t>
            </a:r>
            <a:r>
              <a:rPr lang="it-IT" dirty="0" smtClean="0"/>
              <a:t> in Theta and </a:t>
            </a:r>
            <a:r>
              <a:rPr lang="it-IT" dirty="0" err="1" smtClean="0"/>
              <a:t>phi</a:t>
            </a:r>
            <a:r>
              <a:rPr lang="it-IT" dirty="0" smtClean="0"/>
              <a:t>. In the </a:t>
            </a:r>
            <a:r>
              <a:rPr lang="it-IT" dirty="0" err="1" smtClean="0"/>
              <a:t>forward</a:t>
            </a:r>
            <a:r>
              <a:rPr lang="it-IT" dirty="0" smtClean="0"/>
              <a:t> </a:t>
            </a:r>
            <a:r>
              <a:rPr lang="it-IT" dirty="0" err="1" smtClean="0"/>
              <a:t>chameber</a:t>
            </a:r>
            <a:r>
              <a:rPr lang="it-IT" dirty="0" smtClean="0"/>
              <a:t> </a:t>
            </a:r>
            <a:r>
              <a:rPr lang="it-IT" dirty="0" err="1" smtClean="0"/>
              <a:t>they</a:t>
            </a:r>
            <a:r>
              <a:rPr lang="it-IT" dirty="0" smtClean="0"/>
              <a:t> are 96 </a:t>
            </a:r>
            <a:r>
              <a:rPr lang="it-IT" dirty="0" err="1" smtClean="0"/>
              <a:t>while</a:t>
            </a:r>
            <a:r>
              <a:rPr lang="it-IT" dirty="0" smtClean="0"/>
              <a:t> in the </a:t>
            </a:r>
            <a:r>
              <a:rPr lang="it-IT" dirty="0" err="1" smtClean="0"/>
              <a:t>backward</a:t>
            </a:r>
            <a:r>
              <a:rPr lang="it-IT" dirty="0" smtClean="0"/>
              <a:t> </a:t>
            </a:r>
            <a:r>
              <a:rPr lang="it-IT" dirty="0" err="1" smtClean="0"/>
              <a:t>they</a:t>
            </a:r>
            <a:r>
              <a:rPr lang="it-IT" dirty="0" smtClean="0"/>
              <a:t> are 84. </a:t>
            </a:r>
          </a:p>
          <a:p>
            <a:pPr eaLnBrk="1" hangingPunct="1">
              <a:defRPr/>
            </a:pPr>
            <a:r>
              <a:rPr lang="it-IT" dirty="0" smtClean="0"/>
              <a:t>The DE </a:t>
            </a:r>
            <a:r>
              <a:rPr lang="it-IT" dirty="0" err="1" smtClean="0"/>
              <a:t>signal</a:t>
            </a:r>
            <a:r>
              <a:rPr lang="it-IT" dirty="0" smtClean="0"/>
              <a:t> </a:t>
            </a:r>
            <a:r>
              <a:rPr lang="it-IT" dirty="0" err="1" smtClean="0"/>
              <a:t>is</a:t>
            </a:r>
            <a:r>
              <a:rPr lang="it-IT" dirty="0" smtClean="0"/>
              <a:t> </a:t>
            </a:r>
            <a:r>
              <a:rPr lang="it-IT" dirty="0" err="1" smtClean="0"/>
              <a:t>coming</a:t>
            </a:r>
            <a:r>
              <a:rPr lang="it-IT" dirty="0" smtClean="0"/>
              <a:t> from gas  </a:t>
            </a:r>
            <a:r>
              <a:rPr lang="it-IT" dirty="0" err="1" smtClean="0"/>
              <a:t>microstrip</a:t>
            </a:r>
            <a:r>
              <a:rPr lang="it-IT" dirty="0" smtClean="0"/>
              <a:t> detectors the </a:t>
            </a:r>
            <a:r>
              <a:rPr lang="it-IT" dirty="0" err="1" smtClean="0"/>
              <a:t>details</a:t>
            </a:r>
            <a:r>
              <a:rPr lang="it-IT" dirty="0" smtClean="0"/>
              <a:t> of </a:t>
            </a:r>
            <a:r>
              <a:rPr lang="it-IT" dirty="0" err="1" smtClean="0"/>
              <a:t>which</a:t>
            </a:r>
            <a:r>
              <a:rPr lang="it-IT" dirty="0" smtClean="0"/>
              <a:t> I </a:t>
            </a:r>
            <a:r>
              <a:rPr lang="it-IT" dirty="0" err="1" smtClean="0"/>
              <a:t>will</a:t>
            </a:r>
            <a:r>
              <a:rPr lang="it-IT" dirty="0" smtClean="0"/>
              <a:t> </a:t>
            </a:r>
            <a:r>
              <a:rPr lang="it-IT" dirty="0" err="1" smtClean="0"/>
              <a:t>give</a:t>
            </a:r>
            <a:r>
              <a:rPr lang="it-IT" dirty="0" smtClean="0"/>
              <a:t> </a:t>
            </a:r>
            <a:r>
              <a:rPr lang="it-IT" dirty="0" err="1" smtClean="0"/>
              <a:t>you</a:t>
            </a:r>
            <a:r>
              <a:rPr lang="it-IT" dirty="0" smtClean="0"/>
              <a:t> in </a:t>
            </a:r>
            <a:r>
              <a:rPr lang="it-IT" dirty="0" err="1" smtClean="0"/>
              <a:t>my</a:t>
            </a:r>
            <a:r>
              <a:rPr lang="it-IT" dirty="0" smtClean="0"/>
              <a:t> </a:t>
            </a:r>
            <a:r>
              <a:rPr lang="it-IT" dirty="0" err="1" smtClean="0"/>
              <a:t>next</a:t>
            </a:r>
            <a:r>
              <a:rPr lang="it-IT" dirty="0" smtClean="0"/>
              <a:t> slide. The </a:t>
            </a:r>
            <a:r>
              <a:rPr lang="it-IT" dirty="0" err="1" smtClean="0"/>
              <a:t>particles</a:t>
            </a:r>
            <a:r>
              <a:rPr lang="it-IT" dirty="0" smtClean="0"/>
              <a:t> </a:t>
            </a:r>
            <a:r>
              <a:rPr lang="it-IT" dirty="0" err="1" smtClean="0"/>
              <a:t>produced</a:t>
            </a:r>
            <a:r>
              <a:rPr lang="it-IT" dirty="0" smtClean="0"/>
              <a:t> in the </a:t>
            </a:r>
            <a:r>
              <a:rPr lang="it-IT" dirty="0" err="1" smtClean="0"/>
              <a:t>studied</a:t>
            </a:r>
            <a:r>
              <a:rPr lang="it-IT" dirty="0" smtClean="0"/>
              <a:t> </a:t>
            </a:r>
            <a:r>
              <a:rPr lang="it-IT" dirty="0" err="1" smtClean="0"/>
              <a:t>reactions</a:t>
            </a:r>
            <a:r>
              <a:rPr lang="it-IT" dirty="0" smtClean="0"/>
              <a:t> are </a:t>
            </a:r>
            <a:r>
              <a:rPr lang="it-IT" dirty="0" err="1" smtClean="0"/>
              <a:t>emitted</a:t>
            </a:r>
            <a:r>
              <a:rPr lang="it-IT" dirty="0" smtClean="0"/>
              <a:t> </a:t>
            </a:r>
            <a:r>
              <a:rPr lang="it-IT" dirty="0" err="1" smtClean="0"/>
              <a:t>radially</a:t>
            </a:r>
            <a:r>
              <a:rPr lang="it-IT" dirty="0" smtClean="0"/>
              <a:t> from the target, pass </a:t>
            </a:r>
            <a:r>
              <a:rPr lang="it-IT" dirty="0" err="1" smtClean="0"/>
              <a:t>through</a:t>
            </a:r>
            <a:r>
              <a:rPr lang="it-IT" dirty="0" smtClean="0"/>
              <a:t> the </a:t>
            </a:r>
            <a:r>
              <a:rPr lang="it-IT" dirty="0" err="1" smtClean="0"/>
              <a:t>window</a:t>
            </a:r>
            <a:r>
              <a:rPr lang="it-IT" dirty="0" smtClean="0"/>
              <a:t> of the </a:t>
            </a:r>
            <a:r>
              <a:rPr lang="it-IT" dirty="0" err="1" smtClean="0"/>
              <a:t>drift</a:t>
            </a:r>
            <a:r>
              <a:rPr lang="it-IT" dirty="0" smtClean="0"/>
              <a:t> </a:t>
            </a:r>
            <a:r>
              <a:rPr lang="it-IT" dirty="0" err="1" smtClean="0"/>
              <a:t>chamber</a:t>
            </a:r>
            <a:r>
              <a:rPr lang="it-IT" dirty="0" smtClean="0"/>
              <a:t> (made of </a:t>
            </a:r>
            <a:r>
              <a:rPr lang="it-IT" dirty="0" err="1" smtClean="0"/>
              <a:t>few</a:t>
            </a:r>
            <a:r>
              <a:rPr lang="it-IT" dirty="0" smtClean="0"/>
              <a:t> micro n of </a:t>
            </a:r>
            <a:r>
              <a:rPr lang="it-IT" dirty="0" err="1" smtClean="0"/>
              <a:t>mylar</a:t>
            </a:r>
            <a:r>
              <a:rPr lang="it-IT" dirty="0" smtClean="0"/>
              <a:t>) and </a:t>
            </a:r>
            <a:r>
              <a:rPr lang="it-IT" dirty="0" err="1" smtClean="0"/>
              <a:t>then</a:t>
            </a:r>
            <a:r>
              <a:rPr lang="it-IT" dirty="0" smtClean="0"/>
              <a:t> </a:t>
            </a:r>
            <a:r>
              <a:rPr lang="it-IT" dirty="0" err="1" smtClean="0"/>
              <a:t>ionize</a:t>
            </a:r>
            <a:r>
              <a:rPr lang="it-IT" dirty="0" smtClean="0"/>
              <a:t> the gas (</a:t>
            </a:r>
            <a:r>
              <a:rPr lang="it-IT" dirty="0" err="1" smtClean="0"/>
              <a:t>normally</a:t>
            </a:r>
            <a:r>
              <a:rPr lang="it-IT" dirty="0" smtClean="0"/>
              <a:t> </a:t>
            </a:r>
            <a:r>
              <a:rPr lang="it-IT" dirty="0" err="1" smtClean="0"/>
              <a:t>we</a:t>
            </a:r>
            <a:r>
              <a:rPr lang="it-IT" dirty="0" smtClean="0"/>
              <a:t> use CF4 </a:t>
            </a:r>
            <a:r>
              <a:rPr lang="it-IT" dirty="0" err="1" smtClean="0"/>
              <a:t>at</a:t>
            </a:r>
            <a:r>
              <a:rPr lang="it-IT" dirty="0" smtClean="0"/>
              <a:t> 50 -70 </a:t>
            </a:r>
            <a:r>
              <a:rPr lang="it-IT" dirty="0" err="1" smtClean="0"/>
              <a:t>mbar</a:t>
            </a:r>
            <a:r>
              <a:rPr lang="it-IT" dirty="0" smtClean="0"/>
              <a:t>) </a:t>
            </a:r>
            <a:r>
              <a:rPr lang="it-IT" dirty="0" err="1" smtClean="0"/>
              <a:t>joining</a:t>
            </a:r>
            <a:r>
              <a:rPr lang="it-IT" dirty="0" smtClean="0"/>
              <a:t> </a:t>
            </a:r>
            <a:r>
              <a:rPr lang="it-IT" dirty="0" err="1" smtClean="0"/>
              <a:t>at</a:t>
            </a:r>
            <a:r>
              <a:rPr lang="it-IT" dirty="0" smtClean="0"/>
              <a:t> the end (</a:t>
            </a:r>
            <a:r>
              <a:rPr lang="it-IT" dirty="0" err="1" smtClean="0"/>
              <a:t>if</a:t>
            </a:r>
            <a:r>
              <a:rPr lang="it-IT" dirty="0" smtClean="0"/>
              <a:t> </a:t>
            </a:r>
            <a:r>
              <a:rPr lang="it-IT" dirty="0" err="1" smtClean="0"/>
              <a:t>theit</a:t>
            </a:r>
            <a:r>
              <a:rPr lang="it-IT" dirty="0" smtClean="0"/>
              <a:t> </a:t>
            </a:r>
            <a:r>
              <a:rPr lang="it-IT" dirty="0" err="1" smtClean="0"/>
              <a:t>energy</a:t>
            </a:r>
            <a:r>
              <a:rPr lang="it-IT" dirty="0" smtClean="0"/>
              <a:t> </a:t>
            </a:r>
            <a:r>
              <a:rPr lang="it-IT" dirty="0" err="1" smtClean="0"/>
              <a:t>iis</a:t>
            </a:r>
            <a:r>
              <a:rPr lang="it-IT" dirty="0" smtClean="0"/>
              <a:t> large </a:t>
            </a:r>
            <a:r>
              <a:rPr lang="it-IT" dirty="0" err="1" smtClean="0"/>
              <a:t>enough</a:t>
            </a:r>
            <a:r>
              <a:rPr lang="it-IT" dirty="0" smtClean="0"/>
              <a:t> ) the </a:t>
            </a:r>
            <a:r>
              <a:rPr lang="it-IT" dirty="0" err="1" smtClean="0"/>
              <a:t>Csi</a:t>
            </a:r>
            <a:r>
              <a:rPr lang="it-IT" dirty="0" smtClean="0"/>
              <a:t> </a:t>
            </a:r>
            <a:r>
              <a:rPr lang="it-IT" dirty="0" err="1" smtClean="0"/>
              <a:t>cristals</a:t>
            </a:r>
            <a:r>
              <a:rPr lang="it-IT" dirty="0" smtClean="0"/>
              <a:t>. </a:t>
            </a:r>
            <a:r>
              <a:rPr lang="it-IT" dirty="0" err="1" smtClean="0"/>
              <a:t>These</a:t>
            </a:r>
            <a:r>
              <a:rPr lang="it-IT" dirty="0" smtClean="0"/>
              <a:t> last are </a:t>
            </a:r>
            <a:r>
              <a:rPr lang="it-IT" dirty="0" err="1" smtClean="0"/>
              <a:t>geometrically</a:t>
            </a:r>
            <a:r>
              <a:rPr lang="it-IT" dirty="0" smtClean="0"/>
              <a:t> </a:t>
            </a:r>
            <a:r>
              <a:rPr lang="it-IT" dirty="0" err="1" smtClean="0"/>
              <a:t>positioned</a:t>
            </a:r>
            <a:r>
              <a:rPr lang="it-IT" dirty="0" smtClean="0"/>
              <a:t> so </a:t>
            </a:r>
            <a:r>
              <a:rPr lang="it-IT" dirty="0" err="1" smtClean="0"/>
              <a:t>that</a:t>
            </a:r>
            <a:r>
              <a:rPr lang="it-IT" dirty="0" smtClean="0"/>
              <a:t> </a:t>
            </a:r>
            <a:r>
              <a:rPr lang="it-IT" dirty="0" err="1" smtClean="0"/>
              <a:t>their</a:t>
            </a:r>
            <a:r>
              <a:rPr lang="it-IT" dirty="0" smtClean="0"/>
              <a:t> front face are </a:t>
            </a:r>
            <a:r>
              <a:rPr lang="it-IT" dirty="0" err="1" smtClean="0"/>
              <a:t>radially</a:t>
            </a:r>
            <a:r>
              <a:rPr lang="it-IT" dirty="0" smtClean="0"/>
              <a:t> </a:t>
            </a:r>
            <a:r>
              <a:rPr lang="it-IT" dirty="0" err="1" smtClean="0"/>
              <a:t>perpendicular</a:t>
            </a:r>
            <a:r>
              <a:rPr lang="it-IT" dirty="0" smtClean="0"/>
              <a:t> with </a:t>
            </a:r>
            <a:r>
              <a:rPr lang="it-IT" dirty="0" err="1" smtClean="0"/>
              <a:t>respect</a:t>
            </a:r>
            <a:r>
              <a:rPr lang="it-IT" dirty="0" smtClean="0"/>
              <a:t> to the </a:t>
            </a:r>
            <a:r>
              <a:rPr lang="it-IT" dirty="0" err="1" smtClean="0"/>
              <a:t>trajectory</a:t>
            </a:r>
            <a:r>
              <a:rPr lang="it-IT" dirty="0" smtClean="0"/>
              <a:t> of the </a:t>
            </a:r>
            <a:r>
              <a:rPr lang="it-IT" dirty="0" err="1" smtClean="0"/>
              <a:t>particles</a:t>
            </a:r>
            <a:r>
              <a:rPr lang="it-IT" dirty="0" smtClean="0"/>
              <a:t> </a:t>
            </a:r>
            <a:r>
              <a:rPr lang="it-IT" dirty="0" err="1" smtClean="0"/>
              <a:t>outcoming</a:t>
            </a:r>
            <a:r>
              <a:rPr lang="it-IT" dirty="0" smtClean="0"/>
              <a:t> the target. </a:t>
            </a:r>
          </a:p>
          <a:p>
            <a:pPr eaLnBrk="1" hangingPunct="1">
              <a:defRPr/>
            </a:pPr>
            <a:endParaRPr lang="it-IT" dirty="0" smtClean="0"/>
          </a:p>
          <a:p>
            <a:pPr eaLnBrk="1" hangingPunct="1">
              <a:defRPr/>
            </a:pPr>
            <a:endParaRPr lang="en-US" dirty="0" smtClean="0"/>
          </a:p>
        </p:txBody>
      </p:sp>
      <p:sp>
        <p:nvSpPr>
          <p:cNvPr id="70660" name="Slide Number Placeholder 3"/>
          <p:cNvSpPr>
            <a:spLocks noGrp="1"/>
          </p:cNvSpPr>
          <p:nvPr>
            <p:ph type="sldNum" sz="quarter" idx="5"/>
          </p:nvPr>
        </p:nvSpPr>
        <p:spPr>
          <a:noFill/>
        </p:spPr>
        <p:txBody>
          <a:bodyPr/>
          <a:lstStyle/>
          <a:p>
            <a:fld id="{568ACE12-9227-4EC6-A26C-B0D96623E527}" type="slidenum">
              <a:rPr lang="it-IT" smtClean="0"/>
              <a:pPr/>
              <a:t>14</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it-IT" smtClean="0"/>
              <a:t> Different detectors can be coupled to GARFIELD in the forward region: one of this is the RING COUNTER which is made by a triple telescope made by 8 ionization chamber, 8 300 micron silicon detector which has 8 strip in each sector, 48 small CSI(TL) crystals.</a:t>
            </a:r>
          </a:p>
          <a:p>
            <a:pPr eaLnBrk="1" hangingPunct="1"/>
            <a:r>
              <a:rPr lang="it-IT" smtClean="0"/>
              <a:t>The RING COUNTER is completely digitized and analysed through pulse shape analysis-  The RING counter is used at relatively high energies where the grazing angles are relatively small (so the silicon detectors are not damaged by elastic scattered particles. It cove from about 5 to 18 degrees. </a:t>
            </a:r>
            <a:endParaRPr lang="en-US" smtClean="0"/>
          </a:p>
        </p:txBody>
      </p:sp>
      <p:sp>
        <p:nvSpPr>
          <p:cNvPr id="78852" name="Slide Number Placeholder 3"/>
          <p:cNvSpPr>
            <a:spLocks noGrp="1"/>
          </p:cNvSpPr>
          <p:nvPr>
            <p:ph type="sldNum" sz="quarter" idx="5"/>
          </p:nvPr>
        </p:nvSpPr>
        <p:spPr>
          <a:noFill/>
        </p:spPr>
        <p:txBody>
          <a:bodyPr/>
          <a:lstStyle/>
          <a:p>
            <a:fld id="{63903B73-82E2-48D5-A57F-7DFC01D040D0}" type="slidenum">
              <a:rPr lang="it-IT" smtClean="0"/>
              <a:pPr/>
              <a:t>15</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p:spPr>
        <p:txBody>
          <a:bodyPr/>
          <a:lstStyle/>
          <a:p>
            <a:r>
              <a:rPr lang="it-IT" smtClean="0"/>
              <a:t>The electronic chain used </a:t>
            </a:r>
          </a:p>
        </p:txBody>
      </p:sp>
      <p:sp>
        <p:nvSpPr>
          <p:cNvPr id="74756" name="Segnaposto numero diapositiva 3"/>
          <p:cNvSpPr>
            <a:spLocks noGrp="1"/>
          </p:cNvSpPr>
          <p:nvPr>
            <p:ph type="sldNum" sz="quarter" idx="5"/>
          </p:nvPr>
        </p:nvSpPr>
        <p:spPr>
          <a:noFill/>
        </p:spPr>
        <p:txBody>
          <a:bodyPr/>
          <a:lstStyle/>
          <a:p>
            <a:fld id="{FF9D51E9-36EF-4675-B191-1405007B59B7}" type="slidenum">
              <a:rPr lang="it-IT" smtClean="0"/>
              <a:pPr/>
              <a:t>16</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42913" y="103188"/>
            <a:ext cx="8243887" cy="13144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510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510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03663"/>
            <a:ext cx="4038600" cy="2152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03663"/>
            <a:ext cx="4038600" cy="2152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D6086C9D-E4DF-40E6-9F1D-AB961DD669BD}" type="slidenum">
              <a:rPr lang="ru-RU"/>
              <a:pPr>
                <a:defRPr/>
              </a:pPr>
              <a:t>‹N›</a:t>
            </a:fld>
            <a:endParaRPr lang="ru-RU"/>
          </a:p>
        </p:txBody>
      </p:sp>
    </p:spTree>
    <p:extLst>
      <p:ext uri="{BB962C8B-B14F-4D97-AF65-F5344CB8AC3E}">
        <p14:creationId xmlns:p14="http://schemas.microsoft.com/office/powerpoint/2010/main" xmlns="" val="74554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94B2FC-CED6-4231-AA1A-F0FAA607ECC0}" type="datetimeFigureOut">
              <a:rPr lang="it-IT" smtClean="0"/>
              <a:pPr/>
              <a:t>19/08/2013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83FBA1-19B1-4641-92BB-13C7F6597D0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4B2FC-CED6-4231-AA1A-F0FAA607ECC0}" type="datetimeFigureOut">
              <a:rPr lang="it-IT" smtClean="0"/>
              <a:pPr/>
              <a:t>19/08/2013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3FBA1-19B1-4641-92BB-13C7F6597D0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3.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image" Target="../media/image3.gif"/><Relationship Id="rId5" Type="http://schemas.openxmlformats.org/officeDocument/2006/relationships/image" Target="../media/image31.jpeg"/><Relationship Id="rId10" Type="http://schemas.openxmlformats.org/officeDocument/2006/relationships/oleObject" Target="../embeddings/oleObject1.bin"/><Relationship Id="rId4" Type="http://schemas.openxmlformats.org/officeDocument/2006/relationships/image" Target="../media/image30.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image" Target="../media/image53.gif"/><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gif"/></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3.gif"/><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image" Target="../media/image18.jpeg"/><Relationship Id="rId4" Type="http://schemas.openxmlformats.org/officeDocument/2006/relationships/image" Target="../media/image14.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4056" y="1094879"/>
            <a:ext cx="7772400" cy="1181993"/>
          </a:xfrm>
          <a:noFill/>
        </p:spPr>
        <p:txBody>
          <a:bodyPr>
            <a:normAutofit/>
          </a:bodyPr>
          <a:lstStyle/>
          <a:p>
            <a:r>
              <a:rPr lang="it-IT" sz="3200" b="1" dirty="0" err="1" smtClean="0">
                <a:solidFill>
                  <a:srgbClr val="C00000"/>
                </a:solidFill>
                <a:latin typeface="+mn-lt"/>
              </a:rPr>
              <a:t>Pre-equilibrium</a:t>
            </a:r>
            <a:r>
              <a:rPr lang="it-IT" sz="3200" b="1" dirty="0" smtClean="0">
                <a:solidFill>
                  <a:srgbClr val="C00000"/>
                </a:solidFill>
                <a:latin typeface="+mn-lt"/>
              </a:rPr>
              <a:t> </a:t>
            </a:r>
            <a:r>
              <a:rPr lang="it-IT" sz="3200" b="1" dirty="0" err="1" smtClean="0">
                <a:solidFill>
                  <a:srgbClr val="C00000"/>
                </a:solidFill>
                <a:latin typeface="Symbol" pitchFamily="18" charset="2"/>
              </a:rPr>
              <a:t>a</a:t>
            </a:r>
            <a:r>
              <a:rPr lang="it-IT" sz="3200" b="1" dirty="0" err="1" smtClean="0">
                <a:solidFill>
                  <a:srgbClr val="C00000"/>
                </a:solidFill>
                <a:latin typeface="+mn-lt"/>
              </a:rPr>
              <a:t>-particle</a:t>
            </a:r>
            <a:r>
              <a:rPr lang="it-IT" sz="3200" b="1" dirty="0" smtClean="0">
                <a:solidFill>
                  <a:srgbClr val="C00000"/>
                </a:solidFill>
                <a:latin typeface="+mn-lt"/>
              </a:rPr>
              <a:t> </a:t>
            </a:r>
            <a:r>
              <a:rPr lang="it-IT" sz="3200" b="1" dirty="0" err="1" smtClean="0">
                <a:solidFill>
                  <a:srgbClr val="C00000"/>
                </a:solidFill>
                <a:latin typeface="+mn-lt"/>
              </a:rPr>
              <a:t>emission</a:t>
            </a:r>
            <a:r>
              <a:rPr lang="it-IT" sz="3200" b="1" dirty="0" smtClean="0">
                <a:solidFill>
                  <a:srgbClr val="C00000"/>
                </a:solidFill>
                <a:latin typeface="+mn-lt"/>
              </a:rPr>
              <a:t> </a:t>
            </a:r>
            <a:r>
              <a:rPr lang="it-IT" sz="3200" b="1" dirty="0" err="1" smtClean="0">
                <a:solidFill>
                  <a:srgbClr val="C00000"/>
                </a:solidFill>
                <a:latin typeface="+mn-lt"/>
              </a:rPr>
              <a:t>as</a:t>
            </a:r>
            <a:r>
              <a:rPr lang="it-IT" sz="3200" b="1" dirty="0" smtClean="0">
                <a:solidFill>
                  <a:srgbClr val="C00000"/>
                </a:solidFill>
                <a:latin typeface="+mn-lt"/>
              </a:rPr>
              <a:t> a probe </a:t>
            </a:r>
            <a:r>
              <a:rPr lang="it-IT" sz="3200" b="1" dirty="0" err="1" smtClean="0">
                <a:solidFill>
                  <a:srgbClr val="C00000"/>
                </a:solidFill>
                <a:latin typeface="+mn-lt"/>
              </a:rPr>
              <a:t>to</a:t>
            </a:r>
            <a:r>
              <a:rPr lang="it-IT" sz="3200" b="1" dirty="0" smtClean="0">
                <a:solidFill>
                  <a:srgbClr val="C00000"/>
                </a:solidFill>
                <a:latin typeface="+mn-lt"/>
              </a:rPr>
              <a:t> </a:t>
            </a:r>
            <a:r>
              <a:rPr lang="it-IT" sz="3200" b="1" dirty="0" err="1" smtClean="0">
                <a:solidFill>
                  <a:srgbClr val="C00000"/>
                </a:solidFill>
                <a:latin typeface="+mn-lt"/>
              </a:rPr>
              <a:t>study</a:t>
            </a:r>
            <a:r>
              <a:rPr lang="it-IT" sz="3200" b="1" dirty="0" smtClean="0">
                <a:solidFill>
                  <a:srgbClr val="C00000"/>
                </a:solidFill>
                <a:latin typeface="+mn-lt"/>
              </a:rPr>
              <a:t> </a:t>
            </a:r>
            <a:r>
              <a:rPr lang="it-IT" sz="3200" b="1" dirty="0" err="1" smtClean="0">
                <a:solidFill>
                  <a:srgbClr val="C00000"/>
                </a:solidFill>
                <a:latin typeface="Symbol" pitchFamily="18" charset="2"/>
              </a:rPr>
              <a:t>a</a:t>
            </a:r>
            <a:r>
              <a:rPr lang="it-IT" sz="3200" b="1" dirty="0" err="1" smtClean="0">
                <a:solidFill>
                  <a:srgbClr val="C00000"/>
                </a:solidFill>
                <a:latin typeface="+mn-lt"/>
              </a:rPr>
              <a:t>-clustering</a:t>
            </a:r>
            <a:r>
              <a:rPr lang="it-IT" sz="3200" b="1" dirty="0" smtClean="0">
                <a:solidFill>
                  <a:srgbClr val="C00000"/>
                </a:solidFill>
                <a:latin typeface="+mn-lt"/>
              </a:rPr>
              <a:t> in nuclei</a:t>
            </a:r>
            <a:endParaRPr lang="it-IT" sz="3200" b="1" dirty="0">
              <a:solidFill>
                <a:srgbClr val="C00000"/>
              </a:solidFill>
              <a:latin typeface="+mn-lt"/>
            </a:endParaRPr>
          </a:p>
        </p:txBody>
      </p:sp>
      <p:sp>
        <p:nvSpPr>
          <p:cNvPr id="3" name="Sottotitolo 2"/>
          <p:cNvSpPr>
            <a:spLocks noGrp="1"/>
          </p:cNvSpPr>
          <p:nvPr>
            <p:ph type="subTitle" idx="1"/>
          </p:nvPr>
        </p:nvSpPr>
        <p:spPr>
          <a:xfrm>
            <a:off x="1475656" y="4556720"/>
            <a:ext cx="6624736" cy="1608584"/>
          </a:xfrm>
          <a:solidFill>
            <a:schemeClr val="bg2">
              <a:lumMod val="90000"/>
            </a:schemeClr>
          </a:solidFill>
          <a:ln>
            <a:noFill/>
          </a:ln>
        </p:spPr>
        <p:txBody>
          <a:bodyPr>
            <a:normAutofit/>
          </a:bodyPr>
          <a:lstStyle/>
          <a:p>
            <a:r>
              <a:rPr lang="en-US" sz="1800" b="1" dirty="0" smtClean="0">
                <a:solidFill>
                  <a:schemeClr val="accent6">
                    <a:lumMod val="75000"/>
                  </a:schemeClr>
                </a:solidFill>
              </a:rPr>
              <a:t>International Workshop on Nuclear Dynamics and Thermodynamics</a:t>
            </a:r>
          </a:p>
          <a:p>
            <a:r>
              <a:rPr lang="en-US" sz="1600" dirty="0" smtClean="0">
                <a:solidFill>
                  <a:schemeClr val="accent6">
                    <a:lumMod val="75000"/>
                  </a:schemeClr>
                </a:solidFill>
              </a:rPr>
              <a:t>in Honor of Prof.</a:t>
            </a:r>
            <a:r>
              <a:rPr lang="en-US" sz="2000" b="1" dirty="0" smtClean="0">
                <a:solidFill>
                  <a:schemeClr val="accent6">
                    <a:lumMod val="75000"/>
                  </a:schemeClr>
                </a:solidFill>
              </a:rPr>
              <a:t> Joe </a:t>
            </a:r>
            <a:r>
              <a:rPr lang="en-US" sz="2000" b="1" dirty="0" err="1" smtClean="0">
                <a:solidFill>
                  <a:schemeClr val="accent6">
                    <a:lumMod val="75000"/>
                  </a:schemeClr>
                </a:solidFill>
              </a:rPr>
              <a:t>Natowitz</a:t>
            </a:r>
            <a:r>
              <a:rPr lang="en-US" sz="2000" b="1" dirty="0" smtClean="0">
                <a:solidFill>
                  <a:schemeClr val="accent6">
                    <a:lumMod val="75000"/>
                  </a:schemeClr>
                </a:solidFill>
              </a:rPr>
              <a:t> </a:t>
            </a:r>
          </a:p>
          <a:p>
            <a:pPr>
              <a:spcBef>
                <a:spcPts val="0"/>
              </a:spcBef>
            </a:pPr>
            <a:endParaRPr lang="en-US" sz="2000" b="1" dirty="0" smtClean="0">
              <a:solidFill>
                <a:schemeClr val="accent6">
                  <a:lumMod val="75000"/>
                </a:schemeClr>
              </a:solidFill>
            </a:endParaRPr>
          </a:p>
          <a:p>
            <a:r>
              <a:rPr lang="en-US" sz="1200" b="1" dirty="0" smtClean="0">
                <a:solidFill>
                  <a:schemeClr val="accent6">
                    <a:lumMod val="75000"/>
                  </a:schemeClr>
                </a:solidFill>
              </a:rPr>
              <a:t>Texas A&amp;M University, College Station, Texas</a:t>
            </a:r>
          </a:p>
          <a:p>
            <a:r>
              <a:rPr lang="en-US" sz="1200" b="1" dirty="0" smtClean="0">
                <a:solidFill>
                  <a:schemeClr val="accent6">
                    <a:lumMod val="75000"/>
                  </a:schemeClr>
                </a:solidFill>
              </a:rPr>
              <a:t>August 19-22, 2013</a:t>
            </a:r>
          </a:p>
        </p:txBody>
      </p:sp>
      <p:sp>
        <p:nvSpPr>
          <p:cNvPr id="5" name="CasellaDiTesto 4"/>
          <p:cNvSpPr txBox="1"/>
          <p:nvPr/>
        </p:nvSpPr>
        <p:spPr>
          <a:xfrm>
            <a:off x="3680214" y="6300000"/>
            <a:ext cx="1923925" cy="430887"/>
          </a:xfrm>
          <a:prstGeom prst="rect">
            <a:avLst/>
          </a:prstGeom>
          <a:noFill/>
        </p:spPr>
        <p:txBody>
          <a:bodyPr wrap="none" rtlCol="0">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6"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123988"/>
            <a:ext cx="6885385" cy="637406"/>
          </a:xfrm>
          <a:prstGeom prst="rect">
            <a:avLst/>
          </a:prstGeom>
          <a:noFill/>
        </p:spPr>
      </p:pic>
      <p:sp>
        <p:nvSpPr>
          <p:cNvPr id="7" name="CasellaDiTesto 6"/>
          <p:cNvSpPr txBox="1"/>
          <p:nvPr/>
        </p:nvSpPr>
        <p:spPr>
          <a:xfrm>
            <a:off x="2931255" y="2525995"/>
            <a:ext cx="3343929" cy="1415772"/>
          </a:xfrm>
          <a:prstGeom prst="rect">
            <a:avLst/>
          </a:prstGeom>
          <a:noFill/>
        </p:spPr>
        <p:txBody>
          <a:bodyPr wrap="none" rtlCol="0">
            <a:spAutoFit/>
          </a:bodyPr>
          <a:lstStyle/>
          <a:p>
            <a:pPr algn="ctr"/>
            <a:r>
              <a:rPr lang="it-IT" sz="2800" dirty="0" smtClean="0">
                <a:solidFill>
                  <a:srgbClr val="003399"/>
                </a:solidFill>
              </a:rPr>
              <a:t>D. Fabris</a:t>
            </a:r>
          </a:p>
          <a:p>
            <a:pPr algn="ctr"/>
            <a:r>
              <a:rPr lang="it-IT" sz="2000" dirty="0" smtClean="0">
                <a:solidFill>
                  <a:srgbClr val="003399"/>
                </a:solidFill>
              </a:rPr>
              <a:t>INFN Sezione di Padova</a:t>
            </a:r>
          </a:p>
          <a:p>
            <a:pPr algn="ctr"/>
            <a:endParaRPr lang="it-IT" sz="2000" dirty="0" smtClean="0">
              <a:solidFill>
                <a:srgbClr val="003399"/>
              </a:solidFill>
            </a:endParaRPr>
          </a:p>
          <a:p>
            <a:pPr algn="ctr"/>
            <a:r>
              <a:rPr lang="it-IT" i="1" dirty="0" smtClean="0">
                <a:solidFill>
                  <a:srgbClr val="003399"/>
                </a:solidFill>
              </a:rPr>
              <a:t>on </a:t>
            </a:r>
            <a:r>
              <a:rPr lang="it-IT" i="1" dirty="0" err="1" smtClean="0">
                <a:solidFill>
                  <a:srgbClr val="003399"/>
                </a:solidFill>
              </a:rPr>
              <a:t>behalf</a:t>
            </a:r>
            <a:r>
              <a:rPr lang="it-IT" i="1" dirty="0" smtClean="0">
                <a:solidFill>
                  <a:srgbClr val="003399"/>
                </a:solidFill>
              </a:rPr>
              <a:t> </a:t>
            </a:r>
            <a:r>
              <a:rPr lang="it-IT" i="1" dirty="0" err="1" smtClean="0">
                <a:solidFill>
                  <a:srgbClr val="003399"/>
                </a:solidFill>
              </a:rPr>
              <a:t>of</a:t>
            </a:r>
            <a:r>
              <a:rPr lang="it-IT" i="1" dirty="0" smtClean="0">
                <a:solidFill>
                  <a:srgbClr val="003399"/>
                </a:solidFill>
              </a:rPr>
              <a:t> </a:t>
            </a:r>
            <a:r>
              <a:rPr lang="it-IT" i="1" dirty="0" err="1" smtClean="0">
                <a:solidFill>
                  <a:srgbClr val="003399"/>
                </a:solidFill>
              </a:rPr>
              <a:t>Nucl-ex</a:t>
            </a:r>
            <a:r>
              <a:rPr lang="it-IT" i="1" dirty="0" smtClean="0">
                <a:solidFill>
                  <a:srgbClr val="003399"/>
                </a:solidFill>
              </a:rPr>
              <a:t> </a:t>
            </a:r>
            <a:r>
              <a:rPr lang="it-IT" i="1" dirty="0" err="1" smtClean="0">
                <a:solidFill>
                  <a:srgbClr val="003399"/>
                </a:solidFill>
              </a:rPr>
              <a:t>collaboration</a:t>
            </a:r>
            <a:endParaRPr lang="it-IT" i="1" dirty="0">
              <a:solidFill>
                <a:srgbClr val="003399"/>
              </a:solidFill>
            </a:endParaRPr>
          </a:p>
        </p:txBody>
      </p:sp>
      <p:pic>
        <p:nvPicPr>
          <p:cNvPr id="10" name="Picture 4" descr="http://www.infn.it/logo/weblogo4.gif"/>
          <p:cNvPicPr>
            <a:picLocks noChangeAspect="1" noChangeArrowheads="1"/>
          </p:cNvPicPr>
          <p:nvPr/>
        </p:nvPicPr>
        <p:blipFill>
          <a:blip r:embed="rId3" cstate="print"/>
          <a:srcRect/>
          <a:stretch>
            <a:fillRect/>
          </a:stretch>
        </p:blipFill>
        <p:spPr bwMode="auto">
          <a:xfrm>
            <a:off x="7536879" y="44624"/>
            <a:ext cx="1571625" cy="1000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056" y="332656"/>
            <a:ext cx="4355976" cy="936104"/>
          </a:xfrm>
        </p:spPr>
        <p:txBody>
          <a:bodyPr>
            <a:normAutofit/>
          </a:bodyPr>
          <a:lstStyle/>
          <a:p>
            <a:r>
              <a:rPr lang="it-IT" sz="2800" dirty="0" smtClean="0">
                <a:solidFill>
                  <a:srgbClr val="003399"/>
                </a:solidFill>
              </a:rPr>
              <a:t>250 </a:t>
            </a:r>
            <a:r>
              <a:rPr lang="it-IT" sz="2800" dirty="0" err="1" smtClean="0">
                <a:solidFill>
                  <a:srgbClr val="003399"/>
                </a:solidFill>
              </a:rPr>
              <a:t>MeV</a:t>
            </a:r>
            <a:r>
              <a:rPr lang="it-IT" sz="2800" dirty="0" smtClean="0">
                <a:solidFill>
                  <a:srgbClr val="003399"/>
                </a:solidFill>
              </a:rPr>
              <a:t> </a:t>
            </a:r>
            <a:r>
              <a:rPr lang="it-IT" sz="2800" baseline="30000" dirty="0" smtClean="0">
                <a:solidFill>
                  <a:srgbClr val="003399"/>
                </a:solidFill>
              </a:rPr>
              <a:t>16</a:t>
            </a:r>
            <a:r>
              <a:rPr lang="it-IT" sz="2800" dirty="0" smtClean="0">
                <a:solidFill>
                  <a:srgbClr val="003399"/>
                </a:solidFill>
              </a:rPr>
              <a:t>O + </a:t>
            </a:r>
            <a:r>
              <a:rPr lang="it-IT" sz="2800" baseline="30000" dirty="0" smtClean="0">
                <a:solidFill>
                  <a:srgbClr val="003399"/>
                </a:solidFill>
              </a:rPr>
              <a:t>116</a:t>
            </a:r>
            <a:r>
              <a:rPr lang="it-IT" sz="2800" dirty="0" smtClean="0">
                <a:solidFill>
                  <a:srgbClr val="003399"/>
                </a:solidFill>
              </a:rPr>
              <a:t>Sn</a:t>
            </a:r>
            <a:endParaRPr lang="it-IT" sz="2800" dirty="0">
              <a:solidFill>
                <a:srgbClr val="003399"/>
              </a:solidFill>
            </a:endParaRPr>
          </a:p>
        </p:txBody>
      </p:sp>
      <p:pic>
        <p:nvPicPr>
          <p:cNvPr id="6" name="Рисунок 2" descr="F6a.jpg"/>
          <p:cNvPicPr>
            <a:picLocks noGrp="1"/>
          </p:cNvPicPr>
          <p:nvPr>
            <p:ph idx="1"/>
          </p:nvPr>
        </p:nvPicPr>
        <p:blipFill>
          <a:blip r:embed="rId2" cstate="print"/>
          <a:stretch>
            <a:fillRect/>
          </a:stretch>
        </p:blipFill>
        <p:spPr>
          <a:xfrm>
            <a:off x="611560" y="2276872"/>
            <a:ext cx="6192688" cy="4032448"/>
          </a:xfrm>
          <a:prstGeom prst="rect">
            <a:avLst/>
          </a:prstGeom>
        </p:spPr>
      </p:pic>
      <p:sp>
        <p:nvSpPr>
          <p:cNvPr id="8" name="CasellaDiTesto 7"/>
          <p:cNvSpPr txBox="1"/>
          <p:nvPr/>
        </p:nvSpPr>
        <p:spPr>
          <a:xfrm>
            <a:off x="6670016" y="4797152"/>
            <a:ext cx="2438488" cy="1077218"/>
          </a:xfrm>
          <a:prstGeom prst="rect">
            <a:avLst/>
          </a:prstGeom>
          <a:noFill/>
        </p:spPr>
        <p:txBody>
          <a:bodyPr wrap="none" rtlCol="0">
            <a:spAutoFit/>
          </a:bodyPr>
          <a:lstStyle/>
          <a:p>
            <a:r>
              <a:rPr lang="it-IT" sz="1600" b="1" dirty="0" err="1" smtClean="0"/>
              <a:t>---</a:t>
            </a:r>
            <a:r>
              <a:rPr lang="it-IT" sz="1600" b="1" dirty="0" smtClean="0"/>
              <a:t> </a:t>
            </a:r>
            <a:r>
              <a:rPr lang="it-IT" sz="1600" dirty="0" smtClean="0"/>
              <a:t> </a:t>
            </a:r>
            <a:r>
              <a:rPr lang="it-IT" sz="1600" b="1" dirty="0" smtClean="0"/>
              <a:t>No </a:t>
            </a:r>
            <a:r>
              <a:rPr lang="it-IT" sz="1600" b="1" dirty="0" err="1" smtClean="0">
                <a:latin typeface="Symbol" pitchFamily="18" charset="2"/>
              </a:rPr>
              <a:t>a</a:t>
            </a:r>
            <a:r>
              <a:rPr lang="it-IT" sz="1600" b="1" dirty="0" err="1" smtClean="0"/>
              <a:t>-clustering</a:t>
            </a:r>
            <a:r>
              <a:rPr lang="it-IT" sz="1600" b="1" dirty="0" smtClean="0"/>
              <a:t> in </a:t>
            </a:r>
            <a:r>
              <a:rPr lang="it-IT" sz="1600" b="1" baseline="30000" dirty="0" smtClean="0"/>
              <a:t>16</a:t>
            </a:r>
            <a:r>
              <a:rPr lang="it-IT" sz="1600" b="1" dirty="0" smtClean="0"/>
              <a:t>O</a:t>
            </a:r>
          </a:p>
          <a:p>
            <a:r>
              <a:rPr lang="it-IT" sz="1600" b="1" dirty="0" smtClean="0"/>
              <a:t>__</a:t>
            </a:r>
            <a:r>
              <a:rPr lang="it-IT" sz="1600" dirty="0" smtClean="0"/>
              <a:t>  </a:t>
            </a:r>
            <a:r>
              <a:rPr lang="it-IT" sz="1600" b="1" dirty="0" smtClean="0"/>
              <a:t>10% </a:t>
            </a:r>
            <a:r>
              <a:rPr lang="it-IT" sz="1600" b="1" dirty="0" err="1" smtClean="0">
                <a:latin typeface="Symbol" pitchFamily="18" charset="2"/>
              </a:rPr>
              <a:t>a</a:t>
            </a:r>
            <a:r>
              <a:rPr lang="it-IT" sz="1600" b="1" dirty="0" err="1" smtClean="0"/>
              <a:t>-clustering</a:t>
            </a:r>
            <a:r>
              <a:rPr lang="it-IT" sz="1600" b="1" dirty="0" smtClean="0"/>
              <a:t> in </a:t>
            </a:r>
            <a:r>
              <a:rPr lang="it-IT" sz="1600" b="1" baseline="30000" dirty="0" smtClean="0"/>
              <a:t>16</a:t>
            </a:r>
            <a:r>
              <a:rPr lang="it-IT" sz="1600" b="1" dirty="0" smtClean="0"/>
              <a:t>O</a:t>
            </a:r>
          </a:p>
          <a:p>
            <a:r>
              <a:rPr lang="it-IT" sz="1600" b="1" dirty="0" smtClean="0">
                <a:solidFill>
                  <a:srgbClr val="00B0F0"/>
                </a:solidFill>
              </a:rPr>
              <a:t>__  50% </a:t>
            </a:r>
            <a:r>
              <a:rPr lang="it-IT" sz="1600" b="1" dirty="0" err="1" smtClean="0">
                <a:solidFill>
                  <a:srgbClr val="00B0F0"/>
                </a:solidFill>
                <a:latin typeface="Symbol" pitchFamily="18" charset="2"/>
              </a:rPr>
              <a:t>a</a:t>
            </a:r>
            <a:r>
              <a:rPr lang="it-IT" sz="1600" b="1" dirty="0" err="1" smtClean="0">
                <a:solidFill>
                  <a:srgbClr val="00B0F0"/>
                </a:solidFill>
              </a:rPr>
              <a:t>-clustering</a:t>
            </a:r>
            <a:r>
              <a:rPr lang="it-IT" sz="1600" b="1" dirty="0" smtClean="0">
                <a:solidFill>
                  <a:srgbClr val="00B0F0"/>
                </a:solidFill>
              </a:rPr>
              <a:t> in </a:t>
            </a:r>
            <a:r>
              <a:rPr lang="it-IT" sz="1600" b="1" baseline="30000" dirty="0" smtClean="0">
                <a:solidFill>
                  <a:srgbClr val="00B0F0"/>
                </a:solidFill>
              </a:rPr>
              <a:t>16</a:t>
            </a:r>
            <a:r>
              <a:rPr lang="it-IT" sz="1600" b="1" dirty="0" smtClean="0">
                <a:solidFill>
                  <a:srgbClr val="00B0F0"/>
                </a:solidFill>
              </a:rPr>
              <a:t>O</a:t>
            </a:r>
          </a:p>
          <a:p>
            <a:pPr>
              <a:buClr>
                <a:srgbClr val="C00000"/>
              </a:buClr>
              <a:buFont typeface="Wingdings" pitchFamily="2" charset="2"/>
              <a:buChar char="§"/>
            </a:pPr>
            <a:r>
              <a:rPr lang="it-IT" sz="1600" b="1" dirty="0" smtClean="0">
                <a:solidFill>
                  <a:srgbClr val="00B0F0"/>
                </a:solidFill>
              </a:rPr>
              <a:t>     </a:t>
            </a:r>
            <a:r>
              <a:rPr lang="it-IT" sz="1600" b="1" dirty="0" err="1" smtClean="0">
                <a:solidFill>
                  <a:srgbClr val="C00000"/>
                </a:solidFill>
              </a:rPr>
              <a:t>Exp</a:t>
            </a:r>
            <a:endParaRPr lang="it-IT" sz="1600" b="1" dirty="0">
              <a:solidFill>
                <a:srgbClr val="C00000"/>
              </a:solidFill>
            </a:endParaRPr>
          </a:p>
        </p:txBody>
      </p:sp>
      <p:sp>
        <p:nvSpPr>
          <p:cNvPr id="10" name="Rettangolo 9"/>
          <p:cNvSpPr/>
          <p:nvPr/>
        </p:nvSpPr>
        <p:spPr>
          <a:xfrm>
            <a:off x="2051720" y="1556792"/>
            <a:ext cx="2550827" cy="461665"/>
          </a:xfrm>
          <a:prstGeom prst="rect">
            <a:avLst/>
          </a:prstGeom>
        </p:spPr>
        <p:txBody>
          <a:bodyPr wrap="none">
            <a:spAutoFit/>
          </a:bodyPr>
          <a:lstStyle/>
          <a:p>
            <a:r>
              <a:rPr lang="it-IT" sz="2400" b="1" dirty="0" err="1" smtClean="0">
                <a:solidFill>
                  <a:srgbClr val="C00000"/>
                </a:solidFill>
                <a:latin typeface="Symbol" pitchFamily="18" charset="2"/>
              </a:rPr>
              <a:t>a</a:t>
            </a:r>
            <a:r>
              <a:rPr lang="it-IT" sz="2400" b="1" dirty="0" err="1" smtClean="0">
                <a:solidFill>
                  <a:srgbClr val="C00000"/>
                </a:solidFill>
              </a:rPr>
              <a:t>-particles</a:t>
            </a:r>
            <a:r>
              <a:rPr lang="it-IT" sz="2400" dirty="0" smtClean="0"/>
              <a:t> </a:t>
            </a:r>
            <a:r>
              <a:rPr lang="it-IT" sz="2400" dirty="0" err="1" smtClean="0">
                <a:solidFill>
                  <a:srgbClr val="003399"/>
                </a:solidFill>
              </a:rPr>
              <a:t>spectra</a:t>
            </a:r>
            <a:endParaRPr lang="it-IT" sz="2400" dirty="0"/>
          </a:p>
        </p:txBody>
      </p:sp>
      <p:pic>
        <p:nvPicPr>
          <p:cNvPr id="9" name="Picture 5" descr="O16"/>
          <p:cNvPicPr>
            <a:picLocks noChangeAspect="1" noChangeArrowheads="1"/>
          </p:cNvPicPr>
          <p:nvPr/>
        </p:nvPicPr>
        <p:blipFill>
          <a:blip r:embed="rId3" cstate="print"/>
          <a:srcRect/>
          <a:stretch>
            <a:fillRect/>
          </a:stretch>
        </p:blipFill>
        <p:spPr bwMode="auto">
          <a:xfrm>
            <a:off x="5220072" y="262481"/>
            <a:ext cx="3528392" cy="2014391"/>
          </a:xfrm>
          <a:prstGeom prst="rect">
            <a:avLst/>
          </a:prstGeom>
          <a:noFill/>
          <a:ln w="9525">
            <a:noFill/>
            <a:miter lim="800000"/>
            <a:headEnd/>
            <a:tailEnd/>
          </a:ln>
        </p:spPr>
      </p:pic>
      <p:pic>
        <p:nvPicPr>
          <p:cNvPr id="7" name="Picture 2" descr="http://www.infn.it/logo/weblogo6.gif"/>
          <p:cNvPicPr>
            <a:picLocks noChangeAspect="1" noChangeArrowheads="1"/>
          </p:cNvPicPr>
          <p:nvPr/>
        </p:nvPicPr>
        <p:blipFill>
          <a:blip r:embed="rId4" cstate="print"/>
          <a:srcRect/>
          <a:stretch>
            <a:fillRect/>
          </a:stretch>
        </p:blipFill>
        <p:spPr bwMode="auto">
          <a:xfrm>
            <a:off x="8175054" y="30137"/>
            <a:ext cx="933450" cy="590551"/>
          </a:xfrm>
          <a:prstGeom prst="rect">
            <a:avLst/>
          </a:prstGeom>
          <a:noFill/>
        </p:spPr>
      </p:pic>
      <p:sp>
        <p:nvSpPr>
          <p:cNvPr id="11" name="Rettangolo 10"/>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12" name="Picture 2" descr="C:\Documents and Settings\fabris\Desktop\Documenti Backup\dany\Nuclex\Garfield\Figure_Garfield\LogoGARFIELD.png"/>
          <p:cNvPicPr>
            <a:picLocks noChangeAspect="1" noChangeArrowheads="1"/>
          </p:cNvPicPr>
          <p:nvPr/>
        </p:nvPicPr>
        <p:blipFill>
          <a:blip r:embed="rId5" cstate="print"/>
          <a:srcRect/>
          <a:stretch>
            <a:fillRect/>
          </a:stretch>
        </p:blipFill>
        <p:spPr bwMode="auto">
          <a:xfrm rot="-5400000">
            <a:off x="-3160501" y="3123988"/>
            <a:ext cx="6885385" cy="6374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764704"/>
            <a:ext cx="8640960" cy="2520280"/>
          </a:xfrm>
        </p:spPr>
        <p:txBody>
          <a:bodyPr>
            <a:normAutofit fontScale="92500"/>
          </a:bodyPr>
          <a:lstStyle/>
          <a:p>
            <a:r>
              <a:rPr lang="it-IT" sz="2800" dirty="0" smtClean="0">
                <a:solidFill>
                  <a:srgbClr val="003399"/>
                </a:solidFill>
              </a:rPr>
              <a:t>Extra production </a:t>
            </a:r>
            <a:r>
              <a:rPr lang="it-IT" sz="2800" dirty="0" err="1" smtClean="0">
                <a:solidFill>
                  <a:srgbClr val="003399"/>
                </a:solidFill>
              </a:rPr>
              <a:t>of</a:t>
            </a:r>
            <a:r>
              <a:rPr lang="it-IT" sz="2800" dirty="0" smtClean="0">
                <a:solidFill>
                  <a:srgbClr val="003399"/>
                </a:solidFill>
              </a:rPr>
              <a:t> </a:t>
            </a:r>
            <a:r>
              <a:rPr lang="it-IT" sz="2800" dirty="0" err="1" smtClean="0">
                <a:solidFill>
                  <a:srgbClr val="003399"/>
                </a:solidFill>
                <a:latin typeface="Symbol" pitchFamily="18" charset="2"/>
              </a:rPr>
              <a:t>a</a:t>
            </a:r>
            <a:r>
              <a:rPr lang="it-IT" sz="2800" dirty="0" err="1" smtClean="0">
                <a:solidFill>
                  <a:srgbClr val="003399"/>
                </a:solidFill>
              </a:rPr>
              <a:t>-particles</a:t>
            </a:r>
            <a:r>
              <a:rPr lang="it-IT" sz="2800" dirty="0" smtClean="0">
                <a:solidFill>
                  <a:srgbClr val="003399"/>
                </a:solidFill>
              </a:rPr>
              <a:t> at </a:t>
            </a:r>
            <a:r>
              <a:rPr lang="it-IT" sz="2800" dirty="0" err="1" smtClean="0">
                <a:solidFill>
                  <a:srgbClr val="003399"/>
                </a:solidFill>
              </a:rPr>
              <a:t>small</a:t>
            </a:r>
            <a:r>
              <a:rPr lang="it-IT" sz="2800" dirty="0" smtClean="0">
                <a:solidFill>
                  <a:srgbClr val="003399"/>
                </a:solidFill>
              </a:rPr>
              <a:t> </a:t>
            </a:r>
            <a:r>
              <a:rPr lang="it-IT" sz="2800" dirty="0" err="1" smtClean="0">
                <a:solidFill>
                  <a:srgbClr val="003399"/>
                </a:solidFill>
              </a:rPr>
              <a:t>angles</a:t>
            </a:r>
            <a:r>
              <a:rPr lang="it-IT" sz="2800" dirty="0" smtClean="0">
                <a:solidFill>
                  <a:srgbClr val="003399"/>
                </a:solidFill>
              </a:rPr>
              <a:t> can </a:t>
            </a:r>
            <a:r>
              <a:rPr lang="it-IT" sz="2800" dirty="0" err="1" smtClean="0">
                <a:solidFill>
                  <a:srgbClr val="003399"/>
                </a:solidFill>
              </a:rPr>
              <a:t>be</a:t>
            </a:r>
            <a:r>
              <a:rPr lang="it-IT" sz="2800" dirty="0" smtClean="0">
                <a:solidFill>
                  <a:srgbClr val="003399"/>
                </a:solidFill>
              </a:rPr>
              <a:t> </a:t>
            </a:r>
            <a:r>
              <a:rPr lang="it-IT" sz="2800" dirty="0" err="1" smtClean="0">
                <a:solidFill>
                  <a:srgbClr val="003399"/>
                </a:solidFill>
              </a:rPr>
              <a:t>ascribed</a:t>
            </a:r>
            <a:r>
              <a:rPr lang="it-IT" sz="2800" dirty="0" smtClean="0">
                <a:solidFill>
                  <a:srgbClr val="003399"/>
                </a:solidFill>
              </a:rPr>
              <a:t> </a:t>
            </a:r>
            <a:r>
              <a:rPr lang="it-IT" sz="2800" dirty="0" err="1" smtClean="0">
                <a:solidFill>
                  <a:srgbClr val="003399"/>
                </a:solidFill>
              </a:rPr>
              <a:t>to</a:t>
            </a:r>
            <a:r>
              <a:rPr lang="it-IT" sz="2800" dirty="0" smtClean="0">
                <a:solidFill>
                  <a:srgbClr val="003399"/>
                </a:solidFill>
              </a:rPr>
              <a:t> </a:t>
            </a:r>
            <a:r>
              <a:rPr lang="it-IT" sz="2800" b="1" dirty="0" err="1" smtClean="0">
                <a:solidFill>
                  <a:srgbClr val="C00000"/>
                </a:solidFill>
              </a:rPr>
              <a:t>alpha</a:t>
            </a:r>
            <a:r>
              <a:rPr lang="it-IT" sz="2800" b="1" dirty="0" smtClean="0">
                <a:solidFill>
                  <a:srgbClr val="C00000"/>
                </a:solidFill>
              </a:rPr>
              <a:t> </a:t>
            </a:r>
            <a:r>
              <a:rPr lang="it-IT" sz="2800" b="1" dirty="0" err="1" smtClean="0">
                <a:solidFill>
                  <a:srgbClr val="C00000"/>
                </a:solidFill>
              </a:rPr>
              <a:t>clustering</a:t>
            </a:r>
            <a:r>
              <a:rPr lang="it-IT" sz="2800" b="1" dirty="0" smtClean="0">
                <a:solidFill>
                  <a:srgbClr val="C00000"/>
                </a:solidFill>
              </a:rPr>
              <a:t> </a:t>
            </a:r>
            <a:r>
              <a:rPr lang="it-IT" sz="2800" dirty="0" smtClean="0">
                <a:solidFill>
                  <a:srgbClr val="003399"/>
                </a:solidFill>
              </a:rPr>
              <a:t>in the </a:t>
            </a:r>
            <a:r>
              <a:rPr lang="it-IT" sz="2800" b="1" dirty="0" err="1" smtClean="0">
                <a:solidFill>
                  <a:srgbClr val="C00000"/>
                </a:solidFill>
              </a:rPr>
              <a:t>projectile</a:t>
            </a:r>
            <a:r>
              <a:rPr lang="it-IT" sz="2800" b="1" dirty="0" smtClean="0">
                <a:solidFill>
                  <a:srgbClr val="C00000"/>
                </a:solidFill>
              </a:rPr>
              <a:t> </a:t>
            </a:r>
            <a:r>
              <a:rPr lang="it-IT" sz="2800" b="1" dirty="0" err="1" smtClean="0">
                <a:solidFill>
                  <a:srgbClr val="C00000"/>
                </a:solidFill>
              </a:rPr>
              <a:t>nucleus</a:t>
            </a:r>
            <a:r>
              <a:rPr lang="it-IT" sz="2800" b="1" dirty="0" smtClean="0">
                <a:solidFill>
                  <a:srgbClr val="003399"/>
                </a:solidFill>
              </a:rPr>
              <a:t> </a:t>
            </a:r>
            <a:r>
              <a:rPr lang="it-IT" sz="2800" dirty="0" smtClean="0">
                <a:solidFill>
                  <a:srgbClr val="003399"/>
                </a:solidFill>
              </a:rPr>
              <a:t>(</a:t>
            </a:r>
            <a:r>
              <a:rPr lang="it-IT" sz="2800" baseline="30000" dirty="0" smtClean="0">
                <a:solidFill>
                  <a:srgbClr val="003399"/>
                </a:solidFill>
              </a:rPr>
              <a:t>16</a:t>
            </a:r>
            <a:r>
              <a:rPr lang="it-IT" sz="2800" dirty="0" smtClean="0">
                <a:solidFill>
                  <a:srgbClr val="003399"/>
                </a:solidFill>
              </a:rPr>
              <a:t>O).</a:t>
            </a:r>
          </a:p>
          <a:p>
            <a:pPr>
              <a:buNone/>
            </a:pPr>
            <a:endParaRPr lang="it-IT" sz="2800" dirty="0" smtClean="0">
              <a:solidFill>
                <a:srgbClr val="003399"/>
              </a:solidFill>
            </a:endParaRPr>
          </a:p>
          <a:p>
            <a:r>
              <a:rPr lang="it-IT" sz="2800" dirty="0" smtClean="0">
                <a:solidFill>
                  <a:schemeClr val="tx1">
                    <a:lumMod val="65000"/>
                    <a:lumOff val="35000"/>
                  </a:schemeClr>
                </a:solidFill>
              </a:rPr>
              <a:t>A</a:t>
            </a:r>
            <a:r>
              <a:rPr lang="it-IT" sz="2800" dirty="0" smtClean="0"/>
              <a:t> </a:t>
            </a:r>
            <a:r>
              <a:rPr lang="it-IT" sz="2800" dirty="0" err="1" smtClean="0">
                <a:solidFill>
                  <a:srgbClr val="C00000"/>
                </a:solidFill>
              </a:rPr>
              <a:t>confirmation</a:t>
            </a:r>
            <a:r>
              <a:rPr lang="it-IT" sz="2800" dirty="0" smtClean="0">
                <a:solidFill>
                  <a:srgbClr val="C00000"/>
                </a:solidFill>
              </a:rPr>
              <a:t> </a:t>
            </a:r>
            <a:r>
              <a:rPr lang="it-IT" sz="2800" dirty="0" err="1" smtClean="0">
                <a:solidFill>
                  <a:schemeClr val="tx1">
                    <a:lumMod val="65000"/>
                    <a:lumOff val="35000"/>
                  </a:schemeClr>
                </a:solidFill>
              </a:rPr>
              <a:t>of</a:t>
            </a:r>
            <a:r>
              <a:rPr lang="it-IT" sz="2800" dirty="0" smtClean="0">
                <a:solidFill>
                  <a:schemeClr val="tx1">
                    <a:lumMod val="65000"/>
                    <a:lumOff val="35000"/>
                  </a:schemeClr>
                </a:solidFill>
              </a:rPr>
              <a:t> the </a:t>
            </a:r>
            <a:r>
              <a:rPr lang="it-IT" sz="2800" dirty="0" err="1" smtClean="0">
                <a:solidFill>
                  <a:schemeClr val="tx1">
                    <a:lumMod val="65000"/>
                    <a:lumOff val="35000"/>
                  </a:schemeClr>
                </a:solidFill>
              </a:rPr>
              <a:t>existence</a:t>
            </a:r>
            <a:r>
              <a:rPr lang="it-IT" sz="2800" dirty="0" smtClean="0">
                <a:solidFill>
                  <a:schemeClr val="tx1">
                    <a:lumMod val="65000"/>
                    <a:lumOff val="35000"/>
                  </a:schemeClr>
                </a:solidFill>
              </a:rPr>
              <a:t> </a:t>
            </a:r>
            <a:r>
              <a:rPr lang="it-IT" sz="2800" dirty="0" err="1" smtClean="0">
                <a:solidFill>
                  <a:schemeClr val="tx1">
                    <a:lumMod val="65000"/>
                    <a:lumOff val="35000"/>
                  </a:schemeClr>
                </a:solidFill>
              </a:rPr>
              <a:t>of</a:t>
            </a:r>
            <a:r>
              <a:rPr lang="it-IT" sz="2800" dirty="0" smtClean="0">
                <a:solidFill>
                  <a:schemeClr val="tx1">
                    <a:lumMod val="65000"/>
                    <a:lumOff val="35000"/>
                  </a:schemeClr>
                </a:solidFill>
              </a:rPr>
              <a:t> </a:t>
            </a:r>
            <a:r>
              <a:rPr lang="it-IT" sz="2800" dirty="0" err="1" smtClean="0">
                <a:solidFill>
                  <a:srgbClr val="C00000"/>
                </a:solidFill>
              </a:rPr>
              <a:t>alpha</a:t>
            </a:r>
            <a:r>
              <a:rPr lang="it-IT" sz="2800" dirty="0" smtClean="0">
                <a:solidFill>
                  <a:srgbClr val="C00000"/>
                </a:solidFill>
              </a:rPr>
              <a:t> </a:t>
            </a:r>
            <a:r>
              <a:rPr lang="it-IT" sz="2800" dirty="0" err="1" smtClean="0">
                <a:solidFill>
                  <a:srgbClr val="C00000"/>
                </a:solidFill>
              </a:rPr>
              <a:t>clusterization</a:t>
            </a:r>
            <a:r>
              <a:rPr lang="it-IT" sz="2800" dirty="0" smtClean="0"/>
              <a:t> </a:t>
            </a:r>
            <a:r>
              <a:rPr lang="it-IT" sz="2800" dirty="0" smtClean="0">
                <a:solidFill>
                  <a:schemeClr val="tx1">
                    <a:lumMod val="65000"/>
                    <a:lumOff val="35000"/>
                  </a:schemeClr>
                </a:solidFill>
              </a:rPr>
              <a:t>in nuclei can </a:t>
            </a:r>
            <a:r>
              <a:rPr lang="it-IT" sz="2800" dirty="0" err="1" smtClean="0">
                <a:solidFill>
                  <a:schemeClr val="tx1">
                    <a:lumMod val="65000"/>
                    <a:lumOff val="35000"/>
                  </a:schemeClr>
                </a:solidFill>
              </a:rPr>
              <a:t>be</a:t>
            </a:r>
            <a:r>
              <a:rPr lang="it-IT" sz="2800" dirty="0" smtClean="0">
                <a:solidFill>
                  <a:schemeClr val="tx1">
                    <a:lumMod val="65000"/>
                    <a:lumOff val="35000"/>
                  </a:schemeClr>
                </a:solidFill>
              </a:rPr>
              <a:t> </a:t>
            </a:r>
            <a:r>
              <a:rPr lang="it-IT" sz="2800" dirty="0" err="1" smtClean="0">
                <a:solidFill>
                  <a:schemeClr val="tx1">
                    <a:lumMod val="65000"/>
                    <a:lumOff val="35000"/>
                  </a:schemeClr>
                </a:solidFill>
              </a:rPr>
              <a:t>obtained</a:t>
            </a:r>
            <a:r>
              <a:rPr lang="it-IT" sz="2800" dirty="0" smtClean="0">
                <a:solidFill>
                  <a:schemeClr val="tx1">
                    <a:lumMod val="65000"/>
                    <a:lumOff val="35000"/>
                  </a:schemeClr>
                </a:solidFill>
              </a:rPr>
              <a:t> in a </a:t>
            </a:r>
            <a:r>
              <a:rPr lang="it-IT" sz="2800" b="1" u="sng" dirty="0" err="1" smtClean="0">
                <a:solidFill>
                  <a:srgbClr val="003399"/>
                </a:solidFill>
              </a:rPr>
              <a:t>model-independent</a:t>
            </a:r>
            <a:r>
              <a:rPr lang="it-IT" sz="2800" b="1" dirty="0" smtClean="0">
                <a:solidFill>
                  <a:schemeClr val="tx1">
                    <a:lumMod val="65000"/>
                    <a:lumOff val="35000"/>
                  </a:schemeClr>
                </a:solidFill>
              </a:rPr>
              <a:t> </a:t>
            </a:r>
            <a:r>
              <a:rPr lang="it-IT" sz="2800" dirty="0" smtClean="0">
                <a:solidFill>
                  <a:schemeClr val="tx1">
                    <a:lumMod val="65000"/>
                    <a:lumOff val="35000"/>
                  </a:schemeClr>
                </a:solidFill>
              </a:rPr>
              <a:t>way</a:t>
            </a:r>
            <a:endParaRPr lang="it-IT" sz="2800" b="1" dirty="0" smtClean="0">
              <a:solidFill>
                <a:schemeClr val="tx1">
                  <a:lumMod val="65000"/>
                  <a:lumOff val="35000"/>
                </a:schemeClr>
              </a:solidFill>
            </a:endParaRPr>
          </a:p>
          <a:p>
            <a:pPr>
              <a:buNone/>
            </a:pPr>
            <a:endParaRPr lang="it-IT" sz="2800" dirty="0" smtClean="0">
              <a:solidFill>
                <a:srgbClr val="003399"/>
              </a:solidFill>
            </a:endParaRPr>
          </a:p>
          <a:p>
            <a:pPr>
              <a:buNone/>
            </a:pPr>
            <a:endParaRPr lang="it-IT" dirty="0" smtClean="0"/>
          </a:p>
        </p:txBody>
      </p:sp>
      <p:sp>
        <p:nvSpPr>
          <p:cNvPr id="5" name="CasellaDiTesto 4"/>
          <p:cNvSpPr txBox="1"/>
          <p:nvPr/>
        </p:nvSpPr>
        <p:spPr>
          <a:xfrm>
            <a:off x="1403648" y="4277414"/>
            <a:ext cx="7272808" cy="1815882"/>
          </a:xfrm>
          <a:prstGeom prst="rect">
            <a:avLst/>
          </a:prstGeom>
          <a:noFill/>
          <a:ln w="19050">
            <a:solidFill>
              <a:srgbClr val="C00000"/>
            </a:solidFill>
          </a:ln>
        </p:spPr>
        <p:txBody>
          <a:bodyPr wrap="square" rtlCol="0">
            <a:spAutoFit/>
          </a:bodyPr>
          <a:lstStyle/>
          <a:p>
            <a:pPr algn="ctr"/>
            <a:r>
              <a:rPr lang="it-IT" sz="2800" dirty="0" err="1" smtClean="0">
                <a:solidFill>
                  <a:srgbClr val="003399"/>
                </a:solidFill>
              </a:rPr>
              <a:t>Comparing</a:t>
            </a:r>
            <a:r>
              <a:rPr lang="it-IT" sz="2800" dirty="0" smtClean="0">
                <a:solidFill>
                  <a:srgbClr val="003399"/>
                </a:solidFill>
              </a:rPr>
              <a:t> the </a:t>
            </a:r>
            <a:r>
              <a:rPr lang="it-IT" sz="2800" dirty="0" err="1" smtClean="0">
                <a:solidFill>
                  <a:srgbClr val="003399"/>
                </a:solidFill>
              </a:rPr>
              <a:t>secondary</a:t>
            </a:r>
            <a:r>
              <a:rPr lang="it-IT" sz="2800" dirty="0" smtClean="0">
                <a:solidFill>
                  <a:srgbClr val="003399"/>
                </a:solidFill>
              </a:rPr>
              <a:t> </a:t>
            </a:r>
            <a:r>
              <a:rPr lang="it-IT" sz="2800" dirty="0" err="1" smtClean="0">
                <a:solidFill>
                  <a:srgbClr val="003399"/>
                </a:solidFill>
              </a:rPr>
              <a:t>alpha</a:t>
            </a:r>
            <a:r>
              <a:rPr lang="it-IT" sz="2800" dirty="0" smtClean="0">
                <a:solidFill>
                  <a:srgbClr val="003399"/>
                </a:solidFill>
              </a:rPr>
              <a:t> </a:t>
            </a:r>
            <a:r>
              <a:rPr lang="it-IT" sz="2800" dirty="0" err="1" smtClean="0">
                <a:solidFill>
                  <a:srgbClr val="003399"/>
                </a:solidFill>
              </a:rPr>
              <a:t>particles</a:t>
            </a:r>
            <a:r>
              <a:rPr lang="it-IT" sz="2800" dirty="0" smtClean="0">
                <a:solidFill>
                  <a:srgbClr val="003399"/>
                </a:solidFill>
              </a:rPr>
              <a:t> </a:t>
            </a:r>
            <a:r>
              <a:rPr lang="it-IT" sz="2800" dirty="0" err="1" smtClean="0">
                <a:solidFill>
                  <a:srgbClr val="003399"/>
                </a:solidFill>
              </a:rPr>
              <a:t>emitted</a:t>
            </a:r>
            <a:r>
              <a:rPr lang="it-IT" sz="2800" dirty="0" smtClean="0">
                <a:solidFill>
                  <a:srgbClr val="003399"/>
                </a:solidFill>
              </a:rPr>
              <a:t> in </a:t>
            </a:r>
            <a:r>
              <a:rPr lang="it-IT" sz="2800" dirty="0" err="1" smtClean="0">
                <a:solidFill>
                  <a:srgbClr val="003399"/>
                </a:solidFill>
              </a:rPr>
              <a:t>fusion</a:t>
            </a:r>
            <a:r>
              <a:rPr lang="it-IT" sz="2800" dirty="0" smtClean="0">
                <a:solidFill>
                  <a:srgbClr val="003399"/>
                </a:solidFill>
              </a:rPr>
              <a:t> </a:t>
            </a:r>
            <a:r>
              <a:rPr lang="it-IT" sz="2800" dirty="0" err="1" smtClean="0">
                <a:solidFill>
                  <a:srgbClr val="003399"/>
                </a:solidFill>
              </a:rPr>
              <a:t>reactions</a:t>
            </a:r>
            <a:r>
              <a:rPr lang="it-IT" sz="2800" dirty="0" smtClean="0">
                <a:solidFill>
                  <a:srgbClr val="003399"/>
                </a:solidFill>
              </a:rPr>
              <a:t> </a:t>
            </a:r>
            <a:r>
              <a:rPr lang="it-IT" sz="2800" dirty="0" err="1" smtClean="0">
                <a:solidFill>
                  <a:srgbClr val="003399"/>
                </a:solidFill>
              </a:rPr>
              <a:t>where</a:t>
            </a:r>
            <a:r>
              <a:rPr lang="it-IT" sz="2800" dirty="0" smtClean="0">
                <a:solidFill>
                  <a:srgbClr val="003399"/>
                </a:solidFill>
              </a:rPr>
              <a:t> </a:t>
            </a:r>
            <a:r>
              <a:rPr lang="it-IT" sz="2800" dirty="0" err="1" smtClean="0">
                <a:solidFill>
                  <a:srgbClr val="003399"/>
                </a:solidFill>
              </a:rPr>
              <a:t>an</a:t>
            </a:r>
            <a:r>
              <a:rPr lang="it-IT" sz="2800" dirty="0" smtClean="0">
                <a:solidFill>
                  <a:srgbClr val="003399"/>
                </a:solidFill>
              </a:rPr>
              <a:t> </a:t>
            </a:r>
          </a:p>
          <a:p>
            <a:pPr algn="ctr"/>
            <a:r>
              <a:rPr lang="it-IT" sz="2800" b="1" dirty="0" smtClean="0">
                <a:solidFill>
                  <a:srgbClr val="C00000"/>
                </a:solidFill>
                <a:latin typeface="Symbol" pitchFamily="18" charset="2"/>
              </a:rPr>
              <a:t>a-</a:t>
            </a:r>
            <a:r>
              <a:rPr lang="it-IT" sz="2800" b="1" dirty="0" smtClean="0">
                <a:solidFill>
                  <a:srgbClr val="C00000"/>
                </a:solidFill>
              </a:rPr>
              <a:t>cluster </a:t>
            </a:r>
            <a:r>
              <a:rPr lang="it-IT" sz="2800" b="1" dirty="0" err="1" smtClean="0">
                <a:solidFill>
                  <a:srgbClr val="C00000"/>
                </a:solidFill>
              </a:rPr>
              <a:t>projectile</a:t>
            </a:r>
            <a:r>
              <a:rPr lang="it-IT" sz="2800" b="1" dirty="0" smtClean="0">
                <a:solidFill>
                  <a:srgbClr val="C00000"/>
                </a:solidFill>
              </a:rPr>
              <a:t> </a:t>
            </a:r>
            <a:r>
              <a:rPr lang="it-IT" sz="2800" dirty="0" smtClean="0">
                <a:solidFill>
                  <a:srgbClr val="C00000"/>
                </a:solidFill>
              </a:rPr>
              <a:t>(</a:t>
            </a:r>
            <a:r>
              <a:rPr lang="it-IT" sz="2800" b="1" baseline="30000" dirty="0" smtClean="0">
                <a:solidFill>
                  <a:srgbClr val="C00000"/>
                </a:solidFill>
              </a:rPr>
              <a:t>16</a:t>
            </a:r>
            <a:r>
              <a:rPr lang="it-IT" sz="2800" b="1" dirty="0" smtClean="0">
                <a:solidFill>
                  <a:srgbClr val="C00000"/>
                </a:solidFill>
              </a:rPr>
              <a:t>O</a:t>
            </a:r>
            <a:r>
              <a:rPr lang="it-IT" sz="2800" dirty="0" smtClean="0">
                <a:solidFill>
                  <a:srgbClr val="C00000"/>
                </a:solidFill>
              </a:rPr>
              <a:t>) </a:t>
            </a:r>
            <a:r>
              <a:rPr lang="it-IT" sz="2800" dirty="0" smtClean="0">
                <a:solidFill>
                  <a:srgbClr val="003399"/>
                </a:solidFill>
              </a:rPr>
              <a:t>and</a:t>
            </a:r>
            <a:r>
              <a:rPr lang="it-IT" sz="2800" dirty="0" smtClean="0">
                <a:solidFill>
                  <a:srgbClr val="C00000"/>
                </a:solidFill>
              </a:rPr>
              <a:t> </a:t>
            </a:r>
            <a:r>
              <a:rPr lang="it-IT" sz="2800" b="1" dirty="0" err="1" smtClean="0">
                <a:solidFill>
                  <a:srgbClr val="C00000"/>
                </a:solidFill>
              </a:rPr>
              <a:t>projectile</a:t>
            </a:r>
            <a:r>
              <a:rPr lang="it-IT" sz="2800" dirty="0" smtClean="0">
                <a:solidFill>
                  <a:srgbClr val="C00000"/>
                </a:solidFill>
              </a:rPr>
              <a:t> </a:t>
            </a:r>
            <a:r>
              <a:rPr lang="it-IT" sz="2800" b="1" dirty="0" err="1" smtClean="0">
                <a:solidFill>
                  <a:srgbClr val="C00000"/>
                </a:solidFill>
              </a:rPr>
              <a:t>without</a:t>
            </a:r>
            <a:r>
              <a:rPr lang="it-IT" sz="2800" b="1" dirty="0" smtClean="0">
                <a:solidFill>
                  <a:srgbClr val="C00000"/>
                </a:solidFill>
              </a:rPr>
              <a:t> </a:t>
            </a:r>
            <a:r>
              <a:rPr lang="it-IT" sz="2800" b="1" dirty="0" smtClean="0">
                <a:solidFill>
                  <a:srgbClr val="C00000"/>
                </a:solidFill>
                <a:latin typeface="Symbol" pitchFamily="18" charset="2"/>
              </a:rPr>
              <a:t>a</a:t>
            </a:r>
            <a:r>
              <a:rPr lang="it-IT" sz="2800" b="1" dirty="0" smtClean="0">
                <a:solidFill>
                  <a:srgbClr val="C00000"/>
                </a:solidFill>
              </a:rPr>
              <a:t> </a:t>
            </a:r>
            <a:r>
              <a:rPr lang="it-IT" sz="2800" b="1" dirty="0" err="1" smtClean="0">
                <a:solidFill>
                  <a:srgbClr val="C00000"/>
                </a:solidFill>
              </a:rPr>
              <a:t>clusterization</a:t>
            </a:r>
            <a:r>
              <a:rPr lang="it-IT" sz="2800" b="1" dirty="0" smtClean="0">
                <a:solidFill>
                  <a:srgbClr val="C00000"/>
                </a:solidFill>
              </a:rPr>
              <a:t> </a:t>
            </a:r>
            <a:r>
              <a:rPr lang="it-IT" sz="2800" dirty="0" smtClean="0">
                <a:solidFill>
                  <a:srgbClr val="C00000"/>
                </a:solidFill>
              </a:rPr>
              <a:t>(</a:t>
            </a:r>
            <a:r>
              <a:rPr lang="it-IT" sz="2800" b="1" baseline="30000" dirty="0" smtClean="0">
                <a:solidFill>
                  <a:srgbClr val="C00000"/>
                </a:solidFill>
              </a:rPr>
              <a:t>19</a:t>
            </a:r>
            <a:r>
              <a:rPr lang="it-IT" sz="2800" b="1" dirty="0" smtClean="0">
                <a:solidFill>
                  <a:srgbClr val="C00000"/>
                </a:solidFill>
              </a:rPr>
              <a:t>F</a:t>
            </a:r>
            <a:r>
              <a:rPr lang="it-IT" sz="2800" dirty="0" smtClean="0">
                <a:solidFill>
                  <a:srgbClr val="C00000"/>
                </a:solidFill>
              </a:rPr>
              <a:t>) </a:t>
            </a:r>
            <a:r>
              <a:rPr lang="it-IT" sz="2800" dirty="0" smtClean="0">
                <a:solidFill>
                  <a:srgbClr val="003399"/>
                </a:solidFill>
              </a:rPr>
              <a:t>are </a:t>
            </a:r>
            <a:r>
              <a:rPr lang="it-IT" sz="2800" dirty="0" err="1" smtClean="0">
                <a:solidFill>
                  <a:srgbClr val="003399"/>
                </a:solidFill>
              </a:rPr>
              <a:t>used</a:t>
            </a:r>
            <a:r>
              <a:rPr lang="it-IT" sz="2800" dirty="0" smtClean="0">
                <a:solidFill>
                  <a:srgbClr val="003399"/>
                </a:solidFill>
              </a:rPr>
              <a:t>.</a:t>
            </a:r>
            <a:endParaRPr lang="it-IT" sz="2800" dirty="0">
              <a:solidFill>
                <a:srgbClr val="003399"/>
              </a:solidFill>
            </a:endParaRPr>
          </a:p>
        </p:txBody>
      </p:sp>
      <p:sp>
        <p:nvSpPr>
          <p:cNvPr id="4" name="Freccia circolare a destra 3"/>
          <p:cNvSpPr/>
          <p:nvPr/>
        </p:nvSpPr>
        <p:spPr>
          <a:xfrm>
            <a:off x="755576" y="3140968"/>
            <a:ext cx="648072"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6" name="Picture 2" descr="http://www.infn.it/logo/weblogo6.gif"/>
          <p:cNvPicPr>
            <a:picLocks noChangeAspect="1" noChangeArrowheads="1"/>
          </p:cNvPicPr>
          <p:nvPr/>
        </p:nvPicPr>
        <p:blipFill>
          <a:blip r:embed="rId2" cstate="print"/>
          <a:srcRect/>
          <a:stretch>
            <a:fillRect/>
          </a:stretch>
        </p:blipFill>
        <p:spPr bwMode="auto">
          <a:xfrm>
            <a:off x="8175054" y="30137"/>
            <a:ext cx="933450" cy="590551"/>
          </a:xfrm>
          <a:prstGeom prst="rect">
            <a:avLst/>
          </a:prstGeom>
          <a:noFill/>
        </p:spPr>
      </p:pic>
      <p:sp>
        <p:nvSpPr>
          <p:cNvPr id="7" name="Rettangolo 6"/>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8"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096606"/>
            <a:ext cx="6885385" cy="63740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485800"/>
            <a:ext cx="7056784" cy="1143000"/>
          </a:xfrm>
        </p:spPr>
        <p:txBody>
          <a:bodyPr>
            <a:noAutofit/>
          </a:bodyPr>
          <a:lstStyle/>
          <a:p>
            <a:r>
              <a:rPr lang="it-IT" sz="3600" b="1" baseline="30000" dirty="0" smtClean="0">
                <a:solidFill>
                  <a:srgbClr val="C00000"/>
                </a:solidFill>
              </a:rPr>
              <a:t>16</a:t>
            </a:r>
            <a:r>
              <a:rPr lang="it-IT" sz="3600" b="1" dirty="0" smtClean="0">
                <a:solidFill>
                  <a:srgbClr val="C00000"/>
                </a:solidFill>
              </a:rPr>
              <a:t>O + </a:t>
            </a:r>
            <a:r>
              <a:rPr lang="it-IT" sz="3600" b="1" baseline="30000" dirty="0" smtClean="0">
                <a:solidFill>
                  <a:srgbClr val="C00000"/>
                </a:solidFill>
              </a:rPr>
              <a:t>65</a:t>
            </a:r>
            <a:r>
              <a:rPr lang="it-IT" sz="3600" b="1" dirty="0" smtClean="0">
                <a:solidFill>
                  <a:srgbClr val="C00000"/>
                </a:solidFill>
              </a:rPr>
              <a:t>Cu  </a:t>
            </a:r>
            <a:r>
              <a:rPr lang="it-IT" sz="3600" b="1" dirty="0" err="1" smtClean="0">
                <a:solidFill>
                  <a:srgbClr val="C00000"/>
                </a:solidFill>
              </a:rPr>
              <a:t>E</a:t>
            </a:r>
            <a:r>
              <a:rPr lang="it-IT" sz="3600" b="1" baseline="-25000" dirty="0" err="1" smtClean="0">
                <a:solidFill>
                  <a:srgbClr val="C00000"/>
                </a:solidFill>
              </a:rPr>
              <a:t>b</a:t>
            </a:r>
            <a:r>
              <a:rPr lang="it-IT" sz="3600" b="1" dirty="0" smtClean="0">
                <a:solidFill>
                  <a:srgbClr val="C00000"/>
                </a:solidFill>
              </a:rPr>
              <a:t> = 256 </a:t>
            </a:r>
            <a:r>
              <a:rPr lang="it-IT" sz="3600" b="1" dirty="0" err="1" smtClean="0">
                <a:solidFill>
                  <a:srgbClr val="C00000"/>
                </a:solidFill>
              </a:rPr>
              <a:t>MeV</a:t>
            </a:r>
            <a:r>
              <a:rPr lang="it-IT" sz="3600" b="1" dirty="0" smtClean="0">
                <a:solidFill>
                  <a:srgbClr val="C00000"/>
                </a:solidFill>
              </a:rPr>
              <a:t> </a:t>
            </a:r>
            <a:r>
              <a:rPr lang="it-IT" sz="3200" dirty="0" smtClean="0">
                <a:solidFill>
                  <a:srgbClr val="C00000"/>
                </a:solidFill>
              </a:rPr>
              <a:t>(16 </a:t>
            </a:r>
            <a:r>
              <a:rPr lang="it-IT" sz="3200" dirty="0" err="1" smtClean="0">
                <a:solidFill>
                  <a:srgbClr val="C00000"/>
                </a:solidFill>
              </a:rPr>
              <a:t>MeV</a:t>
            </a:r>
            <a:r>
              <a:rPr lang="it-IT" sz="3200" dirty="0" smtClean="0">
                <a:solidFill>
                  <a:srgbClr val="C00000"/>
                </a:solidFill>
              </a:rPr>
              <a:t>/u)</a:t>
            </a:r>
            <a:r>
              <a:rPr lang="it-IT" sz="3600" dirty="0" smtClean="0">
                <a:solidFill>
                  <a:srgbClr val="C00000"/>
                </a:solidFill>
              </a:rPr>
              <a:t/>
            </a:r>
            <a:br>
              <a:rPr lang="it-IT" sz="3600" dirty="0" smtClean="0">
                <a:solidFill>
                  <a:srgbClr val="C00000"/>
                </a:solidFill>
              </a:rPr>
            </a:br>
            <a:r>
              <a:rPr lang="it-IT" sz="3600" b="1" baseline="30000" dirty="0" smtClean="0">
                <a:solidFill>
                  <a:srgbClr val="C00000"/>
                </a:solidFill>
              </a:rPr>
              <a:t>19</a:t>
            </a:r>
            <a:r>
              <a:rPr lang="it-IT" sz="3600" b="1" dirty="0" smtClean="0">
                <a:solidFill>
                  <a:srgbClr val="C00000"/>
                </a:solidFill>
              </a:rPr>
              <a:t>F + </a:t>
            </a:r>
            <a:r>
              <a:rPr lang="it-IT" sz="3600" b="1" baseline="30000" dirty="0" smtClean="0">
                <a:solidFill>
                  <a:srgbClr val="C00000"/>
                </a:solidFill>
              </a:rPr>
              <a:t>62</a:t>
            </a:r>
            <a:r>
              <a:rPr lang="it-IT" sz="3600" b="1" dirty="0" smtClean="0">
                <a:solidFill>
                  <a:srgbClr val="C00000"/>
                </a:solidFill>
              </a:rPr>
              <a:t>Ni  </a:t>
            </a:r>
            <a:r>
              <a:rPr lang="it-IT" sz="3600" b="1" dirty="0" err="1" smtClean="0">
                <a:solidFill>
                  <a:srgbClr val="C00000"/>
                </a:solidFill>
              </a:rPr>
              <a:t>E</a:t>
            </a:r>
            <a:r>
              <a:rPr lang="it-IT" sz="3600" b="1" baseline="-25000" dirty="0" err="1" smtClean="0">
                <a:solidFill>
                  <a:srgbClr val="C00000"/>
                </a:solidFill>
              </a:rPr>
              <a:t>b</a:t>
            </a:r>
            <a:r>
              <a:rPr lang="it-IT" sz="3600" b="1" dirty="0" smtClean="0">
                <a:solidFill>
                  <a:srgbClr val="C00000"/>
                </a:solidFill>
              </a:rPr>
              <a:t> = 304 </a:t>
            </a:r>
            <a:r>
              <a:rPr lang="it-IT" sz="3600" b="1" dirty="0" err="1" smtClean="0">
                <a:solidFill>
                  <a:srgbClr val="C00000"/>
                </a:solidFill>
              </a:rPr>
              <a:t>MeV</a:t>
            </a:r>
            <a:r>
              <a:rPr lang="it-IT" sz="3600" b="1" dirty="0" smtClean="0">
                <a:solidFill>
                  <a:srgbClr val="C00000"/>
                </a:solidFill>
              </a:rPr>
              <a:t> </a:t>
            </a:r>
            <a:r>
              <a:rPr lang="it-IT" sz="3200" dirty="0" smtClean="0">
                <a:solidFill>
                  <a:srgbClr val="C00000"/>
                </a:solidFill>
              </a:rPr>
              <a:t>(16 </a:t>
            </a:r>
            <a:r>
              <a:rPr lang="it-IT" sz="3200" dirty="0" err="1" smtClean="0">
                <a:solidFill>
                  <a:srgbClr val="C00000"/>
                </a:solidFill>
              </a:rPr>
              <a:t>MeV</a:t>
            </a:r>
            <a:r>
              <a:rPr lang="it-IT" sz="3200" dirty="0" smtClean="0">
                <a:solidFill>
                  <a:srgbClr val="C00000"/>
                </a:solidFill>
              </a:rPr>
              <a:t>/u)</a:t>
            </a:r>
            <a:endParaRPr lang="it-IT" sz="3200" dirty="0">
              <a:solidFill>
                <a:srgbClr val="C00000"/>
              </a:solidFill>
            </a:endParaRPr>
          </a:p>
        </p:txBody>
      </p:sp>
      <p:sp>
        <p:nvSpPr>
          <p:cNvPr id="3" name="Segnaposto contenuto 2"/>
          <p:cNvSpPr>
            <a:spLocks noGrp="1"/>
          </p:cNvSpPr>
          <p:nvPr>
            <p:ph idx="1"/>
          </p:nvPr>
        </p:nvSpPr>
        <p:spPr>
          <a:xfrm>
            <a:off x="878904" y="3068960"/>
            <a:ext cx="7869560" cy="3096344"/>
          </a:xfrm>
        </p:spPr>
        <p:txBody>
          <a:bodyPr>
            <a:normAutofit fontScale="70000" lnSpcReduction="20000"/>
          </a:bodyPr>
          <a:lstStyle/>
          <a:p>
            <a:pPr>
              <a:buClr>
                <a:srgbClr val="003399"/>
              </a:buClr>
            </a:pPr>
            <a:r>
              <a:rPr lang="it-IT" dirty="0" err="1" smtClean="0">
                <a:solidFill>
                  <a:srgbClr val="003399"/>
                </a:solidFill>
              </a:rPr>
              <a:t>Two</a:t>
            </a:r>
            <a:r>
              <a:rPr lang="it-IT" dirty="0" smtClean="0">
                <a:solidFill>
                  <a:srgbClr val="003399"/>
                </a:solidFill>
              </a:rPr>
              <a:t> </a:t>
            </a:r>
            <a:r>
              <a:rPr lang="it-IT" dirty="0" err="1" smtClean="0">
                <a:solidFill>
                  <a:srgbClr val="003399"/>
                </a:solidFill>
              </a:rPr>
              <a:t>systems</a:t>
            </a:r>
            <a:r>
              <a:rPr lang="it-IT" dirty="0" smtClean="0">
                <a:solidFill>
                  <a:srgbClr val="003399"/>
                </a:solidFill>
              </a:rPr>
              <a:t> </a:t>
            </a:r>
            <a:r>
              <a:rPr lang="it-IT" dirty="0" err="1" smtClean="0">
                <a:solidFill>
                  <a:srgbClr val="003399"/>
                </a:solidFill>
              </a:rPr>
              <a:t>with</a:t>
            </a:r>
            <a:r>
              <a:rPr lang="it-IT" dirty="0" smtClean="0">
                <a:solidFill>
                  <a:srgbClr val="003399"/>
                </a:solidFill>
              </a:rPr>
              <a:t> </a:t>
            </a:r>
            <a:r>
              <a:rPr lang="it-IT" b="1" dirty="0" err="1" smtClean="0">
                <a:solidFill>
                  <a:srgbClr val="003399"/>
                </a:solidFill>
              </a:rPr>
              <a:t>same</a:t>
            </a:r>
            <a:r>
              <a:rPr lang="it-IT" dirty="0" smtClean="0">
                <a:solidFill>
                  <a:srgbClr val="003399"/>
                </a:solidFill>
              </a:rPr>
              <a:t> </a:t>
            </a:r>
            <a:r>
              <a:rPr lang="it-IT" b="1" dirty="0" err="1" smtClean="0">
                <a:solidFill>
                  <a:srgbClr val="003399"/>
                </a:solidFill>
              </a:rPr>
              <a:t>projectile</a:t>
            </a:r>
            <a:r>
              <a:rPr lang="it-IT" b="1" dirty="0" smtClean="0">
                <a:solidFill>
                  <a:srgbClr val="003399"/>
                </a:solidFill>
              </a:rPr>
              <a:t> </a:t>
            </a:r>
            <a:r>
              <a:rPr lang="it-IT" b="1" dirty="0" err="1" smtClean="0">
                <a:solidFill>
                  <a:srgbClr val="003399"/>
                </a:solidFill>
              </a:rPr>
              <a:t>velocity</a:t>
            </a:r>
            <a:r>
              <a:rPr lang="it-IT" b="1" dirty="0" smtClean="0"/>
              <a:t> </a:t>
            </a:r>
            <a:r>
              <a:rPr lang="it-IT" dirty="0" smtClean="0">
                <a:solidFill>
                  <a:srgbClr val="003399"/>
                </a:solidFill>
              </a:rPr>
              <a:t>-&gt;</a:t>
            </a:r>
            <a:r>
              <a:rPr lang="it-IT" dirty="0" smtClean="0"/>
              <a:t> </a:t>
            </a:r>
            <a:r>
              <a:rPr lang="it-IT" dirty="0" err="1" smtClean="0">
                <a:solidFill>
                  <a:srgbClr val="003399"/>
                </a:solidFill>
              </a:rPr>
              <a:t>from</a:t>
            </a:r>
            <a:r>
              <a:rPr lang="it-IT" dirty="0" smtClean="0">
                <a:solidFill>
                  <a:srgbClr val="003399"/>
                </a:solidFill>
              </a:rPr>
              <a:t> </a:t>
            </a:r>
            <a:r>
              <a:rPr lang="it-IT" dirty="0" err="1" smtClean="0">
                <a:solidFill>
                  <a:srgbClr val="003399"/>
                </a:solidFill>
              </a:rPr>
              <a:t>Cabrera</a:t>
            </a:r>
            <a:r>
              <a:rPr lang="it-IT" dirty="0" smtClean="0">
                <a:solidFill>
                  <a:srgbClr val="003399"/>
                </a:solidFill>
              </a:rPr>
              <a:t> </a:t>
            </a:r>
            <a:r>
              <a:rPr lang="it-IT" dirty="0" err="1" smtClean="0">
                <a:solidFill>
                  <a:srgbClr val="003399"/>
                </a:solidFill>
              </a:rPr>
              <a:t>et</a:t>
            </a:r>
            <a:r>
              <a:rPr lang="it-IT" dirty="0" smtClean="0">
                <a:solidFill>
                  <a:srgbClr val="003399"/>
                </a:solidFill>
              </a:rPr>
              <a:t> al. </a:t>
            </a:r>
            <a:r>
              <a:rPr lang="it-IT" dirty="0" err="1" smtClean="0">
                <a:solidFill>
                  <a:srgbClr val="003399"/>
                </a:solidFill>
              </a:rPr>
              <a:t>systematics</a:t>
            </a:r>
            <a:r>
              <a:rPr lang="it-IT" dirty="0" smtClean="0">
                <a:solidFill>
                  <a:srgbClr val="003399"/>
                </a:solidFill>
              </a:rPr>
              <a:t> the </a:t>
            </a:r>
            <a:r>
              <a:rPr lang="it-IT" dirty="0" err="1" smtClean="0">
                <a:solidFill>
                  <a:srgbClr val="003399"/>
                </a:solidFill>
              </a:rPr>
              <a:t>pre-equilibrium</a:t>
            </a:r>
            <a:r>
              <a:rPr lang="it-IT" dirty="0" smtClean="0">
                <a:solidFill>
                  <a:srgbClr val="003399"/>
                </a:solidFill>
              </a:rPr>
              <a:t> </a:t>
            </a:r>
            <a:r>
              <a:rPr lang="it-IT" dirty="0" err="1" smtClean="0">
                <a:solidFill>
                  <a:srgbClr val="003399"/>
                </a:solidFill>
              </a:rPr>
              <a:t>emission</a:t>
            </a:r>
            <a:r>
              <a:rPr lang="it-IT" dirty="0" smtClean="0">
                <a:solidFill>
                  <a:srgbClr val="003399"/>
                </a:solidFill>
              </a:rPr>
              <a:t> </a:t>
            </a:r>
            <a:r>
              <a:rPr lang="it-IT" dirty="0" err="1" smtClean="0">
                <a:solidFill>
                  <a:srgbClr val="003399"/>
                </a:solidFill>
              </a:rPr>
              <a:t>is</a:t>
            </a:r>
            <a:r>
              <a:rPr lang="it-IT" dirty="0" smtClean="0">
                <a:solidFill>
                  <a:srgbClr val="003399"/>
                </a:solidFill>
              </a:rPr>
              <a:t> </a:t>
            </a:r>
            <a:r>
              <a:rPr lang="it-IT" dirty="0" err="1" smtClean="0">
                <a:solidFill>
                  <a:srgbClr val="003399"/>
                </a:solidFill>
              </a:rPr>
              <a:t>almost</a:t>
            </a:r>
            <a:r>
              <a:rPr lang="it-IT" dirty="0" smtClean="0">
                <a:solidFill>
                  <a:srgbClr val="003399"/>
                </a:solidFill>
              </a:rPr>
              <a:t> </a:t>
            </a:r>
            <a:r>
              <a:rPr lang="it-IT" dirty="0" err="1" smtClean="0">
                <a:solidFill>
                  <a:srgbClr val="003399"/>
                </a:solidFill>
              </a:rPr>
              <a:t>entirely</a:t>
            </a:r>
            <a:r>
              <a:rPr lang="it-IT" dirty="0" smtClean="0">
                <a:solidFill>
                  <a:srgbClr val="003399"/>
                </a:solidFill>
              </a:rPr>
              <a:t> </a:t>
            </a:r>
            <a:r>
              <a:rPr lang="it-IT" dirty="0" err="1" smtClean="0">
                <a:solidFill>
                  <a:srgbClr val="003399"/>
                </a:solidFill>
              </a:rPr>
              <a:t>dependent</a:t>
            </a:r>
            <a:r>
              <a:rPr lang="it-IT" dirty="0" smtClean="0">
                <a:solidFill>
                  <a:srgbClr val="003399"/>
                </a:solidFill>
              </a:rPr>
              <a:t> on the </a:t>
            </a:r>
            <a:r>
              <a:rPr lang="it-IT" dirty="0" err="1" smtClean="0">
                <a:solidFill>
                  <a:srgbClr val="003399"/>
                </a:solidFill>
              </a:rPr>
              <a:t>projectile</a:t>
            </a:r>
            <a:r>
              <a:rPr lang="it-IT" dirty="0" smtClean="0">
                <a:solidFill>
                  <a:srgbClr val="003399"/>
                </a:solidFill>
              </a:rPr>
              <a:t> </a:t>
            </a:r>
            <a:r>
              <a:rPr lang="it-IT" dirty="0" err="1" smtClean="0">
                <a:solidFill>
                  <a:srgbClr val="003399"/>
                </a:solidFill>
              </a:rPr>
              <a:t>energy</a:t>
            </a:r>
            <a:r>
              <a:rPr lang="it-IT" dirty="0" smtClean="0">
                <a:solidFill>
                  <a:srgbClr val="003399"/>
                </a:solidFill>
              </a:rPr>
              <a:t> per </a:t>
            </a:r>
            <a:r>
              <a:rPr lang="it-IT" dirty="0" err="1" smtClean="0">
                <a:solidFill>
                  <a:srgbClr val="003399"/>
                </a:solidFill>
              </a:rPr>
              <a:t>nucleon</a:t>
            </a:r>
            <a:r>
              <a:rPr lang="it-IT" dirty="0" smtClean="0">
                <a:solidFill>
                  <a:srgbClr val="003399"/>
                </a:solidFill>
              </a:rPr>
              <a:t> </a:t>
            </a:r>
            <a:r>
              <a:rPr lang="it-IT" sz="2300" dirty="0" smtClean="0">
                <a:solidFill>
                  <a:schemeClr val="accent6">
                    <a:lumMod val="75000"/>
                  </a:schemeClr>
                </a:solidFill>
              </a:rPr>
              <a:t>[J. </a:t>
            </a:r>
            <a:r>
              <a:rPr lang="it-IT" sz="2300" dirty="0" err="1" smtClean="0">
                <a:solidFill>
                  <a:schemeClr val="accent6">
                    <a:lumMod val="75000"/>
                  </a:schemeClr>
                </a:solidFill>
              </a:rPr>
              <a:t>Cabrera</a:t>
            </a:r>
            <a:r>
              <a:rPr lang="it-IT" sz="2300" dirty="0" smtClean="0">
                <a:solidFill>
                  <a:schemeClr val="accent6">
                    <a:lumMod val="75000"/>
                  </a:schemeClr>
                </a:solidFill>
              </a:rPr>
              <a:t> </a:t>
            </a:r>
            <a:r>
              <a:rPr lang="it-IT" sz="2300" dirty="0" err="1" smtClean="0">
                <a:solidFill>
                  <a:schemeClr val="accent6">
                    <a:lumMod val="75000"/>
                  </a:schemeClr>
                </a:solidFill>
              </a:rPr>
              <a:t>et</a:t>
            </a:r>
            <a:r>
              <a:rPr lang="it-IT" sz="2300" dirty="0" smtClean="0">
                <a:solidFill>
                  <a:schemeClr val="accent6">
                    <a:lumMod val="75000"/>
                  </a:schemeClr>
                </a:solidFill>
              </a:rPr>
              <a:t> al. </a:t>
            </a:r>
            <a:r>
              <a:rPr lang="it-IT" sz="2300" dirty="0" err="1" smtClean="0">
                <a:solidFill>
                  <a:schemeClr val="accent6">
                    <a:lumMod val="75000"/>
                  </a:schemeClr>
                </a:solidFill>
              </a:rPr>
              <a:t>Phys</a:t>
            </a:r>
            <a:r>
              <a:rPr lang="it-IT" sz="2300" dirty="0" smtClean="0">
                <a:solidFill>
                  <a:schemeClr val="accent6">
                    <a:lumMod val="75000"/>
                  </a:schemeClr>
                </a:solidFill>
              </a:rPr>
              <a:t>. Rev. C68 (2003) 034613]</a:t>
            </a:r>
          </a:p>
          <a:p>
            <a:pPr>
              <a:buClr>
                <a:srgbClr val="003399"/>
              </a:buClr>
              <a:buNone/>
            </a:pPr>
            <a:endParaRPr lang="it-IT" dirty="0" smtClean="0"/>
          </a:p>
          <a:p>
            <a:pPr>
              <a:buClr>
                <a:srgbClr val="003399"/>
              </a:buClr>
            </a:pPr>
            <a:r>
              <a:rPr lang="it-IT" dirty="0" smtClean="0"/>
              <a:t> </a:t>
            </a:r>
            <a:r>
              <a:rPr lang="it-IT" dirty="0" smtClean="0">
                <a:solidFill>
                  <a:srgbClr val="003399"/>
                </a:solidFill>
              </a:rPr>
              <a:t>Light </a:t>
            </a:r>
            <a:r>
              <a:rPr lang="it-IT" dirty="0" err="1" smtClean="0">
                <a:solidFill>
                  <a:srgbClr val="003399"/>
                </a:solidFill>
              </a:rPr>
              <a:t>Charged</a:t>
            </a:r>
            <a:r>
              <a:rPr lang="it-IT" dirty="0" smtClean="0">
                <a:solidFill>
                  <a:srgbClr val="003399"/>
                </a:solidFill>
              </a:rPr>
              <a:t> </a:t>
            </a:r>
            <a:r>
              <a:rPr lang="it-IT" dirty="0" err="1" smtClean="0">
                <a:solidFill>
                  <a:srgbClr val="003399"/>
                </a:solidFill>
              </a:rPr>
              <a:t>Particles</a:t>
            </a:r>
            <a:r>
              <a:rPr lang="it-IT" dirty="0" smtClean="0">
                <a:solidFill>
                  <a:srgbClr val="003399"/>
                </a:solidFill>
              </a:rPr>
              <a:t> </a:t>
            </a:r>
            <a:r>
              <a:rPr lang="it-IT" b="1" dirty="0" err="1" smtClean="0">
                <a:solidFill>
                  <a:srgbClr val="003399"/>
                </a:solidFill>
              </a:rPr>
              <a:t>Angular</a:t>
            </a:r>
            <a:r>
              <a:rPr lang="it-IT" b="1" dirty="0" smtClean="0">
                <a:solidFill>
                  <a:srgbClr val="003399"/>
                </a:solidFill>
              </a:rPr>
              <a:t> </a:t>
            </a:r>
            <a:r>
              <a:rPr lang="it-IT" b="1" dirty="0" err="1" smtClean="0">
                <a:solidFill>
                  <a:srgbClr val="003399"/>
                </a:solidFill>
              </a:rPr>
              <a:t>distribution</a:t>
            </a:r>
            <a:r>
              <a:rPr lang="it-IT" b="1" dirty="0" smtClean="0">
                <a:solidFill>
                  <a:srgbClr val="003399"/>
                </a:solidFill>
              </a:rPr>
              <a:t> </a:t>
            </a:r>
            <a:r>
              <a:rPr lang="it-IT" dirty="0" smtClean="0">
                <a:solidFill>
                  <a:srgbClr val="003399"/>
                </a:solidFill>
              </a:rPr>
              <a:t>and </a:t>
            </a:r>
            <a:r>
              <a:rPr lang="it-IT" b="1" dirty="0" smtClean="0">
                <a:solidFill>
                  <a:srgbClr val="003399"/>
                </a:solidFill>
              </a:rPr>
              <a:t>Energy </a:t>
            </a:r>
            <a:r>
              <a:rPr lang="it-IT" b="1" dirty="0" err="1" smtClean="0">
                <a:solidFill>
                  <a:srgbClr val="003399"/>
                </a:solidFill>
              </a:rPr>
              <a:t>spectra</a:t>
            </a:r>
            <a:r>
              <a:rPr lang="it-IT" b="1" dirty="0" smtClean="0">
                <a:solidFill>
                  <a:srgbClr val="003399"/>
                </a:solidFill>
              </a:rPr>
              <a:t> </a:t>
            </a:r>
            <a:r>
              <a:rPr lang="it-IT" dirty="0" smtClean="0">
                <a:solidFill>
                  <a:srgbClr val="003399"/>
                </a:solidFill>
              </a:rPr>
              <a:t>in </a:t>
            </a:r>
            <a:r>
              <a:rPr lang="it-IT" dirty="0" err="1" smtClean="0">
                <a:solidFill>
                  <a:srgbClr val="003399"/>
                </a:solidFill>
              </a:rPr>
              <a:t>coincidence</a:t>
            </a:r>
            <a:r>
              <a:rPr lang="it-IT" dirty="0" smtClean="0">
                <a:solidFill>
                  <a:srgbClr val="003399"/>
                </a:solidFill>
              </a:rPr>
              <a:t> </a:t>
            </a:r>
            <a:r>
              <a:rPr lang="it-IT" dirty="0" err="1" smtClean="0">
                <a:solidFill>
                  <a:srgbClr val="003399"/>
                </a:solidFill>
              </a:rPr>
              <a:t>with</a:t>
            </a:r>
            <a:r>
              <a:rPr lang="it-IT" dirty="0" smtClean="0">
                <a:solidFill>
                  <a:srgbClr val="003399"/>
                </a:solidFill>
              </a:rPr>
              <a:t> </a:t>
            </a:r>
            <a:r>
              <a:rPr lang="it-IT" dirty="0" err="1" smtClean="0">
                <a:solidFill>
                  <a:srgbClr val="003399"/>
                </a:solidFill>
              </a:rPr>
              <a:t>Evaporation</a:t>
            </a:r>
            <a:r>
              <a:rPr lang="it-IT" dirty="0" smtClean="0">
                <a:solidFill>
                  <a:srgbClr val="003399"/>
                </a:solidFill>
              </a:rPr>
              <a:t> </a:t>
            </a:r>
            <a:r>
              <a:rPr lang="it-IT" dirty="0" err="1" smtClean="0">
                <a:solidFill>
                  <a:srgbClr val="003399"/>
                </a:solidFill>
              </a:rPr>
              <a:t>Residues</a:t>
            </a:r>
            <a:r>
              <a:rPr lang="it-IT" dirty="0" smtClean="0">
                <a:solidFill>
                  <a:srgbClr val="003399"/>
                </a:solidFill>
              </a:rPr>
              <a:t> </a:t>
            </a:r>
          </a:p>
          <a:p>
            <a:pPr>
              <a:buClr>
                <a:srgbClr val="003399"/>
              </a:buClr>
              <a:buNone/>
            </a:pPr>
            <a:endParaRPr lang="it-IT" dirty="0" smtClean="0">
              <a:solidFill>
                <a:srgbClr val="003399"/>
              </a:solidFill>
            </a:endParaRPr>
          </a:p>
          <a:p>
            <a:r>
              <a:rPr lang="it-IT" b="1" dirty="0" smtClean="0">
                <a:solidFill>
                  <a:srgbClr val="003399"/>
                </a:solidFill>
              </a:rPr>
              <a:t>Set-up</a:t>
            </a:r>
            <a:r>
              <a:rPr lang="it-IT" dirty="0" smtClean="0">
                <a:solidFill>
                  <a:srgbClr val="003399"/>
                </a:solidFill>
              </a:rPr>
              <a:t>: </a:t>
            </a:r>
            <a:r>
              <a:rPr lang="it-IT" b="1" dirty="0" smtClean="0">
                <a:solidFill>
                  <a:srgbClr val="003399"/>
                </a:solidFill>
              </a:rPr>
              <a:t>GARFIELD</a:t>
            </a:r>
            <a:r>
              <a:rPr lang="it-IT" dirty="0" smtClean="0">
                <a:solidFill>
                  <a:srgbClr val="003399"/>
                </a:solidFill>
              </a:rPr>
              <a:t> 4</a:t>
            </a:r>
            <a:r>
              <a:rPr lang="it-IT" dirty="0" smtClean="0">
                <a:solidFill>
                  <a:srgbClr val="003399"/>
                </a:solidFill>
                <a:latin typeface="Symbol" pitchFamily="18" charset="2"/>
              </a:rPr>
              <a:t>p</a:t>
            </a:r>
            <a:r>
              <a:rPr lang="it-IT" dirty="0" smtClean="0">
                <a:solidFill>
                  <a:srgbClr val="003399"/>
                </a:solidFill>
              </a:rPr>
              <a:t> </a:t>
            </a:r>
            <a:r>
              <a:rPr lang="it-IT" dirty="0" err="1" smtClean="0">
                <a:solidFill>
                  <a:srgbClr val="003399"/>
                </a:solidFill>
              </a:rPr>
              <a:t>apparatus</a:t>
            </a:r>
            <a:r>
              <a:rPr lang="it-IT" dirty="0" smtClean="0">
                <a:solidFill>
                  <a:srgbClr val="003399"/>
                </a:solidFill>
              </a:rPr>
              <a:t> at </a:t>
            </a:r>
            <a:r>
              <a:rPr lang="it-IT" dirty="0" err="1" smtClean="0">
                <a:solidFill>
                  <a:srgbClr val="003399"/>
                </a:solidFill>
              </a:rPr>
              <a:t>Legnaro</a:t>
            </a:r>
            <a:r>
              <a:rPr lang="it-IT" dirty="0" smtClean="0">
                <a:solidFill>
                  <a:srgbClr val="003399"/>
                </a:solidFill>
              </a:rPr>
              <a:t> National </a:t>
            </a:r>
            <a:r>
              <a:rPr lang="it-IT" dirty="0" err="1" smtClean="0">
                <a:solidFill>
                  <a:srgbClr val="003399"/>
                </a:solidFill>
              </a:rPr>
              <a:t>Laboratory</a:t>
            </a:r>
            <a:r>
              <a:rPr lang="it-IT" dirty="0" smtClean="0">
                <a:solidFill>
                  <a:srgbClr val="003399"/>
                </a:solidFill>
              </a:rPr>
              <a:t> </a:t>
            </a:r>
            <a:r>
              <a:rPr lang="it-IT" dirty="0" err="1" smtClean="0">
                <a:solidFill>
                  <a:srgbClr val="003399"/>
                </a:solidFill>
              </a:rPr>
              <a:t>for</a:t>
            </a:r>
            <a:r>
              <a:rPr lang="it-IT" dirty="0" smtClean="0">
                <a:solidFill>
                  <a:srgbClr val="003399"/>
                </a:solidFill>
              </a:rPr>
              <a:t> </a:t>
            </a:r>
            <a:r>
              <a:rPr lang="it-IT" dirty="0" err="1" smtClean="0">
                <a:solidFill>
                  <a:srgbClr val="003399"/>
                </a:solidFill>
              </a:rPr>
              <a:t>Fragments</a:t>
            </a:r>
            <a:r>
              <a:rPr lang="it-IT" dirty="0" smtClean="0">
                <a:solidFill>
                  <a:srgbClr val="003399"/>
                </a:solidFill>
              </a:rPr>
              <a:t> and Light </a:t>
            </a:r>
            <a:r>
              <a:rPr lang="it-IT" dirty="0" err="1" smtClean="0">
                <a:solidFill>
                  <a:srgbClr val="003399"/>
                </a:solidFill>
              </a:rPr>
              <a:t>Charged</a:t>
            </a:r>
            <a:r>
              <a:rPr lang="it-IT" dirty="0" smtClean="0">
                <a:solidFill>
                  <a:srgbClr val="003399"/>
                </a:solidFill>
              </a:rPr>
              <a:t> </a:t>
            </a:r>
            <a:r>
              <a:rPr lang="it-IT" dirty="0" err="1" smtClean="0">
                <a:solidFill>
                  <a:srgbClr val="003399"/>
                </a:solidFill>
              </a:rPr>
              <a:t>Particles</a:t>
            </a:r>
            <a:r>
              <a:rPr lang="it-IT" dirty="0" smtClean="0">
                <a:solidFill>
                  <a:srgbClr val="003399"/>
                </a:solidFill>
              </a:rPr>
              <a:t> </a:t>
            </a:r>
            <a:r>
              <a:rPr lang="it-IT" dirty="0" err="1" smtClean="0">
                <a:solidFill>
                  <a:srgbClr val="003399"/>
                </a:solidFill>
              </a:rPr>
              <a:t>identification</a:t>
            </a:r>
            <a:endParaRPr lang="it-IT" dirty="0">
              <a:solidFill>
                <a:srgbClr val="003399"/>
              </a:solidFill>
            </a:endParaRPr>
          </a:p>
        </p:txBody>
      </p:sp>
      <p:sp>
        <p:nvSpPr>
          <p:cNvPr id="4" name="CasellaDiTesto 3"/>
          <p:cNvSpPr txBox="1"/>
          <p:nvPr/>
        </p:nvSpPr>
        <p:spPr>
          <a:xfrm>
            <a:off x="2600981" y="1816368"/>
            <a:ext cx="4131259" cy="892552"/>
          </a:xfrm>
          <a:prstGeom prst="rect">
            <a:avLst/>
          </a:prstGeom>
          <a:noFill/>
        </p:spPr>
        <p:txBody>
          <a:bodyPr wrap="none" rtlCol="0">
            <a:spAutoFit/>
          </a:bodyPr>
          <a:lstStyle/>
          <a:p>
            <a:r>
              <a:rPr lang="it-IT" sz="2800" baseline="30000" dirty="0" smtClean="0"/>
              <a:t> </a:t>
            </a:r>
            <a:r>
              <a:rPr lang="it-IT" sz="2800" dirty="0" smtClean="0"/>
              <a:t>  </a:t>
            </a:r>
            <a:r>
              <a:rPr lang="it-IT" sz="2400" dirty="0" smtClean="0">
                <a:solidFill>
                  <a:schemeClr val="tx1">
                    <a:lumMod val="65000"/>
                    <a:lumOff val="35000"/>
                  </a:schemeClr>
                </a:solidFill>
              </a:rPr>
              <a:t>CN </a:t>
            </a:r>
            <a:r>
              <a:rPr lang="it-IT" sz="2400" baseline="30000" dirty="0" smtClean="0">
                <a:solidFill>
                  <a:schemeClr val="tx1">
                    <a:lumMod val="65000"/>
                    <a:lumOff val="35000"/>
                  </a:schemeClr>
                </a:solidFill>
              </a:rPr>
              <a:t>81</a:t>
            </a:r>
            <a:r>
              <a:rPr lang="it-IT" sz="2400" dirty="0" smtClean="0">
                <a:solidFill>
                  <a:schemeClr val="tx1">
                    <a:lumMod val="65000"/>
                    <a:lumOff val="35000"/>
                  </a:schemeClr>
                </a:solidFill>
              </a:rPr>
              <a:t>Rb*   </a:t>
            </a:r>
            <a:r>
              <a:rPr lang="it-IT" sz="2400" dirty="0" err="1" smtClean="0">
                <a:solidFill>
                  <a:schemeClr val="tx1">
                    <a:lumMod val="65000"/>
                    <a:lumOff val="35000"/>
                  </a:schemeClr>
                </a:solidFill>
              </a:rPr>
              <a:t>E*</a:t>
            </a:r>
            <a:r>
              <a:rPr lang="it-IT" sz="2400" dirty="0" smtClean="0">
                <a:solidFill>
                  <a:schemeClr val="tx1">
                    <a:lumMod val="65000"/>
                    <a:lumOff val="35000"/>
                  </a:schemeClr>
                </a:solidFill>
              </a:rPr>
              <a:t>(</a:t>
            </a:r>
            <a:r>
              <a:rPr lang="it-IT" sz="2400" baseline="30000" dirty="0" smtClean="0">
                <a:solidFill>
                  <a:schemeClr val="tx1">
                    <a:lumMod val="65000"/>
                    <a:lumOff val="35000"/>
                  </a:schemeClr>
                </a:solidFill>
              </a:rPr>
              <a:t>16</a:t>
            </a:r>
            <a:r>
              <a:rPr lang="it-IT" sz="2400" dirty="0" smtClean="0">
                <a:solidFill>
                  <a:schemeClr val="tx1">
                    <a:lumMod val="65000"/>
                    <a:lumOff val="35000"/>
                  </a:schemeClr>
                </a:solidFill>
              </a:rPr>
              <a:t>O) = 209 </a:t>
            </a:r>
            <a:r>
              <a:rPr lang="it-IT" sz="2400" dirty="0" err="1" smtClean="0">
                <a:solidFill>
                  <a:schemeClr val="tx1">
                    <a:lumMod val="65000"/>
                    <a:lumOff val="35000"/>
                  </a:schemeClr>
                </a:solidFill>
              </a:rPr>
              <a:t>MeV</a:t>
            </a:r>
            <a:endParaRPr lang="it-IT" sz="2400" dirty="0" smtClean="0">
              <a:solidFill>
                <a:schemeClr val="tx1">
                  <a:lumMod val="65000"/>
                  <a:lumOff val="35000"/>
                </a:schemeClr>
              </a:solidFill>
            </a:endParaRPr>
          </a:p>
          <a:p>
            <a:r>
              <a:rPr lang="it-IT" sz="2400" dirty="0" smtClean="0">
                <a:solidFill>
                  <a:schemeClr val="tx1">
                    <a:lumMod val="65000"/>
                    <a:lumOff val="35000"/>
                  </a:schemeClr>
                </a:solidFill>
              </a:rPr>
              <a:t>                       </a:t>
            </a:r>
            <a:r>
              <a:rPr lang="it-IT" sz="2400" dirty="0" err="1" smtClean="0">
                <a:solidFill>
                  <a:schemeClr val="tx1">
                    <a:lumMod val="65000"/>
                    <a:lumOff val="35000"/>
                  </a:schemeClr>
                </a:solidFill>
              </a:rPr>
              <a:t>E*</a:t>
            </a:r>
            <a:r>
              <a:rPr lang="it-IT" sz="2400" dirty="0" smtClean="0">
                <a:solidFill>
                  <a:schemeClr val="tx1">
                    <a:lumMod val="65000"/>
                    <a:lumOff val="35000"/>
                  </a:schemeClr>
                </a:solidFill>
              </a:rPr>
              <a:t>(</a:t>
            </a:r>
            <a:r>
              <a:rPr lang="it-IT" sz="2400" baseline="30000" dirty="0" smtClean="0">
                <a:solidFill>
                  <a:schemeClr val="tx1">
                    <a:lumMod val="65000"/>
                    <a:lumOff val="35000"/>
                  </a:schemeClr>
                </a:solidFill>
              </a:rPr>
              <a:t>19</a:t>
            </a:r>
            <a:r>
              <a:rPr lang="it-IT" sz="2400" dirty="0" smtClean="0">
                <a:solidFill>
                  <a:schemeClr val="tx1">
                    <a:lumMod val="65000"/>
                    <a:lumOff val="35000"/>
                  </a:schemeClr>
                </a:solidFill>
              </a:rPr>
              <a:t>F) = 240 </a:t>
            </a:r>
            <a:r>
              <a:rPr lang="it-IT" sz="2400" dirty="0" err="1" smtClean="0">
                <a:solidFill>
                  <a:schemeClr val="tx1">
                    <a:lumMod val="65000"/>
                    <a:lumOff val="35000"/>
                  </a:schemeClr>
                </a:solidFill>
              </a:rPr>
              <a:t>MeV</a:t>
            </a:r>
            <a:endParaRPr lang="it-IT" sz="2400" dirty="0">
              <a:solidFill>
                <a:schemeClr val="tx1">
                  <a:lumMod val="65000"/>
                  <a:lumOff val="35000"/>
                </a:schemeClr>
              </a:solidFill>
            </a:endParaRPr>
          </a:p>
        </p:txBody>
      </p:sp>
      <p:pic>
        <p:nvPicPr>
          <p:cNvPr id="6"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096606"/>
            <a:ext cx="6885385" cy="637406"/>
          </a:xfrm>
          <a:prstGeom prst="rect">
            <a:avLst/>
          </a:prstGeom>
          <a:noFill/>
        </p:spPr>
      </p:pic>
      <p:pic>
        <p:nvPicPr>
          <p:cNvPr id="7" name="Picture 2" descr="http://www.infn.it/logo/weblogo6.gif"/>
          <p:cNvPicPr>
            <a:picLocks noChangeAspect="1" noChangeArrowheads="1"/>
          </p:cNvPicPr>
          <p:nvPr/>
        </p:nvPicPr>
        <p:blipFill>
          <a:blip r:embed="rId3" cstate="print"/>
          <a:srcRect/>
          <a:stretch>
            <a:fillRect/>
          </a:stretch>
        </p:blipFill>
        <p:spPr bwMode="auto">
          <a:xfrm>
            <a:off x="8175054" y="30137"/>
            <a:ext cx="933450" cy="590551"/>
          </a:xfrm>
          <a:prstGeom prst="rect">
            <a:avLst/>
          </a:prstGeom>
          <a:noFill/>
        </p:spPr>
      </p:pic>
      <p:sp>
        <p:nvSpPr>
          <p:cNvPr id="8" name="Rettangolo 7"/>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IMG_5817"/>
          <p:cNvPicPr>
            <a:picLocks noChangeAspect="1" noChangeArrowheads="1"/>
          </p:cNvPicPr>
          <p:nvPr/>
        </p:nvPicPr>
        <p:blipFill>
          <a:blip r:embed="rId3" cstate="print"/>
          <a:srcRect/>
          <a:stretch>
            <a:fillRect/>
          </a:stretch>
        </p:blipFill>
        <p:spPr bwMode="auto">
          <a:xfrm>
            <a:off x="683568" y="836713"/>
            <a:ext cx="3672408" cy="2753288"/>
          </a:xfrm>
          <a:prstGeom prst="rect">
            <a:avLst/>
          </a:prstGeom>
          <a:noFill/>
          <a:ln w="57150">
            <a:noFill/>
            <a:miter lim="800000"/>
            <a:headEnd/>
            <a:tailEnd/>
          </a:ln>
        </p:spPr>
      </p:pic>
      <p:pic>
        <p:nvPicPr>
          <p:cNvPr id="8196" name="Picture 11"/>
          <p:cNvPicPr>
            <a:picLocks noChangeAspect="1" noChangeArrowheads="1"/>
          </p:cNvPicPr>
          <p:nvPr/>
        </p:nvPicPr>
        <p:blipFill>
          <a:blip r:embed="rId4" cstate="print">
            <a:lum bright="30000"/>
          </a:blip>
          <a:srcRect/>
          <a:stretch>
            <a:fillRect/>
          </a:stretch>
        </p:blipFill>
        <p:spPr bwMode="auto">
          <a:xfrm>
            <a:off x="5724128" y="648146"/>
            <a:ext cx="3384550" cy="2636838"/>
          </a:xfrm>
          <a:prstGeom prst="rect">
            <a:avLst/>
          </a:prstGeom>
          <a:noFill/>
          <a:ln w="57150">
            <a:noFill/>
            <a:miter lim="800000"/>
            <a:headEnd/>
            <a:tailEnd/>
          </a:ln>
        </p:spPr>
      </p:pic>
      <p:pic>
        <p:nvPicPr>
          <p:cNvPr id="8197" name="Picture 12" descr="img_5806"/>
          <p:cNvPicPr>
            <a:picLocks noChangeAspect="1" noChangeArrowheads="1"/>
          </p:cNvPicPr>
          <p:nvPr/>
        </p:nvPicPr>
        <p:blipFill>
          <a:blip r:embed="rId5" cstate="print"/>
          <a:srcRect/>
          <a:stretch>
            <a:fillRect/>
          </a:stretch>
        </p:blipFill>
        <p:spPr bwMode="auto">
          <a:xfrm>
            <a:off x="3599358" y="3933056"/>
            <a:ext cx="1836738" cy="1376363"/>
          </a:xfrm>
          <a:prstGeom prst="rect">
            <a:avLst/>
          </a:prstGeom>
          <a:noFill/>
          <a:ln w="57150">
            <a:noFill/>
            <a:miter lim="800000"/>
            <a:headEnd/>
            <a:tailEnd/>
          </a:ln>
        </p:spPr>
      </p:pic>
      <p:pic>
        <p:nvPicPr>
          <p:cNvPr id="8198" name="Picture 13" descr="ll0p0100-05"/>
          <p:cNvPicPr>
            <a:picLocks noChangeAspect="1" noChangeArrowheads="1"/>
          </p:cNvPicPr>
          <p:nvPr/>
        </p:nvPicPr>
        <p:blipFill>
          <a:blip r:embed="rId6" cstate="print"/>
          <a:srcRect l="6741" t="2730" r="20081" b="15627"/>
          <a:stretch>
            <a:fillRect/>
          </a:stretch>
        </p:blipFill>
        <p:spPr bwMode="auto">
          <a:xfrm>
            <a:off x="683568" y="4077072"/>
            <a:ext cx="2676721" cy="2108125"/>
          </a:xfrm>
          <a:prstGeom prst="rect">
            <a:avLst/>
          </a:prstGeom>
          <a:noFill/>
          <a:ln w="9525">
            <a:noFill/>
            <a:miter lim="800000"/>
            <a:headEnd/>
            <a:tailEnd/>
          </a:ln>
        </p:spPr>
      </p:pic>
      <p:sp>
        <p:nvSpPr>
          <p:cNvPr id="5129" name="Rectangle 16"/>
          <p:cNvSpPr>
            <a:spLocks noChangeArrowheads="1"/>
          </p:cNvSpPr>
          <p:nvPr/>
        </p:nvSpPr>
        <p:spPr bwMode="auto">
          <a:xfrm>
            <a:off x="4355976" y="116632"/>
            <a:ext cx="1062038" cy="1508105"/>
          </a:xfrm>
          <a:prstGeom prst="rect">
            <a:avLst/>
          </a:prstGeom>
          <a:noFill/>
          <a:ln>
            <a:solidFill>
              <a:srgbClr val="003399"/>
            </a:solidFill>
          </a:ln>
          <a:extLst>
            <a:ext uri="{909E8E84-426E-40DD-AFC4-6F175D3DCCD1}"/>
            <a:ext uri="{91240B29-F687-4F45-9708-019B960494DF}"/>
          </a:extLst>
        </p:spPr>
        <p:txBody>
          <a:bodyPr>
            <a:spAutoFit/>
          </a:bodyPr>
          <a:lstStyle/>
          <a:p>
            <a:pPr algn="ctr">
              <a:defRPr/>
            </a:pPr>
            <a:r>
              <a:rPr lang="it-IT" sz="1600" b="1" dirty="0">
                <a:solidFill>
                  <a:srgbClr val="C00000"/>
                </a:solidFill>
                <a:latin typeface="+mn-lt"/>
              </a:rPr>
              <a:t>GARFIELD</a:t>
            </a:r>
          </a:p>
          <a:p>
            <a:pPr algn="ctr">
              <a:defRPr/>
            </a:pPr>
            <a:r>
              <a:rPr lang="it-IT" sz="1600" b="1" dirty="0" err="1">
                <a:solidFill>
                  <a:srgbClr val="C00000"/>
                </a:solidFill>
                <a:latin typeface="+mn-lt"/>
              </a:rPr>
              <a:t>Scattering</a:t>
            </a:r>
            <a:r>
              <a:rPr lang="it-IT" sz="1600" b="1" dirty="0">
                <a:solidFill>
                  <a:srgbClr val="C00000"/>
                </a:solidFill>
                <a:latin typeface="+mn-lt"/>
              </a:rPr>
              <a:t> </a:t>
            </a:r>
          </a:p>
          <a:p>
            <a:pPr algn="ctr">
              <a:defRPr/>
            </a:pPr>
            <a:r>
              <a:rPr lang="it-IT" sz="1600" b="1" dirty="0" err="1" smtClean="0">
                <a:solidFill>
                  <a:srgbClr val="C00000"/>
                </a:solidFill>
                <a:latin typeface="+mn-lt"/>
              </a:rPr>
              <a:t>Chamber</a:t>
            </a:r>
            <a:endParaRPr lang="it-IT" sz="1600" b="1" dirty="0" smtClean="0">
              <a:solidFill>
                <a:srgbClr val="C00000"/>
              </a:solidFill>
              <a:latin typeface="+mn-lt"/>
            </a:endParaRPr>
          </a:p>
          <a:p>
            <a:pPr algn="ctr">
              <a:defRPr/>
            </a:pPr>
            <a:endParaRPr lang="it-IT" sz="1600" b="1" dirty="0">
              <a:solidFill>
                <a:srgbClr val="FF0000"/>
              </a:solidFill>
              <a:latin typeface="+mn-lt"/>
            </a:endParaRPr>
          </a:p>
          <a:p>
            <a:pPr algn="ctr">
              <a:defRPr/>
            </a:pPr>
            <a:r>
              <a:rPr lang="it-IT" sz="1400" b="1" dirty="0" err="1">
                <a:latin typeface="+mn-lt"/>
              </a:rPr>
              <a:t>Length</a:t>
            </a:r>
            <a:r>
              <a:rPr lang="it-IT" sz="1400" b="1" dirty="0">
                <a:latin typeface="+mn-lt"/>
              </a:rPr>
              <a:t> 6m</a:t>
            </a:r>
          </a:p>
          <a:p>
            <a:pPr algn="ctr">
              <a:defRPr/>
            </a:pPr>
            <a:r>
              <a:rPr lang="it-IT" sz="1400" b="1" dirty="0">
                <a:latin typeface="+mn-lt"/>
              </a:rPr>
              <a:t>Ø 3.2m</a:t>
            </a:r>
          </a:p>
        </p:txBody>
      </p:sp>
      <p:sp>
        <p:nvSpPr>
          <p:cNvPr id="5130" name="Text Box 17"/>
          <p:cNvSpPr txBox="1">
            <a:spLocks noChangeArrowheads="1"/>
          </p:cNvSpPr>
          <p:nvPr/>
        </p:nvSpPr>
        <p:spPr bwMode="auto">
          <a:xfrm>
            <a:off x="5940152" y="3645024"/>
            <a:ext cx="2448272" cy="338554"/>
          </a:xfrm>
          <a:prstGeom prst="rect">
            <a:avLst/>
          </a:prstGeom>
          <a:noFill/>
          <a:ln>
            <a:solidFill>
              <a:srgbClr val="003399"/>
            </a:solidFill>
          </a:ln>
          <a:extLst>
            <a:ext uri="{909E8E84-426E-40DD-AFC4-6F175D3DCCD1}"/>
            <a:ext uri="{91240B29-F687-4F45-9708-019B960494DF}"/>
          </a:extLst>
        </p:spPr>
        <p:txBody>
          <a:bodyPr wrap="square">
            <a:spAutoFit/>
          </a:bodyPr>
          <a:lstStyle>
            <a:lvl1pPr eaLnBrk="0" hangingPunct="0">
              <a:defRPr sz="2000">
                <a:solidFill>
                  <a:schemeClr val="tx1"/>
                </a:solidFill>
                <a:latin typeface="Algerian" pitchFamily="82" charset="0"/>
              </a:defRPr>
            </a:lvl1pPr>
            <a:lvl2pPr marL="742950" indent="-285750" eaLnBrk="0" hangingPunct="0">
              <a:defRPr sz="2000">
                <a:solidFill>
                  <a:schemeClr val="tx1"/>
                </a:solidFill>
                <a:latin typeface="Algerian" pitchFamily="82" charset="0"/>
              </a:defRPr>
            </a:lvl2pPr>
            <a:lvl3pPr marL="1143000" indent="-228600" eaLnBrk="0" hangingPunct="0">
              <a:defRPr sz="2000">
                <a:solidFill>
                  <a:schemeClr val="tx1"/>
                </a:solidFill>
                <a:latin typeface="Algerian" pitchFamily="82" charset="0"/>
              </a:defRPr>
            </a:lvl3pPr>
            <a:lvl4pPr marL="1600200" indent="-228600" eaLnBrk="0" hangingPunct="0">
              <a:defRPr sz="2000">
                <a:solidFill>
                  <a:schemeClr val="tx1"/>
                </a:solidFill>
                <a:latin typeface="Algerian" pitchFamily="82" charset="0"/>
              </a:defRPr>
            </a:lvl4pPr>
            <a:lvl5pPr marL="2057400" indent="-228600" eaLnBrk="0" hangingPunct="0">
              <a:defRPr sz="2000">
                <a:solidFill>
                  <a:schemeClr val="tx1"/>
                </a:solidFill>
                <a:latin typeface="Algerian" pitchFamily="82" charset="0"/>
              </a:defRPr>
            </a:lvl5pPr>
            <a:lvl6pPr marL="2514600" indent="-228600" eaLnBrk="0" fontAlgn="base" hangingPunct="0">
              <a:spcBef>
                <a:spcPct val="0"/>
              </a:spcBef>
              <a:spcAft>
                <a:spcPct val="0"/>
              </a:spcAft>
              <a:defRPr sz="2000">
                <a:solidFill>
                  <a:schemeClr val="tx1"/>
                </a:solidFill>
                <a:latin typeface="Algerian" pitchFamily="82" charset="0"/>
              </a:defRPr>
            </a:lvl6pPr>
            <a:lvl7pPr marL="2971800" indent="-228600" eaLnBrk="0" fontAlgn="base" hangingPunct="0">
              <a:spcBef>
                <a:spcPct val="0"/>
              </a:spcBef>
              <a:spcAft>
                <a:spcPct val="0"/>
              </a:spcAft>
              <a:defRPr sz="2000">
                <a:solidFill>
                  <a:schemeClr val="tx1"/>
                </a:solidFill>
                <a:latin typeface="Algerian" pitchFamily="82" charset="0"/>
              </a:defRPr>
            </a:lvl7pPr>
            <a:lvl8pPr marL="3429000" indent="-228600" eaLnBrk="0" fontAlgn="base" hangingPunct="0">
              <a:spcBef>
                <a:spcPct val="0"/>
              </a:spcBef>
              <a:spcAft>
                <a:spcPct val="0"/>
              </a:spcAft>
              <a:defRPr sz="2000">
                <a:solidFill>
                  <a:schemeClr val="tx1"/>
                </a:solidFill>
                <a:latin typeface="Algerian" pitchFamily="82" charset="0"/>
              </a:defRPr>
            </a:lvl8pPr>
            <a:lvl9pPr marL="3886200" indent="-228600" eaLnBrk="0" fontAlgn="base" hangingPunct="0">
              <a:spcBef>
                <a:spcPct val="0"/>
              </a:spcBef>
              <a:spcAft>
                <a:spcPct val="0"/>
              </a:spcAft>
              <a:defRPr sz="2000">
                <a:solidFill>
                  <a:schemeClr val="tx1"/>
                </a:solidFill>
                <a:latin typeface="Algerian" pitchFamily="82" charset="0"/>
              </a:defRPr>
            </a:lvl9pPr>
          </a:lstStyle>
          <a:p>
            <a:pPr eaLnBrk="1" hangingPunct="1">
              <a:defRPr/>
            </a:pPr>
            <a:r>
              <a:rPr lang="it-IT" sz="1600" b="1" dirty="0" smtClean="0">
                <a:solidFill>
                  <a:srgbClr val="C00000"/>
                </a:solidFill>
                <a:latin typeface="+mn-lt"/>
              </a:rPr>
              <a:t>2 </a:t>
            </a:r>
            <a:r>
              <a:rPr lang="it-IT" sz="1600" b="1" dirty="0" err="1" smtClean="0">
                <a:solidFill>
                  <a:srgbClr val="C00000"/>
                </a:solidFill>
                <a:latin typeface="+mn-lt"/>
              </a:rPr>
              <a:t>Drift</a:t>
            </a:r>
            <a:r>
              <a:rPr lang="it-IT" sz="1600" b="1" dirty="0" smtClean="0">
                <a:solidFill>
                  <a:srgbClr val="C00000"/>
                </a:solidFill>
                <a:latin typeface="+mn-lt"/>
              </a:rPr>
              <a:t> </a:t>
            </a:r>
            <a:r>
              <a:rPr lang="it-IT" sz="1600" b="1" dirty="0" err="1" smtClean="0">
                <a:solidFill>
                  <a:srgbClr val="C00000"/>
                </a:solidFill>
                <a:latin typeface="+mn-lt"/>
              </a:rPr>
              <a:t>Chambers</a:t>
            </a:r>
            <a:r>
              <a:rPr lang="it-IT" sz="1600" b="1" dirty="0" smtClean="0">
                <a:solidFill>
                  <a:srgbClr val="C00000"/>
                </a:solidFill>
                <a:latin typeface="+mn-lt"/>
              </a:rPr>
              <a:t>  </a:t>
            </a:r>
            <a:r>
              <a:rPr lang="it-IT" sz="1600" b="1" dirty="0" smtClean="0">
                <a:latin typeface="+mn-lt"/>
              </a:rPr>
              <a:t>+   </a:t>
            </a:r>
            <a:r>
              <a:rPr lang="it-IT" sz="1600" b="1" dirty="0" err="1" smtClean="0">
                <a:solidFill>
                  <a:srgbClr val="003399"/>
                </a:solidFill>
                <a:latin typeface="+mn-lt"/>
              </a:rPr>
              <a:t>RCo</a:t>
            </a:r>
            <a:endParaRPr lang="it-IT" sz="1600" b="1" dirty="0" smtClean="0">
              <a:solidFill>
                <a:srgbClr val="003399"/>
              </a:solidFill>
              <a:latin typeface="+mn-lt"/>
            </a:endParaRPr>
          </a:p>
        </p:txBody>
      </p:sp>
      <p:sp>
        <p:nvSpPr>
          <p:cNvPr id="8203" name="TextBox 19"/>
          <p:cNvSpPr txBox="1">
            <a:spLocks noChangeArrowheads="1"/>
          </p:cNvSpPr>
          <p:nvPr/>
        </p:nvSpPr>
        <p:spPr bwMode="auto">
          <a:xfrm>
            <a:off x="898525" y="107950"/>
            <a:ext cx="2809379" cy="461665"/>
          </a:xfrm>
          <a:prstGeom prst="rect">
            <a:avLst/>
          </a:prstGeom>
          <a:noFill/>
          <a:ln w="9525">
            <a:noFill/>
            <a:miter lim="800000"/>
            <a:headEnd/>
            <a:tailEnd/>
          </a:ln>
        </p:spPr>
        <p:txBody>
          <a:bodyPr wrap="square">
            <a:spAutoFit/>
          </a:bodyPr>
          <a:lstStyle/>
          <a:p>
            <a:r>
              <a:rPr lang="it-IT" sz="2400" b="1" dirty="0" smtClean="0">
                <a:solidFill>
                  <a:srgbClr val="003399"/>
                </a:solidFill>
              </a:rPr>
              <a:t>GARFIELD: </a:t>
            </a:r>
            <a:r>
              <a:rPr lang="it-IT" sz="2400" b="1" dirty="0" err="1" smtClean="0">
                <a:solidFill>
                  <a:srgbClr val="003399"/>
                </a:solidFill>
              </a:rPr>
              <a:t>geometry</a:t>
            </a:r>
            <a:endParaRPr lang="en-US" sz="2400" b="1" dirty="0">
              <a:solidFill>
                <a:srgbClr val="003399"/>
              </a:solidFill>
            </a:endParaRPr>
          </a:p>
        </p:txBody>
      </p:sp>
      <p:pic>
        <p:nvPicPr>
          <p:cNvPr id="18" name="Picture 2" descr="C:\Documents and Settings\fabris\Desktop\Documenti Backup\dany\Nuclex\Garfield\Figure_Garfield\LogoGARFIELD.png"/>
          <p:cNvPicPr>
            <a:picLocks noChangeAspect="1" noChangeArrowheads="1"/>
          </p:cNvPicPr>
          <p:nvPr/>
        </p:nvPicPr>
        <p:blipFill>
          <a:blip r:embed="rId7" cstate="print"/>
          <a:srcRect/>
          <a:stretch>
            <a:fillRect/>
          </a:stretch>
        </p:blipFill>
        <p:spPr bwMode="auto">
          <a:xfrm rot="-5400000">
            <a:off x="-3160501" y="3096606"/>
            <a:ext cx="6885385" cy="637406"/>
          </a:xfrm>
          <a:prstGeom prst="rect">
            <a:avLst/>
          </a:prstGeom>
          <a:noFill/>
        </p:spPr>
      </p:pic>
      <p:sp>
        <p:nvSpPr>
          <p:cNvPr id="20" name="CasellaDiTesto 19"/>
          <p:cNvSpPr txBox="1"/>
          <p:nvPr/>
        </p:nvSpPr>
        <p:spPr>
          <a:xfrm>
            <a:off x="3779912" y="5373216"/>
            <a:ext cx="1512168" cy="553998"/>
          </a:xfrm>
          <a:prstGeom prst="rect">
            <a:avLst/>
          </a:prstGeom>
          <a:noFill/>
          <a:ln>
            <a:solidFill>
              <a:srgbClr val="003399"/>
            </a:solidFill>
          </a:ln>
        </p:spPr>
        <p:txBody>
          <a:bodyPr wrap="square" rtlCol="0">
            <a:spAutoFit/>
          </a:bodyPr>
          <a:lstStyle/>
          <a:p>
            <a:r>
              <a:rPr lang="it-IT" sz="1600" b="1" dirty="0" smtClean="0">
                <a:solidFill>
                  <a:srgbClr val="C00000"/>
                </a:solidFill>
              </a:rPr>
              <a:t>Target</a:t>
            </a:r>
            <a:r>
              <a:rPr lang="it-IT" sz="1600" b="1" dirty="0" smtClean="0"/>
              <a:t> </a:t>
            </a:r>
            <a:r>
              <a:rPr lang="it-IT" sz="1400" b="1" dirty="0" smtClean="0"/>
              <a:t> </a:t>
            </a:r>
            <a:r>
              <a:rPr lang="it-IT" sz="1400" b="1" dirty="0" err="1" smtClean="0"/>
              <a:t>between</a:t>
            </a:r>
            <a:r>
              <a:rPr lang="it-IT" sz="1400" b="1" dirty="0" smtClean="0"/>
              <a:t>  </a:t>
            </a:r>
            <a:r>
              <a:rPr lang="it-IT" sz="1400" b="1" dirty="0" err="1" smtClean="0"/>
              <a:t>Drift</a:t>
            </a:r>
            <a:r>
              <a:rPr lang="it-IT" sz="1400" b="1" dirty="0" smtClean="0"/>
              <a:t> </a:t>
            </a:r>
            <a:r>
              <a:rPr lang="it-IT" sz="1400" b="1" dirty="0" err="1" smtClean="0"/>
              <a:t>chambers</a:t>
            </a:r>
            <a:endParaRPr lang="it-IT" sz="1400" b="1" dirty="0"/>
          </a:p>
        </p:txBody>
      </p:sp>
      <p:sp>
        <p:nvSpPr>
          <p:cNvPr id="12" name="Rettangolo 11"/>
          <p:cNvSpPr/>
          <p:nvPr/>
        </p:nvSpPr>
        <p:spPr>
          <a:xfrm>
            <a:off x="899592" y="6279703"/>
            <a:ext cx="2664296" cy="461665"/>
          </a:xfrm>
          <a:prstGeom prst="rect">
            <a:avLst/>
          </a:prstGeom>
        </p:spPr>
        <p:txBody>
          <a:bodyPr wrap="square">
            <a:spAutoFit/>
          </a:bodyPr>
          <a:lstStyle/>
          <a:p>
            <a:r>
              <a:rPr lang="it-IT" sz="1200" dirty="0" err="1" smtClean="0">
                <a:solidFill>
                  <a:schemeClr val="accent6">
                    <a:lumMod val="75000"/>
                  </a:schemeClr>
                </a:solidFill>
              </a:rPr>
              <a:t>F.Gramegna</a:t>
            </a:r>
            <a:r>
              <a:rPr lang="it-IT" sz="1200" dirty="0" smtClean="0">
                <a:solidFill>
                  <a:schemeClr val="accent6">
                    <a:lumMod val="75000"/>
                  </a:schemeClr>
                </a:solidFill>
              </a:rPr>
              <a:t> </a:t>
            </a:r>
            <a:r>
              <a:rPr lang="it-IT" sz="1200" dirty="0" err="1" smtClean="0">
                <a:solidFill>
                  <a:schemeClr val="accent6">
                    <a:lumMod val="75000"/>
                  </a:schemeClr>
                </a:solidFill>
              </a:rPr>
              <a:t>et</a:t>
            </a:r>
            <a:r>
              <a:rPr lang="it-IT" sz="1200" dirty="0" smtClean="0">
                <a:solidFill>
                  <a:schemeClr val="accent6">
                    <a:lumMod val="75000"/>
                  </a:schemeClr>
                </a:solidFill>
              </a:rPr>
              <a:t> al. NIM 389 (1997) 474</a:t>
            </a:r>
          </a:p>
          <a:p>
            <a:r>
              <a:rPr lang="it-IT" sz="1200" dirty="0" smtClean="0">
                <a:solidFill>
                  <a:schemeClr val="accent6">
                    <a:lumMod val="75000"/>
                  </a:schemeClr>
                </a:solidFill>
              </a:rPr>
              <a:t>A. Moroni </a:t>
            </a:r>
            <a:r>
              <a:rPr lang="it-IT" sz="1200" dirty="0" err="1" smtClean="0">
                <a:solidFill>
                  <a:schemeClr val="accent6">
                    <a:lumMod val="75000"/>
                  </a:schemeClr>
                </a:solidFill>
              </a:rPr>
              <a:t>et</a:t>
            </a:r>
            <a:r>
              <a:rPr lang="it-IT" sz="1200" dirty="0" smtClean="0">
                <a:solidFill>
                  <a:schemeClr val="accent6">
                    <a:lumMod val="75000"/>
                  </a:schemeClr>
                </a:solidFill>
              </a:rPr>
              <a:t> al. NIM A556 (2006) 516</a:t>
            </a:r>
            <a:endParaRPr lang="it-IT" sz="1200" dirty="0">
              <a:solidFill>
                <a:schemeClr val="accent6">
                  <a:lumMod val="75000"/>
                </a:schemeClr>
              </a:solidFill>
            </a:endParaRPr>
          </a:p>
        </p:txBody>
      </p:sp>
      <p:pic>
        <p:nvPicPr>
          <p:cNvPr id="14" name="Picture 5"/>
          <p:cNvPicPr>
            <a:picLocks noChangeAspect="1" noChangeArrowheads="1"/>
          </p:cNvPicPr>
          <p:nvPr/>
        </p:nvPicPr>
        <p:blipFill>
          <a:blip r:embed="rId8" cstate="print"/>
          <a:srcRect/>
          <a:stretch>
            <a:fillRect/>
          </a:stretch>
        </p:blipFill>
        <p:spPr bwMode="auto">
          <a:xfrm>
            <a:off x="5796136" y="4437112"/>
            <a:ext cx="3119437" cy="2233613"/>
          </a:xfrm>
          <a:prstGeom prst="rect">
            <a:avLst/>
          </a:prstGeom>
          <a:noFill/>
          <a:ln w="9525">
            <a:noFill/>
            <a:round/>
            <a:headEnd/>
            <a:tailEnd/>
          </a:ln>
        </p:spPr>
      </p:pic>
      <p:pic>
        <p:nvPicPr>
          <p:cNvPr id="13" name="Picture 2" descr="http://www.infn.it/logo/weblogo6.gif"/>
          <p:cNvPicPr>
            <a:picLocks noChangeAspect="1" noChangeArrowheads="1"/>
          </p:cNvPicPr>
          <p:nvPr/>
        </p:nvPicPr>
        <p:blipFill>
          <a:blip r:embed="rId9" cstate="print"/>
          <a:srcRect/>
          <a:stretch>
            <a:fillRect/>
          </a:stretch>
        </p:blipFill>
        <p:spPr bwMode="auto">
          <a:xfrm>
            <a:off x="8175054" y="30137"/>
            <a:ext cx="933450" cy="590551"/>
          </a:xfrm>
          <a:prstGeom prst="rect">
            <a:avLst/>
          </a:prstGeom>
          <a:noFill/>
        </p:spPr>
      </p:pic>
      <p:sp>
        <p:nvSpPr>
          <p:cNvPr id="15" name="Rettangolo 14"/>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cxnSp>
        <p:nvCxnSpPr>
          <p:cNvPr id="17" name="Connettore 2 16"/>
          <p:cNvCxnSpPr/>
          <p:nvPr/>
        </p:nvCxnSpPr>
        <p:spPr>
          <a:xfrm flipH="1">
            <a:off x="7380312" y="4005064"/>
            <a:ext cx="504056" cy="1080120"/>
          </a:xfrm>
          <a:prstGeom prst="straightConnector1">
            <a:avLst/>
          </a:prstGeom>
          <a:ln w="2857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V="1">
            <a:off x="6660232" y="2780928"/>
            <a:ext cx="504056" cy="8640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9" descr="camera-taglio2"/>
          <p:cNvPicPr>
            <a:picLocks noChangeAspect="1" noChangeArrowheads="1"/>
          </p:cNvPicPr>
          <p:nvPr/>
        </p:nvPicPr>
        <p:blipFill>
          <a:blip r:embed="rId3" cstate="print"/>
          <a:srcRect/>
          <a:stretch>
            <a:fillRect/>
          </a:stretch>
        </p:blipFill>
        <p:spPr bwMode="auto">
          <a:xfrm>
            <a:off x="684213" y="908720"/>
            <a:ext cx="3671887" cy="2419350"/>
          </a:xfrm>
          <a:prstGeom prst="rect">
            <a:avLst/>
          </a:prstGeom>
          <a:noFill/>
          <a:ln w="9525">
            <a:solidFill>
              <a:schemeClr val="tx1"/>
            </a:solidFill>
            <a:miter lim="800000"/>
            <a:headEnd/>
            <a:tailEnd/>
          </a:ln>
        </p:spPr>
      </p:pic>
      <p:pic>
        <p:nvPicPr>
          <p:cNvPr id="9219" name="Picture 7" descr="CameraC1C2"/>
          <p:cNvPicPr>
            <a:picLocks noChangeAspect="1" noChangeArrowheads="1"/>
          </p:cNvPicPr>
          <p:nvPr/>
        </p:nvPicPr>
        <p:blipFill>
          <a:blip r:embed="rId4" cstate="print"/>
          <a:srcRect t="7095" r="2760" b="17250"/>
          <a:stretch>
            <a:fillRect/>
          </a:stretch>
        </p:blipFill>
        <p:spPr bwMode="auto">
          <a:xfrm>
            <a:off x="4764088" y="692150"/>
            <a:ext cx="4200525" cy="3063875"/>
          </a:xfrm>
          <a:prstGeom prst="rect">
            <a:avLst/>
          </a:prstGeom>
          <a:noFill/>
          <a:ln w="9525">
            <a:noFill/>
            <a:miter lim="800000"/>
            <a:headEnd/>
            <a:tailEnd/>
          </a:ln>
        </p:spPr>
      </p:pic>
      <p:sp>
        <p:nvSpPr>
          <p:cNvPr id="9220" name="Text Box 8"/>
          <p:cNvSpPr txBox="1">
            <a:spLocks noChangeArrowheads="1"/>
          </p:cNvSpPr>
          <p:nvPr/>
        </p:nvSpPr>
        <p:spPr bwMode="auto">
          <a:xfrm>
            <a:off x="7235825" y="2420938"/>
            <a:ext cx="719138" cy="274637"/>
          </a:xfrm>
          <a:prstGeom prst="rect">
            <a:avLst/>
          </a:prstGeom>
          <a:solidFill>
            <a:schemeClr val="bg1"/>
          </a:solidFill>
          <a:ln w="9525">
            <a:noFill/>
            <a:miter lim="800000"/>
            <a:headEnd/>
            <a:tailEnd/>
          </a:ln>
        </p:spPr>
        <p:txBody>
          <a:bodyPr>
            <a:spAutoFit/>
          </a:bodyPr>
          <a:lstStyle/>
          <a:p>
            <a:pPr>
              <a:spcBef>
                <a:spcPct val="50000"/>
              </a:spcBef>
            </a:pPr>
            <a:r>
              <a:rPr lang="it-IT" sz="1200" b="1">
                <a:solidFill>
                  <a:srgbClr val="0000FF"/>
                </a:solidFill>
                <a:latin typeface="Verdana" pitchFamily="34" charset="0"/>
              </a:rPr>
              <a:t>target</a:t>
            </a:r>
          </a:p>
        </p:txBody>
      </p:sp>
      <p:sp>
        <p:nvSpPr>
          <p:cNvPr id="9221" name="Text Box 9"/>
          <p:cNvSpPr txBox="1">
            <a:spLocks noChangeArrowheads="1"/>
          </p:cNvSpPr>
          <p:nvPr/>
        </p:nvSpPr>
        <p:spPr bwMode="auto">
          <a:xfrm>
            <a:off x="7235825" y="1916113"/>
            <a:ext cx="863600" cy="366712"/>
          </a:xfrm>
          <a:prstGeom prst="rect">
            <a:avLst/>
          </a:prstGeom>
          <a:solidFill>
            <a:schemeClr val="bg1"/>
          </a:solidFill>
          <a:ln w="9525">
            <a:noFill/>
            <a:miter lim="800000"/>
            <a:headEnd/>
            <a:tailEnd/>
          </a:ln>
        </p:spPr>
        <p:txBody>
          <a:bodyPr>
            <a:spAutoFit/>
          </a:bodyPr>
          <a:lstStyle/>
          <a:p>
            <a:pPr>
              <a:spcBef>
                <a:spcPct val="50000"/>
              </a:spcBef>
            </a:pPr>
            <a:endParaRPr lang="en-US" sz="1800">
              <a:latin typeface="Arial" charset="0"/>
            </a:endParaRPr>
          </a:p>
        </p:txBody>
      </p:sp>
      <p:sp>
        <p:nvSpPr>
          <p:cNvPr id="9222" name="Text Box 10"/>
          <p:cNvSpPr txBox="1">
            <a:spLocks noChangeArrowheads="1"/>
          </p:cNvSpPr>
          <p:nvPr/>
        </p:nvSpPr>
        <p:spPr bwMode="auto">
          <a:xfrm>
            <a:off x="7524750" y="1066800"/>
            <a:ext cx="787400" cy="274638"/>
          </a:xfrm>
          <a:prstGeom prst="rect">
            <a:avLst/>
          </a:prstGeom>
          <a:solidFill>
            <a:schemeClr val="bg1"/>
          </a:solidFill>
          <a:ln w="9525">
            <a:noFill/>
            <a:miter lim="800000"/>
            <a:headEnd/>
            <a:tailEnd/>
          </a:ln>
        </p:spPr>
        <p:txBody>
          <a:bodyPr wrap="none">
            <a:spAutoFit/>
          </a:bodyPr>
          <a:lstStyle/>
          <a:p>
            <a:r>
              <a:rPr lang="it-IT" sz="1200" b="1">
                <a:solidFill>
                  <a:srgbClr val="0000FF"/>
                </a:solidFill>
                <a:latin typeface="Verdana" pitchFamily="34" charset="0"/>
              </a:rPr>
              <a:t>CsI(Tl)</a:t>
            </a:r>
          </a:p>
        </p:txBody>
      </p:sp>
      <p:sp>
        <p:nvSpPr>
          <p:cNvPr id="9223" name="Text Box 12"/>
          <p:cNvSpPr txBox="1">
            <a:spLocks noChangeArrowheads="1"/>
          </p:cNvSpPr>
          <p:nvPr/>
        </p:nvSpPr>
        <p:spPr bwMode="auto">
          <a:xfrm>
            <a:off x="7288213" y="1916113"/>
            <a:ext cx="668337" cy="274637"/>
          </a:xfrm>
          <a:prstGeom prst="rect">
            <a:avLst/>
          </a:prstGeom>
          <a:solidFill>
            <a:schemeClr val="bg1"/>
          </a:solidFill>
          <a:ln w="9525">
            <a:noFill/>
            <a:miter lim="800000"/>
            <a:headEnd/>
            <a:tailEnd/>
          </a:ln>
        </p:spPr>
        <p:txBody>
          <a:bodyPr wrap="none">
            <a:spAutoFit/>
          </a:bodyPr>
          <a:lstStyle/>
          <a:p>
            <a:r>
              <a:rPr lang="it-IT" sz="1200" b="1">
                <a:solidFill>
                  <a:srgbClr val="0000FF"/>
                </a:solidFill>
                <a:latin typeface="Verdana" pitchFamily="34" charset="0"/>
              </a:rPr>
              <a:t>MSGS</a:t>
            </a:r>
          </a:p>
        </p:txBody>
      </p:sp>
      <p:sp>
        <p:nvSpPr>
          <p:cNvPr id="9224" name="Text Box 13"/>
          <p:cNvSpPr txBox="1">
            <a:spLocks noChangeArrowheads="1"/>
          </p:cNvSpPr>
          <p:nvPr/>
        </p:nvSpPr>
        <p:spPr bwMode="auto">
          <a:xfrm>
            <a:off x="4924425" y="1916113"/>
            <a:ext cx="576263" cy="244475"/>
          </a:xfrm>
          <a:prstGeom prst="rect">
            <a:avLst/>
          </a:prstGeom>
          <a:solidFill>
            <a:schemeClr val="bg1"/>
          </a:solidFill>
          <a:ln w="9525">
            <a:noFill/>
            <a:miter lim="800000"/>
            <a:headEnd/>
            <a:tailEnd/>
          </a:ln>
        </p:spPr>
        <p:txBody>
          <a:bodyPr wrap="none">
            <a:spAutoFit/>
          </a:bodyPr>
          <a:lstStyle/>
          <a:p>
            <a:r>
              <a:rPr lang="it-IT" sz="1000" b="1">
                <a:solidFill>
                  <a:srgbClr val="0000FF"/>
                </a:solidFill>
                <a:latin typeface="Verdana" pitchFamily="34" charset="0"/>
              </a:rPr>
              <a:t>beam</a:t>
            </a:r>
          </a:p>
        </p:txBody>
      </p:sp>
      <p:sp>
        <p:nvSpPr>
          <p:cNvPr id="7178" name="Rectangle 14"/>
          <p:cNvSpPr>
            <a:spLocks noChangeArrowheads="1"/>
          </p:cNvSpPr>
          <p:nvPr/>
        </p:nvSpPr>
        <p:spPr bwMode="auto">
          <a:xfrm>
            <a:off x="611560" y="4509120"/>
            <a:ext cx="4392612" cy="2246769"/>
          </a:xfrm>
          <a:prstGeom prst="rect">
            <a:avLst/>
          </a:prstGeom>
          <a:noFill/>
          <a:ln>
            <a:noFill/>
          </a:ln>
          <a:extLst>
            <a:ext uri="{909E8E84-426E-40DD-AFC4-6F175D3DCCD1}"/>
            <a:ext uri="{91240B29-F687-4F45-9708-019B960494DF}"/>
          </a:extLst>
        </p:spPr>
        <p:txBody>
          <a:bodyPr>
            <a:spAutoFit/>
          </a:bodyPr>
          <a:lstStyle/>
          <a:p>
            <a:pPr>
              <a:defRPr/>
            </a:pPr>
            <a:r>
              <a:rPr lang="it-IT" sz="1400" b="1" dirty="0" err="1" smtClean="0">
                <a:solidFill>
                  <a:srgbClr val="003399"/>
                </a:solidFill>
                <a:latin typeface="+mn-lt"/>
              </a:rPr>
              <a:t>Forward</a:t>
            </a:r>
            <a:r>
              <a:rPr lang="it-IT" sz="1400" b="1" dirty="0" smtClean="0">
                <a:solidFill>
                  <a:srgbClr val="003399"/>
                </a:solidFill>
                <a:latin typeface="+mn-lt"/>
              </a:rPr>
              <a:t> </a:t>
            </a:r>
            <a:r>
              <a:rPr lang="it-IT" sz="1400" b="1" dirty="0" err="1">
                <a:solidFill>
                  <a:srgbClr val="003399"/>
                </a:solidFill>
                <a:latin typeface="+mn-lt"/>
              </a:rPr>
              <a:t>Chamber</a:t>
            </a:r>
            <a:r>
              <a:rPr lang="it-IT" sz="1400" b="1" dirty="0">
                <a:solidFill>
                  <a:srgbClr val="003399"/>
                </a:solidFill>
                <a:latin typeface="+mn-lt"/>
              </a:rPr>
              <a:t>                            </a:t>
            </a:r>
            <a:r>
              <a:rPr lang="it-IT" sz="1400" b="1" dirty="0" err="1">
                <a:solidFill>
                  <a:srgbClr val="003399"/>
                </a:solidFill>
                <a:latin typeface="+mn-lt"/>
              </a:rPr>
              <a:t>Backward</a:t>
            </a:r>
            <a:r>
              <a:rPr lang="it-IT" sz="1400" b="1" dirty="0">
                <a:solidFill>
                  <a:srgbClr val="003399"/>
                </a:solidFill>
                <a:latin typeface="+mn-lt"/>
              </a:rPr>
              <a:t> </a:t>
            </a:r>
            <a:r>
              <a:rPr lang="it-IT" sz="1400" b="1" dirty="0" err="1">
                <a:solidFill>
                  <a:srgbClr val="003399"/>
                </a:solidFill>
                <a:latin typeface="+mn-lt"/>
              </a:rPr>
              <a:t>Chamber</a:t>
            </a:r>
            <a:r>
              <a:rPr lang="it-IT" sz="1400" b="1" dirty="0">
                <a:solidFill>
                  <a:srgbClr val="003399"/>
                </a:solidFill>
                <a:latin typeface="+mn-lt"/>
              </a:rPr>
              <a:t> </a:t>
            </a:r>
          </a:p>
          <a:p>
            <a:pPr>
              <a:defRPr/>
            </a:pPr>
            <a:r>
              <a:rPr lang="it-IT" sz="1400" b="1" dirty="0">
                <a:solidFill>
                  <a:srgbClr val="C00000"/>
                </a:solidFill>
                <a:latin typeface="Symbol" pitchFamily="18" charset="2"/>
              </a:rPr>
              <a:t> 29°&lt;q&lt;83°                                          97°&lt;q&lt;147°</a:t>
            </a:r>
          </a:p>
          <a:p>
            <a:pPr>
              <a:defRPr/>
            </a:pPr>
            <a:r>
              <a:rPr lang="it-IT" sz="1400" b="1" dirty="0">
                <a:solidFill>
                  <a:srgbClr val="C00000"/>
                </a:solidFill>
                <a:latin typeface="Symbol" pitchFamily="18" charset="2"/>
              </a:rPr>
              <a:t>  0°&lt; f&lt;70°                                           0°&lt;f&lt;360°</a:t>
            </a:r>
          </a:p>
          <a:p>
            <a:pPr>
              <a:defRPr/>
            </a:pPr>
            <a:r>
              <a:rPr lang="it-IT" sz="1400" b="1" dirty="0">
                <a:solidFill>
                  <a:srgbClr val="C00000"/>
                </a:solidFill>
                <a:latin typeface="Symbol" pitchFamily="18" charset="2"/>
              </a:rPr>
              <a:t>110°&lt; f&lt;360</a:t>
            </a:r>
            <a:r>
              <a:rPr lang="it-IT" sz="1400" b="1" dirty="0" smtClean="0">
                <a:solidFill>
                  <a:srgbClr val="C00000"/>
                </a:solidFill>
                <a:latin typeface="Symbol" pitchFamily="18" charset="2"/>
              </a:rPr>
              <a:t>°</a:t>
            </a:r>
          </a:p>
          <a:p>
            <a:pPr>
              <a:defRPr/>
            </a:pPr>
            <a:endParaRPr lang="it-IT" sz="1400" b="1" dirty="0">
              <a:solidFill>
                <a:srgbClr val="C00000"/>
              </a:solidFill>
              <a:latin typeface="Symbol" pitchFamily="18" charset="2"/>
            </a:endParaRPr>
          </a:p>
          <a:p>
            <a:pPr>
              <a:defRPr/>
            </a:pPr>
            <a:r>
              <a:rPr lang="it-IT" sz="1400" b="1" dirty="0" err="1">
                <a:solidFill>
                  <a:srgbClr val="000000"/>
                </a:solidFill>
                <a:latin typeface="+mn-lt"/>
              </a:rPr>
              <a:t>Charge</a:t>
            </a:r>
            <a:r>
              <a:rPr lang="it-IT" sz="1400" b="1" dirty="0">
                <a:solidFill>
                  <a:srgbClr val="000000"/>
                </a:solidFill>
                <a:latin typeface="+mn-lt"/>
              </a:rPr>
              <a:t> </a:t>
            </a:r>
            <a:r>
              <a:rPr lang="it-IT" sz="1400" b="1" dirty="0" err="1">
                <a:solidFill>
                  <a:srgbClr val="000000"/>
                </a:solidFill>
                <a:latin typeface="+mn-lt"/>
              </a:rPr>
              <a:t>resolution</a:t>
            </a:r>
            <a:r>
              <a:rPr lang="it-IT" sz="1400" b="1" dirty="0">
                <a:solidFill>
                  <a:srgbClr val="000000"/>
                </a:solidFill>
                <a:latin typeface="+mn-lt"/>
              </a:rPr>
              <a:t>:</a:t>
            </a:r>
            <a:r>
              <a:rPr lang="it-IT" sz="1400" dirty="0">
                <a:solidFill>
                  <a:srgbClr val="000000"/>
                </a:solidFill>
                <a:latin typeface="+mn-lt"/>
              </a:rPr>
              <a:t> from </a:t>
            </a:r>
            <a:r>
              <a:rPr lang="it-IT" sz="1400" b="1" dirty="0">
                <a:solidFill>
                  <a:srgbClr val="000000"/>
                </a:solidFill>
                <a:latin typeface="+mn-lt"/>
              </a:rPr>
              <a:t>Z=1 to Z=28</a:t>
            </a:r>
          </a:p>
          <a:p>
            <a:pPr>
              <a:defRPr/>
            </a:pPr>
            <a:r>
              <a:rPr lang="it-IT" sz="1400" b="1" dirty="0">
                <a:solidFill>
                  <a:srgbClr val="000000"/>
                </a:solidFill>
                <a:latin typeface="+mn-lt"/>
              </a:rPr>
              <a:t>Energy </a:t>
            </a:r>
            <a:r>
              <a:rPr lang="it-IT" sz="1400" b="1" dirty="0" err="1">
                <a:solidFill>
                  <a:srgbClr val="000000"/>
                </a:solidFill>
                <a:latin typeface="+mn-lt"/>
              </a:rPr>
              <a:t>resolution</a:t>
            </a:r>
            <a:r>
              <a:rPr lang="it-IT" sz="1400" dirty="0">
                <a:solidFill>
                  <a:srgbClr val="000000"/>
                </a:solidFill>
                <a:latin typeface="+mn-lt"/>
              </a:rPr>
              <a:t> </a:t>
            </a:r>
            <a:r>
              <a:rPr lang="it-IT" sz="1400" dirty="0" err="1">
                <a:solidFill>
                  <a:srgbClr val="000000"/>
                </a:solidFill>
                <a:latin typeface="+mn-lt"/>
              </a:rPr>
              <a:t>CsI</a:t>
            </a:r>
            <a:r>
              <a:rPr lang="it-IT" sz="1400" dirty="0">
                <a:solidFill>
                  <a:srgbClr val="000000"/>
                </a:solidFill>
                <a:latin typeface="+mn-lt"/>
              </a:rPr>
              <a:t>(</a:t>
            </a:r>
            <a:r>
              <a:rPr lang="it-IT" sz="1400" dirty="0" err="1">
                <a:solidFill>
                  <a:srgbClr val="000000"/>
                </a:solidFill>
                <a:latin typeface="+mn-lt"/>
              </a:rPr>
              <a:t>Tl</a:t>
            </a:r>
            <a:r>
              <a:rPr lang="it-IT" sz="1400" dirty="0">
                <a:solidFill>
                  <a:srgbClr val="000000"/>
                </a:solidFill>
                <a:latin typeface="+mn-lt"/>
              </a:rPr>
              <a:t>) </a:t>
            </a:r>
            <a:r>
              <a:rPr lang="it-IT" sz="1400" dirty="0" err="1">
                <a:solidFill>
                  <a:srgbClr val="000000"/>
                </a:solidFill>
                <a:latin typeface="+mn-lt"/>
              </a:rPr>
              <a:t>crystal</a:t>
            </a:r>
            <a:r>
              <a:rPr lang="it-IT" sz="1400" dirty="0">
                <a:solidFill>
                  <a:srgbClr val="000000"/>
                </a:solidFill>
                <a:latin typeface="+mn-lt"/>
              </a:rPr>
              <a:t> : </a:t>
            </a:r>
            <a:r>
              <a:rPr lang="it-IT" sz="1400" b="1" dirty="0">
                <a:solidFill>
                  <a:srgbClr val="000000"/>
                </a:solidFill>
                <a:latin typeface="+mn-lt"/>
              </a:rPr>
              <a:t>3.0% for 5.5 </a:t>
            </a:r>
            <a:r>
              <a:rPr lang="it-IT" sz="1400" b="1" dirty="0" err="1">
                <a:solidFill>
                  <a:srgbClr val="000000"/>
                </a:solidFill>
                <a:latin typeface="+mn-lt"/>
              </a:rPr>
              <a:t>MeV</a:t>
            </a:r>
            <a:r>
              <a:rPr lang="it-IT" sz="1400" b="1" dirty="0">
                <a:solidFill>
                  <a:srgbClr val="000000"/>
                </a:solidFill>
                <a:latin typeface="+mn-lt"/>
              </a:rPr>
              <a:t> </a:t>
            </a:r>
            <a:r>
              <a:rPr lang="it-IT" sz="1400" b="1" dirty="0">
                <a:solidFill>
                  <a:srgbClr val="000000"/>
                </a:solidFill>
                <a:latin typeface="+mn-lt"/>
                <a:sym typeface="Symbol" pitchFamily="18" charset="2"/>
              </a:rPr>
              <a:t></a:t>
            </a:r>
            <a:r>
              <a:rPr lang="it-IT" sz="1400" dirty="0">
                <a:solidFill>
                  <a:srgbClr val="000000"/>
                </a:solidFill>
                <a:latin typeface="+mn-lt"/>
                <a:sym typeface="Symbol" pitchFamily="18" charset="2"/>
              </a:rPr>
              <a:t>. </a:t>
            </a:r>
            <a:r>
              <a:rPr lang="it-IT" sz="1400" b="1" dirty="0" err="1">
                <a:solidFill>
                  <a:srgbClr val="000000"/>
                </a:solidFill>
                <a:latin typeface="+mn-lt"/>
              </a:rPr>
              <a:t>Identification</a:t>
            </a:r>
            <a:r>
              <a:rPr lang="it-IT" sz="1400" b="1" dirty="0">
                <a:solidFill>
                  <a:srgbClr val="000000"/>
                </a:solidFill>
                <a:latin typeface="+mn-lt"/>
              </a:rPr>
              <a:t> </a:t>
            </a:r>
            <a:r>
              <a:rPr lang="it-IT" sz="1400" b="1" dirty="0" err="1">
                <a:solidFill>
                  <a:srgbClr val="000000"/>
                </a:solidFill>
                <a:latin typeface="+mn-lt"/>
              </a:rPr>
              <a:t>threshold</a:t>
            </a:r>
            <a:r>
              <a:rPr lang="it-IT" sz="1400" b="1" dirty="0">
                <a:solidFill>
                  <a:srgbClr val="000000"/>
                </a:solidFill>
                <a:latin typeface="+mn-lt"/>
              </a:rPr>
              <a:t> </a:t>
            </a:r>
            <a:r>
              <a:rPr lang="it-IT" sz="1400" dirty="0">
                <a:solidFill>
                  <a:srgbClr val="000000"/>
                </a:solidFill>
                <a:latin typeface="+mn-lt"/>
              </a:rPr>
              <a:t>: 0.8-1 </a:t>
            </a:r>
            <a:r>
              <a:rPr lang="it-IT" sz="1400" dirty="0" err="1">
                <a:solidFill>
                  <a:srgbClr val="000000"/>
                </a:solidFill>
                <a:latin typeface="+mn-lt"/>
              </a:rPr>
              <a:t>MeV</a:t>
            </a:r>
            <a:r>
              <a:rPr lang="it-IT" sz="1400" dirty="0">
                <a:solidFill>
                  <a:srgbClr val="000000"/>
                </a:solidFill>
                <a:latin typeface="+mn-lt"/>
              </a:rPr>
              <a:t>/u</a:t>
            </a:r>
          </a:p>
          <a:p>
            <a:pPr>
              <a:defRPr/>
            </a:pPr>
            <a:r>
              <a:rPr lang="it-IT" sz="1400" b="1" dirty="0" err="1">
                <a:solidFill>
                  <a:srgbClr val="000000"/>
                </a:solidFill>
                <a:latin typeface="+mn-lt"/>
              </a:rPr>
              <a:t>Detection</a:t>
            </a:r>
            <a:r>
              <a:rPr lang="it-IT" sz="1400" b="1" dirty="0">
                <a:solidFill>
                  <a:srgbClr val="000000"/>
                </a:solidFill>
                <a:latin typeface="+mn-lt"/>
              </a:rPr>
              <a:t> </a:t>
            </a:r>
            <a:r>
              <a:rPr lang="it-IT" sz="1400" b="1" dirty="0" err="1">
                <a:solidFill>
                  <a:srgbClr val="000000"/>
                </a:solidFill>
                <a:latin typeface="+mn-lt"/>
              </a:rPr>
              <a:t>Threshold</a:t>
            </a:r>
            <a:r>
              <a:rPr lang="it-IT" sz="1400" b="1" dirty="0">
                <a:solidFill>
                  <a:srgbClr val="000000"/>
                </a:solidFill>
                <a:latin typeface="+mn-lt"/>
              </a:rPr>
              <a:t> </a:t>
            </a:r>
            <a:r>
              <a:rPr lang="it-IT" sz="1400" dirty="0">
                <a:solidFill>
                  <a:srgbClr val="000000"/>
                </a:solidFill>
                <a:latin typeface="+mn-lt"/>
              </a:rPr>
              <a:t>: </a:t>
            </a:r>
            <a:r>
              <a:rPr lang="it-IT" sz="1400" dirty="0" err="1">
                <a:solidFill>
                  <a:srgbClr val="000000"/>
                </a:solidFill>
                <a:latin typeface="+mn-lt"/>
              </a:rPr>
              <a:t>few</a:t>
            </a:r>
            <a:r>
              <a:rPr lang="it-IT" sz="1400" dirty="0">
                <a:solidFill>
                  <a:srgbClr val="000000"/>
                </a:solidFill>
                <a:latin typeface="+mn-lt"/>
              </a:rPr>
              <a:t> </a:t>
            </a:r>
            <a:r>
              <a:rPr lang="it-IT" sz="1400" dirty="0" err="1">
                <a:solidFill>
                  <a:srgbClr val="000000"/>
                </a:solidFill>
                <a:latin typeface="+mn-lt"/>
              </a:rPr>
              <a:t>tens</a:t>
            </a:r>
            <a:r>
              <a:rPr lang="it-IT" sz="1400" dirty="0">
                <a:solidFill>
                  <a:srgbClr val="000000"/>
                </a:solidFill>
                <a:latin typeface="+mn-lt"/>
              </a:rPr>
              <a:t> of </a:t>
            </a:r>
            <a:r>
              <a:rPr lang="it-IT" sz="1400" dirty="0" err="1">
                <a:solidFill>
                  <a:srgbClr val="000000"/>
                </a:solidFill>
                <a:latin typeface="+mn-lt"/>
              </a:rPr>
              <a:t>keV</a:t>
            </a:r>
            <a:endParaRPr lang="it-IT" sz="1400" dirty="0">
              <a:solidFill>
                <a:srgbClr val="000000"/>
              </a:solidFill>
              <a:latin typeface="+mn-lt"/>
            </a:endParaRPr>
          </a:p>
          <a:p>
            <a:pPr>
              <a:defRPr/>
            </a:pPr>
            <a:r>
              <a:rPr lang="it-IT" sz="1400" dirty="0">
                <a:solidFill>
                  <a:srgbClr val="000000"/>
                </a:solidFill>
                <a:latin typeface="+mn-lt"/>
              </a:rPr>
              <a:t> </a:t>
            </a:r>
            <a:r>
              <a:rPr lang="it-IT" sz="1400" b="1" dirty="0" err="1">
                <a:solidFill>
                  <a:srgbClr val="000000"/>
                </a:solidFill>
                <a:latin typeface="+mn-lt"/>
              </a:rPr>
              <a:t>Angular</a:t>
            </a:r>
            <a:r>
              <a:rPr lang="it-IT" sz="1400" b="1" dirty="0">
                <a:solidFill>
                  <a:srgbClr val="000000"/>
                </a:solidFill>
                <a:latin typeface="+mn-lt"/>
              </a:rPr>
              <a:t> </a:t>
            </a:r>
            <a:r>
              <a:rPr lang="it-IT" sz="1400" b="1" dirty="0" err="1">
                <a:solidFill>
                  <a:srgbClr val="000000"/>
                </a:solidFill>
                <a:latin typeface="+mn-lt"/>
              </a:rPr>
              <a:t>resolution</a:t>
            </a:r>
            <a:r>
              <a:rPr lang="it-IT" sz="1400" dirty="0">
                <a:solidFill>
                  <a:srgbClr val="000000"/>
                </a:solidFill>
                <a:latin typeface="+mn-lt"/>
              </a:rPr>
              <a:t> </a:t>
            </a:r>
            <a:r>
              <a:rPr lang="it-IT" sz="1400" b="1" dirty="0">
                <a:solidFill>
                  <a:srgbClr val="C00000"/>
                </a:solidFill>
                <a:latin typeface="Symbol" pitchFamily="18" charset="2"/>
              </a:rPr>
              <a:t>q</a:t>
            </a:r>
            <a:r>
              <a:rPr lang="it-IT" sz="1400" b="1" dirty="0">
                <a:solidFill>
                  <a:srgbClr val="C00000"/>
                </a:solidFill>
                <a:latin typeface="+mn-lt"/>
              </a:rPr>
              <a:t>=1°, </a:t>
            </a:r>
            <a:r>
              <a:rPr lang="it-IT" sz="1400" b="1" dirty="0">
                <a:solidFill>
                  <a:srgbClr val="C00000"/>
                </a:solidFill>
                <a:latin typeface="Symbol" pitchFamily="18" charset="2"/>
              </a:rPr>
              <a:t>f</a:t>
            </a:r>
            <a:r>
              <a:rPr lang="it-IT" sz="1400" b="1" dirty="0">
                <a:solidFill>
                  <a:srgbClr val="C00000"/>
                </a:solidFill>
                <a:latin typeface="+mn-lt"/>
              </a:rPr>
              <a:t>=7.5°</a:t>
            </a:r>
          </a:p>
        </p:txBody>
      </p:sp>
      <p:sp>
        <p:nvSpPr>
          <p:cNvPr id="9226" name="Text Box 59"/>
          <p:cNvSpPr txBox="1">
            <a:spLocks noChangeArrowheads="1"/>
          </p:cNvSpPr>
          <p:nvPr/>
        </p:nvSpPr>
        <p:spPr bwMode="auto">
          <a:xfrm>
            <a:off x="3727450" y="3068960"/>
            <a:ext cx="1728788" cy="406400"/>
          </a:xfrm>
          <a:prstGeom prst="rect">
            <a:avLst/>
          </a:prstGeom>
          <a:solidFill>
            <a:schemeClr val="bg1"/>
          </a:solidFill>
          <a:ln w="19050">
            <a:solidFill>
              <a:schemeClr val="tx1"/>
            </a:solidFill>
            <a:miter lim="800000"/>
            <a:headEnd/>
            <a:tailEnd/>
          </a:ln>
        </p:spPr>
        <p:txBody>
          <a:bodyPr>
            <a:spAutoFit/>
          </a:bodyPr>
          <a:lstStyle/>
          <a:p>
            <a:pPr algn="ctr">
              <a:spcBef>
                <a:spcPct val="50000"/>
              </a:spcBef>
            </a:pPr>
            <a:r>
              <a:rPr lang="it-IT" sz="1000" b="1" dirty="0" err="1">
                <a:solidFill>
                  <a:srgbClr val="003399"/>
                </a:solidFill>
                <a:latin typeface="Verdana" pitchFamily="34" charset="0"/>
              </a:rPr>
              <a:t>Only</a:t>
            </a:r>
            <a:r>
              <a:rPr lang="it-IT" sz="1000" b="1" dirty="0">
                <a:solidFill>
                  <a:srgbClr val="003399"/>
                </a:solidFill>
                <a:latin typeface="Verdana" pitchFamily="34" charset="0"/>
              </a:rPr>
              <a:t> </a:t>
            </a:r>
            <a:r>
              <a:rPr lang="it-IT" sz="1000" b="1" dirty="0" err="1">
                <a:solidFill>
                  <a:srgbClr val="003399"/>
                </a:solidFill>
                <a:latin typeface="Verdana" pitchFamily="34" charset="0"/>
              </a:rPr>
              <a:t>one</a:t>
            </a:r>
            <a:r>
              <a:rPr lang="it-IT" sz="1000" b="1" dirty="0">
                <a:solidFill>
                  <a:srgbClr val="003399"/>
                </a:solidFill>
                <a:latin typeface="Verdana" pitchFamily="34" charset="0"/>
              </a:rPr>
              <a:t> volume </a:t>
            </a:r>
            <a:r>
              <a:rPr lang="it-IT" sz="1000" b="1" dirty="0" err="1">
                <a:solidFill>
                  <a:srgbClr val="003399"/>
                </a:solidFill>
                <a:latin typeface="Verdana" pitchFamily="34" charset="0"/>
              </a:rPr>
              <a:t>of</a:t>
            </a:r>
            <a:r>
              <a:rPr lang="it-IT" sz="1000" b="1" dirty="0">
                <a:solidFill>
                  <a:srgbClr val="003399"/>
                </a:solidFill>
                <a:latin typeface="Verdana" pitchFamily="34" charset="0"/>
              </a:rPr>
              <a:t> gas </a:t>
            </a:r>
            <a:r>
              <a:rPr lang="it-IT" sz="1000" b="1" dirty="0" err="1">
                <a:solidFill>
                  <a:srgbClr val="003399"/>
                </a:solidFill>
                <a:latin typeface="Verdana" pitchFamily="34" charset="0"/>
              </a:rPr>
              <a:t>for</a:t>
            </a:r>
            <a:r>
              <a:rPr lang="it-IT" sz="1000" b="1" dirty="0">
                <a:solidFill>
                  <a:srgbClr val="003399"/>
                </a:solidFill>
                <a:latin typeface="Verdana" pitchFamily="34" charset="0"/>
              </a:rPr>
              <a:t> </a:t>
            </a:r>
            <a:r>
              <a:rPr lang="it-IT" sz="1000" b="1" dirty="0" err="1">
                <a:solidFill>
                  <a:srgbClr val="003399"/>
                </a:solidFill>
                <a:latin typeface="Verdana" pitchFamily="34" charset="0"/>
              </a:rPr>
              <a:t>all</a:t>
            </a:r>
            <a:r>
              <a:rPr lang="it-IT" sz="1000" b="1" dirty="0">
                <a:solidFill>
                  <a:srgbClr val="003399"/>
                </a:solidFill>
                <a:latin typeface="Verdana" pitchFamily="34" charset="0"/>
              </a:rPr>
              <a:t> </a:t>
            </a:r>
            <a:r>
              <a:rPr lang="it-IT" sz="1000" b="1" dirty="0" err="1">
                <a:solidFill>
                  <a:srgbClr val="003399"/>
                </a:solidFill>
                <a:latin typeface="Verdana" pitchFamily="34" charset="0"/>
              </a:rPr>
              <a:t>sectors</a:t>
            </a:r>
            <a:endParaRPr lang="it-IT" sz="1000" b="1" dirty="0">
              <a:solidFill>
                <a:srgbClr val="003399"/>
              </a:solidFill>
              <a:latin typeface="Verdana" pitchFamily="34" charset="0"/>
            </a:endParaRPr>
          </a:p>
        </p:txBody>
      </p:sp>
      <p:pic>
        <p:nvPicPr>
          <p:cNvPr id="9227" name="Picture 16" descr="Micro2"/>
          <p:cNvPicPr>
            <a:picLocks noChangeAspect="1" noChangeArrowheads="1"/>
          </p:cNvPicPr>
          <p:nvPr/>
        </p:nvPicPr>
        <p:blipFill>
          <a:blip r:embed="rId5" cstate="print"/>
          <a:srcRect/>
          <a:stretch>
            <a:fillRect/>
          </a:stretch>
        </p:blipFill>
        <p:spPr bwMode="auto">
          <a:xfrm>
            <a:off x="5003800" y="4292600"/>
            <a:ext cx="3816350" cy="2446338"/>
          </a:xfrm>
          <a:prstGeom prst="rect">
            <a:avLst/>
          </a:prstGeom>
          <a:noFill/>
          <a:ln w="28575">
            <a:solidFill>
              <a:srgbClr val="000000"/>
            </a:solidFill>
            <a:miter lim="800000"/>
            <a:headEnd/>
            <a:tailEnd/>
          </a:ln>
        </p:spPr>
      </p:pic>
      <p:sp>
        <p:nvSpPr>
          <p:cNvPr id="9228" name="Rectangle 17"/>
          <p:cNvSpPr>
            <a:spLocks noChangeArrowheads="1"/>
          </p:cNvSpPr>
          <p:nvPr/>
        </p:nvSpPr>
        <p:spPr bwMode="auto">
          <a:xfrm>
            <a:off x="5076825" y="3716338"/>
            <a:ext cx="3960813" cy="549275"/>
          </a:xfrm>
          <a:prstGeom prst="rect">
            <a:avLst/>
          </a:prstGeom>
          <a:solidFill>
            <a:schemeClr val="bg1"/>
          </a:solidFill>
          <a:ln w="9525">
            <a:noFill/>
            <a:miter lim="800000"/>
            <a:headEnd/>
            <a:tailEnd/>
          </a:ln>
        </p:spPr>
        <p:txBody>
          <a:bodyPr>
            <a:spAutoFit/>
          </a:bodyPr>
          <a:lstStyle/>
          <a:p>
            <a:r>
              <a:rPr lang="en-US" sz="1000" b="1" dirty="0">
                <a:solidFill>
                  <a:srgbClr val="C00000"/>
                </a:solidFill>
                <a:latin typeface="Verdana" pitchFamily="34" charset="0"/>
              </a:rPr>
              <a:t>      1 </a:t>
            </a:r>
            <a:r>
              <a:rPr lang="en-US" sz="1000" b="1" dirty="0" smtClean="0">
                <a:solidFill>
                  <a:srgbClr val="C00000"/>
                </a:solidFill>
                <a:latin typeface="Verdana" pitchFamily="34" charset="0"/>
              </a:rPr>
              <a:t>Sector </a:t>
            </a:r>
            <a:r>
              <a:rPr lang="en-US" sz="1000" b="1" dirty="0">
                <a:solidFill>
                  <a:srgbClr val="C00000"/>
                </a:solidFill>
                <a:latin typeface="Verdana" pitchFamily="34" charset="0"/>
              </a:rPr>
              <a:t>= 4 </a:t>
            </a:r>
            <a:r>
              <a:rPr lang="en-US" sz="1000" b="1" dirty="0" err="1">
                <a:solidFill>
                  <a:srgbClr val="C00000"/>
                </a:solidFill>
                <a:latin typeface="Verdana" pitchFamily="34" charset="0"/>
              </a:rPr>
              <a:t>microstrips</a:t>
            </a:r>
            <a:r>
              <a:rPr lang="en-US" sz="1000" b="1" dirty="0">
                <a:solidFill>
                  <a:srgbClr val="C00000"/>
                </a:solidFill>
                <a:latin typeface="Verdana" pitchFamily="34" charset="0"/>
              </a:rPr>
              <a:t> + 4 </a:t>
            </a:r>
            <a:r>
              <a:rPr lang="en-US" sz="1000" b="1" dirty="0" err="1">
                <a:solidFill>
                  <a:srgbClr val="C00000"/>
                </a:solidFill>
                <a:latin typeface="Verdana" pitchFamily="34" charset="0"/>
              </a:rPr>
              <a:t>CsI</a:t>
            </a:r>
            <a:r>
              <a:rPr lang="en-US" sz="1000" b="1" dirty="0">
                <a:solidFill>
                  <a:srgbClr val="C00000"/>
                </a:solidFill>
                <a:latin typeface="Verdana" pitchFamily="34" charset="0"/>
              </a:rPr>
              <a:t>(</a:t>
            </a:r>
            <a:r>
              <a:rPr lang="en-US" sz="1000" b="1" dirty="0" err="1">
                <a:solidFill>
                  <a:srgbClr val="C00000"/>
                </a:solidFill>
                <a:latin typeface="Verdana" pitchFamily="34" charset="0"/>
              </a:rPr>
              <a:t>Tl</a:t>
            </a:r>
            <a:r>
              <a:rPr lang="en-US" sz="1000" b="1" dirty="0">
                <a:solidFill>
                  <a:srgbClr val="C00000"/>
                </a:solidFill>
                <a:latin typeface="Verdana" pitchFamily="34" charset="0"/>
              </a:rPr>
              <a:t>)</a:t>
            </a:r>
          </a:p>
          <a:p>
            <a:r>
              <a:rPr lang="en-US" sz="1000" b="1" dirty="0">
                <a:solidFill>
                  <a:srgbClr val="C00000"/>
                </a:solidFill>
                <a:latin typeface="Verdana" pitchFamily="34" charset="0"/>
              </a:rPr>
              <a:t>      Forward chamber = </a:t>
            </a:r>
            <a:r>
              <a:rPr lang="en-US" sz="1000" b="1" dirty="0" smtClean="0">
                <a:solidFill>
                  <a:srgbClr val="C00000"/>
                </a:solidFill>
                <a:latin typeface="Verdana" pitchFamily="34" charset="0"/>
              </a:rPr>
              <a:t>24 </a:t>
            </a:r>
            <a:r>
              <a:rPr lang="en-US" sz="1000" b="1" dirty="0">
                <a:solidFill>
                  <a:srgbClr val="C00000"/>
                </a:solidFill>
                <a:latin typeface="Verdana" pitchFamily="34" charset="0"/>
              </a:rPr>
              <a:t>sectors</a:t>
            </a:r>
          </a:p>
          <a:p>
            <a:r>
              <a:rPr lang="en-US" sz="1000" b="1" dirty="0">
                <a:solidFill>
                  <a:srgbClr val="C00000"/>
                </a:solidFill>
                <a:latin typeface="Verdana" pitchFamily="34" charset="0"/>
              </a:rPr>
              <a:t>      Backward chamber = </a:t>
            </a:r>
            <a:r>
              <a:rPr lang="en-US" sz="1000" b="1" dirty="0" smtClean="0">
                <a:solidFill>
                  <a:srgbClr val="C00000"/>
                </a:solidFill>
                <a:latin typeface="Verdana" pitchFamily="34" charset="0"/>
              </a:rPr>
              <a:t>21 </a:t>
            </a:r>
            <a:r>
              <a:rPr lang="en-US" sz="1000" b="1" dirty="0">
                <a:solidFill>
                  <a:srgbClr val="C00000"/>
                </a:solidFill>
                <a:latin typeface="Verdana" pitchFamily="34" charset="0"/>
              </a:rPr>
              <a:t>sectors</a:t>
            </a:r>
          </a:p>
        </p:txBody>
      </p:sp>
      <p:sp>
        <p:nvSpPr>
          <p:cNvPr id="7184" name="Text Box 22"/>
          <p:cNvSpPr txBox="1">
            <a:spLocks noChangeArrowheads="1"/>
          </p:cNvSpPr>
          <p:nvPr/>
        </p:nvSpPr>
        <p:spPr bwMode="auto">
          <a:xfrm>
            <a:off x="4427984" y="231031"/>
            <a:ext cx="3528392" cy="461665"/>
          </a:xfrm>
          <a:prstGeom prst="rect">
            <a:avLst/>
          </a:prstGeom>
          <a:solidFill>
            <a:schemeClr val="accent5">
              <a:lumMod val="20000"/>
              <a:lumOff val="80000"/>
            </a:schemeClr>
          </a:solidFill>
          <a:ln w="19050">
            <a:solidFill>
              <a:srgbClr val="C00000"/>
            </a:solidFill>
          </a:ln>
          <a:extLst>
            <a:ext uri="{909E8E84-426E-40DD-AFC4-6F175D3DCCD1}"/>
            <a:ext uri="{91240B29-F687-4F45-9708-019B960494DF}"/>
          </a:extLst>
        </p:spPr>
        <p:txBody>
          <a:bodyPr wrap="square">
            <a:spAutoFit/>
          </a:bodyPr>
          <a:lstStyle>
            <a:lvl1pPr eaLnBrk="0" hangingPunct="0">
              <a:defRPr sz="2000">
                <a:solidFill>
                  <a:schemeClr val="tx1"/>
                </a:solidFill>
                <a:latin typeface="Algerian" pitchFamily="82" charset="0"/>
              </a:defRPr>
            </a:lvl1pPr>
            <a:lvl2pPr marL="742950" indent="-285750" eaLnBrk="0" hangingPunct="0">
              <a:defRPr sz="2000">
                <a:solidFill>
                  <a:schemeClr val="tx1"/>
                </a:solidFill>
                <a:latin typeface="Algerian" pitchFamily="82" charset="0"/>
              </a:defRPr>
            </a:lvl2pPr>
            <a:lvl3pPr marL="1143000" indent="-228600" eaLnBrk="0" hangingPunct="0">
              <a:defRPr sz="2000">
                <a:solidFill>
                  <a:schemeClr val="tx1"/>
                </a:solidFill>
                <a:latin typeface="Algerian" pitchFamily="82" charset="0"/>
              </a:defRPr>
            </a:lvl3pPr>
            <a:lvl4pPr marL="1600200" indent="-228600" eaLnBrk="0" hangingPunct="0">
              <a:defRPr sz="2000">
                <a:solidFill>
                  <a:schemeClr val="tx1"/>
                </a:solidFill>
                <a:latin typeface="Algerian" pitchFamily="82" charset="0"/>
              </a:defRPr>
            </a:lvl4pPr>
            <a:lvl5pPr marL="2057400" indent="-228600" eaLnBrk="0" hangingPunct="0">
              <a:defRPr sz="2000">
                <a:solidFill>
                  <a:schemeClr val="tx1"/>
                </a:solidFill>
                <a:latin typeface="Algerian" pitchFamily="82" charset="0"/>
              </a:defRPr>
            </a:lvl5pPr>
            <a:lvl6pPr marL="2514600" indent="-228600" eaLnBrk="0" fontAlgn="base" hangingPunct="0">
              <a:spcBef>
                <a:spcPct val="0"/>
              </a:spcBef>
              <a:spcAft>
                <a:spcPct val="0"/>
              </a:spcAft>
              <a:defRPr sz="2000">
                <a:solidFill>
                  <a:schemeClr val="tx1"/>
                </a:solidFill>
                <a:latin typeface="Algerian" pitchFamily="82" charset="0"/>
              </a:defRPr>
            </a:lvl6pPr>
            <a:lvl7pPr marL="2971800" indent="-228600" eaLnBrk="0" fontAlgn="base" hangingPunct="0">
              <a:spcBef>
                <a:spcPct val="0"/>
              </a:spcBef>
              <a:spcAft>
                <a:spcPct val="0"/>
              </a:spcAft>
              <a:defRPr sz="2000">
                <a:solidFill>
                  <a:schemeClr val="tx1"/>
                </a:solidFill>
                <a:latin typeface="Algerian" pitchFamily="82" charset="0"/>
              </a:defRPr>
            </a:lvl7pPr>
            <a:lvl8pPr marL="3429000" indent="-228600" eaLnBrk="0" fontAlgn="base" hangingPunct="0">
              <a:spcBef>
                <a:spcPct val="0"/>
              </a:spcBef>
              <a:spcAft>
                <a:spcPct val="0"/>
              </a:spcAft>
              <a:defRPr sz="2000">
                <a:solidFill>
                  <a:schemeClr val="tx1"/>
                </a:solidFill>
                <a:latin typeface="Algerian" pitchFamily="82" charset="0"/>
              </a:defRPr>
            </a:lvl8pPr>
            <a:lvl9pPr marL="3886200" indent="-228600" eaLnBrk="0" fontAlgn="base" hangingPunct="0">
              <a:spcBef>
                <a:spcPct val="0"/>
              </a:spcBef>
              <a:spcAft>
                <a:spcPct val="0"/>
              </a:spcAft>
              <a:defRPr sz="2000">
                <a:solidFill>
                  <a:schemeClr val="tx1"/>
                </a:solidFill>
                <a:latin typeface="Algerian" pitchFamily="82" charset="0"/>
              </a:defRPr>
            </a:lvl9pPr>
          </a:lstStyle>
          <a:p>
            <a:pPr eaLnBrk="1" hangingPunct="1">
              <a:spcBef>
                <a:spcPct val="50000"/>
              </a:spcBef>
              <a:defRPr/>
            </a:pPr>
            <a:r>
              <a:rPr lang="it-IT" sz="2400" b="1" dirty="0" smtClean="0">
                <a:solidFill>
                  <a:srgbClr val="C00000"/>
                </a:solidFill>
                <a:latin typeface="+mn-lt"/>
              </a:rPr>
              <a:t>2 </a:t>
            </a:r>
            <a:r>
              <a:rPr lang="it-IT" sz="2400" b="1" dirty="0" err="1" smtClean="0">
                <a:solidFill>
                  <a:srgbClr val="C00000"/>
                </a:solidFill>
                <a:latin typeface="+mn-lt"/>
              </a:rPr>
              <a:t>Drift</a:t>
            </a:r>
            <a:r>
              <a:rPr lang="it-IT" sz="2400" b="1" dirty="0" smtClean="0">
                <a:solidFill>
                  <a:srgbClr val="C00000"/>
                </a:solidFill>
                <a:latin typeface="+mn-lt"/>
              </a:rPr>
              <a:t> </a:t>
            </a:r>
            <a:r>
              <a:rPr lang="it-IT" sz="2400" b="1" dirty="0" err="1" smtClean="0">
                <a:solidFill>
                  <a:srgbClr val="C00000"/>
                </a:solidFill>
                <a:latin typeface="+mn-lt"/>
              </a:rPr>
              <a:t>Chambers</a:t>
            </a:r>
            <a:r>
              <a:rPr lang="it-IT" sz="2400" b="1" dirty="0" smtClean="0">
                <a:solidFill>
                  <a:srgbClr val="C00000"/>
                </a:solidFill>
                <a:latin typeface="+mn-lt"/>
              </a:rPr>
              <a:t> + </a:t>
            </a:r>
            <a:r>
              <a:rPr lang="it-IT" sz="2400" b="1" dirty="0" err="1" smtClean="0">
                <a:solidFill>
                  <a:srgbClr val="C00000"/>
                </a:solidFill>
                <a:latin typeface="+mn-lt"/>
              </a:rPr>
              <a:t>CsI</a:t>
            </a:r>
            <a:r>
              <a:rPr lang="it-IT" sz="2400" b="1" dirty="0" smtClean="0">
                <a:solidFill>
                  <a:srgbClr val="C00000"/>
                </a:solidFill>
                <a:latin typeface="+mn-lt"/>
              </a:rPr>
              <a:t>(</a:t>
            </a:r>
            <a:r>
              <a:rPr lang="it-IT" sz="2400" b="1" dirty="0" err="1" smtClean="0">
                <a:solidFill>
                  <a:srgbClr val="C00000"/>
                </a:solidFill>
                <a:latin typeface="+mn-lt"/>
              </a:rPr>
              <a:t>Tl</a:t>
            </a:r>
            <a:r>
              <a:rPr lang="it-IT" sz="2400" b="1" dirty="0" smtClean="0">
                <a:solidFill>
                  <a:srgbClr val="C00000"/>
                </a:solidFill>
                <a:latin typeface="+mn-lt"/>
              </a:rPr>
              <a:t>)</a:t>
            </a:r>
          </a:p>
        </p:txBody>
      </p:sp>
      <p:pic>
        <p:nvPicPr>
          <p:cNvPr id="23" name="Picture 2" descr="C:\Documents and Settings\fabris\Desktop\Documenti Backup\dany\Nuclex\Garfield\Figure_Garfield\LogoGARFIELD.png"/>
          <p:cNvPicPr>
            <a:picLocks noChangeAspect="1" noChangeArrowheads="1"/>
          </p:cNvPicPr>
          <p:nvPr/>
        </p:nvPicPr>
        <p:blipFill>
          <a:blip r:embed="rId6" cstate="print"/>
          <a:srcRect/>
          <a:stretch>
            <a:fillRect/>
          </a:stretch>
        </p:blipFill>
        <p:spPr bwMode="auto">
          <a:xfrm rot="-5400000">
            <a:off x="-3160501" y="3123988"/>
            <a:ext cx="6885385" cy="637406"/>
          </a:xfrm>
          <a:prstGeom prst="rect">
            <a:avLst/>
          </a:prstGeom>
          <a:noFill/>
        </p:spPr>
      </p:pic>
      <p:sp>
        <p:nvSpPr>
          <p:cNvPr id="24" name="Rettangolo 23"/>
          <p:cNvSpPr/>
          <p:nvPr/>
        </p:nvSpPr>
        <p:spPr>
          <a:xfrm>
            <a:off x="899592" y="260648"/>
            <a:ext cx="2820709" cy="461665"/>
          </a:xfrm>
          <a:prstGeom prst="rect">
            <a:avLst/>
          </a:prstGeom>
        </p:spPr>
        <p:txBody>
          <a:bodyPr wrap="none">
            <a:spAutoFit/>
          </a:bodyPr>
          <a:lstStyle/>
          <a:p>
            <a:r>
              <a:rPr lang="it-IT" sz="2400" b="1" dirty="0" smtClean="0">
                <a:solidFill>
                  <a:srgbClr val="003399"/>
                </a:solidFill>
              </a:rPr>
              <a:t>GARFIELD: </a:t>
            </a:r>
            <a:r>
              <a:rPr lang="it-IT" sz="2400" b="1" dirty="0" err="1" smtClean="0">
                <a:solidFill>
                  <a:srgbClr val="003399"/>
                </a:solidFill>
              </a:rPr>
              <a:t>geometry</a:t>
            </a:r>
            <a:endParaRPr lang="en-US" sz="2400" b="1" dirty="0">
              <a:solidFill>
                <a:srgbClr val="003399"/>
              </a:solidFill>
            </a:endParaRPr>
          </a:p>
        </p:txBody>
      </p:sp>
      <p:sp>
        <p:nvSpPr>
          <p:cNvPr id="16" name="CasellaDiTesto 15"/>
          <p:cNvSpPr txBox="1"/>
          <p:nvPr/>
        </p:nvSpPr>
        <p:spPr>
          <a:xfrm>
            <a:off x="827584" y="3573016"/>
            <a:ext cx="3816424" cy="830997"/>
          </a:xfrm>
          <a:prstGeom prst="rect">
            <a:avLst/>
          </a:prstGeom>
          <a:solidFill>
            <a:schemeClr val="accent5">
              <a:lumMod val="20000"/>
              <a:lumOff val="80000"/>
            </a:schemeClr>
          </a:solidFill>
          <a:ln w="19050">
            <a:solidFill>
              <a:srgbClr val="C00000"/>
            </a:solidFill>
          </a:ln>
        </p:spPr>
        <p:txBody>
          <a:bodyPr wrap="square" rtlCol="0">
            <a:spAutoFit/>
          </a:bodyPr>
          <a:lstStyle/>
          <a:p>
            <a:pPr>
              <a:defRPr/>
            </a:pPr>
            <a:r>
              <a:rPr lang="it-IT" dirty="0" err="1" smtClean="0">
                <a:solidFill>
                  <a:srgbClr val="000000"/>
                </a:solidFill>
              </a:rPr>
              <a:t>Double</a:t>
            </a:r>
            <a:r>
              <a:rPr lang="it-IT" dirty="0" smtClean="0">
                <a:solidFill>
                  <a:srgbClr val="000000"/>
                </a:solidFill>
              </a:rPr>
              <a:t> stage </a:t>
            </a:r>
            <a:r>
              <a:rPr lang="el-GR" b="1" dirty="0" smtClean="0">
                <a:solidFill>
                  <a:srgbClr val="000000"/>
                </a:solidFill>
              </a:rPr>
              <a:t>Δ</a:t>
            </a:r>
            <a:r>
              <a:rPr lang="it-IT" b="1" dirty="0" smtClean="0">
                <a:solidFill>
                  <a:srgbClr val="000000"/>
                </a:solidFill>
              </a:rPr>
              <a:t>E-E</a:t>
            </a:r>
            <a:r>
              <a:rPr lang="it-IT" b="1" dirty="0" smtClean="0">
                <a:solidFill>
                  <a:srgbClr val="C00000"/>
                </a:solidFill>
              </a:rPr>
              <a:t>: Micro Strip Gas </a:t>
            </a:r>
            <a:r>
              <a:rPr lang="it-IT" b="1" dirty="0" err="1" smtClean="0">
                <a:solidFill>
                  <a:srgbClr val="C00000"/>
                </a:solidFill>
              </a:rPr>
              <a:t>Counter</a:t>
            </a:r>
            <a:r>
              <a:rPr lang="it-IT" b="1" dirty="0" smtClean="0">
                <a:solidFill>
                  <a:srgbClr val="C00000"/>
                </a:solidFill>
              </a:rPr>
              <a:t> </a:t>
            </a:r>
            <a:r>
              <a:rPr lang="it-IT" b="1" dirty="0" smtClean="0">
                <a:solidFill>
                  <a:srgbClr val="000000"/>
                </a:solidFill>
              </a:rPr>
              <a:t>(MSGC)+ </a:t>
            </a:r>
            <a:r>
              <a:rPr lang="it-IT" b="1" dirty="0" err="1" smtClean="0">
                <a:solidFill>
                  <a:srgbClr val="C00000"/>
                </a:solidFill>
              </a:rPr>
              <a:t>CsI</a:t>
            </a:r>
            <a:r>
              <a:rPr lang="it-IT" b="1" dirty="0" smtClean="0">
                <a:solidFill>
                  <a:srgbClr val="C00000"/>
                </a:solidFill>
              </a:rPr>
              <a:t>(</a:t>
            </a:r>
            <a:r>
              <a:rPr lang="it-IT" b="1" dirty="0" err="1" smtClean="0">
                <a:solidFill>
                  <a:srgbClr val="C00000"/>
                </a:solidFill>
              </a:rPr>
              <a:t>Tl</a:t>
            </a:r>
            <a:r>
              <a:rPr lang="it-IT" b="1" dirty="0" smtClean="0">
                <a:solidFill>
                  <a:srgbClr val="C00000"/>
                </a:solidFill>
              </a:rPr>
              <a:t>) </a:t>
            </a:r>
            <a:r>
              <a:rPr lang="it-IT" b="1" dirty="0" err="1" smtClean="0">
                <a:solidFill>
                  <a:srgbClr val="000000"/>
                </a:solidFill>
              </a:rPr>
              <a:t>telescopes</a:t>
            </a:r>
            <a:r>
              <a:rPr lang="it-IT" b="1" dirty="0" smtClean="0">
                <a:solidFill>
                  <a:srgbClr val="000000"/>
                </a:solidFill>
              </a:rPr>
              <a:t> </a:t>
            </a:r>
          </a:p>
          <a:p>
            <a:pPr>
              <a:defRPr/>
            </a:pPr>
            <a:r>
              <a:rPr lang="it-IT" sz="1200" dirty="0" smtClean="0">
                <a:solidFill>
                  <a:srgbClr val="000000"/>
                </a:solidFill>
              </a:rPr>
              <a:t>(in total </a:t>
            </a:r>
            <a:r>
              <a:rPr lang="it-IT" sz="1200" b="1" dirty="0" smtClean="0">
                <a:solidFill>
                  <a:srgbClr val="000000"/>
                </a:solidFill>
              </a:rPr>
              <a:t>180+180</a:t>
            </a:r>
            <a:r>
              <a:rPr lang="it-IT" sz="1200" dirty="0" smtClean="0">
                <a:solidFill>
                  <a:srgbClr val="000000"/>
                </a:solidFill>
              </a:rPr>
              <a:t> </a:t>
            </a:r>
            <a:r>
              <a:rPr lang="it-IT" sz="1200" dirty="0" err="1" smtClean="0">
                <a:solidFill>
                  <a:srgbClr val="000000"/>
                </a:solidFill>
              </a:rPr>
              <a:t>for</a:t>
            </a:r>
            <a:r>
              <a:rPr lang="it-IT" sz="1200" dirty="0" smtClean="0">
                <a:solidFill>
                  <a:srgbClr val="000000"/>
                </a:solidFill>
              </a:rPr>
              <a:t> the 2 </a:t>
            </a:r>
            <a:r>
              <a:rPr lang="it-IT" sz="1200" dirty="0" err="1" smtClean="0">
                <a:solidFill>
                  <a:srgbClr val="000000"/>
                </a:solidFill>
              </a:rPr>
              <a:t>chambers</a:t>
            </a:r>
            <a:r>
              <a:rPr lang="it-IT" sz="1200" dirty="0" smtClean="0">
                <a:solidFill>
                  <a:srgbClr val="000000"/>
                </a:solidFill>
              </a:rPr>
              <a:t>)</a:t>
            </a:r>
          </a:p>
        </p:txBody>
      </p:sp>
      <p:pic>
        <p:nvPicPr>
          <p:cNvPr id="17" name="Picture 2" descr="http://www.infn.it/logo/weblogo6.gif"/>
          <p:cNvPicPr>
            <a:picLocks noChangeAspect="1" noChangeArrowheads="1"/>
          </p:cNvPicPr>
          <p:nvPr/>
        </p:nvPicPr>
        <p:blipFill>
          <a:blip r:embed="rId7" cstate="print"/>
          <a:srcRect/>
          <a:stretch>
            <a:fillRect/>
          </a:stretch>
        </p:blipFill>
        <p:spPr bwMode="auto">
          <a:xfrm>
            <a:off x="8175054" y="30137"/>
            <a:ext cx="933450" cy="5905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cstate="print"/>
          <a:srcRect/>
          <a:stretch>
            <a:fillRect/>
          </a:stretch>
        </p:blipFill>
        <p:spPr bwMode="auto">
          <a:xfrm>
            <a:off x="818234" y="2996952"/>
            <a:ext cx="3483526" cy="1800200"/>
          </a:xfrm>
          <a:prstGeom prst="rect">
            <a:avLst/>
          </a:prstGeom>
          <a:noFill/>
          <a:ln w="9525">
            <a:noFill/>
            <a:miter lim="800000"/>
            <a:headEnd/>
            <a:tailEnd/>
          </a:ln>
        </p:spPr>
      </p:pic>
      <p:sp>
        <p:nvSpPr>
          <p:cNvPr id="15363" name="TextBox 4"/>
          <p:cNvSpPr txBox="1">
            <a:spLocks noChangeArrowheads="1"/>
          </p:cNvSpPr>
          <p:nvPr/>
        </p:nvSpPr>
        <p:spPr bwMode="auto">
          <a:xfrm>
            <a:off x="755650" y="1324506"/>
            <a:ext cx="8208838" cy="1600438"/>
          </a:xfrm>
          <a:prstGeom prst="rect">
            <a:avLst/>
          </a:prstGeom>
          <a:noFill/>
          <a:ln>
            <a:noFill/>
          </a:ln>
          <a:extLst>
            <a:ext uri="{909E8E84-426E-40DD-AFC4-6F175D3DCCD1}"/>
            <a:ext uri="{91240B29-F687-4F45-9708-019B960494DF}"/>
          </a:extLst>
        </p:spPr>
        <p:txBody>
          <a:bodyPr wrap="square">
            <a:spAutoFit/>
          </a:bodyPr>
          <a:lstStyle>
            <a:lvl1pPr eaLnBrk="0" hangingPunct="0">
              <a:defRPr sz="2000">
                <a:solidFill>
                  <a:schemeClr val="tx1"/>
                </a:solidFill>
                <a:latin typeface="Algerian" pitchFamily="82" charset="0"/>
              </a:defRPr>
            </a:lvl1pPr>
            <a:lvl2pPr marL="742950" indent="-285750" eaLnBrk="0" hangingPunct="0">
              <a:defRPr sz="2000">
                <a:solidFill>
                  <a:schemeClr val="tx1"/>
                </a:solidFill>
                <a:latin typeface="Algerian" pitchFamily="82" charset="0"/>
              </a:defRPr>
            </a:lvl2pPr>
            <a:lvl3pPr marL="1143000" indent="-228600" eaLnBrk="0" hangingPunct="0">
              <a:defRPr sz="2000">
                <a:solidFill>
                  <a:schemeClr val="tx1"/>
                </a:solidFill>
                <a:latin typeface="Algerian" pitchFamily="82" charset="0"/>
              </a:defRPr>
            </a:lvl3pPr>
            <a:lvl4pPr marL="1600200" indent="-228600" eaLnBrk="0" hangingPunct="0">
              <a:defRPr sz="2000">
                <a:solidFill>
                  <a:schemeClr val="tx1"/>
                </a:solidFill>
                <a:latin typeface="Algerian" pitchFamily="82" charset="0"/>
              </a:defRPr>
            </a:lvl4pPr>
            <a:lvl5pPr marL="2057400" indent="-228600" eaLnBrk="0" hangingPunct="0">
              <a:defRPr sz="2000">
                <a:solidFill>
                  <a:schemeClr val="tx1"/>
                </a:solidFill>
                <a:latin typeface="Algerian" pitchFamily="82" charset="0"/>
              </a:defRPr>
            </a:lvl5pPr>
            <a:lvl6pPr marL="2514600" indent="-228600" eaLnBrk="0" fontAlgn="base" hangingPunct="0">
              <a:spcBef>
                <a:spcPct val="0"/>
              </a:spcBef>
              <a:spcAft>
                <a:spcPct val="0"/>
              </a:spcAft>
              <a:defRPr sz="2000">
                <a:solidFill>
                  <a:schemeClr val="tx1"/>
                </a:solidFill>
                <a:latin typeface="Algerian" pitchFamily="82" charset="0"/>
              </a:defRPr>
            </a:lvl6pPr>
            <a:lvl7pPr marL="2971800" indent="-228600" eaLnBrk="0" fontAlgn="base" hangingPunct="0">
              <a:spcBef>
                <a:spcPct val="0"/>
              </a:spcBef>
              <a:spcAft>
                <a:spcPct val="0"/>
              </a:spcAft>
              <a:defRPr sz="2000">
                <a:solidFill>
                  <a:schemeClr val="tx1"/>
                </a:solidFill>
                <a:latin typeface="Algerian" pitchFamily="82" charset="0"/>
              </a:defRPr>
            </a:lvl7pPr>
            <a:lvl8pPr marL="3429000" indent="-228600" eaLnBrk="0" fontAlgn="base" hangingPunct="0">
              <a:spcBef>
                <a:spcPct val="0"/>
              </a:spcBef>
              <a:spcAft>
                <a:spcPct val="0"/>
              </a:spcAft>
              <a:defRPr sz="2000">
                <a:solidFill>
                  <a:schemeClr val="tx1"/>
                </a:solidFill>
                <a:latin typeface="Algerian" pitchFamily="82" charset="0"/>
              </a:defRPr>
            </a:lvl8pPr>
            <a:lvl9pPr marL="3886200" indent="-228600" eaLnBrk="0" fontAlgn="base" hangingPunct="0">
              <a:spcBef>
                <a:spcPct val="0"/>
              </a:spcBef>
              <a:spcAft>
                <a:spcPct val="0"/>
              </a:spcAft>
              <a:defRPr sz="2000">
                <a:solidFill>
                  <a:schemeClr val="tx1"/>
                </a:solidFill>
                <a:latin typeface="Algerian" pitchFamily="82" charset="0"/>
              </a:defRPr>
            </a:lvl9pPr>
          </a:lstStyle>
          <a:p>
            <a:pPr marL="285750" indent="-285750" eaLnBrk="1" hangingPunct="1">
              <a:buFont typeface="Arial" pitchFamily="34" charset="0"/>
              <a:buChar char="•"/>
              <a:defRPr/>
            </a:pPr>
            <a:r>
              <a:rPr lang="it-IT" sz="1400" dirty="0" err="1" smtClean="0">
                <a:latin typeface="+mn-lt"/>
              </a:rPr>
              <a:t>It</a:t>
            </a:r>
            <a:r>
              <a:rPr lang="it-IT" sz="1400" dirty="0" smtClean="0">
                <a:latin typeface="+mn-lt"/>
              </a:rPr>
              <a:t> </a:t>
            </a:r>
            <a:r>
              <a:rPr lang="it-IT" sz="1400" dirty="0" err="1" smtClean="0">
                <a:latin typeface="+mn-lt"/>
              </a:rPr>
              <a:t>is</a:t>
            </a:r>
            <a:r>
              <a:rPr lang="it-IT" sz="1400" dirty="0" smtClean="0">
                <a:latin typeface="+mn-lt"/>
              </a:rPr>
              <a:t> </a:t>
            </a:r>
            <a:r>
              <a:rPr lang="it-IT" sz="1400" dirty="0" err="1" smtClean="0">
                <a:latin typeface="+mn-lt"/>
              </a:rPr>
              <a:t>divided</a:t>
            </a:r>
            <a:r>
              <a:rPr lang="it-IT" sz="1400" dirty="0" smtClean="0">
                <a:latin typeface="+mn-lt"/>
              </a:rPr>
              <a:t> in </a:t>
            </a:r>
            <a:r>
              <a:rPr lang="it-IT" sz="1400" b="1" dirty="0" smtClean="0">
                <a:latin typeface="+mn-lt"/>
              </a:rPr>
              <a:t>8 </a:t>
            </a:r>
            <a:r>
              <a:rPr lang="it-IT" sz="1400" b="1" dirty="0" err="1" smtClean="0">
                <a:latin typeface="+mn-lt"/>
              </a:rPr>
              <a:t>Sectors</a:t>
            </a:r>
            <a:r>
              <a:rPr lang="it-IT" sz="1400" dirty="0" smtClean="0">
                <a:latin typeface="+mn-lt"/>
              </a:rPr>
              <a:t>: </a:t>
            </a:r>
            <a:r>
              <a:rPr lang="it-IT" sz="1400" dirty="0" smtClean="0">
                <a:solidFill>
                  <a:srgbClr val="003399"/>
                </a:solidFill>
                <a:latin typeface="+mn-lt"/>
              </a:rPr>
              <a:t>8  </a:t>
            </a:r>
            <a:r>
              <a:rPr lang="it-IT" sz="1400" dirty="0" err="1" smtClean="0">
                <a:solidFill>
                  <a:srgbClr val="003399"/>
                </a:solidFill>
                <a:latin typeface="+mn-lt"/>
              </a:rPr>
              <a:t>independent</a:t>
            </a:r>
            <a:r>
              <a:rPr lang="it-IT" sz="1400" dirty="0" smtClean="0">
                <a:solidFill>
                  <a:srgbClr val="003399"/>
                </a:solidFill>
                <a:latin typeface="+mn-lt"/>
              </a:rPr>
              <a:t> </a:t>
            </a:r>
            <a:r>
              <a:rPr lang="it-IT" sz="1400" b="1" dirty="0" err="1" smtClean="0">
                <a:solidFill>
                  <a:srgbClr val="C00000"/>
                </a:solidFill>
                <a:latin typeface="+mn-lt"/>
              </a:rPr>
              <a:t>Ionization</a:t>
            </a:r>
            <a:r>
              <a:rPr lang="it-IT" sz="1400" b="1" dirty="0" smtClean="0">
                <a:solidFill>
                  <a:srgbClr val="C00000"/>
                </a:solidFill>
                <a:latin typeface="+mn-lt"/>
              </a:rPr>
              <a:t> </a:t>
            </a:r>
            <a:r>
              <a:rPr lang="it-IT" sz="1400" b="1" dirty="0" err="1" smtClean="0">
                <a:solidFill>
                  <a:srgbClr val="C00000"/>
                </a:solidFill>
                <a:latin typeface="+mn-lt"/>
              </a:rPr>
              <a:t>Chambers</a:t>
            </a:r>
            <a:r>
              <a:rPr lang="it-IT" sz="1400" b="1" dirty="0" smtClean="0">
                <a:solidFill>
                  <a:srgbClr val="C00000"/>
                </a:solidFill>
                <a:latin typeface="+mn-lt"/>
              </a:rPr>
              <a:t> </a:t>
            </a:r>
            <a:r>
              <a:rPr lang="it-IT" sz="1400" dirty="0" smtClean="0">
                <a:latin typeface="+mn-lt"/>
              </a:rPr>
              <a:t> are </a:t>
            </a:r>
            <a:r>
              <a:rPr lang="it-IT" sz="1400" dirty="0" err="1" smtClean="0">
                <a:latin typeface="+mn-lt"/>
              </a:rPr>
              <a:t>working</a:t>
            </a:r>
            <a:r>
              <a:rPr lang="it-IT" sz="1400" dirty="0" smtClean="0">
                <a:latin typeface="+mn-lt"/>
              </a:rPr>
              <a:t>.</a:t>
            </a:r>
          </a:p>
          <a:p>
            <a:pPr marL="285750" indent="-285750" eaLnBrk="1" hangingPunct="1">
              <a:buFont typeface="Arial" pitchFamily="34" charset="0"/>
              <a:buChar char="•"/>
              <a:defRPr/>
            </a:pPr>
            <a:r>
              <a:rPr lang="it-IT" sz="1400" dirty="0" err="1" smtClean="0">
                <a:latin typeface="+mn-lt"/>
              </a:rPr>
              <a:t>Each</a:t>
            </a:r>
            <a:r>
              <a:rPr lang="it-IT" sz="1400" dirty="0" smtClean="0">
                <a:latin typeface="+mn-lt"/>
              </a:rPr>
              <a:t> </a:t>
            </a:r>
            <a:r>
              <a:rPr lang="it-IT" sz="1400" b="1" dirty="0" err="1" smtClean="0">
                <a:solidFill>
                  <a:srgbClr val="C00000"/>
                </a:solidFill>
                <a:latin typeface="+mn-lt"/>
              </a:rPr>
              <a:t>silicon</a:t>
            </a:r>
            <a:r>
              <a:rPr lang="it-IT" sz="1400" dirty="0" smtClean="0">
                <a:latin typeface="+mn-lt"/>
              </a:rPr>
              <a:t> detector, “Pie- </a:t>
            </a:r>
            <a:r>
              <a:rPr lang="it-IT" sz="1400" dirty="0" err="1" smtClean="0">
                <a:latin typeface="+mn-lt"/>
              </a:rPr>
              <a:t>shaped</a:t>
            </a:r>
            <a:r>
              <a:rPr lang="it-IT" sz="1400" dirty="0" smtClean="0">
                <a:latin typeface="+mn-lt"/>
              </a:rPr>
              <a:t>”, </a:t>
            </a:r>
            <a:r>
              <a:rPr lang="it-IT" sz="1400" dirty="0" err="1" smtClean="0">
                <a:latin typeface="+mn-lt"/>
              </a:rPr>
              <a:t>is</a:t>
            </a:r>
            <a:r>
              <a:rPr lang="it-IT" sz="1400" dirty="0" smtClean="0">
                <a:latin typeface="+mn-lt"/>
              </a:rPr>
              <a:t> </a:t>
            </a:r>
            <a:r>
              <a:rPr lang="it-IT" sz="1400" dirty="0" err="1" smtClean="0">
                <a:latin typeface="+mn-lt"/>
              </a:rPr>
              <a:t>segmented</a:t>
            </a:r>
            <a:r>
              <a:rPr lang="it-IT" sz="1400" dirty="0" smtClean="0">
                <a:latin typeface="+mn-lt"/>
              </a:rPr>
              <a:t> </a:t>
            </a:r>
            <a:r>
              <a:rPr lang="it-IT" sz="1400" dirty="0" err="1" smtClean="0">
                <a:latin typeface="+mn-lt"/>
              </a:rPr>
              <a:t>into</a:t>
            </a:r>
            <a:r>
              <a:rPr lang="it-IT" sz="1400" dirty="0" smtClean="0">
                <a:latin typeface="+mn-lt"/>
              </a:rPr>
              <a:t> </a:t>
            </a:r>
            <a:r>
              <a:rPr lang="it-IT" sz="1400" dirty="0" smtClean="0">
                <a:solidFill>
                  <a:srgbClr val="003399"/>
                </a:solidFill>
                <a:latin typeface="+mn-lt"/>
              </a:rPr>
              <a:t>8 </a:t>
            </a:r>
            <a:r>
              <a:rPr lang="it-IT" sz="1400" dirty="0" err="1" smtClean="0">
                <a:solidFill>
                  <a:srgbClr val="003399"/>
                </a:solidFill>
                <a:latin typeface="+mn-lt"/>
              </a:rPr>
              <a:t>independent</a:t>
            </a:r>
            <a:r>
              <a:rPr lang="it-IT" sz="1400" dirty="0" smtClean="0">
                <a:solidFill>
                  <a:srgbClr val="003399"/>
                </a:solidFill>
                <a:latin typeface="+mn-lt"/>
              </a:rPr>
              <a:t> </a:t>
            </a:r>
            <a:r>
              <a:rPr lang="it-IT" sz="1400" dirty="0" err="1" smtClean="0">
                <a:solidFill>
                  <a:srgbClr val="003399"/>
                </a:solidFill>
                <a:latin typeface="+mn-lt"/>
              </a:rPr>
              <a:t>annular</a:t>
            </a:r>
            <a:r>
              <a:rPr lang="it-IT" sz="1400" dirty="0" smtClean="0">
                <a:solidFill>
                  <a:srgbClr val="003399"/>
                </a:solidFill>
                <a:latin typeface="+mn-lt"/>
              </a:rPr>
              <a:t> </a:t>
            </a:r>
            <a:r>
              <a:rPr lang="it-IT" sz="1400" dirty="0" err="1" smtClean="0">
                <a:solidFill>
                  <a:srgbClr val="003399"/>
                </a:solidFill>
                <a:latin typeface="+mn-lt"/>
              </a:rPr>
              <a:t>strips</a:t>
            </a:r>
            <a:r>
              <a:rPr lang="it-IT" sz="1400" dirty="0" smtClean="0">
                <a:solidFill>
                  <a:srgbClr val="003399"/>
                </a:solidFill>
                <a:latin typeface="+mn-lt"/>
              </a:rPr>
              <a:t> </a:t>
            </a:r>
            <a:r>
              <a:rPr lang="it-IT" sz="1400" dirty="0" smtClean="0">
                <a:latin typeface="+mn-lt"/>
              </a:rPr>
              <a:t>on </a:t>
            </a:r>
            <a:r>
              <a:rPr lang="it-IT" sz="1400" dirty="0" err="1" smtClean="0">
                <a:latin typeface="+mn-lt"/>
              </a:rPr>
              <a:t>one</a:t>
            </a:r>
            <a:r>
              <a:rPr lang="it-IT" sz="1400" dirty="0" smtClean="0">
                <a:latin typeface="+mn-lt"/>
              </a:rPr>
              <a:t> side (for a </a:t>
            </a:r>
            <a:r>
              <a:rPr lang="it-IT" sz="1400" dirty="0" err="1" smtClean="0">
                <a:latin typeface="+mn-lt"/>
              </a:rPr>
              <a:t>total</a:t>
            </a:r>
            <a:r>
              <a:rPr lang="it-IT" sz="1400" dirty="0" smtClean="0">
                <a:latin typeface="+mn-lt"/>
              </a:rPr>
              <a:t> of </a:t>
            </a:r>
            <a:r>
              <a:rPr lang="it-IT" sz="1400" b="1" dirty="0" smtClean="0">
                <a:latin typeface="+mn-lt"/>
              </a:rPr>
              <a:t>64 </a:t>
            </a:r>
            <a:r>
              <a:rPr lang="it-IT" sz="1400" b="1" dirty="0" err="1" smtClean="0">
                <a:latin typeface="+mn-lt"/>
              </a:rPr>
              <a:t>Strips</a:t>
            </a:r>
            <a:r>
              <a:rPr lang="it-IT" sz="1400" dirty="0" smtClean="0">
                <a:latin typeface="+mn-lt"/>
              </a:rPr>
              <a:t>). In the </a:t>
            </a:r>
            <a:r>
              <a:rPr lang="it-IT" sz="1400" dirty="0" err="1" smtClean="0">
                <a:latin typeface="+mn-lt"/>
              </a:rPr>
              <a:t>present</a:t>
            </a:r>
            <a:r>
              <a:rPr lang="it-IT" sz="1400" dirty="0" smtClean="0">
                <a:latin typeface="+mn-lt"/>
              </a:rPr>
              <a:t> </a:t>
            </a:r>
            <a:r>
              <a:rPr lang="it-IT" sz="1400" dirty="0" err="1" smtClean="0">
                <a:latin typeface="+mn-lt"/>
              </a:rPr>
              <a:t>version</a:t>
            </a:r>
            <a:r>
              <a:rPr lang="it-IT" sz="1400" dirty="0" smtClean="0">
                <a:latin typeface="+mn-lt"/>
              </a:rPr>
              <a:t> </a:t>
            </a:r>
            <a:r>
              <a:rPr lang="it-IT" sz="1400" dirty="0" err="1" smtClean="0">
                <a:latin typeface="+mn-lt"/>
              </a:rPr>
              <a:t>they</a:t>
            </a:r>
            <a:r>
              <a:rPr lang="it-IT" sz="1400" dirty="0" smtClean="0">
                <a:latin typeface="+mn-lt"/>
              </a:rPr>
              <a:t> are </a:t>
            </a:r>
            <a:r>
              <a:rPr lang="it-IT" sz="1400" dirty="0" err="1" smtClean="0">
                <a:solidFill>
                  <a:srgbClr val="003399"/>
                </a:solidFill>
                <a:latin typeface="Verdana" pitchFamily="34" charset="0"/>
              </a:rPr>
              <a:t>nTD</a:t>
            </a:r>
            <a:r>
              <a:rPr lang="it-IT" sz="1400" dirty="0" smtClean="0">
                <a:solidFill>
                  <a:srgbClr val="003399"/>
                </a:solidFill>
                <a:latin typeface="Verdana" pitchFamily="34" charset="0"/>
              </a:rPr>
              <a:t> </a:t>
            </a:r>
            <a:r>
              <a:rPr lang="it-IT" sz="1400" dirty="0" err="1" smtClean="0">
                <a:solidFill>
                  <a:srgbClr val="003399"/>
                </a:solidFill>
                <a:latin typeface="+mn-lt"/>
              </a:rPr>
              <a:t>Silicon</a:t>
            </a:r>
            <a:r>
              <a:rPr lang="it-IT" sz="1400" dirty="0" smtClean="0">
                <a:solidFill>
                  <a:srgbClr val="003399"/>
                </a:solidFill>
                <a:latin typeface="+mn-lt"/>
              </a:rPr>
              <a:t> Reverse </a:t>
            </a:r>
            <a:r>
              <a:rPr lang="it-IT" sz="1400" dirty="0" err="1" smtClean="0">
                <a:solidFill>
                  <a:srgbClr val="003399"/>
                </a:solidFill>
                <a:latin typeface="+mn-lt"/>
              </a:rPr>
              <a:t>mounted</a:t>
            </a:r>
            <a:r>
              <a:rPr lang="it-IT" sz="1400" dirty="0" smtClean="0">
                <a:solidFill>
                  <a:srgbClr val="003399"/>
                </a:solidFill>
                <a:latin typeface="+mn-lt"/>
              </a:rPr>
              <a:t> </a:t>
            </a:r>
            <a:r>
              <a:rPr lang="it-IT" sz="1400" dirty="0" smtClean="0">
                <a:latin typeface="+mn-lt"/>
              </a:rPr>
              <a:t>detectors</a:t>
            </a:r>
            <a:r>
              <a:rPr lang="it-IT" sz="1400" dirty="0" smtClean="0">
                <a:solidFill>
                  <a:srgbClr val="FF0000"/>
                </a:solidFill>
                <a:latin typeface="+mn-lt"/>
              </a:rPr>
              <a:t>  </a:t>
            </a:r>
            <a:r>
              <a:rPr lang="it-IT" sz="1400" dirty="0" smtClean="0">
                <a:solidFill>
                  <a:srgbClr val="C00000"/>
                </a:solidFill>
                <a:latin typeface="+mn-lt"/>
                <a:sym typeface="Wingdings" pitchFamily="2" charset="2"/>
              </a:rPr>
              <a:t></a:t>
            </a:r>
            <a:r>
              <a:rPr lang="it-IT" sz="1400" dirty="0" smtClean="0">
                <a:solidFill>
                  <a:srgbClr val="FF0000"/>
                </a:solidFill>
                <a:latin typeface="+mn-lt"/>
                <a:sym typeface="Wingdings" pitchFamily="2" charset="2"/>
              </a:rPr>
              <a:t> </a:t>
            </a:r>
            <a:r>
              <a:rPr lang="it-IT" sz="1400" dirty="0" smtClean="0">
                <a:solidFill>
                  <a:srgbClr val="FF0000"/>
                </a:solidFill>
                <a:latin typeface="+mn-lt"/>
              </a:rPr>
              <a:t> </a:t>
            </a:r>
            <a:r>
              <a:rPr lang="it-IT" sz="1400" dirty="0" err="1" smtClean="0">
                <a:latin typeface="+mn-lt"/>
                <a:sym typeface="Wingdings" pitchFamily="2" charset="2"/>
              </a:rPr>
              <a:t>Exploitation</a:t>
            </a:r>
            <a:r>
              <a:rPr lang="it-IT" sz="1400" dirty="0" smtClean="0">
                <a:latin typeface="+mn-lt"/>
                <a:sym typeface="Wingdings" pitchFamily="2" charset="2"/>
              </a:rPr>
              <a:t> of the </a:t>
            </a:r>
            <a:r>
              <a:rPr lang="it-IT" sz="1400" dirty="0" err="1" smtClean="0">
                <a:latin typeface="+mn-lt"/>
                <a:sym typeface="Wingdings" pitchFamily="2" charset="2"/>
              </a:rPr>
              <a:t>Pulse</a:t>
            </a:r>
            <a:r>
              <a:rPr lang="it-IT" sz="1400" dirty="0" smtClean="0">
                <a:latin typeface="+mn-lt"/>
                <a:sym typeface="Wingdings" pitchFamily="2" charset="2"/>
              </a:rPr>
              <a:t> </a:t>
            </a:r>
            <a:r>
              <a:rPr lang="it-IT" sz="1400" dirty="0" err="1" smtClean="0">
                <a:latin typeface="+mn-lt"/>
                <a:sym typeface="Wingdings" pitchFamily="2" charset="2"/>
              </a:rPr>
              <a:t>Shape</a:t>
            </a:r>
            <a:r>
              <a:rPr lang="it-IT" sz="1400" dirty="0" smtClean="0">
                <a:latin typeface="+mn-lt"/>
                <a:sym typeface="Wingdings" pitchFamily="2" charset="2"/>
              </a:rPr>
              <a:t>  Analysis </a:t>
            </a:r>
            <a:r>
              <a:rPr lang="it-IT" sz="1400" dirty="0" err="1" smtClean="0">
                <a:latin typeface="+mn-lt"/>
                <a:sym typeface="Wingdings" pitchFamily="2" charset="2"/>
              </a:rPr>
              <a:t>based</a:t>
            </a:r>
            <a:r>
              <a:rPr lang="it-IT" sz="1400" dirty="0" smtClean="0">
                <a:latin typeface="+mn-lt"/>
                <a:sym typeface="Wingdings" pitchFamily="2" charset="2"/>
              </a:rPr>
              <a:t> on </a:t>
            </a:r>
            <a:r>
              <a:rPr lang="it-IT" sz="1400" b="1" u="sng" dirty="0" smtClean="0">
                <a:latin typeface="+mn-lt"/>
                <a:sym typeface="Wingdings" pitchFamily="2" charset="2"/>
              </a:rPr>
              <a:t>Digital </a:t>
            </a:r>
            <a:r>
              <a:rPr lang="it-IT" sz="1400" b="1" u="sng" dirty="0" err="1" smtClean="0">
                <a:latin typeface="+mn-lt"/>
                <a:sym typeface="Wingdings" pitchFamily="2" charset="2"/>
              </a:rPr>
              <a:t>electronics</a:t>
            </a:r>
            <a:r>
              <a:rPr lang="it-IT" sz="1400" dirty="0" smtClean="0">
                <a:latin typeface="+mn-lt"/>
                <a:sym typeface="Wingdings" pitchFamily="2" charset="2"/>
              </a:rPr>
              <a:t>. </a:t>
            </a:r>
            <a:r>
              <a:rPr lang="it-IT" sz="1400" dirty="0" err="1" smtClean="0">
                <a:latin typeface="+mn-lt"/>
                <a:sym typeface="Wingdings" pitchFamily="2" charset="2"/>
              </a:rPr>
              <a:t>Improvement</a:t>
            </a:r>
            <a:r>
              <a:rPr lang="it-IT" sz="1400" dirty="0" smtClean="0">
                <a:latin typeface="+mn-lt"/>
                <a:sym typeface="Wingdings" pitchFamily="2" charset="2"/>
              </a:rPr>
              <a:t> of the </a:t>
            </a:r>
            <a:r>
              <a:rPr lang="it-IT" sz="1400" dirty="0" err="1" smtClean="0">
                <a:latin typeface="+mn-lt"/>
                <a:sym typeface="Wingdings" pitchFamily="2" charset="2"/>
              </a:rPr>
              <a:t>identification</a:t>
            </a:r>
            <a:r>
              <a:rPr lang="it-IT" sz="1400" dirty="0" smtClean="0">
                <a:latin typeface="+mn-lt"/>
                <a:sym typeface="Wingdings" pitchFamily="2" charset="2"/>
              </a:rPr>
              <a:t> of </a:t>
            </a:r>
            <a:r>
              <a:rPr lang="it-IT" sz="1400" dirty="0" err="1" smtClean="0">
                <a:latin typeface="+mn-lt"/>
                <a:sym typeface="Wingdings" pitchFamily="2" charset="2"/>
              </a:rPr>
              <a:t>fragments</a:t>
            </a:r>
            <a:r>
              <a:rPr lang="it-IT" sz="1400" dirty="0" smtClean="0">
                <a:latin typeface="+mn-lt"/>
                <a:sym typeface="Wingdings" pitchFamily="2" charset="2"/>
              </a:rPr>
              <a:t> </a:t>
            </a:r>
            <a:r>
              <a:rPr lang="it-IT" sz="1400" dirty="0" err="1" smtClean="0">
                <a:latin typeface="+mn-lt"/>
                <a:sym typeface="Wingdings" pitchFamily="2" charset="2"/>
              </a:rPr>
              <a:t>stopped</a:t>
            </a:r>
            <a:r>
              <a:rPr lang="it-IT" sz="1400" dirty="0" smtClean="0">
                <a:latin typeface="+mn-lt"/>
                <a:sym typeface="Wingdings" pitchFamily="2" charset="2"/>
              </a:rPr>
              <a:t> in the detector.</a:t>
            </a:r>
            <a:endParaRPr lang="it-IT" sz="1400" dirty="0" smtClean="0">
              <a:latin typeface="+mn-lt"/>
            </a:endParaRPr>
          </a:p>
          <a:p>
            <a:pPr marL="285750" indent="-285750" eaLnBrk="1" hangingPunct="1">
              <a:buFont typeface="Arial" pitchFamily="34" charset="0"/>
              <a:buChar char="•"/>
              <a:defRPr/>
            </a:pPr>
            <a:r>
              <a:rPr lang="it-IT" sz="1400" dirty="0" smtClean="0">
                <a:latin typeface="+mn-lt"/>
              </a:rPr>
              <a:t>The </a:t>
            </a:r>
            <a:r>
              <a:rPr lang="it-IT" sz="1400" dirty="0" err="1" smtClean="0">
                <a:latin typeface="+mn-lt"/>
              </a:rPr>
              <a:t>third</a:t>
            </a:r>
            <a:r>
              <a:rPr lang="it-IT" sz="1400" dirty="0" smtClean="0">
                <a:latin typeface="+mn-lt"/>
              </a:rPr>
              <a:t> </a:t>
            </a:r>
            <a:r>
              <a:rPr lang="it-IT" sz="1400" dirty="0" err="1" smtClean="0">
                <a:latin typeface="+mn-lt"/>
              </a:rPr>
              <a:t>stadium</a:t>
            </a:r>
            <a:r>
              <a:rPr lang="it-IT" sz="1400" dirty="0" smtClean="0">
                <a:latin typeface="+mn-lt"/>
              </a:rPr>
              <a:t> </a:t>
            </a:r>
            <a:r>
              <a:rPr lang="it-IT" sz="1400" dirty="0" err="1" smtClean="0">
                <a:latin typeface="+mn-lt"/>
              </a:rPr>
              <a:t>consists</a:t>
            </a:r>
            <a:r>
              <a:rPr lang="it-IT" sz="1400" b="1" dirty="0" smtClean="0">
                <a:solidFill>
                  <a:srgbClr val="FF0000"/>
                </a:solidFill>
                <a:latin typeface="+mn-lt"/>
              </a:rPr>
              <a:t> </a:t>
            </a:r>
            <a:r>
              <a:rPr lang="it-IT" sz="1400" dirty="0" smtClean="0">
                <a:latin typeface="+mn-lt"/>
              </a:rPr>
              <a:t>of</a:t>
            </a:r>
            <a:r>
              <a:rPr lang="it-IT" sz="1400" b="1" dirty="0" smtClean="0">
                <a:solidFill>
                  <a:srgbClr val="FF0000"/>
                </a:solidFill>
                <a:latin typeface="+mn-lt"/>
              </a:rPr>
              <a:t> </a:t>
            </a:r>
            <a:r>
              <a:rPr lang="it-IT" sz="1400" b="1" dirty="0" smtClean="0">
                <a:latin typeface="+mn-lt"/>
              </a:rPr>
              <a:t>48 </a:t>
            </a:r>
            <a:r>
              <a:rPr lang="it-IT" sz="1400" b="1" dirty="0" err="1" smtClean="0">
                <a:latin typeface="+mn-lt"/>
              </a:rPr>
              <a:t>smaller</a:t>
            </a:r>
            <a:r>
              <a:rPr lang="it-IT" sz="1400" b="1" dirty="0" smtClean="0">
                <a:solidFill>
                  <a:srgbClr val="FF0000"/>
                </a:solidFill>
                <a:latin typeface="+mn-lt"/>
              </a:rPr>
              <a:t> </a:t>
            </a:r>
            <a:r>
              <a:rPr lang="it-IT" sz="1400" b="1" dirty="0" err="1" smtClean="0">
                <a:solidFill>
                  <a:srgbClr val="C00000"/>
                </a:solidFill>
                <a:latin typeface="+mn-lt"/>
              </a:rPr>
              <a:t>CsI</a:t>
            </a:r>
            <a:r>
              <a:rPr lang="it-IT" sz="1400" b="1" dirty="0" smtClean="0">
                <a:solidFill>
                  <a:srgbClr val="C00000"/>
                </a:solidFill>
                <a:latin typeface="+mn-lt"/>
              </a:rPr>
              <a:t>(</a:t>
            </a:r>
            <a:r>
              <a:rPr lang="it-IT" sz="1400" b="1" dirty="0" err="1" smtClean="0">
                <a:solidFill>
                  <a:srgbClr val="C00000"/>
                </a:solidFill>
                <a:latin typeface="+mn-lt"/>
              </a:rPr>
              <a:t>Tl</a:t>
            </a:r>
            <a:r>
              <a:rPr lang="it-IT" sz="1400" b="1" dirty="0" smtClean="0">
                <a:solidFill>
                  <a:srgbClr val="C00000"/>
                </a:solidFill>
                <a:latin typeface="+mn-lt"/>
              </a:rPr>
              <a:t>)</a:t>
            </a:r>
            <a:r>
              <a:rPr lang="it-IT" sz="1400" dirty="0" err="1" smtClean="0">
                <a:latin typeface="+mn-lt"/>
              </a:rPr>
              <a:t>crystals</a:t>
            </a:r>
            <a:r>
              <a:rPr lang="it-IT" sz="1400" dirty="0" smtClean="0">
                <a:latin typeface="+mn-lt"/>
              </a:rPr>
              <a:t> (6 per </a:t>
            </a:r>
            <a:r>
              <a:rPr lang="it-IT" sz="1400" dirty="0" err="1" smtClean="0">
                <a:latin typeface="+mn-lt"/>
              </a:rPr>
              <a:t>Silicon</a:t>
            </a:r>
            <a:r>
              <a:rPr lang="it-IT" sz="1400" dirty="0" smtClean="0">
                <a:latin typeface="+mn-lt"/>
              </a:rPr>
              <a:t> detector)</a:t>
            </a:r>
            <a:r>
              <a:rPr lang="it-IT" sz="1400" dirty="0" smtClean="0">
                <a:latin typeface="+mn-lt"/>
                <a:sym typeface="Wingdings" pitchFamily="2" charset="2"/>
              </a:rPr>
              <a:t> </a:t>
            </a:r>
            <a:r>
              <a:rPr lang="it-IT" sz="1400" dirty="0" err="1" smtClean="0">
                <a:latin typeface="+mn-lt"/>
                <a:sym typeface="Wingdings" pitchFamily="2" charset="2"/>
              </a:rPr>
              <a:t>good</a:t>
            </a:r>
            <a:r>
              <a:rPr lang="it-IT" sz="1400" dirty="0" smtClean="0">
                <a:latin typeface="+mn-lt"/>
                <a:sym typeface="Wingdings" pitchFamily="2" charset="2"/>
              </a:rPr>
              <a:t> </a:t>
            </a:r>
            <a:r>
              <a:rPr lang="it-IT" sz="1400" dirty="0" err="1" smtClean="0">
                <a:latin typeface="+mn-lt"/>
                <a:sym typeface="Wingdings" pitchFamily="2" charset="2"/>
              </a:rPr>
              <a:t>granularity</a:t>
            </a:r>
            <a:r>
              <a:rPr lang="it-IT" sz="1400" dirty="0" smtClean="0">
                <a:latin typeface="+mn-lt"/>
                <a:sym typeface="Wingdings" pitchFamily="2" charset="2"/>
              </a:rPr>
              <a:t> for </a:t>
            </a:r>
            <a:r>
              <a:rPr lang="it-IT" sz="1400" dirty="0" err="1" smtClean="0">
                <a:latin typeface="+mn-lt"/>
                <a:sym typeface="Wingdings" pitchFamily="2" charset="2"/>
              </a:rPr>
              <a:t>particle</a:t>
            </a:r>
            <a:r>
              <a:rPr lang="it-IT" sz="1400" dirty="0" smtClean="0">
                <a:latin typeface="+mn-lt"/>
                <a:sym typeface="Wingdings" pitchFamily="2" charset="2"/>
              </a:rPr>
              <a:t> </a:t>
            </a:r>
            <a:r>
              <a:rPr lang="it-IT" sz="1400" dirty="0" err="1" smtClean="0">
                <a:latin typeface="+mn-lt"/>
                <a:sym typeface="Wingdings" pitchFamily="2" charset="2"/>
              </a:rPr>
              <a:t>correlation</a:t>
            </a:r>
            <a:r>
              <a:rPr lang="it-IT" sz="1400" dirty="0" smtClean="0">
                <a:latin typeface="+mn-lt"/>
                <a:sym typeface="Wingdings" pitchFamily="2" charset="2"/>
              </a:rPr>
              <a:t> </a:t>
            </a:r>
            <a:r>
              <a:rPr lang="it-IT" sz="1400" dirty="0" err="1" smtClean="0">
                <a:latin typeface="+mn-lt"/>
                <a:sym typeface="Wingdings" pitchFamily="2" charset="2"/>
              </a:rPr>
              <a:t>function</a:t>
            </a:r>
            <a:r>
              <a:rPr lang="it-IT" sz="1400" dirty="0" smtClean="0">
                <a:latin typeface="+mn-lt"/>
                <a:sym typeface="Wingdings" pitchFamily="2" charset="2"/>
              </a:rPr>
              <a:t> </a:t>
            </a:r>
            <a:r>
              <a:rPr lang="it-IT" sz="1400" dirty="0" err="1" smtClean="0">
                <a:latin typeface="+mn-lt"/>
                <a:sym typeface="Wingdings" pitchFamily="2" charset="2"/>
              </a:rPr>
              <a:t>studies</a:t>
            </a:r>
            <a:r>
              <a:rPr lang="it-IT" sz="1400" dirty="0" smtClean="0">
                <a:latin typeface="+mn-lt"/>
                <a:sym typeface="Wingdings" pitchFamily="2" charset="2"/>
              </a:rPr>
              <a:t>.</a:t>
            </a:r>
            <a:endParaRPr lang="en-US" sz="1400" dirty="0" smtClean="0">
              <a:latin typeface="+mn-lt"/>
            </a:endParaRPr>
          </a:p>
        </p:txBody>
      </p:sp>
      <p:pic>
        <p:nvPicPr>
          <p:cNvPr id="17411" name="Picture 3" descr="G:\foto\ringcounter.jpg"/>
          <p:cNvPicPr>
            <a:picLocks noChangeAspect="1" noChangeArrowheads="1"/>
          </p:cNvPicPr>
          <p:nvPr/>
        </p:nvPicPr>
        <p:blipFill>
          <a:blip r:embed="rId5" cstate="print"/>
          <a:srcRect r="7578" b="5936"/>
          <a:stretch>
            <a:fillRect/>
          </a:stretch>
        </p:blipFill>
        <p:spPr bwMode="auto">
          <a:xfrm>
            <a:off x="6272837" y="5021833"/>
            <a:ext cx="2547635" cy="1791543"/>
          </a:xfrm>
          <a:prstGeom prst="rect">
            <a:avLst/>
          </a:prstGeom>
          <a:noFill/>
          <a:ln w="9525">
            <a:noFill/>
            <a:miter lim="800000"/>
            <a:headEnd/>
            <a:tailEnd/>
          </a:ln>
        </p:spPr>
      </p:pic>
      <p:pic>
        <p:nvPicPr>
          <p:cNvPr id="17413" name="Picture 4"/>
          <p:cNvPicPr>
            <a:picLocks noChangeAspect="1" noChangeArrowheads="1"/>
          </p:cNvPicPr>
          <p:nvPr/>
        </p:nvPicPr>
        <p:blipFill>
          <a:blip r:embed="rId6" cstate="print"/>
          <a:srcRect l="3198" t="5182" b="11629"/>
          <a:stretch>
            <a:fillRect/>
          </a:stretch>
        </p:blipFill>
        <p:spPr bwMode="auto">
          <a:xfrm>
            <a:off x="6084168" y="2809885"/>
            <a:ext cx="2750826" cy="2131283"/>
          </a:xfrm>
          <a:prstGeom prst="rect">
            <a:avLst/>
          </a:prstGeom>
          <a:noFill/>
          <a:ln w="9525">
            <a:noFill/>
            <a:miter lim="800000"/>
            <a:headEnd/>
            <a:tailEnd/>
          </a:ln>
        </p:spPr>
      </p:pic>
      <p:sp>
        <p:nvSpPr>
          <p:cNvPr id="2" name="Rettangolo 1"/>
          <p:cNvSpPr/>
          <p:nvPr/>
        </p:nvSpPr>
        <p:spPr>
          <a:xfrm>
            <a:off x="755576" y="44624"/>
            <a:ext cx="2828723" cy="461665"/>
          </a:xfrm>
          <a:prstGeom prst="rect">
            <a:avLst/>
          </a:prstGeom>
        </p:spPr>
        <p:txBody>
          <a:bodyPr wrap="none">
            <a:spAutoFit/>
          </a:bodyPr>
          <a:lstStyle/>
          <a:p>
            <a:pPr algn="ctr">
              <a:defRPr/>
            </a:pPr>
            <a:r>
              <a:rPr lang="it-IT" sz="2400" dirty="0" smtClean="0">
                <a:solidFill>
                  <a:srgbClr val="003399"/>
                </a:solidFill>
              </a:rPr>
              <a:t> </a:t>
            </a:r>
            <a:r>
              <a:rPr lang="it-IT" sz="2400" b="1" dirty="0">
                <a:solidFill>
                  <a:srgbClr val="C00000"/>
                </a:solidFill>
              </a:rPr>
              <a:t>RING </a:t>
            </a:r>
            <a:r>
              <a:rPr lang="it-IT" sz="2400" b="1" dirty="0" err="1" smtClean="0">
                <a:solidFill>
                  <a:srgbClr val="C00000"/>
                </a:solidFill>
              </a:rPr>
              <a:t>Counter</a:t>
            </a:r>
            <a:r>
              <a:rPr lang="it-IT" sz="2400" b="1" dirty="0" smtClean="0">
                <a:solidFill>
                  <a:srgbClr val="C00000"/>
                </a:solidFill>
              </a:rPr>
              <a:t> (</a:t>
            </a:r>
            <a:r>
              <a:rPr lang="it-IT" sz="2400" b="1" dirty="0" err="1" smtClean="0">
                <a:solidFill>
                  <a:srgbClr val="C00000"/>
                </a:solidFill>
              </a:rPr>
              <a:t>RCo</a:t>
            </a:r>
            <a:r>
              <a:rPr lang="it-IT" sz="2400" b="1" dirty="0" smtClean="0">
                <a:solidFill>
                  <a:srgbClr val="C00000"/>
                </a:solidFill>
              </a:rPr>
              <a:t>) </a:t>
            </a:r>
            <a:endParaRPr lang="en-US" sz="2400" b="1" dirty="0">
              <a:solidFill>
                <a:srgbClr val="C00000"/>
              </a:solidFill>
            </a:endParaRPr>
          </a:p>
        </p:txBody>
      </p:sp>
      <p:pic>
        <p:nvPicPr>
          <p:cNvPr id="17419" name="Picture 3"/>
          <p:cNvPicPr>
            <a:picLocks noChangeAspect="1" noChangeArrowheads="1"/>
          </p:cNvPicPr>
          <p:nvPr/>
        </p:nvPicPr>
        <p:blipFill>
          <a:blip r:embed="rId7" cstate="print"/>
          <a:srcRect/>
          <a:stretch>
            <a:fillRect/>
          </a:stretch>
        </p:blipFill>
        <p:spPr bwMode="auto">
          <a:xfrm>
            <a:off x="4700948" y="3068960"/>
            <a:ext cx="1045801" cy="1728192"/>
          </a:xfrm>
          <a:prstGeom prst="rect">
            <a:avLst/>
          </a:prstGeom>
          <a:noFill/>
          <a:ln w="9525">
            <a:noFill/>
            <a:miter lim="800000"/>
            <a:headEnd/>
            <a:tailEnd/>
          </a:ln>
        </p:spPr>
      </p:pic>
      <p:pic>
        <p:nvPicPr>
          <p:cNvPr id="17420" name="Picture 11"/>
          <p:cNvPicPr>
            <a:picLocks noChangeAspect="1" noChangeArrowheads="1"/>
          </p:cNvPicPr>
          <p:nvPr/>
        </p:nvPicPr>
        <p:blipFill>
          <a:blip r:embed="rId8" cstate="print"/>
          <a:srcRect l="30275" t="35442" r="31688" b="20282"/>
          <a:stretch>
            <a:fillRect/>
          </a:stretch>
        </p:blipFill>
        <p:spPr bwMode="auto">
          <a:xfrm>
            <a:off x="4022626" y="5171058"/>
            <a:ext cx="2061542" cy="1498302"/>
          </a:xfrm>
          <a:prstGeom prst="rect">
            <a:avLst/>
          </a:prstGeom>
          <a:noFill/>
          <a:ln w="9525">
            <a:noFill/>
            <a:miter lim="800000"/>
            <a:headEnd/>
            <a:tailEnd/>
          </a:ln>
        </p:spPr>
      </p:pic>
      <p:pic>
        <p:nvPicPr>
          <p:cNvPr id="15" name="Picture 2" descr="C:\Documents and Settings\fabris\Desktop\Documenti Backup\dany\Nuclex\Garfield\Figure_Garfield\LogoGARFIELD.png"/>
          <p:cNvPicPr>
            <a:picLocks noChangeAspect="1" noChangeArrowheads="1"/>
          </p:cNvPicPr>
          <p:nvPr/>
        </p:nvPicPr>
        <p:blipFill>
          <a:blip r:embed="rId9" cstate="print"/>
          <a:srcRect/>
          <a:stretch>
            <a:fillRect/>
          </a:stretch>
        </p:blipFill>
        <p:spPr bwMode="auto">
          <a:xfrm rot="-5400000">
            <a:off x="-3160501" y="3123988"/>
            <a:ext cx="6885385" cy="637406"/>
          </a:xfrm>
          <a:prstGeom prst="rect">
            <a:avLst/>
          </a:prstGeom>
          <a:noFill/>
        </p:spPr>
      </p:pic>
      <p:sp>
        <p:nvSpPr>
          <p:cNvPr id="17" name="Ovale 16"/>
          <p:cNvSpPr/>
          <p:nvPr/>
        </p:nvSpPr>
        <p:spPr>
          <a:xfrm>
            <a:off x="2915816" y="4509120"/>
            <a:ext cx="504056"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3635896" y="3429000"/>
            <a:ext cx="504056"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565009" y="548680"/>
            <a:ext cx="6247351" cy="707886"/>
          </a:xfrm>
          <a:prstGeom prst="rect">
            <a:avLst/>
          </a:prstGeom>
          <a:solidFill>
            <a:schemeClr val="accent5">
              <a:lumMod val="20000"/>
              <a:lumOff val="80000"/>
            </a:schemeClr>
          </a:solidFill>
          <a:ln w="19050">
            <a:solidFill>
              <a:srgbClr val="C00000"/>
            </a:solidFill>
          </a:ln>
        </p:spPr>
        <p:txBody>
          <a:bodyPr wrap="none" rtlCol="0">
            <a:spAutoFit/>
          </a:bodyPr>
          <a:lstStyle/>
          <a:p>
            <a:r>
              <a:rPr lang="it-IT" sz="2000" dirty="0" smtClean="0"/>
              <a:t>Three stage </a:t>
            </a:r>
            <a:r>
              <a:rPr lang="it-IT" sz="2000" dirty="0" err="1" smtClean="0"/>
              <a:t>telescope</a:t>
            </a:r>
            <a:r>
              <a:rPr lang="it-IT" sz="2000" dirty="0" smtClean="0"/>
              <a:t> in </a:t>
            </a:r>
            <a:r>
              <a:rPr lang="it-IT" sz="2000" b="1" dirty="0" err="1" smtClean="0"/>
              <a:t>forward</a:t>
            </a:r>
            <a:r>
              <a:rPr lang="it-IT" sz="2000" b="1" dirty="0" smtClean="0"/>
              <a:t> </a:t>
            </a:r>
            <a:r>
              <a:rPr lang="it-IT" sz="2000" b="1" dirty="0" err="1" smtClean="0"/>
              <a:t>angular</a:t>
            </a:r>
            <a:r>
              <a:rPr lang="it-IT" sz="2000" b="1" dirty="0" smtClean="0"/>
              <a:t> </a:t>
            </a:r>
            <a:r>
              <a:rPr lang="it-IT" sz="2000" b="1" dirty="0" err="1" smtClean="0"/>
              <a:t>region</a:t>
            </a:r>
            <a:r>
              <a:rPr lang="it-IT" sz="2000" dirty="0" smtClean="0"/>
              <a:t>: </a:t>
            </a:r>
          </a:p>
          <a:p>
            <a:r>
              <a:rPr lang="it-IT" sz="2000" b="1" dirty="0" err="1" smtClean="0">
                <a:solidFill>
                  <a:srgbClr val="C00000"/>
                </a:solidFill>
              </a:rPr>
              <a:t>Ionization</a:t>
            </a:r>
            <a:r>
              <a:rPr lang="it-IT" sz="2000" b="1" dirty="0" smtClean="0">
                <a:solidFill>
                  <a:srgbClr val="C00000"/>
                </a:solidFill>
              </a:rPr>
              <a:t> </a:t>
            </a:r>
            <a:r>
              <a:rPr lang="it-IT" sz="2000" b="1" dirty="0" err="1" smtClean="0">
                <a:solidFill>
                  <a:srgbClr val="C00000"/>
                </a:solidFill>
              </a:rPr>
              <a:t>chamber</a:t>
            </a:r>
            <a:r>
              <a:rPr lang="it-IT" sz="2000" b="1" dirty="0" smtClean="0">
                <a:solidFill>
                  <a:srgbClr val="C00000"/>
                </a:solidFill>
              </a:rPr>
              <a:t> </a:t>
            </a:r>
            <a:r>
              <a:rPr lang="it-IT" sz="2000" dirty="0" smtClean="0"/>
              <a:t>(IC), </a:t>
            </a:r>
            <a:r>
              <a:rPr lang="it-IT" sz="2000" b="1" dirty="0" smtClean="0">
                <a:solidFill>
                  <a:srgbClr val="C00000"/>
                </a:solidFill>
              </a:rPr>
              <a:t>Strip </a:t>
            </a:r>
            <a:r>
              <a:rPr lang="it-IT" sz="2000" b="1" dirty="0" err="1" smtClean="0">
                <a:solidFill>
                  <a:srgbClr val="C00000"/>
                </a:solidFill>
              </a:rPr>
              <a:t>Silicon</a:t>
            </a:r>
            <a:r>
              <a:rPr lang="it-IT" sz="2000" b="1" dirty="0" smtClean="0">
                <a:solidFill>
                  <a:srgbClr val="C00000"/>
                </a:solidFill>
              </a:rPr>
              <a:t> Detector </a:t>
            </a:r>
            <a:r>
              <a:rPr lang="it-IT" sz="2000" dirty="0" smtClean="0"/>
              <a:t>(Si), </a:t>
            </a:r>
            <a:r>
              <a:rPr lang="it-IT" sz="2000" b="1" dirty="0" err="1" smtClean="0">
                <a:solidFill>
                  <a:srgbClr val="C00000"/>
                </a:solidFill>
              </a:rPr>
              <a:t>CsI</a:t>
            </a:r>
            <a:r>
              <a:rPr lang="it-IT" sz="2000" b="1" dirty="0" smtClean="0">
                <a:solidFill>
                  <a:srgbClr val="C00000"/>
                </a:solidFill>
              </a:rPr>
              <a:t>(</a:t>
            </a:r>
            <a:r>
              <a:rPr lang="it-IT" sz="2000" b="1" dirty="0" err="1" smtClean="0">
                <a:solidFill>
                  <a:srgbClr val="C00000"/>
                </a:solidFill>
              </a:rPr>
              <a:t>Tl</a:t>
            </a:r>
            <a:r>
              <a:rPr lang="it-IT" sz="2000" b="1" dirty="0" smtClean="0">
                <a:solidFill>
                  <a:srgbClr val="C00000"/>
                </a:solidFill>
              </a:rPr>
              <a:t>)</a:t>
            </a:r>
            <a:r>
              <a:rPr lang="it-IT" sz="2000" dirty="0" smtClean="0"/>
              <a:t>.</a:t>
            </a:r>
          </a:p>
        </p:txBody>
      </p:sp>
      <p:graphicFrame>
        <p:nvGraphicFramePr>
          <p:cNvPr id="14337" name="Object 1"/>
          <p:cNvGraphicFramePr>
            <a:graphicFrameLocks noChangeAspect="1"/>
          </p:cNvGraphicFramePr>
          <p:nvPr/>
        </p:nvGraphicFramePr>
        <p:xfrm>
          <a:off x="683568" y="4856164"/>
          <a:ext cx="3556645" cy="1814108"/>
        </p:xfrm>
        <a:graphic>
          <a:graphicData uri="http://schemas.openxmlformats.org/presentationml/2006/ole">
            <p:oleObj spid="_x0000_s14337" name="Acrobat Document" r:id="rId10" imgW="8523000" imgH="4347000" progId="AcroExch.Document.7">
              <p:embed/>
            </p:oleObj>
          </a:graphicData>
        </a:graphic>
      </p:graphicFrame>
      <p:sp>
        <p:nvSpPr>
          <p:cNvPr id="16" name="Ovale 15"/>
          <p:cNvSpPr/>
          <p:nvPr/>
        </p:nvSpPr>
        <p:spPr>
          <a:xfrm>
            <a:off x="2699792" y="5085184"/>
            <a:ext cx="864096" cy="1224136"/>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3515036" y="5507940"/>
            <a:ext cx="552908" cy="369332"/>
          </a:xfrm>
          <a:prstGeom prst="rect">
            <a:avLst/>
          </a:prstGeom>
          <a:noFill/>
        </p:spPr>
        <p:txBody>
          <a:bodyPr wrap="none" rtlCol="0">
            <a:spAutoFit/>
          </a:bodyPr>
          <a:lstStyle/>
          <a:p>
            <a:r>
              <a:rPr lang="it-IT" b="1" dirty="0" err="1" smtClean="0">
                <a:solidFill>
                  <a:srgbClr val="003399"/>
                </a:solidFill>
              </a:rPr>
              <a:t>RCo</a:t>
            </a:r>
            <a:endParaRPr lang="it-IT" b="1" dirty="0">
              <a:solidFill>
                <a:srgbClr val="003399"/>
              </a:solidFill>
            </a:endParaRPr>
          </a:p>
        </p:txBody>
      </p:sp>
      <p:pic>
        <p:nvPicPr>
          <p:cNvPr id="20" name="Picture 2" descr="http://www.infn.it/logo/weblogo6.gif"/>
          <p:cNvPicPr>
            <a:picLocks noChangeAspect="1" noChangeArrowheads="1"/>
          </p:cNvPicPr>
          <p:nvPr/>
        </p:nvPicPr>
        <p:blipFill>
          <a:blip r:embed="rId11" cstate="print"/>
          <a:srcRect/>
          <a:stretch>
            <a:fillRect/>
          </a:stretch>
        </p:blipFill>
        <p:spPr bwMode="auto">
          <a:xfrm>
            <a:off x="8175054" y="30137"/>
            <a:ext cx="933450" cy="5905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19"/>
          <p:cNvSpPr txBox="1">
            <a:spLocks noChangeArrowheads="1"/>
          </p:cNvSpPr>
          <p:nvPr/>
        </p:nvSpPr>
        <p:spPr bwMode="auto">
          <a:xfrm>
            <a:off x="896938" y="109538"/>
            <a:ext cx="4013200" cy="461665"/>
          </a:xfrm>
          <a:prstGeom prst="rect">
            <a:avLst/>
          </a:prstGeom>
          <a:noFill/>
          <a:ln w="9525">
            <a:noFill/>
            <a:miter lim="800000"/>
            <a:headEnd/>
            <a:tailEnd/>
          </a:ln>
        </p:spPr>
        <p:txBody>
          <a:bodyPr>
            <a:spAutoFit/>
          </a:bodyPr>
          <a:lstStyle/>
          <a:p>
            <a:r>
              <a:rPr lang="it-IT" sz="2400" b="1" dirty="0" err="1">
                <a:solidFill>
                  <a:srgbClr val="003399"/>
                </a:solidFill>
              </a:rPr>
              <a:t>Electronics</a:t>
            </a:r>
            <a:r>
              <a:rPr lang="it-IT" sz="2400" b="1" dirty="0">
                <a:solidFill>
                  <a:srgbClr val="003399"/>
                </a:solidFill>
              </a:rPr>
              <a:t>: system  </a:t>
            </a:r>
            <a:r>
              <a:rPr lang="it-IT" sz="2400" b="1" dirty="0" err="1">
                <a:solidFill>
                  <a:srgbClr val="003399"/>
                </a:solidFill>
              </a:rPr>
              <a:t>overview</a:t>
            </a:r>
            <a:endParaRPr lang="en-US" sz="2400" b="1" i="1" dirty="0">
              <a:solidFill>
                <a:srgbClr val="003399"/>
              </a:solidFill>
            </a:endParaRPr>
          </a:p>
        </p:txBody>
      </p:sp>
      <p:sp>
        <p:nvSpPr>
          <p:cNvPr id="2" name="CasellaDiTesto 1"/>
          <p:cNvSpPr txBox="1"/>
          <p:nvPr/>
        </p:nvSpPr>
        <p:spPr>
          <a:xfrm>
            <a:off x="684213" y="692150"/>
            <a:ext cx="1643062" cy="9540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it-IT" sz="1400" dirty="0"/>
              <a:t>              </a:t>
            </a:r>
            <a:r>
              <a:rPr lang="it-IT" sz="1400" dirty="0" err="1"/>
              <a:t>CsI</a:t>
            </a:r>
            <a:r>
              <a:rPr lang="it-IT" sz="1400" dirty="0"/>
              <a:t>(</a:t>
            </a:r>
            <a:r>
              <a:rPr lang="it-IT" sz="1400" dirty="0" err="1"/>
              <a:t>Tl</a:t>
            </a:r>
            <a:r>
              <a:rPr lang="it-IT" sz="1400" dirty="0"/>
              <a:t>)</a:t>
            </a:r>
          </a:p>
          <a:p>
            <a:pPr>
              <a:defRPr/>
            </a:pPr>
            <a:r>
              <a:rPr lang="it-IT" sz="1400" dirty="0"/>
              <a:t>24 x 4 = 96 </a:t>
            </a:r>
          </a:p>
          <a:p>
            <a:pPr>
              <a:defRPr/>
            </a:pPr>
            <a:r>
              <a:rPr lang="it-IT" sz="1400" dirty="0"/>
              <a:t>21 x 4 = 84</a:t>
            </a:r>
          </a:p>
          <a:p>
            <a:pPr>
              <a:defRPr/>
            </a:pPr>
            <a:r>
              <a:rPr lang="it-IT" sz="1400" b="1" dirty="0"/>
              <a:t>tot  180 </a:t>
            </a:r>
            <a:r>
              <a:rPr lang="it-IT" sz="1400" b="1" dirty="0" err="1"/>
              <a:t>preamp</a:t>
            </a:r>
            <a:endParaRPr lang="it-IT" sz="1400" b="1" dirty="0"/>
          </a:p>
        </p:txBody>
      </p:sp>
      <p:sp>
        <p:nvSpPr>
          <p:cNvPr id="10" name="CasellaDiTesto 9"/>
          <p:cNvSpPr txBox="1"/>
          <p:nvPr/>
        </p:nvSpPr>
        <p:spPr>
          <a:xfrm>
            <a:off x="2327275" y="692150"/>
            <a:ext cx="1490663" cy="9858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it-IT" sz="1600" dirty="0"/>
              <a:t>    </a:t>
            </a:r>
            <a:r>
              <a:rPr lang="it-IT" sz="1400" dirty="0" err="1"/>
              <a:t>Microstrip</a:t>
            </a:r>
            <a:r>
              <a:rPr lang="it-IT" sz="1400" dirty="0"/>
              <a:t> </a:t>
            </a:r>
            <a:r>
              <a:rPr lang="it-IT" sz="1400" dirty="0" err="1"/>
              <a:t>det</a:t>
            </a:r>
            <a:r>
              <a:rPr lang="it-IT" sz="1400" dirty="0"/>
              <a:t>.</a:t>
            </a:r>
          </a:p>
          <a:p>
            <a:pPr>
              <a:defRPr/>
            </a:pPr>
            <a:r>
              <a:rPr lang="it-IT" sz="1400" dirty="0"/>
              <a:t>24 x 4 = 96 </a:t>
            </a:r>
          </a:p>
          <a:p>
            <a:pPr>
              <a:defRPr/>
            </a:pPr>
            <a:r>
              <a:rPr lang="it-IT" sz="1400" dirty="0"/>
              <a:t>21 x 4 = 84</a:t>
            </a:r>
          </a:p>
          <a:p>
            <a:pPr>
              <a:defRPr/>
            </a:pPr>
            <a:r>
              <a:rPr lang="it-IT" sz="1400" b="1" dirty="0"/>
              <a:t>tot  180 </a:t>
            </a:r>
            <a:r>
              <a:rPr lang="it-IT" sz="1400" b="1" dirty="0" err="1"/>
              <a:t>preamp</a:t>
            </a:r>
            <a:endParaRPr lang="it-IT" sz="1400" b="1" dirty="0"/>
          </a:p>
        </p:txBody>
      </p:sp>
      <p:sp>
        <p:nvSpPr>
          <p:cNvPr id="11" name="CasellaDiTesto 10"/>
          <p:cNvSpPr txBox="1"/>
          <p:nvPr/>
        </p:nvSpPr>
        <p:spPr>
          <a:xfrm>
            <a:off x="3881438" y="708025"/>
            <a:ext cx="2058987" cy="9540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it-IT" sz="1400" dirty="0" err="1"/>
              <a:t>Ancillary</a:t>
            </a:r>
            <a:r>
              <a:rPr lang="it-IT" sz="1400" dirty="0"/>
              <a:t> </a:t>
            </a:r>
            <a:r>
              <a:rPr lang="it-IT" sz="1400" dirty="0" err="1"/>
              <a:t>det</a:t>
            </a:r>
            <a:r>
              <a:rPr lang="it-IT" sz="1400" dirty="0"/>
              <a:t>. (es. </a:t>
            </a:r>
            <a:r>
              <a:rPr lang="it-IT" sz="1400" dirty="0" err="1"/>
              <a:t>RCo</a:t>
            </a:r>
            <a:r>
              <a:rPr lang="it-IT" sz="1400" dirty="0"/>
              <a:t>)</a:t>
            </a:r>
          </a:p>
          <a:p>
            <a:pPr>
              <a:defRPr/>
            </a:pPr>
            <a:r>
              <a:rPr lang="it-IT" sz="1400" dirty="0"/>
              <a:t> 8 x 1 I.C.</a:t>
            </a:r>
          </a:p>
          <a:p>
            <a:pPr>
              <a:defRPr/>
            </a:pPr>
            <a:r>
              <a:rPr lang="it-IT" sz="1400" dirty="0"/>
              <a:t> 6 x 8 </a:t>
            </a:r>
            <a:r>
              <a:rPr lang="it-IT" sz="1400" dirty="0" err="1"/>
              <a:t>CsI</a:t>
            </a:r>
            <a:r>
              <a:rPr lang="it-IT" sz="1400" dirty="0"/>
              <a:t>(</a:t>
            </a:r>
            <a:r>
              <a:rPr lang="it-IT" sz="1400" dirty="0" err="1"/>
              <a:t>Tl</a:t>
            </a:r>
            <a:r>
              <a:rPr lang="it-IT" sz="1400" dirty="0"/>
              <a:t>)   </a:t>
            </a:r>
            <a:r>
              <a:rPr lang="it-IT" sz="1400" b="1"/>
              <a:t>tot 108 </a:t>
            </a:r>
            <a:r>
              <a:rPr lang="it-IT" sz="1400" b="1" dirty="0" err="1"/>
              <a:t>pre</a:t>
            </a:r>
            <a:endParaRPr lang="it-IT" sz="1400" b="1" dirty="0"/>
          </a:p>
          <a:p>
            <a:pPr>
              <a:defRPr/>
            </a:pPr>
            <a:r>
              <a:rPr lang="it-IT" sz="1400" dirty="0"/>
              <a:t> 8 x 8 Si </a:t>
            </a:r>
            <a:r>
              <a:rPr lang="it-IT" sz="1400" dirty="0" err="1"/>
              <a:t>det</a:t>
            </a:r>
            <a:endParaRPr lang="it-IT" sz="1400" dirty="0"/>
          </a:p>
        </p:txBody>
      </p:sp>
      <p:sp>
        <p:nvSpPr>
          <p:cNvPr id="8" name="Freccia bidirezionale orizzontale 7"/>
          <p:cNvSpPr/>
          <p:nvPr/>
        </p:nvSpPr>
        <p:spPr>
          <a:xfrm>
            <a:off x="598488" y="4524375"/>
            <a:ext cx="4870450" cy="504825"/>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lumMod val="50000"/>
                    <a:lumOff val="50000"/>
                  </a:schemeClr>
                </a:solidFill>
              </a:rPr>
              <a:t>FAIR BUS</a:t>
            </a:r>
          </a:p>
        </p:txBody>
      </p:sp>
      <p:sp>
        <p:nvSpPr>
          <p:cNvPr id="14" name="CasellaDiTesto 13"/>
          <p:cNvSpPr txBox="1"/>
          <p:nvPr/>
        </p:nvSpPr>
        <p:spPr>
          <a:xfrm>
            <a:off x="690563" y="2187575"/>
            <a:ext cx="1439862" cy="3381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it-IT" sz="1600" dirty="0"/>
              <a:t>Passive </a:t>
            </a:r>
            <a:r>
              <a:rPr lang="it-IT" sz="1600" dirty="0" err="1"/>
              <a:t>Splitter</a:t>
            </a:r>
            <a:endParaRPr lang="it-IT" sz="1600" dirty="0"/>
          </a:p>
        </p:txBody>
      </p:sp>
      <p:sp>
        <p:nvSpPr>
          <p:cNvPr id="16" name="CasellaDiTesto 15"/>
          <p:cNvSpPr txBox="1"/>
          <p:nvPr/>
        </p:nvSpPr>
        <p:spPr>
          <a:xfrm>
            <a:off x="576263" y="2865438"/>
            <a:ext cx="2592387" cy="3397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it-IT" sz="1600" dirty="0" err="1"/>
              <a:t>Analogue</a:t>
            </a:r>
            <a:r>
              <a:rPr lang="it-IT" sz="1600" dirty="0"/>
              <a:t> </a:t>
            </a:r>
            <a:r>
              <a:rPr lang="it-IT" sz="1600" dirty="0" err="1"/>
              <a:t>chain</a:t>
            </a:r>
            <a:endParaRPr lang="it-IT" sz="1600" dirty="0"/>
          </a:p>
        </p:txBody>
      </p:sp>
      <p:sp>
        <p:nvSpPr>
          <p:cNvPr id="19" name="CasellaDiTesto 18"/>
          <p:cNvSpPr txBox="1"/>
          <p:nvPr/>
        </p:nvSpPr>
        <p:spPr>
          <a:xfrm>
            <a:off x="657225" y="3756025"/>
            <a:ext cx="1106488"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it-IT" sz="1400" dirty="0"/>
              <a:t>FAIR ADC</a:t>
            </a:r>
          </a:p>
        </p:txBody>
      </p:sp>
      <p:cxnSp>
        <p:nvCxnSpPr>
          <p:cNvPr id="21" name="Connettore 2 20"/>
          <p:cNvCxnSpPr>
            <a:stCxn id="2" idx="2"/>
          </p:cNvCxnSpPr>
          <p:nvPr/>
        </p:nvCxnSpPr>
        <p:spPr>
          <a:xfrm>
            <a:off x="1504950" y="1646238"/>
            <a:ext cx="0" cy="55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14" idx="2"/>
          </p:cNvCxnSpPr>
          <p:nvPr/>
        </p:nvCxnSpPr>
        <p:spPr>
          <a:xfrm>
            <a:off x="1411288" y="2525713"/>
            <a:ext cx="0" cy="373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1187450" y="3205163"/>
            <a:ext cx="0" cy="549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1209675" y="4117975"/>
            <a:ext cx="0" cy="549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268788" y="2898775"/>
            <a:ext cx="1382712" cy="3381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it-IT" sz="1600" dirty="0"/>
              <a:t>Digital </a:t>
            </a:r>
            <a:r>
              <a:rPr lang="it-IT" sz="1600" dirty="0" err="1"/>
              <a:t>chain</a:t>
            </a:r>
            <a:endParaRPr lang="it-IT" sz="1600" dirty="0"/>
          </a:p>
        </p:txBody>
      </p:sp>
      <p:cxnSp>
        <p:nvCxnSpPr>
          <p:cNvPr id="31" name="Connettore 2 30"/>
          <p:cNvCxnSpPr/>
          <p:nvPr/>
        </p:nvCxnSpPr>
        <p:spPr>
          <a:xfrm flipH="1">
            <a:off x="5010150" y="1724025"/>
            <a:ext cx="19050" cy="1184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5" name="Connettore 4 1024"/>
          <p:cNvCxnSpPr/>
          <p:nvPr/>
        </p:nvCxnSpPr>
        <p:spPr>
          <a:xfrm>
            <a:off x="2109788" y="2297113"/>
            <a:ext cx="2159000" cy="738187"/>
          </a:xfrm>
          <a:prstGeom prst="bentConnector3">
            <a:avLst>
              <a:gd name="adj1" fmla="val 5617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a:off x="5003800" y="3286125"/>
            <a:ext cx="0" cy="13811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flipH="1">
            <a:off x="2700338" y="1677988"/>
            <a:ext cx="25400" cy="10779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2087563" y="3760788"/>
            <a:ext cx="1055687"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it-IT" sz="1400" dirty="0"/>
              <a:t>FAIR TDC</a:t>
            </a:r>
          </a:p>
        </p:txBody>
      </p:sp>
      <p:cxnSp>
        <p:nvCxnSpPr>
          <p:cNvPr id="52" name="Connettore 2 51"/>
          <p:cNvCxnSpPr/>
          <p:nvPr/>
        </p:nvCxnSpPr>
        <p:spPr>
          <a:xfrm>
            <a:off x="2555875" y="3236913"/>
            <a:ext cx="0" cy="549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ttore 2 52"/>
          <p:cNvCxnSpPr/>
          <p:nvPr/>
        </p:nvCxnSpPr>
        <p:spPr>
          <a:xfrm>
            <a:off x="2614613" y="4117975"/>
            <a:ext cx="0" cy="549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3476625" y="1724025"/>
            <a:ext cx="0" cy="59055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3476625" y="2314575"/>
            <a:ext cx="1357313" cy="4763"/>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Connettore 1 83"/>
          <p:cNvCxnSpPr/>
          <p:nvPr/>
        </p:nvCxnSpPr>
        <p:spPr>
          <a:xfrm>
            <a:off x="4819650" y="2298700"/>
            <a:ext cx="0" cy="566738"/>
          </a:xfrm>
          <a:prstGeom prst="line">
            <a:avLst/>
          </a:prstGeom>
          <a:ln>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9" name="CasellaDiTesto 88"/>
          <p:cNvSpPr txBox="1"/>
          <p:nvPr/>
        </p:nvSpPr>
        <p:spPr>
          <a:xfrm>
            <a:off x="3265488" y="3402013"/>
            <a:ext cx="896937" cy="523875"/>
          </a:xfrm>
          <a:prstGeom prst="rect">
            <a:avLst/>
          </a:prstGeom>
          <a:solidFill>
            <a:schemeClr val="accent6">
              <a:lumMod val="60000"/>
              <a:lumOff val="40000"/>
            </a:schemeClr>
          </a:solidFill>
          <a:ln>
            <a:solidFill>
              <a:srgbClr val="FF0000"/>
            </a:solid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it-IT" sz="1400" dirty="0"/>
              <a:t>Trigger Unit</a:t>
            </a:r>
          </a:p>
        </p:txBody>
      </p:sp>
      <p:cxnSp>
        <p:nvCxnSpPr>
          <p:cNvPr id="50" name="Connettore 1 49"/>
          <p:cNvCxnSpPr>
            <a:endCxn id="89" idx="0"/>
          </p:cNvCxnSpPr>
          <p:nvPr/>
        </p:nvCxnSpPr>
        <p:spPr>
          <a:xfrm>
            <a:off x="3713163" y="3144838"/>
            <a:ext cx="0" cy="2571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2894013" y="3251200"/>
            <a:ext cx="0" cy="3937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a:off x="2894013" y="3511550"/>
            <a:ext cx="314325" cy="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Connettore 2 60"/>
          <p:cNvCxnSpPr/>
          <p:nvPr/>
        </p:nvCxnSpPr>
        <p:spPr>
          <a:xfrm flipH="1">
            <a:off x="4162425" y="3511550"/>
            <a:ext cx="574675" cy="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V="1">
            <a:off x="4737100" y="3265488"/>
            <a:ext cx="0" cy="2460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3713163" y="3125788"/>
            <a:ext cx="552450" cy="317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flipH="1">
            <a:off x="3203575" y="3144838"/>
            <a:ext cx="546100" cy="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Connettore 2 68"/>
          <p:cNvCxnSpPr>
            <a:stCxn id="89" idx="2"/>
          </p:cNvCxnSpPr>
          <p:nvPr/>
        </p:nvCxnSpPr>
        <p:spPr>
          <a:xfrm flipH="1">
            <a:off x="3713163" y="3925888"/>
            <a:ext cx="1587" cy="74136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Connettore 2 105"/>
          <p:cNvCxnSpPr/>
          <p:nvPr/>
        </p:nvCxnSpPr>
        <p:spPr>
          <a:xfrm>
            <a:off x="1370013" y="4927600"/>
            <a:ext cx="0" cy="4048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Disco magnetico 69"/>
          <p:cNvSpPr/>
          <p:nvPr/>
        </p:nvSpPr>
        <p:spPr>
          <a:xfrm>
            <a:off x="896938" y="5292725"/>
            <a:ext cx="1008062" cy="765175"/>
          </a:xfrm>
          <a:prstGeom prst="flowChartMagneticDisk">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800" dirty="0"/>
              <a:t>Storage</a:t>
            </a:r>
          </a:p>
        </p:txBody>
      </p:sp>
      <p:cxnSp>
        <p:nvCxnSpPr>
          <p:cNvPr id="110" name="Connettore 2 109"/>
          <p:cNvCxnSpPr/>
          <p:nvPr/>
        </p:nvCxnSpPr>
        <p:spPr>
          <a:xfrm>
            <a:off x="1873250" y="5738813"/>
            <a:ext cx="65246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352" name="Picture 2"/>
          <p:cNvPicPr>
            <a:picLocks noChangeAspect="1" noChangeArrowheads="1"/>
          </p:cNvPicPr>
          <p:nvPr/>
        </p:nvPicPr>
        <p:blipFill>
          <a:blip r:embed="rId3" cstate="print"/>
          <a:srcRect/>
          <a:stretch>
            <a:fillRect/>
          </a:stretch>
        </p:blipFill>
        <p:spPr bwMode="auto">
          <a:xfrm>
            <a:off x="2894013" y="5402263"/>
            <a:ext cx="800100" cy="712787"/>
          </a:xfrm>
          <a:prstGeom prst="rect">
            <a:avLst/>
          </a:prstGeom>
          <a:noFill/>
          <a:ln w="9525">
            <a:noFill/>
            <a:miter lim="800000"/>
            <a:headEnd/>
            <a:tailEnd/>
          </a:ln>
        </p:spPr>
      </p:pic>
      <p:sp>
        <p:nvSpPr>
          <p:cNvPr id="74" name="CasellaDiTesto 73"/>
          <p:cNvSpPr txBox="1"/>
          <p:nvPr/>
        </p:nvSpPr>
        <p:spPr>
          <a:xfrm>
            <a:off x="3713163" y="5468938"/>
            <a:ext cx="1304925" cy="646112"/>
          </a:xfrm>
          <a:prstGeom prst="rect">
            <a:avLst/>
          </a:prstGeom>
          <a:noFill/>
        </p:spPr>
        <p:txBody>
          <a:bodyPr>
            <a:spAutoFit/>
          </a:bodyPr>
          <a:lstStyle/>
          <a:p>
            <a:pPr>
              <a:defRPr/>
            </a:pPr>
            <a:r>
              <a:rPr lang="it-IT" sz="1800" dirty="0">
                <a:latin typeface="+mn-lt"/>
              </a:rPr>
              <a:t>On-line monitor</a:t>
            </a:r>
          </a:p>
        </p:txBody>
      </p:sp>
      <p:sp>
        <p:nvSpPr>
          <p:cNvPr id="75" name="Rettangolo 74"/>
          <p:cNvSpPr/>
          <p:nvPr/>
        </p:nvSpPr>
        <p:spPr>
          <a:xfrm>
            <a:off x="2571750" y="5332413"/>
            <a:ext cx="2432050" cy="85248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p>
        </p:txBody>
      </p:sp>
      <p:pic>
        <p:nvPicPr>
          <p:cNvPr id="13355" name="Picture 2"/>
          <p:cNvPicPr>
            <a:picLocks noChangeAspect="1" noChangeArrowheads="1"/>
          </p:cNvPicPr>
          <p:nvPr/>
        </p:nvPicPr>
        <p:blipFill>
          <a:blip r:embed="rId4" cstate="print"/>
          <a:srcRect l="40622" t="1607" r="2513"/>
          <a:stretch>
            <a:fillRect/>
          </a:stretch>
        </p:blipFill>
        <p:spPr bwMode="auto">
          <a:xfrm>
            <a:off x="5940152" y="968375"/>
            <a:ext cx="1252537" cy="5351463"/>
          </a:xfrm>
          <a:prstGeom prst="rect">
            <a:avLst/>
          </a:prstGeom>
          <a:noFill/>
          <a:ln w="9525">
            <a:noFill/>
            <a:miter lim="800000"/>
            <a:headEnd/>
            <a:tailEnd/>
          </a:ln>
        </p:spPr>
      </p:pic>
      <p:pic>
        <p:nvPicPr>
          <p:cNvPr id="13356" name="Picture 3"/>
          <p:cNvPicPr>
            <a:picLocks noChangeAspect="1" noChangeArrowheads="1"/>
          </p:cNvPicPr>
          <p:nvPr/>
        </p:nvPicPr>
        <p:blipFill>
          <a:blip r:embed="rId5" cstate="print"/>
          <a:srcRect/>
          <a:stretch>
            <a:fillRect/>
          </a:stretch>
        </p:blipFill>
        <p:spPr bwMode="auto">
          <a:xfrm>
            <a:off x="7308850" y="1000125"/>
            <a:ext cx="1716088" cy="4851400"/>
          </a:xfrm>
          <a:prstGeom prst="rect">
            <a:avLst/>
          </a:prstGeom>
          <a:noFill/>
          <a:ln w="9525">
            <a:noFill/>
            <a:miter lim="800000"/>
            <a:headEnd/>
            <a:tailEnd/>
          </a:ln>
        </p:spPr>
      </p:pic>
      <p:sp>
        <p:nvSpPr>
          <p:cNvPr id="13357" name="Rettangolo 67"/>
          <p:cNvSpPr>
            <a:spLocks noChangeArrowheads="1"/>
          </p:cNvSpPr>
          <p:nvPr/>
        </p:nvSpPr>
        <p:spPr bwMode="auto">
          <a:xfrm>
            <a:off x="6058432" y="104775"/>
            <a:ext cx="2690032" cy="461665"/>
          </a:xfrm>
          <a:prstGeom prst="rect">
            <a:avLst/>
          </a:prstGeom>
          <a:noFill/>
          <a:ln w="9525">
            <a:noFill/>
            <a:miter lim="800000"/>
            <a:headEnd/>
            <a:tailEnd/>
          </a:ln>
        </p:spPr>
        <p:txBody>
          <a:bodyPr wrap="none">
            <a:spAutoFit/>
          </a:bodyPr>
          <a:lstStyle/>
          <a:p>
            <a:r>
              <a:rPr lang="it-IT" sz="2400" dirty="0">
                <a:solidFill>
                  <a:srgbClr val="C00000"/>
                </a:solidFill>
              </a:rPr>
              <a:t>DSP: The </a:t>
            </a:r>
            <a:r>
              <a:rPr lang="it-IT" sz="2400" dirty="0" err="1">
                <a:solidFill>
                  <a:srgbClr val="C00000"/>
                </a:solidFill>
              </a:rPr>
              <a:t>digital</a:t>
            </a:r>
            <a:r>
              <a:rPr lang="it-IT" sz="2400" dirty="0">
                <a:solidFill>
                  <a:srgbClr val="C00000"/>
                </a:solidFill>
              </a:rPr>
              <a:t> way</a:t>
            </a:r>
            <a:endParaRPr lang="en-US" sz="2400" i="1" dirty="0">
              <a:solidFill>
                <a:srgbClr val="C00000"/>
              </a:solidFill>
            </a:endParaRPr>
          </a:p>
        </p:txBody>
      </p:sp>
      <p:sp>
        <p:nvSpPr>
          <p:cNvPr id="13359" name="Text Box 15"/>
          <p:cNvSpPr txBox="1">
            <a:spLocks noChangeArrowheads="1"/>
          </p:cNvSpPr>
          <p:nvPr/>
        </p:nvSpPr>
        <p:spPr bwMode="auto">
          <a:xfrm>
            <a:off x="7092280" y="4869160"/>
            <a:ext cx="1217612" cy="1754326"/>
          </a:xfrm>
          <a:prstGeom prst="rect">
            <a:avLst/>
          </a:prstGeom>
          <a:noFill/>
          <a:ln w="9525">
            <a:noFill/>
            <a:miter lim="800000"/>
            <a:headEnd/>
            <a:tailEnd/>
          </a:ln>
        </p:spPr>
        <p:txBody>
          <a:bodyPr>
            <a:spAutoFit/>
          </a:bodyPr>
          <a:lstStyle/>
          <a:p>
            <a:r>
              <a:rPr lang="it-IT" sz="1200" b="1" dirty="0" err="1">
                <a:solidFill>
                  <a:srgbClr val="FF0000"/>
                </a:solidFill>
                <a:latin typeface="Verdana" pitchFamily="34" charset="0"/>
              </a:rPr>
              <a:t>Digital</a:t>
            </a:r>
            <a:r>
              <a:rPr lang="it-IT" sz="1200" b="1" dirty="0">
                <a:solidFill>
                  <a:srgbClr val="FF0000"/>
                </a:solidFill>
                <a:latin typeface="Verdana" pitchFamily="34" charset="0"/>
              </a:rPr>
              <a:t> </a:t>
            </a:r>
            <a:r>
              <a:rPr lang="it-IT" sz="1200" b="1" dirty="0" err="1">
                <a:solidFill>
                  <a:srgbClr val="FF0000"/>
                </a:solidFill>
                <a:latin typeface="Verdana" pitchFamily="34" charset="0"/>
              </a:rPr>
              <a:t>Sampling</a:t>
            </a:r>
            <a:endParaRPr lang="it-IT" sz="1200" b="1" dirty="0">
              <a:solidFill>
                <a:srgbClr val="FF0000"/>
              </a:solidFill>
              <a:latin typeface="Verdana" pitchFamily="34" charset="0"/>
            </a:endParaRPr>
          </a:p>
          <a:p>
            <a:r>
              <a:rPr lang="it-IT" sz="1200" b="1" dirty="0" err="1" smtClean="0">
                <a:solidFill>
                  <a:srgbClr val="FF0000"/>
                </a:solidFill>
                <a:latin typeface="Verdana" pitchFamily="34" charset="0"/>
              </a:rPr>
              <a:t>Processor</a:t>
            </a:r>
            <a:endParaRPr lang="it-IT" sz="1200" b="1" dirty="0" smtClean="0">
              <a:solidFill>
                <a:srgbClr val="FF0000"/>
              </a:solidFill>
              <a:latin typeface="Verdana" pitchFamily="34" charset="0"/>
            </a:endParaRPr>
          </a:p>
          <a:p>
            <a:endParaRPr lang="it-IT" sz="1200" b="1" dirty="0">
              <a:solidFill>
                <a:srgbClr val="FF0000"/>
              </a:solidFill>
              <a:latin typeface="Verdana" pitchFamily="34" charset="0"/>
            </a:endParaRPr>
          </a:p>
          <a:p>
            <a:r>
              <a:rPr lang="it-IT" sz="1200" b="1" dirty="0">
                <a:solidFill>
                  <a:srgbClr val="FF0000"/>
                </a:solidFill>
                <a:latin typeface="Verdana" pitchFamily="34" charset="0"/>
              </a:rPr>
              <a:t>125MHz</a:t>
            </a:r>
          </a:p>
          <a:p>
            <a:r>
              <a:rPr lang="it-IT" sz="1200" b="1" dirty="0">
                <a:solidFill>
                  <a:srgbClr val="FF0000"/>
                </a:solidFill>
                <a:latin typeface="Verdana" pitchFamily="34" charset="0"/>
              </a:rPr>
              <a:t>12bit</a:t>
            </a:r>
          </a:p>
          <a:p>
            <a:r>
              <a:rPr lang="it-IT" sz="1200" dirty="0" err="1">
                <a:latin typeface="Verdana" pitchFamily="34" charset="0"/>
              </a:rPr>
              <a:t>mounted</a:t>
            </a:r>
            <a:r>
              <a:rPr lang="it-IT" sz="1200" dirty="0">
                <a:latin typeface="Verdana" pitchFamily="34" charset="0"/>
              </a:rPr>
              <a:t> on </a:t>
            </a:r>
            <a:r>
              <a:rPr lang="it-IT" sz="1200" b="1" dirty="0">
                <a:latin typeface="Verdana" pitchFamily="34" charset="0"/>
              </a:rPr>
              <a:t>VME</a:t>
            </a:r>
            <a:r>
              <a:rPr lang="it-IT" sz="1200" dirty="0">
                <a:latin typeface="Verdana" pitchFamily="34" charset="0"/>
              </a:rPr>
              <a:t> </a:t>
            </a:r>
            <a:r>
              <a:rPr lang="it-IT" sz="1200" dirty="0" err="1">
                <a:latin typeface="Verdana" pitchFamily="34" charset="0"/>
              </a:rPr>
              <a:t>mother</a:t>
            </a:r>
            <a:r>
              <a:rPr lang="it-IT" sz="1200" dirty="0">
                <a:latin typeface="Verdana" pitchFamily="34" charset="0"/>
              </a:rPr>
              <a:t> </a:t>
            </a:r>
            <a:r>
              <a:rPr lang="it-IT" sz="1200" dirty="0" err="1">
                <a:latin typeface="Verdana" pitchFamily="34" charset="0"/>
              </a:rPr>
              <a:t>board</a:t>
            </a:r>
            <a:endParaRPr lang="it-IT" sz="1200" dirty="0">
              <a:latin typeface="Verdana" pitchFamily="34" charset="0"/>
            </a:endParaRPr>
          </a:p>
        </p:txBody>
      </p:sp>
      <p:pic>
        <p:nvPicPr>
          <p:cNvPr id="54" name="Picture 2" descr="C:\Documents and Settings\fabris\Desktop\Documenti Backup\dany\Nuclex\Garfield\Figure_Garfield\LogoGARFIELD.png"/>
          <p:cNvPicPr>
            <a:picLocks noChangeAspect="1" noChangeArrowheads="1"/>
          </p:cNvPicPr>
          <p:nvPr/>
        </p:nvPicPr>
        <p:blipFill>
          <a:blip r:embed="rId6" cstate="print"/>
          <a:srcRect/>
          <a:stretch>
            <a:fillRect/>
          </a:stretch>
        </p:blipFill>
        <p:spPr bwMode="auto">
          <a:xfrm rot="-5400000">
            <a:off x="-3160501" y="3123988"/>
            <a:ext cx="6885385" cy="637406"/>
          </a:xfrm>
          <a:prstGeom prst="rect">
            <a:avLst/>
          </a:prstGeom>
          <a:noFill/>
        </p:spPr>
      </p:pic>
      <p:sp>
        <p:nvSpPr>
          <p:cNvPr id="46" name="Rettangolo 45"/>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47" name="CasellaDiTesto 46"/>
          <p:cNvSpPr txBox="1"/>
          <p:nvPr/>
        </p:nvSpPr>
        <p:spPr>
          <a:xfrm>
            <a:off x="714777" y="6381328"/>
            <a:ext cx="2993127" cy="307777"/>
          </a:xfrm>
          <a:prstGeom prst="rect">
            <a:avLst/>
          </a:prstGeom>
          <a:noFill/>
        </p:spPr>
        <p:txBody>
          <a:bodyPr wrap="none" rtlCol="0">
            <a:spAutoFit/>
          </a:bodyPr>
          <a:lstStyle/>
          <a:p>
            <a:r>
              <a:rPr lang="it-IT" sz="1400" dirty="0" smtClean="0">
                <a:solidFill>
                  <a:schemeClr val="accent6">
                    <a:lumMod val="75000"/>
                  </a:schemeClr>
                </a:solidFill>
              </a:rPr>
              <a:t>G. Pasquali </a:t>
            </a:r>
            <a:r>
              <a:rPr lang="it-IT" sz="1400" dirty="0" err="1" smtClean="0">
                <a:solidFill>
                  <a:schemeClr val="accent6">
                    <a:lumMod val="75000"/>
                  </a:schemeClr>
                </a:solidFill>
              </a:rPr>
              <a:t>et</a:t>
            </a:r>
            <a:r>
              <a:rPr lang="it-IT" sz="1400" dirty="0" smtClean="0">
                <a:solidFill>
                  <a:schemeClr val="accent6">
                    <a:lumMod val="75000"/>
                  </a:schemeClr>
                </a:solidFill>
              </a:rPr>
              <a:t> al. NIM A570 (2007) 126</a:t>
            </a:r>
            <a:endParaRPr lang="it-IT" sz="1400"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rcRect/>
          <a:stretch>
            <a:fillRect/>
          </a:stretch>
        </p:blipFill>
        <p:spPr bwMode="auto">
          <a:xfrm>
            <a:off x="683568" y="1700808"/>
            <a:ext cx="1847850" cy="2171700"/>
          </a:xfrm>
          <a:prstGeom prst="rect">
            <a:avLst/>
          </a:prstGeom>
          <a:noFill/>
          <a:ln w="9525">
            <a:noFill/>
            <a:miter lim="800000"/>
            <a:headEnd/>
            <a:tailEnd/>
          </a:ln>
        </p:spPr>
      </p:pic>
      <p:sp>
        <p:nvSpPr>
          <p:cNvPr id="2" name="Titolo 1"/>
          <p:cNvSpPr>
            <a:spLocks noGrp="1"/>
          </p:cNvSpPr>
          <p:nvPr>
            <p:ph type="title"/>
          </p:nvPr>
        </p:nvSpPr>
        <p:spPr>
          <a:xfrm>
            <a:off x="395536" y="44624"/>
            <a:ext cx="3754760" cy="792088"/>
          </a:xfrm>
        </p:spPr>
        <p:txBody>
          <a:bodyPr>
            <a:normAutofit/>
          </a:bodyPr>
          <a:lstStyle/>
          <a:p>
            <a:r>
              <a:rPr lang="it-IT" sz="2400" b="1" u="sng" dirty="0" err="1" smtClean="0">
                <a:solidFill>
                  <a:schemeClr val="accent6">
                    <a:lumMod val="75000"/>
                  </a:schemeClr>
                </a:solidFill>
              </a:rPr>
              <a:t>Evaporation</a:t>
            </a:r>
            <a:r>
              <a:rPr lang="it-IT" sz="2400" b="1" u="sng" dirty="0" smtClean="0">
                <a:solidFill>
                  <a:schemeClr val="accent6">
                    <a:lumMod val="75000"/>
                  </a:schemeClr>
                </a:solidFill>
              </a:rPr>
              <a:t> </a:t>
            </a:r>
            <a:r>
              <a:rPr lang="it-IT" sz="2400" b="1" u="sng" dirty="0" err="1" smtClean="0">
                <a:solidFill>
                  <a:schemeClr val="accent6">
                    <a:lumMod val="75000"/>
                  </a:schemeClr>
                </a:solidFill>
              </a:rPr>
              <a:t>Residues</a:t>
            </a:r>
            <a:r>
              <a:rPr lang="it-IT" sz="2400" b="1" u="sng" dirty="0" smtClean="0">
                <a:solidFill>
                  <a:schemeClr val="accent6">
                    <a:lumMod val="75000"/>
                  </a:schemeClr>
                </a:solidFill>
              </a:rPr>
              <a:t> </a:t>
            </a:r>
            <a:endParaRPr lang="it-IT" sz="2400" u="sng" dirty="0">
              <a:solidFill>
                <a:schemeClr val="accent6">
                  <a:lumMod val="75000"/>
                </a:schemeClr>
              </a:solidFill>
            </a:endParaRPr>
          </a:p>
        </p:txBody>
      </p:sp>
      <p:pic>
        <p:nvPicPr>
          <p:cNvPr id="4" name="Picture 2" descr="E:\dee19F.png.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8583" y="4077352"/>
            <a:ext cx="3295385" cy="2520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tangolo 4"/>
          <p:cNvSpPr/>
          <p:nvPr/>
        </p:nvSpPr>
        <p:spPr>
          <a:xfrm>
            <a:off x="1763688" y="3492297"/>
            <a:ext cx="1944216" cy="584775"/>
          </a:xfrm>
          <a:prstGeom prst="rect">
            <a:avLst/>
          </a:prstGeom>
          <a:solidFill>
            <a:schemeClr val="accent5">
              <a:lumMod val="20000"/>
              <a:lumOff val="80000"/>
            </a:schemeClr>
          </a:solidFill>
          <a:ln>
            <a:solidFill>
              <a:srgbClr val="003399"/>
            </a:solidFill>
          </a:ln>
        </p:spPr>
        <p:txBody>
          <a:bodyPr wrap="square">
            <a:spAutoFit/>
          </a:bodyPr>
          <a:lstStyle/>
          <a:p>
            <a:pPr algn="ctr"/>
            <a:r>
              <a:rPr lang="it-IT" sz="1600" b="1" dirty="0" smtClean="0">
                <a:solidFill>
                  <a:srgbClr val="C00000"/>
                </a:solidFill>
              </a:rPr>
              <a:t>256 </a:t>
            </a:r>
            <a:r>
              <a:rPr lang="it-IT" sz="1600" b="1" dirty="0" err="1" smtClean="0">
                <a:solidFill>
                  <a:srgbClr val="C00000"/>
                </a:solidFill>
              </a:rPr>
              <a:t>MeV</a:t>
            </a:r>
            <a:r>
              <a:rPr lang="it-IT" sz="1600" b="1" dirty="0" smtClean="0">
                <a:solidFill>
                  <a:srgbClr val="C00000"/>
                </a:solidFill>
              </a:rPr>
              <a:t> </a:t>
            </a:r>
            <a:r>
              <a:rPr lang="it-IT" sz="1600" b="1" baseline="30000" dirty="0" smtClean="0">
                <a:solidFill>
                  <a:srgbClr val="C00000"/>
                </a:solidFill>
              </a:rPr>
              <a:t>16</a:t>
            </a:r>
            <a:r>
              <a:rPr lang="it-IT" sz="1600" b="1" dirty="0" smtClean="0">
                <a:solidFill>
                  <a:srgbClr val="C00000"/>
                </a:solidFill>
              </a:rPr>
              <a:t>O + </a:t>
            </a:r>
            <a:r>
              <a:rPr lang="it-IT" sz="1600" b="1" baseline="30000" dirty="0" smtClean="0">
                <a:solidFill>
                  <a:srgbClr val="C00000"/>
                </a:solidFill>
              </a:rPr>
              <a:t>65</a:t>
            </a:r>
            <a:r>
              <a:rPr lang="it-IT" sz="1600" b="1" dirty="0" smtClean="0">
                <a:solidFill>
                  <a:srgbClr val="C00000"/>
                </a:solidFill>
              </a:rPr>
              <a:t>Cu</a:t>
            </a:r>
          </a:p>
          <a:p>
            <a:pPr algn="ctr"/>
            <a:r>
              <a:rPr lang="it-IT" sz="1600" b="1" dirty="0" smtClean="0">
                <a:solidFill>
                  <a:srgbClr val="003399"/>
                </a:solidFill>
              </a:rPr>
              <a:t>  </a:t>
            </a:r>
            <a:r>
              <a:rPr lang="it-IT" sz="1600" dirty="0" err="1" smtClean="0">
                <a:solidFill>
                  <a:srgbClr val="003399"/>
                </a:solidFill>
                <a:latin typeface="Symbol" pitchFamily="18" charset="2"/>
              </a:rPr>
              <a:t>q</a:t>
            </a:r>
            <a:r>
              <a:rPr lang="it-IT" sz="1600" dirty="0" err="1" smtClean="0">
                <a:solidFill>
                  <a:srgbClr val="003399"/>
                </a:solidFill>
              </a:rPr>
              <a:t>gr</a:t>
            </a:r>
            <a:r>
              <a:rPr lang="it-IT" sz="1600" dirty="0" smtClean="0">
                <a:solidFill>
                  <a:srgbClr val="003399"/>
                </a:solidFill>
              </a:rPr>
              <a:t> =8.2° </a:t>
            </a:r>
            <a:endParaRPr lang="it-IT" sz="1600" dirty="0"/>
          </a:p>
        </p:txBody>
      </p:sp>
      <p:sp>
        <p:nvSpPr>
          <p:cNvPr id="6" name="Ovale 5"/>
          <p:cNvSpPr/>
          <p:nvPr/>
        </p:nvSpPr>
        <p:spPr bwMode="auto">
          <a:xfrm rot="749302">
            <a:off x="1150492" y="4790614"/>
            <a:ext cx="722336" cy="106759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pic>
        <p:nvPicPr>
          <p:cNvPr id="8" name="Picture 2" descr="E:\dee16O.png"/>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4048" y="4077072"/>
            <a:ext cx="3348008" cy="259228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Ovale 8"/>
          <p:cNvSpPr/>
          <p:nvPr/>
        </p:nvSpPr>
        <p:spPr bwMode="auto">
          <a:xfrm rot="749302">
            <a:off x="5184403" y="4964559"/>
            <a:ext cx="640496" cy="107216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charset="0"/>
            </a:endParaRPr>
          </a:p>
        </p:txBody>
      </p:sp>
      <p:pic>
        <p:nvPicPr>
          <p:cNvPr id="11" name="Picture 2" descr="C:\Documents and Settings\fabris\Desktop\Documenti Backup\dany\Nuclex\Garfield\Figure_Garfield\LogoGARFIELD.png"/>
          <p:cNvPicPr>
            <a:picLocks noChangeAspect="1" noChangeArrowheads="1"/>
          </p:cNvPicPr>
          <p:nvPr/>
        </p:nvPicPr>
        <p:blipFill>
          <a:blip r:embed="rId5" cstate="print"/>
          <a:srcRect/>
          <a:stretch>
            <a:fillRect/>
          </a:stretch>
        </p:blipFill>
        <p:spPr bwMode="auto">
          <a:xfrm rot="-5400000">
            <a:off x="-3160501" y="3123988"/>
            <a:ext cx="6885385" cy="637406"/>
          </a:xfrm>
          <a:prstGeom prst="rect">
            <a:avLst/>
          </a:prstGeom>
          <a:noFill/>
        </p:spPr>
      </p:pic>
      <p:pic>
        <p:nvPicPr>
          <p:cNvPr id="12" name="Picture 2" descr="http://www.infn.it/logo/weblogo6.gif"/>
          <p:cNvPicPr>
            <a:picLocks noChangeAspect="1" noChangeArrowheads="1"/>
          </p:cNvPicPr>
          <p:nvPr/>
        </p:nvPicPr>
        <p:blipFill>
          <a:blip r:embed="rId6" cstate="print"/>
          <a:srcRect/>
          <a:stretch>
            <a:fillRect/>
          </a:stretch>
        </p:blipFill>
        <p:spPr bwMode="auto">
          <a:xfrm>
            <a:off x="8175054" y="30137"/>
            <a:ext cx="933450" cy="590551"/>
          </a:xfrm>
          <a:prstGeom prst="rect">
            <a:avLst/>
          </a:prstGeom>
          <a:noFill/>
        </p:spPr>
      </p:pic>
      <p:sp>
        <p:nvSpPr>
          <p:cNvPr id="13" name="Rettangolo 12"/>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14" name="CasellaDiTesto 13"/>
          <p:cNvSpPr txBox="1"/>
          <p:nvPr/>
        </p:nvSpPr>
        <p:spPr>
          <a:xfrm>
            <a:off x="683568" y="836712"/>
            <a:ext cx="3888432" cy="707886"/>
          </a:xfrm>
          <a:prstGeom prst="rect">
            <a:avLst/>
          </a:prstGeom>
          <a:noFill/>
          <a:ln>
            <a:solidFill>
              <a:srgbClr val="003399"/>
            </a:solidFill>
          </a:ln>
        </p:spPr>
        <p:txBody>
          <a:bodyPr wrap="square" rtlCol="0">
            <a:spAutoFit/>
          </a:bodyPr>
          <a:lstStyle/>
          <a:p>
            <a:pPr algn="ctr"/>
            <a:r>
              <a:rPr lang="it-IT" sz="2000" dirty="0" err="1" smtClean="0">
                <a:solidFill>
                  <a:srgbClr val="003399"/>
                </a:solidFill>
              </a:rPr>
              <a:t>Detected</a:t>
            </a:r>
            <a:r>
              <a:rPr lang="it-IT" sz="2000" dirty="0" smtClean="0">
                <a:solidFill>
                  <a:srgbClr val="003399"/>
                </a:solidFill>
              </a:rPr>
              <a:t> in the </a:t>
            </a:r>
            <a:r>
              <a:rPr lang="it-IT" sz="2000" b="1" dirty="0" smtClean="0">
                <a:solidFill>
                  <a:srgbClr val="336600"/>
                </a:solidFill>
              </a:rPr>
              <a:t>Ring </a:t>
            </a:r>
            <a:r>
              <a:rPr lang="it-IT" sz="2000" b="1" dirty="0" err="1" smtClean="0">
                <a:solidFill>
                  <a:srgbClr val="336600"/>
                </a:solidFill>
              </a:rPr>
              <a:t>Counter</a:t>
            </a:r>
            <a:r>
              <a:rPr lang="it-IT" sz="2000" b="1" dirty="0" smtClean="0">
                <a:solidFill>
                  <a:srgbClr val="336600"/>
                </a:solidFill>
              </a:rPr>
              <a:t> </a:t>
            </a:r>
            <a:r>
              <a:rPr lang="it-IT" sz="2000" b="1" dirty="0" err="1" smtClean="0">
                <a:solidFill>
                  <a:srgbClr val="336600"/>
                </a:solidFill>
              </a:rPr>
              <a:t>IC-Si</a:t>
            </a:r>
            <a:r>
              <a:rPr lang="it-IT" sz="2000" b="1" dirty="0" smtClean="0">
                <a:solidFill>
                  <a:srgbClr val="336600"/>
                </a:solidFill>
              </a:rPr>
              <a:t>  </a:t>
            </a:r>
          </a:p>
          <a:p>
            <a:pPr algn="ctr"/>
            <a:r>
              <a:rPr lang="it-IT" sz="2000" dirty="0" err="1" smtClean="0">
                <a:solidFill>
                  <a:srgbClr val="003399"/>
                </a:solidFill>
                <a:latin typeface="Symbol" pitchFamily="18" charset="2"/>
              </a:rPr>
              <a:t>Dq</a:t>
            </a:r>
            <a:r>
              <a:rPr lang="it-IT" sz="2000" dirty="0" smtClean="0">
                <a:solidFill>
                  <a:srgbClr val="003399"/>
                </a:solidFill>
                <a:latin typeface="Symbol" pitchFamily="18" charset="2"/>
              </a:rPr>
              <a:t> = 8.6° </a:t>
            </a:r>
            <a:r>
              <a:rPr lang="it-IT" sz="2000" dirty="0" smtClean="0">
                <a:solidFill>
                  <a:srgbClr val="003399"/>
                </a:solidFill>
                <a:latin typeface="Calibri"/>
              </a:rPr>
              <a:t>÷ 17° at P = 25 </a:t>
            </a:r>
            <a:r>
              <a:rPr lang="it-IT" sz="2000" dirty="0" err="1" smtClean="0">
                <a:solidFill>
                  <a:srgbClr val="003399"/>
                </a:solidFill>
                <a:latin typeface="Calibri"/>
              </a:rPr>
              <a:t>mbar</a:t>
            </a:r>
            <a:r>
              <a:rPr lang="it-IT" sz="2000" dirty="0" smtClean="0">
                <a:solidFill>
                  <a:srgbClr val="003399"/>
                </a:solidFill>
                <a:latin typeface="Calibri"/>
              </a:rPr>
              <a:t> CF</a:t>
            </a:r>
            <a:r>
              <a:rPr lang="it-IT" sz="2000" baseline="-25000" dirty="0" smtClean="0">
                <a:solidFill>
                  <a:srgbClr val="003399"/>
                </a:solidFill>
                <a:latin typeface="Calibri"/>
              </a:rPr>
              <a:t>4</a:t>
            </a:r>
            <a:endParaRPr lang="it-IT" sz="2000" baseline="-25000" dirty="0">
              <a:solidFill>
                <a:srgbClr val="003399"/>
              </a:solidFill>
              <a:latin typeface="Symbol" pitchFamily="18" charset="2"/>
            </a:endParaRPr>
          </a:p>
        </p:txBody>
      </p:sp>
      <p:pic>
        <p:nvPicPr>
          <p:cNvPr id="15" name="Picture 3"/>
          <p:cNvPicPr>
            <a:picLocks noChangeAspect="1" noChangeArrowheads="1"/>
          </p:cNvPicPr>
          <p:nvPr/>
        </p:nvPicPr>
        <p:blipFill>
          <a:blip r:embed="rId7" cstate="print"/>
          <a:srcRect/>
          <a:stretch>
            <a:fillRect/>
          </a:stretch>
        </p:blipFill>
        <p:spPr bwMode="auto">
          <a:xfrm>
            <a:off x="3397325" y="1725830"/>
            <a:ext cx="1030659" cy="1703170"/>
          </a:xfrm>
          <a:prstGeom prst="rect">
            <a:avLst/>
          </a:prstGeom>
          <a:noFill/>
          <a:ln w="9525">
            <a:noFill/>
            <a:miter lim="800000"/>
            <a:headEnd/>
            <a:tailEnd/>
          </a:ln>
        </p:spPr>
      </p:pic>
      <p:sp>
        <p:nvSpPr>
          <p:cNvPr id="17" name="CasellaDiTesto 16"/>
          <p:cNvSpPr txBox="1"/>
          <p:nvPr/>
        </p:nvSpPr>
        <p:spPr>
          <a:xfrm>
            <a:off x="2112655" y="2780928"/>
            <a:ext cx="1307217" cy="369332"/>
          </a:xfrm>
          <a:prstGeom prst="rect">
            <a:avLst/>
          </a:prstGeom>
          <a:noFill/>
        </p:spPr>
        <p:txBody>
          <a:bodyPr wrap="none" rtlCol="0">
            <a:spAutoFit/>
          </a:bodyPr>
          <a:lstStyle/>
          <a:p>
            <a:r>
              <a:rPr lang="it-IT" b="1" dirty="0" err="1" smtClean="0"/>
              <a:t>Silicon</a:t>
            </a:r>
            <a:r>
              <a:rPr lang="it-IT" b="1" dirty="0" smtClean="0"/>
              <a:t> Strip</a:t>
            </a:r>
            <a:endParaRPr lang="it-IT" b="1" dirty="0"/>
          </a:p>
        </p:txBody>
      </p:sp>
      <p:pic>
        <p:nvPicPr>
          <p:cNvPr id="18" name="Immagine 17" descr="ResDist.png"/>
          <p:cNvPicPr>
            <a:picLocks noChangeAspect="1"/>
          </p:cNvPicPr>
          <p:nvPr/>
        </p:nvPicPr>
        <p:blipFill>
          <a:blip r:embed="rId8" cstate="print"/>
          <a:stretch>
            <a:fillRect/>
          </a:stretch>
        </p:blipFill>
        <p:spPr>
          <a:xfrm>
            <a:off x="4915165" y="692697"/>
            <a:ext cx="3401251" cy="2304255"/>
          </a:xfrm>
          <a:prstGeom prst="rect">
            <a:avLst/>
          </a:prstGeom>
        </p:spPr>
      </p:pic>
      <p:sp>
        <p:nvSpPr>
          <p:cNvPr id="7" name="Rettangolo 6"/>
          <p:cNvSpPr/>
          <p:nvPr/>
        </p:nvSpPr>
        <p:spPr>
          <a:xfrm>
            <a:off x="5724128" y="3501008"/>
            <a:ext cx="1944216" cy="584775"/>
          </a:xfrm>
          <a:prstGeom prst="rect">
            <a:avLst/>
          </a:prstGeom>
          <a:solidFill>
            <a:schemeClr val="accent5">
              <a:lumMod val="20000"/>
              <a:lumOff val="80000"/>
            </a:schemeClr>
          </a:solidFill>
          <a:ln>
            <a:solidFill>
              <a:srgbClr val="003399"/>
            </a:solidFill>
          </a:ln>
        </p:spPr>
        <p:txBody>
          <a:bodyPr wrap="square">
            <a:spAutoFit/>
          </a:bodyPr>
          <a:lstStyle/>
          <a:p>
            <a:pPr algn="ctr"/>
            <a:r>
              <a:rPr lang="it-IT" sz="1600" b="1" dirty="0" smtClean="0">
                <a:solidFill>
                  <a:srgbClr val="C00000"/>
                </a:solidFill>
              </a:rPr>
              <a:t>304 </a:t>
            </a:r>
            <a:r>
              <a:rPr lang="it-IT" sz="1600" b="1" dirty="0" err="1" smtClean="0">
                <a:solidFill>
                  <a:srgbClr val="C00000"/>
                </a:solidFill>
              </a:rPr>
              <a:t>MeV</a:t>
            </a:r>
            <a:r>
              <a:rPr lang="en-US" sz="1600" b="1" dirty="0" smtClean="0">
                <a:solidFill>
                  <a:srgbClr val="C00000"/>
                </a:solidFill>
              </a:rPr>
              <a:t> </a:t>
            </a:r>
            <a:r>
              <a:rPr lang="it-IT" sz="1600" b="1" baseline="30000" dirty="0" smtClean="0">
                <a:solidFill>
                  <a:srgbClr val="C00000"/>
                </a:solidFill>
              </a:rPr>
              <a:t>19</a:t>
            </a:r>
            <a:r>
              <a:rPr lang="it-IT" sz="1600" b="1" dirty="0" smtClean="0">
                <a:solidFill>
                  <a:srgbClr val="C00000"/>
                </a:solidFill>
              </a:rPr>
              <a:t>F + </a:t>
            </a:r>
            <a:r>
              <a:rPr lang="it-IT" sz="1600" b="1" baseline="30000" dirty="0" smtClean="0">
                <a:solidFill>
                  <a:srgbClr val="C00000"/>
                </a:solidFill>
              </a:rPr>
              <a:t>62</a:t>
            </a:r>
            <a:r>
              <a:rPr lang="it-IT" sz="1600" b="1" dirty="0" smtClean="0">
                <a:solidFill>
                  <a:srgbClr val="C00000"/>
                </a:solidFill>
              </a:rPr>
              <a:t>Ni</a:t>
            </a:r>
          </a:p>
          <a:p>
            <a:pPr algn="ctr"/>
            <a:r>
              <a:rPr lang="it-IT" sz="1600" b="1" dirty="0" smtClean="0">
                <a:solidFill>
                  <a:srgbClr val="003399"/>
                </a:solidFill>
              </a:rPr>
              <a:t> </a:t>
            </a:r>
            <a:r>
              <a:rPr lang="it-IT" sz="1600" dirty="0" err="1" smtClean="0">
                <a:solidFill>
                  <a:srgbClr val="003399"/>
                </a:solidFill>
                <a:latin typeface="Symbol" pitchFamily="18" charset="2"/>
              </a:rPr>
              <a:t>q</a:t>
            </a:r>
            <a:r>
              <a:rPr lang="it-IT" sz="1600" dirty="0" err="1" smtClean="0">
                <a:solidFill>
                  <a:srgbClr val="003399"/>
                </a:solidFill>
              </a:rPr>
              <a:t>gr</a:t>
            </a:r>
            <a:r>
              <a:rPr lang="it-IT" sz="1600" dirty="0" smtClean="0">
                <a:solidFill>
                  <a:srgbClr val="003399"/>
                </a:solidFill>
              </a:rPr>
              <a:t> =7.3°</a:t>
            </a:r>
            <a:endParaRPr lang="it-IT" sz="1600" b="1" dirty="0" smtClean="0">
              <a:solidFill>
                <a:srgbClr val="0033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3394"/>
            <a:ext cx="3754760" cy="850106"/>
          </a:xfrm>
        </p:spPr>
        <p:txBody>
          <a:bodyPr>
            <a:normAutofit/>
          </a:bodyPr>
          <a:lstStyle/>
          <a:p>
            <a:r>
              <a:rPr lang="it-IT" sz="2400" b="1" u="sng" dirty="0" smtClean="0">
                <a:solidFill>
                  <a:schemeClr val="accent6">
                    <a:lumMod val="75000"/>
                  </a:schemeClr>
                </a:solidFill>
              </a:rPr>
              <a:t>Light </a:t>
            </a:r>
            <a:r>
              <a:rPr lang="it-IT" sz="2400" b="1" u="sng" dirty="0" err="1" smtClean="0">
                <a:solidFill>
                  <a:schemeClr val="accent6">
                    <a:lumMod val="75000"/>
                  </a:schemeClr>
                </a:solidFill>
              </a:rPr>
              <a:t>Charged</a:t>
            </a:r>
            <a:r>
              <a:rPr lang="it-IT" sz="2400" b="1" u="sng" dirty="0" smtClean="0">
                <a:solidFill>
                  <a:schemeClr val="accent6">
                    <a:lumMod val="75000"/>
                  </a:schemeClr>
                </a:solidFill>
              </a:rPr>
              <a:t> </a:t>
            </a:r>
            <a:r>
              <a:rPr lang="it-IT" sz="2400" b="1" u="sng" dirty="0" err="1" smtClean="0">
                <a:solidFill>
                  <a:schemeClr val="accent6">
                    <a:lumMod val="75000"/>
                  </a:schemeClr>
                </a:solidFill>
              </a:rPr>
              <a:t>Particles</a:t>
            </a:r>
            <a:endParaRPr lang="it-IT" sz="2400" b="1" u="sng" dirty="0">
              <a:solidFill>
                <a:schemeClr val="accent6">
                  <a:lumMod val="75000"/>
                </a:schemeClr>
              </a:solidFill>
            </a:endParaRPr>
          </a:p>
        </p:txBody>
      </p:sp>
      <p:pic>
        <p:nvPicPr>
          <p:cNvPr id="4" name="Picture 3" descr="F:\maxwell.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63772" y="3717032"/>
            <a:ext cx="3928708" cy="266429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pic>
        <p:nvPicPr>
          <p:cNvPr id="6" name="Picture 2" descr="http://www.infn.it/logo/weblogo6.gif"/>
          <p:cNvPicPr>
            <a:picLocks noChangeAspect="1" noChangeArrowheads="1"/>
          </p:cNvPicPr>
          <p:nvPr/>
        </p:nvPicPr>
        <p:blipFill>
          <a:blip r:embed="rId4" cstate="print"/>
          <a:srcRect/>
          <a:stretch>
            <a:fillRect/>
          </a:stretch>
        </p:blipFill>
        <p:spPr bwMode="auto">
          <a:xfrm>
            <a:off x="8175054" y="30137"/>
            <a:ext cx="933450" cy="590551"/>
          </a:xfrm>
          <a:prstGeom prst="rect">
            <a:avLst/>
          </a:prstGeom>
          <a:noFill/>
        </p:spPr>
      </p:pic>
      <p:sp>
        <p:nvSpPr>
          <p:cNvPr id="8" name="Rettangolo 7"/>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9" name="Picture 3" descr="E:\fast_slow19F.png"/>
          <p:cNvPicPr>
            <a:picLocks noGrp="1" noChangeAspect="1" noChangeArrowheads="1"/>
          </p:cNvPicPr>
          <p:nvPr>
            <p:ph idx="1"/>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3568" y="3645024"/>
            <a:ext cx="4004682" cy="252028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asellaDiTesto 9"/>
          <p:cNvSpPr txBox="1"/>
          <p:nvPr/>
        </p:nvSpPr>
        <p:spPr>
          <a:xfrm>
            <a:off x="4430557" y="128826"/>
            <a:ext cx="3205878" cy="707886"/>
          </a:xfrm>
          <a:prstGeom prst="rect">
            <a:avLst/>
          </a:prstGeom>
          <a:noFill/>
          <a:ln>
            <a:solidFill>
              <a:srgbClr val="003399"/>
            </a:solidFill>
          </a:ln>
        </p:spPr>
        <p:txBody>
          <a:bodyPr wrap="none" rtlCol="0">
            <a:spAutoFit/>
          </a:bodyPr>
          <a:lstStyle/>
          <a:p>
            <a:pPr algn="ctr"/>
            <a:r>
              <a:rPr lang="it-IT" sz="2000" dirty="0" err="1" smtClean="0">
                <a:solidFill>
                  <a:srgbClr val="003399"/>
                </a:solidFill>
              </a:rPr>
              <a:t>Detected</a:t>
            </a:r>
            <a:r>
              <a:rPr lang="it-IT" sz="2000" dirty="0" smtClean="0">
                <a:solidFill>
                  <a:srgbClr val="003399"/>
                </a:solidFill>
              </a:rPr>
              <a:t> in </a:t>
            </a:r>
            <a:r>
              <a:rPr lang="it-IT" sz="2000" b="1" dirty="0" smtClean="0">
                <a:solidFill>
                  <a:srgbClr val="336600"/>
                </a:solidFill>
              </a:rPr>
              <a:t>GARFIELD </a:t>
            </a:r>
            <a:r>
              <a:rPr lang="it-IT" sz="2000" b="1" dirty="0" err="1" smtClean="0">
                <a:solidFill>
                  <a:srgbClr val="336600"/>
                </a:solidFill>
              </a:rPr>
              <a:t>CsI</a:t>
            </a:r>
            <a:r>
              <a:rPr lang="it-IT" sz="2000" b="1" dirty="0" smtClean="0">
                <a:solidFill>
                  <a:srgbClr val="336600"/>
                </a:solidFill>
              </a:rPr>
              <a:t>(</a:t>
            </a:r>
            <a:r>
              <a:rPr lang="it-IT" sz="2000" b="1" dirty="0" err="1" smtClean="0">
                <a:solidFill>
                  <a:srgbClr val="336600"/>
                </a:solidFill>
              </a:rPr>
              <a:t>Tl</a:t>
            </a:r>
            <a:r>
              <a:rPr lang="it-IT" sz="2000" b="1" dirty="0" smtClean="0">
                <a:solidFill>
                  <a:srgbClr val="336600"/>
                </a:solidFill>
              </a:rPr>
              <a:t>)</a:t>
            </a:r>
          </a:p>
          <a:p>
            <a:pPr algn="ctr"/>
            <a:r>
              <a:rPr lang="it-IT" sz="2000" dirty="0" err="1" smtClean="0">
                <a:solidFill>
                  <a:srgbClr val="003399"/>
                </a:solidFill>
                <a:latin typeface="Symbol" pitchFamily="18" charset="2"/>
              </a:rPr>
              <a:t>Dq</a:t>
            </a:r>
            <a:r>
              <a:rPr lang="it-IT" sz="2000" dirty="0" smtClean="0">
                <a:solidFill>
                  <a:srgbClr val="003399"/>
                </a:solidFill>
                <a:latin typeface="Symbol" pitchFamily="18" charset="2"/>
              </a:rPr>
              <a:t> </a:t>
            </a:r>
            <a:r>
              <a:rPr lang="it-IT" sz="2000" dirty="0" smtClean="0">
                <a:solidFill>
                  <a:srgbClr val="003399"/>
                </a:solidFill>
              </a:rPr>
              <a:t>= 29° </a:t>
            </a:r>
            <a:r>
              <a:rPr lang="it-IT" sz="2000" dirty="0" smtClean="0">
                <a:solidFill>
                  <a:srgbClr val="003399"/>
                </a:solidFill>
                <a:latin typeface="Calibri"/>
              </a:rPr>
              <a:t>÷ 151° </a:t>
            </a:r>
            <a:endParaRPr lang="it-IT" sz="2000" dirty="0">
              <a:solidFill>
                <a:srgbClr val="003399"/>
              </a:solidFill>
            </a:endParaRPr>
          </a:p>
        </p:txBody>
      </p:sp>
      <p:grpSp>
        <p:nvGrpSpPr>
          <p:cNvPr id="15" name="Gruppo 14"/>
          <p:cNvGrpSpPr/>
          <p:nvPr/>
        </p:nvGrpSpPr>
        <p:grpSpPr>
          <a:xfrm>
            <a:off x="899593" y="1268760"/>
            <a:ext cx="7488832" cy="1872208"/>
            <a:chOff x="611560" y="1340768"/>
            <a:chExt cx="8301113" cy="1728192"/>
          </a:xfrm>
        </p:grpSpPr>
        <p:pic>
          <p:nvPicPr>
            <p:cNvPr id="11" name="Picture 3" descr="G:\Cesi2.tif"/>
            <p:cNvPicPr>
              <a:picLocks noChangeAspect="1" noChangeArrowheads="1"/>
            </p:cNvPicPr>
            <p:nvPr/>
          </p:nvPicPr>
          <p:blipFill>
            <a:blip r:embed="rId6" cstate="print">
              <a:lum bright="14000"/>
            </a:blip>
            <a:srcRect t="9932" b="18871"/>
            <a:stretch>
              <a:fillRect/>
            </a:stretch>
          </p:blipFill>
          <p:spPr bwMode="auto">
            <a:xfrm flipH="1">
              <a:off x="611560" y="1340768"/>
              <a:ext cx="4196657" cy="1728192"/>
            </a:xfrm>
            <a:prstGeom prst="rect">
              <a:avLst/>
            </a:prstGeom>
            <a:noFill/>
            <a:ln w="9525">
              <a:noFill/>
              <a:miter lim="800000"/>
              <a:headEnd/>
              <a:tailEnd/>
            </a:ln>
          </p:spPr>
        </p:pic>
        <p:pic>
          <p:nvPicPr>
            <p:cNvPr id="14" name="Picture 3" descr="G:\Cesi2.tif"/>
            <p:cNvPicPr>
              <a:picLocks noChangeAspect="1" noChangeArrowheads="1"/>
            </p:cNvPicPr>
            <p:nvPr/>
          </p:nvPicPr>
          <p:blipFill>
            <a:blip r:embed="rId6" cstate="print">
              <a:lum bright="14000"/>
            </a:blip>
            <a:srcRect t="9932" b="18871"/>
            <a:stretch>
              <a:fillRect/>
            </a:stretch>
          </p:blipFill>
          <p:spPr bwMode="auto">
            <a:xfrm>
              <a:off x="4716016" y="1340768"/>
              <a:ext cx="4196657" cy="1728192"/>
            </a:xfrm>
            <a:prstGeom prst="rect">
              <a:avLst/>
            </a:prstGeom>
            <a:noFill/>
            <a:ln w="9525">
              <a:noFill/>
              <a:miter lim="800000"/>
              <a:headEnd/>
              <a:tailEnd/>
            </a:ln>
          </p:spPr>
        </p:pic>
      </p:grpSp>
      <p:sp>
        <p:nvSpPr>
          <p:cNvPr id="16" name="Rettangolo 15"/>
          <p:cNvSpPr/>
          <p:nvPr/>
        </p:nvSpPr>
        <p:spPr>
          <a:xfrm>
            <a:off x="7668344" y="2113111"/>
            <a:ext cx="1224136"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a:t>
            </a:r>
            <a:r>
              <a:rPr lang="it-IT" sz="1400" b="1" baseline="-25000" dirty="0" smtClean="0">
                <a:latin typeface="Symbol" pitchFamily="18" charset="2"/>
              </a:rPr>
              <a:t>1</a:t>
            </a:r>
            <a:r>
              <a:rPr lang="it-IT" sz="1400" b="1" dirty="0" smtClean="0">
                <a:latin typeface="Symbol" pitchFamily="18" charset="2"/>
              </a:rPr>
              <a:t>&gt; = 34.7°</a:t>
            </a:r>
          </a:p>
        </p:txBody>
      </p:sp>
      <p:sp>
        <p:nvSpPr>
          <p:cNvPr id="13" name="Rettangolo 12"/>
          <p:cNvSpPr/>
          <p:nvPr/>
        </p:nvSpPr>
        <p:spPr>
          <a:xfrm>
            <a:off x="6732240" y="1825079"/>
            <a:ext cx="1224136"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a:t>
            </a:r>
            <a:r>
              <a:rPr lang="it-IT" sz="1400" b="1" baseline="-25000" dirty="0" smtClean="0">
                <a:latin typeface="Symbol" pitchFamily="18" charset="2"/>
              </a:rPr>
              <a:t>1</a:t>
            </a:r>
            <a:r>
              <a:rPr lang="it-IT" sz="1400" b="1" dirty="0" smtClean="0">
                <a:latin typeface="Symbol" pitchFamily="18" charset="2"/>
              </a:rPr>
              <a:t>&gt; = 46.9°</a:t>
            </a:r>
          </a:p>
        </p:txBody>
      </p:sp>
      <p:sp>
        <p:nvSpPr>
          <p:cNvPr id="17" name="Rettangolo 16"/>
          <p:cNvSpPr/>
          <p:nvPr/>
        </p:nvSpPr>
        <p:spPr>
          <a:xfrm>
            <a:off x="5508104" y="1609055"/>
            <a:ext cx="1224136"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a:t>
            </a:r>
            <a:r>
              <a:rPr lang="it-IT" sz="1400" b="1" baseline="-25000" dirty="0" smtClean="0">
                <a:latin typeface="Symbol" pitchFamily="18" charset="2"/>
              </a:rPr>
              <a:t>1</a:t>
            </a:r>
            <a:r>
              <a:rPr lang="it-IT" sz="1400" b="1" dirty="0" smtClean="0">
                <a:latin typeface="Symbol" pitchFamily="18" charset="2"/>
              </a:rPr>
              <a:t>&gt; = 60.1°</a:t>
            </a:r>
          </a:p>
        </p:txBody>
      </p:sp>
      <p:sp>
        <p:nvSpPr>
          <p:cNvPr id="18" name="Rettangolo 17"/>
          <p:cNvSpPr/>
          <p:nvPr/>
        </p:nvSpPr>
        <p:spPr>
          <a:xfrm>
            <a:off x="4572000" y="1321023"/>
            <a:ext cx="1152128"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a:t>
            </a:r>
            <a:r>
              <a:rPr lang="it-IT" sz="1400" b="1" baseline="-25000" dirty="0" smtClean="0">
                <a:latin typeface="Symbol" pitchFamily="18" charset="2"/>
              </a:rPr>
              <a:t>1</a:t>
            </a:r>
            <a:r>
              <a:rPr lang="it-IT" sz="1400" b="1" dirty="0" smtClean="0">
                <a:latin typeface="Symbol" pitchFamily="18" charset="2"/>
              </a:rPr>
              <a:t>&gt; =74.6°</a:t>
            </a:r>
          </a:p>
        </p:txBody>
      </p:sp>
      <p:sp>
        <p:nvSpPr>
          <p:cNvPr id="19" name="Rettangolo 18"/>
          <p:cNvSpPr/>
          <p:nvPr/>
        </p:nvSpPr>
        <p:spPr>
          <a:xfrm>
            <a:off x="683568" y="1628800"/>
            <a:ext cx="1368152"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C2</a:t>
            </a:r>
            <a:r>
              <a:rPr lang="it-IT" sz="1400" b="1" dirty="0" smtClean="0">
                <a:latin typeface="Symbol" pitchFamily="18" charset="2"/>
              </a:rPr>
              <a:t>&gt; =</a:t>
            </a:r>
            <a:r>
              <a:rPr lang="it-IT" sz="1400" dirty="0" smtClean="0">
                <a:latin typeface="Arial" charset="0"/>
              </a:rPr>
              <a:t> </a:t>
            </a:r>
            <a:r>
              <a:rPr lang="it-IT" sz="1400" b="1" dirty="0" smtClean="0">
                <a:latin typeface="Symbol" pitchFamily="18" charset="2"/>
              </a:rPr>
              <a:t>145.3°</a:t>
            </a:r>
            <a:endParaRPr lang="it-IT" sz="1400" b="1" dirty="0">
              <a:latin typeface="Symbol" pitchFamily="18" charset="2"/>
            </a:endParaRPr>
          </a:p>
        </p:txBody>
      </p:sp>
      <p:sp>
        <p:nvSpPr>
          <p:cNvPr id="20" name="Rettangolo 19"/>
          <p:cNvSpPr/>
          <p:nvPr/>
        </p:nvSpPr>
        <p:spPr>
          <a:xfrm>
            <a:off x="1619672" y="1196752"/>
            <a:ext cx="1296144"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C2</a:t>
            </a:r>
            <a:r>
              <a:rPr lang="it-IT" sz="1400" b="1" dirty="0" smtClean="0">
                <a:latin typeface="Symbol" pitchFamily="18" charset="2"/>
              </a:rPr>
              <a:t>&gt; =</a:t>
            </a:r>
            <a:r>
              <a:rPr lang="it-IT" sz="1400" dirty="0" smtClean="0">
                <a:latin typeface="Arial" charset="0"/>
              </a:rPr>
              <a:t> </a:t>
            </a:r>
            <a:r>
              <a:rPr lang="it-IT" sz="1400" b="1" dirty="0" smtClean="0">
                <a:latin typeface="Symbol" pitchFamily="18" charset="2"/>
              </a:rPr>
              <a:t>133.1</a:t>
            </a:r>
            <a:endParaRPr lang="it-IT" sz="1400" dirty="0"/>
          </a:p>
        </p:txBody>
      </p:sp>
      <p:sp>
        <p:nvSpPr>
          <p:cNvPr id="21" name="Rettangolo 20"/>
          <p:cNvSpPr/>
          <p:nvPr/>
        </p:nvSpPr>
        <p:spPr>
          <a:xfrm>
            <a:off x="2555776" y="1537047"/>
            <a:ext cx="1368152"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C2</a:t>
            </a:r>
            <a:r>
              <a:rPr lang="it-IT" sz="1400" b="1" dirty="0" smtClean="0">
                <a:latin typeface="Symbol" pitchFamily="18" charset="2"/>
              </a:rPr>
              <a:t>&gt; =</a:t>
            </a:r>
            <a:r>
              <a:rPr lang="it-IT" sz="1400" dirty="0" smtClean="0">
                <a:latin typeface="Arial" charset="0"/>
              </a:rPr>
              <a:t> </a:t>
            </a:r>
            <a:r>
              <a:rPr lang="it-IT" sz="1400" b="1" dirty="0" smtClean="0">
                <a:latin typeface="Symbol" pitchFamily="18" charset="2"/>
              </a:rPr>
              <a:t>119.9°</a:t>
            </a:r>
            <a:endParaRPr lang="it-IT" sz="1400" b="1" dirty="0">
              <a:latin typeface="Symbol" pitchFamily="18" charset="2"/>
            </a:endParaRPr>
          </a:p>
        </p:txBody>
      </p:sp>
      <p:sp>
        <p:nvSpPr>
          <p:cNvPr id="22" name="Rettangolo 21"/>
          <p:cNvSpPr/>
          <p:nvPr/>
        </p:nvSpPr>
        <p:spPr>
          <a:xfrm>
            <a:off x="3510136" y="1825079"/>
            <a:ext cx="1349896" cy="307777"/>
          </a:xfrm>
          <a:prstGeom prst="rect">
            <a:avLst/>
          </a:prstGeom>
          <a:solidFill>
            <a:schemeClr val="bg1"/>
          </a:solidFill>
          <a:ln>
            <a:solidFill>
              <a:schemeClr val="tx1"/>
            </a:solidFill>
          </a:ln>
        </p:spPr>
        <p:txBody>
          <a:bodyPr wrap="square">
            <a:spAutoFit/>
          </a:bodyPr>
          <a:lstStyle/>
          <a:p>
            <a:r>
              <a:rPr lang="it-IT" sz="1400" b="1" dirty="0" smtClean="0">
                <a:latin typeface="Symbol" pitchFamily="18" charset="2"/>
              </a:rPr>
              <a:t>&lt;q</a:t>
            </a:r>
            <a:r>
              <a:rPr lang="it-IT" sz="1400" b="1" baseline="-25000" dirty="0" smtClean="0">
                <a:latin typeface="Verdana" pitchFamily="34" charset="0"/>
              </a:rPr>
              <a:t>C2</a:t>
            </a:r>
            <a:r>
              <a:rPr lang="it-IT" sz="1400" b="1" dirty="0" smtClean="0">
                <a:latin typeface="Symbol" pitchFamily="18" charset="2"/>
              </a:rPr>
              <a:t>&gt; =</a:t>
            </a:r>
            <a:r>
              <a:rPr lang="it-IT" sz="1400" dirty="0" smtClean="0">
                <a:latin typeface="Arial" charset="0"/>
              </a:rPr>
              <a:t> </a:t>
            </a:r>
            <a:r>
              <a:rPr lang="it-IT" sz="1400" b="1" dirty="0" smtClean="0">
                <a:latin typeface="Symbol" pitchFamily="18" charset="2"/>
              </a:rPr>
              <a:t>105.4°</a:t>
            </a:r>
            <a:endParaRPr lang="it-IT" sz="1400" b="1" dirty="0">
              <a:latin typeface="Symbol" pitchFamily="18" charset="2"/>
            </a:endParaRPr>
          </a:p>
        </p:txBody>
      </p:sp>
      <p:sp>
        <p:nvSpPr>
          <p:cNvPr id="23" name="CasellaDiTesto 22"/>
          <p:cNvSpPr txBox="1"/>
          <p:nvPr/>
        </p:nvSpPr>
        <p:spPr>
          <a:xfrm>
            <a:off x="2843808" y="5949280"/>
            <a:ext cx="1080120" cy="369332"/>
          </a:xfrm>
          <a:prstGeom prst="rect">
            <a:avLst/>
          </a:prstGeom>
          <a:noFill/>
        </p:spPr>
        <p:txBody>
          <a:bodyPr wrap="square" rtlCol="0">
            <a:spAutoFit/>
          </a:bodyPr>
          <a:lstStyle/>
          <a:p>
            <a:r>
              <a:rPr lang="it-IT" b="1" dirty="0" smtClean="0"/>
              <a:t>Slow (ch)</a:t>
            </a:r>
            <a:endParaRPr lang="it-IT" b="1" dirty="0"/>
          </a:p>
        </p:txBody>
      </p:sp>
      <p:sp>
        <p:nvSpPr>
          <p:cNvPr id="24" name="CasellaDiTesto 23"/>
          <p:cNvSpPr txBox="1"/>
          <p:nvPr/>
        </p:nvSpPr>
        <p:spPr>
          <a:xfrm rot="16200000">
            <a:off x="304361" y="4480660"/>
            <a:ext cx="983731" cy="369332"/>
          </a:xfrm>
          <a:prstGeom prst="rect">
            <a:avLst/>
          </a:prstGeom>
          <a:noFill/>
        </p:spPr>
        <p:txBody>
          <a:bodyPr wrap="none" rtlCol="0">
            <a:spAutoFit/>
          </a:bodyPr>
          <a:lstStyle/>
          <a:p>
            <a:r>
              <a:rPr lang="it-IT" b="1" dirty="0" smtClean="0"/>
              <a:t>Fast (ch)</a:t>
            </a:r>
            <a:endParaRPr lang="it-IT" b="1" dirty="0"/>
          </a:p>
        </p:txBody>
      </p:sp>
      <p:sp>
        <p:nvSpPr>
          <p:cNvPr id="25" name="CasellaDiTesto 24"/>
          <p:cNvSpPr txBox="1"/>
          <p:nvPr/>
        </p:nvSpPr>
        <p:spPr>
          <a:xfrm>
            <a:off x="3034385" y="5157192"/>
            <a:ext cx="625684" cy="338554"/>
          </a:xfrm>
          <a:prstGeom prst="rect">
            <a:avLst/>
          </a:prstGeom>
          <a:noFill/>
        </p:spPr>
        <p:txBody>
          <a:bodyPr wrap="none" rtlCol="0">
            <a:spAutoFit/>
          </a:bodyPr>
          <a:lstStyle/>
          <a:p>
            <a:r>
              <a:rPr lang="it-IT" sz="1600" b="1" dirty="0" smtClean="0">
                <a:solidFill>
                  <a:srgbClr val="C00000"/>
                </a:solidFill>
              </a:rPr>
              <a:t>p, d,t</a:t>
            </a:r>
            <a:endParaRPr lang="it-IT" sz="1600" b="1" dirty="0">
              <a:solidFill>
                <a:srgbClr val="C00000"/>
              </a:solidFill>
            </a:endParaRPr>
          </a:p>
        </p:txBody>
      </p:sp>
      <p:sp>
        <p:nvSpPr>
          <p:cNvPr id="26" name="CasellaDiTesto 25"/>
          <p:cNvSpPr txBox="1"/>
          <p:nvPr/>
        </p:nvSpPr>
        <p:spPr>
          <a:xfrm>
            <a:off x="3203848" y="4149080"/>
            <a:ext cx="715260" cy="338554"/>
          </a:xfrm>
          <a:prstGeom prst="rect">
            <a:avLst/>
          </a:prstGeom>
          <a:noFill/>
        </p:spPr>
        <p:txBody>
          <a:bodyPr wrap="none" rtlCol="0">
            <a:spAutoFit/>
          </a:bodyPr>
          <a:lstStyle/>
          <a:p>
            <a:r>
              <a:rPr lang="it-IT" sz="1600" b="1" baseline="30000" dirty="0" smtClean="0">
                <a:solidFill>
                  <a:srgbClr val="C00000"/>
                </a:solidFill>
              </a:rPr>
              <a:t>3</a:t>
            </a:r>
            <a:r>
              <a:rPr lang="it-IT" sz="1600" b="1" dirty="0" smtClean="0">
                <a:solidFill>
                  <a:srgbClr val="C00000"/>
                </a:solidFill>
              </a:rPr>
              <a:t>He, </a:t>
            </a:r>
            <a:r>
              <a:rPr lang="it-IT" sz="1600" b="1" dirty="0" smtClean="0">
                <a:solidFill>
                  <a:srgbClr val="C00000"/>
                </a:solidFill>
                <a:latin typeface="Symbol" pitchFamily="18" charset="2"/>
              </a:rPr>
              <a:t>a</a:t>
            </a:r>
            <a:endParaRPr lang="it-IT" sz="1600" b="1" dirty="0">
              <a:solidFill>
                <a:srgbClr val="C00000"/>
              </a:solidFill>
              <a:latin typeface="Symbol" pitchFamily="18" charset="2"/>
            </a:endParaRPr>
          </a:p>
        </p:txBody>
      </p:sp>
      <p:sp>
        <p:nvSpPr>
          <p:cNvPr id="27" name="CasellaDiTesto 26"/>
          <p:cNvSpPr txBox="1"/>
          <p:nvPr/>
        </p:nvSpPr>
        <p:spPr>
          <a:xfrm>
            <a:off x="6308931" y="3347700"/>
            <a:ext cx="1215397" cy="369332"/>
          </a:xfrm>
          <a:prstGeom prst="rect">
            <a:avLst/>
          </a:prstGeom>
          <a:noFill/>
        </p:spPr>
        <p:txBody>
          <a:bodyPr wrap="none" rtlCol="0">
            <a:spAutoFit/>
          </a:bodyPr>
          <a:lstStyle/>
          <a:p>
            <a:r>
              <a:rPr lang="it-IT" b="1" dirty="0" err="1" smtClean="0">
                <a:solidFill>
                  <a:srgbClr val="C00000"/>
                </a:solidFill>
                <a:latin typeface="Symbol" pitchFamily="18" charset="2"/>
              </a:rPr>
              <a:t>a</a:t>
            </a:r>
            <a:r>
              <a:rPr lang="it-IT" b="1" dirty="0" err="1" smtClean="0">
                <a:solidFill>
                  <a:srgbClr val="C00000"/>
                </a:solidFill>
              </a:rPr>
              <a:t>-particles</a:t>
            </a:r>
            <a:endParaRPr lang="it-IT" b="1" dirty="0">
              <a:solidFill>
                <a:srgbClr val="C00000"/>
              </a:solidFill>
            </a:endParaRPr>
          </a:p>
        </p:txBody>
      </p:sp>
      <p:sp>
        <p:nvSpPr>
          <p:cNvPr id="28" name="CasellaDiTesto 27"/>
          <p:cNvSpPr txBox="1"/>
          <p:nvPr/>
        </p:nvSpPr>
        <p:spPr>
          <a:xfrm>
            <a:off x="6300192" y="4293096"/>
            <a:ext cx="1914307" cy="338554"/>
          </a:xfrm>
          <a:prstGeom prst="rect">
            <a:avLst/>
          </a:prstGeom>
          <a:noFill/>
        </p:spPr>
        <p:txBody>
          <a:bodyPr wrap="none" rtlCol="0">
            <a:spAutoFit/>
          </a:bodyPr>
          <a:lstStyle/>
          <a:p>
            <a:r>
              <a:rPr lang="it-IT" sz="1600" b="1" dirty="0" smtClean="0">
                <a:latin typeface="Calibri"/>
              </a:rPr>
              <a:t>&lt;</a:t>
            </a:r>
            <a:r>
              <a:rPr lang="it-IT" sz="1600" b="1" dirty="0" smtClean="0">
                <a:latin typeface="Symbol" pitchFamily="18" charset="2"/>
              </a:rPr>
              <a:t>q</a:t>
            </a:r>
            <a:r>
              <a:rPr lang="it-IT" sz="1600" b="1" dirty="0" smtClean="0">
                <a:latin typeface="Calibri"/>
              </a:rPr>
              <a:t>&gt; = 34.7° ÷ 145.3° </a:t>
            </a:r>
            <a:endParaRPr lang="it-IT" sz="1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sz="quarter"/>
          </p:nvPr>
        </p:nvSpPr>
        <p:spPr>
          <a:xfrm>
            <a:off x="442913" y="103188"/>
            <a:ext cx="8243887" cy="1238250"/>
          </a:xfrm>
          <a:solidFill>
            <a:srgbClr val="FFFFFF"/>
          </a:solidFill>
        </p:spPr>
        <p:txBody>
          <a:bodyPr>
            <a:normAutofit fontScale="90000"/>
          </a:bodyPr>
          <a:lstStyle/>
          <a:p>
            <a:pPr eaLnBrk="1" hangingPunct="1"/>
            <a:r>
              <a:rPr lang="en-US" sz="2400" b="1" smtClean="0">
                <a:solidFill>
                  <a:srgbClr val="FF0000"/>
                </a:solidFill>
                <a:effectLst/>
                <a:latin typeface="Symbol" pitchFamily="18" charset="2"/>
              </a:rPr>
              <a:t>a</a:t>
            </a:r>
            <a:r>
              <a:rPr lang="en-US" sz="2400" b="1" smtClean="0">
                <a:effectLst/>
                <a:latin typeface="Times New Roman" pitchFamily="18" charset="0"/>
              </a:rPr>
              <a:t>, </a:t>
            </a:r>
            <a:br>
              <a:rPr lang="en-US" sz="2400" b="1" smtClean="0">
                <a:effectLst/>
                <a:latin typeface="Times New Roman" pitchFamily="18" charset="0"/>
              </a:rPr>
            </a:br>
            <a:r>
              <a:rPr lang="en-US" sz="2400" b="1" baseline="30000" smtClean="0">
                <a:effectLst/>
                <a:latin typeface="Times New Roman" pitchFamily="18" charset="0"/>
              </a:rPr>
              <a:t>16</a:t>
            </a:r>
            <a:r>
              <a:rPr lang="en-US" sz="2400" b="1" smtClean="0">
                <a:effectLst/>
                <a:latin typeface="Times New Roman" pitchFamily="18" charset="0"/>
              </a:rPr>
              <a:t>O+</a:t>
            </a:r>
            <a:r>
              <a:rPr lang="en-US" sz="2400" b="1" baseline="30000" smtClean="0">
                <a:effectLst/>
                <a:latin typeface="Times New Roman" pitchFamily="18" charset="0"/>
              </a:rPr>
              <a:t>65</a:t>
            </a:r>
            <a:r>
              <a:rPr lang="en-US" sz="2400" b="1" smtClean="0">
                <a:effectLst/>
                <a:latin typeface="Times New Roman" pitchFamily="18" charset="0"/>
              </a:rPr>
              <a:t>Cu</a:t>
            </a:r>
            <a:r>
              <a:rPr lang="en-US" sz="2400" b="1" smtClean="0">
                <a:effectLst/>
                <a:latin typeface="Times New Roman" pitchFamily="18" charset="0"/>
                <a:sym typeface="Symbol" pitchFamily="18" charset="2"/>
              </a:rPr>
              <a:t></a:t>
            </a:r>
            <a:r>
              <a:rPr lang="en-US" sz="2400" b="1" baseline="30000" smtClean="0">
                <a:effectLst/>
                <a:latin typeface="Times New Roman" pitchFamily="18" charset="0"/>
                <a:sym typeface="Symbol" pitchFamily="18" charset="2"/>
              </a:rPr>
              <a:t>81</a:t>
            </a:r>
            <a:r>
              <a:rPr lang="en-US" sz="2400" b="1" smtClean="0">
                <a:effectLst/>
                <a:latin typeface="Times New Roman" pitchFamily="18" charset="0"/>
                <a:sym typeface="Symbol" pitchFamily="18" charset="2"/>
              </a:rPr>
              <a:t>Rb</a:t>
            </a:r>
            <a:r>
              <a:rPr lang="en-US" sz="2400" b="1" smtClean="0">
                <a:effectLst/>
                <a:latin typeface="Times New Roman" pitchFamily="18" charset="0"/>
              </a:rPr>
              <a:t>, E</a:t>
            </a:r>
            <a:r>
              <a:rPr lang="en-US" sz="2400" b="1" baseline="-25000" smtClean="0">
                <a:effectLst/>
                <a:latin typeface="Times New Roman" pitchFamily="18" charset="0"/>
              </a:rPr>
              <a:t>O</a:t>
            </a:r>
            <a:r>
              <a:rPr lang="en-US" sz="2400" b="1" smtClean="0">
                <a:effectLst/>
                <a:latin typeface="Times New Roman" pitchFamily="18" charset="0"/>
              </a:rPr>
              <a:t>=256 </a:t>
            </a:r>
            <a:r>
              <a:rPr lang="en-US" sz="1800" b="1" smtClean="0">
                <a:effectLst/>
                <a:latin typeface="Times New Roman" pitchFamily="18" charset="0"/>
              </a:rPr>
              <a:t>MeV </a:t>
            </a:r>
            <a:r>
              <a:rPr lang="en-US" sz="2400" b="1" smtClean="0">
                <a:effectLst/>
                <a:latin typeface="Times New Roman" pitchFamily="18" charset="0"/>
              </a:rPr>
              <a:t>(16 </a:t>
            </a:r>
            <a:r>
              <a:rPr lang="en-US" sz="1800" b="1" smtClean="0">
                <a:effectLst/>
                <a:latin typeface="Times New Roman" pitchFamily="18" charset="0"/>
              </a:rPr>
              <a:t>MeV/u</a:t>
            </a:r>
            <a:r>
              <a:rPr lang="en-US" sz="2400" b="1" smtClean="0">
                <a:effectLst/>
                <a:latin typeface="Times New Roman" pitchFamily="18" charset="0"/>
              </a:rPr>
              <a:t>); E*=208,9 </a:t>
            </a:r>
            <a:r>
              <a:rPr lang="en-US" sz="1800" b="1" smtClean="0">
                <a:effectLst/>
                <a:latin typeface="Times New Roman" pitchFamily="18" charset="0"/>
              </a:rPr>
              <a:t>MeV</a:t>
            </a:r>
            <a:r>
              <a:rPr lang="en-US" sz="2400" b="1" smtClean="0">
                <a:effectLst/>
                <a:latin typeface="Times New Roman" pitchFamily="18" charset="0"/>
              </a:rPr>
              <a:t>  </a:t>
            </a:r>
            <a:br>
              <a:rPr lang="en-US" sz="2400" b="1" smtClean="0">
                <a:effectLst/>
                <a:latin typeface="Times New Roman" pitchFamily="18" charset="0"/>
              </a:rPr>
            </a:br>
            <a:r>
              <a:rPr lang="en-US" sz="2400" b="1" baseline="30000" smtClean="0">
                <a:effectLst/>
                <a:latin typeface="Times New Roman" pitchFamily="18" charset="0"/>
              </a:rPr>
              <a:t>19</a:t>
            </a:r>
            <a:r>
              <a:rPr lang="en-US" sz="2400" b="1" smtClean="0">
                <a:effectLst/>
                <a:latin typeface="Times New Roman" pitchFamily="18" charset="0"/>
              </a:rPr>
              <a:t>F+</a:t>
            </a:r>
            <a:r>
              <a:rPr lang="en-US" sz="2400" b="1" baseline="30000" smtClean="0">
                <a:effectLst/>
                <a:latin typeface="Times New Roman" pitchFamily="18" charset="0"/>
              </a:rPr>
              <a:t>62</a:t>
            </a:r>
            <a:r>
              <a:rPr lang="en-US" sz="2400" b="1" smtClean="0">
                <a:effectLst/>
                <a:latin typeface="Times New Roman" pitchFamily="18" charset="0"/>
              </a:rPr>
              <a:t>Ni </a:t>
            </a:r>
            <a:r>
              <a:rPr lang="en-US" sz="2400" b="1" smtClean="0">
                <a:effectLst/>
                <a:latin typeface="Times New Roman" pitchFamily="18" charset="0"/>
                <a:sym typeface="Symbol" pitchFamily="18" charset="2"/>
              </a:rPr>
              <a:t></a:t>
            </a:r>
            <a:r>
              <a:rPr lang="en-US" sz="2400" b="1" baseline="30000" smtClean="0">
                <a:effectLst/>
                <a:latin typeface="Times New Roman" pitchFamily="18" charset="0"/>
                <a:sym typeface="Symbol" pitchFamily="18" charset="2"/>
              </a:rPr>
              <a:t>81</a:t>
            </a:r>
            <a:r>
              <a:rPr lang="en-US" sz="2400" b="1" smtClean="0">
                <a:effectLst/>
                <a:latin typeface="Times New Roman" pitchFamily="18" charset="0"/>
                <a:sym typeface="Symbol" pitchFamily="18" charset="2"/>
              </a:rPr>
              <a:t>Rb</a:t>
            </a:r>
            <a:r>
              <a:rPr lang="en-US" sz="2400" b="1" smtClean="0">
                <a:effectLst/>
                <a:latin typeface="Times New Roman" pitchFamily="18" charset="0"/>
              </a:rPr>
              <a:t>, E</a:t>
            </a:r>
            <a:r>
              <a:rPr lang="en-US" sz="2400" b="1" baseline="-25000" smtClean="0">
                <a:effectLst/>
                <a:latin typeface="Times New Roman" pitchFamily="18" charset="0"/>
              </a:rPr>
              <a:t>F</a:t>
            </a:r>
            <a:r>
              <a:rPr lang="en-US" sz="2400" b="1" smtClean="0">
                <a:effectLst/>
                <a:latin typeface="Times New Roman" pitchFamily="18" charset="0"/>
              </a:rPr>
              <a:t>=304 </a:t>
            </a:r>
            <a:r>
              <a:rPr lang="en-US" sz="1800" b="1" smtClean="0">
                <a:effectLst/>
                <a:latin typeface="Times New Roman" pitchFamily="18" charset="0"/>
              </a:rPr>
              <a:t>MeV </a:t>
            </a:r>
            <a:r>
              <a:rPr lang="en-US" sz="2400" b="1" smtClean="0">
                <a:effectLst/>
                <a:latin typeface="Times New Roman" pitchFamily="18" charset="0"/>
              </a:rPr>
              <a:t>(16 </a:t>
            </a:r>
            <a:r>
              <a:rPr lang="en-US" sz="1800" b="1" smtClean="0">
                <a:effectLst/>
                <a:latin typeface="Times New Roman" pitchFamily="18" charset="0"/>
              </a:rPr>
              <a:t>MeV/u</a:t>
            </a:r>
            <a:r>
              <a:rPr lang="en-US" sz="2400" b="1" smtClean="0">
                <a:effectLst/>
                <a:latin typeface="Times New Roman" pitchFamily="18" charset="0"/>
              </a:rPr>
              <a:t>); E*=239,9</a:t>
            </a:r>
            <a:r>
              <a:rPr lang="en-US" sz="1800" b="1" smtClean="0">
                <a:effectLst/>
                <a:latin typeface="Times New Roman" pitchFamily="18" charset="0"/>
              </a:rPr>
              <a:t>MeV</a:t>
            </a:r>
            <a:br>
              <a:rPr lang="en-US" sz="1800" b="1" smtClean="0">
                <a:effectLst/>
                <a:latin typeface="Times New Roman" pitchFamily="18" charset="0"/>
              </a:rPr>
            </a:br>
            <a:r>
              <a:rPr lang="en-US" sz="1800" b="1" smtClean="0">
                <a:effectLst/>
                <a:latin typeface="Times New Roman" pitchFamily="18" charset="0"/>
              </a:rPr>
              <a:t>( in lab)</a:t>
            </a:r>
            <a:endParaRPr lang="ru-RU" sz="2400" b="1" smtClean="0">
              <a:effectLst/>
              <a:latin typeface="Times New Roman" pitchFamily="18" charset="0"/>
            </a:endParaRPr>
          </a:p>
        </p:txBody>
      </p:sp>
      <p:sp>
        <p:nvSpPr>
          <p:cNvPr id="4" name="Rettangolo 3"/>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7" name="Picture 2" descr="http://www.infn.it/logo/weblogo6.gif"/>
          <p:cNvPicPr>
            <a:picLocks noChangeAspect="1" noChangeArrowheads="1"/>
          </p:cNvPicPr>
          <p:nvPr/>
        </p:nvPicPr>
        <p:blipFill>
          <a:blip r:embed="rId2" cstate="print"/>
          <a:srcRect/>
          <a:stretch>
            <a:fillRect/>
          </a:stretch>
        </p:blipFill>
        <p:spPr bwMode="auto">
          <a:xfrm>
            <a:off x="8175054" y="30137"/>
            <a:ext cx="933450" cy="590551"/>
          </a:xfrm>
          <a:prstGeom prst="rect">
            <a:avLst/>
          </a:prstGeom>
          <a:noFill/>
        </p:spPr>
      </p:pic>
      <p:pic>
        <p:nvPicPr>
          <p:cNvPr id="8"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sp>
        <p:nvSpPr>
          <p:cNvPr id="9" name="CasellaDiTesto 8"/>
          <p:cNvSpPr txBox="1"/>
          <p:nvPr/>
        </p:nvSpPr>
        <p:spPr>
          <a:xfrm>
            <a:off x="4488774" y="5949280"/>
            <a:ext cx="4403706" cy="338554"/>
          </a:xfrm>
          <a:prstGeom prst="rect">
            <a:avLst/>
          </a:prstGeom>
          <a:noFill/>
        </p:spPr>
        <p:txBody>
          <a:bodyPr wrap="none" rtlCol="0">
            <a:spAutoFit/>
          </a:bodyPr>
          <a:lstStyle/>
          <a:p>
            <a:r>
              <a:rPr lang="it-IT" sz="1600" dirty="0" err="1" smtClean="0">
                <a:solidFill>
                  <a:srgbClr val="336600"/>
                </a:solidFill>
              </a:rPr>
              <a:t>Unified</a:t>
            </a:r>
            <a:r>
              <a:rPr lang="it-IT" sz="1600" dirty="0" smtClean="0">
                <a:solidFill>
                  <a:srgbClr val="336600"/>
                </a:solidFill>
              </a:rPr>
              <a:t> Code, </a:t>
            </a:r>
            <a:r>
              <a:rPr lang="it-IT" sz="1600" dirty="0" err="1" smtClean="0">
                <a:solidFill>
                  <a:srgbClr val="336600"/>
                </a:solidFill>
              </a:rPr>
              <a:t>O.V.</a:t>
            </a:r>
            <a:r>
              <a:rPr lang="it-IT" sz="1600" dirty="0" smtClean="0">
                <a:solidFill>
                  <a:srgbClr val="336600"/>
                </a:solidFill>
              </a:rPr>
              <a:t> </a:t>
            </a:r>
            <a:r>
              <a:rPr lang="it-IT" sz="1600" dirty="0" err="1" smtClean="0">
                <a:solidFill>
                  <a:srgbClr val="336600"/>
                </a:solidFill>
              </a:rPr>
              <a:t>Fotina</a:t>
            </a:r>
            <a:r>
              <a:rPr lang="it-IT" sz="1600" dirty="0" smtClean="0">
                <a:solidFill>
                  <a:srgbClr val="336600"/>
                </a:solidFill>
              </a:rPr>
              <a:t>, </a:t>
            </a:r>
            <a:r>
              <a:rPr lang="it-IT" sz="1600" dirty="0" err="1" smtClean="0">
                <a:solidFill>
                  <a:srgbClr val="336600"/>
                </a:solidFill>
              </a:rPr>
              <a:t>Moscow</a:t>
            </a:r>
            <a:r>
              <a:rPr lang="it-IT" sz="1600" dirty="0" smtClean="0">
                <a:solidFill>
                  <a:srgbClr val="336600"/>
                </a:solidFill>
              </a:rPr>
              <a:t> State </a:t>
            </a:r>
            <a:r>
              <a:rPr lang="it-IT" sz="1600" dirty="0" err="1" smtClean="0">
                <a:solidFill>
                  <a:srgbClr val="336600"/>
                </a:solidFill>
              </a:rPr>
              <a:t>University</a:t>
            </a:r>
            <a:endParaRPr lang="it-IT" sz="1600" dirty="0">
              <a:solidFill>
                <a:srgbClr val="336600"/>
              </a:solidFill>
            </a:endParaRPr>
          </a:p>
        </p:txBody>
      </p:sp>
      <p:grpSp>
        <p:nvGrpSpPr>
          <p:cNvPr id="10" name="Gruppo 9"/>
          <p:cNvGrpSpPr/>
          <p:nvPr/>
        </p:nvGrpSpPr>
        <p:grpSpPr>
          <a:xfrm>
            <a:off x="1187624" y="1484784"/>
            <a:ext cx="7344816" cy="4392488"/>
            <a:chOff x="899592" y="1412776"/>
            <a:chExt cx="7920880" cy="4484235"/>
          </a:xfrm>
        </p:grpSpPr>
        <p:pic>
          <p:nvPicPr>
            <p:cNvPr id="11" name="Picture 5" descr="Fig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6105" y="1412777"/>
              <a:ext cx="7884367" cy="4484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Fig3"/>
            <p:cNvPicPr>
              <a:picLocks noChangeAspect="1" noChangeArrowheads="1"/>
            </p:cNvPicPr>
            <p:nvPr/>
          </p:nvPicPr>
          <p:blipFill>
            <a:blip r:embed="rId4" cstate="print">
              <a:extLst>
                <a:ext uri="{28A0092B-C50C-407E-A947-70E740481C1C}">
                  <a14:useLocalDpi xmlns:a14="http://schemas.microsoft.com/office/drawing/2010/main" xmlns="" val="0"/>
                </a:ext>
              </a:extLst>
            </a:blip>
            <a:srcRect r="51145" b="50220"/>
            <a:stretch>
              <a:fillRect/>
            </a:stretch>
          </p:blipFill>
          <p:spPr bwMode="auto">
            <a:xfrm>
              <a:off x="4860032" y="3645025"/>
              <a:ext cx="3851919" cy="2232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descr="Fig3"/>
            <p:cNvPicPr>
              <a:picLocks noChangeAspect="1" noChangeArrowheads="1"/>
            </p:cNvPicPr>
            <p:nvPr/>
          </p:nvPicPr>
          <p:blipFill>
            <a:blip r:embed="rId4" cstate="print">
              <a:extLst>
                <a:ext uri="{28A0092B-C50C-407E-A947-70E740481C1C}">
                  <a14:useLocalDpi xmlns:a14="http://schemas.microsoft.com/office/drawing/2010/main" xmlns="" val="0"/>
                </a:ext>
              </a:extLst>
            </a:blip>
            <a:srcRect l="48855" t="49780"/>
            <a:stretch>
              <a:fillRect/>
            </a:stretch>
          </p:blipFill>
          <p:spPr bwMode="auto">
            <a:xfrm>
              <a:off x="899592" y="1412776"/>
              <a:ext cx="4032448" cy="225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6646"/>
            <a:ext cx="8229600" cy="778098"/>
          </a:xfrm>
        </p:spPr>
        <p:txBody>
          <a:bodyPr>
            <a:normAutofit/>
          </a:bodyPr>
          <a:lstStyle/>
          <a:p>
            <a:r>
              <a:rPr lang="it-IT" sz="3600" b="1" dirty="0" err="1" smtClean="0">
                <a:solidFill>
                  <a:srgbClr val="003399"/>
                </a:solidFill>
              </a:rPr>
              <a:t>Contents</a:t>
            </a:r>
            <a:endParaRPr lang="it-IT" sz="3600" b="1" dirty="0">
              <a:solidFill>
                <a:srgbClr val="003399"/>
              </a:solidFill>
            </a:endParaRPr>
          </a:p>
        </p:txBody>
      </p:sp>
      <p:sp>
        <p:nvSpPr>
          <p:cNvPr id="3" name="Segnaposto contenuto 2"/>
          <p:cNvSpPr>
            <a:spLocks noGrp="1"/>
          </p:cNvSpPr>
          <p:nvPr>
            <p:ph idx="1"/>
          </p:nvPr>
        </p:nvSpPr>
        <p:spPr>
          <a:xfrm>
            <a:off x="1959024" y="1600200"/>
            <a:ext cx="5061248" cy="4205064"/>
          </a:xfrm>
        </p:spPr>
        <p:txBody>
          <a:bodyPr>
            <a:normAutofit fontScale="92500" lnSpcReduction="10000"/>
          </a:bodyPr>
          <a:lstStyle/>
          <a:p>
            <a:r>
              <a:rPr lang="it-IT" dirty="0" err="1" smtClean="0">
                <a:solidFill>
                  <a:srgbClr val="003399"/>
                </a:solidFill>
              </a:rPr>
              <a:t>Introduction</a:t>
            </a:r>
            <a:endParaRPr lang="it-IT" dirty="0" smtClean="0">
              <a:solidFill>
                <a:srgbClr val="003399"/>
              </a:solidFill>
            </a:endParaRPr>
          </a:p>
          <a:p>
            <a:r>
              <a:rPr lang="it-IT" dirty="0" err="1" smtClean="0">
                <a:solidFill>
                  <a:srgbClr val="003399"/>
                </a:solidFill>
              </a:rPr>
              <a:t>Previous</a:t>
            </a:r>
            <a:r>
              <a:rPr lang="it-IT" dirty="0" smtClean="0">
                <a:solidFill>
                  <a:srgbClr val="003399"/>
                </a:solidFill>
              </a:rPr>
              <a:t> </a:t>
            </a:r>
            <a:r>
              <a:rPr lang="it-IT" dirty="0" err="1" smtClean="0">
                <a:solidFill>
                  <a:srgbClr val="003399"/>
                </a:solidFill>
              </a:rPr>
              <a:t>results</a:t>
            </a:r>
            <a:r>
              <a:rPr lang="it-IT" dirty="0" smtClean="0">
                <a:solidFill>
                  <a:srgbClr val="003399"/>
                </a:solidFill>
              </a:rPr>
              <a:t> :</a:t>
            </a:r>
          </a:p>
          <a:p>
            <a:pPr lvl="2"/>
            <a:r>
              <a:rPr lang="it-IT" baseline="30000" dirty="0" smtClean="0">
                <a:solidFill>
                  <a:srgbClr val="003399"/>
                </a:solidFill>
              </a:rPr>
              <a:t> </a:t>
            </a:r>
            <a:r>
              <a:rPr lang="it-IT" dirty="0" smtClean="0">
                <a:solidFill>
                  <a:srgbClr val="003399"/>
                </a:solidFill>
              </a:rPr>
              <a:t>130, 250 </a:t>
            </a:r>
            <a:r>
              <a:rPr lang="it-IT" dirty="0" err="1" smtClean="0">
                <a:solidFill>
                  <a:srgbClr val="003399"/>
                </a:solidFill>
              </a:rPr>
              <a:t>MeV</a:t>
            </a:r>
            <a:r>
              <a:rPr lang="it-IT" dirty="0" smtClean="0">
                <a:solidFill>
                  <a:srgbClr val="003399"/>
                </a:solidFill>
              </a:rPr>
              <a:t> </a:t>
            </a:r>
            <a:r>
              <a:rPr lang="it-IT" baseline="30000" dirty="0" smtClean="0">
                <a:solidFill>
                  <a:srgbClr val="003399"/>
                </a:solidFill>
              </a:rPr>
              <a:t>  16</a:t>
            </a:r>
            <a:r>
              <a:rPr lang="it-IT" dirty="0" smtClean="0">
                <a:solidFill>
                  <a:srgbClr val="003399"/>
                </a:solidFill>
              </a:rPr>
              <a:t>O + </a:t>
            </a:r>
            <a:r>
              <a:rPr lang="it-IT" baseline="30000" dirty="0" smtClean="0">
                <a:solidFill>
                  <a:srgbClr val="003399"/>
                </a:solidFill>
              </a:rPr>
              <a:t>116</a:t>
            </a:r>
            <a:r>
              <a:rPr lang="it-IT" dirty="0" smtClean="0">
                <a:solidFill>
                  <a:srgbClr val="003399"/>
                </a:solidFill>
              </a:rPr>
              <a:t>Sn</a:t>
            </a:r>
          </a:p>
          <a:p>
            <a:pPr lvl="2"/>
            <a:r>
              <a:rPr lang="it-IT" dirty="0" err="1" smtClean="0">
                <a:solidFill>
                  <a:srgbClr val="003399"/>
                </a:solidFill>
              </a:rPr>
              <a:t>Theoretical</a:t>
            </a:r>
            <a:r>
              <a:rPr lang="it-IT" dirty="0" smtClean="0">
                <a:solidFill>
                  <a:srgbClr val="003399"/>
                </a:solidFill>
              </a:rPr>
              <a:t> </a:t>
            </a:r>
            <a:r>
              <a:rPr lang="it-IT" dirty="0" err="1" smtClean="0">
                <a:solidFill>
                  <a:srgbClr val="003399"/>
                </a:solidFill>
              </a:rPr>
              <a:t>Model</a:t>
            </a:r>
            <a:endParaRPr lang="it-IT" dirty="0" smtClean="0">
              <a:solidFill>
                <a:srgbClr val="003399"/>
              </a:solidFill>
            </a:endParaRPr>
          </a:p>
          <a:p>
            <a:r>
              <a:rPr lang="it-IT" dirty="0" err="1" smtClean="0">
                <a:solidFill>
                  <a:srgbClr val="003399"/>
                </a:solidFill>
              </a:rPr>
              <a:t>Experimental</a:t>
            </a:r>
            <a:r>
              <a:rPr lang="it-IT" dirty="0" smtClean="0">
                <a:solidFill>
                  <a:srgbClr val="003399"/>
                </a:solidFill>
              </a:rPr>
              <a:t> set-up</a:t>
            </a:r>
          </a:p>
          <a:p>
            <a:r>
              <a:rPr lang="it-IT" dirty="0" err="1" smtClean="0">
                <a:solidFill>
                  <a:srgbClr val="003399"/>
                </a:solidFill>
              </a:rPr>
              <a:t>Preliminary</a:t>
            </a:r>
            <a:r>
              <a:rPr lang="it-IT" dirty="0" smtClean="0">
                <a:solidFill>
                  <a:srgbClr val="003399"/>
                </a:solidFill>
              </a:rPr>
              <a:t> </a:t>
            </a:r>
            <a:r>
              <a:rPr lang="it-IT" dirty="0" err="1" smtClean="0">
                <a:solidFill>
                  <a:srgbClr val="003399"/>
                </a:solidFill>
              </a:rPr>
              <a:t>results</a:t>
            </a:r>
            <a:r>
              <a:rPr lang="it-IT" dirty="0" smtClean="0">
                <a:solidFill>
                  <a:srgbClr val="003399"/>
                </a:solidFill>
              </a:rPr>
              <a:t>:</a:t>
            </a:r>
          </a:p>
          <a:p>
            <a:pPr lvl="2"/>
            <a:r>
              <a:rPr lang="it-IT" dirty="0" smtClean="0">
                <a:solidFill>
                  <a:srgbClr val="003399"/>
                </a:solidFill>
              </a:rPr>
              <a:t>256 </a:t>
            </a:r>
            <a:r>
              <a:rPr lang="it-IT" dirty="0" err="1" smtClean="0">
                <a:solidFill>
                  <a:srgbClr val="003399"/>
                </a:solidFill>
              </a:rPr>
              <a:t>MeV</a:t>
            </a:r>
            <a:r>
              <a:rPr lang="it-IT" dirty="0" smtClean="0">
                <a:solidFill>
                  <a:srgbClr val="003399"/>
                </a:solidFill>
              </a:rPr>
              <a:t> </a:t>
            </a:r>
            <a:r>
              <a:rPr lang="it-IT" baseline="30000" dirty="0" smtClean="0">
                <a:solidFill>
                  <a:srgbClr val="003399"/>
                </a:solidFill>
              </a:rPr>
              <a:t>16</a:t>
            </a:r>
            <a:r>
              <a:rPr lang="it-IT" dirty="0" smtClean="0">
                <a:solidFill>
                  <a:srgbClr val="003399"/>
                </a:solidFill>
              </a:rPr>
              <a:t>O + </a:t>
            </a:r>
            <a:r>
              <a:rPr lang="it-IT" baseline="30000" dirty="0" smtClean="0">
                <a:solidFill>
                  <a:srgbClr val="003399"/>
                </a:solidFill>
              </a:rPr>
              <a:t>65</a:t>
            </a:r>
            <a:r>
              <a:rPr lang="it-IT" dirty="0" smtClean="0">
                <a:solidFill>
                  <a:srgbClr val="003399"/>
                </a:solidFill>
              </a:rPr>
              <a:t>Cu</a:t>
            </a:r>
          </a:p>
          <a:p>
            <a:pPr lvl="2"/>
            <a:r>
              <a:rPr lang="it-IT" dirty="0" smtClean="0">
                <a:solidFill>
                  <a:srgbClr val="003399"/>
                </a:solidFill>
              </a:rPr>
              <a:t>304 </a:t>
            </a:r>
            <a:r>
              <a:rPr lang="it-IT" dirty="0" err="1" smtClean="0">
                <a:solidFill>
                  <a:srgbClr val="003399"/>
                </a:solidFill>
              </a:rPr>
              <a:t>MeV</a:t>
            </a:r>
            <a:r>
              <a:rPr lang="it-IT" dirty="0" smtClean="0">
                <a:solidFill>
                  <a:srgbClr val="003399"/>
                </a:solidFill>
              </a:rPr>
              <a:t> </a:t>
            </a:r>
            <a:r>
              <a:rPr lang="it-IT" baseline="30000" dirty="0" smtClean="0">
                <a:solidFill>
                  <a:srgbClr val="003399"/>
                </a:solidFill>
              </a:rPr>
              <a:t>19</a:t>
            </a:r>
            <a:r>
              <a:rPr lang="it-IT" dirty="0" smtClean="0">
                <a:solidFill>
                  <a:srgbClr val="003399"/>
                </a:solidFill>
              </a:rPr>
              <a:t>F + </a:t>
            </a:r>
            <a:r>
              <a:rPr lang="it-IT" baseline="30000" dirty="0" smtClean="0">
                <a:solidFill>
                  <a:srgbClr val="003399"/>
                </a:solidFill>
              </a:rPr>
              <a:t>62</a:t>
            </a:r>
            <a:r>
              <a:rPr lang="it-IT" dirty="0" smtClean="0">
                <a:solidFill>
                  <a:srgbClr val="003399"/>
                </a:solidFill>
              </a:rPr>
              <a:t>Ni</a:t>
            </a:r>
          </a:p>
          <a:p>
            <a:r>
              <a:rPr lang="it-IT" dirty="0" err="1" smtClean="0">
                <a:solidFill>
                  <a:srgbClr val="003399"/>
                </a:solidFill>
              </a:rPr>
              <a:t>Summary</a:t>
            </a:r>
            <a:endParaRPr lang="it-IT" dirty="0" smtClean="0">
              <a:solidFill>
                <a:srgbClr val="003399"/>
              </a:solidFill>
            </a:endParaRPr>
          </a:p>
        </p:txBody>
      </p:sp>
      <p:pic>
        <p:nvPicPr>
          <p:cNvPr id="4"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123988"/>
            <a:ext cx="6885385" cy="637406"/>
          </a:xfrm>
          <a:prstGeom prst="rect">
            <a:avLst/>
          </a:prstGeom>
          <a:noFill/>
        </p:spPr>
      </p:pic>
      <p:sp>
        <p:nvSpPr>
          <p:cNvPr id="6" name="Rettangolo 5"/>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7" name="Picture 2" descr="http://www.infn.it/logo/weblogo6.gif"/>
          <p:cNvPicPr>
            <a:picLocks noChangeAspect="1" noChangeArrowheads="1"/>
          </p:cNvPicPr>
          <p:nvPr/>
        </p:nvPicPr>
        <p:blipFill>
          <a:blip r:embed="rId3" cstate="print"/>
          <a:srcRect/>
          <a:stretch>
            <a:fillRect/>
          </a:stretch>
        </p:blipFill>
        <p:spPr bwMode="auto">
          <a:xfrm>
            <a:off x="8175054" y="44624"/>
            <a:ext cx="933450" cy="5905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83640" y="324000"/>
            <a:ext cx="2844000" cy="461665"/>
          </a:xfrm>
          <a:prstGeom prst="rect">
            <a:avLst/>
          </a:prstGeom>
          <a:noFill/>
        </p:spPr>
        <p:txBody>
          <a:bodyPr wrap="none" rtlCol="0">
            <a:spAutoFit/>
          </a:bodyPr>
          <a:lstStyle/>
          <a:p>
            <a:pPr algn="ctr"/>
            <a:r>
              <a:rPr lang="it-IT" sz="2400" b="1" dirty="0" smtClean="0">
                <a:solidFill>
                  <a:srgbClr val="C00000"/>
                </a:solidFill>
              </a:rPr>
              <a:t>Proton</a:t>
            </a:r>
            <a:r>
              <a:rPr lang="it-IT" sz="2400" dirty="0" smtClean="0"/>
              <a:t> </a:t>
            </a:r>
            <a:r>
              <a:rPr lang="it-IT" sz="2400" dirty="0" err="1" smtClean="0"/>
              <a:t>spectra</a:t>
            </a:r>
            <a:r>
              <a:rPr lang="it-IT" sz="2400" dirty="0" smtClean="0">
                <a:solidFill>
                  <a:srgbClr val="C00000"/>
                </a:solidFill>
              </a:rPr>
              <a:t> </a:t>
            </a:r>
            <a:r>
              <a:rPr lang="it-IT" sz="2400" dirty="0" smtClean="0"/>
              <a:t>in</a:t>
            </a:r>
            <a:r>
              <a:rPr lang="it-IT" sz="2400" dirty="0" smtClean="0">
                <a:solidFill>
                  <a:srgbClr val="C00000"/>
                </a:solidFill>
              </a:rPr>
              <a:t> </a:t>
            </a:r>
            <a:r>
              <a:rPr lang="it-IT" sz="2400" dirty="0" err="1" smtClean="0">
                <a:solidFill>
                  <a:srgbClr val="C00000"/>
                </a:solidFill>
              </a:rPr>
              <a:t>Lab</a:t>
            </a:r>
            <a:endParaRPr lang="it-IT" sz="2400" dirty="0">
              <a:solidFill>
                <a:srgbClr val="C00000"/>
              </a:solidFill>
            </a:endParaRPr>
          </a:p>
        </p:txBody>
      </p:sp>
      <p:sp>
        <p:nvSpPr>
          <p:cNvPr id="6" name="CasellaDiTesto 5"/>
          <p:cNvSpPr txBox="1"/>
          <p:nvPr/>
        </p:nvSpPr>
        <p:spPr>
          <a:xfrm>
            <a:off x="3924000" y="251998"/>
            <a:ext cx="1620000" cy="646331"/>
          </a:xfrm>
          <a:prstGeom prst="rect">
            <a:avLst/>
          </a:prstGeom>
          <a:noFill/>
          <a:ln w="12700">
            <a:solidFill>
              <a:srgbClr val="003399"/>
            </a:solidFill>
          </a:ln>
        </p:spPr>
        <p:txBody>
          <a:bodyPr wrap="none" rtlCol="0">
            <a:spAutoFit/>
          </a:bodyPr>
          <a:lstStyle/>
          <a:p>
            <a:r>
              <a:rPr lang="it-IT" dirty="0" smtClean="0">
                <a:solidFill>
                  <a:srgbClr val="003399"/>
                </a:solidFill>
              </a:rPr>
              <a:t>___  </a:t>
            </a:r>
            <a:r>
              <a:rPr lang="it-IT" baseline="30000" dirty="0" smtClean="0">
                <a:solidFill>
                  <a:srgbClr val="003399"/>
                </a:solidFill>
              </a:rPr>
              <a:t>16</a:t>
            </a:r>
            <a:r>
              <a:rPr lang="it-IT" dirty="0" smtClean="0">
                <a:solidFill>
                  <a:srgbClr val="003399"/>
                </a:solidFill>
              </a:rPr>
              <a:t>O + </a:t>
            </a:r>
            <a:r>
              <a:rPr lang="it-IT" baseline="30000" dirty="0" smtClean="0">
                <a:solidFill>
                  <a:srgbClr val="003399"/>
                </a:solidFill>
              </a:rPr>
              <a:t>65</a:t>
            </a:r>
            <a:r>
              <a:rPr lang="it-IT" dirty="0" smtClean="0">
                <a:solidFill>
                  <a:srgbClr val="003399"/>
                </a:solidFill>
              </a:rPr>
              <a:t>Cu</a:t>
            </a:r>
          </a:p>
          <a:p>
            <a:r>
              <a:rPr lang="it-IT" dirty="0" smtClean="0">
                <a:solidFill>
                  <a:srgbClr val="C00000"/>
                </a:solidFill>
              </a:rPr>
              <a:t>___  </a:t>
            </a:r>
            <a:r>
              <a:rPr lang="it-IT" baseline="30000" dirty="0" smtClean="0">
                <a:solidFill>
                  <a:srgbClr val="C00000"/>
                </a:solidFill>
              </a:rPr>
              <a:t>19</a:t>
            </a:r>
            <a:r>
              <a:rPr lang="it-IT" dirty="0" smtClean="0">
                <a:solidFill>
                  <a:srgbClr val="C00000"/>
                </a:solidFill>
              </a:rPr>
              <a:t>F + </a:t>
            </a:r>
            <a:r>
              <a:rPr lang="it-IT" baseline="30000" dirty="0" smtClean="0">
                <a:solidFill>
                  <a:srgbClr val="C00000"/>
                </a:solidFill>
              </a:rPr>
              <a:t>62</a:t>
            </a:r>
            <a:r>
              <a:rPr lang="it-IT" dirty="0" smtClean="0">
                <a:solidFill>
                  <a:srgbClr val="C00000"/>
                </a:solidFill>
              </a:rPr>
              <a:t>Ni</a:t>
            </a:r>
            <a:endParaRPr lang="it-IT" dirty="0">
              <a:solidFill>
                <a:srgbClr val="C00000"/>
              </a:solidFill>
            </a:endParaRPr>
          </a:p>
        </p:txBody>
      </p:sp>
      <p:pic>
        <p:nvPicPr>
          <p:cNvPr id="8" name="Segnaposto contenuto 7" descr="protoni_lab_2sistemi_S12.png"/>
          <p:cNvPicPr>
            <a:picLocks noGrp="1"/>
          </p:cNvPicPr>
          <p:nvPr>
            <p:ph idx="1"/>
          </p:nvPr>
        </p:nvPicPr>
        <p:blipFill>
          <a:blip r:embed="rId2" cstate="print"/>
          <a:stretch>
            <a:fillRect/>
          </a:stretch>
        </p:blipFill>
        <p:spPr>
          <a:xfrm>
            <a:off x="972000" y="1124744"/>
            <a:ext cx="7200000" cy="5400000"/>
          </a:xfrm>
        </p:spPr>
      </p:pic>
      <p:sp>
        <p:nvSpPr>
          <p:cNvPr id="7" name="CasellaDiTesto 6"/>
          <p:cNvSpPr txBox="1"/>
          <p:nvPr/>
        </p:nvSpPr>
        <p:spPr>
          <a:xfrm>
            <a:off x="7092281" y="4221088"/>
            <a:ext cx="792087" cy="307777"/>
          </a:xfrm>
          <a:prstGeom prst="rect">
            <a:avLst/>
          </a:prstGeom>
          <a:noFill/>
        </p:spPr>
        <p:txBody>
          <a:bodyPr wrap="square" rtlCol="0">
            <a:spAutoFit/>
          </a:bodyPr>
          <a:lstStyle/>
          <a:p>
            <a:r>
              <a:rPr lang="it-IT" sz="1400" b="1" dirty="0" smtClean="0"/>
              <a:t>29°- 41°</a:t>
            </a:r>
            <a:endParaRPr lang="it-IT" sz="1400" b="1" dirty="0"/>
          </a:p>
        </p:txBody>
      </p:sp>
      <p:sp>
        <p:nvSpPr>
          <p:cNvPr id="9" name="Rettangolo 8"/>
          <p:cNvSpPr/>
          <p:nvPr/>
        </p:nvSpPr>
        <p:spPr>
          <a:xfrm>
            <a:off x="5292080" y="4221088"/>
            <a:ext cx="880369" cy="307777"/>
          </a:xfrm>
          <a:prstGeom prst="rect">
            <a:avLst/>
          </a:prstGeom>
        </p:spPr>
        <p:txBody>
          <a:bodyPr wrap="square">
            <a:spAutoFit/>
          </a:bodyPr>
          <a:lstStyle/>
          <a:p>
            <a:r>
              <a:rPr lang="it-IT" sz="1400" b="1" dirty="0" smtClean="0"/>
              <a:t>41°- 53°</a:t>
            </a:r>
            <a:endParaRPr lang="it-IT" sz="1400" b="1" dirty="0"/>
          </a:p>
        </p:txBody>
      </p:sp>
      <p:sp>
        <p:nvSpPr>
          <p:cNvPr id="11" name="Rettangolo 10"/>
          <p:cNvSpPr/>
          <p:nvPr/>
        </p:nvSpPr>
        <p:spPr>
          <a:xfrm>
            <a:off x="3491880" y="4221088"/>
            <a:ext cx="766557" cy="307777"/>
          </a:xfrm>
          <a:prstGeom prst="rect">
            <a:avLst/>
          </a:prstGeom>
        </p:spPr>
        <p:txBody>
          <a:bodyPr wrap="none">
            <a:spAutoFit/>
          </a:bodyPr>
          <a:lstStyle/>
          <a:p>
            <a:r>
              <a:rPr lang="it-IT" sz="1400" b="1" dirty="0" smtClean="0"/>
              <a:t>53°- 67°</a:t>
            </a:r>
            <a:endParaRPr lang="it-IT" sz="1400" b="1" dirty="0"/>
          </a:p>
        </p:txBody>
      </p:sp>
      <p:sp>
        <p:nvSpPr>
          <p:cNvPr id="12" name="Rettangolo 11"/>
          <p:cNvSpPr/>
          <p:nvPr/>
        </p:nvSpPr>
        <p:spPr>
          <a:xfrm>
            <a:off x="1691680" y="4221088"/>
            <a:ext cx="766557" cy="307777"/>
          </a:xfrm>
          <a:prstGeom prst="rect">
            <a:avLst/>
          </a:prstGeom>
        </p:spPr>
        <p:txBody>
          <a:bodyPr wrap="none">
            <a:spAutoFit/>
          </a:bodyPr>
          <a:lstStyle/>
          <a:p>
            <a:r>
              <a:rPr lang="it-IT" sz="1400" b="1" dirty="0" smtClean="0"/>
              <a:t>67°- 82°</a:t>
            </a:r>
            <a:endParaRPr lang="it-IT" sz="1400" b="1" dirty="0"/>
          </a:p>
        </p:txBody>
      </p:sp>
      <p:sp>
        <p:nvSpPr>
          <p:cNvPr id="13" name="Rettangolo 12"/>
          <p:cNvSpPr/>
          <p:nvPr/>
        </p:nvSpPr>
        <p:spPr>
          <a:xfrm>
            <a:off x="7020272" y="1537047"/>
            <a:ext cx="857927" cy="307777"/>
          </a:xfrm>
          <a:prstGeom prst="rect">
            <a:avLst/>
          </a:prstGeom>
        </p:spPr>
        <p:txBody>
          <a:bodyPr wrap="none">
            <a:spAutoFit/>
          </a:bodyPr>
          <a:lstStyle/>
          <a:p>
            <a:r>
              <a:rPr lang="it-IT" sz="1400" b="1" dirty="0" smtClean="0"/>
              <a:t>98°- 113°</a:t>
            </a:r>
            <a:endParaRPr lang="it-IT" sz="1400" b="1" dirty="0"/>
          </a:p>
        </p:txBody>
      </p:sp>
      <p:sp>
        <p:nvSpPr>
          <p:cNvPr id="14" name="Rettangolo 13"/>
          <p:cNvSpPr/>
          <p:nvPr/>
        </p:nvSpPr>
        <p:spPr>
          <a:xfrm>
            <a:off x="5148064" y="1537047"/>
            <a:ext cx="949299" cy="307777"/>
          </a:xfrm>
          <a:prstGeom prst="rect">
            <a:avLst/>
          </a:prstGeom>
        </p:spPr>
        <p:txBody>
          <a:bodyPr wrap="none">
            <a:spAutoFit/>
          </a:bodyPr>
          <a:lstStyle/>
          <a:p>
            <a:r>
              <a:rPr lang="it-IT" sz="1400" b="1" dirty="0" smtClean="0"/>
              <a:t>113°- 127°</a:t>
            </a:r>
            <a:endParaRPr lang="it-IT" sz="1400" b="1" dirty="0"/>
          </a:p>
        </p:txBody>
      </p:sp>
      <p:sp>
        <p:nvSpPr>
          <p:cNvPr id="15" name="Rettangolo 14"/>
          <p:cNvSpPr/>
          <p:nvPr/>
        </p:nvSpPr>
        <p:spPr>
          <a:xfrm>
            <a:off x="3347864" y="1537047"/>
            <a:ext cx="949299" cy="307777"/>
          </a:xfrm>
          <a:prstGeom prst="rect">
            <a:avLst/>
          </a:prstGeom>
        </p:spPr>
        <p:txBody>
          <a:bodyPr wrap="none">
            <a:spAutoFit/>
          </a:bodyPr>
          <a:lstStyle/>
          <a:p>
            <a:r>
              <a:rPr lang="it-IT" sz="1400" b="1" dirty="0" smtClean="0"/>
              <a:t>127°- 139°</a:t>
            </a:r>
            <a:endParaRPr lang="it-IT" sz="1400" b="1" dirty="0"/>
          </a:p>
        </p:txBody>
      </p:sp>
      <p:sp>
        <p:nvSpPr>
          <p:cNvPr id="16" name="Rettangolo 15"/>
          <p:cNvSpPr/>
          <p:nvPr/>
        </p:nvSpPr>
        <p:spPr>
          <a:xfrm>
            <a:off x="1534469" y="1537047"/>
            <a:ext cx="949299" cy="307777"/>
          </a:xfrm>
          <a:prstGeom prst="rect">
            <a:avLst/>
          </a:prstGeom>
        </p:spPr>
        <p:txBody>
          <a:bodyPr wrap="none">
            <a:spAutoFit/>
          </a:bodyPr>
          <a:lstStyle/>
          <a:p>
            <a:r>
              <a:rPr lang="it-IT" sz="1400" b="1" dirty="0" smtClean="0"/>
              <a:t>139°- 151°</a:t>
            </a:r>
            <a:endParaRPr lang="it-IT" sz="1400" b="1" dirty="0"/>
          </a:p>
        </p:txBody>
      </p:sp>
      <p:pic>
        <p:nvPicPr>
          <p:cNvPr id="17"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sp>
        <p:nvSpPr>
          <p:cNvPr id="18" name="Rettangolo 17"/>
          <p:cNvSpPr/>
          <p:nvPr/>
        </p:nvSpPr>
        <p:spPr>
          <a:xfrm>
            <a:off x="6840000" y="6336000"/>
            <a:ext cx="1116000" cy="360000"/>
          </a:xfrm>
          <a:prstGeom prst="rect">
            <a:avLst/>
          </a:prstGeom>
        </p:spPr>
        <p:txBody>
          <a:bodyPr wrap="none">
            <a:spAutoFit/>
          </a:bodyPr>
          <a:lstStyle/>
          <a:p>
            <a:r>
              <a:rPr lang="it-IT" b="1" dirty="0" err="1" smtClean="0"/>
              <a:t>E</a:t>
            </a:r>
            <a:r>
              <a:rPr lang="it-IT" b="1" baseline="-25000" dirty="0" err="1" smtClean="0"/>
              <a:t>lab</a:t>
            </a:r>
            <a:r>
              <a:rPr lang="it-IT" b="1" baseline="-25000" dirty="0" smtClean="0"/>
              <a:t> </a:t>
            </a:r>
            <a:r>
              <a:rPr lang="it-IT" b="1" dirty="0" smtClean="0"/>
              <a:t>(</a:t>
            </a:r>
            <a:r>
              <a:rPr lang="it-IT" b="1" dirty="0" err="1" smtClean="0"/>
              <a:t>MeV</a:t>
            </a:r>
            <a:r>
              <a:rPr lang="it-IT" b="1" dirty="0" smtClean="0"/>
              <a:t>)</a:t>
            </a:r>
            <a:endParaRPr lang="it-IT" b="1" dirty="0"/>
          </a:p>
        </p:txBody>
      </p:sp>
      <p:pic>
        <p:nvPicPr>
          <p:cNvPr id="19" name="Picture 2" descr="http://www.infn.it/logo/weblogo6.gif"/>
          <p:cNvPicPr>
            <a:picLocks noChangeAspect="1" noChangeArrowheads="1"/>
          </p:cNvPicPr>
          <p:nvPr/>
        </p:nvPicPr>
        <p:blipFill>
          <a:blip r:embed="rId4" cstate="print"/>
          <a:srcRect/>
          <a:stretch>
            <a:fillRect/>
          </a:stretch>
        </p:blipFill>
        <p:spPr bwMode="auto">
          <a:xfrm>
            <a:off x="8175054" y="30137"/>
            <a:ext cx="933450" cy="590551"/>
          </a:xfrm>
          <a:prstGeom prst="rect">
            <a:avLst/>
          </a:prstGeom>
          <a:noFill/>
        </p:spPr>
      </p:pic>
      <p:sp>
        <p:nvSpPr>
          <p:cNvPr id="20" name="Rettangolo 19"/>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21" name="CasellaDiTesto 20"/>
          <p:cNvSpPr txBox="1"/>
          <p:nvPr/>
        </p:nvSpPr>
        <p:spPr>
          <a:xfrm rot="1800000">
            <a:off x="6408000" y="648000"/>
            <a:ext cx="2837059" cy="646331"/>
          </a:xfrm>
          <a:prstGeom prst="rect">
            <a:avLst/>
          </a:prstGeom>
          <a:noFill/>
        </p:spPr>
        <p:txBody>
          <a:bodyPr wrap="none" rtlCol="0">
            <a:spAutoFit/>
          </a:bodyPr>
          <a:lstStyle/>
          <a:p>
            <a:r>
              <a:rPr lang="it-IT"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PRELIMINARY</a:t>
            </a:r>
            <a:endParaRPr lang="it-IT"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descr="protoni_lab_2sistemi_pace_S12.png"/>
          <p:cNvPicPr preferRelativeResize="0">
            <a:picLocks noGrp="1"/>
          </p:cNvPicPr>
          <p:nvPr>
            <p:ph idx="1"/>
          </p:nvPr>
        </p:nvPicPr>
        <p:blipFill>
          <a:blip r:embed="rId2" cstate="print"/>
          <a:stretch>
            <a:fillRect/>
          </a:stretch>
        </p:blipFill>
        <p:spPr>
          <a:xfrm>
            <a:off x="972000" y="1125344"/>
            <a:ext cx="7200000" cy="5400000"/>
          </a:xfrm>
        </p:spPr>
      </p:pic>
      <p:sp>
        <p:nvSpPr>
          <p:cNvPr id="8" name="Rettangolo 7"/>
          <p:cNvSpPr/>
          <p:nvPr/>
        </p:nvSpPr>
        <p:spPr>
          <a:xfrm>
            <a:off x="784800" y="324000"/>
            <a:ext cx="2844000" cy="461665"/>
          </a:xfrm>
          <a:prstGeom prst="rect">
            <a:avLst/>
          </a:prstGeom>
        </p:spPr>
        <p:txBody>
          <a:bodyPr wrap="none">
            <a:spAutoFit/>
          </a:bodyPr>
          <a:lstStyle/>
          <a:p>
            <a:pPr algn="ctr"/>
            <a:r>
              <a:rPr lang="it-IT" sz="2400" b="1" dirty="0" smtClean="0">
                <a:solidFill>
                  <a:srgbClr val="C00000"/>
                </a:solidFill>
              </a:rPr>
              <a:t>Proton</a:t>
            </a:r>
            <a:r>
              <a:rPr lang="it-IT" sz="2400" dirty="0" smtClean="0">
                <a:solidFill>
                  <a:srgbClr val="C00000"/>
                </a:solidFill>
              </a:rPr>
              <a:t> </a:t>
            </a:r>
            <a:r>
              <a:rPr lang="it-IT" sz="2400" dirty="0" err="1" smtClean="0"/>
              <a:t>spectra</a:t>
            </a:r>
            <a:r>
              <a:rPr lang="it-IT" sz="2400" dirty="0" smtClean="0"/>
              <a:t> in </a:t>
            </a:r>
            <a:r>
              <a:rPr lang="it-IT" sz="2400" dirty="0" err="1" smtClean="0">
                <a:solidFill>
                  <a:srgbClr val="C00000"/>
                </a:solidFill>
              </a:rPr>
              <a:t>Lab</a:t>
            </a:r>
            <a:endParaRPr lang="it-IT" sz="2400" dirty="0">
              <a:solidFill>
                <a:srgbClr val="C00000"/>
              </a:solidFill>
            </a:endParaRPr>
          </a:p>
        </p:txBody>
      </p:sp>
      <p:sp>
        <p:nvSpPr>
          <p:cNvPr id="9" name="Rettangolo 8"/>
          <p:cNvSpPr/>
          <p:nvPr/>
        </p:nvSpPr>
        <p:spPr>
          <a:xfrm>
            <a:off x="3924000" y="251999"/>
            <a:ext cx="1620000" cy="646331"/>
          </a:xfrm>
          <a:prstGeom prst="rect">
            <a:avLst/>
          </a:prstGeom>
          <a:ln>
            <a:solidFill>
              <a:srgbClr val="003399"/>
            </a:solidFill>
          </a:ln>
        </p:spPr>
        <p:txBody>
          <a:bodyPr wrap="square">
            <a:spAutoFit/>
          </a:bodyPr>
          <a:lstStyle/>
          <a:p>
            <a:r>
              <a:rPr lang="it-IT" dirty="0" smtClean="0">
                <a:solidFill>
                  <a:srgbClr val="003399"/>
                </a:solidFill>
              </a:rPr>
              <a:t>___  </a:t>
            </a:r>
            <a:r>
              <a:rPr lang="it-IT" baseline="30000" dirty="0" smtClean="0">
                <a:solidFill>
                  <a:srgbClr val="003399"/>
                </a:solidFill>
              </a:rPr>
              <a:t>16</a:t>
            </a:r>
            <a:r>
              <a:rPr lang="it-IT" dirty="0" smtClean="0">
                <a:solidFill>
                  <a:srgbClr val="003399"/>
                </a:solidFill>
              </a:rPr>
              <a:t>O + </a:t>
            </a:r>
            <a:r>
              <a:rPr lang="it-IT" baseline="30000" dirty="0" smtClean="0">
                <a:solidFill>
                  <a:srgbClr val="003399"/>
                </a:solidFill>
              </a:rPr>
              <a:t>65</a:t>
            </a:r>
            <a:r>
              <a:rPr lang="it-IT" dirty="0" smtClean="0">
                <a:solidFill>
                  <a:srgbClr val="003399"/>
                </a:solidFill>
              </a:rPr>
              <a:t>Cu</a:t>
            </a:r>
          </a:p>
          <a:p>
            <a:r>
              <a:rPr lang="it-IT" dirty="0" smtClean="0">
                <a:solidFill>
                  <a:srgbClr val="C00000"/>
                </a:solidFill>
              </a:rPr>
              <a:t>___  </a:t>
            </a:r>
            <a:r>
              <a:rPr lang="it-IT" baseline="30000" dirty="0" smtClean="0">
                <a:solidFill>
                  <a:srgbClr val="C00000"/>
                </a:solidFill>
              </a:rPr>
              <a:t>19</a:t>
            </a:r>
            <a:r>
              <a:rPr lang="it-IT" dirty="0" smtClean="0">
                <a:solidFill>
                  <a:srgbClr val="C00000"/>
                </a:solidFill>
              </a:rPr>
              <a:t>F + </a:t>
            </a:r>
            <a:r>
              <a:rPr lang="it-IT" baseline="30000" dirty="0" smtClean="0">
                <a:solidFill>
                  <a:srgbClr val="C00000"/>
                </a:solidFill>
              </a:rPr>
              <a:t>62</a:t>
            </a:r>
            <a:r>
              <a:rPr lang="it-IT" dirty="0" smtClean="0">
                <a:solidFill>
                  <a:srgbClr val="C00000"/>
                </a:solidFill>
              </a:rPr>
              <a:t>Ni</a:t>
            </a:r>
          </a:p>
        </p:txBody>
      </p:sp>
      <p:pic>
        <p:nvPicPr>
          <p:cNvPr id="6"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sp>
        <p:nvSpPr>
          <p:cNvPr id="7" name="Rettangolo 6"/>
          <p:cNvSpPr/>
          <p:nvPr/>
        </p:nvSpPr>
        <p:spPr>
          <a:xfrm>
            <a:off x="6840000" y="6336000"/>
            <a:ext cx="1116000" cy="360000"/>
          </a:xfrm>
          <a:prstGeom prst="rect">
            <a:avLst/>
          </a:prstGeom>
        </p:spPr>
        <p:txBody>
          <a:bodyPr wrap="none">
            <a:spAutoFit/>
          </a:bodyPr>
          <a:lstStyle/>
          <a:p>
            <a:r>
              <a:rPr lang="it-IT" b="1" dirty="0" err="1" smtClean="0"/>
              <a:t>E</a:t>
            </a:r>
            <a:r>
              <a:rPr lang="it-IT" b="1" baseline="-25000" dirty="0" err="1" smtClean="0"/>
              <a:t>lab</a:t>
            </a:r>
            <a:r>
              <a:rPr lang="it-IT" b="1" baseline="-25000" dirty="0" smtClean="0"/>
              <a:t> </a:t>
            </a:r>
            <a:r>
              <a:rPr lang="it-IT" b="1" dirty="0" smtClean="0"/>
              <a:t>(</a:t>
            </a:r>
            <a:r>
              <a:rPr lang="it-IT" b="1" dirty="0" err="1" smtClean="0"/>
              <a:t>MeV</a:t>
            </a:r>
            <a:r>
              <a:rPr lang="it-IT" b="1" dirty="0" smtClean="0"/>
              <a:t>)</a:t>
            </a:r>
            <a:endParaRPr lang="it-IT" b="1" dirty="0"/>
          </a:p>
        </p:txBody>
      </p:sp>
      <p:pic>
        <p:nvPicPr>
          <p:cNvPr id="12" name="Picture 2" descr="http://www.infn.it/logo/weblogo6.gif"/>
          <p:cNvPicPr>
            <a:picLocks noChangeAspect="1" noChangeArrowheads="1"/>
          </p:cNvPicPr>
          <p:nvPr/>
        </p:nvPicPr>
        <p:blipFill>
          <a:blip r:embed="rId4" cstate="print"/>
          <a:srcRect/>
          <a:stretch>
            <a:fillRect/>
          </a:stretch>
        </p:blipFill>
        <p:spPr bwMode="auto">
          <a:xfrm>
            <a:off x="8175054" y="30137"/>
            <a:ext cx="933450" cy="590551"/>
          </a:xfrm>
          <a:prstGeom prst="rect">
            <a:avLst/>
          </a:prstGeom>
          <a:noFill/>
        </p:spPr>
      </p:pic>
      <p:sp>
        <p:nvSpPr>
          <p:cNvPr id="13" name="Rettangolo 12"/>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14" name="Rettangolo 13"/>
          <p:cNvSpPr/>
          <p:nvPr/>
        </p:nvSpPr>
        <p:spPr>
          <a:xfrm>
            <a:off x="1547664" y="1537047"/>
            <a:ext cx="949299" cy="307777"/>
          </a:xfrm>
          <a:prstGeom prst="rect">
            <a:avLst/>
          </a:prstGeom>
        </p:spPr>
        <p:txBody>
          <a:bodyPr wrap="none">
            <a:spAutoFit/>
          </a:bodyPr>
          <a:lstStyle/>
          <a:p>
            <a:r>
              <a:rPr lang="it-IT" sz="1400" b="1" dirty="0" smtClean="0"/>
              <a:t>139°- 151°</a:t>
            </a:r>
            <a:endParaRPr lang="it-IT" sz="1400" b="1" dirty="0"/>
          </a:p>
        </p:txBody>
      </p:sp>
      <p:sp>
        <p:nvSpPr>
          <p:cNvPr id="15" name="Rettangolo 14"/>
          <p:cNvSpPr/>
          <p:nvPr/>
        </p:nvSpPr>
        <p:spPr>
          <a:xfrm>
            <a:off x="3334669" y="1556792"/>
            <a:ext cx="949299" cy="307777"/>
          </a:xfrm>
          <a:prstGeom prst="rect">
            <a:avLst/>
          </a:prstGeom>
        </p:spPr>
        <p:txBody>
          <a:bodyPr wrap="none">
            <a:spAutoFit/>
          </a:bodyPr>
          <a:lstStyle/>
          <a:p>
            <a:r>
              <a:rPr lang="it-IT" sz="1400" b="1" dirty="0" smtClean="0"/>
              <a:t>127°- 139°</a:t>
            </a:r>
            <a:endParaRPr lang="it-IT" sz="1400" b="1" dirty="0"/>
          </a:p>
        </p:txBody>
      </p:sp>
      <p:sp>
        <p:nvSpPr>
          <p:cNvPr id="16" name="Rettangolo 15"/>
          <p:cNvSpPr/>
          <p:nvPr/>
        </p:nvSpPr>
        <p:spPr>
          <a:xfrm>
            <a:off x="5148064" y="1537047"/>
            <a:ext cx="949299" cy="307777"/>
          </a:xfrm>
          <a:prstGeom prst="rect">
            <a:avLst/>
          </a:prstGeom>
        </p:spPr>
        <p:txBody>
          <a:bodyPr wrap="none">
            <a:spAutoFit/>
          </a:bodyPr>
          <a:lstStyle/>
          <a:p>
            <a:r>
              <a:rPr lang="it-IT" sz="1400" b="1" dirty="0" smtClean="0"/>
              <a:t>113°- 127°</a:t>
            </a:r>
            <a:endParaRPr lang="it-IT" sz="1400" b="1" dirty="0"/>
          </a:p>
        </p:txBody>
      </p:sp>
      <p:sp>
        <p:nvSpPr>
          <p:cNvPr id="17" name="Rettangolo 16"/>
          <p:cNvSpPr/>
          <p:nvPr/>
        </p:nvSpPr>
        <p:spPr>
          <a:xfrm>
            <a:off x="7026441" y="1537047"/>
            <a:ext cx="857927" cy="307777"/>
          </a:xfrm>
          <a:prstGeom prst="rect">
            <a:avLst/>
          </a:prstGeom>
        </p:spPr>
        <p:txBody>
          <a:bodyPr wrap="none">
            <a:spAutoFit/>
          </a:bodyPr>
          <a:lstStyle/>
          <a:p>
            <a:r>
              <a:rPr lang="it-IT" sz="1400" b="1" dirty="0" smtClean="0"/>
              <a:t>98°- 113°</a:t>
            </a:r>
            <a:endParaRPr lang="it-IT" sz="1400" b="1" dirty="0"/>
          </a:p>
        </p:txBody>
      </p:sp>
      <p:sp>
        <p:nvSpPr>
          <p:cNvPr id="18" name="Rettangolo 17"/>
          <p:cNvSpPr/>
          <p:nvPr/>
        </p:nvSpPr>
        <p:spPr>
          <a:xfrm>
            <a:off x="1717211" y="4221088"/>
            <a:ext cx="766557" cy="307777"/>
          </a:xfrm>
          <a:prstGeom prst="rect">
            <a:avLst/>
          </a:prstGeom>
        </p:spPr>
        <p:txBody>
          <a:bodyPr wrap="none">
            <a:spAutoFit/>
          </a:bodyPr>
          <a:lstStyle/>
          <a:p>
            <a:r>
              <a:rPr lang="it-IT" sz="1400" b="1" dirty="0" smtClean="0"/>
              <a:t>67°- 82°</a:t>
            </a:r>
            <a:endParaRPr lang="it-IT" sz="1400" b="1" dirty="0"/>
          </a:p>
        </p:txBody>
      </p:sp>
      <p:sp>
        <p:nvSpPr>
          <p:cNvPr id="19" name="Rettangolo 18"/>
          <p:cNvSpPr/>
          <p:nvPr/>
        </p:nvSpPr>
        <p:spPr>
          <a:xfrm>
            <a:off x="3517411" y="4221088"/>
            <a:ext cx="766557" cy="307777"/>
          </a:xfrm>
          <a:prstGeom prst="rect">
            <a:avLst/>
          </a:prstGeom>
        </p:spPr>
        <p:txBody>
          <a:bodyPr wrap="none">
            <a:spAutoFit/>
          </a:bodyPr>
          <a:lstStyle/>
          <a:p>
            <a:r>
              <a:rPr lang="it-IT" sz="1400" b="1" dirty="0" smtClean="0"/>
              <a:t>53°- 67°</a:t>
            </a:r>
            <a:endParaRPr lang="it-IT" sz="1400" b="1" dirty="0"/>
          </a:p>
        </p:txBody>
      </p:sp>
      <p:sp>
        <p:nvSpPr>
          <p:cNvPr id="20" name="Rettangolo 19"/>
          <p:cNvSpPr/>
          <p:nvPr/>
        </p:nvSpPr>
        <p:spPr>
          <a:xfrm>
            <a:off x="5317611" y="4221088"/>
            <a:ext cx="766557" cy="307777"/>
          </a:xfrm>
          <a:prstGeom prst="rect">
            <a:avLst/>
          </a:prstGeom>
        </p:spPr>
        <p:txBody>
          <a:bodyPr wrap="none">
            <a:spAutoFit/>
          </a:bodyPr>
          <a:lstStyle/>
          <a:p>
            <a:r>
              <a:rPr lang="it-IT" sz="1400" b="1" dirty="0" smtClean="0"/>
              <a:t>41°- 53°</a:t>
            </a:r>
            <a:endParaRPr lang="it-IT" sz="1400" b="1" dirty="0"/>
          </a:p>
        </p:txBody>
      </p:sp>
      <p:sp>
        <p:nvSpPr>
          <p:cNvPr id="22" name="Rettangolo 21"/>
          <p:cNvSpPr/>
          <p:nvPr/>
        </p:nvSpPr>
        <p:spPr>
          <a:xfrm>
            <a:off x="7164288" y="4221088"/>
            <a:ext cx="766557" cy="307777"/>
          </a:xfrm>
          <a:prstGeom prst="rect">
            <a:avLst/>
          </a:prstGeom>
        </p:spPr>
        <p:txBody>
          <a:bodyPr wrap="none">
            <a:spAutoFit/>
          </a:bodyPr>
          <a:lstStyle/>
          <a:p>
            <a:r>
              <a:rPr lang="it-IT" sz="1400" b="1" dirty="0" smtClean="0"/>
              <a:t>29°- 41°</a:t>
            </a:r>
            <a:endParaRPr lang="it-IT" sz="1400" b="1" dirty="0"/>
          </a:p>
        </p:txBody>
      </p:sp>
      <p:sp>
        <p:nvSpPr>
          <p:cNvPr id="10" name="Rettangolo 9"/>
          <p:cNvSpPr/>
          <p:nvPr/>
        </p:nvSpPr>
        <p:spPr>
          <a:xfrm>
            <a:off x="5868144" y="216000"/>
            <a:ext cx="2160000" cy="720000"/>
          </a:xfrm>
          <a:prstGeom prst="rect">
            <a:avLst/>
          </a:prstGeom>
          <a:ln>
            <a:solidFill>
              <a:srgbClr val="003399"/>
            </a:solidFill>
          </a:ln>
        </p:spPr>
        <p:txBody>
          <a:bodyPr wrap="square">
            <a:spAutoFit/>
          </a:bodyPr>
          <a:lstStyle/>
          <a:p>
            <a:r>
              <a:rPr lang="it-IT" dirty="0" smtClean="0">
                <a:solidFill>
                  <a:srgbClr val="92D050"/>
                </a:solidFill>
              </a:rPr>
              <a:t>___  </a:t>
            </a:r>
            <a:r>
              <a:rPr lang="it-IT" baseline="30000" dirty="0" smtClean="0">
                <a:solidFill>
                  <a:srgbClr val="92D050"/>
                </a:solidFill>
              </a:rPr>
              <a:t>16</a:t>
            </a:r>
            <a:r>
              <a:rPr lang="it-IT" dirty="0" smtClean="0">
                <a:solidFill>
                  <a:srgbClr val="92D050"/>
                </a:solidFill>
              </a:rPr>
              <a:t>O + </a:t>
            </a:r>
            <a:r>
              <a:rPr lang="it-IT" baseline="30000" dirty="0" smtClean="0">
                <a:solidFill>
                  <a:srgbClr val="92D050"/>
                </a:solidFill>
              </a:rPr>
              <a:t>65</a:t>
            </a:r>
            <a:r>
              <a:rPr lang="it-IT" dirty="0" smtClean="0">
                <a:solidFill>
                  <a:srgbClr val="92D050"/>
                </a:solidFill>
              </a:rPr>
              <a:t>Cu PACE</a:t>
            </a:r>
          </a:p>
          <a:p>
            <a:r>
              <a:rPr lang="it-IT" dirty="0" smtClean="0">
                <a:solidFill>
                  <a:schemeClr val="accent6"/>
                </a:solidFill>
              </a:rPr>
              <a:t>___  </a:t>
            </a:r>
            <a:r>
              <a:rPr lang="it-IT" baseline="30000" dirty="0" smtClean="0">
                <a:solidFill>
                  <a:schemeClr val="accent6"/>
                </a:solidFill>
              </a:rPr>
              <a:t>19</a:t>
            </a:r>
            <a:r>
              <a:rPr lang="it-IT" dirty="0" smtClean="0">
                <a:solidFill>
                  <a:schemeClr val="accent6"/>
                </a:solidFill>
              </a:rPr>
              <a:t>F + </a:t>
            </a:r>
            <a:r>
              <a:rPr lang="it-IT" baseline="30000" dirty="0" smtClean="0">
                <a:solidFill>
                  <a:schemeClr val="accent6"/>
                </a:solidFill>
              </a:rPr>
              <a:t>62</a:t>
            </a:r>
            <a:r>
              <a:rPr lang="it-IT" dirty="0" smtClean="0">
                <a:solidFill>
                  <a:schemeClr val="accent6"/>
                </a:solidFill>
              </a:rPr>
              <a:t>Ni  PACE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92000" y="324000"/>
            <a:ext cx="2196000" cy="461665"/>
          </a:xfrm>
          <a:prstGeom prst="rect">
            <a:avLst/>
          </a:prstGeom>
          <a:solidFill>
            <a:schemeClr val="accent5">
              <a:lumMod val="20000"/>
              <a:lumOff val="80000"/>
            </a:schemeClr>
          </a:solidFill>
        </p:spPr>
        <p:txBody>
          <a:bodyPr wrap="none" rtlCol="0">
            <a:spAutoFit/>
          </a:bodyPr>
          <a:lstStyle/>
          <a:p>
            <a:pPr algn="ctr"/>
            <a:r>
              <a:rPr lang="it-IT" sz="2400" b="1" dirty="0" smtClean="0">
                <a:solidFill>
                  <a:srgbClr val="C00000"/>
                </a:solidFill>
                <a:latin typeface="Symbol" pitchFamily="18" charset="2"/>
              </a:rPr>
              <a:t>a</a:t>
            </a:r>
            <a:r>
              <a:rPr lang="it-IT" sz="2400" dirty="0" smtClean="0">
                <a:solidFill>
                  <a:srgbClr val="C00000"/>
                </a:solidFill>
              </a:rPr>
              <a:t> </a:t>
            </a:r>
            <a:r>
              <a:rPr lang="it-IT" sz="2400" dirty="0" err="1" smtClean="0"/>
              <a:t>spectra</a:t>
            </a:r>
            <a:r>
              <a:rPr lang="it-IT" sz="2400" dirty="0" smtClean="0"/>
              <a:t> in </a:t>
            </a:r>
            <a:r>
              <a:rPr lang="it-IT" sz="2400" dirty="0" err="1" smtClean="0">
                <a:solidFill>
                  <a:srgbClr val="C00000"/>
                </a:solidFill>
              </a:rPr>
              <a:t>Lab</a:t>
            </a:r>
            <a:endParaRPr lang="it-IT" sz="2400" dirty="0">
              <a:solidFill>
                <a:srgbClr val="C00000"/>
              </a:solidFill>
            </a:endParaRPr>
          </a:p>
        </p:txBody>
      </p:sp>
      <p:sp>
        <p:nvSpPr>
          <p:cNvPr id="6" name="CasellaDiTesto 5"/>
          <p:cNvSpPr txBox="1"/>
          <p:nvPr/>
        </p:nvSpPr>
        <p:spPr>
          <a:xfrm>
            <a:off x="3600000" y="251998"/>
            <a:ext cx="1620000" cy="646331"/>
          </a:xfrm>
          <a:prstGeom prst="rect">
            <a:avLst/>
          </a:prstGeom>
          <a:noFill/>
          <a:ln w="12700">
            <a:solidFill>
              <a:srgbClr val="003399"/>
            </a:solidFill>
          </a:ln>
        </p:spPr>
        <p:txBody>
          <a:bodyPr wrap="none" rtlCol="0">
            <a:spAutoFit/>
          </a:bodyPr>
          <a:lstStyle/>
          <a:p>
            <a:r>
              <a:rPr lang="it-IT" dirty="0" smtClean="0">
                <a:solidFill>
                  <a:srgbClr val="003399"/>
                </a:solidFill>
              </a:rPr>
              <a:t>___  </a:t>
            </a:r>
            <a:r>
              <a:rPr lang="it-IT" baseline="30000" dirty="0" smtClean="0">
                <a:solidFill>
                  <a:srgbClr val="003399"/>
                </a:solidFill>
              </a:rPr>
              <a:t>16</a:t>
            </a:r>
            <a:r>
              <a:rPr lang="it-IT" dirty="0" smtClean="0">
                <a:solidFill>
                  <a:srgbClr val="003399"/>
                </a:solidFill>
              </a:rPr>
              <a:t>O + </a:t>
            </a:r>
            <a:r>
              <a:rPr lang="it-IT" baseline="30000" dirty="0" smtClean="0">
                <a:solidFill>
                  <a:srgbClr val="003399"/>
                </a:solidFill>
              </a:rPr>
              <a:t>65</a:t>
            </a:r>
            <a:r>
              <a:rPr lang="it-IT" dirty="0" smtClean="0">
                <a:solidFill>
                  <a:srgbClr val="003399"/>
                </a:solidFill>
              </a:rPr>
              <a:t>Cu</a:t>
            </a:r>
          </a:p>
          <a:p>
            <a:r>
              <a:rPr lang="it-IT" dirty="0" smtClean="0">
                <a:solidFill>
                  <a:srgbClr val="C00000"/>
                </a:solidFill>
              </a:rPr>
              <a:t>___  </a:t>
            </a:r>
            <a:r>
              <a:rPr lang="it-IT" baseline="30000" dirty="0" smtClean="0">
                <a:solidFill>
                  <a:srgbClr val="C00000"/>
                </a:solidFill>
              </a:rPr>
              <a:t>19</a:t>
            </a:r>
            <a:r>
              <a:rPr lang="it-IT" dirty="0" smtClean="0">
                <a:solidFill>
                  <a:srgbClr val="C00000"/>
                </a:solidFill>
              </a:rPr>
              <a:t>F + </a:t>
            </a:r>
            <a:r>
              <a:rPr lang="it-IT" baseline="30000" dirty="0" smtClean="0">
                <a:solidFill>
                  <a:srgbClr val="C00000"/>
                </a:solidFill>
              </a:rPr>
              <a:t>62</a:t>
            </a:r>
            <a:r>
              <a:rPr lang="it-IT" dirty="0" smtClean="0">
                <a:solidFill>
                  <a:srgbClr val="C00000"/>
                </a:solidFill>
              </a:rPr>
              <a:t>Ni</a:t>
            </a:r>
            <a:endParaRPr lang="it-IT" dirty="0">
              <a:solidFill>
                <a:srgbClr val="C00000"/>
              </a:solidFill>
            </a:endParaRPr>
          </a:p>
        </p:txBody>
      </p:sp>
      <p:pic>
        <p:nvPicPr>
          <p:cNvPr id="8" name="Segnaposto contenuto 7" descr="alpha_lab_2sistemi_S12.png"/>
          <p:cNvPicPr>
            <a:picLocks noGrp="1" noChangeAspect="1"/>
          </p:cNvPicPr>
          <p:nvPr>
            <p:ph idx="1"/>
          </p:nvPr>
        </p:nvPicPr>
        <p:blipFill>
          <a:blip r:embed="rId2" cstate="print"/>
          <a:stretch>
            <a:fillRect/>
          </a:stretch>
        </p:blipFill>
        <p:spPr>
          <a:xfrm>
            <a:off x="972000" y="1124744"/>
            <a:ext cx="7162589" cy="5400000"/>
          </a:xfrm>
        </p:spPr>
      </p:pic>
      <p:pic>
        <p:nvPicPr>
          <p:cNvPr id="7"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cxnSp>
        <p:nvCxnSpPr>
          <p:cNvPr id="10" name="Connettore 2 9"/>
          <p:cNvCxnSpPr/>
          <p:nvPr/>
        </p:nvCxnSpPr>
        <p:spPr>
          <a:xfrm flipH="1">
            <a:off x="7452320" y="5085184"/>
            <a:ext cx="648072" cy="3600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5580112" y="5085184"/>
            <a:ext cx="648072" cy="3600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1547664" y="1484784"/>
            <a:ext cx="949299" cy="307777"/>
          </a:xfrm>
          <a:prstGeom prst="rect">
            <a:avLst/>
          </a:prstGeom>
        </p:spPr>
        <p:txBody>
          <a:bodyPr wrap="none">
            <a:spAutoFit/>
          </a:bodyPr>
          <a:lstStyle/>
          <a:p>
            <a:r>
              <a:rPr lang="it-IT" sz="1400" b="1" dirty="0" smtClean="0"/>
              <a:t>139°- 151°</a:t>
            </a:r>
            <a:endParaRPr lang="it-IT" sz="1400" b="1" dirty="0"/>
          </a:p>
        </p:txBody>
      </p:sp>
      <p:sp>
        <p:nvSpPr>
          <p:cNvPr id="13" name="Rettangolo 12"/>
          <p:cNvSpPr/>
          <p:nvPr/>
        </p:nvSpPr>
        <p:spPr>
          <a:xfrm>
            <a:off x="3347864" y="1484784"/>
            <a:ext cx="949299" cy="307777"/>
          </a:xfrm>
          <a:prstGeom prst="rect">
            <a:avLst/>
          </a:prstGeom>
        </p:spPr>
        <p:txBody>
          <a:bodyPr wrap="none">
            <a:spAutoFit/>
          </a:bodyPr>
          <a:lstStyle/>
          <a:p>
            <a:r>
              <a:rPr lang="it-IT" sz="1400" b="1" dirty="0" smtClean="0"/>
              <a:t>127°- 139°</a:t>
            </a:r>
            <a:endParaRPr lang="it-IT" sz="1400" b="1" dirty="0"/>
          </a:p>
        </p:txBody>
      </p:sp>
      <p:sp>
        <p:nvSpPr>
          <p:cNvPr id="14" name="Rettangolo 13"/>
          <p:cNvSpPr/>
          <p:nvPr/>
        </p:nvSpPr>
        <p:spPr>
          <a:xfrm>
            <a:off x="5134869" y="1484784"/>
            <a:ext cx="949299" cy="307777"/>
          </a:xfrm>
          <a:prstGeom prst="rect">
            <a:avLst/>
          </a:prstGeom>
        </p:spPr>
        <p:txBody>
          <a:bodyPr wrap="none">
            <a:spAutoFit/>
          </a:bodyPr>
          <a:lstStyle/>
          <a:p>
            <a:r>
              <a:rPr lang="it-IT" sz="1400" b="1" dirty="0" smtClean="0"/>
              <a:t>113°- 127°</a:t>
            </a:r>
            <a:endParaRPr lang="it-IT" sz="1400" b="1" dirty="0"/>
          </a:p>
        </p:txBody>
      </p:sp>
      <p:sp>
        <p:nvSpPr>
          <p:cNvPr id="15" name="Rettangolo 14"/>
          <p:cNvSpPr/>
          <p:nvPr/>
        </p:nvSpPr>
        <p:spPr>
          <a:xfrm>
            <a:off x="6954433" y="1484784"/>
            <a:ext cx="857927" cy="307777"/>
          </a:xfrm>
          <a:prstGeom prst="rect">
            <a:avLst/>
          </a:prstGeom>
        </p:spPr>
        <p:txBody>
          <a:bodyPr wrap="none">
            <a:spAutoFit/>
          </a:bodyPr>
          <a:lstStyle/>
          <a:p>
            <a:r>
              <a:rPr lang="it-IT" sz="1400" b="1" dirty="0" smtClean="0"/>
              <a:t>98°- 113°</a:t>
            </a:r>
            <a:endParaRPr lang="it-IT" sz="1400" b="1" dirty="0"/>
          </a:p>
        </p:txBody>
      </p:sp>
      <p:sp>
        <p:nvSpPr>
          <p:cNvPr id="16" name="Rettangolo 15"/>
          <p:cNvSpPr/>
          <p:nvPr/>
        </p:nvSpPr>
        <p:spPr>
          <a:xfrm>
            <a:off x="1763688" y="4221088"/>
            <a:ext cx="766557" cy="307777"/>
          </a:xfrm>
          <a:prstGeom prst="rect">
            <a:avLst/>
          </a:prstGeom>
        </p:spPr>
        <p:txBody>
          <a:bodyPr wrap="none">
            <a:spAutoFit/>
          </a:bodyPr>
          <a:lstStyle/>
          <a:p>
            <a:r>
              <a:rPr lang="it-IT" sz="1400" b="1" dirty="0" smtClean="0"/>
              <a:t>67°- 82°</a:t>
            </a:r>
            <a:endParaRPr lang="it-IT" sz="1400" b="1" dirty="0"/>
          </a:p>
        </p:txBody>
      </p:sp>
      <p:sp>
        <p:nvSpPr>
          <p:cNvPr id="17" name="Rettangolo 16"/>
          <p:cNvSpPr/>
          <p:nvPr/>
        </p:nvSpPr>
        <p:spPr>
          <a:xfrm>
            <a:off x="3517411" y="4221088"/>
            <a:ext cx="766557" cy="307777"/>
          </a:xfrm>
          <a:prstGeom prst="rect">
            <a:avLst/>
          </a:prstGeom>
        </p:spPr>
        <p:txBody>
          <a:bodyPr wrap="none">
            <a:spAutoFit/>
          </a:bodyPr>
          <a:lstStyle/>
          <a:p>
            <a:r>
              <a:rPr lang="it-IT" sz="1400" b="1" dirty="0" smtClean="0"/>
              <a:t>53°- 67°</a:t>
            </a:r>
            <a:endParaRPr lang="it-IT" sz="1400" b="1" dirty="0"/>
          </a:p>
        </p:txBody>
      </p:sp>
      <p:sp>
        <p:nvSpPr>
          <p:cNvPr id="18" name="Rettangolo 17"/>
          <p:cNvSpPr/>
          <p:nvPr/>
        </p:nvSpPr>
        <p:spPr>
          <a:xfrm>
            <a:off x="5317611" y="4221088"/>
            <a:ext cx="766557" cy="307777"/>
          </a:xfrm>
          <a:prstGeom prst="rect">
            <a:avLst/>
          </a:prstGeom>
        </p:spPr>
        <p:txBody>
          <a:bodyPr wrap="none">
            <a:spAutoFit/>
          </a:bodyPr>
          <a:lstStyle/>
          <a:p>
            <a:r>
              <a:rPr lang="it-IT" sz="1400" b="1" dirty="0" smtClean="0"/>
              <a:t>41°- 53°</a:t>
            </a:r>
            <a:endParaRPr lang="it-IT" sz="1400" b="1" dirty="0"/>
          </a:p>
        </p:txBody>
      </p:sp>
      <p:sp>
        <p:nvSpPr>
          <p:cNvPr id="19" name="Rettangolo 18"/>
          <p:cNvSpPr/>
          <p:nvPr/>
        </p:nvSpPr>
        <p:spPr>
          <a:xfrm>
            <a:off x="7095115" y="4221088"/>
            <a:ext cx="789253" cy="307777"/>
          </a:xfrm>
          <a:prstGeom prst="rect">
            <a:avLst/>
          </a:prstGeom>
        </p:spPr>
        <p:txBody>
          <a:bodyPr wrap="square">
            <a:spAutoFit/>
          </a:bodyPr>
          <a:lstStyle/>
          <a:p>
            <a:r>
              <a:rPr lang="it-IT" sz="1400" b="1" dirty="0" smtClean="0"/>
              <a:t>29°- 41°</a:t>
            </a:r>
            <a:endParaRPr lang="it-IT" sz="1400" b="1" dirty="0"/>
          </a:p>
        </p:txBody>
      </p:sp>
      <p:sp>
        <p:nvSpPr>
          <p:cNvPr id="20" name="CasellaDiTesto 19"/>
          <p:cNvSpPr txBox="1"/>
          <p:nvPr/>
        </p:nvSpPr>
        <p:spPr>
          <a:xfrm>
            <a:off x="6840000" y="6336000"/>
            <a:ext cx="1116000" cy="360000"/>
          </a:xfrm>
          <a:prstGeom prst="rect">
            <a:avLst/>
          </a:prstGeom>
          <a:noFill/>
        </p:spPr>
        <p:txBody>
          <a:bodyPr wrap="none" rtlCol="0">
            <a:spAutoFit/>
          </a:bodyPr>
          <a:lstStyle/>
          <a:p>
            <a:r>
              <a:rPr lang="it-IT" b="1" dirty="0" err="1" smtClean="0"/>
              <a:t>E</a:t>
            </a:r>
            <a:r>
              <a:rPr lang="it-IT" b="1" baseline="-25000" dirty="0" err="1" smtClean="0"/>
              <a:t>lab</a:t>
            </a:r>
            <a:r>
              <a:rPr lang="it-IT" b="1" baseline="-25000" dirty="0" smtClean="0"/>
              <a:t> </a:t>
            </a:r>
            <a:r>
              <a:rPr lang="it-IT" b="1" dirty="0" smtClean="0"/>
              <a:t>(</a:t>
            </a:r>
            <a:r>
              <a:rPr lang="it-IT" b="1" dirty="0" err="1" smtClean="0"/>
              <a:t>MeV</a:t>
            </a:r>
            <a:r>
              <a:rPr lang="it-IT" b="1" dirty="0" smtClean="0"/>
              <a:t>)</a:t>
            </a:r>
            <a:endParaRPr lang="it-IT" b="1" dirty="0"/>
          </a:p>
        </p:txBody>
      </p:sp>
      <p:pic>
        <p:nvPicPr>
          <p:cNvPr id="21" name="Picture 2" descr="http://www.infn.it/logo/weblogo6.gif"/>
          <p:cNvPicPr>
            <a:picLocks noChangeAspect="1" noChangeArrowheads="1"/>
          </p:cNvPicPr>
          <p:nvPr/>
        </p:nvPicPr>
        <p:blipFill>
          <a:blip r:embed="rId4" cstate="print"/>
          <a:srcRect/>
          <a:stretch>
            <a:fillRect/>
          </a:stretch>
        </p:blipFill>
        <p:spPr bwMode="auto">
          <a:xfrm>
            <a:off x="8175054" y="30137"/>
            <a:ext cx="933450" cy="590551"/>
          </a:xfrm>
          <a:prstGeom prst="rect">
            <a:avLst/>
          </a:prstGeom>
          <a:noFill/>
        </p:spPr>
      </p:pic>
      <p:sp>
        <p:nvSpPr>
          <p:cNvPr id="22" name="Rettangolo 21"/>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24" name="CasellaDiTesto 23"/>
          <p:cNvSpPr txBox="1"/>
          <p:nvPr/>
        </p:nvSpPr>
        <p:spPr>
          <a:xfrm rot="1800000">
            <a:off x="6408000" y="648000"/>
            <a:ext cx="2837059" cy="646331"/>
          </a:xfrm>
          <a:prstGeom prst="rect">
            <a:avLst/>
          </a:prstGeom>
          <a:noFill/>
        </p:spPr>
        <p:txBody>
          <a:bodyPr wrap="none" rtlCol="0">
            <a:spAutoFit/>
          </a:bodyPr>
          <a:lstStyle/>
          <a:p>
            <a:r>
              <a:rPr lang="it-IT"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PRELIMINARY</a:t>
            </a:r>
            <a:endParaRPr lang="it-IT"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alpha_lab_2sistemi_pace_S12.png"/>
          <p:cNvPicPr preferRelativeResize="0">
            <a:picLocks noGrp="1"/>
          </p:cNvPicPr>
          <p:nvPr>
            <p:ph idx="1"/>
          </p:nvPr>
        </p:nvPicPr>
        <p:blipFill>
          <a:blip r:embed="rId2" cstate="print"/>
          <a:stretch>
            <a:fillRect/>
          </a:stretch>
        </p:blipFill>
        <p:spPr>
          <a:xfrm>
            <a:off x="972000" y="1125344"/>
            <a:ext cx="7200000" cy="5400000"/>
          </a:xfrm>
        </p:spPr>
      </p:pic>
      <p:sp>
        <p:nvSpPr>
          <p:cNvPr id="8" name="Rettangolo 7"/>
          <p:cNvSpPr/>
          <p:nvPr/>
        </p:nvSpPr>
        <p:spPr>
          <a:xfrm>
            <a:off x="792000" y="324000"/>
            <a:ext cx="2196000" cy="461665"/>
          </a:xfrm>
          <a:prstGeom prst="rect">
            <a:avLst/>
          </a:prstGeom>
          <a:solidFill>
            <a:schemeClr val="accent5">
              <a:lumMod val="20000"/>
              <a:lumOff val="80000"/>
            </a:schemeClr>
          </a:solidFill>
        </p:spPr>
        <p:txBody>
          <a:bodyPr wrap="none">
            <a:spAutoFit/>
          </a:bodyPr>
          <a:lstStyle/>
          <a:p>
            <a:pPr algn="ctr"/>
            <a:r>
              <a:rPr lang="it-IT" sz="2400" b="1" dirty="0" smtClean="0">
                <a:solidFill>
                  <a:srgbClr val="C00000"/>
                </a:solidFill>
                <a:latin typeface="Symbol" pitchFamily="18" charset="2"/>
              </a:rPr>
              <a:t>a</a:t>
            </a:r>
            <a:r>
              <a:rPr lang="it-IT" sz="2400" dirty="0" smtClean="0">
                <a:solidFill>
                  <a:srgbClr val="C00000"/>
                </a:solidFill>
              </a:rPr>
              <a:t> </a:t>
            </a:r>
            <a:r>
              <a:rPr lang="it-IT" sz="2400" dirty="0" err="1" smtClean="0"/>
              <a:t>spectra</a:t>
            </a:r>
            <a:r>
              <a:rPr lang="it-IT" sz="2400" dirty="0" smtClean="0"/>
              <a:t> in </a:t>
            </a:r>
            <a:r>
              <a:rPr lang="it-IT" sz="2400" dirty="0" err="1" smtClean="0">
                <a:solidFill>
                  <a:srgbClr val="C00000"/>
                </a:solidFill>
              </a:rPr>
              <a:t>Lab</a:t>
            </a:r>
            <a:endParaRPr lang="it-IT" sz="2400" dirty="0">
              <a:solidFill>
                <a:srgbClr val="C00000"/>
              </a:solidFill>
            </a:endParaRPr>
          </a:p>
        </p:txBody>
      </p:sp>
      <p:sp>
        <p:nvSpPr>
          <p:cNvPr id="9" name="Rettangolo 8"/>
          <p:cNvSpPr/>
          <p:nvPr/>
        </p:nvSpPr>
        <p:spPr>
          <a:xfrm>
            <a:off x="3600000" y="251999"/>
            <a:ext cx="1620000" cy="646331"/>
          </a:xfrm>
          <a:prstGeom prst="rect">
            <a:avLst/>
          </a:prstGeom>
          <a:ln>
            <a:solidFill>
              <a:srgbClr val="003399"/>
            </a:solidFill>
          </a:ln>
        </p:spPr>
        <p:txBody>
          <a:bodyPr wrap="square">
            <a:spAutoFit/>
          </a:bodyPr>
          <a:lstStyle/>
          <a:p>
            <a:r>
              <a:rPr lang="it-IT" dirty="0" smtClean="0">
                <a:solidFill>
                  <a:srgbClr val="003399"/>
                </a:solidFill>
              </a:rPr>
              <a:t>___  </a:t>
            </a:r>
            <a:r>
              <a:rPr lang="it-IT" baseline="30000" dirty="0" smtClean="0">
                <a:solidFill>
                  <a:srgbClr val="003399"/>
                </a:solidFill>
              </a:rPr>
              <a:t>16</a:t>
            </a:r>
            <a:r>
              <a:rPr lang="it-IT" dirty="0" smtClean="0">
                <a:solidFill>
                  <a:srgbClr val="003399"/>
                </a:solidFill>
              </a:rPr>
              <a:t>O + </a:t>
            </a:r>
            <a:r>
              <a:rPr lang="it-IT" baseline="30000" dirty="0" smtClean="0">
                <a:solidFill>
                  <a:srgbClr val="003399"/>
                </a:solidFill>
              </a:rPr>
              <a:t>65</a:t>
            </a:r>
            <a:r>
              <a:rPr lang="it-IT" dirty="0" smtClean="0">
                <a:solidFill>
                  <a:srgbClr val="003399"/>
                </a:solidFill>
              </a:rPr>
              <a:t>Cu</a:t>
            </a:r>
          </a:p>
          <a:p>
            <a:r>
              <a:rPr lang="it-IT" dirty="0" smtClean="0">
                <a:solidFill>
                  <a:srgbClr val="C00000"/>
                </a:solidFill>
              </a:rPr>
              <a:t>___  </a:t>
            </a:r>
            <a:r>
              <a:rPr lang="it-IT" baseline="30000" dirty="0" smtClean="0">
                <a:solidFill>
                  <a:srgbClr val="C00000"/>
                </a:solidFill>
              </a:rPr>
              <a:t>19</a:t>
            </a:r>
            <a:r>
              <a:rPr lang="it-IT" dirty="0" smtClean="0">
                <a:solidFill>
                  <a:srgbClr val="C00000"/>
                </a:solidFill>
              </a:rPr>
              <a:t>F + </a:t>
            </a:r>
            <a:r>
              <a:rPr lang="it-IT" baseline="30000" dirty="0" smtClean="0">
                <a:solidFill>
                  <a:srgbClr val="C00000"/>
                </a:solidFill>
              </a:rPr>
              <a:t>62</a:t>
            </a:r>
            <a:r>
              <a:rPr lang="it-IT" dirty="0" smtClean="0">
                <a:solidFill>
                  <a:srgbClr val="C00000"/>
                </a:solidFill>
              </a:rPr>
              <a:t>Ni</a:t>
            </a:r>
          </a:p>
        </p:txBody>
      </p:sp>
      <p:sp>
        <p:nvSpPr>
          <p:cNvPr id="10" name="Rettangolo 9"/>
          <p:cNvSpPr/>
          <p:nvPr/>
        </p:nvSpPr>
        <p:spPr>
          <a:xfrm>
            <a:off x="5868000" y="216000"/>
            <a:ext cx="2160000" cy="720000"/>
          </a:xfrm>
          <a:prstGeom prst="rect">
            <a:avLst/>
          </a:prstGeom>
          <a:ln>
            <a:solidFill>
              <a:srgbClr val="003399"/>
            </a:solidFill>
          </a:ln>
        </p:spPr>
        <p:txBody>
          <a:bodyPr wrap="square">
            <a:spAutoFit/>
          </a:bodyPr>
          <a:lstStyle/>
          <a:p>
            <a:r>
              <a:rPr lang="it-IT" dirty="0" smtClean="0">
                <a:solidFill>
                  <a:srgbClr val="92D050"/>
                </a:solidFill>
              </a:rPr>
              <a:t>___  </a:t>
            </a:r>
            <a:r>
              <a:rPr lang="it-IT" baseline="30000" dirty="0" smtClean="0">
                <a:solidFill>
                  <a:srgbClr val="92D050"/>
                </a:solidFill>
              </a:rPr>
              <a:t>16</a:t>
            </a:r>
            <a:r>
              <a:rPr lang="it-IT" dirty="0" smtClean="0">
                <a:solidFill>
                  <a:srgbClr val="92D050"/>
                </a:solidFill>
              </a:rPr>
              <a:t>O + </a:t>
            </a:r>
            <a:r>
              <a:rPr lang="it-IT" baseline="30000" dirty="0" smtClean="0">
                <a:solidFill>
                  <a:srgbClr val="92D050"/>
                </a:solidFill>
              </a:rPr>
              <a:t>65</a:t>
            </a:r>
            <a:r>
              <a:rPr lang="it-IT" dirty="0" smtClean="0">
                <a:solidFill>
                  <a:srgbClr val="92D050"/>
                </a:solidFill>
              </a:rPr>
              <a:t>Cu PACE</a:t>
            </a:r>
          </a:p>
          <a:p>
            <a:r>
              <a:rPr lang="it-IT" dirty="0" smtClean="0">
                <a:solidFill>
                  <a:schemeClr val="accent6"/>
                </a:solidFill>
              </a:rPr>
              <a:t>___  </a:t>
            </a:r>
            <a:r>
              <a:rPr lang="it-IT" baseline="30000" dirty="0" smtClean="0">
                <a:solidFill>
                  <a:schemeClr val="accent6"/>
                </a:solidFill>
              </a:rPr>
              <a:t>19</a:t>
            </a:r>
            <a:r>
              <a:rPr lang="it-IT" dirty="0" smtClean="0">
                <a:solidFill>
                  <a:schemeClr val="accent6"/>
                </a:solidFill>
              </a:rPr>
              <a:t>F + </a:t>
            </a:r>
            <a:r>
              <a:rPr lang="it-IT" baseline="30000" dirty="0" smtClean="0">
                <a:solidFill>
                  <a:schemeClr val="accent6"/>
                </a:solidFill>
              </a:rPr>
              <a:t>62</a:t>
            </a:r>
            <a:r>
              <a:rPr lang="it-IT" dirty="0" smtClean="0">
                <a:solidFill>
                  <a:schemeClr val="accent6"/>
                </a:solidFill>
              </a:rPr>
              <a:t>Ni  PACE</a:t>
            </a:r>
          </a:p>
        </p:txBody>
      </p:sp>
      <p:pic>
        <p:nvPicPr>
          <p:cNvPr id="6"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sp>
        <p:nvSpPr>
          <p:cNvPr id="11" name="Rettangolo 10"/>
          <p:cNvSpPr/>
          <p:nvPr/>
        </p:nvSpPr>
        <p:spPr>
          <a:xfrm>
            <a:off x="6840000" y="6336000"/>
            <a:ext cx="1116000" cy="360000"/>
          </a:xfrm>
          <a:prstGeom prst="rect">
            <a:avLst/>
          </a:prstGeom>
        </p:spPr>
        <p:txBody>
          <a:bodyPr wrap="none">
            <a:spAutoFit/>
          </a:bodyPr>
          <a:lstStyle/>
          <a:p>
            <a:r>
              <a:rPr lang="it-IT" b="1" dirty="0" err="1" smtClean="0"/>
              <a:t>E</a:t>
            </a:r>
            <a:r>
              <a:rPr lang="it-IT" b="1" baseline="-25000" dirty="0" err="1" smtClean="0"/>
              <a:t>lab</a:t>
            </a:r>
            <a:r>
              <a:rPr lang="it-IT" b="1" baseline="-25000" dirty="0" smtClean="0"/>
              <a:t> </a:t>
            </a:r>
            <a:r>
              <a:rPr lang="it-IT" b="1" dirty="0" smtClean="0"/>
              <a:t>(</a:t>
            </a:r>
            <a:r>
              <a:rPr lang="it-IT" b="1" dirty="0" err="1" smtClean="0"/>
              <a:t>MeV</a:t>
            </a:r>
            <a:r>
              <a:rPr lang="it-IT" dirty="0" smtClean="0"/>
              <a:t>)</a:t>
            </a:r>
            <a:endParaRPr lang="it-IT" dirty="0"/>
          </a:p>
        </p:txBody>
      </p:sp>
      <p:pic>
        <p:nvPicPr>
          <p:cNvPr id="12" name="Picture 2" descr="http://www.infn.it/logo/weblogo6.gif"/>
          <p:cNvPicPr>
            <a:picLocks noChangeAspect="1" noChangeArrowheads="1"/>
          </p:cNvPicPr>
          <p:nvPr/>
        </p:nvPicPr>
        <p:blipFill>
          <a:blip r:embed="rId4" cstate="print"/>
          <a:srcRect/>
          <a:stretch>
            <a:fillRect/>
          </a:stretch>
        </p:blipFill>
        <p:spPr bwMode="auto">
          <a:xfrm>
            <a:off x="8175054" y="30137"/>
            <a:ext cx="933450" cy="590551"/>
          </a:xfrm>
          <a:prstGeom prst="rect">
            <a:avLst/>
          </a:prstGeom>
          <a:noFill/>
        </p:spPr>
      </p:pic>
      <p:sp>
        <p:nvSpPr>
          <p:cNvPr id="13" name="Rettangolo 12"/>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14" name="Rettangolo 13"/>
          <p:cNvSpPr/>
          <p:nvPr/>
        </p:nvSpPr>
        <p:spPr>
          <a:xfrm>
            <a:off x="1547664" y="1537047"/>
            <a:ext cx="949299" cy="307777"/>
          </a:xfrm>
          <a:prstGeom prst="rect">
            <a:avLst/>
          </a:prstGeom>
        </p:spPr>
        <p:txBody>
          <a:bodyPr wrap="none">
            <a:spAutoFit/>
          </a:bodyPr>
          <a:lstStyle/>
          <a:p>
            <a:r>
              <a:rPr lang="it-IT" sz="1400" b="1" dirty="0" smtClean="0"/>
              <a:t>139°- 151°</a:t>
            </a:r>
            <a:endParaRPr lang="it-IT" sz="1400" b="1" dirty="0"/>
          </a:p>
        </p:txBody>
      </p:sp>
      <p:sp>
        <p:nvSpPr>
          <p:cNvPr id="15" name="Rettangolo 14"/>
          <p:cNvSpPr/>
          <p:nvPr/>
        </p:nvSpPr>
        <p:spPr>
          <a:xfrm>
            <a:off x="3347864" y="1537047"/>
            <a:ext cx="949299" cy="307777"/>
          </a:xfrm>
          <a:prstGeom prst="rect">
            <a:avLst/>
          </a:prstGeom>
        </p:spPr>
        <p:txBody>
          <a:bodyPr wrap="none">
            <a:spAutoFit/>
          </a:bodyPr>
          <a:lstStyle/>
          <a:p>
            <a:r>
              <a:rPr lang="it-IT" sz="1400" b="1" dirty="0" smtClean="0"/>
              <a:t>127°- 139°</a:t>
            </a:r>
            <a:endParaRPr lang="it-IT" sz="1400" b="1" dirty="0"/>
          </a:p>
        </p:txBody>
      </p:sp>
      <p:sp>
        <p:nvSpPr>
          <p:cNvPr id="16" name="Rettangolo 15"/>
          <p:cNvSpPr/>
          <p:nvPr/>
        </p:nvSpPr>
        <p:spPr>
          <a:xfrm>
            <a:off x="5148064" y="1556792"/>
            <a:ext cx="949299" cy="307777"/>
          </a:xfrm>
          <a:prstGeom prst="rect">
            <a:avLst/>
          </a:prstGeom>
        </p:spPr>
        <p:txBody>
          <a:bodyPr wrap="none">
            <a:spAutoFit/>
          </a:bodyPr>
          <a:lstStyle/>
          <a:p>
            <a:r>
              <a:rPr lang="it-IT" sz="1400" b="1" dirty="0" smtClean="0"/>
              <a:t>113°- 127°</a:t>
            </a:r>
            <a:endParaRPr lang="it-IT" sz="1400" b="1" dirty="0"/>
          </a:p>
        </p:txBody>
      </p:sp>
      <p:sp>
        <p:nvSpPr>
          <p:cNvPr id="17" name="Rettangolo 16"/>
          <p:cNvSpPr/>
          <p:nvPr/>
        </p:nvSpPr>
        <p:spPr>
          <a:xfrm>
            <a:off x="7026441" y="1556792"/>
            <a:ext cx="857927" cy="307777"/>
          </a:xfrm>
          <a:prstGeom prst="rect">
            <a:avLst/>
          </a:prstGeom>
        </p:spPr>
        <p:txBody>
          <a:bodyPr wrap="none">
            <a:spAutoFit/>
          </a:bodyPr>
          <a:lstStyle/>
          <a:p>
            <a:r>
              <a:rPr lang="it-IT" sz="1400" b="1" dirty="0" smtClean="0"/>
              <a:t>98°- 113°</a:t>
            </a:r>
            <a:endParaRPr lang="it-IT" sz="1400" b="1" dirty="0"/>
          </a:p>
        </p:txBody>
      </p:sp>
      <p:sp>
        <p:nvSpPr>
          <p:cNvPr id="18" name="Rettangolo 17"/>
          <p:cNvSpPr/>
          <p:nvPr/>
        </p:nvSpPr>
        <p:spPr>
          <a:xfrm>
            <a:off x="1789219" y="4221088"/>
            <a:ext cx="766557" cy="307777"/>
          </a:xfrm>
          <a:prstGeom prst="rect">
            <a:avLst/>
          </a:prstGeom>
        </p:spPr>
        <p:txBody>
          <a:bodyPr wrap="none">
            <a:spAutoFit/>
          </a:bodyPr>
          <a:lstStyle/>
          <a:p>
            <a:r>
              <a:rPr lang="it-IT" sz="1400" b="1" dirty="0" smtClean="0"/>
              <a:t>67°- 82°</a:t>
            </a:r>
            <a:endParaRPr lang="it-IT" sz="1400" b="1" dirty="0"/>
          </a:p>
        </p:txBody>
      </p:sp>
      <p:sp>
        <p:nvSpPr>
          <p:cNvPr id="19" name="Rettangolo 18"/>
          <p:cNvSpPr/>
          <p:nvPr/>
        </p:nvSpPr>
        <p:spPr>
          <a:xfrm>
            <a:off x="3589419" y="4201343"/>
            <a:ext cx="766557" cy="307777"/>
          </a:xfrm>
          <a:prstGeom prst="rect">
            <a:avLst/>
          </a:prstGeom>
        </p:spPr>
        <p:txBody>
          <a:bodyPr wrap="none">
            <a:spAutoFit/>
          </a:bodyPr>
          <a:lstStyle/>
          <a:p>
            <a:r>
              <a:rPr lang="it-IT" sz="1400" b="1" dirty="0" smtClean="0"/>
              <a:t>53°- 67°</a:t>
            </a:r>
            <a:endParaRPr lang="it-IT" sz="1400" b="1" dirty="0"/>
          </a:p>
        </p:txBody>
      </p:sp>
      <p:sp>
        <p:nvSpPr>
          <p:cNvPr id="20" name="Rettangolo 19"/>
          <p:cNvSpPr/>
          <p:nvPr/>
        </p:nvSpPr>
        <p:spPr>
          <a:xfrm>
            <a:off x="5317611" y="4221088"/>
            <a:ext cx="766557" cy="307777"/>
          </a:xfrm>
          <a:prstGeom prst="rect">
            <a:avLst/>
          </a:prstGeom>
        </p:spPr>
        <p:txBody>
          <a:bodyPr wrap="none">
            <a:spAutoFit/>
          </a:bodyPr>
          <a:lstStyle/>
          <a:p>
            <a:r>
              <a:rPr lang="it-IT" sz="1400" b="1" dirty="0" smtClean="0"/>
              <a:t>41°- 53°</a:t>
            </a:r>
            <a:endParaRPr lang="it-IT" sz="1400" b="1" dirty="0"/>
          </a:p>
        </p:txBody>
      </p:sp>
      <p:sp>
        <p:nvSpPr>
          <p:cNvPr id="21" name="Rettangolo 20"/>
          <p:cNvSpPr/>
          <p:nvPr/>
        </p:nvSpPr>
        <p:spPr>
          <a:xfrm>
            <a:off x="7117811" y="4221088"/>
            <a:ext cx="766557" cy="307777"/>
          </a:xfrm>
          <a:prstGeom prst="rect">
            <a:avLst/>
          </a:prstGeom>
        </p:spPr>
        <p:txBody>
          <a:bodyPr wrap="none">
            <a:spAutoFit/>
          </a:bodyPr>
          <a:lstStyle/>
          <a:p>
            <a:r>
              <a:rPr lang="it-IT" sz="1400" b="1" dirty="0" smtClean="0"/>
              <a:t>29°- 41°</a:t>
            </a:r>
            <a:endParaRPr lang="it-IT" sz="1400" b="1" dirty="0"/>
          </a:p>
        </p:txBody>
      </p:sp>
      <p:cxnSp>
        <p:nvCxnSpPr>
          <p:cNvPr id="22" name="Connettore 2 21"/>
          <p:cNvCxnSpPr/>
          <p:nvPr/>
        </p:nvCxnSpPr>
        <p:spPr>
          <a:xfrm flipH="1">
            <a:off x="5580112" y="5085184"/>
            <a:ext cx="648072" cy="3600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7452320" y="5085184"/>
            <a:ext cx="648072" cy="3600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rotoni_cm_S12_over_angolo.png"/>
          <p:cNvPicPr>
            <a:picLocks noChangeAspect="1"/>
          </p:cNvPicPr>
          <p:nvPr/>
        </p:nvPicPr>
        <p:blipFill>
          <a:blip r:embed="rId2" cstate="print"/>
          <a:stretch>
            <a:fillRect/>
          </a:stretch>
        </p:blipFill>
        <p:spPr>
          <a:xfrm>
            <a:off x="683568" y="2636912"/>
            <a:ext cx="3969730" cy="2880000"/>
          </a:xfrm>
          <a:prstGeom prst="rect">
            <a:avLst/>
          </a:prstGeom>
        </p:spPr>
      </p:pic>
      <p:pic>
        <p:nvPicPr>
          <p:cNvPr id="3" name="Immagine 2" descr="alpha_cm_S12_over_angolo.png"/>
          <p:cNvPicPr>
            <a:picLocks noChangeAspect="1"/>
          </p:cNvPicPr>
          <p:nvPr/>
        </p:nvPicPr>
        <p:blipFill>
          <a:blip r:embed="rId3" cstate="print"/>
          <a:stretch>
            <a:fillRect/>
          </a:stretch>
        </p:blipFill>
        <p:spPr>
          <a:xfrm>
            <a:off x="4860033" y="2636912"/>
            <a:ext cx="3969731" cy="2880000"/>
          </a:xfrm>
          <a:prstGeom prst="rect">
            <a:avLst/>
          </a:prstGeom>
        </p:spPr>
      </p:pic>
      <p:pic>
        <p:nvPicPr>
          <p:cNvPr id="4" name="Picture 2" descr="C:\Documents and Settings\fabris\Desktop\Documenti Backup\dany\Nuclex\Garfield\Figure_Garfield\LogoGARFIELD.png"/>
          <p:cNvPicPr>
            <a:picLocks noChangeAspect="1" noChangeArrowheads="1"/>
          </p:cNvPicPr>
          <p:nvPr/>
        </p:nvPicPr>
        <p:blipFill>
          <a:blip r:embed="rId4" cstate="print"/>
          <a:srcRect/>
          <a:stretch>
            <a:fillRect/>
          </a:stretch>
        </p:blipFill>
        <p:spPr bwMode="auto">
          <a:xfrm rot="-5400000">
            <a:off x="-3160501" y="3123988"/>
            <a:ext cx="6885385" cy="637406"/>
          </a:xfrm>
          <a:prstGeom prst="rect">
            <a:avLst/>
          </a:prstGeom>
          <a:noFill/>
        </p:spPr>
      </p:pic>
      <p:sp>
        <p:nvSpPr>
          <p:cNvPr id="5" name="Rettangolo 4"/>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6" name="Picture 2" descr="http://www.infn.it/logo/weblogo6.gif"/>
          <p:cNvPicPr>
            <a:picLocks noChangeAspect="1" noChangeArrowheads="1"/>
          </p:cNvPicPr>
          <p:nvPr/>
        </p:nvPicPr>
        <p:blipFill>
          <a:blip r:embed="rId5" cstate="print"/>
          <a:srcRect/>
          <a:stretch>
            <a:fillRect/>
          </a:stretch>
        </p:blipFill>
        <p:spPr bwMode="auto">
          <a:xfrm>
            <a:off x="8175054" y="30137"/>
            <a:ext cx="933450" cy="590551"/>
          </a:xfrm>
          <a:prstGeom prst="rect">
            <a:avLst/>
          </a:prstGeom>
          <a:noFill/>
        </p:spPr>
      </p:pic>
      <p:sp>
        <p:nvSpPr>
          <p:cNvPr id="7" name="CasellaDiTesto 6"/>
          <p:cNvSpPr txBox="1"/>
          <p:nvPr/>
        </p:nvSpPr>
        <p:spPr>
          <a:xfrm rot="-2400000">
            <a:off x="504000" y="664807"/>
            <a:ext cx="2837059" cy="646331"/>
          </a:xfrm>
          <a:prstGeom prst="rect">
            <a:avLst/>
          </a:prstGeom>
          <a:noFill/>
        </p:spPr>
        <p:txBody>
          <a:bodyPr wrap="none" rtlCol="0">
            <a:spAutoFit/>
          </a:bodyPr>
          <a:lstStyle/>
          <a:p>
            <a:r>
              <a:rPr lang="it-IT"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PRELIMINARY</a:t>
            </a:r>
            <a:endParaRPr lang="it-IT"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CasellaDiTesto 7"/>
          <p:cNvSpPr txBox="1"/>
          <p:nvPr/>
        </p:nvSpPr>
        <p:spPr>
          <a:xfrm>
            <a:off x="1763688" y="2096896"/>
            <a:ext cx="1836000" cy="396000"/>
          </a:xfrm>
          <a:prstGeom prst="rect">
            <a:avLst/>
          </a:prstGeom>
          <a:noFill/>
        </p:spPr>
        <p:txBody>
          <a:bodyPr wrap="none" rtlCol="0">
            <a:spAutoFit/>
          </a:bodyPr>
          <a:lstStyle/>
          <a:p>
            <a:r>
              <a:rPr lang="it-IT" sz="2400" b="1" dirty="0" smtClean="0">
                <a:solidFill>
                  <a:srgbClr val="C00000"/>
                </a:solidFill>
              </a:rPr>
              <a:t>Proton </a:t>
            </a:r>
            <a:r>
              <a:rPr lang="it-IT" sz="2400" dirty="0" smtClean="0"/>
              <a:t>in </a:t>
            </a:r>
            <a:r>
              <a:rPr lang="it-IT" sz="2400" dirty="0" err="1" smtClean="0"/>
              <a:t>CM</a:t>
            </a:r>
            <a:endParaRPr lang="it-IT" sz="2400" dirty="0"/>
          </a:p>
        </p:txBody>
      </p:sp>
      <p:sp>
        <p:nvSpPr>
          <p:cNvPr id="9" name="CasellaDiTesto 8"/>
          <p:cNvSpPr txBox="1"/>
          <p:nvPr/>
        </p:nvSpPr>
        <p:spPr>
          <a:xfrm>
            <a:off x="5940152" y="2096896"/>
            <a:ext cx="1836000" cy="396000"/>
          </a:xfrm>
          <a:prstGeom prst="rect">
            <a:avLst/>
          </a:prstGeom>
          <a:noFill/>
        </p:spPr>
        <p:txBody>
          <a:bodyPr wrap="none" rtlCol="0">
            <a:spAutoFit/>
          </a:bodyPr>
          <a:lstStyle/>
          <a:p>
            <a:r>
              <a:rPr lang="it-IT" sz="2400" b="1" dirty="0" err="1" smtClean="0">
                <a:solidFill>
                  <a:srgbClr val="C00000"/>
                </a:solidFill>
              </a:rPr>
              <a:t>Alpha</a:t>
            </a:r>
            <a:r>
              <a:rPr lang="it-IT" sz="2400" b="1" dirty="0" smtClean="0">
                <a:solidFill>
                  <a:srgbClr val="C00000"/>
                </a:solidFill>
              </a:rPr>
              <a:t> </a:t>
            </a:r>
            <a:r>
              <a:rPr lang="it-IT" sz="2400" dirty="0" smtClean="0"/>
              <a:t>in </a:t>
            </a:r>
            <a:r>
              <a:rPr lang="it-IT" sz="2400" dirty="0" err="1" smtClean="0"/>
              <a:t>CM</a:t>
            </a:r>
            <a:endParaRPr lang="it-IT" sz="2400" dirty="0"/>
          </a:p>
        </p:txBody>
      </p:sp>
      <p:sp>
        <p:nvSpPr>
          <p:cNvPr id="11" name="CasellaDiTesto 10"/>
          <p:cNvSpPr txBox="1"/>
          <p:nvPr/>
        </p:nvSpPr>
        <p:spPr>
          <a:xfrm>
            <a:off x="3011493" y="817548"/>
            <a:ext cx="4728859" cy="523220"/>
          </a:xfrm>
          <a:prstGeom prst="rect">
            <a:avLst/>
          </a:prstGeom>
          <a:noFill/>
        </p:spPr>
        <p:txBody>
          <a:bodyPr wrap="none" rtlCol="0">
            <a:spAutoFit/>
          </a:bodyPr>
          <a:lstStyle/>
          <a:p>
            <a:r>
              <a:rPr lang="it-IT" sz="2800" dirty="0" smtClean="0"/>
              <a:t> </a:t>
            </a:r>
            <a:r>
              <a:rPr lang="it-IT" sz="2800" b="1" dirty="0" err="1" smtClean="0">
                <a:solidFill>
                  <a:srgbClr val="003399"/>
                </a:solidFill>
              </a:rPr>
              <a:t>CM</a:t>
            </a:r>
            <a:r>
              <a:rPr lang="it-IT" sz="2800" dirty="0" smtClean="0">
                <a:solidFill>
                  <a:srgbClr val="003399"/>
                </a:solidFill>
              </a:rPr>
              <a:t> </a:t>
            </a:r>
            <a:r>
              <a:rPr lang="it-IT" sz="2800" dirty="0" err="1" smtClean="0">
                <a:solidFill>
                  <a:srgbClr val="003399"/>
                </a:solidFill>
              </a:rPr>
              <a:t>Spectra</a:t>
            </a:r>
            <a:r>
              <a:rPr lang="it-IT" sz="2800" dirty="0" smtClean="0">
                <a:solidFill>
                  <a:srgbClr val="003399"/>
                </a:solidFill>
              </a:rPr>
              <a:t> at </a:t>
            </a:r>
            <a:r>
              <a:rPr lang="it-IT" sz="2800" b="1" dirty="0" err="1" smtClean="0">
                <a:solidFill>
                  <a:srgbClr val="003399"/>
                </a:solidFill>
              </a:rPr>
              <a:t>different</a:t>
            </a:r>
            <a:r>
              <a:rPr lang="it-IT" sz="2800" b="1" dirty="0" smtClean="0">
                <a:solidFill>
                  <a:srgbClr val="003399"/>
                </a:solidFill>
              </a:rPr>
              <a:t> </a:t>
            </a:r>
            <a:r>
              <a:rPr lang="it-IT" sz="2800" b="1" dirty="0" err="1" smtClean="0">
                <a:solidFill>
                  <a:srgbClr val="003399"/>
                </a:solidFill>
              </a:rPr>
              <a:t>angles</a:t>
            </a:r>
            <a:endParaRPr lang="it-IT" sz="2800" b="1" dirty="0">
              <a:solidFill>
                <a:srgbClr val="003399"/>
              </a:solidFill>
            </a:endParaRPr>
          </a:p>
        </p:txBody>
      </p:sp>
      <p:sp>
        <p:nvSpPr>
          <p:cNvPr id="12" name="CasellaDiTesto 11"/>
          <p:cNvSpPr txBox="1"/>
          <p:nvPr/>
        </p:nvSpPr>
        <p:spPr>
          <a:xfrm>
            <a:off x="3667195" y="5373216"/>
            <a:ext cx="544765" cy="400110"/>
          </a:xfrm>
          <a:prstGeom prst="rect">
            <a:avLst/>
          </a:prstGeom>
          <a:noFill/>
        </p:spPr>
        <p:txBody>
          <a:bodyPr wrap="none" rtlCol="0">
            <a:spAutoFit/>
          </a:bodyPr>
          <a:lstStyle/>
          <a:p>
            <a:r>
              <a:rPr lang="it-IT" sz="2000" b="1" dirty="0" smtClean="0"/>
              <a:t>E</a:t>
            </a:r>
            <a:r>
              <a:rPr lang="it-IT" sz="2000" b="1" baseline="-25000" dirty="0" smtClean="0"/>
              <a:t>CM</a:t>
            </a:r>
            <a:endParaRPr lang="it-IT" sz="2000" b="1" baseline="-25000" dirty="0"/>
          </a:p>
        </p:txBody>
      </p:sp>
      <p:sp>
        <p:nvSpPr>
          <p:cNvPr id="13" name="CasellaDiTesto 12"/>
          <p:cNvSpPr txBox="1"/>
          <p:nvPr/>
        </p:nvSpPr>
        <p:spPr>
          <a:xfrm>
            <a:off x="7740352" y="5373216"/>
            <a:ext cx="544765" cy="400110"/>
          </a:xfrm>
          <a:prstGeom prst="rect">
            <a:avLst/>
          </a:prstGeom>
          <a:noFill/>
        </p:spPr>
        <p:txBody>
          <a:bodyPr wrap="none" rtlCol="0">
            <a:spAutoFit/>
          </a:bodyPr>
          <a:lstStyle/>
          <a:p>
            <a:r>
              <a:rPr lang="it-IT" sz="2000" b="1" dirty="0" smtClean="0"/>
              <a:t>E</a:t>
            </a:r>
            <a:r>
              <a:rPr lang="it-IT" sz="2000" b="1" baseline="-25000" dirty="0" smtClean="0"/>
              <a:t>CM</a:t>
            </a:r>
            <a:endParaRPr lang="it-IT" sz="2000" b="1" baseline="-25000" dirty="0"/>
          </a:p>
        </p:txBody>
      </p:sp>
      <p:sp>
        <p:nvSpPr>
          <p:cNvPr id="14" name="Rettangolo 13"/>
          <p:cNvSpPr/>
          <p:nvPr/>
        </p:nvSpPr>
        <p:spPr>
          <a:xfrm>
            <a:off x="683568" y="1916832"/>
            <a:ext cx="4032448"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860032" y="1916832"/>
            <a:ext cx="4032448"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1043608" y="2996952"/>
            <a:ext cx="1027845" cy="369332"/>
          </a:xfrm>
          <a:prstGeom prst="rect">
            <a:avLst/>
          </a:prstGeom>
          <a:noFill/>
        </p:spPr>
        <p:txBody>
          <a:bodyPr wrap="none" rtlCol="0">
            <a:spAutoFit/>
          </a:bodyPr>
          <a:lstStyle/>
          <a:p>
            <a:r>
              <a:rPr lang="it-IT" baseline="30000" dirty="0" smtClean="0">
                <a:solidFill>
                  <a:srgbClr val="C00000"/>
                </a:solidFill>
              </a:rPr>
              <a:t>19</a:t>
            </a:r>
            <a:r>
              <a:rPr lang="it-IT" dirty="0" smtClean="0">
                <a:solidFill>
                  <a:srgbClr val="C00000"/>
                </a:solidFill>
              </a:rPr>
              <a:t>F + </a:t>
            </a:r>
            <a:r>
              <a:rPr lang="it-IT" baseline="30000" dirty="0" smtClean="0">
                <a:solidFill>
                  <a:srgbClr val="C00000"/>
                </a:solidFill>
              </a:rPr>
              <a:t>62</a:t>
            </a:r>
            <a:r>
              <a:rPr lang="it-IT" dirty="0" smtClean="0">
                <a:solidFill>
                  <a:srgbClr val="C00000"/>
                </a:solidFill>
              </a:rPr>
              <a:t>Ni</a:t>
            </a:r>
            <a:endParaRPr lang="it-IT" dirty="0"/>
          </a:p>
        </p:txBody>
      </p:sp>
      <p:sp>
        <p:nvSpPr>
          <p:cNvPr id="18" name="CasellaDiTesto 17"/>
          <p:cNvSpPr txBox="1"/>
          <p:nvPr/>
        </p:nvSpPr>
        <p:spPr>
          <a:xfrm>
            <a:off x="5220072" y="2996952"/>
            <a:ext cx="1027845" cy="369332"/>
          </a:xfrm>
          <a:prstGeom prst="rect">
            <a:avLst/>
          </a:prstGeom>
          <a:noFill/>
        </p:spPr>
        <p:txBody>
          <a:bodyPr wrap="none" rtlCol="0">
            <a:spAutoFit/>
          </a:bodyPr>
          <a:lstStyle/>
          <a:p>
            <a:r>
              <a:rPr lang="it-IT" b="1" baseline="30000" dirty="0" smtClean="0">
                <a:solidFill>
                  <a:srgbClr val="C00000"/>
                </a:solidFill>
              </a:rPr>
              <a:t>19</a:t>
            </a:r>
            <a:r>
              <a:rPr lang="it-IT" b="1" dirty="0" smtClean="0">
                <a:solidFill>
                  <a:srgbClr val="C00000"/>
                </a:solidFill>
              </a:rPr>
              <a:t>F + </a:t>
            </a:r>
            <a:r>
              <a:rPr lang="it-IT" b="1" baseline="30000" dirty="0" smtClean="0">
                <a:solidFill>
                  <a:srgbClr val="C00000"/>
                </a:solidFill>
              </a:rPr>
              <a:t>62</a:t>
            </a:r>
            <a:r>
              <a:rPr lang="it-IT" b="1" dirty="0" smtClean="0">
                <a:solidFill>
                  <a:srgbClr val="C00000"/>
                </a:solidFill>
              </a:rPr>
              <a:t>Ni</a:t>
            </a:r>
            <a:endParaRPr lang="it-IT" b="1" dirty="0"/>
          </a:p>
        </p:txBody>
      </p:sp>
      <p:sp>
        <p:nvSpPr>
          <p:cNvPr id="19" name="CasellaDiTesto 18"/>
          <p:cNvSpPr txBox="1"/>
          <p:nvPr/>
        </p:nvSpPr>
        <p:spPr>
          <a:xfrm>
            <a:off x="2987824" y="2987660"/>
            <a:ext cx="1117614" cy="369332"/>
          </a:xfrm>
          <a:prstGeom prst="rect">
            <a:avLst/>
          </a:prstGeom>
          <a:noFill/>
        </p:spPr>
        <p:txBody>
          <a:bodyPr wrap="none" rtlCol="0">
            <a:spAutoFit/>
          </a:bodyPr>
          <a:lstStyle/>
          <a:p>
            <a:r>
              <a:rPr lang="it-IT" baseline="30000" dirty="0" smtClean="0">
                <a:solidFill>
                  <a:srgbClr val="003399"/>
                </a:solidFill>
              </a:rPr>
              <a:t>16</a:t>
            </a:r>
            <a:r>
              <a:rPr lang="it-IT" dirty="0" smtClean="0">
                <a:solidFill>
                  <a:srgbClr val="003399"/>
                </a:solidFill>
              </a:rPr>
              <a:t>O + </a:t>
            </a:r>
            <a:r>
              <a:rPr lang="it-IT" baseline="30000" dirty="0" smtClean="0">
                <a:solidFill>
                  <a:srgbClr val="003399"/>
                </a:solidFill>
              </a:rPr>
              <a:t>65</a:t>
            </a:r>
            <a:r>
              <a:rPr lang="it-IT" dirty="0" smtClean="0">
                <a:solidFill>
                  <a:srgbClr val="003399"/>
                </a:solidFill>
              </a:rPr>
              <a:t>Cu</a:t>
            </a:r>
          </a:p>
        </p:txBody>
      </p:sp>
      <p:sp>
        <p:nvSpPr>
          <p:cNvPr id="20" name="CasellaDiTesto 19"/>
          <p:cNvSpPr txBox="1"/>
          <p:nvPr/>
        </p:nvSpPr>
        <p:spPr>
          <a:xfrm>
            <a:off x="7054786" y="2987660"/>
            <a:ext cx="1117614" cy="369332"/>
          </a:xfrm>
          <a:prstGeom prst="rect">
            <a:avLst/>
          </a:prstGeom>
          <a:noFill/>
        </p:spPr>
        <p:txBody>
          <a:bodyPr wrap="none" rtlCol="0">
            <a:spAutoFit/>
          </a:bodyPr>
          <a:lstStyle/>
          <a:p>
            <a:r>
              <a:rPr lang="it-IT" b="1" baseline="30000" dirty="0" smtClean="0">
                <a:solidFill>
                  <a:srgbClr val="003399"/>
                </a:solidFill>
              </a:rPr>
              <a:t>16</a:t>
            </a:r>
            <a:r>
              <a:rPr lang="it-IT" b="1" dirty="0" smtClean="0">
                <a:solidFill>
                  <a:srgbClr val="003399"/>
                </a:solidFill>
              </a:rPr>
              <a:t>O + </a:t>
            </a:r>
            <a:r>
              <a:rPr lang="it-IT" b="1" baseline="30000" dirty="0" smtClean="0">
                <a:solidFill>
                  <a:srgbClr val="003399"/>
                </a:solidFill>
              </a:rPr>
              <a:t>65</a:t>
            </a:r>
            <a:r>
              <a:rPr lang="it-IT" b="1" dirty="0" smtClean="0">
                <a:solidFill>
                  <a:srgbClr val="003399"/>
                </a:solidFill>
              </a:rPr>
              <a:t>Cu</a:t>
            </a:r>
          </a:p>
        </p:txBody>
      </p:sp>
      <p:sp>
        <p:nvSpPr>
          <p:cNvPr id="23" name="Ovale 22"/>
          <p:cNvSpPr/>
          <p:nvPr/>
        </p:nvSpPr>
        <p:spPr>
          <a:xfrm rot="-1620000">
            <a:off x="5661827" y="3856474"/>
            <a:ext cx="750143" cy="1353462"/>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2 24"/>
          <p:cNvCxnSpPr/>
          <p:nvPr/>
        </p:nvCxnSpPr>
        <p:spPr>
          <a:xfrm flipH="1">
            <a:off x="8172400" y="3789040"/>
            <a:ext cx="432048" cy="648072"/>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6228184" y="3645024"/>
            <a:ext cx="432048" cy="648072"/>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lphaS12_lab_fotina.png"/>
          <p:cNvPicPr>
            <a:picLocks noGrp="1" noChangeAspect="1"/>
          </p:cNvPicPr>
          <p:nvPr>
            <p:ph idx="1"/>
          </p:nvPr>
        </p:nvPicPr>
        <p:blipFill>
          <a:blip r:embed="rId2" cstate="print"/>
          <a:stretch>
            <a:fillRect/>
          </a:stretch>
        </p:blipFill>
        <p:spPr>
          <a:xfrm>
            <a:off x="2123728" y="124349"/>
            <a:ext cx="5518410" cy="3376659"/>
          </a:xfrm>
        </p:spPr>
      </p:pic>
      <p:pic>
        <p:nvPicPr>
          <p:cNvPr id="9"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pic>
        <p:nvPicPr>
          <p:cNvPr id="10" name="Picture 2" descr="http://www.infn.it/logo/weblogo6.gif"/>
          <p:cNvPicPr>
            <a:picLocks noChangeAspect="1" noChangeArrowheads="1"/>
          </p:cNvPicPr>
          <p:nvPr/>
        </p:nvPicPr>
        <p:blipFill>
          <a:blip r:embed="rId4" cstate="print"/>
          <a:srcRect/>
          <a:stretch>
            <a:fillRect/>
          </a:stretch>
        </p:blipFill>
        <p:spPr bwMode="auto">
          <a:xfrm>
            <a:off x="8175054" y="30137"/>
            <a:ext cx="933450" cy="590551"/>
          </a:xfrm>
          <a:prstGeom prst="rect">
            <a:avLst/>
          </a:prstGeom>
          <a:noFill/>
        </p:spPr>
      </p:pic>
      <p:sp>
        <p:nvSpPr>
          <p:cNvPr id="11" name="Rettangolo 10"/>
          <p:cNvSpPr/>
          <p:nvPr/>
        </p:nvSpPr>
        <p:spPr>
          <a:xfrm>
            <a:off x="611560" y="404664"/>
            <a:ext cx="1403463" cy="830997"/>
          </a:xfrm>
          <a:prstGeom prst="rect">
            <a:avLst/>
          </a:prstGeom>
          <a:solidFill>
            <a:schemeClr val="accent5">
              <a:lumMod val="20000"/>
              <a:lumOff val="80000"/>
            </a:schemeClr>
          </a:solidFill>
          <a:ln>
            <a:solidFill>
              <a:schemeClr val="tx1"/>
            </a:solidFill>
          </a:ln>
        </p:spPr>
        <p:txBody>
          <a:bodyPr wrap="square">
            <a:spAutoFit/>
          </a:bodyPr>
          <a:lstStyle/>
          <a:p>
            <a:pPr algn="ctr"/>
            <a:r>
              <a:rPr lang="it-IT" sz="2400" b="1" dirty="0" smtClean="0">
                <a:solidFill>
                  <a:srgbClr val="C00000"/>
                </a:solidFill>
                <a:latin typeface="Symbol" pitchFamily="18" charset="2"/>
              </a:rPr>
              <a:t>a</a:t>
            </a:r>
            <a:r>
              <a:rPr lang="it-IT" sz="2400" dirty="0" smtClean="0">
                <a:solidFill>
                  <a:srgbClr val="C00000"/>
                </a:solidFill>
              </a:rPr>
              <a:t> </a:t>
            </a:r>
            <a:r>
              <a:rPr lang="it-IT" sz="2400" dirty="0" err="1" smtClean="0"/>
              <a:t>spectra</a:t>
            </a:r>
            <a:r>
              <a:rPr lang="it-IT" sz="2400" dirty="0" smtClean="0"/>
              <a:t> </a:t>
            </a:r>
          </a:p>
          <a:p>
            <a:pPr algn="ctr"/>
            <a:r>
              <a:rPr lang="it-IT" sz="2400" dirty="0" smtClean="0"/>
              <a:t>in </a:t>
            </a:r>
            <a:r>
              <a:rPr lang="it-IT" sz="2400" dirty="0" err="1" smtClean="0">
                <a:solidFill>
                  <a:srgbClr val="C00000"/>
                </a:solidFill>
              </a:rPr>
              <a:t>Lab</a:t>
            </a:r>
            <a:endParaRPr lang="it-IT" sz="2400" dirty="0">
              <a:solidFill>
                <a:srgbClr val="C00000"/>
              </a:solidFill>
            </a:endParaRPr>
          </a:p>
        </p:txBody>
      </p:sp>
      <p:sp>
        <p:nvSpPr>
          <p:cNvPr id="12" name="Rettangolo 11"/>
          <p:cNvSpPr/>
          <p:nvPr/>
        </p:nvSpPr>
        <p:spPr>
          <a:xfrm>
            <a:off x="7596336" y="2852936"/>
            <a:ext cx="1476672" cy="584775"/>
          </a:xfrm>
          <a:prstGeom prst="rect">
            <a:avLst/>
          </a:prstGeom>
        </p:spPr>
        <p:txBody>
          <a:bodyPr wrap="square">
            <a:spAutoFit/>
          </a:bodyPr>
          <a:lstStyle/>
          <a:p>
            <a:r>
              <a:rPr lang="it-IT" sz="1600" dirty="0" smtClean="0">
                <a:solidFill>
                  <a:srgbClr val="003399"/>
                </a:solidFill>
              </a:rPr>
              <a:t>___  </a:t>
            </a:r>
            <a:r>
              <a:rPr lang="it-IT" sz="1600" baseline="30000" dirty="0" smtClean="0">
                <a:solidFill>
                  <a:srgbClr val="003399"/>
                </a:solidFill>
              </a:rPr>
              <a:t>16</a:t>
            </a:r>
            <a:r>
              <a:rPr lang="it-IT" sz="1600" dirty="0" smtClean="0">
                <a:solidFill>
                  <a:srgbClr val="003399"/>
                </a:solidFill>
              </a:rPr>
              <a:t>O + </a:t>
            </a:r>
            <a:r>
              <a:rPr lang="it-IT" sz="1600" baseline="30000" dirty="0" smtClean="0">
                <a:solidFill>
                  <a:srgbClr val="003399"/>
                </a:solidFill>
              </a:rPr>
              <a:t>65</a:t>
            </a:r>
            <a:r>
              <a:rPr lang="it-IT" sz="1600" dirty="0" smtClean="0">
                <a:solidFill>
                  <a:srgbClr val="003399"/>
                </a:solidFill>
              </a:rPr>
              <a:t>Cu</a:t>
            </a:r>
          </a:p>
          <a:p>
            <a:r>
              <a:rPr lang="it-IT" sz="1600" dirty="0" smtClean="0">
                <a:solidFill>
                  <a:srgbClr val="C00000"/>
                </a:solidFill>
              </a:rPr>
              <a:t>___  </a:t>
            </a:r>
            <a:r>
              <a:rPr lang="it-IT" sz="1600" baseline="30000" dirty="0" smtClean="0">
                <a:solidFill>
                  <a:srgbClr val="C00000"/>
                </a:solidFill>
              </a:rPr>
              <a:t>19</a:t>
            </a:r>
            <a:r>
              <a:rPr lang="it-IT" sz="1600" dirty="0" smtClean="0">
                <a:solidFill>
                  <a:srgbClr val="C00000"/>
                </a:solidFill>
              </a:rPr>
              <a:t>F + </a:t>
            </a:r>
            <a:r>
              <a:rPr lang="it-IT" sz="1600" baseline="30000" dirty="0" smtClean="0">
                <a:solidFill>
                  <a:srgbClr val="C00000"/>
                </a:solidFill>
              </a:rPr>
              <a:t>62</a:t>
            </a:r>
            <a:r>
              <a:rPr lang="it-IT" sz="1600" dirty="0" smtClean="0">
                <a:solidFill>
                  <a:srgbClr val="C00000"/>
                </a:solidFill>
              </a:rPr>
              <a:t>Ni</a:t>
            </a:r>
          </a:p>
        </p:txBody>
      </p:sp>
      <p:sp>
        <p:nvSpPr>
          <p:cNvPr id="13" name="Rettangolo 12"/>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15" name="Rettangolo 14"/>
          <p:cNvSpPr/>
          <p:nvPr/>
        </p:nvSpPr>
        <p:spPr>
          <a:xfrm>
            <a:off x="6469739" y="2060848"/>
            <a:ext cx="766557" cy="307777"/>
          </a:xfrm>
          <a:prstGeom prst="rect">
            <a:avLst/>
          </a:prstGeom>
        </p:spPr>
        <p:txBody>
          <a:bodyPr wrap="none">
            <a:spAutoFit/>
          </a:bodyPr>
          <a:lstStyle/>
          <a:p>
            <a:r>
              <a:rPr lang="it-IT" sz="1400" b="1" dirty="0" smtClean="0"/>
              <a:t>29°- 41°</a:t>
            </a:r>
            <a:endParaRPr lang="it-IT" sz="1400" b="1" dirty="0"/>
          </a:p>
        </p:txBody>
      </p:sp>
      <p:sp>
        <p:nvSpPr>
          <p:cNvPr id="16" name="Rettangolo 15"/>
          <p:cNvSpPr/>
          <p:nvPr/>
        </p:nvSpPr>
        <p:spPr>
          <a:xfrm>
            <a:off x="3589419" y="2060848"/>
            <a:ext cx="766557" cy="307777"/>
          </a:xfrm>
          <a:prstGeom prst="rect">
            <a:avLst/>
          </a:prstGeom>
        </p:spPr>
        <p:txBody>
          <a:bodyPr wrap="none">
            <a:spAutoFit/>
          </a:bodyPr>
          <a:lstStyle/>
          <a:p>
            <a:r>
              <a:rPr lang="it-IT" sz="1400" b="1" dirty="0" smtClean="0"/>
              <a:t>41°- 53°</a:t>
            </a:r>
            <a:endParaRPr lang="it-IT" sz="1400" b="1" dirty="0"/>
          </a:p>
        </p:txBody>
      </p:sp>
      <p:sp>
        <p:nvSpPr>
          <p:cNvPr id="17" name="Rettangolo 16"/>
          <p:cNvSpPr/>
          <p:nvPr/>
        </p:nvSpPr>
        <p:spPr>
          <a:xfrm>
            <a:off x="6397731" y="404664"/>
            <a:ext cx="766557" cy="307777"/>
          </a:xfrm>
          <a:prstGeom prst="rect">
            <a:avLst/>
          </a:prstGeom>
        </p:spPr>
        <p:txBody>
          <a:bodyPr wrap="none">
            <a:spAutoFit/>
          </a:bodyPr>
          <a:lstStyle/>
          <a:p>
            <a:r>
              <a:rPr lang="it-IT" sz="1400" b="1" dirty="0" smtClean="0"/>
              <a:t>53°- 67°</a:t>
            </a:r>
            <a:endParaRPr lang="it-IT" sz="1400" b="1" dirty="0"/>
          </a:p>
        </p:txBody>
      </p:sp>
      <p:sp>
        <p:nvSpPr>
          <p:cNvPr id="18" name="Rettangolo 17"/>
          <p:cNvSpPr/>
          <p:nvPr/>
        </p:nvSpPr>
        <p:spPr>
          <a:xfrm>
            <a:off x="3589419" y="404664"/>
            <a:ext cx="766557" cy="307777"/>
          </a:xfrm>
          <a:prstGeom prst="rect">
            <a:avLst/>
          </a:prstGeom>
        </p:spPr>
        <p:txBody>
          <a:bodyPr wrap="none">
            <a:spAutoFit/>
          </a:bodyPr>
          <a:lstStyle/>
          <a:p>
            <a:r>
              <a:rPr lang="it-IT" sz="1400" b="1" dirty="0" smtClean="0"/>
              <a:t>67°- 82°</a:t>
            </a:r>
            <a:endParaRPr lang="it-IT" sz="1400" b="1" dirty="0"/>
          </a:p>
        </p:txBody>
      </p:sp>
      <p:grpSp>
        <p:nvGrpSpPr>
          <p:cNvPr id="19" name="Gruppo 18"/>
          <p:cNvGrpSpPr/>
          <p:nvPr/>
        </p:nvGrpSpPr>
        <p:grpSpPr>
          <a:xfrm>
            <a:off x="2195736" y="3429000"/>
            <a:ext cx="5256584" cy="3240360"/>
            <a:chOff x="899592" y="1412776"/>
            <a:chExt cx="7920880" cy="4484235"/>
          </a:xfrm>
        </p:grpSpPr>
        <p:pic>
          <p:nvPicPr>
            <p:cNvPr id="20" name="Picture 5" descr="Fig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6105" y="1412777"/>
              <a:ext cx="7884367" cy="4484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5" descr="Fig3"/>
            <p:cNvPicPr>
              <a:picLocks noChangeAspect="1" noChangeArrowheads="1"/>
            </p:cNvPicPr>
            <p:nvPr/>
          </p:nvPicPr>
          <p:blipFill>
            <a:blip r:embed="rId5" cstate="print">
              <a:extLst>
                <a:ext uri="{28A0092B-C50C-407E-A947-70E740481C1C}">
                  <a14:useLocalDpi xmlns:a14="http://schemas.microsoft.com/office/drawing/2010/main" xmlns="" val="0"/>
                </a:ext>
              </a:extLst>
            </a:blip>
            <a:srcRect r="51145" b="50220"/>
            <a:stretch>
              <a:fillRect/>
            </a:stretch>
          </p:blipFill>
          <p:spPr bwMode="auto">
            <a:xfrm>
              <a:off x="4860032" y="3645025"/>
              <a:ext cx="3851919" cy="2232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5" descr="Fig3"/>
            <p:cNvPicPr>
              <a:picLocks noChangeAspect="1" noChangeArrowheads="1"/>
            </p:cNvPicPr>
            <p:nvPr/>
          </p:nvPicPr>
          <p:blipFill>
            <a:blip r:embed="rId5" cstate="print">
              <a:extLst>
                <a:ext uri="{28A0092B-C50C-407E-A947-70E740481C1C}">
                  <a14:useLocalDpi xmlns:a14="http://schemas.microsoft.com/office/drawing/2010/main" xmlns="" val="0"/>
                </a:ext>
              </a:extLst>
            </a:blip>
            <a:srcRect l="48855" t="49780"/>
            <a:stretch>
              <a:fillRect/>
            </a:stretch>
          </p:blipFill>
          <p:spPr bwMode="auto">
            <a:xfrm>
              <a:off x="899592" y="1412776"/>
              <a:ext cx="4032448" cy="225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CasellaDiTesto 22"/>
          <p:cNvSpPr txBox="1"/>
          <p:nvPr/>
        </p:nvSpPr>
        <p:spPr>
          <a:xfrm>
            <a:off x="539552" y="1804754"/>
            <a:ext cx="1656184" cy="400110"/>
          </a:xfrm>
          <a:prstGeom prst="rect">
            <a:avLst/>
          </a:prstGeom>
          <a:noFill/>
        </p:spPr>
        <p:txBody>
          <a:bodyPr wrap="square" rtlCol="0">
            <a:spAutoFit/>
          </a:bodyPr>
          <a:lstStyle/>
          <a:p>
            <a:r>
              <a:rPr lang="it-IT" sz="2000" b="1" dirty="0" err="1" smtClean="0"/>
              <a:t>Experimental</a:t>
            </a:r>
            <a:endParaRPr lang="it-IT" sz="2000" b="1" dirty="0"/>
          </a:p>
        </p:txBody>
      </p:sp>
      <p:sp>
        <p:nvSpPr>
          <p:cNvPr id="24" name="CasellaDiTesto 23"/>
          <p:cNvSpPr txBox="1"/>
          <p:nvPr/>
        </p:nvSpPr>
        <p:spPr>
          <a:xfrm>
            <a:off x="683568" y="4499828"/>
            <a:ext cx="1296144" cy="800219"/>
          </a:xfrm>
          <a:prstGeom prst="rect">
            <a:avLst/>
          </a:prstGeom>
          <a:noFill/>
        </p:spPr>
        <p:txBody>
          <a:bodyPr wrap="square" rtlCol="0">
            <a:spAutoFit/>
          </a:bodyPr>
          <a:lstStyle/>
          <a:p>
            <a:pPr algn="ctr"/>
            <a:r>
              <a:rPr lang="it-IT" b="1" dirty="0" err="1" smtClean="0"/>
              <a:t>Calculated</a:t>
            </a:r>
            <a:endParaRPr lang="it-IT" b="1" dirty="0" smtClean="0"/>
          </a:p>
          <a:p>
            <a:pPr algn="ctr"/>
            <a:r>
              <a:rPr lang="it-IT" sz="1400" b="1" dirty="0" err="1" smtClean="0"/>
              <a:t>Hybrid</a:t>
            </a:r>
            <a:r>
              <a:rPr lang="it-IT" sz="1400" b="1" dirty="0" smtClean="0"/>
              <a:t> </a:t>
            </a:r>
            <a:r>
              <a:rPr lang="it-IT" sz="1400" b="1" dirty="0" err="1" smtClean="0"/>
              <a:t>Exciton</a:t>
            </a:r>
            <a:r>
              <a:rPr lang="it-IT" sz="1400" b="1" dirty="0" smtClean="0"/>
              <a:t> </a:t>
            </a:r>
            <a:r>
              <a:rPr lang="it-IT" sz="1400" b="1" dirty="0" err="1" smtClean="0"/>
              <a:t>Model</a:t>
            </a:r>
            <a:endParaRPr lang="it-IT" sz="1400" b="1" dirty="0"/>
          </a:p>
        </p:txBody>
      </p:sp>
      <p:sp>
        <p:nvSpPr>
          <p:cNvPr id="25" name="Rettangolo 24"/>
          <p:cNvSpPr/>
          <p:nvPr/>
        </p:nvSpPr>
        <p:spPr>
          <a:xfrm>
            <a:off x="2051720" y="3501008"/>
            <a:ext cx="5472608" cy="31683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051720" y="116632"/>
            <a:ext cx="5472608" cy="331236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1 27"/>
          <p:cNvCxnSpPr/>
          <p:nvPr/>
        </p:nvCxnSpPr>
        <p:spPr>
          <a:xfrm>
            <a:off x="3456000" y="332656"/>
            <a:ext cx="0" cy="1296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3563888" y="3501008"/>
            <a:ext cx="0" cy="1394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6372200" y="1988984"/>
            <a:ext cx="0" cy="12960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6372200" y="1988840"/>
            <a:ext cx="0" cy="1296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6372200" y="5157192"/>
            <a:ext cx="0" cy="1368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rot="3000000">
            <a:off x="6984421" y="1176680"/>
            <a:ext cx="2664278" cy="584775"/>
          </a:xfrm>
          <a:prstGeom prst="rect">
            <a:avLst/>
          </a:prstGeom>
          <a:noFill/>
        </p:spPr>
        <p:txBody>
          <a:bodyPr wrap="square" rtlCol="0">
            <a:spAutoFit/>
          </a:bodyPr>
          <a:lstStyle/>
          <a:p>
            <a:r>
              <a:rPr lang="it-IT"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PRELIMINARY</a:t>
            </a:r>
            <a:endParaRPr lang="it-IT"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0" name="Connettore 1 29"/>
          <p:cNvCxnSpPr/>
          <p:nvPr/>
        </p:nvCxnSpPr>
        <p:spPr>
          <a:xfrm>
            <a:off x="2411760" y="1052736"/>
            <a:ext cx="108012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2411760" y="4437112"/>
            <a:ext cx="1152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5148064" y="2564904"/>
            <a:ext cx="122413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5076056" y="6021288"/>
            <a:ext cx="1296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2017100" y="870828"/>
            <a:ext cx="394660" cy="253916"/>
          </a:xfrm>
          <a:prstGeom prst="rect">
            <a:avLst/>
          </a:prstGeom>
          <a:noFill/>
        </p:spPr>
        <p:txBody>
          <a:bodyPr wrap="none" rtlCol="0">
            <a:spAutoFit/>
          </a:bodyPr>
          <a:lstStyle/>
          <a:p>
            <a:r>
              <a:rPr lang="it-IT" sz="1000" b="1" dirty="0" smtClean="0">
                <a:solidFill>
                  <a:srgbClr val="C00000"/>
                </a:solidFill>
              </a:rPr>
              <a:t>10</a:t>
            </a:r>
            <a:r>
              <a:rPr lang="it-IT" sz="1000" b="1" baseline="30000" dirty="0" smtClean="0">
                <a:solidFill>
                  <a:srgbClr val="C00000"/>
                </a:solidFill>
              </a:rPr>
              <a:t>-2</a:t>
            </a:r>
            <a:endParaRPr lang="it-IT" sz="1000" b="1" baseline="30000" dirty="0">
              <a:solidFill>
                <a:srgbClr val="C00000"/>
              </a:solidFill>
            </a:endParaRPr>
          </a:p>
        </p:txBody>
      </p:sp>
      <p:sp>
        <p:nvSpPr>
          <p:cNvPr id="54" name="Rettangolo 53"/>
          <p:cNvSpPr/>
          <p:nvPr/>
        </p:nvSpPr>
        <p:spPr>
          <a:xfrm>
            <a:off x="2026718" y="1196752"/>
            <a:ext cx="385042" cy="246221"/>
          </a:xfrm>
          <a:prstGeom prst="rect">
            <a:avLst/>
          </a:prstGeom>
        </p:spPr>
        <p:txBody>
          <a:bodyPr wrap="none">
            <a:spAutoFit/>
          </a:bodyPr>
          <a:lstStyle/>
          <a:p>
            <a:r>
              <a:rPr lang="it-IT" sz="1000" b="1" dirty="0" smtClean="0">
                <a:solidFill>
                  <a:srgbClr val="C00000"/>
                </a:solidFill>
              </a:rPr>
              <a:t>10</a:t>
            </a:r>
            <a:r>
              <a:rPr lang="it-IT" sz="1000" b="1" baseline="30000" dirty="0" smtClean="0">
                <a:solidFill>
                  <a:srgbClr val="C00000"/>
                </a:solidFill>
              </a:rPr>
              <a:t>-3</a:t>
            </a:r>
            <a:endParaRPr lang="it-IT" sz="1000" b="1" baseline="30000" dirty="0">
              <a:solidFill>
                <a:srgbClr val="C00000"/>
              </a:solidFill>
            </a:endParaRPr>
          </a:p>
        </p:txBody>
      </p:sp>
      <p:sp>
        <p:nvSpPr>
          <p:cNvPr id="55" name="Rettangolo 54"/>
          <p:cNvSpPr/>
          <p:nvPr/>
        </p:nvSpPr>
        <p:spPr>
          <a:xfrm>
            <a:off x="2026718" y="4077072"/>
            <a:ext cx="385042" cy="246221"/>
          </a:xfrm>
          <a:prstGeom prst="rect">
            <a:avLst/>
          </a:prstGeom>
        </p:spPr>
        <p:txBody>
          <a:bodyPr wrap="none">
            <a:spAutoFit/>
          </a:bodyPr>
          <a:lstStyle/>
          <a:p>
            <a:r>
              <a:rPr lang="it-IT" sz="1000" b="1" dirty="0" smtClean="0">
                <a:solidFill>
                  <a:srgbClr val="C00000"/>
                </a:solidFill>
              </a:rPr>
              <a:t>10</a:t>
            </a:r>
            <a:r>
              <a:rPr lang="it-IT" sz="1000" b="1" baseline="30000" dirty="0" smtClean="0">
                <a:solidFill>
                  <a:srgbClr val="C00000"/>
                </a:solidFill>
              </a:rPr>
              <a:t>-2</a:t>
            </a:r>
            <a:endParaRPr lang="it-IT" sz="1000" b="1" baseline="30000" dirty="0">
              <a:solidFill>
                <a:srgbClr val="C00000"/>
              </a:solidFill>
            </a:endParaRPr>
          </a:p>
        </p:txBody>
      </p:sp>
      <p:sp>
        <p:nvSpPr>
          <p:cNvPr id="56" name="Rettangolo 55"/>
          <p:cNvSpPr/>
          <p:nvPr/>
        </p:nvSpPr>
        <p:spPr>
          <a:xfrm>
            <a:off x="2026718" y="4365104"/>
            <a:ext cx="385042" cy="246221"/>
          </a:xfrm>
          <a:prstGeom prst="rect">
            <a:avLst/>
          </a:prstGeom>
        </p:spPr>
        <p:txBody>
          <a:bodyPr wrap="none">
            <a:spAutoFit/>
          </a:bodyPr>
          <a:lstStyle/>
          <a:p>
            <a:r>
              <a:rPr lang="it-IT" sz="1000" b="1" dirty="0" smtClean="0">
                <a:solidFill>
                  <a:srgbClr val="C00000"/>
                </a:solidFill>
              </a:rPr>
              <a:t>10</a:t>
            </a:r>
            <a:r>
              <a:rPr lang="it-IT" sz="1000" b="1" baseline="30000" dirty="0" smtClean="0">
                <a:solidFill>
                  <a:srgbClr val="C00000"/>
                </a:solidFill>
              </a:rPr>
              <a:t>-3</a:t>
            </a:r>
            <a:endParaRPr lang="it-IT" sz="1000" b="1" baseline="30000" dirty="0">
              <a:solidFill>
                <a:srgbClr val="C00000"/>
              </a:solidFill>
            </a:endParaRPr>
          </a:p>
        </p:txBody>
      </p:sp>
      <p:sp>
        <p:nvSpPr>
          <p:cNvPr id="58" name="Rettangolo 57"/>
          <p:cNvSpPr/>
          <p:nvPr/>
        </p:nvSpPr>
        <p:spPr>
          <a:xfrm>
            <a:off x="4763022" y="2564904"/>
            <a:ext cx="385042" cy="246221"/>
          </a:xfrm>
          <a:prstGeom prst="rect">
            <a:avLst/>
          </a:prstGeom>
        </p:spPr>
        <p:txBody>
          <a:bodyPr wrap="none">
            <a:spAutoFit/>
          </a:bodyPr>
          <a:lstStyle/>
          <a:p>
            <a:r>
              <a:rPr lang="it-IT" sz="1000" b="1" dirty="0" smtClean="0">
                <a:solidFill>
                  <a:srgbClr val="C00000"/>
                </a:solidFill>
              </a:rPr>
              <a:t>10</a:t>
            </a:r>
            <a:r>
              <a:rPr lang="it-IT" sz="1000" b="1" baseline="30000" dirty="0" smtClean="0">
                <a:solidFill>
                  <a:srgbClr val="C00000"/>
                </a:solidFill>
              </a:rPr>
              <a:t>-2</a:t>
            </a:r>
            <a:endParaRPr lang="it-IT" sz="1000" b="1" baseline="30000" dirty="0">
              <a:solidFill>
                <a:srgbClr val="C00000"/>
              </a:solidFill>
            </a:endParaRPr>
          </a:p>
        </p:txBody>
      </p:sp>
      <p:sp>
        <p:nvSpPr>
          <p:cNvPr id="59" name="Rettangolo 58"/>
          <p:cNvSpPr/>
          <p:nvPr/>
        </p:nvSpPr>
        <p:spPr>
          <a:xfrm>
            <a:off x="4763022" y="2246675"/>
            <a:ext cx="385042" cy="246221"/>
          </a:xfrm>
          <a:prstGeom prst="rect">
            <a:avLst/>
          </a:prstGeom>
        </p:spPr>
        <p:txBody>
          <a:bodyPr wrap="none">
            <a:spAutoFit/>
          </a:bodyPr>
          <a:lstStyle/>
          <a:p>
            <a:r>
              <a:rPr lang="it-IT" sz="1000" b="1" dirty="0" smtClean="0">
                <a:solidFill>
                  <a:srgbClr val="C00000"/>
                </a:solidFill>
              </a:rPr>
              <a:t>10</a:t>
            </a:r>
            <a:r>
              <a:rPr lang="it-IT" sz="1000" b="1" baseline="30000" dirty="0" smtClean="0">
                <a:solidFill>
                  <a:srgbClr val="C00000"/>
                </a:solidFill>
              </a:rPr>
              <a:t>-1</a:t>
            </a:r>
            <a:endParaRPr lang="it-IT" sz="1000" b="1" baseline="30000" dirty="0">
              <a:solidFill>
                <a:srgbClr val="C00000"/>
              </a:solidFill>
            </a:endParaRPr>
          </a:p>
        </p:txBody>
      </p:sp>
      <p:sp>
        <p:nvSpPr>
          <p:cNvPr id="60" name="Rettangolo 59"/>
          <p:cNvSpPr/>
          <p:nvPr/>
        </p:nvSpPr>
        <p:spPr>
          <a:xfrm>
            <a:off x="4644008" y="5703059"/>
            <a:ext cx="385042" cy="246221"/>
          </a:xfrm>
          <a:prstGeom prst="rect">
            <a:avLst/>
          </a:prstGeom>
        </p:spPr>
        <p:txBody>
          <a:bodyPr wrap="square">
            <a:spAutoFit/>
          </a:bodyPr>
          <a:lstStyle/>
          <a:p>
            <a:r>
              <a:rPr lang="it-IT" sz="1000" b="1" dirty="0" smtClean="0">
                <a:solidFill>
                  <a:srgbClr val="C00000"/>
                </a:solidFill>
              </a:rPr>
              <a:t>10</a:t>
            </a:r>
            <a:r>
              <a:rPr lang="it-IT" sz="1000" b="1" baseline="30000" dirty="0" smtClean="0">
                <a:solidFill>
                  <a:srgbClr val="C00000"/>
                </a:solidFill>
              </a:rPr>
              <a:t>-2</a:t>
            </a:r>
            <a:endParaRPr lang="it-IT" sz="1000" b="1" baseline="30000" dirty="0">
              <a:solidFill>
                <a:srgbClr val="C00000"/>
              </a:solidFill>
            </a:endParaRPr>
          </a:p>
        </p:txBody>
      </p:sp>
      <p:sp>
        <p:nvSpPr>
          <p:cNvPr id="61" name="Rettangolo 60"/>
          <p:cNvSpPr/>
          <p:nvPr/>
        </p:nvSpPr>
        <p:spPr>
          <a:xfrm>
            <a:off x="4644008" y="5373216"/>
            <a:ext cx="385042" cy="246221"/>
          </a:xfrm>
          <a:prstGeom prst="rect">
            <a:avLst/>
          </a:prstGeom>
        </p:spPr>
        <p:txBody>
          <a:bodyPr wrap="none">
            <a:spAutoFit/>
          </a:bodyPr>
          <a:lstStyle/>
          <a:p>
            <a:r>
              <a:rPr lang="it-IT" sz="1000" b="1" dirty="0" smtClean="0">
                <a:solidFill>
                  <a:srgbClr val="C00000"/>
                </a:solidFill>
              </a:rPr>
              <a:t>10</a:t>
            </a:r>
            <a:r>
              <a:rPr lang="it-IT" sz="1000" b="1" baseline="30000" dirty="0" smtClean="0">
                <a:solidFill>
                  <a:srgbClr val="C00000"/>
                </a:solidFill>
              </a:rPr>
              <a:t>-1</a:t>
            </a:r>
            <a:endParaRPr lang="it-IT" sz="1000" b="1" baseline="30000" dirty="0">
              <a:solidFill>
                <a:srgbClr val="C00000"/>
              </a:solidFill>
            </a:endParaRPr>
          </a:p>
        </p:txBody>
      </p:sp>
      <p:sp>
        <p:nvSpPr>
          <p:cNvPr id="63" name="CasellaDiTesto 62"/>
          <p:cNvSpPr txBox="1"/>
          <p:nvPr/>
        </p:nvSpPr>
        <p:spPr>
          <a:xfrm>
            <a:off x="2339752" y="692696"/>
            <a:ext cx="300082" cy="369332"/>
          </a:xfrm>
          <a:prstGeom prst="rect">
            <a:avLst/>
          </a:prstGeom>
          <a:noFill/>
        </p:spPr>
        <p:txBody>
          <a:bodyPr wrap="none" rtlCol="0">
            <a:spAutoFit/>
          </a:bodyPr>
          <a:lstStyle/>
          <a:p>
            <a:r>
              <a:rPr lang="it-IT" b="1" dirty="0" smtClean="0">
                <a:solidFill>
                  <a:srgbClr val="C00000"/>
                </a:solidFill>
              </a:rPr>
              <a:t>_</a:t>
            </a:r>
          </a:p>
        </p:txBody>
      </p:sp>
      <p:sp>
        <p:nvSpPr>
          <p:cNvPr id="64" name="Rettangolo 63"/>
          <p:cNvSpPr/>
          <p:nvPr/>
        </p:nvSpPr>
        <p:spPr>
          <a:xfrm>
            <a:off x="2339752" y="1043444"/>
            <a:ext cx="300082" cy="369332"/>
          </a:xfrm>
          <a:prstGeom prst="rect">
            <a:avLst/>
          </a:prstGeom>
        </p:spPr>
        <p:txBody>
          <a:bodyPr wrap="none">
            <a:spAutoFit/>
          </a:bodyPr>
          <a:lstStyle/>
          <a:p>
            <a:r>
              <a:rPr lang="it-IT" b="1" dirty="0" smtClean="0">
                <a:solidFill>
                  <a:srgbClr val="C00000"/>
                </a:solidFill>
              </a:rPr>
              <a:t>_</a:t>
            </a:r>
          </a:p>
        </p:txBody>
      </p:sp>
      <p:sp>
        <p:nvSpPr>
          <p:cNvPr id="65" name="Rettangolo 64"/>
          <p:cNvSpPr/>
          <p:nvPr/>
        </p:nvSpPr>
        <p:spPr>
          <a:xfrm>
            <a:off x="2339752" y="3933056"/>
            <a:ext cx="300082" cy="369332"/>
          </a:xfrm>
          <a:prstGeom prst="rect">
            <a:avLst/>
          </a:prstGeom>
        </p:spPr>
        <p:txBody>
          <a:bodyPr wrap="none">
            <a:spAutoFit/>
          </a:bodyPr>
          <a:lstStyle/>
          <a:p>
            <a:r>
              <a:rPr lang="it-IT" b="1" dirty="0" smtClean="0">
                <a:solidFill>
                  <a:srgbClr val="C00000"/>
                </a:solidFill>
              </a:rPr>
              <a:t>_</a:t>
            </a:r>
          </a:p>
        </p:txBody>
      </p:sp>
      <p:sp>
        <p:nvSpPr>
          <p:cNvPr id="66" name="Rettangolo 65"/>
          <p:cNvSpPr/>
          <p:nvPr/>
        </p:nvSpPr>
        <p:spPr>
          <a:xfrm>
            <a:off x="2339752" y="4221088"/>
            <a:ext cx="300082" cy="369332"/>
          </a:xfrm>
          <a:prstGeom prst="rect">
            <a:avLst/>
          </a:prstGeom>
        </p:spPr>
        <p:txBody>
          <a:bodyPr wrap="none">
            <a:spAutoFit/>
          </a:bodyPr>
          <a:lstStyle/>
          <a:p>
            <a:r>
              <a:rPr lang="it-IT" b="1" dirty="0" smtClean="0">
                <a:solidFill>
                  <a:srgbClr val="C00000"/>
                </a:solidFill>
              </a:rPr>
              <a:t>_</a:t>
            </a:r>
          </a:p>
        </p:txBody>
      </p:sp>
      <p:sp>
        <p:nvSpPr>
          <p:cNvPr id="67" name="Rettangolo 66"/>
          <p:cNvSpPr/>
          <p:nvPr/>
        </p:nvSpPr>
        <p:spPr>
          <a:xfrm>
            <a:off x="5004048" y="5579948"/>
            <a:ext cx="288032" cy="369332"/>
          </a:xfrm>
          <a:prstGeom prst="rect">
            <a:avLst/>
          </a:prstGeom>
        </p:spPr>
        <p:txBody>
          <a:bodyPr wrap="square">
            <a:spAutoFit/>
          </a:bodyPr>
          <a:lstStyle/>
          <a:p>
            <a:r>
              <a:rPr lang="it-IT" b="1" dirty="0" smtClean="0">
                <a:solidFill>
                  <a:srgbClr val="C00000"/>
                </a:solidFill>
              </a:rPr>
              <a:t>_</a:t>
            </a:r>
          </a:p>
        </p:txBody>
      </p:sp>
      <p:sp>
        <p:nvSpPr>
          <p:cNvPr id="68" name="Rettangolo 67"/>
          <p:cNvSpPr/>
          <p:nvPr/>
        </p:nvSpPr>
        <p:spPr>
          <a:xfrm>
            <a:off x="5004048" y="5229200"/>
            <a:ext cx="300082" cy="369332"/>
          </a:xfrm>
          <a:prstGeom prst="rect">
            <a:avLst/>
          </a:prstGeom>
        </p:spPr>
        <p:txBody>
          <a:bodyPr wrap="none">
            <a:spAutoFit/>
          </a:bodyPr>
          <a:lstStyle/>
          <a:p>
            <a:r>
              <a:rPr lang="it-IT" b="1" dirty="0" smtClean="0">
                <a:solidFill>
                  <a:srgbClr val="C00000"/>
                </a:solidFill>
              </a:rPr>
              <a:t>_</a:t>
            </a:r>
          </a:p>
        </p:txBody>
      </p:sp>
      <p:sp>
        <p:nvSpPr>
          <p:cNvPr id="69" name="Rettangolo 68"/>
          <p:cNvSpPr/>
          <p:nvPr/>
        </p:nvSpPr>
        <p:spPr>
          <a:xfrm>
            <a:off x="5076056" y="2420888"/>
            <a:ext cx="300082" cy="369332"/>
          </a:xfrm>
          <a:prstGeom prst="rect">
            <a:avLst/>
          </a:prstGeom>
        </p:spPr>
        <p:txBody>
          <a:bodyPr wrap="square">
            <a:spAutoFit/>
          </a:bodyPr>
          <a:lstStyle/>
          <a:p>
            <a:r>
              <a:rPr lang="it-IT" b="1" dirty="0" smtClean="0">
                <a:solidFill>
                  <a:srgbClr val="C00000"/>
                </a:solidFill>
              </a:rPr>
              <a:t>_</a:t>
            </a:r>
          </a:p>
        </p:txBody>
      </p:sp>
      <p:sp>
        <p:nvSpPr>
          <p:cNvPr id="70" name="Rettangolo 69"/>
          <p:cNvSpPr/>
          <p:nvPr/>
        </p:nvSpPr>
        <p:spPr>
          <a:xfrm>
            <a:off x="5076056" y="2060848"/>
            <a:ext cx="300082" cy="369332"/>
          </a:xfrm>
          <a:prstGeom prst="rect">
            <a:avLst/>
          </a:prstGeom>
        </p:spPr>
        <p:txBody>
          <a:bodyPr wrap="none">
            <a:spAutoFit/>
          </a:bodyPr>
          <a:lstStyle/>
          <a:p>
            <a:r>
              <a:rPr lang="it-IT" b="1" dirty="0" smtClean="0">
                <a:solidFill>
                  <a:srgbClr val="C00000"/>
                </a:solidFill>
              </a:rPr>
              <a:t>_</a:t>
            </a:r>
          </a:p>
        </p:txBody>
      </p:sp>
      <p:cxnSp>
        <p:nvCxnSpPr>
          <p:cNvPr id="46" name="Connettore 1 45"/>
          <p:cNvCxnSpPr/>
          <p:nvPr/>
        </p:nvCxnSpPr>
        <p:spPr>
          <a:xfrm>
            <a:off x="2411760" y="4293096"/>
            <a:ext cx="115212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5076056" y="5733256"/>
            <a:ext cx="129614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5352" y="44624"/>
            <a:ext cx="5338936" cy="792088"/>
          </a:xfrm>
        </p:spPr>
        <p:txBody>
          <a:bodyPr>
            <a:normAutofit/>
          </a:bodyPr>
          <a:lstStyle/>
          <a:p>
            <a:r>
              <a:rPr lang="it-IT" sz="3600" b="1" dirty="0" err="1" smtClean="0">
                <a:solidFill>
                  <a:srgbClr val="003399"/>
                </a:solidFill>
              </a:rPr>
              <a:t>Summary</a:t>
            </a:r>
            <a:endParaRPr lang="it-IT" sz="3600" b="1" dirty="0">
              <a:solidFill>
                <a:srgbClr val="003399"/>
              </a:solidFill>
            </a:endParaRPr>
          </a:p>
        </p:txBody>
      </p:sp>
      <p:sp>
        <p:nvSpPr>
          <p:cNvPr id="3" name="Segnaposto contenuto 2"/>
          <p:cNvSpPr>
            <a:spLocks noGrp="1"/>
          </p:cNvSpPr>
          <p:nvPr>
            <p:ph idx="1"/>
          </p:nvPr>
        </p:nvSpPr>
        <p:spPr>
          <a:xfrm>
            <a:off x="720080" y="908720"/>
            <a:ext cx="8388424" cy="5544616"/>
          </a:xfrm>
        </p:spPr>
        <p:txBody>
          <a:bodyPr>
            <a:normAutofit fontScale="92500"/>
          </a:bodyPr>
          <a:lstStyle/>
          <a:p>
            <a:pPr marL="342900" lvl="2" indent="-342900"/>
            <a:r>
              <a:rPr lang="it-IT" sz="2200" dirty="0" smtClean="0">
                <a:solidFill>
                  <a:srgbClr val="003399"/>
                </a:solidFill>
              </a:rPr>
              <a:t>The</a:t>
            </a:r>
            <a:r>
              <a:rPr lang="it-IT" sz="2200" b="1" dirty="0" smtClean="0">
                <a:solidFill>
                  <a:srgbClr val="003399"/>
                </a:solidFill>
              </a:rPr>
              <a:t> </a:t>
            </a:r>
            <a:r>
              <a:rPr lang="it-IT" sz="2200" b="1" dirty="0" err="1" smtClean="0">
                <a:solidFill>
                  <a:srgbClr val="003399"/>
                </a:solidFill>
              </a:rPr>
              <a:t>Pre-equilibrium</a:t>
            </a:r>
            <a:r>
              <a:rPr lang="it-IT" sz="2200" b="1" dirty="0" smtClean="0">
                <a:solidFill>
                  <a:srgbClr val="003399"/>
                </a:solidFill>
              </a:rPr>
              <a:t> </a:t>
            </a:r>
            <a:r>
              <a:rPr lang="it-IT" sz="2200" dirty="0" err="1" smtClean="0">
                <a:solidFill>
                  <a:srgbClr val="003399"/>
                </a:solidFill>
              </a:rPr>
              <a:t>particles</a:t>
            </a:r>
            <a:r>
              <a:rPr lang="it-IT" sz="2200" dirty="0" smtClean="0">
                <a:solidFill>
                  <a:srgbClr val="003399"/>
                </a:solidFill>
              </a:rPr>
              <a:t> </a:t>
            </a:r>
            <a:r>
              <a:rPr lang="it-IT" sz="2200" dirty="0" err="1" smtClean="0">
                <a:solidFill>
                  <a:srgbClr val="003399"/>
                </a:solidFill>
              </a:rPr>
              <a:t>emission</a:t>
            </a:r>
            <a:r>
              <a:rPr lang="it-IT" sz="2200" dirty="0" smtClean="0">
                <a:solidFill>
                  <a:srgbClr val="003399"/>
                </a:solidFill>
              </a:rPr>
              <a:t> in the </a:t>
            </a:r>
            <a:r>
              <a:rPr lang="it-IT" sz="2200" dirty="0" err="1" smtClean="0">
                <a:solidFill>
                  <a:srgbClr val="003399"/>
                </a:solidFill>
              </a:rPr>
              <a:t>systems</a:t>
            </a:r>
            <a:r>
              <a:rPr lang="it-IT" sz="2200" dirty="0" smtClean="0">
                <a:solidFill>
                  <a:srgbClr val="003399"/>
                </a:solidFill>
              </a:rPr>
              <a:t> </a:t>
            </a:r>
            <a:r>
              <a:rPr lang="it-IT" sz="2200" b="1" dirty="0" smtClean="0">
                <a:solidFill>
                  <a:srgbClr val="C00000"/>
                </a:solidFill>
              </a:rPr>
              <a:t>256 </a:t>
            </a:r>
            <a:r>
              <a:rPr lang="it-IT" sz="2200" b="1" dirty="0" err="1" smtClean="0">
                <a:solidFill>
                  <a:srgbClr val="C00000"/>
                </a:solidFill>
              </a:rPr>
              <a:t>MeV</a:t>
            </a:r>
            <a:r>
              <a:rPr lang="it-IT" sz="2200" b="1" dirty="0" smtClean="0">
                <a:solidFill>
                  <a:srgbClr val="C00000"/>
                </a:solidFill>
              </a:rPr>
              <a:t> </a:t>
            </a:r>
            <a:r>
              <a:rPr lang="it-IT" sz="2200" b="1" baseline="30000" dirty="0" smtClean="0">
                <a:solidFill>
                  <a:srgbClr val="C00000"/>
                </a:solidFill>
              </a:rPr>
              <a:t>16</a:t>
            </a:r>
            <a:r>
              <a:rPr lang="it-IT" sz="2200" b="1" dirty="0" smtClean="0">
                <a:solidFill>
                  <a:srgbClr val="C00000"/>
                </a:solidFill>
              </a:rPr>
              <a:t>O + </a:t>
            </a:r>
            <a:r>
              <a:rPr lang="it-IT" sz="2200" b="1" baseline="30000" dirty="0" smtClean="0">
                <a:solidFill>
                  <a:srgbClr val="C00000"/>
                </a:solidFill>
              </a:rPr>
              <a:t>65</a:t>
            </a:r>
            <a:r>
              <a:rPr lang="it-IT" sz="2200" b="1" dirty="0" smtClean="0">
                <a:solidFill>
                  <a:srgbClr val="C00000"/>
                </a:solidFill>
              </a:rPr>
              <a:t>Cu </a:t>
            </a:r>
            <a:r>
              <a:rPr lang="it-IT" sz="2200" dirty="0" smtClean="0">
                <a:solidFill>
                  <a:srgbClr val="003399"/>
                </a:solidFill>
              </a:rPr>
              <a:t>and </a:t>
            </a:r>
            <a:r>
              <a:rPr lang="it-IT" sz="2200" b="1" dirty="0" smtClean="0">
                <a:solidFill>
                  <a:srgbClr val="C00000"/>
                </a:solidFill>
              </a:rPr>
              <a:t>304 </a:t>
            </a:r>
            <a:r>
              <a:rPr lang="it-IT" sz="2200" b="1" dirty="0" err="1" smtClean="0">
                <a:solidFill>
                  <a:srgbClr val="C00000"/>
                </a:solidFill>
              </a:rPr>
              <a:t>MeV</a:t>
            </a:r>
            <a:r>
              <a:rPr lang="it-IT" sz="2200" b="1" dirty="0" smtClean="0">
                <a:solidFill>
                  <a:srgbClr val="C00000"/>
                </a:solidFill>
              </a:rPr>
              <a:t> </a:t>
            </a:r>
            <a:r>
              <a:rPr lang="it-IT" sz="2200" b="1" baseline="30000" dirty="0" smtClean="0">
                <a:solidFill>
                  <a:srgbClr val="C00000"/>
                </a:solidFill>
              </a:rPr>
              <a:t>19</a:t>
            </a:r>
            <a:r>
              <a:rPr lang="it-IT" sz="2200" b="1" dirty="0" smtClean="0">
                <a:solidFill>
                  <a:srgbClr val="C00000"/>
                </a:solidFill>
              </a:rPr>
              <a:t>F + </a:t>
            </a:r>
            <a:r>
              <a:rPr lang="it-IT" sz="2200" b="1" baseline="30000" dirty="0" smtClean="0">
                <a:solidFill>
                  <a:srgbClr val="C00000"/>
                </a:solidFill>
              </a:rPr>
              <a:t>62</a:t>
            </a:r>
            <a:r>
              <a:rPr lang="it-IT" sz="2200" b="1" dirty="0" smtClean="0">
                <a:solidFill>
                  <a:srgbClr val="C00000"/>
                </a:solidFill>
              </a:rPr>
              <a:t>Ni </a:t>
            </a:r>
            <a:r>
              <a:rPr lang="it-IT" sz="2200" dirty="0" err="1" smtClean="0">
                <a:solidFill>
                  <a:srgbClr val="003399"/>
                </a:solidFill>
              </a:rPr>
              <a:t>has</a:t>
            </a:r>
            <a:r>
              <a:rPr lang="it-IT" sz="2200" dirty="0" smtClean="0">
                <a:solidFill>
                  <a:srgbClr val="003399"/>
                </a:solidFill>
              </a:rPr>
              <a:t> </a:t>
            </a:r>
            <a:r>
              <a:rPr lang="it-IT" sz="2200" dirty="0" err="1" smtClean="0">
                <a:solidFill>
                  <a:srgbClr val="003399"/>
                </a:solidFill>
              </a:rPr>
              <a:t>been</a:t>
            </a:r>
            <a:r>
              <a:rPr lang="it-IT" sz="2200" dirty="0" smtClean="0">
                <a:solidFill>
                  <a:srgbClr val="003399"/>
                </a:solidFill>
              </a:rPr>
              <a:t> </a:t>
            </a:r>
            <a:r>
              <a:rPr lang="it-IT" sz="2200" dirty="0" err="1" smtClean="0">
                <a:solidFill>
                  <a:srgbClr val="003399"/>
                </a:solidFill>
              </a:rPr>
              <a:t>studied</a:t>
            </a:r>
            <a:r>
              <a:rPr lang="it-IT" sz="2200" dirty="0" smtClean="0">
                <a:solidFill>
                  <a:srgbClr val="003399"/>
                </a:solidFill>
              </a:rPr>
              <a:t> </a:t>
            </a:r>
            <a:r>
              <a:rPr lang="it-IT" sz="2200" dirty="0" err="1" smtClean="0">
                <a:solidFill>
                  <a:srgbClr val="003399"/>
                </a:solidFill>
              </a:rPr>
              <a:t>to</a:t>
            </a:r>
            <a:r>
              <a:rPr lang="it-IT" sz="2200" dirty="0" smtClean="0">
                <a:solidFill>
                  <a:srgbClr val="003399"/>
                </a:solidFill>
              </a:rPr>
              <a:t> probe the </a:t>
            </a:r>
            <a:r>
              <a:rPr lang="it-IT" sz="2200" b="1" dirty="0" smtClean="0">
                <a:solidFill>
                  <a:srgbClr val="003399"/>
                </a:solidFill>
                <a:latin typeface="Symbol" pitchFamily="18" charset="2"/>
              </a:rPr>
              <a:t>a</a:t>
            </a:r>
            <a:r>
              <a:rPr lang="it-IT" sz="2200" b="1" dirty="0" smtClean="0">
                <a:solidFill>
                  <a:srgbClr val="003399"/>
                </a:solidFill>
              </a:rPr>
              <a:t>-cluster</a:t>
            </a:r>
            <a:r>
              <a:rPr lang="it-IT" sz="2200" dirty="0" smtClean="0">
                <a:solidFill>
                  <a:srgbClr val="003399"/>
                </a:solidFill>
              </a:rPr>
              <a:t> </a:t>
            </a:r>
            <a:r>
              <a:rPr lang="it-IT" sz="2200" dirty="0" err="1" smtClean="0">
                <a:solidFill>
                  <a:srgbClr val="003399"/>
                </a:solidFill>
              </a:rPr>
              <a:t>structure</a:t>
            </a:r>
            <a:r>
              <a:rPr lang="it-IT" sz="2200" dirty="0" smtClean="0">
                <a:solidFill>
                  <a:srgbClr val="003399"/>
                </a:solidFill>
              </a:rPr>
              <a:t> in nuclei</a:t>
            </a:r>
          </a:p>
          <a:p>
            <a:pPr marL="342900" lvl="2" indent="-342900">
              <a:buNone/>
            </a:pPr>
            <a:endParaRPr lang="it-IT" sz="2200" dirty="0" smtClean="0">
              <a:solidFill>
                <a:srgbClr val="003399"/>
              </a:solidFill>
            </a:endParaRPr>
          </a:p>
          <a:p>
            <a:r>
              <a:rPr lang="it-IT" sz="2200" dirty="0" err="1" smtClean="0">
                <a:solidFill>
                  <a:srgbClr val="003399"/>
                </a:solidFill>
              </a:rPr>
              <a:t>Preliminary</a:t>
            </a:r>
            <a:r>
              <a:rPr lang="it-IT" sz="2200" dirty="0" smtClean="0">
                <a:solidFill>
                  <a:srgbClr val="003399"/>
                </a:solidFill>
              </a:rPr>
              <a:t> </a:t>
            </a:r>
            <a:r>
              <a:rPr lang="it-IT" sz="2200" dirty="0" err="1" smtClean="0">
                <a:solidFill>
                  <a:srgbClr val="003399"/>
                </a:solidFill>
              </a:rPr>
              <a:t>results</a:t>
            </a:r>
            <a:r>
              <a:rPr lang="it-IT" sz="2200" dirty="0" smtClean="0">
                <a:solidFill>
                  <a:srgbClr val="003399"/>
                </a:solidFill>
              </a:rPr>
              <a:t> </a:t>
            </a:r>
            <a:r>
              <a:rPr lang="it-IT" sz="2200" dirty="0" err="1" smtClean="0">
                <a:solidFill>
                  <a:srgbClr val="003399"/>
                </a:solidFill>
              </a:rPr>
              <a:t>of</a:t>
            </a:r>
            <a:r>
              <a:rPr lang="it-IT" sz="2200" dirty="0" smtClean="0">
                <a:solidFill>
                  <a:srgbClr val="003399"/>
                </a:solidFill>
              </a:rPr>
              <a:t> </a:t>
            </a:r>
            <a:r>
              <a:rPr lang="it-IT" sz="2200" b="1" dirty="0" err="1" smtClean="0">
                <a:solidFill>
                  <a:srgbClr val="003399"/>
                </a:solidFill>
              </a:rPr>
              <a:t>Protons</a:t>
            </a:r>
            <a:r>
              <a:rPr lang="it-IT" sz="2200" dirty="0" smtClean="0">
                <a:solidFill>
                  <a:srgbClr val="003399"/>
                </a:solidFill>
              </a:rPr>
              <a:t> and </a:t>
            </a:r>
            <a:r>
              <a:rPr lang="it-IT" sz="2200" b="1" dirty="0" err="1" smtClean="0">
                <a:solidFill>
                  <a:srgbClr val="003399"/>
                </a:solidFill>
              </a:rPr>
              <a:t>Alpha</a:t>
            </a:r>
            <a:r>
              <a:rPr lang="it-IT" sz="2200" dirty="0" smtClean="0">
                <a:solidFill>
                  <a:srgbClr val="003399"/>
                </a:solidFill>
              </a:rPr>
              <a:t> </a:t>
            </a:r>
            <a:r>
              <a:rPr lang="it-IT" sz="2200" dirty="0" err="1" smtClean="0">
                <a:solidFill>
                  <a:srgbClr val="003399"/>
                </a:solidFill>
              </a:rPr>
              <a:t>particles</a:t>
            </a:r>
            <a:r>
              <a:rPr lang="it-IT" sz="2200" dirty="0" smtClean="0">
                <a:solidFill>
                  <a:srgbClr val="003399"/>
                </a:solidFill>
              </a:rPr>
              <a:t> in </a:t>
            </a:r>
            <a:r>
              <a:rPr lang="it-IT" sz="2200" u="sng" dirty="0" err="1" smtClean="0">
                <a:solidFill>
                  <a:srgbClr val="003399"/>
                </a:solidFill>
              </a:rPr>
              <a:t>coincidence</a:t>
            </a:r>
            <a:r>
              <a:rPr lang="it-IT" sz="2200" u="sng" dirty="0" smtClean="0">
                <a:solidFill>
                  <a:srgbClr val="003399"/>
                </a:solidFill>
              </a:rPr>
              <a:t> </a:t>
            </a:r>
            <a:r>
              <a:rPr lang="it-IT" sz="2200" u="sng" dirty="0" err="1" smtClean="0">
                <a:solidFill>
                  <a:srgbClr val="003399"/>
                </a:solidFill>
              </a:rPr>
              <a:t>with</a:t>
            </a:r>
            <a:r>
              <a:rPr lang="it-IT" sz="2200" u="sng" dirty="0" smtClean="0">
                <a:solidFill>
                  <a:srgbClr val="003399"/>
                </a:solidFill>
              </a:rPr>
              <a:t> </a:t>
            </a:r>
            <a:r>
              <a:rPr lang="it-IT" sz="2200" u="sng" dirty="0" err="1" smtClean="0">
                <a:solidFill>
                  <a:srgbClr val="003399"/>
                </a:solidFill>
              </a:rPr>
              <a:t>Evaporation</a:t>
            </a:r>
            <a:r>
              <a:rPr lang="it-IT" sz="2200" u="sng" dirty="0" smtClean="0">
                <a:solidFill>
                  <a:srgbClr val="003399"/>
                </a:solidFill>
              </a:rPr>
              <a:t> </a:t>
            </a:r>
            <a:r>
              <a:rPr lang="it-IT" sz="2200" u="sng" dirty="0" err="1" smtClean="0">
                <a:solidFill>
                  <a:srgbClr val="003399"/>
                </a:solidFill>
              </a:rPr>
              <a:t>Residues</a:t>
            </a:r>
            <a:r>
              <a:rPr lang="it-IT" sz="2200" u="sng" dirty="0" smtClean="0">
                <a:solidFill>
                  <a:srgbClr val="003399"/>
                </a:solidFill>
              </a:rPr>
              <a:t> </a:t>
            </a:r>
            <a:r>
              <a:rPr lang="it-IT" sz="2200" dirty="0" err="1" smtClean="0">
                <a:solidFill>
                  <a:srgbClr val="003399"/>
                </a:solidFill>
              </a:rPr>
              <a:t>have</a:t>
            </a:r>
            <a:r>
              <a:rPr lang="it-IT" sz="2200" dirty="0" smtClean="0">
                <a:solidFill>
                  <a:srgbClr val="003399"/>
                </a:solidFill>
              </a:rPr>
              <a:t> </a:t>
            </a:r>
            <a:r>
              <a:rPr lang="it-IT" sz="2200" dirty="0" err="1" smtClean="0">
                <a:solidFill>
                  <a:srgbClr val="003399"/>
                </a:solidFill>
              </a:rPr>
              <a:t>been</a:t>
            </a:r>
            <a:r>
              <a:rPr lang="it-IT" sz="2200" dirty="0" smtClean="0">
                <a:solidFill>
                  <a:srgbClr val="003399"/>
                </a:solidFill>
              </a:rPr>
              <a:t> </a:t>
            </a:r>
            <a:r>
              <a:rPr lang="it-IT" sz="2200" dirty="0" err="1" smtClean="0">
                <a:solidFill>
                  <a:srgbClr val="003399"/>
                </a:solidFill>
              </a:rPr>
              <a:t>extracted</a:t>
            </a:r>
            <a:endParaRPr lang="it-IT" sz="2200" dirty="0" smtClean="0">
              <a:solidFill>
                <a:srgbClr val="003399"/>
              </a:solidFill>
            </a:endParaRPr>
          </a:p>
          <a:p>
            <a:endParaRPr lang="it-IT" sz="2200" dirty="0" smtClean="0">
              <a:solidFill>
                <a:srgbClr val="003399"/>
              </a:solidFill>
            </a:endParaRPr>
          </a:p>
          <a:p>
            <a:r>
              <a:rPr lang="it-IT" sz="2200" b="1" dirty="0" err="1" smtClean="0">
                <a:solidFill>
                  <a:srgbClr val="C00000"/>
                </a:solidFill>
              </a:rPr>
              <a:t>Protons</a:t>
            </a:r>
            <a:r>
              <a:rPr lang="it-IT" sz="2200" dirty="0" smtClean="0">
                <a:solidFill>
                  <a:srgbClr val="003399"/>
                </a:solidFill>
              </a:rPr>
              <a:t> : The </a:t>
            </a:r>
            <a:r>
              <a:rPr lang="it-IT" sz="2200" dirty="0" err="1" smtClean="0">
                <a:solidFill>
                  <a:srgbClr val="003399"/>
                </a:solidFill>
              </a:rPr>
              <a:t>comparison</a:t>
            </a:r>
            <a:r>
              <a:rPr lang="it-IT" sz="2200" dirty="0" smtClean="0">
                <a:solidFill>
                  <a:srgbClr val="003399"/>
                </a:solidFill>
              </a:rPr>
              <a:t> </a:t>
            </a:r>
            <a:r>
              <a:rPr lang="it-IT" sz="2200" dirty="0" err="1" smtClean="0">
                <a:solidFill>
                  <a:srgbClr val="003399"/>
                </a:solidFill>
              </a:rPr>
              <a:t>with</a:t>
            </a:r>
            <a:r>
              <a:rPr lang="it-IT" sz="2200" dirty="0" smtClean="0">
                <a:solidFill>
                  <a:srgbClr val="003399"/>
                </a:solidFill>
              </a:rPr>
              <a:t> PACE </a:t>
            </a:r>
            <a:r>
              <a:rPr lang="it-IT" sz="2200" dirty="0" err="1" smtClean="0">
                <a:solidFill>
                  <a:srgbClr val="003399"/>
                </a:solidFill>
              </a:rPr>
              <a:t>calculations</a:t>
            </a:r>
            <a:r>
              <a:rPr lang="it-IT" sz="2200" dirty="0" smtClean="0">
                <a:solidFill>
                  <a:srgbClr val="003399"/>
                </a:solidFill>
              </a:rPr>
              <a:t> </a:t>
            </a:r>
            <a:r>
              <a:rPr lang="it-IT" sz="2200" dirty="0" err="1" smtClean="0">
                <a:solidFill>
                  <a:srgbClr val="003399"/>
                </a:solidFill>
              </a:rPr>
              <a:t>shows</a:t>
            </a:r>
            <a:r>
              <a:rPr lang="it-IT" sz="2200" dirty="0" smtClean="0">
                <a:solidFill>
                  <a:srgbClr val="003399"/>
                </a:solidFill>
              </a:rPr>
              <a:t> a </a:t>
            </a:r>
            <a:r>
              <a:rPr lang="it-IT" sz="2200" b="1" dirty="0" err="1" smtClean="0">
                <a:solidFill>
                  <a:srgbClr val="003399"/>
                </a:solidFill>
              </a:rPr>
              <a:t>small</a:t>
            </a:r>
            <a:r>
              <a:rPr lang="it-IT" sz="2200" dirty="0" smtClean="0">
                <a:solidFill>
                  <a:srgbClr val="003399"/>
                </a:solidFill>
              </a:rPr>
              <a:t> </a:t>
            </a:r>
            <a:r>
              <a:rPr lang="it-IT" sz="2200" b="1" dirty="0" err="1" smtClean="0">
                <a:solidFill>
                  <a:srgbClr val="003399"/>
                </a:solidFill>
              </a:rPr>
              <a:t>Pre-equilibrium</a:t>
            </a:r>
            <a:r>
              <a:rPr lang="it-IT" sz="2200" dirty="0" smtClean="0">
                <a:solidFill>
                  <a:srgbClr val="003399"/>
                </a:solidFill>
              </a:rPr>
              <a:t> </a:t>
            </a:r>
            <a:r>
              <a:rPr lang="it-IT" sz="2200" dirty="0" err="1" smtClean="0">
                <a:solidFill>
                  <a:srgbClr val="003399"/>
                </a:solidFill>
              </a:rPr>
              <a:t>component</a:t>
            </a:r>
            <a:r>
              <a:rPr lang="it-IT" sz="2200" dirty="0" smtClean="0">
                <a:solidFill>
                  <a:srgbClr val="003399"/>
                </a:solidFill>
              </a:rPr>
              <a:t>, </a:t>
            </a:r>
            <a:r>
              <a:rPr lang="it-IT" sz="2200" dirty="0" err="1" smtClean="0">
                <a:solidFill>
                  <a:srgbClr val="003399"/>
                </a:solidFill>
              </a:rPr>
              <a:t>very</a:t>
            </a:r>
            <a:r>
              <a:rPr lang="it-IT" sz="2200" dirty="0" smtClean="0">
                <a:solidFill>
                  <a:srgbClr val="003399"/>
                </a:solidFill>
              </a:rPr>
              <a:t> </a:t>
            </a:r>
            <a:r>
              <a:rPr lang="it-IT" sz="2200" b="1" dirty="0" err="1" smtClean="0">
                <a:solidFill>
                  <a:srgbClr val="003399"/>
                </a:solidFill>
              </a:rPr>
              <a:t>similar</a:t>
            </a:r>
            <a:r>
              <a:rPr lang="it-IT" sz="2200" dirty="0" smtClean="0">
                <a:solidFill>
                  <a:srgbClr val="003399"/>
                </a:solidFill>
              </a:rPr>
              <a:t> </a:t>
            </a:r>
            <a:r>
              <a:rPr lang="it-IT" sz="2200" dirty="0" err="1" smtClean="0">
                <a:solidFill>
                  <a:srgbClr val="003399"/>
                </a:solidFill>
              </a:rPr>
              <a:t>for</a:t>
            </a:r>
            <a:r>
              <a:rPr lang="it-IT" sz="2200" dirty="0" smtClean="0">
                <a:solidFill>
                  <a:srgbClr val="003399"/>
                </a:solidFill>
              </a:rPr>
              <a:t> the </a:t>
            </a:r>
            <a:r>
              <a:rPr lang="it-IT" sz="2200" dirty="0" err="1" smtClean="0">
                <a:solidFill>
                  <a:srgbClr val="003399"/>
                </a:solidFill>
              </a:rPr>
              <a:t>two</a:t>
            </a:r>
            <a:r>
              <a:rPr lang="it-IT" sz="2200" dirty="0" smtClean="0">
                <a:solidFill>
                  <a:srgbClr val="003399"/>
                </a:solidFill>
              </a:rPr>
              <a:t> </a:t>
            </a:r>
            <a:r>
              <a:rPr lang="it-IT" sz="2200" dirty="0" err="1" smtClean="0">
                <a:solidFill>
                  <a:srgbClr val="003399"/>
                </a:solidFill>
              </a:rPr>
              <a:t>systems</a:t>
            </a:r>
            <a:r>
              <a:rPr lang="it-IT" sz="2200" dirty="0" smtClean="0">
                <a:solidFill>
                  <a:srgbClr val="003399"/>
                </a:solidFill>
              </a:rPr>
              <a:t>  </a:t>
            </a:r>
          </a:p>
          <a:p>
            <a:pPr>
              <a:buNone/>
            </a:pPr>
            <a:r>
              <a:rPr lang="it-IT" sz="2200" dirty="0" smtClean="0">
                <a:solidFill>
                  <a:srgbClr val="003399"/>
                </a:solidFill>
              </a:rPr>
              <a:t> </a:t>
            </a:r>
          </a:p>
          <a:p>
            <a:r>
              <a:rPr lang="it-IT" sz="2200" b="1" dirty="0" err="1" smtClean="0">
                <a:solidFill>
                  <a:srgbClr val="C00000"/>
                </a:solidFill>
              </a:rPr>
              <a:t>Alpha</a:t>
            </a:r>
            <a:r>
              <a:rPr lang="it-IT" sz="2200" dirty="0" smtClean="0"/>
              <a:t> </a:t>
            </a:r>
            <a:r>
              <a:rPr lang="it-IT" sz="2200" dirty="0" smtClean="0">
                <a:solidFill>
                  <a:srgbClr val="003399"/>
                </a:solidFill>
              </a:rPr>
              <a:t>:  </a:t>
            </a:r>
          </a:p>
          <a:p>
            <a:pPr lvl="1"/>
            <a:r>
              <a:rPr lang="it-IT" sz="1800" dirty="0" err="1" smtClean="0">
                <a:solidFill>
                  <a:srgbClr val="003399"/>
                </a:solidFill>
              </a:rPr>
              <a:t>Experimental</a:t>
            </a:r>
            <a:r>
              <a:rPr lang="it-IT" sz="1800" dirty="0" smtClean="0">
                <a:solidFill>
                  <a:srgbClr val="003399"/>
                </a:solidFill>
              </a:rPr>
              <a:t> </a:t>
            </a:r>
            <a:r>
              <a:rPr lang="it-IT" sz="1800" dirty="0" err="1" smtClean="0">
                <a:solidFill>
                  <a:srgbClr val="003399"/>
                </a:solidFill>
              </a:rPr>
              <a:t>spectra</a:t>
            </a:r>
            <a:r>
              <a:rPr lang="it-IT" sz="1800" dirty="0" smtClean="0">
                <a:solidFill>
                  <a:srgbClr val="003399"/>
                </a:solidFill>
              </a:rPr>
              <a:t> are </a:t>
            </a:r>
            <a:r>
              <a:rPr lang="it-IT" sz="1800" dirty="0" err="1" smtClean="0">
                <a:solidFill>
                  <a:srgbClr val="003399"/>
                </a:solidFill>
              </a:rPr>
              <a:t>similar</a:t>
            </a:r>
            <a:r>
              <a:rPr lang="it-IT" sz="1800" dirty="0" smtClean="0">
                <a:solidFill>
                  <a:srgbClr val="003399"/>
                </a:solidFill>
              </a:rPr>
              <a:t> </a:t>
            </a:r>
            <a:r>
              <a:rPr lang="it-IT" sz="1800" dirty="0" err="1" smtClean="0">
                <a:solidFill>
                  <a:srgbClr val="003399"/>
                </a:solidFill>
              </a:rPr>
              <a:t>for</a:t>
            </a:r>
            <a:r>
              <a:rPr lang="it-IT" sz="1800" dirty="0" smtClean="0">
                <a:solidFill>
                  <a:srgbClr val="003399"/>
                </a:solidFill>
              </a:rPr>
              <a:t> the </a:t>
            </a:r>
            <a:r>
              <a:rPr lang="it-IT" sz="1800" dirty="0" err="1" smtClean="0">
                <a:solidFill>
                  <a:srgbClr val="003399"/>
                </a:solidFill>
              </a:rPr>
              <a:t>two</a:t>
            </a:r>
            <a:r>
              <a:rPr lang="it-IT" sz="1800" dirty="0" smtClean="0">
                <a:solidFill>
                  <a:srgbClr val="003399"/>
                </a:solidFill>
              </a:rPr>
              <a:t> system, </a:t>
            </a:r>
            <a:r>
              <a:rPr lang="it-IT" sz="1800" dirty="0" err="1" smtClean="0">
                <a:solidFill>
                  <a:srgbClr val="003399"/>
                </a:solidFill>
              </a:rPr>
              <a:t>but</a:t>
            </a:r>
            <a:r>
              <a:rPr lang="it-IT" sz="1800" dirty="0" smtClean="0">
                <a:solidFill>
                  <a:srgbClr val="003399"/>
                </a:solidFill>
              </a:rPr>
              <a:t> the </a:t>
            </a:r>
            <a:r>
              <a:rPr lang="it-IT" sz="1800" b="1" dirty="0" err="1" smtClean="0">
                <a:solidFill>
                  <a:srgbClr val="003399"/>
                </a:solidFill>
              </a:rPr>
              <a:t>Pre-equilibrium</a:t>
            </a:r>
            <a:r>
              <a:rPr lang="it-IT" sz="1800" dirty="0" smtClean="0">
                <a:solidFill>
                  <a:srgbClr val="003399"/>
                </a:solidFill>
              </a:rPr>
              <a:t> </a:t>
            </a:r>
            <a:r>
              <a:rPr lang="it-IT" sz="1800" dirty="0" err="1" smtClean="0">
                <a:solidFill>
                  <a:srgbClr val="003399"/>
                </a:solidFill>
              </a:rPr>
              <a:t>component</a:t>
            </a:r>
            <a:r>
              <a:rPr lang="it-IT" sz="1800" dirty="0" smtClean="0">
                <a:solidFill>
                  <a:srgbClr val="003399"/>
                </a:solidFill>
              </a:rPr>
              <a:t> </a:t>
            </a:r>
            <a:r>
              <a:rPr lang="it-IT" sz="1800" dirty="0" err="1" smtClean="0">
                <a:solidFill>
                  <a:srgbClr val="003399"/>
                </a:solidFill>
              </a:rPr>
              <a:t>is</a:t>
            </a:r>
            <a:r>
              <a:rPr lang="it-IT" sz="1800" dirty="0" smtClean="0">
                <a:solidFill>
                  <a:srgbClr val="003399"/>
                </a:solidFill>
              </a:rPr>
              <a:t> </a:t>
            </a:r>
            <a:r>
              <a:rPr lang="it-IT" sz="1800" b="1" dirty="0" err="1" smtClean="0">
                <a:solidFill>
                  <a:srgbClr val="C00000"/>
                </a:solidFill>
              </a:rPr>
              <a:t>bigger</a:t>
            </a:r>
            <a:r>
              <a:rPr lang="it-IT" sz="1800" dirty="0" smtClean="0">
                <a:solidFill>
                  <a:srgbClr val="003399"/>
                </a:solidFill>
              </a:rPr>
              <a:t> </a:t>
            </a:r>
            <a:r>
              <a:rPr lang="it-IT" sz="1800" dirty="0" err="1" smtClean="0">
                <a:solidFill>
                  <a:srgbClr val="003399"/>
                </a:solidFill>
              </a:rPr>
              <a:t>for</a:t>
            </a:r>
            <a:r>
              <a:rPr lang="it-IT" sz="1800" dirty="0" smtClean="0">
                <a:solidFill>
                  <a:srgbClr val="003399"/>
                </a:solidFill>
              </a:rPr>
              <a:t> the </a:t>
            </a:r>
            <a:r>
              <a:rPr lang="it-IT" sz="1800" b="1" baseline="30000" dirty="0" smtClean="0">
                <a:solidFill>
                  <a:srgbClr val="C00000"/>
                </a:solidFill>
              </a:rPr>
              <a:t>19</a:t>
            </a:r>
            <a:r>
              <a:rPr lang="it-IT" sz="1800" b="1" dirty="0" smtClean="0">
                <a:solidFill>
                  <a:srgbClr val="C00000"/>
                </a:solidFill>
              </a:rPr>
              <a:t>F + </a:t>
            </a:r>
            <a:r>
              <a:rPr lang="it-IT" sz="1800" b="1" baseline="30000" dirty="0" smtClean="0">
                <a:solidFill>
                  <a:srgbClr val="C00000"/>
                </a:solidFill>
              </a:rPr>
              <a:t>62</a:t>
            </a:r>
            <a:r>
              <a:rPr lang="it-IT" sz="1800" b="1" dirty="0" smtClean="0">
                <a:solidFill>
                  <a:srgbClr val="C00000"/>
                </a:solidFill>
              </a:rPr>
              <a:t>Ni </a:t>
            </a:r>
            <a:r>
              <a:rPr lang="it-IT" sz="1800" dirty="0" smtClean="0">
                <a:solidFill>
                  <a:srgbClr val="003399"/>
                </a:solidFill>
              </a:rPr>
              <a:t>system, </a:t>
            </a:r>
            <a:r>
              <a:rPr lang="it-IT" sz="1800" b="1" u="sng" dirty="0" err="1" smtClean="0">
                <a:solidFill>
                  <a:srgbClr val="003399"/>
                </a:solidFill>
              </a:rPr>
              <a:t>not</a:t>
            </a:r>
            <a:r>
              <a:rPr lang="it-IT" sz="1800" b="1" u="sng" dirty="0" smtClean="0">
                <a:solidFill>
                  <a:srgbClr val="003399"/>
                </a:solidFill>
              </a:rPr>
              <a:t> </a:t>
            </a:r>
            <a:r>
              <a:rPr lang="it-IT" sz="1800" b="1" u="sng" dirty="0" err="1" smtClean="0">
                <a:solidFill>
                  <a:srgbClr val="003399"/>
                </a:solidFill>
              </a:rPr>
              <a:t>expected</a:t>
            </a:r>
            <a:r>
              <a:rPr lang="it-IT" sz="1800" b="1" u="sng" dirty="0" smtClean="0">
                <a:solidFill>
                  <a:srgbClr val="003399"/>
                </a:solidFill>
              </a:rPr>
              <a:t> </a:t>
            </a:r>
            <a:r>
              <a:rPr lang="it-IT" sz="1800" u="sng" dirty="0" err="1" smtClean="0">
                <a:solidFill>
                  <a:srgbClr val="003399"/>
                </a:solidFill>
              </a:rPr>
              <a:t>from</a:t>
            </a:r>
            <a:r>
              <a:rPr lang="it-IT" sz="1800" u="sng" dirty="0" smtClean="0">
                <a:solidFill>
                  <a:srgbClr val="003399"/>
                </a:solidFill>
              </a:rPr>
              <a:t> </a:t>
            </a:r>
            <a:r>
              <a:rPr lang="it-IT" sz="1800" u="sng" dirty="0" err="1" smtClean="0">
                <a:solidFill>
                  <a:srgbClr val="003399"/>
                </a:solidFill>
              </a:rPr>
              <a:t>previous</a:t>
            </a:r>
            <a:r>
              <a:rPr lang="it-IT" sz="1800" u="sng" dirty="0" smtClean="0">
                <a:solidFill>
                  <a:srgbClr val="003399"/>
                </a:solidFill>
              </a:rPr>
              <a:t> </a:t>
            </a:r>
            <a:r>
              <a:rPr lang="it-IT" sz="1800" u="sng" dirty="0" err="1" smtClean="0">
                <a:solidFill>
                  <a:srgbClr val="003399"/>
                </a:solidFill>
              </a:rPr>
              <a:t>studies</a:t>
            </a:r>
            <a:r>
              <a:rPr lang="it-IT" sz="1800" dirty="0" smtClean="0">
                <a:solidFill>
                  <a:srgbClr val="003399"/>
                </a:solidFill>
              </a:rPr>
              <a:t> </a:t>
            </a:r>
            <a:endParaRPr lang="it-IT" sz="1800" u="sng" dirty="0" smtClean="0">
              <a:solidFill>
                <a:srgbClr val="003399"/>
              </a:solidFill>
            </a:endParaRPr>
          </a:p>
          <a:p>
            <a:pPr lvl="1"/>
            <a:r>
              <a:rPr lang="it-IT" sz="1800" dirty="0" smtClean="0">
                <a:solidFill>
                  <a:srgbClr val="003399"/>
                </a:solidFill>
              </a:rPr>
              <a:t>A first </a:t>
            </a:r>
            <a:r>
              <a:rPr lang="it-IT" sz="1800" dirty="0" err="1" smtClean="0">
                <a:solidFill>
                  <a:srgbClr val="003399"/>
                </a:solidFill>
              </a:rPr>
              <a:t>comparison</a:t>
            </a:r>
            <a:r>
              <a:rPr lang="it-IT" sz="1800" dirty="0" smtClean="0">
                <a:solidFill>
                  <a:srgbClr val="003399"/>
                </a:solidFill>
              </a:rPr>
              <a:t> </a:t>
            </a:r>
            <a:r>
              <a:rPr lang="it-IT" sz="1800" dirty="0" err="1" smtClean="0">
                <a:solidFill>
                  <a:srgbClr val="003399"/>
                </a:solidFill>
              </a:rPr>
              <a:t>with</a:t>
            </a:r>
            <a:r>
              <a:rPr lang="it-IT" sz="1800" dirty="0" smtClean="0">
                <a:solidFill>
                  <a:srgbClr val="003399"/>
                </a:solidFill>
              </a:rPr>
              <a:t> </a:t>
            </a:r>
            <a:r>
              <a:rPr lang="it-IT" sz="1800" dirty="0" err="1" smtClean="0">
                <a:solidFill>
                  <a:srgbClr val="003399"/>
                </a:solidFill>
              </a:rPr>
              <a:t>Hybrid</a:t>
            </a:r>
            <a:r>
              <a:rPr lang="it-IT" sz="1800" dirty="0" smtClean="0">
                <a:solidFill>
                  <a:srgbClr val="003399"/>
                </a:solidFill>
              </a:rPr>
              <a:t> </a:t>
            </a:r>
            <a:r>
              <a:rPr lang="it-IT" sz="1800" dirty="0" err="1" smtClean="0">
                <a:solidFill>
                  <a:srgbClr val="003399"/>
                </a:solidFill>
              </a:rPr>
              <a:t>Exciton</a:t>
            </a:r>
            <a:r>
              <a:rPr lang="it-IT" sz="1800" dirty="0" smtClean="0">
                <a:solidFill>
                  <a:srgbClr val="003399"/>
                </a:solidFill>
              </a:rPr>
              <a:t> </a:t>
            </a:r>
            <a:r>
              <a:rPr lang="it-IT" sz="1800" dirty="0" err="1" smtClean="0">
                <a:solidFill>
                  <a:srgbClr val="003399"/>
                </a:solidFill>
              </a:rPr>
              <a:t>Model</a:t>
            </a:r>
            <a:r>
              <a:rPr lang="it-IT" sz="1800" dirty="0" smtClean="0">
                <a:solidFill>
                  <a:srgbClr val="003399"/>
                </a:solidFill>
              </a:rPr>
              <a:t> </a:t>
            </a:r>
            <a:r>
              <a:rPr lang="it-IT" sz="1800" dirty="0" err="1" smtClean="0">
                <a:solidFill>
                  <a:srgbClr val="003399"/>
                </a:solidFill>
              </a:rPr>
              <a:t>calculations</a:t>
            </a:r>
            <a:r>
              <a:rPr lang="it-IT" sz="1800" dirty="0" smtClean="0">
                <a:solidFill>
                  <a:srgbClr val="003399"/>
                </a:solidFill>
              </a:rPr>
              <a:t> </a:t>
            </a:r>
            <a:r>
              <a:rPr lang="it-IT" sz="1800" dirty="0" err="1" smtClean="0">
                <a:solidFill>
                  <a:srgbClr val="003399"/>
                </a:solidFill>
              </a:rPr>
              <a:t>shows</a:t>
            </a:r>
            <a:r>
              <a:rPr lang="it-IT" sz="1800" dirty="0" smtClean="0">
                <a:solidFill>
                  <a:srgbClr val="003399"/>
                </a:solidFill>
              </a:rPr>
              <a:t> </a:t>
            </a:r>
            <a:r>
              <a:rPr lang="it-IT" sz="1800" dirty="0" err="1" smtClean="0">
                <a:solidFill>
                  <a:srgbClr val="003399"/>
                </a:solidFill>
              </a:rPr>
              <a:t>an</a:t>
            </a:r>
            <a:r>
              <a:rPr lang="it-IT" sz="1800" dirty="0" smtClean="0">
                <a:solidFill>
                  <a:srgbClr val="003399"/>
                </a:solidFill>
              </a:rPr>
              <a:t> </a:t>
            </a:r>
            <a:r>
              <a:rPr lang="it-IT" sz="1800" b="1" dirty="0" err="1" smtClean="0">
                <a:solidFill>
                  <a:srgbClr val="003399"/>
                </a:solidFill>
              </a:rPr>
              <a:t>understimation</a:t>
            </a:r>
            <a:r>
              <a:rPr lang="it-IT" sz="1800" dirty="0" smtClean="0">
                <a:solidFill>
                  <a:srgbClr val="003399"/>
                </a:solidFill>
              </a:rPr>
              <a:t> </a:t>
            </a:r>
            <a:r>
              <a:rPr lang="it-IT" sz="1800" dirty="0" err="1" smtClean="0">
                <a:solidFill>
                  <a:srgbClr val="003399"/>
                </a:solidFill>
              </a:rPr>
              <a:t>of</a:t>
            </a:r>
            <a:r>
              <a:rPr lang="it-IT" sz="1800" dirty="0" smtClean="0">
                <a:solidFill>
                  <a:srgbClr val="003399"/>
                </a:solidFill>
              </a:rPr>
              <a:t> </a:t>
            </a:r>
            <a:r>
              <a:rPr lang="it-IT" sz="1800" b="1" dirty="0" err="1" smtClean="0">
                <a:solidFill>
                  <a:srgbClr val="003399"/>
                </a:solidFill>
              </a:rPr>
              <a:t>Pre-equilibrium</a:t>
            </a:r>
            <a:r>
              <a:rPr lang="it-IT" sz="1800" dirty="0" smtClean="0">
                <a:solidFill>
                  <a:srgbClr val="003399"/>
                </a:solidFill>
              </a:rPr>
              <a:t> </a:t>
            </a:r>
            <a:r>
              <a:rPr lang="it-IT" sz="1800" dirty="0" err="1" smtClean="0">
                <a:solidFill>
                  <a:srgbClr val="003399"/>
                </a:solidFill>
              </a:rPr>
              <a:t>alpha</a:t>
            </a:r>
            <a:r>
              <a:rPr lang="it-IT" sz="1800" dirty="0" smtClean="0">
                <a:solidFill>
                  <a:srgbClr val="003399"/>
                </a:solidFill>
              </a:rPr>
              <a:t> in </a:t>
            </a:r>
            <a:r>
              <a:rPr lang="it-IT" sz="1800" dirty="0" err="1" smtClean="0">
                <a:solidFill>
                  <a:srgbClr val="003399"/>
                </a:solidFill>
              </a:rPr>
              <a:t>both</a:t>
            </a:r>
            <a:r>
              <a:rPr lang="it-IT" sz="1800" dirty="0" smtClean="0">
                <a:solidFill>
                  <a:srgbClr val="003399"/>
                </a:solidFill>
              </a:rPr>
              <a:t> system (</a:t>
            </a:r>
            <a:r>
              <a:rPr lang="it-IT" sz="1800" dirty="0" err="1" smtClean="0">
                <a:solidFill>
                  <a:srgbClr val="003399"/>
                </a:solidFill>
              </a:rPr>
              <a:t>forward</a:t>
            </a:r>
            <a:r>
              <a:rPr lang="it-IT" sz="1800" dirty="0" smtClean="0">
                <a:solidFill>
                  <a:srgbClr val="003399"/>
                </a:solidFill>
              </a:rPr>
              <a:t> and </a:t>
            </a:r>
            <a:r>
              <a:rPr lang="it-IT" sz="1800" dirty="0" err="1" smtClean="0">
                <a:solidFill>
                  <a:srgbClr val="003399"/>
                </a:solidFill>
              </a:rPr>
              <a:t>backward</a:t>
            </a:r>
            <a:r>
              <a:rPr lang="it-IT" sz="1800" dirty="0" smtClean="0">
                <a:solidFill>
                  <a:srgbClr val="003399"/>
                </a:solidFill>
              </a:rPr>
              <a:t>) and the </a:t>
            </a:r>
            <a:r>
              <a:rPr lang="it-IT" sz="1800" b="1" dirty="0" err="1" smtClean="0">
                <a:solidFill>
                  <a:srgbClr val="C00000"/>
                </a:solidFill>
              </a:rPr>
              <a:t>shapes</a:t>
            </a:r>
            <a:r>
              <a:rPr lang="it-IT" sz="1800" dirty="0" smtClean="0">
                <a:solidFill>
                  <a:srgbClr val="003399"/>
                </a:solidFill>
              </a:rPr>
              <a:t> </a:t>
            </a:r>
            <a:r>
              <a:rPr lang="it-IT" sz="1800" dirty="0" err="1" smtClean="0">
                <a:solidFill>
                  <a:srgbClr val="003399"/>
                </a:solidFill>
              </a:rPr>
              <a:t>of</a:t>
            </a:r>
            <a:r>
              <a:rPr lang="it-IT" sz="1800" dirty="0" smtClean="0">
                <a:solidFill>
                  <a:srgbClr val="003399"/>
                </a:solidFill>
              </a:rPr>
              <a:t> the </a:t>
            </a:r>
            <a:r>
              <a:rPr lang="it-IT" sz="1800" dirty="0" err="1" smtClean="0">
                <a:solidFill>
                  <a:srgbClr val="003399"/>
                </a:solidFill>
              </a:rPr>
              <a:t>spectra</a:t>
            </a:r>
            <a:r>
              <a:rPr lang="it-IT" sz="1800" dirty="0" smtClean="0">
                <a:solidFill>
                  <a:srgbClr val="003399"/>
                </a:solidFill>
              </a:rPr>
              <a:t> are </a:t>
            </a:r>
            <a:r>
              <a:rPr lang="it-IT" sz="1800" b="1" dirty="0" err="1" smtClean="0">
                <a:solidFill>
                  <a:srgbClr val="003399"/>
                </a:solidFill>
              </a:rPr>
              <a:t>similar</a:t>
            </a:r>
            <a:r>
              <a:rPr lang="it-IT" sz="1800" dirty="0" smtClean="0">
                <a:solidFill>
                  <a:srgbClr val="003399"/>
                </a:solidFill>
              </a:rPr>
              <a:t> </a:t>
            </a:r>
            <a:r>
              <a:rPr lang="it-IT" sz="1800" dirty="0" err="1" smtClean="0">
                <a:solidFill>
                  <a:srgbClr val="003399"/>
                </a:solidFill>
              </a:rPr>
              <a:t>to</a:t>
            </a:r>
            <a:r>
              <a:rPr lang="it-IT" sz="1800" dirty="0" smtClean="0">
                <a:solidFill>
                  <a:srgbClr val="003399"/>
                </a:solidFill>
              </a:rPr>
              <a:t> the </a:t>
            </a:r>
            <a:r>
              <a:rPr lang="it-IT" sz="1800" dirty="0" err="1" smtClean="0">
                <a:solidFill>
                  <a:srgbClr val="003399"/>
                </a:solidFill>
              </a:rPr>
              <a:t>one</a:t>
            </a:r>
            <a:r>
              <a:rPr lang="it-IT" sz="1800" dirty="0" smtClean="0">
                <a:solidFill>
                  <a:srgbClr val="003399"/>
                </a:solidFill>
              </a:rPr>
              <a:t> </a:t>
            </a:r>
            <a:r>
              <a:rPr lang="it-IT" sz="1800" dirty="0" err="1" smtClean="0">
                <a:solidFill>
                  <a:srgbClr val="003399"/>
                </a:solidFill>
              </a:rPr>
              <a:t>where</a:t>
            </a:r>
            <a:r>
              <a:rPr lang="it-IT" sz="1800" dirty="0" smtClean="0">
                <a:solidFill>
                  <a:srgbClr val="003399"/>
                </a:solidFill>
              </a:rPr>
              <a:t> the </a:t>
            </a:r>
            <a:r>
              <a:rPr lang="it-IT" sz="1800" b="1" dirty="0" smtClean="0">
                <a:solidFill>
                  <a:srgbClr val="C00000"/>
                </a:solidFill>
              </a:rPr>
              <a:t>cluster </a:t>
            </a:r>
            <a:r>
              <a:rPr lang="it-IT" sz="1800" b="1" dirty="0" err="1" smtClean="0">
                <a:solidFill>
                  <a:srgbClr val="C00000"/>
                </a:solidFill>
              </a:rPr>
              <a:t>is</a:t>
            </a:r>
            <a:r>
              <a:rPr lang="it-IT" sz="1800" b="1" dirty="0" smtClean="0">
                <a:solidFill>
                  <a:srgbClr val="C00000"/>
                </a:solidFill>
              </a:rPr>
              <a:t> </a:t>
            </a:r>
            <a:r>
              <a:rPr lang="it-IT" sz="1800" b="1" dirty="0" err="1" smtClean="0">
                <a:solidFill>
                  <a:srgbClr val="C00000"/>
                </a:solidFill>
              </a:rPr>
              <a:t>included</a:t>
            </a:r>
            <a:r>
              <a:rPr lang="it-IT" sz="1800" b="1" dirty="0" smtClean="0">
                <a:solidFill>
                  <a:srgbClr val="C00000"/>
                </a:solidFill>
              </a:rPr>
              <a:t> </a:t>
            </a:r>
          </a:p>
        </p:txBody>
      </p:sp>
      <p:pic>
        <p:nvPicPr>
          <p:cNvPr id="4" name="Picture 2" descr="http://www.infn.it/logo/weblogo6.gif"/>
          <p:cNvPicPr>
            <a:picLocks noChangeAspect="1" noChangeArrowheads="1"/>
          </p:cNvPicPr>
          <p:nvPr/>
        </p:nvPicPr>
        <p:blipFill>
          <a:blip r:embed="rId2" cstate="print"/>
          <a:srcRect/>
          <a:stretch>
            <a:fillRect/>
          </a:stretch>
        </p:blipFill>
        <p:spPr bwMode="auto">
          <a:xfrm>
            <a:off x="8175054" y="30137"/>
            <a:ext cx="933450" cy="590551"/>
          </a:xfrm>
          <a:prstGeom prst="rect">
            <a:avLst/>
          </a:prstGeom>
          <a:noFill/>
        </p:spPr>
      </p:pic>
      <p:sp>
        <p:nvSpPr>
          <p:cNvPr id="5" name="Rettangolo 4"/>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6" name="Picture 2" descr="C:\Documents and Settings\fabris\Desktop\Documenti Backup\dany\Nuclex\Garfield\Figure_Garfield\LogoGARFIELD.png"/>
          <p:cNvPicPr>
            <a:picLocks noChangeAspect="1" noChangeArrowheads="1"/>
          </p:cNvPicPr>
          <p:nvPr/>
        </p:nvPicPr>
        <p:blipFill>
          <a:blip r:embed="rId3" cstate="print"/>
          <a:srcRect/>
          <a:stretch>
            <a:fillRect/>
          </a:stretch>
        </p:blipFill>
        <p:spPr bwMode="auto">
          <a:xfrm rot="-5400000">
            <a:off x="-3160501" y="3123988"/>
            <a:ext cx="6885385" cy="63740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052736"/>
          </a:xfrm>
        </p:spPr>
        <p:txBody>
          <a:bodyPr>
            <a:normAutofit/>
          </a:bodyPr>
          <a:lstStyle/>
          <a:p>
            <a:r>
              <a:rPr lang="it-IT" sz="3600" b="1" dirty="0" smtClean="0">
                <a:solidFill>
                  <a:srgbClr val="003399"/>
                </a:solidFill>
              </a:rPr>
              <a:t>Outlook</a:t>
            </a:r>
            <a:endParaRPr lang="it-IT" sz="3600" b="1" dirty="0">
              <a:solidFill>
                <a:srgbClr val="003399"/>
              </a:solidFill>
            </a:endParaRPr>
          </a:p>
        </p:txBody>
      </p:sp>
      <p:sp>
        <p:nvSpPr>
          <p:cNvPr id="3" name="Segnaposto contenuto 2"/>
          <p:cNvSpPr>
            <a:spLocks noGrp="1"/>
          </p:cNvSpPr>
          <p:nvPr>
            <p:ph idx="1"/>
          </p:nvPr>
        </p:nvSpPr>
        <p:spPr>
          <a:xfrm>
            <a:off x="662880" y="980728"/>
            <a:ext cx="8229600" cy="2520280"/>
          </a:xfrm>
        </p:spPr>
        <p:txBody>
          <a:bodyPr>
            <a:normAutofit/>
          </a:bodyPr>
          <a:lstStyle/>
          <a:p>
            <a:pPr>
              <a:buFont typeface="Wingdings" pitchFamily="2" charset="2"/>
              <a:buChar char="Ø"/>
            </a:pPr>
            <a:r>
              <a:rPr lang="it-IT" sz="2000" dirty="0" smtClean="0">
                <a:solidFill>
                  <a:srgbClr val="003399"/>
                </a:solidFill>
              </a:rPr>
              <a:t> </a:t>
            </a:r>
            <a:r>
              <a:rPr lang="it-IT" sz="2000" dirty="0" err="1" smtClean="0">
                <a:solidFill>
                  <a:srgbClr val="003399"/>
                </a:solidFill>
              </a:rPr>
              <a:t>Preliminary</a:t>
            </a:r>
            <a:r>
              <a:rPr lang="it-IT" sz="2000" dirty="0" smtClean="0">
                <a:solidFill>
                  <a:srgbClr val="003399"/>
                </a:solidFill>
              </a:rPr>
              <a:t> </a:t>
            </a:r>
            <a:r>
              <a:rPr lang="it-IT" sz="2000" dirty="0" err="1" smtClean="0">
                <a:solidFill>
                  <a:srgbClr val="003399"/>
                </a:solidFill>
              </a:rPr>
              <a:t>results</a:t>
            </a:r>
            <a:r>
              <a:rPr lang="it-IT" sz="2000" dirty="0" smtClean="0">
                <a:solidFill>
                  <a:srgbClr val="003399"/>
                </a:solidFill>
              </a:rPr>
              <a:t> </a:t>
            </a:r>
            <a:r>
              <a:rPr lang="it-IT" sz="2000" dirty="0" err="1" smtClean="0">
                <a:solidFill>
                  <a:srgbClr val="003399"/>
                </a:solidFill>
              </a:rPr>
              <a:t>seem</a:t>
            </a:r>
            <a:r>
              <a:rPr lang="it-IT" sz="2000" dirty="0" smtClean="0">
                <a:solidFill>
                  <a:srgbClr val="003399"/>
                </a:solidFill>
              </a:rPr>
              <a:t>  </a:t>
            </a:r>
            <a:r>
              <a:rPr lang="it-IT" sz="2000" b="1" u="sng" dirty="0" smtClean="0">
                <a:solidFill>
                  <a:srgbClr val="003399"/>
                </a:solidFill>
              </a:rPr>
              <a:t>NOT</a:t>
            </a:r>
            <a:r>
              <a:rPr lang="it-IT" sz="2000" u="sng" dirty="0" smtClean="0">
                <a:solidFill>
                  <a:srgbClr val="003399"/>
                </a:solidFill>
              </a:rPr>
              <a:t> </a:t>
            </a:r>
            <a:r>
              <a:rPr lang="it-IT" sz="2000" u="sng" dirty="0" err="1" smtClean="0">
                <a:solidFill>
                  <a:srgbClr val="003399"/>
                </a:solidFill>
              </a:rPr>
              <a:t>to</a:t>
            </a:r>
            <a:r>
              <a:rPr lang="it-IT" sz="2000" u="sng" dirty="0" smtClean="0">
                <a:solidFill>
                  <a:srgbClr val="003399"/>
                </a:solidFill>
              </a:rPr>
              <a:t> </a:t>
            </a:r>
            <a:r>
              <a:rPr lang="it-IT" sz="2000" u="sng" dirty="0" err="1" smtClean="0">
                <a:solidFill>
                  <a:srgbClr val="003399"/>
                </a:solidFill>
              </a:rPr>
              <a:t>confirm</a:t>
            </a:r>
            <a:r>
              <a:rPr lang="it-IT" sz="2000" u="sng" dirty="0" smtClean="0">
                <a:solidFill>
                  <a:srgbClr val="003399"/>
                </a:solidFill>
              </a:rPr>
              <a:t> </a:t>
            </a:r>
            <a:r>
              <a:rPr lang="it-IT" sz="2000" dirty="0" smtClean="0">
                <a:solidFill>
                  <a:srgbClr val="003399"/>
                </a:solidFill>
              </a:rPr>
              <a:t>the </a:t>
            </a:r>
            <a:r>
              <a:rPr lang="it-IT" sz="2000" dirty="0" err="1" smtClean="0">
                <a:solidFill>
                  <a:srgbClr val="003399"/>
                </a:solidFill>
              </a:rPr>
              <a:t>predicted</a:t>
            </a:r>
            <a:r>
              <a:rPr lang="it-IT" sz="2000" dirty="0" smtClean="0">
                <a:solidFill>
                  <a:srgbClr val="003399"/>
                </a:solidFill>
              </a:rPr>
              <a:t> </a:t>
            </a:r>
            <a:r>
              <a:rPr lang="it-IT" sz="2000" b="1" dirty="0" err="1" smtClean="0">
                <a:solidFill>
                  <a:srgbClr val="003399"/>
                </a:solidFill>
              </a:rPr>
              <a:t>difference</a:t>
            </a:r>
            <a:r>
              <a:rPr lang="it-IT" sz="2000" dirty="0" smtClean="0">
                <a:solidFill>
                  <a:srgbClr val="003399"/>
                </a:solidFill>
              </a:rPr>
              <a:t> </a:t>
            </a:r>
            <a:r>
              <a:rPr lang="it-IT" sz="2000" dirty="0" err="1" smtClean="0">
                <a:solidFill>
                  <a:srgbClr val="003399"/>
                </a:solidFill>
              </a:rPr>
              <a:t>between</a:t>
            </a:r>
            <a:r>
              <a:rPr lang="it-IT" sz="2000" dirty="0" smtClean="0">
                <a:solidFill>
                  <a:srgbClr val="003399"/>
                </a:solidFill>
              </a:rPr>
              <a:t> the </a:t>
            </a:r>
            <a:r>
              <a:rPr lang="it-IT" sz="2000" dirty="0" err="1" smtClean="0">
                <a:solidFill>
                  <a:srgbClr val="003399"/>
                </a:solidFill>
              </a:rPr>
              <a:t>two</a:t>
            </a:r>
            <a:r>
              <a:rPr lang="it-IT" sz="2000" dirty="0" smtClean="0">
                <a:solidFill>
                  <a:srgbClr val="003399"/>
                </a:solidFill>
              </a:rPr>
              <a:t> </a:t>
            </a:r>
            <a:r>
              <a:rPr lang="it-IT" sz="2000" dirty="0" err="1" smtClean="0">
                <a:solidFill>
                  <a:srgbClr val="003399"/>
                </a:solidFill>
              </a:rPr>
              <a:t>systems</a:t>
            </a:r>
            <a:endParaRPr lang="it-IT" sz="2000" dirty="0" smtClean="0">
              <a:solidFill>
                <a:srgbClr val="003399"/>
              </a:solidFill>
            </a:endParaRPr>
          </a:p>
          <a:p>
            <a:pPr>
              <a:spcBef>
                <a:spcPts val="0"/>
              </a:spcBef>
            </a:pPr>
            <a:endParaRPr lang="it-IT" sz="2000" dirty="0" smtClean="0">
              <a:solidFill>
                <a:srgbClr val="003399"/>
              </a:solidFill>
            </a:endParaRPr>
          </a:p>
          <a:p>
            <a:pPr>
              <a:buFont typeface="Wingdings" pitchFamily="2" charset="2"/>
              <a:buChar char="Ø"/>
            </a:pPr>
            <a:r>
              <a:rPr lang="it-IT" sz="2000" dirty="0" smtClean="0">
                <a:solidFill>
                  <a:srgbClr val="003399"/>
                </a:solidFill>
              </a:rPr>
              <a:t>An </a:t>
            </a:r>
            <a:r>
              <a:rPr lang="it-IT" sz="2000" b="1" dirty="0" err="1" smtClean="0">
                <a:solidFill>
                  <a:srgbClr val="003399"/>
                </a:solidFill>
              </a:rPr>
              <a:t>overproduction</a:t>
            </a:r>
            <a:r>
              <a:rPr lang="it-IT" sz="2000" b="1" dirty="0" smtClean="0">
                <a:solidFill>
                  <a:srgbClr val="003399"/>
                </a:solidFill>
              </a:rPr>
              <a:t> </a:t>
            </a:r>
            <a:r>
              <a:rPr lang="it-IT" sz="2000" dirty="0" err="1" smtClean="0">
                <a:solidFill>
                  <a:srgbClr val="003399"/>
                </a:solidFill>
              </a:rPr>
              <a:t>of</a:t>
            </a:r>
            <a:r>
              <a:rPr lang="it-IT" sz="2000" dirty="0" smtClean="0">
                <a:solidFill>
                  <a:srgbClr val="003399"/>
                </a:solidFill>
              </a:rPr>
              <a:t> </a:t>
            </a:r>
            <a:r>
              <a:rPr lang="it-IT" sz="2000" b="1" dirty="0" err="1" smtClean="0">
                <a:solidFill>
                  <a:srgbClr val="003399"/>
                </a:solidFill>
              </a:rPr>
              <a:t>alpha</a:t>
            </a:r>
            <a:r>
              <a:rPr lang="it-IT" sz="2000" dirty="0" smtClean="0">
                <a:solidFill>
                  <a:srgbClr val="003399"/>
                </a:solidFill>
              </a:rPr>
              <a:t> </a:t>
            </a:r>
            <a:r>
              <a:rPr lang="it-IT" sz="2000" dirty="0" err="1" smtClean="0">
                <a:solidFill>
                  <a:srgbClr val="003399"/>
                </a:solidFill>
              </a:rPr>
              <a:t>particles</a:t>
            </a:r>
            <a:r>
              <a:rPr lang="it-IT" sz="2000" dirty="0" smtClean="0">
                <a:solidFill>
                  <a:srgbClr val="003399"/>
                </a:solidFill>
              </a:rPr>
              <a:t>, at the </a:t>
            </a:r>
            <a:r>
              <a:rPr lang="it-IT" sz="2000" dirty="0" err="1" smtClean="0">
                <a:solidFill>
                  <a:srgbClr val="003399"/>
                </a:solidFill>
              </a:rPr>
              <a:t>most</a:t>
            </a:r>
            <a:r>
              <a:rPr lang="it-IT" sz="2000" dirty="0" smtClean="0">
                <a:solidFill>
                  <a:srgbClr val="003399"/>
                </a:solidFill>
              </a:rPr>
              <a:t> </a:t>
            </a:r>
            <a:r>
              <a:rPr lang="it-IT" sz="2000" dirty="0" err="1" smtClean="0">
                <a:solidFill>
                  <a:srgbClr val="003399"/>
                </a:solidFill>
              </a:rPr>
              <a:t>forward</a:t>
            </a:r>
            <a:r>
              <a:rPr lang="it-IT" sz="2000" dirty="0" smtClean="0">
                <a:solidFill>
                  <a:srgbClr val="003399"/>
                </a:solidFill>
              </a:rPr>
              <a:t> </a:t>
            </a:r>
            <a:r>
              <a:rPr lang="it-IT" sz="2000" dirty="0" err="1" smtClean="0">
                <a:solidFill>
                  <a:srgbClr val="003399"/>
                </a:solidFill>
              </a:rPr>
              <a:t>angles</a:t>
            </a:r>
            <a:r>
              <a:rPr lang="it-IT" sz="2000" dirty="0" smtClean="0">
                <a:solidFill>
                  <a:srgbClr val="003399"/>
                </a:solidFill>
              </a:rPr>
              <a:t>, </a:t>
            </a:r>
            <a:r>
              <a:rPr lang="it-IT" sz="2000" dirty="0" err="1" smtClean="0">
                <a:solidFill>
                  <a:srgbClr val="003399"/>
                </a:solidFill>
              </a:rPr>
              <a:t>by</a:t>
            </a:r>
            <a:r>
              <a:rPr lang="it-IT" sz="2000" dirty="0" smtClean="0">
                <a:solidFill>
                  <a:srgbClr val="003399"/>
                </a:solidFill>
              </a:rPr>
              <a:t> </a:t>
            </a:r>
            <a:r>
              <a:rPr lang="it-IT" sz="2000" dirty="0" err="1" smtClean="0">
                <a:solidFill>
                  <a:srgbClr val="003399"/>
                </a:solidFill>
              </a:rPr>
              <a:t>respect</a:t>
            </a:r>
            <a:r>
              <a:rPr lang="it-IT" sz="2000" dirty="0" smtClean="0">
                <a:solidFill>
                  <a:srgbClr val="003399"/>
                </a:solidFill>
              </a:rPr>
              <a:t> the </a:t>
            </a:r>
            <a:r>
              <a:rPr lang="it-IT" sz="2000" dirty="0" err="1" smtClean="0">
                <a:solidFill>
                  <a:srgbClr val="003399"/>
                </a:solidFill>
              </a:rPr>
              <a:t>Hybrid</a:t>
            </a:r>
            <a:r>
              <a:rPr lang="it-IT" sz="2000" dirty="0" smtClean="0">
                <a:solidFill>
                  <a:srgbClr val="003399"/>
                </a:solidFill>
              </a:rPr>
              <a:t> </a:t>
            </a:r>
            <a:r>
              <a:rPr lang="it-IT" sz="2000" dirty="0" err="1" smtClean="0">
                <a:solidFill>
                  <a:srgbClr val="003399"/>
                </a:solidFill>
              </a:rPr>
              <a:t>Exciton</a:t>
            </a:r>
            <a:r>
              <a:rPr lang="it-IT" sz="2000" dirty="0" smtClean="0">
                <a:solidFill>
                  <a:srgbClr val="003399"/>
                </a:solidFill>
              </a:rPr>
              <a:t> </a:t>
            </a:r>
            <a:r>
              <a:rPr lang="it-IT" sz="2000" dirty="0" err="1" smtClean="0">
                <a:solidFill>
                  <a:srgbClr val="003399"/>
                </a:solidFill>
              </a:rPr>
              <a:t>Model</a:t>
            </a:r>
            <a:r>
              <a:rPr lang="it-IT" sz="2000" dirty="0" smtClean="0">
                <a:solidFill>
                  <a:srgbClr val="003399"/>
                </a:solidFill>
              </a:rPr>
              <a:t> </a:t>
            </a:r>
            <a:r>
              <a:rPr lang="it-IT" sz="2000" dirty="0" err="1" smtClean="0">
                <a:solidFill>
                  <a:srgbClr val="003399"/>
                </a:solidFill>
              </a:rPr>
              <a:t>predictions</a:t>
            </a:r>
            <a:r>
              <a:rPr lang="it-IT" sz="2000" dirty="0" smtClean="0">
                <a:solidFill>
                  <a:srgbClr val="003399"/>
                </a:solidFill>
              </a:rPr>
              <a:t> </a:t>
            </a:r>
            <a:r>
              <a:rPr lang="it-IT" sz="2000" u="sng" dirty="0" err="1" smtClean="0">
                <a:solidFill>
                  <a:srgbClr val="003399"/>
                </a:solidFill>
              </a:rPr>
              <a:t>is</a:t>
            </a:r>
            <a:r>
              <a:rPr lang="it-IT" sz="2000" u="sng" dirty="0" smtClean="0">
                <a:solidFill>
                  <a:srgbClr val="003399"/>
                </a:solidFill>
              </a:rPr>
              <a:t> </a:t>
            </a:r>
            <a:r>
              <a:rPr lang="it-IT" sz="2000" u="sng" dirty="0" err="1" smtClean="0">
                <a:solidFill>
                  <a:srgbClr val="003399"/>
                </a:solidFill>
              </a:rPr>
              <a:t>confirmed</a:t>
            </a:r>
            <a:r>
              <a:rPr lang="it-IT" sz="2000" dirty="0" smtClean="0">
                <a:solidFill>
                  <a:srgbClr val="003399"/>
                </a:solidFill>
              </a:rPr>
              <a:t>. </a:t>
            </a:r>
          </a:p>
          <a:p>
            <a:pPr>
              <a:spcBef>
                <a:spcPts val="0"/>
              </a:spcBef>
            </a:pPr>
            <a:endParaRPr lang="it-IT" sz="2000" dirty="0" smtClean="0">
              <a:solidFill>
                <a:srgbClr val="003399"/>
              </a:solidFill>
            </a:endParaRPr>
          </a:p>
          <a:p>
            <a:pPr>
              <a:buFont typeface="Wingdings" pitchFamily="2" charset="2"/>
              <a:buChar char="Ø"/>
            </a:pPr>
            <a:r>
              <a:rPr lang="it-IT" sz="2000" dirty="0" err="1" smtClean="0">
                <a:solidFill>
                  <a:srgbClr val="003399"/>
                </a:solidFill>
              </a:rPr>
              <a:t>This</a:t>
            </a:r>
            <a:r>
              <a:rPr lang="it-IT" sz="2000" dirty="0" smtClean="0">
                <a:solidFill>
                  <a:srgbClr val="003399"/>
                </a:solidFill>
              </a:rPr>
              <a:t> </a:t>
            </a:r>
            <a:r>
              <a:rPr lang="it-IT" sz="2000" dirty="0" err="1" smtClean="0">
                <a:solidFill>
                  <a:srgbClr val="003399"/>
                </a:solidFill>
              </a:rPr>
              <a:t>overproduction</a:t>
            </a:r>
            <a:r>
              <a:rPr lang="it-IT" sz="2000" dirty="0" smtClean="0">
                <a:solidFill>
                  <a:srgbClr val="003399"/>
                </a:solidFill>
              </a:rPr>
              <a:t> </a:t>
            </a:r>
            <a:r>
              <a:rPr lang="it-IT" sz="2000" dirty="0" err="1" smtClean="0">
                <a:solidFill>
                  <a:srgbClr val="003399"/>
                </a:solidFill>
              </a:rPr>
              <a:t>has</a:t>
            </a:r>
            <a:r>
              <a:rPr lang="it-IT" sz="2000" dirty="0" smtClean="0">
                <a:solidFill>
                  <a:srgbClr val="003399"/>
                </a:solidFill>
              </a:rPr>
              <a:t> </a:t>
            </a:r>
            <a:r>
              <a:rPr lang="it-IT" sz="2000" dirty="0" err="1" smtClean="0">
                <a:solidFill>
                  <a:srgbClr val="003399"/>
                </a:solidFill>
              </a:rPr>
              <a:t>to</a:t>
            </a:r>
            <a:r>
              <a:rPr lang="it-IT" sz="2000" dirty="0" smtClean="0">
                <a:solidFill>
                  <a:srgbClr val="003399"/>
                </a:solidFill>
              </a:rPr>
              <a:t> </a:t>
            </a:r>
            <a:r>
              <a:rPr lang="it-IT" sz="2000" dirty="0" err="1" smtClean="0">
                <a:solidFill>
                  <a:srgbClr val="003399"/>
                </a:solidFill>
              </a:rPr>
              <a:t>be</a:t>
            </a:r>
            <a:r>
              <a:rPr lang="it-IT" sz="2000" dirty="0" smtClean="0">
                <a:solidFill>
                  <a:srgbClr val="003399"/>
                </a:solidFill>
              </a:rPr>
              <a:t> </a:t>
            </a:r>
            <a:r>
              <a:rPr lang="it-IT" sz="2000" dirty="0" err="1" smtClean="0">
                <a:solidFill>
                  <a:srgbClr val="003399"/>
                </a:solidFill>
              </a:rPr>
              <a:t>explaned…</a:t>
            </a:r>
            <a:endParaRPr lang="it-IT" sz="2000" dirty="0" smtClean="0">
              <a:solidFill>
                <a:srgbClr val="003399"/>
              </a:solidFill>
            </a:endParaRPr>
          </a:p>
        </p:txBody>
      </p:sp>
      <p:sp>
        <p:nvSpPr>
          <p:cNvPr id="4" name="CasellaDiTesto 3"/>
          <p:cNvSpPr txBox="1"/>
          <p:nvPr/>
        </p:nvSpPr>
        <p:spPr>
          <a:xfrm>
            <a:off x="3635896" y="3501008"/>
            <a:ext cx="1518685" cy="461665"/>
          </a:xfrm>
          <a:prstGeom prst="rect">
            <a:avLst/>
          </a:prstGeom>
          <a:noFill/>
        </p:spPr>
        <p:txBody>
          <a:bodyPr wrap="none" rtlCol="0">
            <a:spAutoFit/>
          </a:bodyPr>
          <a:lstStyle/>
          <a:p>
            <a:r>
              <a:rPr lang="it-IT" sz="2400" b="1" dirty="0" err="1" smtClean="0">
                <a:solidFill>
                  <a:srgbClr val="003399"/>
                </a:solidFill>
              </a:rPr>
              <a:t>What</a:t>
            </a:r>
            <a:r>
              <a:rPr lang="it-IT" sz="2400" b="1" dirty="0" smtClean="0">
                <a:solidFill>
                  <a:srgbClr val="003399"/>
                </a:solidFill>
              </a:rPr>
              <a:t> </a:t>
            </a:r>
            <a:r>
              <a:rPr lang="it-IT" sz="2400" b="1" dirty="0" err="1" smtClean="0">
                <a:solidFill>
                  <a:srgbClr val="003399"/>
                </a:solidFill>
              </a:rPr>
              <a:t>next</a:t>
            </a:r>
            <a:endParaRPr lang="it-IT" sz="2400" b="1" dirty="0">
              <a:solidFill>
                <a:srgbClr val="003399"/>
              </a:solidFill>
            </a:endParaRPr>
          </a:p>
        </p:txBody>
      </p:sp>
      <p:sp>
        <p:nvSpPr>
          <p:cNvPr id="6" name="CasellaDiTesto 5"/>
          <p:cNvSpPr txBox="1"/>
          <p:nvPr/>
        </p:nvSpPr>
        <p:spPr>
          <a:xfrm>
            <a:off x="683568" y="4149080"/>
            <a:ext cx="8460432" cy="2246769"/>
          </a:xfrm>
          <a:prstGeom prst="rect">
            <a:avLst/>
          </a:prstGeom>
          <a:noFill/>
        </p:spPr>
        <p:txBody>
          <a:bodyPr wrap="square" rtlCol="0">
            <a:spAutoFit/>
          </a:bodyPr>
          <a:lstStyle/>
          <a:p>
            <a:pPr>
              <a:buClr>
                <a:schemeClr val="tx1">
                  <a:lumMod val="65000"/>
                  <a:lumOff val="35000"/>
                </a:schemeClr>
              </a:buClr>
              <a:buFont typeface="Arial" pitchFamily="34" charset="0"/>
              <a:buChar char="•"/>
            </a:pPr>
            <a:r>
              <a:rPr lang="it-IT" dirty="0" smtClean="0"/>
              <a:t>  </a:t>
            </a:r>
            <a:r>
              <a:rPr lang="it-IT" sz="2000" dirty="0" err="1" smtClean="0">
                <a:solidFill>
                  <a:srgbClr val="336600"/>
                </a:solidFill>
              </a:rPr>
              <a:t>To</a:t>
            </a:r>
            <a:r>
              <a:rPr lang="it-IT" sz="2000" dirty="0" smtClean="0">
                <a:solidFill>
                  <a:srgbClr val="336600"/>
                </a:solidFill>
              </a:rPr>
              <a:t> </a:t>
            </a:r>
            <a:r>
              <a:rPr lang="it-IT" sz="2000" dirty="0" err="1" smtClean="0">
                <a:solidFill>
                  <a:srgbClr val="336600"/>
                </a:solidFill>
              </a:rPr>
              <a:t>extract</a:t>
            </a:r>
            <a:r>
              <a:rPr lang="it-IT" sz="2000" dirty="0" smtClean="0">
                <a:solidFill>
                  <a:srgbClr val="336600"/>
                </a:solidFill>
              </a:rPr>
              <a:t> </a:t>
            </a:r>
            <a:r>
              <a:rPr lang="it-IT" sz="2000" dirty="0" err="1" smtClean="0">
                <a:solidFill>
                  <a:srgbClr val="336600"/>
                </a:solidFill>
              </a:rPr>
              <a:t>energy</a:t>
            </a:r>
            <a:r>
              <a:rPr lang="it-IT" sz="2000" dirty="0" smtClean="0">
                <a:solidFill>
                  <a:srgbClr val="336600"/>
                </a:solidFill>
              </a:rPr>
              <a:t> </a:t>
            </a:r>
            <a:r>
              <a:rPr lang="it-IT" sz="2000" dirty="0" err="1" smtClean="0">
                <a:solidFill>
                  <a:srgbClr val="336600"/>
                </a:solidFill>
              </a:rPr>
              <a:t>spectra</a:t>
            </a:r>
            <a:r>
              <a:rPr lang="it-IT" sz="2000" dirty="0" smtClean="0">
                <a:solidFill>
                  <a:srgbClr val="336600"/>
                </a:solidFill>
              </a:rPr>
              <a:t> </a:t>
            </a:r>
            <a:r>
              <a:rPr lang="it-IT" sz="2000" dirty="0" err="1" smtClean="0">
                <a:solidFill>
                  <a:srgbClr val="336600"/>
                </a:solidFill>
              </a:rPr>
              <a:t>for</a:t>
            </a:r>
            <a:r>
              <a:rPr lang="it-IT" sz="2000" dirty="0" smtClean="0">
                <a:solidFill>
                  <a:srgbClr val="336600"/>
                </a:solidFill>
              </a:rPr>
              <a:t> </a:t>
            </a:r>
            <a:r>
              <a:rPr lang="it-IT" sz="2000" dirty="0" err="1" smtClean="0">
                <a:solidFill>
                  <a:srgbClr val="336600"/>
                </a:solidFill>
              </a:rPr>
              <a:t>all</a:t>
            </a:r>
            <a:r>
              <a:rPr lang="it-IT" sz="2000" dirty="0" smtClean="0">
                <a:solidFill>
                  <a:srgbClr val="336600"/>
                </a:solidFill>
              </a:rPr>
              <a:t> </a:t>
            </a:r>
            <a:r>
              <a:rPr lang="it-IT" sz="2000" dirty="0" err="1" smtClean="0">
                <a:solidFill>
                  <a:srgbClr val="336600"/>
                </a:solidFill>
              </a:rPr>
              <a:t>particles</a:t>
            </a:r>
            <a:r>
              <a:rPr lang="it-IT" sz="2000" dirty="0" smtClean="0">
                <a:solidFill>
                  <a:srgbClr val="336600"/>
                </a:solidFill>
              </a:rPr>
              <a:t> </a:t>
            </a:r>
            <a:r>
              <a:rPr lang="it-IT" sz="2000" b="1" dirty="0" smtClean="0">
                <a:solidFill>
                  <a:srgbClr val="336600"/>
                </a:solidFill>
              </a:rPr>
              <a:t>p</a:t>
            </a:r>
            <a:r>
              <a:rPr lang="it-IT" sz="2000" dirty="0" smtClean="0">
                <a:solidFill>
                  <a:srgbClr val="336600"/>
                </a:solidFill>
              </a:rPr>
              <a:t>, </a:t>
            </a:r>
            <a:r>
              <a:rPr lang="it-IT" sz="2000" b="1" dirty="0" smtClean="0">
                <a:solidFill>
                  <a:srgbClr val="336600"/>
                </a:solidFill>
              </a:rPr>
              <a:t>d</a:t>
            </a:r>
            <a:r>
              <a:rPr lang="it-IT" sz="2000" dirty="0" smtClean="0">
                <a:solidFill>
                  <a:srgbClr val="336600"/>
                </a:solidFill>
              </a:rPr>
              <a:t>, </a:t>
            </a:r>
            <a:r>
              <a:rPr lang="it-IT" sz="2000" b="1" dirty="0" smtClean="0">
                <a:solidFill>
                  <a:srgbClr val="336600"/>
                </a:solidFill>
              </a:rPr>
              <a:t>t</a:t>
            </a:r>
            <a:r>
              <a:rPr lang="it-IT" sz="2000" dirty="0" smtClean="0">
                <a:solidFill>
                  <a:srgbClr val="336600"/>
                </a:solidFill>
              </a:rPr>
              <a:t>, </a:t>
            </a:r>
            <a:r>
              <a:rPr lang="it-IT" sz="2000" b="1" baseline="30000" dirty="0" smtClean="0">
                <a:solidFill>
                  <a:srgbClr val="336600"/>
                </a:solidFill>
              </a:rPr>
              <a:t>3</a:t>
            </a:r>
            <a:r>
              <a:rPr lang="it-IT" sz="2000" b="1" dirty="0" smtClean="0">
                <a:solidFill>
                  <a:srgbClr val="336600"/>
                </a:solidFill>
              </a:rPr>
              <a:t>He</a:t>
            </a:r>
            <a:r>
              <a:rPr lang="it-IT" sz="2000" dirty="0" smtClean="0">
                <a:solidFill>
                  <a:srgbClr val="336600"/>
                </a:solidFill>
              </a:rPr>
              <a:t>, </a:t>
            </a:r>
            <a:r>
              <a:rPr lang="it-IT" sz="2000" b="1" dirty="0" smtClean="0">
                <a:solidFill>
                  <a:srgbClr val="336600"/>
                </a:solidFill>
                <a:latin typeface="Symbol" pitchFamily="18" charset="2"/>
              </a:rPr>
              <a:t>a</a:t>
            </a:r>
            <a:r>
              <a:rPr lang="it-IT" sz="2000" dirty="0" smtClean="0">
                <a:solidFill>
                  <a:srgbClr val="336600"/>
                </a:solidFill>
                <a:latin typeface="Symbol" pitchFamily="18" charset="2"/>
              </a:rPr>
              <a:t> </a:t>
            </a:r>
            <a:r>
              <a:rPr lang="it-IT" sz="2000" dirty="0" err="1" smtClean="0">
                <a:solidFill>
                  <a:srgbClr val="336600"/>
                </a:solidFill>
              </a:rPr>
              <a:t>also</a:t>
            </a:r>
            <a:r>
              <a:rPr lang="it-IT" sz="2000" dirty="0" smtClean="0">
                <a:solidFill>
                  <a:srgbClr val="336600"/>
                </a:solidFill>
              </a:rPr>
              <a:t> </a:t>
            </a:r>
            <a:r>
              <a:rPr lang="it-IT" sz="2000" dirty="0" err="1" smtClean="0">
                <a:solidFill>
                  <a:srgbClr val="336600"/>
                </a:solidFill>
              </a:rPr>
              <a:t>for</a:t>
            </a:r>
            <a:r>
              <a:rPr lang="it-IT" sz="2000" dirty="0" smtClean="0">
                <a:solidFill>
                  <a:srgbClr val="336600"/>
                </a:solidFill>
              </a:rPr>
              <a:t> the </a:t>
            </a:r>
            <a:r>
              <a:rPr lang="it-IT" sz="2000" dirty="0" err="1" smtClean="0">
                <a:solidFill>
                  <a:srgbClr val="336600"/>
                </a:solidFill>
              </a:rPr>
              <a:t>most</a:t>
            </a:r>
            <a:endParaRPr lang="it-IT" sz="2000" dirty="0" smtClean="0">
              <a:solidFill>
                <a:srgbClr val="336600"/>
              </a:solidFill>
            </a:endParaRPr>
          </a:p>
          <a:p>
            <a:pPr>
              <a:buClr>
                <a:schemeClr val="tx1">
                  <a:lumMod val="65000"/>
                  <a:lumOff val="35000"/>
                </a:schemeClr>
              </a:buClr>
            </a:pPr>
            <a:r>
              <a:rPr lang="it-IT" sz="2000" dirty="0" smtClean="0">
                <a:solidFill>
                  <a:srgbClr val="336600"/>
                </a:solidFill>
              </a:rPr>
              <a:t>   </a:t>
            </a:r>
            <a:r>
              <a:rPr lang="it-IT" sz="2000" dirty="0" err="1" smtClean="0">
                <a:solidFill>
                  <a:srgbClr val="336600"/>
                </a:solidFill>
              </a:rPr>
              <a:t>forward</a:t>
            </a:r>
            <a:r>
              <a:rPr lang="it-IT" sz="2000" dirty="0" smtClean="0">
                <a:solidFill>
                  <a:srgbClr val="336600"/>
                </a:solidFill>
              </a:rPr>
              <a:t> </a:t>
            </a:r>
            <a:r>
              <a:rPr lang="it-IT" sz="2000" dirty="0" err="1" smtClean="0">
                <a:solidFill>
                  <a:srgbClr val="336600"/>
                </a:solidFill>
              </a:rPr>
              <a:t>angles</a:t>
            </a:r>
            <a:r>
              <a:rPr lang="it-IT" sz="2000" dirty="0" smtClean="0">
                <a:solidFill>
                  <a:srgbClr val="336600"/>
                </a:solidFill>
              </a:rPr>
              <a:t> </a:t>
            </a:r>
            <a:r>
              <a:rPr lang="it-IT" sz="2000" dirty="0" err="1" smtClean="0">
                <a:solidFill>
                  <a:srgbClr val="336600"/>
                </a:solidFill>
              </a:rPr>
              <a:t>of</a:t>
            </a:r>
            <a:r>
              <a:rPr lang="it-IT" sz="2000" dirty="0" smtClean="0">
                <a:solidFill>
                  <a:srgbClr val="336600"/>
                </a:solidFill>
              </a:rPr>
              <a:t> the </a:t>
            </a:r>
            <a:r>
              <a:rPr lang="it-IT" sz="2000" dirty="0" err="1" smtClean="0">
                <a:solidFill>
                  <a:srgbClr val="336600"/>
                </a:solidFill>
              </a:rPr>
              <a:t>RCo</a:t>
            </a:r>
            <a:r>
              <a:rPr lang="it-IT" sz="2000" dirty="0" smtClean="0">
                <a:solidFill>
                  <a:srgbClr val="336600"/>
                </a:solidFill>
              </a:rPr>
              <a:t>. </a:t>
            </a:r>
          </a:p>
          <a:p>
            <a:pPr>
              <a:buFont typeface="Arial" pitchFamily="34" charset="0"/>
              <a:buChar char="•"/>
            </a:pPr>
            <a:r>
              <a:rPr lang="it-IT" sz="2000" dirty="0" smtClean="0">
                <a:solidFill>
                  <a:srgbClr val="336600"/>
                </a:solidFill>
              </a:rPr>
              <a:t>  </a:t>
            </a:r>
            <a:r>
              <a:rPr lang="it-IT" sz="2000" dirty="0" err="1" smtClean="0">
                <a:solidFill>
                  <a:srgbClr val="336600"/>
                </a:solidFill>
              </a:rPr>
              <a:t>To</a:t>
            </a:r>
            <a:r>
              <a:rPr lang="it-IT" sz="2000" dirty="0" smtClean="0">
                <a:solidFill>
                  <a:srgbClr val="336600"/>
                </a:solidFill>
              </a:rPr>
              <a:t> </a:t>
            </a:r>
            <a:r>
              <a:rPr lang="it-IT" sz="2000" dirty="0" err="1" smtClean="0">
                <a:solidFill>
                  <a:srgbClr val="336600"/>
                </a:solidFill>
              </a:rPr>
              <a:t>study</a:t>
            </a:r>
            <a:r>
              <a:rPr lang="it-IT" sz="2000" dirty="0" smtClean="0">
                <a:solidFill>
                  <a:srgbClr val="336600"/>
                </a:solidFill>
              </a:rPr>
              <a:t> </a:t>
            </a:r>
            <a:r>
              <a:rPr lang="it-IT" sz="2000" dirty="0" err="1" smtClean="0">
                <a:solidFill>
                  <a:srgbClr val="336600"/>
                </a:solidFill>
              </a:rPr>
              <a:t>possible</a:t>
            </a:r>
            <a:r>
              <a:rPr lang="it-IT" sz="2000" dirty="0" smtClean="0">
                <a:solidFill>
                  <a:srgbClr val="336600"/>
                </a:solidFill>
              </a:rPr>
              <a:t> </a:t>
            </a:r>
            <a:r>
              <a:rPr lang="it-IT" sz="2000" dirty="0" err="1" smtClean="0">
                <a:solidFill>
                  <a:srgbClr val="336600"/>
                </a:solidFill>
              </a:rPr>
              <a:t>angular</a:t>
            </a:r>
            <a:r>
              <a:rPr lang="it-IT" sz="2000" dirty="0" smtClean="0">
                <a:solidFill>
                  <a:srgbClr val="336600"/>
                </a:solidFill>
              </a:rPr>
              <a:t> and </a:t>
            </a:r>
            <a:r>
              <a:rPr lang="it-IT" sz="2000" dirty="0" err="1" smtClean="0">
                <a:solidFill>
                  <a:srgbClr val="336600"/>
                </a:solidFill>
              </a:rPr>
              <a:t>energy</a:t>
            </a:r>
            <a:r>
              <a:rPr lang="it-IT" sz="2000" dirty="0" smtClean="0">
                <a:solidFill>
                  <a:srgbClr val="336600"/>
                </a:solidFill>
              </a:rPr>
              <a:t> </a:t>
            </a:r>
            <a:r>
              <a:rPr lang="it-IT" sz="2000" dirty="0" err="1" smtClean="0">
                <a:solidFill>
                  <a:srgbClr val="336600"/>
                </a:solidFill>
              </a:rPr>
              <a:t>correlations</a:t>
            </a:r>
            <a:r>
              <a:rPr lang="it-IT" sz="2000" dirty="0" smtClean="0">
                <a:solidFill>
                  <a:srgbClr val="336600"/>
                </a:solidFill>
              </a:rPr>
              <a:t> </a:t>
            </a:r>
            <a:r>
              <a:rPr lang="it-IT" sz="2000" dirty="0" err="1" smtClean="0">
                <a:solidFill>
                  <a:srgbClr val="336600"/>
                </a:solidFill>
              </a:rPr>
              <a:t>events-by-events</a:t>
            </a:r>
            <a:r>
              <a:rPr lang="it-IT" sz="2000" dirty="0" smtClean="0">
                <a:solidFill>
                  <a:srgbClr val="336600"/>
                </a:solidFill>
              </a:rPr>
              <a:t>.</a:t>
            </a:r>
          </a:p>
          <a:p>
            <a:pPr>
              <a:buFont typeface="Arial" pitchFamily="34" charset="0"/>
              <a:buChar char="•"/>
            </a:pPr>
            <a:r>
              <a:rPr lang="it-IT" sz="2000" dirty="0" smtClean="0">
                <a:solidFill>
                  <a:srgbClr val="336600"/>
                </a:solidFill>
              </a:rPr>
              <a:t>  </a:t>
            </a:r>
            <a:r>
              <a:rPr lang="it-IT" sz="2000" dirty="0" err="1" smtClean="0">
                <a:solidFill>
                  <a:srgbClr val="336600"/>
                </a:solidFill>
              </a:rPr>
              <a:t>To</a:t>
            </a:r>
            <a:r>
              <a:rPr lang="it-IT" sz="2000" dirty="0" smtClean="0">
                <a:solidFill>
                  <a:srgbClr val="336600"/>
                </a:solidFill>
              </a:rPr>
              <a:t> </a:t>
            </a:r>
            <a:r>
              <a:rPr lang="it-IT" sz="2000" dirty="0" err="1" smtClean="0">
                <a:solidFill>
                  <a:srgbClr val="336600"/>
                </a:solidFill>
              </a:rPr>
              <a:t>make</a:t>
            </a:r>
            <a:r>
              <a:rPr lang="it-IT" sz="2000" dirty="0" smtClean="0">
                <a:solidFill>
                  <a:srgbClr val="336600"/>
                </a:solidFill>
              </a:rPr>
              <a:t> more </a:t>
            </a:r>
            <a:r>
              <a:rPr lang="it-IT" sz="2000" b="1" dirty="0" err="1" smtClean="0">
                <a:solidFill>
                  <a:srgbClr val="336600"/>
                </a:solidFill>
              </a:rPr>
              <a:t>selective</a:t>
            </a:r>
            <a:r>
              <a:rPr lang="it-IT" sz="2000" b="1" dirty="0" smtClean="0">
                <a:solidFill>
                  <a:srgbClr val="336600"/>
                </a:solidFill>
              </a:rPr>
              <a:t> </a:t>
            </a:r>
            <a:r>
              <a:rPr lang="it-IT" sz="2000" b="1" dirty="0" err="1" smtClean="0">
                <a:solidFill>
                  <a:srgbClr val="336600"/>
                </a:solidFill>
              </a:rPr>
              <a:t>coincidences</a:t>
            </a:r>
            <a:r>
              <a:rPr lang="it-IT" sz="2000" b="1" dirty="0" smtClean="0">
                <a:solidFill>
                  <a:srgbClr val="336600"/>
                </a:solidFill>
              </a:rPr>
              <a:t> </a:t>
            </a:r>
            <a:r>
              <a:rPr lang="it-IT" sz="2000" dirty="0" err="1" smtClean="0">
                <a:solidFill>
                  <a:srgbClr val="336600"/>
                </a:solidFill>
              </a:rPr>
              <a:t>with</a:t>
            </a:r>
            <a:r>
              <a:rPr lang="it-IT" sz="2000" dirty="0" smtClean="0">
                <a:solidFill>
                  <a:srgbClr val="336600"/>
                </a:solidFill>
              </a:rPr>
              <a:t> </a:t>
            </a:r>
            <a:r>
              <a:rPr lang="it-IT" sz="2000" b="1" dirty="0" err="1" smtClean="0">
                <a:solidFill>
                  <a:srgbClr val="336600"/>
                </a:solidFill>
              </a:rPr>
              <a:t>evaporation</a:t>
            </a:r>
            <a:r>
              <a:rPr lang="it-IT" sz="2000" b="1" dirty="0" smtClean="0">
                <a:solidFill>
                  <a:srgbClr val="336600"/>
                </a:solidFill>
              </a:rPr>
              <a:t> </a:t>
            </a:r>
            <a:r>
              <a:rPr lang="it-IT" sz="2000" b="1" dirty="0" err="1" smtClean="0">
                <a:solidFill>
                  <a:srgbClr val="336600"/>
                </a:solidFill>
              </a:rPr>
              <a:t>residues</a:t>
            </a:r>
            <a:r>
              <a:rPr lang="it-IT" sz="2000" dirty="0" smtClean="0">
                <a:solidFill>
                  <a:srgbClr val="336600"/>
                </a:solidFill>
              </a:rPr>
              <a:t>, </a:t>
            </a:r>
            <a:r>
              <a:rPr lang="it-IT" sz="2000" dirty="0" err="1" smtClean="0">
                <a:solidFill>
                  <a:srgbClr val="336600"/>
                </a:solidFill>
              </a:rPr>
              <a:t>as</a:t>
            </a:r>
            <a:r>
              <a:rPr lang="it-IT" sz="2000" dirty="0" smtClean="0">
                <a:solidFill>
                  <a:srgbClr val="336600"/>
                </a:solidFill>
              </a:rPr>
              <a:t> a </a:t>
            </a:r>
            <a:r>
              <a:rPr lang="it-IT" sz="2000" dirty="0" err="1" smtClean="0">
                <a:solidFill>
                  <a:srgbClr val="336600"/>
                </a:solidFill>
              </a:rPr>
              <a:t>function</a:t>
            </a:r>
            <a:endParaRPr lang="it-IT" sz="2000" dirty="0" smtClean="0">
              <a:solidFill>
                <a:srgbClr val="336600"/>
              </a:solidFill>
            </a:endParaRPr>
          </a:p>
          <a:p>
            <a:r>
              <a:rPr lang="it-IT" sz="2000" dirty="0" smtClean="0">
                <a:solidFill>
                  <a:srgbClr val="336600"/>
                </a:solidFill>
              </a:rPr>
              <a:t>    </a:t>
            </a:r>
            <a:r>
              <a:rPr lang="it-IT" sz="2000" dirty="0" err="1" smtClean="0">
                <a:solidFill>
                  <a:srgbClr val="336600"/>
                </a:solidFill>
              </a:rPr>
              <a:t>of</a:t>
            </a:r>
            <a:r>
              <a:rPr lang="it-IT" sz="2000" dirty="0" smtClean="0">
                <a:solidFill>
                  <a:srgbClr val="336600"/>
                </a:solidFill>
              </a:rPr>
              <a:t> </a:t>
            </a:r>
            <a:r>
              <a:rPr lang="it-IT" sz="2000" dirty="0" err="1" smtClean="0">
                <a:solidFill>
                  <a:srgbClr val="336600"/>
                </a:solidFill>
              </a:rPr>
              <a:t>their</a:t>
            </a:r>
            <a:r>
              <a:rPr lang="it-IT" sz="2000" dirty="0" smtClean="0">
                <a:solidFill>
                  <a:srgbClr val="336600"/>
                </a:solidFill>
              </a:rPr>
              <a:t> </a:t>
            </a:r>
            <a:r>
              <a:rPr lang="it-IT" sz="2000" dirty="0" err="1" smtClean="0">
                <a:solidFill>
                  <a:srgbClr val="336600"/>
                </a:solidFill>
              </a:rPr>
              <a:t>energies</a:t>
            </a:r>
            <a:r>
              <a:rPr lang="it-IT" sz="2000" dirty="0" smtClean="0">
                <a:solidFill>
                  <a:srgbClr val="336600"/>
                </a:solidFill>
              </a:rPr>
              <a:t> and </a:t>
            </a:r>
            <a:r>
              <a:rPr lang="it-IT" sz="2000" dirty="0" err="1" smtClean="0">
                <a:solidFill>
                  <a:srgbClr val="336600"/>
                </a:solidFill>
              </a:rPr>
              <a:t>of</a:t>
            </a:r>
            <a:r>
              <a:rPr lang="it-IT" sz="2000" dirty="0" smtClean="0">
                <a:solidFill>
                  <a:srgbClr val="336600"/>
                </a:solidFill>
              </a:rPr>
              <a:t>  the </a:t>
            </a:r>
            <a:r>
              <a:rPr lang="it-IT" sz="2000" dirty="0" err="1" smtClean="0">
                <a:solidFill>
                  <a:srgbClr val="336600"/>
                </a:solidFill>
              </a:rPr>
              <a:t>detected</a:t>
            </a:r>
            <a:r>
              <a:rPr lang="it-IT" sz="2000" dirty="0" smtClean="0">
                <a:solidFill>
                  <a:srgbClr val="336600"/>
                </a:solidFill>
              </a:rPr>
              <a:t> </a:t>
            </a:r>
            <a:r>
              <a:rPr lang="it-IT" sz="2000" dirty="0" err="1" smtClean="0">
                <a:solidFill>
                  <a:srgbClr val="336600"/>
                </a:solidFill>
              </a:rPr>
              <a:t>angles</a:t>
            </a:r>
            <a:r>
              <a:rPr lang="it-IT" sz="2000" dirty="0" smtClean="0">
                <a:solidFill>
                  <a:srgbClr val="336600"/>
                </a:solidFill>
              </a:rPr>
              <a:t>. </a:t>
            </a:r>
          </a:p>
          <a:p>
            <a:pPr>
              <a:buFont typeface="Arial" pitchFamily="34" charset="0"/>
              <a:buChar char="•"/>
            </a:pPr>
            <a:r>
              <a:rPr lang="it-IT" sz="2000" dirty="0" smtClean="0">
                <a:solidFill>
                  <a:srgbClr val="336600"/>
                </a:solidFill>
              </a:rPr>
              <a:t>  </a:t>
            </a:r>
            <a:r>
              <a:rPr lang="it-IT" sz="2000" dirty="0" err="1" smtClean="0">
                <a:solidFill>
                  <a:srgbClr val="336600"/>
                </a:solidFill>
              </a:rPr>
              <a:t>To</a:t>
            </a:r>
            <a:r>
              <a:rPr lang="it-IT" sz="2000" dirty="0" smtClean="0">
                <a:solidFill>
                  <a:srgbClr val="336600"/>
                </a:solidFill>
              </a:rPr>
              <a:t> </a:t>
            </a:r>
            <a:r>
              <a:rPr lang="it-IT" sz="2000" b="1" dirty="0" smtClean="0">
                <a:solidFill>
                  <a:srgbClr val="336600"/>
                </a:solidFill>
              </a:rPr>
              <a:t>complete</a:t>
            </a:r>
            <a:r>
              <a:rPr lang="it-IT" sz="2000" dirty="0" smtClean="0">
                <a:solidFill>
                  <a:srgbClr val="336600"/>
                </a:solidFill>
              </a:rPr>
              <a:t> the </a:t>
            </a:r>
            <a:r>
              <a:rPr lang="it-IT" sz="2000" dirty="0" err="1" smtClean="0">
                <a:solidFill>
                  <a:srgbClr val="336600"/>
                </a:solidFill>
              </a:rPr>
              <a:t>Hybrid</a:t>
            </a:r>
            <a:r>
              <a:rPr lang="it-IT" sz="2000" dirty="0" smtClean="0">
                <a:solidFill>
                  <a:srgbClr val="336600"/>
                </a:solidFill>
              </a:rPr>
              <a:t> </a:t>
            </a:r>
            <a:r>
              <a:rPr lang="it-IT" sz="2000" dirty="0" err="1" smtClean="0">
                <a:solidFill>
                  <a:srgbClr val="336600"/>
                </a:solidFill>
              </a:rPr>
              <a:t>Exciton</a:t>
            </a:r>
            <a:r>
              <a:rPr lang="it-IT" sz="2000" dirty="0" smtClean="0">
                <a:solidFill>
                  <a:srgbClr val="336600"/>
                </a:solidFill>
              </a:rPr>
              <a:t> </a:t>
            </a:r>
            <a:r>
              <a:rPr lang="it-IT" sz="2000" dirty="0" err="1" smtClean="0">
                <a:solidFill>
                  <a:srgbClr val="336600"/>
                </a:solidFill>
              </a:rPr>
              <a:t>Model</a:t>
            </a:r>
            <a:r>
              <a:rPr lang="it-IT" sz="2000" dirty="0" smtClean="0">
                <a:solidFill>
                  <a:srgbClr val="336600"/>
                </a:solidFill>
              </a:rPr>
              <a:t> </a:t>
            </a:r>
            <a:r>
              <a:rPr lang="it-IT" sz="2000" b="1" dirty="0" err="1" smtClean="0">
                <a:solidFill>
                  <a:srgbClr val="336600"/>
                </a:solidFill>
              </a:rPr>
              <a:t>calculations</a:t>
            </a:r>
            <a:r>
              <a:rPr lang="it-IT" sz="2000" dirty="0" smtClean="0">
                <a:solidFill>
                  <a:srgbClr val="336600"/>
                </a:solidFill>
              </a:rPr>
              <a:t> </a:t>
            </a:r>
            <a:r>
              <a:rPr lang="it-IT" sz="2000" dirty="0" err="1" smtClean="0">
                <a:solidFill>
                  <a:srgbClr val="336600"/>
                </a:solidFill>
              </a:rPr>
              <a:t>for</a:t>
            </a:r>
            <a:r>
              <a:rPr lang="it-IT" sz="2000" dirty="0" smtClean="0">
                <a:solidFill>
                  <a:srgbClr val="336600"/>
                </a:solidFill>
              </a:rPr>
              <a:t> </a:t>
            </a:r>
            <a:r>
              <a:rPr lang="it-IT" sz="2000" dirty="0" err="1" smtClean="0">
                <a:solidFill>
                  <a:srgbClr val="336600"/>
                </a:solidFill>
              </a:rPr>
              <a:t>all</a:t>
            </a:r>
            <a:r>
              <a:rPr lang="it-IT" sz="2000" dirty="0" smtClean="0">
                <a:solidFill>
                  <a:srgbClr val="336600"/>
                </a:solidFill>
              </a:rPr>
              <a:t> </a:t>
            </a:r>
            <a:r>
              <a:rPr lang="it-IT" sz="2000" dirty="0" err="1" smtClean="0">
                <a:solidFill>
                  <a:srgbClr val="336600"/>
                </a:solidFill>
              </a:rPr>
              <a:t>particles</a:t>
            </a:r>
            <a:r>
              <a:rPr lang="it-IT" sz="2000" dirty="0" smtClean="0">
                <a:solidFill>
                  <a:srgbClr val="336600"/>
                </a:solidFill>
              </a:rPr>
              <a:t> and </a:t>
            </a:r>
            <a:r>
              <a:rPr lang="it-IT" sz="2000" dirty="0" err="1" smtClean="0">
                <a:solidFill>
                  <a:srgbClr val="336600"/>
                </a:solidFill>
              </a:rPr>
              <a:t>for</a:t>
            </a:r>
            <a:r>
              <a:rPr lang="it-IT" sz="2000" dirty="0" smtClean="0">
                <a:solidFill>
                  <a:srgbClr val="336600"/>
                </a:solidFill>
              </a:rPr>
              <a:t> </a:t>
            </a:r>
            <a:r>
              <a:rPr lang="it-IT" sz="2000" dirty="0" err="1" smtClean="0">
                <a:solidFill>
                  <a:srgbClr val="336600"/>
                </a:solidFill>
              </a:rPr>
              <a:t>all</a:t>
            </a:r>
            <a:endParaRPr lang="it-IT" sz="2000" dirty="0" smtClean="0">
              <a:solidFill>
                <a:srgbClr val="336600"/>
              </a:solidFill>
            </a:endParaRPr>
          </a:p>
          <a:p>
            <a:r>
              <a:rPr lang="it-IT" sz="2000" dirty="0" smtClean="0">
                <a:solidFill>
                  <a:srgbClr val="336600"/>
                </a:solidFill>
              </a:rPr>
              <a:t>   the </a:t>
            </a:r>
            <a:r>
              <a:rPr lang="it-IT" sz="2000" dirty="0" err="1" smtClean="0">
                <a:solidFill>
                  <a:srgbClr val="336600"/>
                </a:solidFill>
              </a:rPr>
              <a:t>measured</a:t>
            </a:r>
            <a:r>
              <a:rPr lang="it-IT" sz="2000" dirty="0" smtClean="0">
                <a:solidFill>
                  <a:srgbClr val="336600"/>
                </a:solidFill>
              </a:rPr>
              <a:t> </a:t>
            </a:r>
            <a:r>
              <a:rPr lang="it-IT" sz="2000" dirty="0" err="1" smtClean="0">
                <a:solidFill>
                  <a:srgbClr val="336600"/>
                </a:solidFill>
              </a:rPr>
              <a:t>angles</a:t>
            </a:r>
            <a:r>
              <a:rPr lang="it-IT" sz="2000" dirty="0" smtClean="0">
                <a:solidFill>
                  <a:srgbClr val="336600"/>
                </a:solidFill>
              </a:rPr>
              <a:t>.</a:t>
            </a:r>
            <a:endParaRPr lang="it-IT" sz="2000" dirty="0">
              <a:solidFill>
                <a:schemeClr val="tx1">
                  <a:lumMod val="65000"/>
                  <a:lumOff val="35000"/>
                </a:schemeClr>
              </a:solidFill>
            </a:endParaRPr>
          </a:p>
        </p:txBody>
      </p:sp>
      <p:pic>
        <p:nvPicPr>
          <p:cNvPr id="7"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123988"/>
            <a:ext cx="6885385" cy="637406"/>
          </a:xfrm>
          <a:prstGeom prst="rect">
            <a:avLst/>
          </a:prstGeom>
          <a:noFill/>
        </p:spPr>
      </p:pic>
      <p:sp>
        <p:nvSpPr>
          <p:cNvPr id="8" name="Rettangolo 7"/>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9" name="Picture 2" descr="http://www.infn.it/logo/weblogo6.gif"/>
          <p:cNvPicPr>
            <a:picLocks noChangeAspect="1" noChangeArrowheads="1"/>
          </p:cNvPicPr>
          <p:nvPr/>
        </p:nvPicPr>
        <p:blipFill>
          <a:blip r:embed="rId3" cstate="print"/>
          <a:srcRect/>
          <a:stretch>
            <a:fillRect/>
          </a:stretch>
        </p:blipFill>
        <p:spPr bwMode="auto">
          <a:xfrm>
            <a:off x="8175054" y="30137"/>
            <a:ext cx="933450" cy="5905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18654"/>
            <a:ext cx="8229600" cy="634082"/>
          </a:xfrm>
        </p:spPr>
        <p:txBody>
          <a:bodyPr>
            <a:normAutofit/>
          </a:bodyPr>
          <a:lstStyle/>
          <a:p>
            <a:r>
              <a:rPr lang="it-IT" sz="3200" b="1" dirty="0" smtClean="0">
                <a:solidFill>
                  <a:srgbClr val="003399"/>
                </a:solidFill>
              </a:rPr>
              <a:t>NUCL-EX </a:t>
            </a:r>
            <a:r>
              <a:rPr lang="it-IT" sz="3200" b="1" dirty="0" err="1" smtClean="0">
                <a:solidFill>
                  <a:srgbClr val="003399"/>
                </a:solidFill>
              </a:rPr>
              <a:t>collaboration</a:t>
            </a:r>
            <a:endParaRPr lang="it-IT" sz="3200" b="1" dirty="0">
              <a:solidFill>
                <a:srgbClr val="003399"/>
              </a:solidFill>
            </a:endParaRPr>
          </a:p>
        </p:txBody>
      </p:sp>
      <p:sp>
        <p:nvSpPr>
          <p:cNvPr id="3" name="Segnaposto contenuto 2"/>
          <p:cNvSpPr>
            <a:spLocks noGrp="1"/>
          </p:cNvSpPr>
          <p:nvPr>
            <p:ph idx="1"/>
          </p:nvPr>
        </p:nvSpPr>
        <p:spPr>
          <a:xfrm>
            <a:off x="421704" y="1412776"/>
            <a:ext cx="8686800" cy="1872208"/>
          </a:xfrm>
        </p:spPr>
        <p:txBody>
          <a:bodyPr>
            <a:normAutofit/>
          </a:bodyPr>
          <a:lstStyle/>
          <a:p>
            <a:pPr>
              <a:buNone/>
            </a:pPr>
            <a:r>
              <a:rPr lang="it-IT" dirty="0" smtClean="0"/>
              <a:t> 	</a:t>
            </a:r>
            <a:r>
              <a:rPr lang="it-IT" sz="2000" dirty="0" err="1" smtClean="0">
                <a:solidFill>
                  <a:srgbClr val="003399"/>
                </a:solidFill>
              </a:rPr>
              <a:t>V.L.</a:t>
            </a:r>
            <a:r>
              <a:rPr lang="it-IT" sz="2000" dirty="0" smtClean="0">
                <a:solidFill>
                  <a:srgbClr val="003399"/>
                </a:solidFill>
              </a:rPr>
              <a:t> Kravchuk</a:t>
            </a:r>
            <a:r>
              <a:rPr lang="it-IT" sz="2000" baseline="30000" dirty="0" smtClean="0">
                <a:solidFill>
                  <a:srgbClr val="003399"/>
                </a:solidFill>
              </a:rPr>
              <a:t>1</a:t>
            </a:r>
            <a:r>
              <a:rPr lang="it-IT" sz="2000" dirty="0" smtClean="0">
                <a:solidFill>
                  <a:srgbClr val="003399"/>
                </a:solidFill>
              </a:rPr>
              <a:t>, F. Gramegna</a:t>
            </a:r>
            <a:r>
              <a:rPr lang="it-IT" sz="2000" baseline="30000" dirty="0" smtClean="0">
                <a:solidFill>
                  <a:srgbClr val="003399"/>
                </a:solidFill>
              </a:rPr>
              <a:t>2</a:t>
            </a:r>
            <a:r>
              <a:rPr lang="it-IT" sz="2000" dirty="0" smtClean="0">
                <a:solidFill>
                  <a:srgbClr val="003399"/>
                </a:solidFill>
              </a:rPr>
              <a:t>, M. Cinausero</a:t>
            </a:r>
            <a:r>
              <a:rPr lang="it-IT" sz="2000" baseline="30000" dirty="0" smtClean="0">
                <a:solidFill>
                  <a:srgbClr val="003399"/>
                </a:solidFill>
              </a:rPr>
              <a:t>2</a:t>
            </a:r>
            <a:r>
              <a:rPr lang="it-IT" sz="2000" dirty="0" smtClean="0">
                <a:solidFill>
                  <a:srgbClr val="003399"/>
                </a:solidFill>
              </a:rPr>
              <a:t>, T. Marchi</a:t>
            </a:r>
            <a:r>
              <a:rPr lang="it-IT" sz="2000" baseline="30000" dirty="0" smtClean="0">
                <a:solidFill>
                  <a:srgbClr val="003399"/>
                </a:solidFill>
              </a:rPr>
              <a:t>2</a:t>
            </a:r>
            <a:r>
              <a:rPr lang="it-IT" sz="2000" dirty="0" smtClean="0">
                <a:solidFill>
                  <a:srgbClr val="003399"/>
                </a:solidFill>
              </a:rPr>
              <a:t>, D. Fabris</a:t>
            </a:r>
            <a:r>
              <a:rPr lang="it-IT" sz="2000" baseline="30000" dirty="0" smtClean="0">
                <a:solidFill>
                  <a:srgbClr val="003399"/>
                </a:solidFill>
              </a:rPr>
              <a:t>3</a:t>
            </a:r>
            <a:r>
              <a:rPr lang="it-IT" sz="2000" dirty="0" smtClean="0">
                <a:solidFill>
                  <a:srgbClr val="003399"/>
                </a:solidFill>
              </a:rPr>
              <a:t>, M. Bruno</a:t>
            </a:r>
            <a:r>
              <a:rPr lang="it-IT" sz="2000" baseline="30000" dirty="0" smtClean="0">
                <a:solidFill>
                  <a:srgbClr val="003399"/>
                </a:solidFill>
              </a:rPr>
              <a:t>4</a:t>
            </a:r>
            <a:r>
              <a:rPr lang="it-IT" sz="2000" dirty="0" smtClean="0">
                <a:solidFill>
                  <a:srgbClr val="003399"/>
                </a:solidFill>
              </a:rPr>
              <a:t>, M. D’Agostino</a:t>
            </a:r>
            <a:r>
              <a:rPr lang="it-IT" sz="2000" baseline="30000" dirty="0" smtClean="0">
                <a:solidFill>
                  <a:srgbClr val="003399"/>
                </a:solidFill>
              </a:rPr>
              <a:t>4</a:t>
            </a:r>
            <a:r>
              <a:rPr lang="it-IT" sz="2000" dirty="0" smtClean="0">
                <a:solidFill>
                  <a:srgbClr val="003399"/>
                </a:solidFill>
              </a:rPr>
              <a:t>, G. Baiocco</a:t>
            </a:r>
            <a:r>
              <a:rPr lang="it-IT" sz="2000" baseline="30000" dirty="0" smtClean="0">
                <a:solidFill>
                  <a:srgbClr val="003399"/>
                </a:solidFill>
              </a:rPr>
              <a:t>4</a:t>
            </a:r>
            <a:r>
              <a:rPr lang="it-IT" sz="2000" dirty="0" smtClean="0">
                <a:solidFill>
                  <a:srgbClr val="003399"/>
                </a:solidFill>
              </a:rPr>
              <a:t>, L. Morelli</a:t>
            </a:r>
            <a:r>
              <a:rPr lang="it-IT" sz="2000" baseline="30000" dirty="0" smtClean="0">
                <a:solidFill>
                  <a:srgbClr val="003399"/>
                </a:solidFill>
              </a:rPr>
              <a:t>4</a:t>
            </a:r>
            <a:r>
              <a:rPr lang="it-IT" sz="2000" dirty="0" smtClean="0">
                <a:solidFill>
                  <a:srgbClr val="003399"/>
                </a:solidFill>
              </a:rPr>
              <a:t>, G. Vannini</a:t>
            </a:r>
            <a:r>
              <a:rPr lang="it-IT" sz="2000" baseline="30000" dirty="0" smtClean="0">
                <a:solidFill>
                  <a:srgbClr val="003399"/>
                </a:solidFill>
              </a:rPr>
              <a:t>4</a:t>
            </a:r>
            <a:r>
              <a:rPr lang="it-IT" sz="2000" dirty="0" smtClean="0">
                <a:solidFill>
                  <a:srgbClr val="003399"/>
                </a:solidFill>
              </a:rPr>
              <a:t>, G. Casini</a:t>
            </a:r>
            <a:r>
              <a:rPr lang="it-IT" sz="2000" baseline="30000" dirty="0" smtClean="0">
                <a:solidFill>
                  <a:srgbClr val="003399"/>
                </a:solidFill>
              </a:rPr>
              <a:t>5</a:t>
            </a:r>
            <a:r>
              <a:rPr lang="it-IT" sz="2000" dirty="0" smtClean="0">
                <a:solidFill>
                  <a:srgbClr val="003399"/>
                </a:solidFill>
              </a:rPr>
              <a:t>, S. Barlini</a:t>
            </a:r>
            <a:r>
              <a:rPr lang="it-IT" sz="2000" baseline="30000" dirty="0" smtClean="0">
                <a:solidFill>
                  <a:srgbClr val="003399"/>
                </a:solidFill>
              </a:rPr>
              <a:t>5</a:t>
            </a:r>
            <a:r>
              <a:rPr lang="it-IT" sz="2000" dirty="0" smtClean="0">
                <a:solidFill>
                  <a:srgbClr val="003399"/>
                </a:solidFill>
              </a:rPr>
              <a:t>, M. Bini</a:t>
            </a:r>
            <a:r>
              <a:rPr lang="it-IT" sz="2000" baseline="30000" dirty="0" smtClean="0">
                <a:solidFill>
                  <a:srgbClr val="003399"/>
                </a:solidFill>
              </a:rPr>
              <a:t>5</a:t>
            </a:r>
            <a:r>
              <a:rPr lang="it-IT" sz="2000" dirty="0" smtClean="0">
                <a:solidFill>
                  <a:srgbClr val="003399"/>
                </a:solidFill>
              </a:rPr>
              <a:t>, S. Carboni</a:t>
            </a:r>
            <a:r>
              <a:rPr lang="it-IT" sz="2000" baseline="30000" dirty="0" smtClean="0">
                <a:solidFill>
                  <a:srgbClr val="003399"/>
                </a:solidFill>
              </a:rPr>
              <a:t>5</a:t>
            </a:r>
            <a:r>
              <a:rPr lang="it-IT" sz="2000" dirty="0" smtClean="0">
                <a:solidFill>
                  <a:srgbClr val="003399"/>
                </a:solidFill>
              </a:rPr>
              <a:t>, A. Olmi</a:t>
            </a:r>
            <a:r>
              <a:rPr lang="it-IT" sz="2000" baseline="30000" dirty="0" smtClean="0">
                <a:solidFill>
                  <a:srgbClr val="003399"/>
                </a:solidFill>
              </a:rPr>
              <a:t>5</a:t>
            </a:r>
            <a:r>
              <a:rPr lang="it-IT" sz="2000" dirty="0" smtClean="0">
                <a:solidFill>
                  <a:srgbClr val="003399"/>
                </a:solidFill>
              </a:rPr>
              <a:t>, G. Pasquali</a:t>
            </a:r>
            <a:r>
              <a:rPr lang="it-IT" sz="2000" baseline="30000" dirty="0" smtClean="0">
                <a:solidFill>
                  <a:srgbClr val="003399"/>
                </a:solidFill>
              </a:rPr>
              <a:t>5</a:t>
            </a:r>
            <a:r>
              <a:rPr lang="it-IT" sz="2000" dirty="0" smtClean="0">
                <a:solidFill>
                  <a:srgbClr val="003399"/>
                </a:solidFill>
              </a:rPr>
              <a:t>, S. Piantelli</a:t>
            </a:r>
            <a:r>
              <a:rPr lang="it-IT" sz="2000" baseline="30000" dirty="0" smtClean="0">
                <a:solidFill>
                  <a:srgbClr val="003399"/>
                </a:solidFill>
              </a:rPr>
              <a:t>5</a:t>
            </a:r>
            <a:r>
              <a:rPr lang="it-IT" sz="2000" dirty="0" smtClean="0">
                <a:solidFill>
                  <a:srgbClr val="003399"/>
                </a:solidFill>
              </a:rPr>
              <a:t>, G. Poggi5, </a:t>
            </a:r>
            <a:r>
              <a:rPr lang="it-IT" sz="2000" dirty="0" err="1" smtClean="0">
                <a:solidFill>
                  <a:srgbClr val="003399"/>
                </a:solidFill>
              </a:rPr>
              <a:t>O.V.</a:t>
            </a:r>
            <a:r>
              <a:rPr lang="it-IT" sz="2000" dirty="0" smtClean="0">
                <a:solidFill>
                  <a:srgbClr val="003399"/>
                </a:solidFill>
              </a:rPr>
              <a:t> Fotina</a:t>
            </a:r>
            <a:r>
              <a:rPr lang="it-IT" sz="2000" baseline="30000" dirty="0" smtClean="0">
                <a:solidFill>
                  <a:srgbClr val="003399"/>
                </a:solidFill>
              </a:rPr>
              <a:t>6</a:t>
            </a:r>
            <a:r>
              <a:rPr lang="it-IT" sz="2000" dirty="0" smtClean="0">
                <a:solidFill>
                  <a:srgbClr val="003399"/>
                </a:solidFill>
              </a:rPr>
              <a:t>, S.A. Goncharov</a:t>
            </a:r>
            <a:r>
              <a:rPr lang="it-IT" sz="2000" baseline="30000" dirty="0" smtClean="0">
                <a:solidFill>
                  <a:srgbClr val="003399"/>
                </a:solidFill>
              </a:rPr>
              <a:t>6</a:t>
            </a:r>
            <a:r>
              <a:rPr lang="it-IT" sz="2000" dirty="0" smtClean="0">
                <a:solidFill>
                  <a:srgbClr val="003399"/>
                </a:solidFill>
              </a:rPr>
              <a:t>, </a:t>
            </a:r>
            <a:r>
              <a:rPr lang="it-IT" sz="2000" dirty="0" err="1" smtClean="0">
                <a:solidFill>
                  <a:srgbClr val="003399"/>
                </a:solidFill>
              </a:rPr>
              <a:t>D.O.</a:t>
            </a:r>
            <a:r>
              <a:rPr lang="it-IT" sz="2000" dirty="0" smtClean="0">
                <a:solidFill>
                  <a:srgbClr val="003399"/>
                </a:solidFill>
              </a:rPr>
              <a:t> Eremenko</a:t>
            </a:r>
            <a:r>
              <a:rPr lang="it-IT" sz="2000" baseline="30000" dirty="0" smtClean="0">
                <a:solidFill>
                  <a:srgbClr val="003399"/>
                </a:solidFill>
              </a:rPr>
              <a:t>6</a:t>
            </a:r>
            <a:r>
              <a:rPr lang="it-IT" sz="2000" dirty="0" smtClean="0">
                <a:solidFill>
                  <a:srgbClr val="003399"/>
                </a:solidFill>
              </a:rPr>
              <a:t>, </a:t>
            </a:r>
            <a:r>
              <a:rPr lang="it-IT" sz="2000" dirty="0" err="1" smtClean="0">
                <a:solidFill>
                  <a:srgbClr val="003399"/>
                </a:solidFill>
              </a:rPr>
              <a:t>O.A.</a:t>
            </a:r>
            <a:r>
              <a:rPr lang="it-IT" sz="2000" dirty="0" smtClean="0">
                <a:solidFill>
                  <a:srgbClr val="003399"/>
                </a:solidFill>
              </a:rPr>
              <a:t> Yuminov</a:t>
            </a:r>
            <a:r>
              <a:rPr lang="it-IT" sz="2000" baseline="30000" dirty="0" smtClean="0">
                <a:solidFill>
                  <a:srgbClr val="003399"/>
                </a:solidFill>
              </a:rPr>
              <a:t>6</a:t>
            </a:r>
            <a:r>
              <a:rPr lang="it-IT" sz="2000" dirty="0" smtClean="0">
                <a:solidFill>
                  <a:srgbClr val="003399"/>
                </a:solidFill>
              </a:rPr>
              <a:t>, </a:t>
            </a:r>
            <a:r>
              <a:rPr lang="it-IT" sz="2000" dirty="0" err="1" smtClean="0">
                <a:solidFill>
                  <a:srgbClr val="003399"/>
                </a:solidFill>
              </a:rPr>
              <a:t>Yu.L.</a:t>
            </a:r>
            <a:r>
              <a:rPr lang="it-IT" sz="2000" dirty="0" smtClean="0">
                <a:solidFill>
                  <a:srgbClr val="003399"/>
                </a:solidFill>
              </a:rPr>
              <a:t> Parfenova</a:t>
            </a:r>
            <a:r>
              <a:rPr lang="it-IT" sz="2000" baseline="30000" dirty="0" smtClean="0">
                <a:solidFill>
                  <a:srgbClr val="003399"/>
                </a:solidFill>
              </a:rPr>
              <a:t>6</a:t>
            </a:r>
            <a:r>
              <a:rPr lang="it-IT" sz="2000" dirty="0" smtClean="0">
                <a:solidFill>
                  <a:srgbClr val="003399"/>
                </a:solidFill>
              </a:rPr>
              <a:t>, </a:t>
            </a:r>
            <a:r>
              <a:rPr lang="it-IT" sz="2000" dirty="0" err="1" smtClean="0">
                <a:solidFill>
                  <a:srgbClr val="003399"/>
                </a:solidFill>
              </a:rPr>
              <a:t>S.Yu</a:t>
            </a:r>
            <a:r>
              <a:rPr lang="it-IT" sz="2000" dirty="0" smtClean="0">
                <a:solidFill>
                  <a:srgbClr val="003399"/>
                </a:solidFill>
              </a:rPr>
              <a:t>. Platonov</a:t>
            </a:r>
            <a:r>
              <a:rPr lang="it-IT" sz="2000" baseline="30000" dirty="0" smtClean="0">
                <a:solidFill>
                  <a:srgbClr val="003399"/>
                </a:solidFill>
              </a:rPr>
              <a:t>6</a:t>
            </a:r>
            <a:r>
              <a:rPr lang="it-IT" sz="2000" dirty="0" smtClean="0">
                <a:solidFill>
                  <a:srgbClr val="003399"/>
                </a:solidFill>
              </a:rPr>
              <a:t>, </a:t>
            </a:r>
            <a:r>
              <a:rPr lang="it-IT" sz="2000" dirty="0" err="1" smtClean="0">
                <a:solidFill>
                  <a:srgbClr val="003399"/>
                </a:solidFill>
              </a:rPr>
              <a:t>V.A.</a:t>
            </a:r>
            <a:r>
              <a:rPr lang="it-IT" sz="2000" dirty="0" smtClean="0">
                <a:solidFill>
                  <a:srgbClr val="003399"/>
                </a:solidFill>
              </a:rPr>
              <a:t> Drozdov</a:t>
            </a:r>
            <a:r>
              <a:rPr lang="it-IT" sz="2000" baseline="30000" dirty="0" smtClean="0">
                <a:solidFill>
                  <a:srgbClr val="003399"/>
                </a:solidFill>
              </a:rPr>
              <a:t>6</a:t>
            </a:r>
            <a:r>
              <a:rPr lang="it-IT" sz="2000" dirty="0" smtClean="0">
                <a:solidFill>
                  <a:srgbClr val="003399"/>
                </a:solidFill>
              </a:rPr>
              <a:t>, M. Degerlier</a:t>
            </a:r>
            <a:r>
              <a:rPr lang="it-IT" sz="2000" baseline="30000" dirty="0" smtClean="0">
                <a:solidFill>
                  <a:srgbClr val="003399"/>
                </a:solidFill>
              </a:rPr>
              <a:t>7</a:t>
            </a:r>
            <a:endParaRPr lang="it-IT" sz="2000" baseline="30000" dirty="0">
              <a:solidFill>
                <a:srgbClr val="003399"/>
              </a:solidFill>
            </a:endParaRPr>
          </a:p>
        </p:txBody>
      </p:sp>
      <p:sp>
        <p:nvSpPr>
          <p:cNvPr id="4" name="Rettangolo 3"/>
          <p:cNvSpPr/>
          <p:nvPr/>
        </p:nvSpPr>
        <p:spPr>
          <a:xfrm>
            <a:off x="827584" y="3429000"/>
            <a:ext cx="7614592" cy="1815882"/>
          </a:xfrm>
          <a:prstGeom prst="rect">
            <a:avLst/>
          </a:prstGeom>
        </p:spPr>
        <p:txBody>
          <a:bodyPr wrap="square">
            <a:spAutoFit/>
          </a:bodyPr>
          <a:lstStyle/>
          <a:p>
            <a:r>
              <a:rPr lang="en-US" sz="1600" i="1" baseline="30000" dirty="0" smtClean="0"/>
              <a:t>1</a:t>
            </a:r>
            <a:r>
              <a:rPr lang="en-US" sz="1600" i="1" dirty="0" smtClean="0"/>
              <a:t>National Research Center “</a:t>
            </a:r>
            <a:r>
              <a:rPr lang="en-US" sz="1600" i="1" dirty="0" err="1" smtClean="0"/>
              <a:t>Kurchatov</a:t>
            </a:r>
            <a:r>
              <a:rPr lang="en-US" sz="1600" i="1" dirty="0" smtClean="0"/>
              <a:t> Institute”, Moscow, Russia </a:t>
            </a:r>
          </a:p>
          <a:p>
            <a:r>
              <a:rPr lang="it-IT" sz="1600" i="1" baseline="30000" dirty="0" smtClean="0"/>
              <a:t>2</a:t>
            </a:r>
            <a:r>
              <a:rPr lang="it-IT" sz="1600" i="1" dirty="0" smtClean="0"/>
              <a:t>Laboratori Nazionali di </a:t>
            </a:r>
            <a:r>
              <a:rPr lang="it-IT" sz="1600" i="1" dirty="0" err="1" smtClean="0"/>
              <a:t>Legnaro</a:t>
            </a:r>
            <a:r>
              <a:rPr lang="it-IT" sz="1600" i="1" dirty="0" smtClean="0"/>
              <a:t>, </a:t>
            </a:r>
            <a:r>
              <a:rPr lang="it-IT" sz="1600" i="1" dirty="0" err="1" smtClean="0"/>
              <a:t>Legnaro</a:t>
            </a:r>
            <a:r>
              <a:rPr lang="it-IT" sz="1600" i="1" dirty="0" smtClean="0"/>
              <a:t> (PD), Italy </a:t>
            </a:r>
          </a:p>
          <a:p>
            <a:r>
              <a:rPr lang="it-IT" sz="1600" i="1" baseline="30000" dirty="0" smtClean="0"/>
              <a:t>3</a:t>
            </a:r>
            <a:r>
              <a:rPr lang="it-IT" sz="1600" i="1" dirty="0" smtClean="0"/>
              <a:t>INFN sezione di Padova, </a:t>
            </a:r>
            <a:r>
              <a:rPr lang="it-IT" sz="1600" i="1" dirty="0" err="1" smtClean="0"/>
              <a:t>Padova</a:t>
            </a:r>
            <a:r>
              <a:rPr lang="it-IT" sz="1600" i="1" dirty="0" smtClean="0"/>
              <a:t>, Italy </a:t>
            </a:r>
          </a:p>
          <a:p>
            <a:r>
              <a:rPr lang="it-IT" sz="1600" i="1" baseline="30000" dirty="0" smtClean="0"/>
              <a:t>4</a:t>
            </a:r>
            <a:r>
              <a:rPr lang="it-IT" sz="1600" i="1" dirty="0" smtClean="0"/>
              <a:t>Dipartimento di Fisica, </a:t>
            </a:r>
            <a:r>
              <a:rPr lang="it-IT" sz="1600" i="1" dirty="0" err="1" smtClean="0"/>
              <a:t>Universita’</a:t>
            </a:r>
            <a:r>
              <a:rPr lang="it-IT" sz="1600" i="1" dirty="0" smtClean="0"/>
              <a:t> di Bologna and INFN sezione di Bologna, </a:t>
            </a:r>
            <a:r>
              <a:rPr lang="it-IT" sz="1600" i="1" dirty="0" err="1" smtClean="0"/>
              <a:t>Bologna</a:t>
            </a:r>
            <a:r>
              <a:rPr lang="it-IT" sz="1600" i="1" dirty="0" smtClean="0"/>
              <a:t>, Italy </a:t>
            </a:r>
          </a:p>
          <a:p>
            <a:r>
              <a:rPr lang="it-IT" sz="1600" i="1" baseline="30000" dirty="0" smtClean="0"/>
              <a:t>5</a:t>
            </a:r>
            <a:r>
              <a:rPr lang="it-IT" sz="1600" i="1" dirty="0" smtClean="0"/>
              <a:t>Dipartimento di Fisica, </a:t>
            </a:r>
            <a:r>
              <a:rPr lang="it-IT" sz="1600" i="1" dirty="0" err="1" smtClean="0"/>
              <a:t>Universita’</a:t>
            </a:r>
            <a:r>
              <a:rPr lang="it-IT" sz="1600" i="1" dirty="0" smtClean="0"/>
              <a:t> di Firenze and INFN sezione di Firenze, </a:t>
            </a:r>
            <a:r>
              <a:rPr lang="it-IT" sz="1600" i="1" dirty="0" err="1" smtClean="0"/>
              <a:t>Firenze</a:t>
            </a:r>
            <a:r>
              <a:rPr lang="it-IT" sz="1600" i="1" dirty="0" smtClean="0"/>
              <a:t>, Italy </a:t>
            </a:r>
          </a:p>
          <a:p>
            <a:r>
              <a:rPr lang="en-US" sz="1600" i="1" baseline="30000" dirty="0" smtClean="0"/>
              <a:t>6</a:t>
            </a:r>
            <a:r>
              <a:rPr lang="en-US" sz="1600" i="1" dirty="0" smtClean="0"/>
              <a:t>Skobeltsyn Institute of Nuclear Physics, Moscow State University, Moscow, Russia </a:t>
            </a:r>
          </a:p>
          <a:p>
            <a:r>
              <a:rPr lang="en-US" sz="1600" i="1" baseline="30000" dirty="0" smtClean="0"/>
              <a:t>7</a:t>
            </a:r>
            <a:r>
              <a:rPr lang="en-US" sz="1600" i="1" dirty="0" smtClean="0"/>
              <a:t>University of </a:t>
            </a:r>
            <a:r>
              <a:rPr lang="en-US" sz="1600" i="1" dirty="0" err="1" smtClean="0"/>
              <a:t>Nevsehir</a:t>
            </a:r>
            <a:r>
              <a:rPr lang="en-US" sz="1600" i="1" dirty="0" smtClean="0"/>
              <a:t>, Science and Art Faculty, Physics Department, </a:t>
            </a:r>
            <a:r>
              <a:rPr lang="en-US" sz="1600" i="1" dirty="0" err="1" smtClean="0"/>
              <a:t>Nevsehir</a:t>
            </a:r>
            <a:r>
              <a:rPr lang="en-US" sz="1600" i="1" dirty="0" smtClean="0"/>
              <a:t>, Turkey </a:t>
            </a:r>
          </a:p>
        </p:txBody>
      </p:sp>
      <p:pic>
        <p:nvPicPr>
          <p:cNvPr id="5"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123988"/>
            <a:ext cx="6885385" cy="637406"/>
          </a:xfrm>
          <a:prstGeom prst="rect">
            <a:avLst/>
          </a:prstGeom>
          <a:noFill/>
        </p:spPr>
      </p:pic>
      <p:pic>
        <p:nvPicPr>
          <p:cNvPr id="6" name="Picture 2" descr="http://www.infn.it/logo/weblogo6.gif"/>
          <p:cNvPicPr>
            <a:picLocks noChangeAspect="1" noChangeArrowheads="1"/>
          </p:cNvPicPr>
          <p:nvPr/>
        </p:nvPicPr>
        <p:blipFill>
          <a:blip r:embed="rId3" cstate="print"/>
          <a:srcRect/>
          <a:stretch>
            <a:fillRect/>
          </a:stretch>
        </p:blipFill>
        <p:spPr bwMode="auto">
          <a:xfrm>
            <a:off x="8175054" y="30137"/>
            <a:ext cx="933450" cy="590551"/>
          </a:xfrm>
          <a:prstGeom prst="rect">
            <a:avLst/>
          </a:prstGeom>
          <a:noFill/>
        </p:spPr>
      </p:pic>
      <p:sp>
        <p:nvSpPr>
          <p:cNvPr id="7" name="Rettangolo 6"/>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usa-zip-codes.com/img/texas-outline.gif"/>
          <p:cNvPicPr>
            <a:picLocks noChangeAspect="1" noChangeArrowheads="1"/>
          </p:cNvPicPr>
          <p:nvPr/>
        </p:nvPicPr>
        <p:blipFill>
          <a:blip r:embed="rId2" cstate="print"/>
          <a:srcRect/>
          <a:stretch>
            <a:fillRect/>
          </a:stretch>
        </p:blipFill>
        <p:spPr bwMode="auto">
          <a:xfrm>
            <a:off x="1691680" y="1124744"/>
            <a:ext cx="5184576" cy="4953417"/>
          </a:xfrm>
          <a:prstGeom prst="rect">
            <a:avLst/>
          </a:prstGeom>
          <a:noFill/>
        </p:spPr>
      </p:pic>
      <p:pic>
        <p:nvPicPr>
          <p:cNvPr id="6" name="Picture 2" descr="https://encrypted-tbn1.gstatic.com/images?q=tbn:ANd9GcQ4k9-haukgTljvq63Afq0t44KQO9HEMYaCcaSzSZ7xPJCsC68dHQ"/>
          <p:cNvPicPr>
            <a:picLocks noChangeAspect="1" noChangeArrowheads="1"/>
          </p:cNvPicPr>
          <p:nvPr/>
        </p:nvPicPr>
        <p:blipFill>
          <a:blip r:embed="rId3" cstate="print"/>
          <a:srcRect/>
          <a:stretch>
            <a:fillRect/>
          </a:stretch>
        </p:blipFill>
        <p:spPr bwMode="auto">
          <a:xfrm>
            <a:off x="7666409" y="188640"/>
            <a:ext cx="1154063" cy="1128643"/>
          </a:xfrm>
          <a:prstGeom prst="rect">
            <a:avLst/>
          </a:prstGeom>
          <a:noFill/>
        </p:spPr>
      </p:pic>
      <p:pic>
        <p:nvPicPr>
          <p:cNvPr id="4" name="Picture 2" descr="C:\Documents and Settings\fabris\Desktop\Documenti Backup\dany\Nuclex\ACLUST\FabrisDaniela_scansioni\DANI_23.JPG"/>
          <p:cNvPicPr>
            <a:picLocks noGrp="1" noChangeAspect="1" noChangeArrowheads="1"/>
          </p:cNvPicPr>
          <p:nvPr>
            <p:ph idx="1"/>
          </p:nvPr>
        </p:nvPicPr>
        <p:blipFill>
          <a:blip r:embed="rId4" cstate="print"/>
          <a:srcRect/>
          <a:stretch>
            <a:fillRect/>
          </a:stretch>
        </p:blipFill>
        <p:spPr bwMode="auto">
          <a:xfrm>
            <a:off x="7524328" y="2708920"/>
            <a:ext cx="1221113" cy="1671560"/>
          </a:xfrm>
          <a:prstGeom prst="rect">
            <a:avLst/>
          </a:prstGeom>
          <a:noFill/>
        </p:spPr>
      </p:pic>
      <p:sp>
        <p:nvSpPr>
          <p:cNvPr id="5" name="CasellaDiTesto 4"/>
          <p:cNvSpPr txBox="1"/>
          <p:nvPr/>
        </p:nvSpPr>
        <p:spPr>
          <a:xfrm>
            <a:off x="539552" y="1383159"/>
            <a:ext cx="806631" cy="461665"/>
          </a:xfrm>
          <a:prstGeom prst="rect">
            <a:avLst/>
          </a:prstGeom>
          <a:solidFill>
            <a:schemeClr val="accent5">
              <a:lumMod val="20000"/>
              <a:lumOff val="80000"/>
            </a:schemeClr>
          </a:solidFill>
          <a:ln w="28575">
            <a:solidFill>
              <a:srgbClr val="002060"/>
            </a:solidFill>
          </a:ln>
        </p:spPr>
        <p:txBody>
          <a:bodyPr wrap="none" rtlCol="0">
            <a:spAutoFit/>
          </a:bodyPr>
          <a:lstStyle/>
          <a:p>
            <a:r>
              <a:rPr lang="it-IT" sz="2400" b="1" dirty="0" smtClean="0">
                <a:solidFill>
                  <a:srgbClr val="002060"/>
                </a:solidFill>
              </a:rPr>
              <a:t>1983</a:t>
            </a:r>
            <a:endParaRPr lang="it-IT" sz="2400" b="1" dirty="0">
              <a:solidFill>
                <a:srgbClr val="002060"/>
              </a:solidFill>
            </a:endParaRPr>
          </a:p>
        </p:txBody>
      </p:sp>
      <p:sp>
        <p:nvSpPr>
          <p:cNvPr id="7" name="CasellaDiTesto 6"/>
          <p:cNvSpPr txBox="1"/>
          <p:nvPr/>
        </p:nvSpPr>
        <p:spPr>
          <a:xfrm>
            <a:off x="7581793" y="1988840"/>
            <a:ext cx="806631" cy="461665"/>
          </a:xfrm>
          <a:prstGeom prst="rect">
            <a:avLst/>
          </a:prstGeom>
          <a:solidFill>
            <a:schemeClr val="accent6">
              <a:lumMod val="20000"/>
              <a:lumOff val="80000"/>
            </a:schemeClr>
          </a:solidFill>
          <a:ln w="28575">
            <a:solidFill>
              <a:srgbClr val="C00000"/>
            </a:solidFill>
          </a:ln>
        </p:spPr>
        <p:txBody>
          <a:bodyPr wrap="none" rtlCol="0">
            <a:spAutoFit/>
          </a:bodyPr>
          <a:lstStyle/>
          <a:p>
            <a:r>
              <a:rPr lang="it-IT" sz="2400" b="1" dirty="0" smtClean="0">
                <a:solidFill>
                  <a:srgbClr val="C00000"/>
                </a:solidFill>
              </a:rPr>
              <a:t>1984</a:t>
            </a:r>
            <a:endParaRPr lang="it-IT" sz="2400" b="1" dirty="0">
              <a:solidFill>
                <a:srgbClr val="C00000"/>
              </a:solidFill>
            </a:endParaRPr>
          </a:p>
        </p:txBody>
      </p:sp>
      <p:pic>
        <p:nvPicPr>
          <p:cNvPr id="8" name="Picture 2" descr="https://encrypted-tbn0.gstatic.com/images?q=tbn:ANd9GcRD-oN-4_M5tGj3WgDSrbPJquymYJM0AxXz2Wc9-lu8jnULfwsw5w"/>
          <p:cNvPicPr>
            <a:picLocks noChangeAspect="1" noChangeArrowheads="1"/>
          </p:cNvPicPr>
          <p:nvPr/>
        </p:nvPicPr>
        <p:blipFill>
          <a:blip r:embed="rId5" cstate="print"/>
          <a:srcRect/>
          <a:stretch>
            <a:fillRect/>
          </a:stretch>
        </p:blipFill>
        <p:spPr bwMode="auto">
          <a:xfrm>
            <a:off x="179512" y="2041072"/>
            <a:ext cx="1754560" cy="1315920"/>
          </a:xfrm>
          <a:prstGeom prst="rect">
            <a:avLst/>
          </a:prstGeom>
          <a:noFill/>
        </p:spPr>
      </p:pic>
      <p:pic>
        <p:nvPicPr>
          <p:cNvPr id="1026" name="Picture 2" descr="C:\Documents and Settings\fabris\Desktop\Documenti Backup\dany\Nuclex\ACLUST\FabrisDaniela_scansioni\DANI_019.jpg"/>
          <p:cNvPicPr>
            <a:picLocks noChangeAspect="1" noChangeArrowheads="1"/>
          </p:cNvPicPr>
          <p:nvPr/>
        </p:nvPicPr>
        <p:blipFill>
          <a:blip r:embed="rId6" cstate="print"/>
          <a:srcRect/>
          <a:stretch>
            <a:fillRect/>
          </a:stretch>
        </p:blipFill>
        <p:spPr bwMode="auto">
          <a:xfrm>
            <a:off x="2555776" y="2060848"/>
            <a:ext cx="1739762" cy="1152128"/>
          </a:xfrm>
          <a:prstGeom prst="rect">
            <a:avLst/>
          </a:prstGeom>
          <a:noFill/>
        </p:spPr>
      </p:pic>
      <p:pic>
        <p:nvPicPr>
          <p:cNvPr id="1027" name="Picture 3" descr="C:\Documents and Settings\fabris\Desktop\Documenti Backup\dany\Nuclex\ACLUST\FabrisDaniela_scansioni\DANI_022.jpg"/>
          <p:cNvPicPr>
            <a:picLocks noChangeAspect="1" noChangeArrowheads="1"/>
          </p:cNvPicPr>
          <p:nvPr/>
        </p:nvPicPr>
        <p:blipFill>
          <a:blip r:embed="rId7" cstate="print"/>
          <a:srcRect/>
          <a:stretch>
            <a:fillRect/>
          </a:stretch>
        </p:blipFill>
        <p:spPr bwMode="auto">
          <a:xfrm>
            <a:off x="5436096" y="679120"/>
            <a:ext cx="1944216" cy="1525744"/>
          </a:xfrm>
          <a:prstGeom prst="rect">
            <a:avLst/>
          </a:prstGeom>
          <a:noFill/>
        </p:spPr>
      </p:pic>
      <p:pic>
        <p:nvPicPr>
          <p:cNvPr id="1028" name="Picture 4" descr="C:\Documents and Settings\fabris\Desktop\Documenti Backup\dany\Nuclex\ACLUST\FabrisDaniela_scansioni\DANI_012.jpg"/>
          <p:cNvPicPr>
            <a:picLocks noChangeAspect="1" noChangeArrowheads="1"/>
          </p:cNvPicPr>
          <p:nvPr/>
        </p:nvPicPr>
        <p:blipFill>
          <a:blip r:embed="rId8" cstate="print"/>
          <a:srcRect/>
          <a:stretch>
            <a:fillRect/>
          </a:stretch>
        </p:blipFill>
        <p:spPr bwMode="auto">
          <a:xfrm>
            <a:off x="3920339" y="2924944"/>
            <a:ext cx="1803789" cy="1296144"/>
          </a:xfrm>
          <a:prstGeom prst="rect">
            <a:avLst/>
          </a:prstGeom>
          <a:noFill/>
        </p:spPr>
      </p:pic>
      <p:pic>
        <p:nvPicPr>
          <p:cNvPr id="1031" name="Picture 7" descr="C:\Documents and Settings\fabris\Desktop\Documenti Backup\dany\Nuclex\ACLUST\FabrisDaniela_scansioni\DANI_006.jpg"/>
          <p:cNvPicPr>
            <a:picLocks noChangeAspect="1" noChangeArrowheads="1"/>
          </p:cNvPicPr>
          <p:nvPr/>
        </p:nvPicPr>
        <p:blipFill>
          <a:blip r:embed="rId9" cstate="print"/>
          <a:srcRect/>
          <a:stretch>
            <a:fillRect/>
          </a:stretch>
        </p:blipFill>
        <p:spPr bwMode="auto">
          <a:xfrm>
            <a:off x="899592" y="4293096"/>
            <a:ext cx="1728192" cy="1242372"/>
          </a:xfrm>
          <a:prstGeom prst="rect">
            <a:avLst/>
          </a:prstGeom>
          <a:noFill/>
        </p:spPr>
      </p:pic>
      <p:sp>
        <p:nvSpPr>
          <p:cNvPr id="14" name="CasellaDiTesto 13"/>
          <p:cNvSpPr txBox="1"/>
          <p:nvPr/>
        </p:nvSpPr>
        <p:spPr>
          <a:xfrm>
            <a:off x="3131840" y="4551511"/>
            <a:ext cx="806631" cy="461665"/>
          </a:xfrm>
          <a:prstGeom prst="rect">
            <a:avLst/>
          </a:prstGeom>
          <a:solidFill>
            <a:schemeClr val="accent5">
              <a:lumMod val="20000"/>
              <a:lumOff val="80000"/>
            </a:schemeClr>
          </a:solidFill>
          <a:ln w="28575">
            <a:solidFill>
              <a:srgbClr val="002060"/>
            </a:solidFill>
          </a:ln>
        </p:spPr>
        <p:txBody>
          <a:bodyPr wrap="none" rtlCol="0">
            <a:spAutoFit/>
          </a:bodyPr>
          <a:lstStyle/>
          <a:p>
            <a:r>
              <a:rPr lang="it-IT" sz="2400" b="1" dirty="0" smtClean="0">
                <a:solidFill>
                  <a:srgbClr val="002060"/>
                </a:solidFill>
              </a:rPr>
              <a:t>1987</a:t>
            </a:r>
            <a:endParaRPr lang="it-IT" sz="2400" b="1" dirty="0">
              <a:solidFill>
                <a:srgbClr val="002060"/>
              </a:solidFill>
            </a:endParaRPr>
          </a:p>
        </p:txBody>
      </p:sp>
      <p:pic>
        <p:nvPicPr>
          <p:cNvPr id="1032" name="Picture 8" descr="C:\Documents and Settings\fabris\Desktop\Documenti Backup\dany\Nuclex\ACLUST\FabrisDaniela_scansioni\DANI_020.jpg"/>
          <p:cNvPicPr>
            <a:picLocks noChangeAspect="1" noChangeArrowheads="1"/>
          </p:cNvPicPr>
          <p:nvPr/>
        </p:nvPicPr>
        <p:blipFill>
          <a:blip r:embed="rId10" cstate="print"/>
          <a:srcRect/>
          <a:stretch>
            <a:fillRect/>
          </a:stretch>
        </p:blipFill>
        <p:spPr bwMode="auto">
          <a:xfrm>
            <a:off x="2483768" y="5229200"/>
            <a:ext cx="1728192" cy="1226123"/>
          </a:xfrm>
          <a:prstGeom prst="rect">
            <a:avLst/>
          </a:prstGeom>
          <a:noFill/>
        </p:spPr>
      </p:pic>
      <p:pic>
        <p:nvPicPr>
          <p:cNvPr id="1033" name="Picture 9" descr="C:\Documents and Settings\fabris\Desktop\Documenti Backup\dany\Nuclex\ACLUST\FabrisDaniela_scansioni\DANI_013.jpg"/>
          <p:cNvPicPr>
            <a:picLocks noChangeAspect="1" noChangeArrowheads="1"/>
          </p:cNvPicPr>
          <p:nvPr/>
        </p:nvPicPr>
        <p:blipFill>
          <a:blip r:embed="rId11" cstate="print"/>
          <a:srcRect/>
          <a:stretch>
            <a:fillRect/>
          </a:stretch>
        </p:blipFill>
        <p:spPr bwMode="auto">
          <a:xfrm>
            <a:off x="1547664" y="216024"/>
            <a:ext cx="2098579" cy="1484784"/>
          </a:xfrm>
          <a:prstGeom prst="rect">
            <a:avLst/>
          </a:prstGeom>
          <a:noFill/>
        </p:spPr>
      </p:pic>
      <p:pic>
        <p:nvPicPr>
          <p:cNvPr id="1034" name="Picture 10" descr="C:\Documents and Settings\fabris\Desktop\Documenti Backup\dany\Nuclex\ACLUST\FabrisDaniela_scansioni\DANI_016.jpg"/>
          <p:cNvPicPr>
            <a:picLocks noChangeAspect="1" noChangeArrowheads="1"/>
          </p:cNvPicPr>
          <p:nvPr/>
        </p:nvPicPr>
        <p:blipFill>
          <a:blip r:embed="rId12" cstate="print"/>
          <a:srcRect/>
          <a:stretch>
            <a:fillRect/>
          </a:stretch>
        </p:blipFill>
        <p:spPr bwMode="auto">
          <a:xfrm>
            <a:off x="6588224" y="3838707"/>
            <a:ext cx="1008112" cy="1462501"/>
          </a:xfrm>
          <a:prstGeom prst="rect">
            <a:avLst/>
          </a:prstGeom>
          <a:noFill/>
        </p:spPr>
      </p:pic>
      <p:sp>
        <p:nvSpPr>
          <p:cNvPr id="18" name="CasellaDiTesto 17"/>
          <p:cNvSpPr txBox="1"/>
          <p:nvPr/>
        </p:nvSpPr>
        <p:spPr>
          <a:xfrm>
            <a:off x="4716016" y="6021288"/>
            <a:ext cx="3770969" cy="584775"/>
          </a:xfrm>
          <a:prstGeom prst="rect">
            <a:avLst/>
          </a:prstGeom>
          <a:noFill/>
        </p:spPr>
        <p:txBody>
          <a:bodyPr wrap="none" rtlCol="0">
            <a:spAutoFit/>
          </a:bodyPr>
          <a:lstStyle/>
          <a:p>
            <a:r>
              <a:rPr lang="it-IT" sz="3200" b="1" dirty="0" err="1" smtClean="0">
                <a:solidFill>
                  <a:srgbClr val="C00000"/>
                </a:solidFill>
              </a:rPr>
              <a:t>Thank</a:t>
            </a:r>
            <a:r>
              <a:rPr lang="it-IT" sz="3200" b="1" dirty="0" smtClean="0">
                <a:solidFill>
                  <a:srgbClr val="C00000"/>
                </a:solidFill>
              </a:rPr>
              <a:t>  </a:t>
            </a:r>
            <a:r>
              <a:rPr lang="it-IT" sz="3200" b="1" dirty="0" err="1" smtClean="0">
                <a:solidFill>
                  <a:srgbClr val="C00000"/>
                </a:solidFill>
              </a:rPr>
              <a:t>you</a:t>
            </a:r>
            <a:r>
              <a:rPr lang="it-IT" sz="3200" b="1" dirty="0" smtClean="0">
                <a:solidFill>
                  <a:srgbClr val="C00000"/>
                </a:solidFill>
              </a:rPr>
              <a:t>  JOE !!!....</a:t>
            </a:r>
            <a:endParaRPr lang="it-IT" sz="32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7744" y="44624"/>
            <a:ext cx="4546848" cy="850106"/>
          </a:xfrm>
        </p:spPr>
        <p:txBody>
          <a:bodyPr>
            <a:normAutofit/>
          </a:bodyPr>
          <a:lstStyle/>
          <a:p>
            <a:r>
              <a:rPr lang="it-IT" sz="3200" b="1" dirty="0" err="1" smtClean="0">
                <a:solidFill>
                  <a:srgbClr val="003399"/>
                </a:solidFill>
              </a:rPr>
              <a:t>Nuclear</a:t>
            </a:r>
            <a:r>
              <a:rPr lang="it-IT" sz="3200" b="1" dirty="0" smtClean="0">
                <a:solidFill>
                  <a:srgbClr val="003399"/>
                </a:solidFill>
              </a:rPr>
              <a:t> </a:t>
            </a:r>
            <a:r>
              <a:rPr lang="it-IT" sz="3200" b="1" dirty="0" err="1" smtClean="0">
                <a:solidFill>
                  <a:srgbClr val="003399"/>
                </a:solidFill>
                <a:latin typeface="Symbol" pitchFamily="18" charset="2"/>
              </a:rPr>
              <a:t>a</a:t>
            </a:r>
            <a:r>
              <a:rPr lang="it-IT" sz="3200" b="1" dirty="0" err="1" smtClean="0">
                <a:solidFill>
                  <a:srgbClr val="003399"/>
                </a:solidFill>
              </a:rPr>
              <a:t>-clustering</a:t>
            </a:r>
            <a:endParaRPr lang="it-IT" sz="3200" b="1" dirty="0">
              <a:solidFill>
                <a:srgbClr val="003399"/>
              </a:solidFill>
            </a:endParaRPr>
          </a:p>
        </p:txBody>
      </p:sp>
      <p:pic>
        <p:nvPicPr>
          <p:cNvPr id="4" name="Picture 2"/>
          <p:cNvPicPr>
            <a:picLocks noChangeAspect="1" noChangeArrowheads="1"/>
          </p:cNvPicPr>
          <p:nvPr/>
        </p:nvPicPr>
        <p:blipFill>
          <a:blip r:embed="rId2" cstate="print"/>
          <a:srcRect/>
          <a:stretch>
            <a:fillRect/>
          </a:stretch>
        </p:blipFill>
        <p:spPr bwMode="auto">
          <a:xfrm>
            <a:off x="971600" y="981008"/>
            <a:ext cx="2653039" cy="2520000"/>
          </a:xfrm>
          <a:prstGeom prst="rect">
            <a:avLst/>
          </a:prstGeom>
          <a:noFill/>
          <a:ln w="9525">
            <a:noFill/>
            <a:round/>
            <a:headEnd/>
            <a:tailEnd/>
          </a:ln>
        </p:spPr>
      </p:pic>
      <p:pic>
        <p:nvPicPr>
          <p:cNvPr id="5" name="Picture 2"/>
          <p:cNvPicPr>
            <a:picLocks noGrp="1" noChangeAspect="1" noChangeArrowheads="1"/>
          </p:cNvPicPr>
          <p:nvPr>
            <p:ph idx="1"/>
          </p:nvPr>
        </p:nvPicPr>
        <p:blipFill>
          <a:blip r:embed="rId3" cstate="print"/>
          <a:srcRect/>
          <a:stretch>
            <a:fillRect/>
          </a:stretch>
        </p:blipFill>
        <p:spPr bwMode="auto">
          <a:xfrm>
            <a:off x="3792988" y="981008"/>
            <a:ext cx="2361264" cy="2520000"/>
          </a:xfrm>
          <a:prstGeom prst="rect">
            <a:avLst/>
          </a:prstGeom>
          <a:noFill/>
          <a:ln w="9525">
            <a:noFill/>
            <a:miter lim="800000"/>
            <a:headEnd/>
            <a:tailEnd/>
          </a:ln>
        </p:spPr>
      </p:pic>
      <p:pic>
        <p:nvPicPr>
          <p:cNvPr id="6" name="Picture 2" descr="C:\Documents and Settings\fabris\Desktop\Documenti Backup\dany\Nuclex\Garfield\Figure_Garfield\LogoGARFIELD.png"/>
          <p:cNvPicPr>
            <a:picLocks noChangeAspect="1" noChangeArrowheads="1"/>
          </p:cNvPicPr>
          <p:nvPr/>
        </p:nvPicPr>
        <p:blipFill>
          <a:blip r:embed="rId4" cstate="print"/>
          <a:srcRect/>
          <a:stretch>
            <a:fillRect/>
          </a:stretch>
        </p:blipFill>
        <p:spPr bwMode="auto">
          <a:xfrm rot="-5400000">
            <a:off x="-3160501" y="3123988"/>
            <a:ext cx="6885385" cy="637406"/>
          </a:xfrm>
          <a:prstGeom prst="rect">
            <a:avLst/>
          </a:prstGeom>
          <a:noFill/>
        </p:spPr>
      </p:pic>
      <p:sp>
        <p:nvSpPr>
          <p:cNvPr id="7" name="CasellaDiTesto 6"/>
          <p:cNvSpPr txBox="1"/>
          <p:nvPr/>
        </p:nvSpPr>
        <p:spPr>
          <a:xfrm>
            <a:off x="6614866" y="1772816"/>
            <a:ext cx="2061590" cy="461665"/>
          </a:xfrm>
          <a:prstGeom prst="rect">
            <a:avLst/>
          </a:prstGeom>
          <a:noFill/>
        </p:spPr>
        <p:txBody>
          <a:bodyPr wrap="none" rtlCol="0">
            <a:spAutoFit/>
          </a:bodyPr>
          <a:lstStyle/>
          <a:p>
            <a:r>
              <a:rPr lang="it-IT" sz="2400" dirty="0" err="1" smtClean="0">
                <a:solidFill>
                  <a:srgbClr val="C00000"/>
                </a:solidFill>
              </a:rPr>
              <a:t>Ikeda</a:t>
            </a:r>
            <a:r>
              <a:rPr lang="it-IT" sz="2400" dirty="0" smtClean="0">
                <a:solidFill>
                  <a:srgbClr val="C00000"/>
                </a:solidFill>
              </a:rPr>
              <a:t> </a:t>
            </a:r>
            <a:r>
              <a:rPr lang="it-IT" sz="2400" dirty="0" err="1" smtClean="0">
                <a:solidFill>
                  <a:srgbClr val="C00000"/>
                </a:solidFill>
              </a:rPr>
              <a:t>diagrams</a:t>
            </a:r>
            <a:endParaRPr lang="it-IT" sz="2400" dirty="0">
              <a:solidFill>
                <a:srgbClr val="C00000"/>
              </a:solidFill>
            </a:endParaRPr>
          </a:p>
        </p:txBody>
      </p:sp>
      <p:sp>
        <p:nvSpPr>
          <p:cNvPr id="8" name="Rettangolo 7"/>
          <p:cNvSpPr/>
          <p:nvPr/>
        </p:nvSpPr>
        <p:spPr>
          <a:xfrm>
            <a:off x="6804248" y="2780928"/>
            <a:ext cx="1656184" cy="430887"/>
          </a:xfrm>
          <a:prstGeom prst="rect">
            <a:avLst/>
          </a:prstGeom>
        </p:spPr>
        <p:txBody>
          <a:bodyPr wrap="square">
            <a:spAutoFit/>
          </a:bodyPr>
          <a:lstStyle/>
          <a:p>
            <a:pPr algn="ctr"/>
            <a:r>
              <a:rPr lang="it-IT" sz="1100" dirty="0" smtClean="0">
                <a:solidFill>
                  <a:schemeClr val="tx1">
                    <a:lumMod val="65000"/>
                    <a:lumOff val="35000"/>
                  </a:schemeClr>
                </a:solidFill>
              </a:rPr>
              <a:t>W. Von </a:t>
            </a:r>
            <a:r>
              <a:rPr lang="it-IT" sz="1100" dirty="0" err="1" smtClean="0">
                <a:solidFill>
                  <a:schemeClr val="tx1">
                    <a:lumMod val="65000"/>
                    <a:lumOff val="35000"/>
                  </a:schemeClr>
                </a:solidFill>
              </a:rPr>
              <a:t>Oertzen</a:t>
            </a:r>
            <a:r>
              <a:rPr lang="it-IT" sz="1100" dirty="0" smtClean="0">
                <a:solidFill>
                  <a:schemeClr val="tx1">
                    <a:lumMod val="65000"/>
                    <a:lumOff val="35000"/>
                  </a:schemeClr>
                </a:solidFill>
              </a:rPr>
              <a:t> </a:t>
            </a:r>
            <a:r>
              <a:rPr lang="it-IT" sz="1100" dirty="0" err="1" smtClean="0">
                <a:solidFill>
                  <a:schemeClr val="tx1">
                    <a:lumMod val="65000"/>
                    <a:lumOff val="35000"/>
                  </a:schemeClr>
                </a:solidFill>
              </a:rPr>
              <a:t>et</a:t>
            </a:r>
            <a:r>
              <a:rPr lang="it-IT" sz="1100" dirty="0" smtClean="0">
                <a:solidFill>
                  <a:schemeClr val="tx1">
                    <a:lumMod val="65000"/>
                    <a:lumOff val="35000"/>
                  </a:schemeClr>
                </a:solidFill>
              </a:rPr>
              <a:t> al.</a:t>
            </a:r>
          </a:p>
          <a:p>
            <a:pPr algn="ctr"/>
            <a:r>
              <a:rPr lang="it-IT" sz="1100" dirty="0" smtClean="0">
                <a:solidFill>
                  <a:schemeClr val="tx1">
                    <a:lumMod val="65000"/>
                    <a:lumOff val="35000"/>
                  </a:schemeClr>
                </a:solidFill>
              </a:rPr>
              <a:t> </a:t>
            </a:r>
            <a:r>
              <a:rPr lang="it-IT" sz="1100" dirty="0" err="1" smtClean="0">
                <a:solidFill>
                  <a:schemeClr val="tx1">
                    <a:lumMod val="65000"/>
                    <a:lumOff val="35000"/>
                  </a:schemeClr>
                </a:solidFill>
              </a:rPr>
              <a:t>Phys</a:t>
            </a:r>
            <a:r>
              <a:rPr lang="it-IT" sz="1100" dirty="0" smtClean="0">
                <a:solidFill>
                  <a:schemeClr val="tx1">
                    <a:lumMod val="65000"/>
                    <a:lumOff val="35000"/>
                  </a:schemeClr>
                </a:solidFill>
              </a:rPr>
              <a:t>. Rep. 432 (2006)43</a:t>
            </a:r>
            <a:endParaRPr lang="it-IT" sz="1100" dirty="0">
              <a:solidFill>
                <a:schemeClr val="tx1">
                  <a:lumMod val="65000"/>
                  <a:lumOff val="35000"/>
                </a:schemeClr>
              </a:solidFill>
            </a:endParaRPr>
          </a:p>
        </p:txBody>
      </p:sp>
      <p:sp>
        <p:nvSpPr>
          <p:cNvPr id="9" name="CasellaDiTesto 8"/>
          <p:cNvSpPr txBox="1"/>
          <p:nvPr/>
        </p:nvSpPr>
        <p:spPr>
          <a:xfrm>
            <a:off x="683568" y="3631664"/>
            <a:ext cx="8280920" cy="2677656"/>
          </a:xfrm>
          <a:prstGeom prst="rect">
            <a:avLst/>
          </a:prstGeom>
          <a:noFill/>
        </p:spPr>
        <p:txBody>
          <a:bodyPr wrap="square" rtlCol="0">
            <a:spAutoFit/>
          </a:bodyPr>
          <a:lstStyle/>
          <a:p>
            <a:pPr>
              <a:buClr>
                <a:schemeClr val="tx1">
                  <a:lumMod val="65000"/>
                  <a:lumOff val="35000"/>
                </a:schemeClr>
              </a:buClr>
              <a:buFont typeface="Wingdings" pitchFamily="2" charset="2"/>
              <a:buChar char="Ø"/>
            </a:pPr>
            <a:r>
              <a:rPr lang="it-IT" dirty="0" smtClean="0"/>
              <a:t> </a:t>
            </a:r>
            <a:r>
              <a:rPr lang="it-IT" sz="2000" dirty="0" smtClean="0">
                <a:solidFill>
                  <a:schemeClr val="tx1">
                    <a:lumMod val="65000"/>
                    <a:lumOff val="35000"/>
                  </a:schemeClr>
                </a:solidFill>
              </a:rPr>
              <a:t>In 1968 </a:t>
            </a:r>
            <a:r>
              <a:rPr lang="it-IT" sz="2000" dirty="0" err="1" smtClean="0">
                <a:solidFill>
                  <a:schemeClr val="tx1">
                    <a:lumMod val="65000"/>
                    <a:lumOff val="35000"/>
                  </a:schemeClr>
                </a:solidFill>
              </a:rPr>
              <a:t>Ikeda</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suggested</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that</a:t>
            </a:r>
            <a:r>
              <a:rPr lang="it-IT" sz="2000" dirty="0" smtClean="0">
                <a:solidFill>
                  <a:schemeClr val="tx1">
                    <a:lumMod val="65000"/>
                    <a:lumOff val="35000"/>
                  </a:schemeClr>
                </a:solidFill>
              </a:rPr>
              <a:t> </a:t>
            </a:r>
            <a:r>
              <a:rPr lang="it-IT" sz="2000" dirty="0" err="1" smtClean="0">
                <a:solidFill>
                  <a:schemeClr val="tx1">
                    <a:lumMod val="65000"/>
                    <a:lumOff val="35000"/>
                  </a:schemeClr>
                </a:solidFill>
                <a:latin typeface="Symbol" pitchFamily="18" charset="2"/>
              </a:rPr>
              <a:t>a</a:t>
            </a:r>
            <a:r>
              <a:rPr lang="it-IT" sz="2000" dirty="0" err="1" smtClean="0">
                <a:solidFill>
                  <a:schemeClr val="tx1">
                    <a:lumMod val="65000"/>
                    <a:lumOff val="35000"/>
                  </a:schemeClr>
                </a:solidFill>
              </a:rPr>
              <a:t>-conjugate</a:t>
            </a:r>
            <a:r>
              <a:rPr lang="it-IT" sz="2000" dirty="0" smtClean="0">
                <a:solidFill>
                  <a:schemeClr val="tx1">
                    <a:lumMod val="65000"/>
                    <a:lumOff val="35000"/>
                  </a:schemeClr>
                </a:solidFill>
              </a:rPr>
              <a:t> nuclei are </a:t>
            </a:r>
            <a:r>
              <a:rPr lang="it-IT" sz="2000" dirty="0" err="1" smtClean="0">
                <a:solidFill>
                  <a:schemeClr val="tx1">
                    <a:lumMod val="65000"/>
                    <a:lumOff val="35000"/>
                  </a:schemeClr>
                </a:solidFill>
              </a:rPr>
              <a:t>observed</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as</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excited</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states</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close</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to</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decay</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threshold</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into</a:t>
            </a:r>
            <a:r>
              <a:rPr lang="it-IT" sz="2000" dirty="0" smtClean="0">
                <a:solidFill>
                  <a:schemeClr val="tx1">
                    <a:lumMod val="65000"/>
                    <a:lumOff val="35000"/>
                  </a:schemeClr>
                </a:solidFill>
              </a:rPr>
              <a:t> </a:t>
            </a:r>
            <a:r>
              <a:rPr lang="it-IT" sz="2000" dirty="0" err="1" smtClean="0">
                <a:solidFill>
                  <a:schemeClr val="tx1">
                    <a:lumMod val="65000"/>
                    <a:lumOff val="35000"/>
                  </a:schemeClr>
                </a:solidFill>
              </a:rPr>
              <a:t>clusters</a:t>
            </a:r>
            <a:r>
              <a:rPr lang="it-IT" sz="2000" dirty="0" smtClean="0">
                <a:solidFill>
                  <a:schemeClr val="tx1">
                    <a:lumMod val="65000"/>
                    <a:lumOff val="35000"/>
                  </a:schemeClr>
                </a:solidFill>
              </a:rPr>
              <a:t> </a:t>
            </a:r>
          </a:p>
          <a:p>
            <a:pPr>
              <a:buFont typeface="Wingdings" pitchFamily="2" charset="2"/>
              <a:buChar char="Ø"/>
            </a:pPr>
            <a:endParaRPr lang="it-IT" sz="2000" dirty="0" smtClean="0"/>
          </a:p>
          <a:p>
            <a:pPr>
              <a:buFont typeface="Wingdings" pitchFamily="2" charset="2"/>
              <a:buChar char="Ø"/>
            </a:pPr>
            <a:r>
              <a:rPr lang="it-IT" sz="2400" dirty="0" smtClean="0">
                <a:solidFill>
                  <a:srgbClr val="003399"/>
                </a:solidFill>
              </a:rPr>
              <a:t>The interest in </a:t>
            </a:r>
            <a:r>
              <a:rPr lang="it-IT" sz="2400" dirty="0" err="1" smtClean="0">
                <a:solidFill>
                  <a:srgbClr val="003399"/>
                </a:solidFill>
              </a:rPr>
              <a:t>nuclear</a:t>
            </a:r>
            <a:r>
              <a:rPr lang="it-IT" sz="2400" dirty="0" smtClean="0">
                <a:solidFill>
                  <a:srgbClr val="003399"/>
                </a:solidFill>
              </a:rPr>
              <a:t> </a:t>
            </a:r>
            <a:r>
              <a:rPr lang="it-IT" sz="2400" dirty="0" err="1" smtClean="0">
                <a:solidFill>
                  <a:srgbClr val="003399"/>
                </a:solidFill>
              </a:rPr>
              <a:t>clustering</a:t>
            </a:r>
            <a:r>
              <a:rPr lang="it-IT" sz="2400" dirty="0" smtClean="0">
                <a:solidFill>
                  <a:srgbClr val="003399"/>
                </a:solidFill>
              </a:rPr>
              <a:t> </a:t>
            </a:r>
            <a:r>
              <a:rPr lang="it-IT" sz="2400" dirty="0" err="1" smtClean="0">
                <a:solidFill>
                  <a:srgbClr val="003399"/>
                </a:solidFill>
              </a:rPr>
              <a:t>has</a:t>
            </a:r>
            <a:r>
              <a:rPr lang="it-IT" sz="2400" dirty="0" smtClean="0">
                <a:solidFill>
                  <a:srgbClr val="003399"/>
                </a:solidFill>
              </a:rPr>
              <a:t> </a:t>
            </a:r>
            <a:r>
              <a:rPr lang="it-IT" sz="2400" dirty="0" err="1" smtClean="0">
                <a:solidFill>
                  <a:srgbClr val="003399"/>
                </a:solidFill>
              </a:rPr>
              <a:t>been</a:t>
            </a:r>
            <a:r>
              <a:rPr lang="it-IT" sz="2400" dirty="0" smtClean="0">
                <a:solidFill>
                  <a:srgbClr val="003399"/>
                </a:solidFill>
              </a:rPr>
              <a:t> </a:t>
            </a:r>
            <a:r>
              <a:rPr lang="it-IT" sz="2400" dirty="0" err="1" smtClean="0">
                <a:solidFill>
                  <a:srgbClr val="003399"/>
                </a:solidFill>
              </a:rPr>
              <a:t>pushed</a:t>
            </a:r>
            <a:r>
              <a:rPr lang="it-IT" sz="2400" dirty="0" smtClean="0">
                <a:solidFill>
                  <a:srgbClr val="003399"/>
                </a:solidFill>
              </a:rPr>
              <a:t> </a:t>
            </a:r>
            <a:r>
              <a:rPr lang="it-IT" sz="2400" dirty="0" err="1" smtClean="0">
                <a:solidFill>
                  <a:srgbClr val="003399"/>
                </a:solidFill>
              </a:rPr>
              <a:t>strongly</a:t>
            </a:r>
            <a:r>
              <a:rPr lang="it-IT" sz="2400" dirty="0" smtClean="0">
                <a:solidFill>
                  <a:srgbClr val="003399"/>
                </a:solidFill>
              </a:rPr>
              <a:t> due </a:t>
            </a:r>
            <a:r>
              <a:rPr lang="it-IT" sz="2400" dirty="0" err="1" smtClean="0">
                <a:solidFill>
                  <a:srgbClr val="003399"/>
                </a:solidFill>
              </a:rPr>
              <a:t>to</a:t>
            </a:r>
            <a:r>
              <a:rPr lang="it-IT" sz="2400" dirty="0" smtClean="0">
                <a:solidFill>
                  <a:srgbClr val="003399"/>
                </a:solidFill>
              </a:rPr>
              <a:t> the </a:t>
            </a:r>
            <a:r>
              <a:rPr lang="it-IT" sz="2400" dirty="0" err="1" smtClean="0">
                <a:solidFill>
                  <a:srgbClr val="003399"/>
                </a:solidFill>
              </a:rPr>
              <a:t>study</a:t>
            </a:r>
            <a:r>
              <a:rPr lang="it-IT" sz="2400" dirty="0" smtClean="0">
                <a:solidFill>
                  <a:srgbClr val="003399"/>
                </a:solidFill>
              </a:rPr>
              <a:t> </a:t>
            </a:r>
            <a:r>
              <a:rPr lang="it-IT" sz="2400" dirty="0" err="1" smtClean="0">
                <a:solidFill>
                  <a:srgbClr val="003399"/>
                </a:solidFill>
              </a:rPr>
              <a:t>of</a:t>
            </a:r>
            <a:r>
              <a:rPr lang="it-IT" sz="2400" dirty="0" smtClean="0">
                <a:solidFill>
                  <a:srgbClr val="003399"/>
                </a:solidFill>
              </a:rPr>
              <a:t> </a:t>
            </a:r>
            <a:r>
              <a:rPr lang="it-IT" sz="2400" b="1" dirty="0" err="1" smtClean="0">
                <a:solidFill>
                  <a:srgbClr val="003399"/>
                </a:solidFill>
              </a:rPr>
              <a:t>neutron-rich</a:t>
            </a:r>
            <a:r>
              <a:rPr lang="it-IT" sz="2400" dirty="0" smtClean="0">
                <a:solidFill>
                  <a:srgbClr val="003399"/>
                </a:solidFill>
              </a:rPr>
              <a:t> and </a:t>
            </a:r>
            <a:r>
              <a:rPr lang="it-IT" sz="2400" dirty="0" err="1" smtClean="0">
                <a:solidFill>
                  <a:srgbClr val="003399"/>
                </a:solidFill>
              </a:rPr>
              <a:t>exotic</a:t>
            </a:r>
            <a:r>
              <a:rPr lang="it-IT" sz="2400" dirty="0" smtClean="0">
                <a:solidFill>
                  <a:srgbClr val="003399"/>
                </a:solidFill>
              </a:rPr>
              <a:t> </a:t>
            </a:r>
            <a:r>
              <a:rPr lang="it-IT" sz="2400" dirty="0" err="1" smtClean="0">
                <a:solidFill>
                  <a:srgbClr val="003399"/>
                </a:solidFill>
              </a:rPr>
              <a:t>weakly-bound</a:t>
            </a:r>
            <a:r>
              <a:rPr lang="it-IT" sz="2400" dirty="0" smtClean="0">
                <a:solidFill>
                  <a:srgbClr val="003399"/>
                </a:solidFill>
              </a:rPr>
              <a:t> nuclei</a:t>
            </a:r>
          </a:p>
          <a:p>
            <a:pPr>
              <a:buFont typeface="Wingdings" pitchFamily="2" charset="2"/>
              <a:buChar char="Ø"/>
            </a:pPr>
            <a:endParaRPr lang="it-IT" sz="2000" dirty="0" smtClean="0">
              <a:solidFill>
                <a:srgbClr val="003399"/>
              </a:solidFill>
            </a:endParaRPr>
          </a:p>
          <a:p>
            <a:pPr>
              <a:buFont typeface="Wingdings" pitchFamily="2" charset="2"/>
              <a:buChar char="Ø"/>
            </a:pPr>
            <a:r>
              <a:rPr lang="it-IT" sz="2000" dirty="0" smtClean="0">
                <a:solidFill>
                  <a:srgbClr val="003399"/>
                </a:solidFill>
              </a:rPr>
              <a:t> </a:t>
            </a:r>
            <a:r>
              <a:rPr lang="it-IT" sz="2000" dirty="0" err="1" smtClean="0">
                <a:solidFill>
                  <a:srgbClr val="003399"/>
                </a:solidFill>
              </a:rPr>
              <a:t>Study</a:t>
            </a:r>
            <a:r>
              <a:rPr lang="it-IT" sz="2000" dirty="0" smtClean="0">
                <a:solidFill>
                  <a:srgbClr val="003399"/>
                </a:solidFill>
              </a:rPr>
              <a:t> </a:t>
            </a:r>
            <a:r>
              <a:rPr lang="it-IT" sz="2000" dirty="0" err="1" smtClean="0">
                <a:solidFill>
                  <a:srgbClr val="003399"/>
                </a:solidFill>
              </a:rPr>
              <a:t>of</a:t>
            </a:r>
            <a:r>
              <a:rPr lang="it-IT" sz="2000" dirty="0" smtClean="0">
                <a:solidFill>
                  <a:srgbClr val="003399"/>
                </a:solidFill>
              </a:rPr>
              <a:t> </a:t>
            </a:r>
            <a:r>
              <a:rPr lang="it-IT" sz="2000" dirty="0" err="1" smtClean="0">
                <a:solidFill>
                  <a:srgbClr val="003399"/>
                </a:solidFill>
              </a:rPr>
              <a:t>nuclear</a:t>
            </a:r>
            <a:r>
              <a:rPr lang="it-IT" sz="2000" dirty="0" smtClean="0">
                <a:solidFill>
                  <a:srgbClr val="003399"/>
                </a:solidFill>
              </a:rPr>
              <a:t> </a:t>
            </a:r>
            <a:r>
              <a:rPr lang="it-IT" sz="2000" dirty="0" err="1" smtClean="0">
                <a:solidFill>
                  <a:srgbClr val="003399"/>
                </a:solidFill>
              </a:rPr>
              <a:t>states</a:t>
            </a:r>
            <a:r>
              <a:rPr lang="it-IT" sz="2000" dirty="0" smtClean="0">
                <a:solidFill>
                  <a:srgbClr val="003399"/>
                </a:solidFill>
              </a:rPr>
              <a:t> </a:t>
            </a:r>
            <a:r>
              <a:rPr lang="it-IT" sz="2000" dirty="0" err="1" smtClean="0">
                <a:solidFill>
                  <a:srgbClr val="003399"/>
                </a:solidFill>
              </a:rPr>
              <a:t>built</a:t>
            </a:r>
            <a:r>
              <a:rPr lang="it-IT" sz="2000" dirty="0" smtClean="0">
                <a:solidFill>
                  <a:srgbClr val="003399"/>
                </a:solidFill>
              </a:rPr>
              <a:t> on </a:t>
            </a:r>
            <a:r>
              <a:rPr lang="it-IT" sz="2000" b="1" dirty="0" err="1" smtClean="0">
                <a:solidFill>
                  <a:srgbClr val="003399"/>
                </a:solidFill>
              </a:rPr>
              <a:t>clusters</a:t>
            </a:r>
            <a:r>
              <a:rPr lang="it-IT" sz="2000" b="1" dirty="0" smtClean="0">
                <a:solidFill>
                  <a:srgbClr val="003399"/>
                </a:solidFill>
              </a:rPr>
              <a:t> </a:t>
            </a:r>
            <a:r>
              <a:rPr lang="it-IT" sz="2000" b="1" dirty="0" err="1" smtClean="0">
                <a:solidFill>
                  <a:srgbClr val="003399"/>
                </a:solidFill>
              </a:rPr>
              <a:t>bound</a:t>
            </a:r>
            <a:r>
              <a:rPr lang="it-IT" sz="2000" b="1" dirty="0" smtClean="0">
                <a:solidFill>
                  <a:srgbClr val="003399"/>
                </a:solidFill>
              </a:rPr>
              <a:t> </a:t>
            </a:r>
            <a:r>
              <a:rPr lang="it-IT" sz="2000" dirty="0" err="1" smtClean="0">
                <a:solidFill>
                  <a:srgbClr val="003399"/>
                </a:solidFill>
              </a:rPr>
              <a:t>by</a:t>
            </a:r>
            <a:r>
              <a:rPr lang="it-IT" sz="2000" dirty="0" smtClean="0">
                <a:solidFill>
                  <a:srgbClr val="003399"/>
                </a:solidFill>
              </a:rPr>
              <a:t> </a:t>
            </a:r>
            <a:r>
              <a:rPr lang="it-IT" sz="2000" b="1" dirty="0" err="1" smtClean="0">
                <a:solidFill>
                  <a:srgbClr val="003399"/>
                </a:solidFill>
              </a:rPr>
              <a:t>valence</a:t>
            </a:r>
            <a:r>
              <a:rPr lang="it-IT" sz="2000" b="1" dirty="0" smtClean="0">
                <a:solidFill>
                  <a:srgbClr val="003399"/>
                </a:solidFill>
              </a:rPr>
              <a:t> </a:t>
            </a:r>
            <a:r>
              <a:rPr lang="it-IT" sz="2000" b="1" dirty="0" err="1" smtClean="0">
                <a:solidFill>
                  <a:srgbClr val="003399"/>
                </a:solidFill>
              </a:rPr>
              <a:t>neutrons</a:t>
            </a:r>
            <a:r>
              <a:rPr lang="it-IT" sz="2000" b="1" dirty="0" smtClean="0">
                <a:solidFill>
                  <a:srgbClr val="003399"/>
                </a:solidFill>
              </a:rPr>
              <a:t> </a:t>
            </a:r>
            <a:r>
              <a:rPr lang="it-IT" sz="2000" dirty="0" smtClean="0">
                <a:solidFill>
                  <a:srgbClr val="003399"/>
                </a:solidFill>
              </a:rPr>
              <a:t>in </a:t>
            </a:r>
            <a:r>
              <a:rPr lang="it-IT" sz="2000" dirty="0" err="1" smtClean="0">
                <a:solidFill>
                  <a:srgbClr val="003399"/>
                </a:solidFill>
              </a:rPr>
              <a:t>their</a:t>
            </a:r>
            <a:r>
              <a:rPr lang="it-IT" sz="2000" dirty="0" smtClean="0">
                <a:solidFill>
                  <a:srgbClr val="003399"/>
                </a:solidFill>
              </a:rPr>
              <a:t> </a:t>
            </a:r>
            <a:r>
              <a:rPr lang="it-IT" sz="2000" dirty="0" err="1" smtClean="0">
                <a:solidFill>
                  <a:srgbClr val="003399"/>
                </a:solidFill>
              </a:rPr>
              <a:t>molecular</a:t>
            </a:r>
            <a:r>
              <a:rPr lang="it-IT" sz="2000" dirty="0" smtClean="0">
                <a:solidFill>
                  <a:srgbClr val="003399"/>
                </a:solidFill>
              </a:rPr>
              <a:t> </a:t>
            </a:r>
            <a:r>
              <a:rPr lang="it-IT" sz="2000" dirty="0" err="1" smtClean="0">
                <a:solidFill>
                  <a:srgbClr val="003399"/>
                </a:solidFill>
              </a:rPr>
              <a:t>configurations</a:t>
            </a:r>
            <a:r>
              <a:rPr lang="it-IT" sz="2000" dirty="0" smtClean="0">
                <a:solidFill>
                  <a:srgbClr val="003399"/>
                </a:solidFill>
              </a:rPr>
              <a:t> -&gt; </a:t>
            </a:r>
            <a:r>
              <a:rPr lang="it-IT" sz="2000" dirty="0" err="1" smtClean="0">
                <a:solidFill>
                  <a:srgbClr val="C00000"/>
                </a:solidFill>
              </a:rPr>
              <a:t>Extended</a:t>
            </a:r>
            <a:r>
              <a:rPr lang="it-IT" sz="2000" dirty="0" smtClean="0">
                <a:solidFill>
                  <a:srgbClr val="C00000"/>
                </a:solidFill>
              </a:rPr>
              <a:t> </a:t>
            </a:r>
            <a:r>
              <a:rPr lang="it-IT" sz="2000" dirty="0" err="1" smtClean="0">
                <a:solidFill>
                  <a:srgbClr val="C00000"/>
                </a:solidFill>
              </a:rPr>
              <a:t>Ikeda</a:t>
            </a:r>
            <a:r>
              <a:rPr lang="it-IT" sz="2000" dirty="0" smtClean="0">
                <a:solidFill>
                  <a:srgbClr val="C00000"/>
                </a:solidFill>
              </a:rPr>
              <a:t> </a:t>
            </a:r>
            <a:r>
              <a:rPr lang="it-IT" sz="2000" dirty="0" err="1" smtClean="0">
                <a:solidFill>
                  <a:srgbClr val="C00000"/>
                </a:solidFill>
              </a:rPr>
              <a:t>diagram</a:t>
            </a:r>
            <a:endParaRPr lang="it-IT" sz="2000" dirty="0">
              <a:solidFill>
                <a:srgbClr val="C00000"/>
              </a:solidFill>
            </a:endParaRPr>
          </a:p>
        </p:txBody>
      </p:sp>
      <p:sp>
        <p:nvSpPr>
          <p:cNvPr id="10" name="Rettangolo 9"/>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12" name="Picture 2" descr="http://www.infn.it/logo/weblogo6.gif"/>
          <p:cNvPicPr>
            <a:picLocks noChangeAspect="1" noChangeArrowheads="1"/>
          </p:cNvPicPr>
          <p:nvPr/>
        </p:nvPicPr>
        <p:blipFill>
          <a:blip r:embed="rId5" cstate="print"/>
          <a:srcRect/>
          <a:stretch>
            <a:fillRect/>
          </a:stretch>
        </p:blipFill>
        <p:spPr bwMode="auto">
          <a:xfrm>
            <a:off x="8175054" y="44624"/>
            <a:ext cx="933450" cy="5905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348880"/>
            <a:ext cx="8229600" cy="1143000"/>
          </a:xfrm>
        </p:spPr>
        <p:txBody>
          <a:bodyPr/>
          <a:lstStyle/>
          <a:p>
            <a:r>
              <a:rPr lang="it-IT" dirty="0" err="1" smtClean="0"/>
              <a:t>Spares</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lpha_cm_2sistemi_solo_S12.png"/>
          <p:cNvPicPr>
            <a:picLocks noGrp="1" noChangeAspect="1"/>
          </p:cNvPicPr>
          <p:nvPr>
            <p:ph idx="1"/>
          </p:nvPr>
        </p:nvPicPr>
        <p:blipFill>
          <a:blip r:embed="rId2" cstate="print"/>
          <a:stretch>
            <a:fillRect/>
          </a:stretch>
        </p:blipFill>
        <p:spPr>
          <a:xfrm>
            <a:off x="3347864" y="3573016"/>
            <a:ext cx="4775429" cy="2916562"/>
          </a:xfrm>
        </p:spPr>
      </p:pic>
      <p:pic>
        <p:nvPicPr>
          <p:cNvPr id="6" name="Immagine 5" descr="protoni_cm_2sistemi_solo_S12.png"/>
          <p:cNvPicPr>
            <a:picLocks noChangeAspect="1"/>
          </p:cNvPicPr>
          <p:nvPr/>
        </p:nvPicPr>
        <p:blipFill>
          <a:blip r:embed="rId3" cstate="print"/>
          <a:stretch>
            <a:fillRect/>
          </a:stretch>
        </p:blipFill>
        <p:spPr>
          <a:xfrm>
            <a:off x="3347864" y="44624"/>
            <a:ext cx="4716016" cy="3316942"/>
          </a:xfrm>
          <a:prstGeom prst="rect">
            <a:avLst/>
          </a:prstGeom>
        </p:spPr>
      </p:pic>
      <p:sp>
        <p:nvSpPr>
          <p:cNvPr id="7" name="CasellaDiTesto 6"/>
          <p:cNvSpPr txBox="1"/>
          <p:nvPr/>
        </p:nvSpPr>
        <p:spPr>
          <a:xfrm>
            <a:off x="1043608" y="2391271"/>
            <a:ext cx="1857816" cy="461665"/>
          </a:xfrm>
          <a:prstGeom prst="rect">
            <a:avLst/>
          </a:prstGeom>
          <a:noFill/>
        </p:spPr>
        <p:txBody>
          <a:bodyPr wrap="none" rtlCol="0">
            <a:spAutoFit/>
          </a:bodyPr>
          <a:lstStyle/>
          <a:p>
            <a:r>
              <a:rPr lang="it-IT" sz="2400" b="1" dirty="0" smtClean="0">
                <a:solidFill>
                  <a:srgbClr val="C00000"/>
                </a:solidFill>
              </a:rPr>
              <a:t>Proton </a:t>
            </a:r>
            <a:r>
              <a:rPr lang="it-IT" sz="2400" dirty="0" smtClean="0"/>
              <a:t>in </a:t>
            </a:r>
            <a:r>
              <a:rPr lang="it-IT" sz="2400" dirty="0" err="1" smtClean="0"/>
              <a:t>CM</a:t>
            </a:r>
            <a:endParaRPr lang="it-IT" sz="2400" dirty="0"/>
          </a:p>
        </p:txBody>
      </p:sp>
      <p:sp>
        <p:nvSpPr>
          <p:cNvPr id="8" name="CasellaDiTesto 7"/>
          <p:cNvSpPr txBox="1"/>
          <p:nvPr/>
        </p:nvSpPr>
        <p:spPr>
          <a:xfrm>
            <a:off x="1187624" y="5013176"/>
            <a:ext cx="1725152" cy="461665"/>
          </a:xfrm>
          <a:prstGeom prst="rect">
            <a:avLst/>
          </a:prstGeom>
          <a:noFill/>
        </p:spPr>
        <p:txBody>
          <a:bodyPr wrap="none" rtlCol="0">
            <a:spAutoFit/>
          </a:bodyPr>
          <a:lstStyle/>
          <a:p>
            <a:r>
              <a:rPr lang="it-IT" sz="2400" b="1" dirty="0" err="1" smtClean="0">
                <a:solidFill>
                  <a:srgbClr val="C00000"/>
                </a:solidFill>
              </a:rPr>
              <a:t>Alpha</a:t>
            </a:r>
            <a:r>
              <a:rPr lang="it-IT" sz="2400" dirty="0" smtClean="0"/>
              <a:t> in </a:t>
            </a:r>
            <a:r>
              <a:rPr lang="it-IT" sz="2400" dirty="0" err="1" smtClean="0"/>
              <a:t>CM</a:t>
            </a:r>
            <a:endParaRPr lang="it-IT" sz="2400" dirty="0"/>
          </a:p>
        </p:txBody>
      </p:sp>
      <p:sp>
        <p:nvSpPr>
          <p:cNvPr id="9" name="Rettangolo 8"/>
          <p:cNvSpPr/>
          <p:nvPr/>
        </p:nvSpPr>
        <p:spPr>
          <a:xfrm>
            <a:off x="899592" y="3574757"/>
            <a:ext cx="1800200" cy="646331"/>
          </a:xfrm>
          <a:prstGeom prst="rect">
            <a:avLst/>
          </a:prstGeom>
        </p:spPr>
        <p:txBody>
          <a:bodyPr wrap="square">
            <a:spAutoFit/>
          </a:bodyPr>
          <a:lstStyle/>
          <a:p>
            <a:r>
              <a:rPr lang="it-IT" dirty="0" smtClean="0">
                <a:solidFill>
                  <a:srgbClr val="003399"/>
                </a:solidFill>
              </a:rPr>
              <a:t>___  </a:t>
            </a:r>
            <a:r>
              <a:rPr lang="it-IT" baseline="30000" dirty="0" smtClean="0">
                <a:solidFill>
                  <a:srgbClr val="003399"/>
                </a:solidFill>
              </a:rPr>
              <a:t>16</a:t>
            </a:r>
            <a:r>
              <a:rPr lang="it-IT" dirty="0" smtClean="0">
                <a:solidFill>
                  <a:srgbClr val="003399"/>
                </a:solidFill>
              </a:rPr>
              <a:t>O + </a:t>
            </a:r>
            <a:r>
              <a:rPr lang="it-IT" baseline="30000" dirty="0" smtClean="0">
                <a:solidFill>
                  <a:srgbClr val="003399"/>
                </a:solidFill>
              </a:rPr>
              <a:t>65</a:t>
            </a:r>
            <a:r>
              <a:rPr lang="it-IT" dirty="0" smtClean="0">
                <a:solidFill>
                  <a:srgbClr val="003399"/>
                </a:solidFill>
              </a:rPr>
              <a:t>Cu</a:t>
            </a:r>
          </a:p>
          <a:p>
            <a:r>
              <a:rPr lang="it-IT" dirty="0" smtClean="0">
                <a:solidFill>
                  <a:srgbClr val="C00000"/>
                </a:solidFill>
              </a:rPr>
              <a:t>___  </a:t>
            </a:r>
            <a:r>
              <a:rPr lang="it-IT" baseline="30000" dirty="0" smtClean="0">
                <a:solidFill>
                  <a:srgbClr val="C00000"/>
                </a:solidFill>
              </a:rPr>
              <a:t>19</a:t>
            </a:r>
            <a:r>
              <a:rPr lang="it-IT" dirty="0" smtClean="0">
                <a:solidFill>
                  <a:srgbClr val="C00000"/>
                </a:solidFill>
              </a:rPr>
              <a:t>F + </a:t>
            </a:r>
            <a:r>
              <a:rPr lang="it-IT" baseline="30000" dirty="0" smtClean="0">
                <a:solidFill>
                  <a:srgbClr val="C00000"/>
                </a:solidFill>
              </a:rPr>
              <a:t>62</a:t>
            </a:r>
            <a:r>
              <a:rPr lang="it-IT" dirty="0" smtClean="0">
                <a:solidFill>
                  <a:srgbClr val="C00000"/>
                </a:solidFill>
              </a:rPr>
              <a:t>Ni</a:t>
            </a:r>
            <a:endParaRPr lang="it-IT" dirty="0">
              <a:solidFill>
                <a:srgbClr val="C00000"/>
              </a:solidFill>
            </a:endParaRPr>
          </a:p>
        </p:txBody>
      </p:sp>
      <p:pic>
        <p:nvPicPr>
          <p:cNvPr id="10" name="Picture 2" descr="C:\Documents and Settings\fabris\Desktop\Documenti Backup\dany\Nuclex\Garfield\Figure_Garfield\LogoGARFIELD.png"/>
          <p:cNvPicPr>
            <a:picLocks noChangeAspect="1" noChangeArrowheads="1"/>
          </p:cNvPicPr>
          <p:nvPr/>
        </p:nvPicPr>
        <p:blipFill>
          <a:blip r:embed="rId4" cstate="print"/>
          <a:srcRect/>
          <a:stretch>
            <a:fillRect/>
          </a:stretch>
        </p:blipFill>
        <p:spPr bwMode="auto">
          <a:xfrm rot="-5400000">
            <a:off x="-3160501" y="3123988"/>
            <a:ext cx="6885385" cy="637406"/>
          </a:xfrm>
          <a:prstGeom prst="rect">
            <a:avLst/>
          </a:prstGeom>
          <a:noFill/>
        </p:spPr>
      </p:pic>
      <p:sp>
        <p:nvSpPr>
          <p:cNvPr id="11" name="Rettangolo 10"/>
          <p:cNvSpPr/>
          <p:nvPr/>
        </p:nvSpPr>
        <p:spPr>
          <a:xfrm>
            <a:off x="6876256" y="3212976"/>
            <a:ext cx="1143070" cy="369332"/>
          </a:xfrm>
          <a:prstGeom prst="rect">
            <a:avLst/>
          </a:prstGeom>
        </p:spPr>
        <p:txBody>
          <a:bodyPr wrap="none">
            <a:spAutoFit/>
          </a:bodyPr>
          <a:lstStyle/>
          <a:p>
            <a:r>
              <a:rPr lang="it-IT" b="1" dirty="0" smtClean="0"/>
              <a:t>E</a:t>
            </a:r>
            <a:r>
              <a:rPr lang="it-IT" b="1" baseline="-25000" dirty="0" smtClean="0"/>
              <a:t>CM </a:t>
            </a:r>
            <a:r>
              <a:rPr lang="it-IT" b="1" dirty="0" smtClean="0"/>
              <a:t>(</a:t>
            </a:r>
            <a:r>
              <a:rPr lang="it-IT" b="1" dirty="0" err="1" smtClean="0"/>
              <a:t>MeV</a:t>
            </a:r>
            <a:r>
              <a:rPr lang="it-IT" b="1" dirty="0" smtClean="0"/>
              <a:t>)</a:t>
            </a:r>
            <a:endParaRPr lang="it-IT" b="1" dirty="0"/>
          </a:p>
        </p:txBody>
      </p:sp>
      <p:sp>
        <p:nvSpPr>
          <p:cNvPr id="12" name="Rettangolo 11"/>
          <p:cNvSpPr/>
          <p:nvPr/>
        </p:nvSpPr>
        <p:spPr>
          <a:xfrm>
            <a:off x="6948264" y="6381328"/>
            <a:ext cx="1141466" cy="369332"/>
          </a:xfrm>
          <a:prstGeom prst="rect">
            <a:avLst/>
          </a:prstGeom>
        </p:spPr>
        <p:txBody>
          <a:bodyPr wrap="none">
            <a:spAutoFit/>
          </a:bodyPr>
          <a:lstStyle/>
          <a:p>
            <a:r>
              <a:rPr lang="it-IT" b="1" dirty="0" smtClean="0"/>
              <a:t>E</a:t>
            </a:r>
            <a:r>
              <a:rPr lang="it-IT" b="1" baseline="-25000" dirty="0" smtClean="0"/>
              <a:t>CM </a:t>
            </a:r>
            <a:r>
              <a:rPr lang="it-IT" b="1" dirty="0" smtClean="0"/>
              <a:t>(</a:t>
            </a:r>
            <a:r>
              <a:rPr lang="it-IT" b="1" dirty="0" err="1" smtClean="0"/>
              <a:t>MeV</a:t>
            </a:r>
            <a:r>
              <a:rPr lang="it-IT" dirty="0" smtClean="0"/>
              <a:t>)</a:t>
            </a:r>
            <a:endParaRPr lang="it-IT" dirty="0"/>
          </a:p>
        </p:txBody>
      </p:sp>
      <p:pic>
        <p:nvPicPr>
          <p:cNvPr id="13" name="Picture 2" descr="http://www.infn.it/logo/weblogo6.gif"/>
          <p:cNvPicPr>
            <a:picLocks noChangeAspect="1" noChangeArrowheads="1"/>
          </p:cNvPicPr>
          <p:nvPr/>
        </p:nvPicPr>
        <p:blipFill>
          <a:blip r:embed="rId5" cstate="print"/>
          <a:srcRect/>
          <a:stretch>
            <a:fillRect/>
          </a:stretch>
        </p:blipFill>
        <p:spPr bwMode="auto">
          <a:xfrm>
            <a:off x="8175054" y="30137"/>
            <a:ext cx="933450" cy="590551"/>
          </a:xfrm>
          <a:prstGeom prst="rect">
            <a:avLst/>
          </a:prstGeom>
          <a:noFill/>
        </p:spPr>
      </p:pic>
      <p:sp>
        <p:nvSpPr>
          <p:cNvPr id="14" name="Rettangolo 13"/>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16" name="CasellaDiTesto 15"/>
          <p:cNvSpPr txBox="1"/>
          <p:nvPr/>
        </p:nvSpPr>
        <p:spPr>
          <a:xfrm rot="-2400000">
            <a:off x="504000" y="792000"/>
            <a:ext cx="2837059" cy="646331"/>
          </a:xfrm>
          <a:prstGeom prst="rect">
            <a:avLst/>
          </a:prstGeom>
          <a:noFill/>
        </p:spPr>
        <p:txBody>
          <a:bodyPr wrap="none" rtlCol="0">
            <a:spAutoFit/>
          </a:bodyPr>
          <a:lstStyle/>
          <a:p>
            <a:r>
              <a:rPr lang="it-IT"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PRELIMINARY</a:t>
            </a:r>
            <a:endParaRPr lang="it-IT"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34888" y="1052736"/>
            <a:ext cx="8229600" cy="1800200"/>
          </a:xfrm>
        </p:spPr>
        <p:txBody>
          <a:bodyPr>
            <a:normAutofit fontScale="92500"/>
          </a:bodyPr>
          <a:lstStyle/>
          <a:p>
            <a:pPr>
              <a:buFont typeface="Wingdings" pitchFamily="2" charset="2"/>
              <a:buChar char="Ø"/>
            </a:pPr>
            <a:r>
              <a:rPr lang="it-IT" sz="2400" dirty="0" smtClean="0">
                <a:solidFill>
                  <a:schemeClr val="tx1">
                    <a:lumMod val="65000"/>
                    <a:lumOff val="35000"/>
                  </a:schemeClr>
                </a:solidFill>
              </a:rPr>
              <a:t> In</a:t>
            </a:r>
            <a:r>
              <a:rPr lang="it-IT" sz="2400" b="1" dirty="0" smtClean="0">
                <a:solidFill>
                  <a:schemeClr val="tx1">
                    <a:lumMod val="65000"/>
                    <a:lumOff val="35000"/>
                  </a:schemeClr>
                </a:solidFill>
              </a:rPr>
              <a:t> </a:t>
            </a:r>
            <a:r>
              <a:rPr lang="it-IT" sz="2400" b="1" dirty="0" smtClean="0">
                <a:solidFill>
                  <a:srgbClr val="003399"/>
                </a:solidFill>
              </a:rPr>
              <a:t>light nuclei </a:t>
            </a:r>
            <a:r>
              <a:rPr lang="it-IT" sz="2400" dirty="0" smtClean="0">
                <a:solidFill>
                  <a:schemeClr val="tx1">
                    <a:lumMod val="65000"/>
                    <a:lumOff val="35000"/>
                  </a:schemeClr>
                </a:solidFill>
              </a:rPr>
              <a:t>at the </a:t>
            </a:r>
            <a:r>
              <a:rPr lang="it-IT" sz="2400" dirty="0" err="1" smtClean="0">
                <a:solidFill>
                  <a:schemeClr val="tx1">
                    <a:lumMod val="65000"/>
                    <a:lumOff val="35000"/>
                  </a:schemeClr>
                </a:solidFill>
              </a:rPr>
              <a:t>neutron</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drip-line</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clustering</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might</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be</a:t>
            </a:r>
            <a:r>
              <a:rPr lang="it-IT" sz="2400" dirty="0" smtClean="0">
                <a:solidFill>
                  <a:schemeClr val="tx1">
                    <a:lumMod val="65000"/>
                    <a:lumOff val="35000"/>
                  </a:schemeClr>
                </a:solidFill>
              </a:rPr>
              <a:t> the </a:t>
            </a:r>
            <a:r>
              <a:rPr lang="it-IT" sz="2400" dirty="0" err="1" smtClean="0">
                <a:solidFill>
                  <a:schemeClr val="tx1">
                    <a:lumMod val="65000"/>
                    <a:lumOff val="35000"/>
                  </a:schemeClr>
                </a:solidFill>
              </a:rPr>
              <a:t>preferred</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structural</a:t>
            </a:r>
            <a:r>
              <a:rPr lang="it-IT" sz="2400" dirty="0" smtClean="0">
                <a:solidFill>
                  <a:schemeClr val="tx1">
                    <a:lumMod val="65000"/>
                    <a:lumOff val="35000"/>
                  </a:schemeClr>
                </a:solidFill>
              </a:rPr>
              <a:t> mode</a:t>
            </a:r>
          </a:p>
          <a:p>
            <a:pPr>
              <a:buFont typeface="Wingdings" pitchFamily="2" charset="2"/>
              <a:buChar char="Ø"/>
            </a:pPr>
            <a:r>
              <a:rPr lang="it-IT" sz="2400" dirty="0" err="1" smtClean="0">
                <a:solidFill>
                  <a:schemeClr val="tx1">
                    <a:lumMod val="65000"/>
                    <a:lumOff val="35000"/>
                  </a:schemeClr>
                </a:solidFill>
              </a:rPr>
              <a:t>Presently</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these</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structures</a:t>
            </a:r>
            <a:r>
              <a:rPr lang="it-IT" sz="2400" dirty="0" smtClean="0">
                <a:solidFill>
                  <a:schemeClr val="tx1">
                    <a:lumMod val="65000"/>
                    <a:lumOff val="35000"/>
                  </a:schemeClr>
                </a:solidFill>
              </a:rPr>
              <a:t> are </a:t>
            </a:r>
            <a:r>
              <a:rPr lang="it-IT" sz="2400" dirty="0" err="1" smtClean="0">
                <a:solidFill>
                  <a:schemeClr val="tx1">
                    <a:lumMod val="65000"/>
                    <a:lumOff val="35000"/>
                  </a:schemeClr>
                </a:solidFill>
              </a:rPr>
              <a:t>mainly</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described</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by</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theory</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but</a:t>
            </a:r>
            <a:r>
              <a:rPr lang="it-IT" sz="2400" dirty="0" smtClean="0">
                <a:solidFill>
                  <a:schemeClr val="tx1">
                    <a:lumMod val="65000"/>
                    <a:lumOff val="35000"/>
                  </a:schemeClr>
                </a:solidFill>
              </a:rPr>
              <a:t> </a:t>
            </a:r>
            <a:r>
              <a:rPr lang="it-IT" sz="2400" b="1" dirty="0" err="1" smtClean="0">
                <a:solidFill>
                  <a:schemeClr val="tx1">
                    <a:lumMod val="65000"/>
                    <a:lumOff val="35000"/>
                  </a:schemeClr>
                </a:solidFill>
              </a:rPr>
              <a:t>must</a:t>
            </a:r>
            <a:r>
              <a:rPr lang="it-IT" sz="2400" b="1" dirty="0" smtClean="0">
                <a:solidFill>
                  <a:schemeClr val="tx1">
                    <a:lumMod val="65000"/>
                    <a:lumOff val="35000"/>
                  </a:schemeClr>
                </a:solidFill>
              </a:rPr>
              <a:t> </a:t>
            </a:r>
            <a:r>
              <a:rPr lang="it-IT" sz="2400" b="1" dirty="0" err="1" smtClean="0">
                <a:solidFill>
                  <a:schemeClr val="tx1">
                    <a:lumMod val="65000"/>
                    <a:lumOff val="35000"/>
                  </a:schemeClr>
                </a:solidFill>
              </a:rPr>
              <a:t>be</a:t>
            </a:r>
            <a:r>
              <a:rPr lang="it-IT" sz="2400" b="1" dirty="0" smtClean="0">
                <a:solidFill>
                  <a:schemeClr val="tx1">
                    <a:lumMod val="65000"/>
                    <a:lumOff val="35000"/>
                  </a:schemeClr>
                </a:solidFill>
              </a:rPr>
              <a:t> </a:t>
            </a:r>
            <a:r>
              <a:rPr lang="it-IT" sz="2400" b="1" dirty="0" err="1" smtClean="0">
                <a:solidFill>
                  <a:schemeClr val="tx1">
                    <a:lumMod val="65000"/>
                    <a:lumOff val="35000"/>
                  </a:schemeClr>
                </a:solidFill>
              </a:rPr>
              <a:t>experimentally</a:t>
            </a:r>
            <a:r>
              <a:rPr lang="it-IT" sz="2400" b="1" dirty="0" smtClean="0">
                <a:solidFill>
                  <a:schemeClr val="tx1">
                    <a:lumMod val="65000"/>
                    <a:lumOff val="35000"/>
                  </a:schemeClr>
                </a:solidFill>
              </a:rPr>
              <a:t>  </a:t>
            </a:r>
            <a:r>
              <a:rPr lang="it-IT" sz="2400" b="1" dirty="0" err="1" smtClean="0">
                <a:solidFill>
                  <a:schemeClr val="tx1">
                    <a:lumMod val="65000"/>
                    <a:lumOff val="35000"/>
                  </a:schemeClr>
                </a:solidFill>
              </a:rPr>
              <a:t>verified</a:t>
            </a:r>
            <a:r>
              <a:rPr lang="it-IT" sz="2400" b="1" dirty="0" smtClean="0">
                <a:solidFill>
                  <a:schemeClr val="tx1">
                    <a:lumMod val="65000"/>
                    <a:lumOff val="35000"/>
                  </a:schemeClr>
                </a:solidFill>
              </a:rPr>
              <a:t> </a:t>
            </a:r>
            <a:r>
              <a:rPr lang="it-IT" sz="2400" dirty="0" smtClean="0">
                <a:solidFill>
                  <a:schemeClr val="tx1">
                    <a:lumMod val="65000"/>
                    <a:lumOff val="35000"/>
                  </a:schemeClr>
                </a:solidFill>
              </a:rPr>
              <a:t>at the </a:t>
            </a:r>
            <a:r>
              <a:rPr lang="it-IT" sz="2400" dirty="0" err="1" smtClean="0">
                <a:solidFill>
                  <a:schemeClr val="tx1">
                    <a:lumMod val="65000"/>
                    <a:lumOff val="35000"/>
                  </a:schemeClr>
                </a:solidFill>
              </a:rPr>
              <a:t>new</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radioactive</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beam</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facilities</a:t>
            </a:r>
            <a:endParaRPr lang="it-IT" sz="2400" dirty="0" smtClean="0">
              <a:solidFill>
                <a:schemeClr val="tx1">
                  <a:lumMod val="65000"/>
                  <a:lumOff val="35000"/>
                </a:schemeClr>
              </a:solidFill>
            </a:endParaRPr>
          </a:p>
        </p:txBody>
      </p:sp>
      <p:sp>
        <p:nvSpPr>
          <p:cNvPr id="4" name="Rettangolo 3"/>
          <p:cNvSpPr/>
          <p:nvPr/>
        </p:nvSpPr>
        <p:spPr>
          <a:xfrm>
            <a:off x="827584" y="3988221"/>
            <a:ext cx="7920880" cy="1384995"/>
          </a:xfrm>
          <a:prstGeom prst="rect">
            <a:avLst/>
          </a:prstGeom>
          <a:ln>
            <a:noFill/>
          </a:ln>
        </p:spPr>
        <p:txBody>
          <a:bodyPr wrap="square">
            <a:spAutoFit/>
          </a:bodyPr>
          <a:lstStyle/>
          <a:p>
            <a:pPr algn="ctr"/>
            <a:r>
              <a:rPr lang="it-IT" sz="2800" dirty="0" err="1" smtClean="0">
                <a:solidFill>
                  <a:srgbClr val="003399"/>
                </a:solidFill>
              </a:rPr>
              <a:t>Particularly</a:t>
            </a:r>
            <a:r>
              <a:rPr lang="it-IT" sz="2800" dirty="0" smtClean="0">
                <a:solidFill>
                  <a:srgbClr val="003399"/>
                </a:solidFill>
              </a:rPr>
              <a:t> </a:t>
            </a:r>
            <a:r>
              <a:rPr lang="it-IT" sz="2800" dirty="0" err="1" smtClean="0">
                <a:solidFill>
                  <a:srgbClr val="003399"/>
                </a:solidFill>
              </a:rPr>
              <a:t>interesting</a:t>
            </a:r>
            <a:r>
              <a:rPr lang="it-IT" sz="2800" dirty="0" smtClean="0">
                <a:solidFill>
                  <a:srgbClr val="003399"/>
                </a:solidFill>
              </a:rPr>
              <a:t> </a:t>
            </a:r>
            <a:r>
              <a:rPr lang="it-IT" sz="2800" dirty="0" err="1" smtClean="0">
                <a:solidFill>
                  <a:srgbClr val="003399"/>
                </a:solidFill>
              </a:rPr>
              <a:t>is</a:t>
            </a:r>
            <a:r>
              <a:rPr lang="it-IT" sz="2800" dirty="0" smtClean="0">
                <a:solidFill>
                  <a:srgbClr val="003399"/>
                </a:solidFill>
              </a:rPr>
              <a:t> </a:t>
            </a:r>
            <a:r>
              <a:rPr lang="it-IT" sz="2800" dirty="0" err="1" smtClean="0">
                <a:solidFill>
                  <a:srgbClr val="003399"/>
                </a:solidFill>
              </a:rPr>
              <a:t>to</a:t>
            </a:r>
            <a:r>
              <a:rPr lang="it-IT" sz="2800" b="1" dirty="0" smtClean="0">
                <a:solidFill>
                  <a:srgbClr val="003399"/>
                </a:solidFill>
              </a:rPr>
              <a:t> </a:t>
            </a:r>
            <a:r>
              <a:rPr lang="it-IT" sz="2800" b="1" dirty="0" err="1" smtClean="0">
                <a:solidFill>
                  <a:srgbClr val="003399"/>
                </a:solidFill>
              </a:rPr>
              <a:t>confirm</a:t>
            </a:r>
            <a:r>
              <a:rPr lang="it-IT" sz="2800" b="1" dirty="0" smtClean="0">
                <a:solidFill>
                  <a:srgbClr val="003399"/>
                </a:solidFill>
              </a:rPr>
              <a:t> </a:t>
            </a:r>
            <a:r>
              <a:rPr lang="it-IT" sz="2800" dirty="0" smtClean="0">
                <a:solidFill>
                  <a:srgbClr val="003399"/>
                </a:solidFill>
              </a:rPr>
              <a:t>the</a:t>
            </a:r>
            <a:r>
              <a:rPr lang="it-IT" sz="2800" b="1" dirty="0" smtClean="0">
                <a:solidFill>
                  <a:srgbClr val="003399"/>
                </a:solidFill>
              </a:rPr>
              <a:t> </a:t>
            </a:r>
            <a:r>
              <a:rPr lang="it-IT" sz="2800" b="1" dirty="0" err="1" smtClean="0">
                <a:solidFill>
                  <a:srgbClr val="003399"/>
                </a:solidFill>
              </a:rPr>
              <a:t>existence</a:t>
            </a:r>
            <a:r>
              <a:rPr lang="it-IT" sz="2800" b="1" dirty="0" smtClean="0">
                <a:solidFill>
                  <a:srgbClr val="003399"/>
                </a:solidFill>
              </a:rPr>
              <a:t> </a:t>
            </a:r>
            <a:r>
              <a:rPr lang="it-IT" sz="2800" b="1" dirty="0" err="1" smtClean="0">
                <a:solidFill>
                  <a:srgbClr val="003399"/>
                </a:solidFill>
              </a:rPr>
              <a:t>of</a:t>
            </a:r>
            <a:r>
              <a:rPr lang="it-IT" sz="2800" b="1" dirty="0" smtClean="0">
                <a:solidFill>
                  <a:srgbClr val="003399"/>
                </a:solidFill>
              </a:rPr>
              <a:t> </a:t>
            </a:r>
            <a:r>
              <a:rPr lang="it-IT" sz="2800" b="1" dirty="0" err="1" smtClean="0">
                <a:solidFill>
                  <a:srgbClr val="003399"/>
                </a:solidFill>
              </a:rPr>
              <a:t>alpha</a:t>
            </a:r>
            <a:r>
              <a:rPr lang="it-IT" sz="2800" b="1" dirty="0" smtClean="0">
                <a:solidFill>
                  <a:srgbClr val="003399"/>
                </a:solidFill>
              </a:rPr>
              <a:t> </a:t>
            </a:r>
            <a:r>
              <a:rPr lang="it-IT" sz="2800" b="1" dirty="0" err="1" smtClean="0">
                <a:solidFill>
                  <a:srgbClr val="003399"/>
                </a:solidFill>
              </a:rPr>
              <a:t>clusterization</a:t>
            </a:r>
            <a:r>
              <a:rPr lang="it-IT" sz="2800" b="1" dirty="0" smtClean="0">
                <a:solidFill>
                  <a:srgbClr val="003399"/>
                </a:solidFill>
              </a:rPr>
              <a:t> </a:t>
            </a:r>
            <a:r>
              <a:rPr lang="it-IT" sz="2800" dirty="0" smtClean="0">
                <a:solidFill>
                  <a:srgbClr val="003399"/>
                </a:solidFill>
              </a:rPr>
              <a:t>in nuclei </a:t>
            </a:r>
            <a:r>
              <a:rPr lang="it-IT" sz="2800" dirty="0" err="1" smtClean="0">
                <a:solidFill>
                  <a:srgbClr val="003399"/>
                </a:solidFill>
              </a:rPr>
              <a:t>through</a:t>
            </a:r>
            <a:r>
              <a:rPr lang="it-IT" sz="2800" dirty="0" smtClean="0">
                <a:solidFill>
                  <a:srgbClr val="003399"/>
                </a:solidFill>
              </a:rPr>
              <a:t> a </a:t>
            </a:r>
            <a:r>
              <a:rPr lang="it-IT" sz="2800" b="1" dirty="0" err="1" smtClean="0">
                <a:solidFill>
                  <a:srgbClr val="003399"/>
                </a:solidFill>
              </a:rPr>
              <a:t>new</a:t>
            </a:r>
            <a:r>
              <a:rPr lang="it-IT" sz="2800" b="1" dirty="0" smtClean="0">
                <a:solidFill>
                  <a:srgbClr val="003399"/>
                </a:solidFill>
              </a:rPr>
              <a:t> generation </a:t>
            </a:r>
            <a:r>
              <a:rPr lang="it-IT" sz="2800" b="1" dirty="0" err="1" smtClean="0">
                <a:solidFill>
                  <a:srgbClr val="003399"/>
                </a:solidFill>
              </a:rPr>
              <a:t>of</a:t>
            </a:r>
            <a:r>
              <a:rPr lang="it-IT" sz="2800" b="1" dirty="0" smtClean="0">
                <a:solidFill>
                  <a:srgbClr val="003399"/>
                </a:solidFill>
              </a:rPr>
              <a:t> </a:t>
            </a:r>
            <a:r>
              <a:rPr lang="it-IT" sz="2800" b="1" dirty="0" err="1" smtClean="0">
                <a:solidFill>
                  <a:srgbClr val="003399"/>
                </a:solidFill>
              </a:rPr>
              <a:t>experiments</a:t>
            </a:r>
            <a:endParaRPr lang="it-IT" sz="2800" b="1" dirty="0" smtClean="0">
              <a:solidFill>
                <a:srgbClr val="C00000"/>
              </a:solidFill>
              <a:sym typeface="Wingdings" pitchFamily="2" charset="2"/>
            </a:endParaRPr>
          </a:p>
        </p:txBody>
      </p:sp>
      <p:pic>
        <p:nvPicPr>
          <p:cNvPr id="5"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123988"/>
            <a:ext cx="6885385" cy="637406"/>
          </a:xfrm>
          <a:prstGeom prst="rect">
            <a:avLst/>
          </a:prstGeom>
          <a:noFill/>
        </p:spPr>
      </p:pic>
      <p:sp>
        <p:nvSpPr>
          <p:cNvPr id="6" name="Rettangolo 5"/>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7" name="Freccia in giù 6"/>
          <p:cNvSpPr/>
          <p:nvPr/>
        </p:nvSpPr>
        <p:spPr>
          <a:xfrm>
            <a:off x="4572000" y="2924944"/>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http://www.infn.it/logo/weblogo6.gif"/>
          <p:cNvPicPr>
            <a:picLocks noChangeAspect="1" noChangeArrowheads="1"/>
          </p:cNvPicPr>
          <p:nvPr/>
        </p:nvPicPr>
        <p:blipFill>
          <a:blip r:embed="rId3" cstate="print"/>
          <a:srcRect/>
          <a:stretch>
            <a:fillRect/>
          </a:stretch>
        </p:blipFill>
        <p:spPr bwMode="auto">
          <a:xfrm>
            <a:off x="8175054" y="30137"/>
            <a:ext cx="933450" cy="5905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631229"/>
            <a:ext cx="8208912" cy="3157811"/>
          </a:xfrm>
        </p:spPr>
        <p:txBody>
          <a:bodyPr>
            <a:normAutofit/>
          </a:bodyPr>
          <a:lstStyle/>
          <a:p>
            <a:r>
              <a:rPr lang="it-IT" sz="2000" dirty="0" smtClean="0"/>
              <a:t>In a </a:t>
            </a:r>
            <a:r>
              <a:rPr lang="it-IT" sz="2000" dirty="0" err="1" smtClean="0"/>
              <a:t>previous</a:t>
            </a:r>
            <a:r>
              <a:rPr lang="it-IT" sz="2000" dirty="0" smtClean="0"/>
              <a:t> </a:t>
            </a:r>
            <a:r>
              <a:rPr lang="it-IT" sz="2000" dirty="0" err="1" smtClean="0"/>
              <a:t>campaign</a:t>
            </a:r>
            <a:r>
              <a:rPr lang="it-IT" sz="2000" dirty="0" smtClean="0"/>
              <a:t>, </a:t>
            </a:r>
            <a:r>
              <a:rPr lang="it-IT" sz="2000" dirty="0" err="1" smtClean="0"/>
              <a:t>aimed</a:t>
            </a:r>
            <a:r>
              <a:rPr lang="it-IT" sz="2000" dirty="0" smtClean="0"/>
              <a:t> </a:t>
            </a:r>
            <a:r>
              <a:rPr lang="it-IT" sz="2000" dirty="0" err="1" smtClean="0"/>
              <a:t>to</a:t>
            </a:r>
            <a:r>
              <a:rPr lang="it-IT" sz="2000" dirty="0" smtClean="0"/>
              <a:t> </a:t>
            </a:r>
            <a:r>
              <a:rPr lang="it-IT" sz="2000" dirty="0" err="1" smtClean="0"/>
              <a:t>study</a:t>
            </a:r>
            <a:r>
              <a:rPr lang="it-IT" sz="2000" dirty="0" smtClean="0"/>
              <a:t> the </a:t>
            </a:r>
            <a:r>
              <a:rPr lang="it-IT" sz="2000" dirty="0" err="1" smtClean="0"/>
              <a:t>dependence</a:t>
            </a:r>
            <a:r>
              <a:rPr lang="it-IT" sz="2000" dirty="0" smtClean="0"/>
              <a:t> on the </a:t>
            </a:r>
            <a:r>
              <a:rPr lang="it-IT" sz="2000" dirty="0" err="1" smtClean="0"/>
              <a:t>entrance</a:t>
            </a:r>
            <a:r>
              <a:rPr lang="it-IT" sz="2000" dirty="0" smtClean="0"/>
              <a:t> </a:t>
            </a:r>
            <a:r>
              <a:rPr lang="it-IT" sz="2000" dirty="0" err="1" smtClean="0"/>
              <a:t>channel</a:t>
            </a:r>
            <a:r>
              <a:rPr lang="it-IT" sz="2000" dirty="0" smtClean="0"/>
              <a:t> </a:t>
            </a:r>
            <a:r>
              <a:rPr lang="it-IT" sz="2000" dirty="0" err="1" smtClean="0"/>
              <a:t>mass-asymmetry</a:t>
            </a:r>
            <a:r>
              <a:rPr lang="it-IT" sz="2000" dirty="0" smtClean="0"/>
              <a:t> </a:t>
            </a:r>
            <a:r>
              <a:rPr lang="it-IT" sz="2000" dirty="0" err="1" smtClean="0"/>
              <a:t>of</a:t>
            </a:r>
            <a:r>
              <a:rPr lang="it-IT" sz="2000" dirty="0" smtClean="0"/>
              <a:t> the </a:t>
            </a:r>
            <a:r>
              <a:rPr lang="it-IT" sz="2000" b="1" dirty="0" err="1" smtClean="0"/>
              <a:t>pre-equilibrium</a:t>
            </a:r>
            <a:r>
              <a:rPr lang="it-IT" sz="2000" b="1" dirty="0" smtClean="0"/>
              <a:t> Light </a:t>
            </a:r>
            <a:r>
              <a:rPr lang="it-IT" sz="2000" b="1" dirty="0" err="1" smtClean="0"/>
              <a:t>Charged</a:t>
            </a:r>
            <a:r>
              <a:rPr lang="it-IT" sz="2000" b="1" dirty="0" smtClean="0"/>
              <a:t> </a:t>
            </a:r>
            <a:r>
              <a:rPr lang="it-IT" sz="2000" b="1" dirty="0" err="1" smtClean="0"/>
              <a:t>Particles</a:t>
            </a:r>
            <a:r>
              <a:rPr lang="it-IT" sz="2000" b="1" dirty="0" smtClean="0"/>
              <a:t> </a:t>
            </a:r>
            <a:r>
              <a:rPr lang="it-IT" sz="2000" b="1" dirty="0" err="1" smtClean="0"/>
              <a:t>emission</a:t>
            </a:r>
            <a:r>
              <a:rPr lang="it-IT" sz="2000" dirty="0" smtClean="0"/>
              <a:t>, the </a:t>
            </a:r>
            <a:r>
              <a:rPr lang="it-IT" sz="2000" dirty="0" err="1" smtClean="0"/>
              <a:t>same</a:t>
            </a:r>
            <a:r>
              <a:rPr lang="it-IT" sz="2000" dirty="0" smtClean="0"/>
              <a:t> CN </a:t>
            </a:r>
            <a:r>
              <a:rPr lang="it-IT" sz="2000" dirty="0" err="1" smtClean="0"/>
              <a:t>has</a:t>
            </a:r>
            <a:r>
              <a:rPr lang="it-IT" sz="2000" dirty="0" smtClean="0"/>
              <a:t> </a:t>
            </a:r>
            <a:r>
              <a:rPr lang="it-IT" sz="2000" dirty="0" err="1" smtClean="0"/>
              <a:t>been</a:t>
            </a:r>
            <a:r>
              <a:rPr lang="it-IT" sz="2000" dirty="0" smtClean="0"/>
              <a:t> </a:t>
            </a:r>
            <a:r>
              <a:rPr lang="it-IT" sz="2000" dirty="0" err="1" smtClean="0"/>
              <a:t>formed</a:t>
            </a:r>
            <a:r>
              <a:rPr lang="it-IT" sz="2000" dirty="0" smtClean="0"/>
              <a:t> </a:t>
            </a:r>
            <a:r>
              <a:rPr lang="it-IT" sz="2000" dirty="0" err="1" smtClean="0"/>
              <a:t>through</a:t>
            </a:r>
            <a:r>
              <a:rPr lang="it-IT" sz="2000" dirty="0" smtClean="0"/>
              <a:t> </a:t>
            </a:r>
            <a:r>
              <a:rPr lang="it-IT" sz="2000" baseline="30000" dirty="0" smtClean="0"/>
              <a:t>64</a:t>
            </a:r>
            <a:r>
              <a:rPr lang="it-IT" sz="2000" dirty="0" smtClean="0"/>
              <a:t>Ni + </a:t>
            </a:r>
            <a:r>
              <a:rPr lang="it-IT" sz="2000" baseline="30000" dirty="0" smtClean="0"/>
              <a:t>68</a:t>
            </a:r>
            <a:r>
              <a:rPr lang="it-IT" sz="2000" dirty="0" smtClean="0"/>
              <a:t>Zn and </a:t>
            </a:r>
            <a:r>
              <a:rPr lang="it-IT" sz="2000" baseline="30000" dirty="0" smtClean="0"/>
              <a:t>16</a:t>
            </a:r>
            <a:r>
              <a:rPr lang="it-IT" sz="2000" dirty="0" smtClean="0"/>
              <a:t>O + </a:t>
            </a:r>
            <a:r>
              <a:rPr lang="it-IT" sz="2000" baseline="30000" dirty="0" smtClean="0"/>
              <a:t>116</a:t>
            </a:r>
            <a:r>
              <a:rPr lang="it-IT" sz="2000" dirty="0" smtClean="0"/>
              <a:t>Sn </a:t>
            </a:r>
            <a:r>
              <a:rPr lang="it-IT" sz="2000" dirty="0" err="1" smtClean="0"/>
              <a:t>reactions</a:t>
            </a:r>
            <a:r>
              <a:rPr lang="it-IT" sz="2000" dirty="0" smtClean="0"/>
              <a:t> at </a:t>
            </a:r>
            <a:r>
              <a:rPr lang="it-IT" sz="2000" dirty="0" err="1" smtClean="0"/>
              <a:t>different</a:t>
            </a:r>
            <a:r>
              <a:rPr lang="it-IT" sz="2000" dirty="0" smtClean="0"/>
              <a:t> </a:t>
            </a:r>
            <a:r>
              <a:rPr lang="it-IT" sz="2000" dirty="0" err="1" smtClean="0"/>
              <a:t>bombarding</a:t>
            </a:r>
            <a:r>
              <a:rPr lang="it-IT" sz="2000" dirty="0" smtClean="0"/>
              <a:t> </a:t>
            </a:r>
            <a:r>
              <a:rPr lang="it-IT" sz="2000" dirty="0" err="1" smtClean="0"/>
              <a:t>energies</a:t>
            </a:r>
            <a:r>
              <a:rPr lang="it-IT" sz="2000" dirty="0" smtClean="0"/>
              <a:t> (5 </a:t>
            </a:r>
            <a:r>
              <a:rPr lang="it-IT" sz="2000" dirty="0" err="1" smtClean="0"/>
              <a:t>MeV</a:t>
            </a:r>
            <a:r>
              <a:rPr lang="it-IT" sz="2000" dirty="0" smtClean="0"/>
              <a:t>/u </a:t>
            </a:r>
            <a:r>
              <a:rPr lang="it-IT" sz="2000" dirty="0" smtClean="0">
                <a:latin typeface="Calibri"/>
              </a:rPr>
              <a:t>÷ 16 </a:t>
            </a:r>
            <a:r>
              <a:rPr lang="it-IT" sz="2000" dirty="0" err="1" smtClean="0">
                <a:latin typeface="Calibri"/>
              </a:rPr>
              <a:t>MeV</a:t>
            </a:r>
            <a:r>
              <a:rPr lang="it-IT" sz="2000" dirty="0" smtClean="0">
                <a:latin typeface="Calibri"/>
              </a:rPr>
              <a:t>/u)</a:t>
            </a:r>
            <a:r>
              <a:rPr lang="it-IT" sz="2000" dirty="0" smtClean="0"/>
              <a:t>.</a:t>
            </a:r>
          </a:p>
          <a:p>
            <a:pPr>
              <a:buNone/>
            </a:pPr>
            <a:endParaRPr lang="it-IT" sz="2000" dirty="0" smtClean="0"/>
          </a:p>
          <a:p>
            <a:r>
              <a:rPr lang="it-IT" sz="2000" dirty="0" smtClean="0"/>
              <a:t>The </a:t>
            </a:r>
            <a:r>
              <a:rPr lang="it-IT" sz="2000" dirty="0" err="1" smtClean="0"/>
              <a:t>comparison</a:t>
            </a:r>
            <a:r>
              <a:rPr lang="it-IT" sz="2000" dirty="0" smtClean="0"/>
              <a:t> </a:t>
            </a:r>
            <a:r>
              <a:rPr lang="it-IT" sz="2000" dirty="0" err="1" smtClean="0"/>
              <a:t>of</a:t>
            </a:r>
            <a:r>
              <a:rPr lang="it-IT" sz="2000" dirty="0" smtClean="0"/>
              <a:t> the data </a:t>
            </a:r>
            <a:r>
              <a:rPr lang="it-IT" sz="2000" dirty="0" err="1" smtClean="0"/>
              <a:t>with</a:t>
            </a:r>
            <a:r>
              <a:rPr lang="it-IT" sz="2000" dirty="0" smtClean="0"/>
              <a:t> </a:t>
            </a:r>
            <a:r>
              <a:rPr lang="it-IT" sz="2000" dirty="0" err="1" smtClean="0"/>
              <a:t>Hybrid</a:t>
            </a:r>
            <a:r>
              <a:rPr lang="it-IT" sz="2000" dirty="0" smtClean="0"/>
              <a:t> </a:t>
            </a:r>
            <a:r>
              <a:rPr lang="it-IT" sz="2000" dirty="0" err="1" smtClean="0"/>
              <a:t>Exciton</a:t>
            </a:r>
            <a:r>
              <a:rPr lang="it-IT" sz="2000" dirty="0" smtClean="0"/>
              <a:t> </a:t>
            </a:r>
            <a:r>
              <a:rPr lang="it-IT" sz="2000" dirty="0" err="1" smtClean="0"/>
              <a:t>Model</a:t>
            </a:r>
            <a:r>
              <a:rPr lang="it-IT" sz="2000" dirty="0" smtClean="0"/>
              <a:t> </a:t>
            </a:r>
            <a:r>
              <a:rPr lang="it-IT" sz="2000" dirty="0" err="1" smtClean="0"/>
              <a:t>calculations</a:t>
            </a:r>
            <a:r>
              <a:rPr lang="it-IT" sz="2000" dirty="0" smtClean="0"/>
              <a:t> </a:t>
            </a:r>
            <a:r>
              <a:rPr lang="it-IT" sz="2000" dirty="0" err="1" smtClean="0"/>
              <a:t>shows</a:t>
            </a:r>
            <a:r>
              <a:rPr lang="it-IT" sz="2000" dirty="0" smtClean="0"/>
              <a:t> up </a:t>
            </a:r>
            <a:r>
              <a:rPr lang="it-IT" sz="2000" dirty="0" err="1" smtClean="0"/>
              <a:t>an</a:t>
            </a:r>
            <a:r>
              <a:rPr lang="it-IT" sz="2000" dirty="0" smtClean="0"/>
              <a:t> </a:t>
            </a:r>
            <a:r>
              <a:rPr lang="it-IT" sz="2000" b="1" dirty="0" smtClean="0"/>
              <a:t>extra </a:t>
            </a:r>
            <a:r>
              <a:rPr lang="it-IT" sz="2000" b="1" dirty="0" err="1" smtClean="0"/>
              <a:t>yield</a:t>
            </a:r>
            <a:r>
              <a:rPr lang="it-IT" sz="2000" b="1" dirty="0" smtClean="0"/>
              <a:t> </a:t>
            </a:r>
            <a:r>
              <a:rPr lang="it-IT" sz="2000" b="1" dirty="0" err="1" smtClean="0"/>
              <a:t>of</a:t>
            </a:r>
            <a:r>
              <a:rPr lang="it-IT" sz="2000" b="1" dirty="0" smtClean="0"/>
              <a:t> </a:t>
            </a:r>
            <a:r>
              <a:rPr lang="it-IT" sz="2000" b="1" dirty="0" err="1" smtClean="0"/>
              <a:t>alpha</a:t>
            </a:r>
            <a:r>
              <a:rPr lang="it-IT" sz="2000" b="1" dirty="0" smtClean="0"/>
              <a:t> </a:t>
            </a:r>
            <a:r>
              <a:rPr lang="it-IT" sz="2000" dirty="0" err="1" smtClean="0"/>
              <a:t>particles</a:t>
            </a:r>
            <a:r>
              <a:rPr lang="it-IT" sz="2000" dirty="0" smtClean="0"/>
              <a:t> </a:t>
            </a:r>
            <a:r>
              <a:rPr lang="it-IT" sz="2000" dirty="0" err="1" smtClean="0"/>
              <a:t>which</a:t>
            </a:r>
            <a:r>
              <a:rPr lang="it-IT" sz="2000" dirty="0" smtClean="0"/>
              <a:t> </a:t>
            </a:r>
            <a:r>
              <a:rPr lang="it-IT" sz="2000" b="1" dirty="0" smtClean="0"/>
              <a:t>can </a:t>
            </a:r>
            <a:r>
              <a:rPr lang="it-IT" sz="2000" b="1" dirty="0" err="1" smtClean="0"/>
              <a:t>not</a:t>
            </a:r>
            <a:r>
              <a:rPr lang="it-IT" sz="2000" b="1" dirty="0" smtClean="0"/>
              <a:t> </a:t>
            </a:r>
            <a:r>
              <a:rPr lang="it-IT" sz="2000" b="1" dirty="0" err="1" smtClean="0"/>
              <a:t>be</a:t>
            </a:r>
            <a:r>
              <a:rPr lang="it-IT" sz="2000" b="1" dirty="0" smtClean="0"/>
              <a:t> </a:t>
            </a:r>
            <a:r>
              <a:rPr lang="it-IT" sz="2000" dirty="0" err="1" smtClean="0"/>
              <a:t>taken</a:t>
            </a:r>
            <a:r>
              <a:rPr lang="it-IT" sz="2000" dirty="0" smtClean="0"/>
              <a:t> </a:t>
            </a:r>
            <a:r>
              <a:rPr lang="it-IT" sz="2000" dirty="0" err="1" smtClean="0"/>
              <a:t>into</a:t>
            </a:r>
            <a:r>
              <a:rPr lang="it-IT" sz="2000" dirty="0" smtClean="0"/>
              <a:t> account  </a:t>
            </a:r>
            <a:r>
              <a:rPr lang="it-IT" sz="2000" dirty="0" err="1" smtClean="0"/>
              <a:t>only</a:t>
            </a:r>
            <a:r>
              <a:rPr lang="it-IT" sz="2000" dirty="0" smtClean="0"/>
              <a:t> </a:t>
            </a:r>
            <a:r>
              <a:rPr lang="it-IT" sz="2000" dirty="0" err="1" smtClean="0"/>
              <a:t>by</a:t>
            </a:r>
            <a:r>
              <a:rPr lang="it-IT" sz="2000" dirty="0" smtClean="0"/>
              <a:t> a </a:t>
            </a:r>
            <a:r>
              <a:rPr lang="it-IT" sz="2000" dirty="0" err="1" smtClean="0"/>
              <a:t>pre-equilibrium</a:t>
            </a:r>
            <a:r>
              <a:rPr lang="it-IT" sz="2000" dirty="0" smtClean="0"/>
              <a:t> </a:t>
            </a:r>
            <a:r>
              <a:rPr lang="it-IT" sz="2000" dirty="0" err="1" smtClean="0"/>
              <a:t>component</a:t>
            </a:r>
            <a:r>
              <a:rPr lang="it-IT" sz="2000" dirty="0" smtClean="0"/>
              <a:t>, </a:t>
            </a:r>
            <a:r>
              <a:rPr lang="it-IT" sz="2000" dirty="0" err="1" smtClean="0"/>
              <a:t>but</a:t>
            </a:r>
            <a:r>
              <a:rPr lang="it-IT" sz="2000" dirty="0" smtClean="0"/>
              <a:t> </a:t>
            </a:r>
            <a:r>
              <a:rPr lang="it-IT" sz="2000" dirty="0" err="1" smtClean="0"/>
              <a:t>seems</a:t>
            </a:r>
            <a:r>
              <a:rPr lang="it-IT" sz="2000" dirty="0" smtClean="0"/>
              <a:t> </a:t>
            </a:r>
            <a:r>
              <a:rPr lang="it-IT" sz="2000" dirty="0" err="1" smtClean="0"/>
              <a:t>to</a:t>
            </a:r>
            <a:r>
              <a:rPr lang="it-IT" sz="2000" dirty="0" smtClean="0"/>
              <a:t> </a:t>
            </a:r>
            <a:r>
              <a:rPr lang="it-IT" sz="2000" dirty="0" err="1" smtClean="0"/>
              <a:t>be</a:t>
            </a:r>
            <a:r>
              <a:rPr lang="it-IT" sz="2000" dirty="0" smtClean="0"/>
              <a:t> </a:t>
            </a:r>
            <a:r>
              <a:rPr lang="it-IT" sz="2000" dirty="0" err="1" smtClean="0"/>
              <a:t>associated</a:t>
            </a:r>
            <a:r>
              <a:rPr lang="it-IT" sz="2000" dirty="0" smtClean="0"/>
              <a:t> </a:t>
            </a:r>
            <a:r>
              <a:rPr lang="it-IT" sz="2000" dirty="0" err="1" smtClean="0"/>
              <a:t>with</a:t>
            </a:r>
            <a:r>
              <a:rPr lang="it-IT" sz="2000" dirty="0" smtClean="0"/>
              <a:t> the </a:t>
            </a:r>
            <a:r>
              <a:rPr lang="it-IT" sz="2000" b="1" dirty="0" smtClean="0">
                <a:latin typeface="Symbol" pitchFamily="18" charset="2"/>
              </a:rPr>
              <a:t>a</a:t>
            </a:r>
            <a:r>
              <a:rPr lang="it-IT" sz="2000" b="1" dirty="0" smtClean="0"/>
              <a:t>-cluster </a:t>
            </a:r>
            <a:r>
              <a:rPr lang="it-IT" sz="2000" b="1" dirty="0" err="1" smtClean="0"/>
              <a:t>structure</a:t>
            </a:r>
            <a:r>
              <a:rPr lang="it-IT" sz="2000" b="1" dirty="0" smtClean="0"/>
              <a:t> </a:t>
            </a:r>
            <a:r>
              <a:rPr lang="it-IT" sz="2000" dirty="0" err="1" smtClean="0"/>
              <a:t>of</a:t>
            </a:r>
            <a:r>
              <a:rPr lang="it-IT" sz="2000" dirty="0" smtClean="0"/>
              <a:t> the </a:t>
            </a:r>
            <a:r>
              <a:rPr lang="it-IT" sz="2000" baseline="30000" dirty="0" smtClean="0"/>
              <a:t>16</a:t>
            </a:r>
            <a:r>
              <a:rPr lang="it-IT" sz="2000" dirty="0" smtClean="0"/>
              <a:t>O </a:t>
            </a:r>
            <a:r>
              <a:rPr lang="it-IT" sz="2000" dirty="0" err="1" smtClean="0"/>
              <a:t>beam</a:t>
            </a:r>
            <a:r>
              <a:rPr lang="it-IT" sz="2000" dirty="0" smtClean="0"/>
              <a:t>. </a:t>
            </a:r>
          </a:p>
        </p:txBody>
      </p:sp>
      <p:pic>
        <p:nvPicPr>
          <p:cNvPr id="4"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123988"/>
            <a:ext cx="6885385" cy="637406"/>
          </a:xfrm>
          <a:prstGeom prst="rect">
            <a:avLst/>
          </a:prstGeom>
          <a:noFill/>
        </p:spPr>
      </p:pic>
      <p:pic>
        <p:nvPicPr>
          <p:cNvPr id="5" name="Picture 2" descr="http://www.infn.it/logo/weblogo6.gif"/>
          <p:cNvPicPr>
            <a:picLocks noChangeAspect="1" noChangeArrowheads="1"/>
          </p:cNvPicPr>
          <p:nvPr/>
        </p:nvPicPr>
        <p:blipFill>
          <a:blip r:embed="rId3" cstate="print"/>
          <a:srcRect/>
          <a:stretch>
            <a:fillRect/>
          </a:stretch>
        </p:blipFill>
        <p:spPr bwMode="auto">
          <a:xfrm>
            <a:off x="8175054" y="30137"/>
            <a:ext cx="933450" cy="590551"/>
          </a:xfrm>
          <a:prstGeom prst="rect">
            <a:avLst/>
          </a:prstGeom>
          <a:noFill/>
        </p:spPr>
      </p:pic>
      <p:sp>
        <p:nvSpPr>
          <p:cNvPr id="6" name="Rettangolo 5"/>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
        <p:nvSpPr>
          <p:cNvPr id="7" name="Freccia circolare a destra 6"/>
          <p:cNvSpPr/>
          <p:nvPr/>
        </p:nvSpPr>
        <p:spPr>
          <a:xfrm>
            <a:off x="827584" y="3861048"/>
            <a:ext cx="443488"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CasellaDiTesto 7"/>
          <p:cNvSpPr txBox="1"/>
          <p:nvPr/>
        </p:nvSpPr>
        <p:spPr>
          <a:xfrm>
            <a:off x="1403648" y="4244895"/>
            <a:ext cx="7344816" cy="1200329"/>
          </a:xfrm>
          <a:prstGeom prst="rect">
            <a:avLst/>
          </a:prstGeom>
          <a:noFill/>
          <a:ln>
            <a:solidFill>
              <a:srgbClr val="003399"/>
            </a:solidFill>
          </a:ln>
        </p:spPr>
        <p:txBody>
          <a:bodyPr wrap="square" rtlCol="0">
            <a:spAutoFit/>
          </a:bodyPr>
          <a:lstStyle/>
          <a:p>
            <a:pPr algn="ctr"/>
            <a:r>
              <a:rPr lang="it-IT" sz="2400" dirty="0" smtClean="0">
                <a:solidFill>
                  <a:srgbClr val="003399"/>
                </a:solidFill>
              </a:rPr>
              <a:t>Idea </a:t>
            </a:r>
            <a:r>
              <a:rPr lang="it-IT" sz="2400" dirty="0" err="1" smtClean="0">
                <a:solidFill>
                  <a:srgbClr val="003399"/>
                </a:solidFill>
              </a:rPr>
              <a:t>to</a:t>
            </a:r>
            <a:r>
              <a:rPr lang="it-IT" sz="2400" dirty="0" smtClean="0">
                <a:solidFill>
                  <a:srgbClr val="003399"/>
                </a:solidFill>
              </a:rPr>
              <a:t> isolate </a:t>
            </a:r>
            <a:r>
              <a:rPr lang="it-IT" sz="2400" u="sng" dirty="0" smtClean="0">
                <a:solidFill>
                  <a:srgbClr val="003399"/>
                </a:solidFill>
              </a:rPr>
              <a:t>cluster </a:t>
            </a:r>
            <a:r>
              <a:rPr lang="it-IT" sz="2400" u="sng" dirty="0" err="1" smtClean="0">
                <a:solidFill>
                  <a:srgbClr val="003399"/>
                </a:solidFill>
              </a:rPr>
              <a:t>structure</a:t>
            </a:r>
            <a:r>
              <a:rPr lang="it-IT" sz="2400" u="sng" dirty="0" smtClean="0">
                <a:solidFill>
                  <a:srgbClr val="003399"/>
                </a:solidFill>
              </a:rPr>
              <a:t> </a:t>
            </a:r>
            <a:r>
              <a:rPr lang="it-IT" sz="2400" u="sng" dirty="0" err="1" smtClean="0">
                <a:solidFill>
                  <a:srgbClr val="003399"/>
                </a:solidFill>
              </a:rPr>
              <a:t>effects</a:t>
            </a:r>
            <a:r>
              <a:rPr lang="it-IT" sz="2400" u="sng" dirty="0" smtClean="0">
                <a:solidFill>
                  <a:srgbClr val="003399"/>
                </a:solidFill>
              </a:rPr>
              <a:t> </a:t>
            </a:r>
            <a:r>
              <a:rPr lang="it-IT" sz="2400" dirty="0" smtClean="0">
                <a:solidFill>
                  <a:srgbClr val="003399"/>
                </a:solidFill>
              </a:rPr>
              <a:t>in </a:t>
            </a:r>
            <a:r>
              <a:rPr lang="it-IT" sz="2400" dirty="0" err="1" smtClean="0">
                <a:solidFill>
                  <a:srgbClr val="003399"/>
                </a:solidFill>
              </a:rPr>
              <a:t>this</a:t>
            </a:r>
            <a:r>
              <a:rPr lang="it-IT" sz="2400" dirty="0" smtClean="0">
                <a:solidFill>
                  <a:srgbClr val="003399"/>
                </a:solidFill>
              </a:rPr>
              <a:t> </a:t>
            </a:r>
            <a:r>
              <a:rPr lang="it-IT" sz="2400" dirty="0" err="1" smtClean="0">
                <a:solidFill>
                  <a:srgbClr val="003399"/>
                </a:solidFill>
              </a:rPr>
              <a:t>range</a:t>
            </a:r>
            <a:r>
              <a:rPr lang="it-IT" sz="2400" dirty="0" smtClean="0">
                <a:solidFill>
                  <a:srgbClr val="003399"/>
                </a:solidFill>
              </a:rPr>
              <a:t> </a:t>
            </a:r>
            <a:r>
              <a:rPr lang="it-IT" sz="2400" dirty="0" err="1" smtClean="0">
                <a:solidFill>
                  <a:srgbClr val="003399"/>
                </a:solidFill>
              </a:rPr>
              <a:t>of</a:t>
            </a:r>
            <a:r>
              <a:rPr lang="it-IT" sz="2400" dirty="0" smtClean="0">
                <a:solidFill>
                  <a:srgbClr val="003399"/>
                </a:solidFill>
              </a:rPr>
              <a:t>  </a:t>
            </a:r>
            <a:r>
              <a:rPr lang="it-IT" sz="2400" dirty="0" err="1" smtClean="0">
                <a:solidFill>
                  <a:srgbClr val="003399"/>
                </a:solidFill>
              </a:rPr>
              <a:t>energies</a:t>
            </a:r>
            <a:r>
              <a:rPr lang="it-IT" sz="2400" dirty="0" smtClean="0">
                <a:solidFill>
                  <a:srgbClr val="003399"/>
                </a:solidFill>
              </a:rPr>
              <a:t> </a:t>
            </a:r>
          </a:p>
          <a:p>
            <a:pPr algn="ctr"/>
            <a:r>
              <a:rPr lang="it-IT" sz="2400" b="1" dirty="0" err="1" smtClean="0">
                <a:solidFill>
                  <a:srgbClr val="C00000"/>
                </a:solidFill>
              </a:rPr>
              <a:t>studying</a:t>
            </a:r>
            <a:r>
              <a:rPr lang="it-IT" sz="2400" b="1" dirty="0" smtClean="0">
                <a:solidFill>
                  <a:srgbClr val="C00000"/>
                </a:solidFill>
              </a:rPr>
              <a:t> the </a:t>
            </a:r>
            <a:r>
              <a:rPr lang="it-IT" sz="2400" b="1" dirty="0" err="1" smtClean="0">
                <a:solidFill>
                  <a:srgbClr val="C00000"/>
                </a:solidFill>
              </a:rPr>
              <a:t>pre-equilibrium</a:t>
            </a:r>
            <a:r>
              <a:rPr lang="it-IT" sz="2400" b="1" dirty="0" smtClean="0">
                <a:solidFill>
                  <a:srgbClr val="C00000"/>
                </a:solidFill>
              </a:rPr>
              <a:t> </a:t>
            </a:r>
            <a:r>
              <a:rPr lang="it-IT" sz="2400" b="1" dirty="0" err="1" smtClean="0">
                <a:solidFill>
                  <a:srgbClr val="C00000"/>
                </a:solidFill>
                <a:latin typeface="Symbol" pitchFamily="18" charset="2"/>
              </a:rPr>
              <a:t>a</a:t>
            </a:r>
            <a:r>
              <a:rPr lang="it-IT" sz="2400" b="1" dirty="0" err="1" smtClean="0">
                <a:solidFill>
                  <a:srgbClr val="C00000"/>
                </a:solidFill>
              </a:rPr>
              <a:t>-particles</a:t>
            </a:r>
            <a:r>
              <a:rPr lang="it-IT" sz="2400" b="1" dirty="0" smtClean="0">
                <a:solidFill>
                  <a:srgbClr val="C00000"/>
                </a:solidFill>
              </a:rPr>
              <a:t> </a:t>
            </a:r>
            <a:r>
              <a:rPr lang="it-IT" sz="2400" b="1" dirty="0" err="1" smtClean="0">
                <a:solidFill>
                  <a:srgbClr val="C00000"/>
                </a:solidFill>
              </a:rPr>
              <a:t>emission</a:t>
            </a:r>
            <a:r>
              <a:rPr lang="it-IT" sz="2400" b="1" dirty="0" smtClean="0">
                <a:solidFill>
                  <a:srgbClr val="C00000"/>
                </a:solidFill>
              </a:rPr>
              <a:t> </a:t>
            </a:r>
            <a:endParaRPr lang="it-IT" sz="2400" dirty="0">
              <a:solidFill>
                <a:srgbClr val="0033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116632"/>
            <a:ext cx="8229600" cy="1143000"/>
          </a:xfrm>
        </p:spPr>
        <p:txBody>
          <a:bodyPr>
            <a:noAutofit/>
          </a:bodyPr>
          <a:lstStyle/>
          <a:p>
            <a:r>
              <a:rPr lang="it-IT" sz="2400" dirty="0" err="1" smtClean="0">
                <a:solidFill>
                  <a:schemeClr val="tx1">
                    <a:lumMod val="65000"/>
                    <a:lumOff val="35000"/>
                  </a:schemeClr>
                </a:solidFill>
              </a:rPr>
              <a:t>Previous</a:t>
            </a:r>
            <a:r>
              <a:rPr lang="it-IT" sz="2400" dirty="0" smtClean="0">
                <a:solidFill>
                  <a:schemeClr val="tx1">
                    <a:lumMod val="65000"/>
                    <a:lumOff val="35000"/>
                  </a:schemeClr>
                </a:solidFill>
              </a:rPr>
              <a:t> work </a:t>
            </a:r>
            <a:r>
              <a:rPr lang="it-IT" sz="3600" dirty="0" smtClean="0"/>
              <a:t/>
            </a:r>
            <a:br>
              <a:rPr lang="it-IT" sz="3600" dirty="0" smtClean="0"/>
            </a:br>
            <a:r>
              <a:rPr lang="it-IT" sz="3200" b="1" dirty="0" smtClean="0">
                <a:solidFill>
                  <a:srgbClr val="003399"/>
                </a:solidFill>
              </a:rPr>
              <a:t>250, 130 </a:t>
            </a:r>
            <a:r>
              <a:rPr lang="it-IT" sz="3200" b="1" dirty="0" err="1" smtClean="0">
                <a:solidFill>
                  <a:srgbClr val="003399"/>
                </a:solidFill>
              </a:rPr>
              <a:t>MeV</a:t>
            </a:r>
            <a:r>
              <a:rPr lang="it-IT" sz="3200" b="1" dirty="0" smtClean="0">
                <a:solidFill>
                  <a:srgbClr val="003399"/>
                </a:solidFill>
              </a:rPr>
              <a:t> </a:t>
            </a:r>
            <a:r>
              <a:rPr lang="it-IT" sz="3200" b="1" baseline="30000" dirty="0" smtClean="0">
                <a:solidFill>
                  <a:srgbClr val="003399"/>
                </a:solidFill>
              </a:rPr>
              <a:t>16</a:t>
            </a:r>
            <a:r>
              <a:rPr lang="it-IT" sz="3200" b="1" dirty="0" smtClean="0">
                <a:solidFill>
                  <a:srgbClr val="003399"/>
                </a:solidFill>
              </a:rPr>
              <a:t>O + </a:t>
            </a:r>
            <a:r>
              <a:rPr lang="it-IT" sz="3200" b="1" baseline="30000" dirty="0" smtClean="0">
                <a:solidFill>
                  <a:srgbClr val="003399"/>
                </a:solidFill>
              </a:rPr>
              <a:t>116</a:t>
            </a:r>
            <a:r>
              <a:rPr lang="it-IT" sz="3200" b="1" dirty="0" smtClean="0">
                <a:solidFill>
                  <a:srgbClr val="003399"/>
                </a:solidFill>
              </a:rPr>
              <a:t>Sn</a:t>
            </a:r>
            <a:endParaRPr lang="it-IT" sz="3200" b="1" dirty="0">
              <a:solidFill>
                <a:srgbClr val="003399"/>
              </a:solidFill>
            </a:endParaRPr>
          </a:p>
        </p:txBody>
      </p:sp>
      <p:pic>
        <p:nvPicPr>
          <p:cNvPr id="2050" name="Picture 2" descr="C:\Documents and Settings\fabris\Desktop\Documenti Backup\dany\Nuclex\Garfield\Figure_Garfield\LogoGARFIELD.png"/>
          <p:cNvPicPr>
            <a:picLocks noChangeAspect="1" noChangeArrowheads="1"/>
          </p:cNvPicPr>
          <p:nvPr/>
        </p:nvPicPr>
        <p:blipFill>
          <a:blip r:embed="rId2" cstate="print"/>
          <a:srcRect/>
          <a:stretch>
            <a:fillRect/>
          </a:stretch>
        </p:blipFill>
        <p:spPr bwMode="auto">
          <a:xfrm rot="-5400000">
            <a:off x="-3160501" y="3123988"/>
            <a:ext cx="6885385" cy="637406"/>
          </a:xfrm>
          <a:prstGeom prst="rect">
            <a:avLst/>
          </a:prstGeom>
          <a:noFill/>
        </p:spPr>
      </p:pic>
      <p:sp>
        <p:nvSpPr>
          <p:cNvPr id="9" name="CasellaDiTesto 8"/>
          <p:cNvSpPr txBox="1"/>
          <p:nvPr/>
        </p:nvSpPr>
        <p:spPr>
          <a:xfrm>
            <a:off x="1691680" y="1403484"/>
            <a:ext cx="6388865" cy="646331"/>
          </a:xfrm>
          <a:prstGeom prst="rect">
            <a:avLst/>
          </a:prstGeom>
          <a:noFill/>
          <a:ln>
            <a:solidFill>
              <a:srgbClr val="003399"/>
            </a:solidFill>
          </a:ln>
        </p:spPr>
        <p:txBody>
          <a:bodyPr wrap="none" rtlCol="0">
            <a:spAutoFit/>
          </a:bodyPr>
          <a:lstStyle/>
          <a:p>
            <a:pPr algn="ctr"/>
            <a:r>
              <a:rPr lang="it-IT" b="1" dirty="0" err="1" smtClean="0">
                <a:solidFill>
                  <a:srgbClr val="003399"/>
                </a:solidFill>
              </a:rPr>
              <a:t>Protons</a:t>
            </a:r>
            <a:r>
              <a:rPr lang="it-IT" dirty="0" smtClean="0">
                <a:solidFill>
                  <a:srgbClr val="003399"/>
                </a:solidFill>
              </a:rPr>
              <a:t>  and </a:t>
            </a:r>
            <a:r>
              <a:rPr lang="it-IT" b="1" dirty="0" err="1" smtClean="0">
                <a:solidFill>
                  <a:srgbClr val="003399"/>
                </a:solidFill>
                <a:latin typeface="Symbol" pitchFamily="18" charset="2"/>
              </a:rPr>
              <a:t>a</a:t>
            </a:r>
            <a:r>
              <a:rPr lang="it-IT" b="1" dirty="0" err="1" smtClean="0">
                <a:solidFill>
                  <a:srgbClr val="003399"/>
                </a:solidFill>
              </a:rPr>
              <a:t>-particles</a:t>
            </a:r>
            <a:r>
              <a:rPr lang="it-IT" dirty="0" smtClean="0">
                <a:solidFill>
                  <a:srgbClr val="003399"/>
                </a:solidFill>
              </a:rPr>
              <a:t> in </a:t>
            </a:r>
            <a:r>
              <a:rPr lang="it-IT" dirty="0" err="1" smtClean="0">
                <a:solidFill>
                  <a:srgbClr val="003399"/>
                </a:solidFill>
              </a:rPr>
              <a:t>coincidence</a:t>
            </a:r>
            <a:r>
              <a:rPr lang="it-IT" dirty="0" smtClean="0">
                <a:solidFill>
                  <a:srgbClr val="003399"/>
                </a:solidFill>
              </a:rPr>
              <a:t> </a:t>
            </a:r>
            <a:r>
              <a:rPr lang="it-IT" dirty="0" err="1" smtClean="0">
                <a:solidFill>
                  <a:srgbClr val="003399"/>
                </a:solidFill>
              </a:rPr>
              <a:t>with</a:t>
            </a:r>
            <a:r>
              <a:rPr lang="it-IT" dirty="0" smtClean="0">
                <a:solidFill>
                  <a:srgbClr val="003399"/>
                </a:solidFill>
              </a:rPr>
              <a:t> </a:t>
            </a:r>
            <a:r>
              <a:rPr lang="it-IT" dirty="0" err="1" smtClean="0">
                <a:solidFill>
                  <a:srgbClr val="003399"/>
                </a:solidFill>
              </a:rPr>
              <a:t>Evaporation</a:t>
            </a:r>
            <a:r>
              <a:rPr lang="it-IT" dirty="0" smtClean="0">
                <a:solidFill>
                  <a:srgbClr val="003399"/>
                </a:solidFill>
              </a:rPr>
              <a:t> </a:t>
            </a:r>
            <a:r>
              <a:rPr lang="it-IT" dirty="0" err="1" smtClean="0">
                <a:solidFill>
                  <a:srgbClr val="003399"/>
                </a:solidFill>
              </a:rPr>
              <a:t>Residues</a:t>
            </a:r>
            <a:endParaRPr lang="it-IT" dirty="0" smtClean="0">
              <a:solidFill>
                <a:srgbClr val="003399"/>
              </a:solidFill>
            </a:endParaRPr>
          </a:p>
          <a:p>
            <a:pPr algn="ctr"/>
            <a:r>
              <a:rPr lang="it-IT" dirty="0" err="1" smtClean="0">
                <a:solidFill>
                  <a:srgbClr val="003399"/>
                </a:solidFill>
              </a:rPr>
              <a:t>using</a:t>
            </a:r>
            <a:r>
              <a:rPr lang="it-IT" dirty="0" smtClean="0">
                <a:solidFill>
                  <a:srgbClr val="003399"/>
                </a:solidFill>
              </a:rPr>
              <a:t> GARFIELD </a:t>
            </a:r>
            <a:r>
              <a:rPr lang="it-IT" dirty="0" err="1" smtClean="0">
                <a:solidFill>
                  <a:srgbClr val="003399"/>
                </a:solidFill>
              </a:rPr>
              <a:t>apparatus</a:t>
            </a:r>
            <a:endParaRPr lang="it-IT" dirty="0">
              <a:solidFill>
                <a:srgbClr val="003399"/>
              </a:solidFill>
            </a:endParaRPr>
          </a:p>
        </p:txBody>
      </p:sp>
      <p:sp>
        <p:nvSpPr>
          <p:cNvPr id="10" name="CasellaDiTesto 9"/>
          <p:cNvSpPr txBox="1"/>
          <p:nvPr/>
        </p:nvSpPr>
        <p:spPr>
          <a:xfrm>
            <a:off x="827584" y="2708920"/>
            <a:ext cx="7992888" cy="3046988"/>
          </a:xfrm>
          <a:prstGeom prst="rect">
            <a:avLst/>
          </a:prstGeom>
          <a:noFill/>
        </p:spPr>
        <p:txBody>
          <a:bodyPr wrap="square" rtlCol="0">
            <a:spAutoFit/>
          </a:bodyPr>
          <a:lstStyle/>
          <a:p>
            <a:pPr>
              <a:buClr>
                <a:schemeClr val="tx1">
                  <a:lumMod val="65000"/>
                  <a:lumOff val="35000"/>
                </a:schemeClr>
              </a:buClr>
              <a:buFont typeface="Arial" pitchFamily="34" charset="0"/>
              <a:buChar char="•"/>
            </a:pPr>
            <a:r>
              <a:rPr lang="it-IT" sz="2000" dirty="0" smtClean="0"/>
              <a:t> </a:t>
            </a:r>
            <a:r>
              <a:rPr lang="it-IT" sz="2400" b="1" dirty="0" smtClean="0">
                <a:solidFill>
                  <a:srgbClr val="C00000"/>
                </a:solidFill>
              </a:rPr>
              <a:t>p</a:t>
            </a:r>
            <a:r>
              <a:rPr lang="it-IT" sz="2400" dirty="0" smtClean="0">
                <a:solidFill>
                  <a:schemeClr val="tx1">
                    <a:lumMod val="65000"/>
                    <a:lumOff val="35000"/>
                  </a:schemeClr>
                </a:solidFill>
              </a:rPr>
              <a:t>, </a:t>
            </a:r>
            <a:r>
              <a:rPr lang="it-IT" sz="2400" b="1" dirty="0" err="1" smtClean="0">
                <a:solidFill>
                  <a:srgbClr val="C00000"/>
                </a:solidFill>
                <a:latin typeface="Symbol" pitchFamily="18" charset="2"/>
              </a:rPr>
              <a:t>a</a:t>
            </a:r>
            <a:r>
              <a:rPr lang="it-IT" sz="2400" dirty="0" err="1" smtClean="0">
                <a:solidFill>
                  <a:srgbClr val="C00000"/>
                </a:solidFill>
              </a:rPr>
              <a:t>-particles</a:t>
            </a:r>
            <a:r>
              <a:rPr lang="it-IT" sz="2400" dirty="0" smtClean="0">
                <a:solidFill>
                  <a:schemeClr val="tx1">
                    <a:lumMod val="65000"/>
                    <a:lumOff val="35000"/>
                  </a:schemeClr>
                </a:solidFill>
              </a:rPr>
              <a:t> Energy </a:t>
            </a:r>
            <a:r>
              <a:rPr lang="it-IT" sz="2400" dirty="0" err="1" smtClean="0">
                <a:solidFill>
                  <a:schemeClr val="tx1">
                    <a:lumMod val="65000"/>
                    <a:lumOff val="35000"/>
                  </a:schemeClr>
                </a:solidFill>
              </a:rPr>
              <a:t>spectra</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for</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different</a:t>
            </a:r>
            <a:r>
              <a:rPr lang="it-IT" sz="2400" dirty="0" smtClean="0">
                <a:solidFill>
                  <a:schemeClr val="tx1">
                    <a:lumMod val="65000"/>
                    <a:lumOff val="35000"/>
                  </a:schemeClr>
                </a:solidFill>
                <a:latin typeface="Symbol" pitchFamily="18" charset="2"/>
              </a:rPr>
              <a:t> q</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angular</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ranges</a:t>
            </a:r>
            <a:r>
              <a:rPr lang="it-IT" sz="2400" dirty="0" smtClean="0">
                <a:solidFill>
                  <a:schemeClr val="tx1">
                    <a:lumMod val="65000"/>
                    <a:lumOff val="35000"/>
                  </a:schemeClr>
                </a:solidFill>
              </a:rPr>
              <a:t>:  29° - 41°;  </a:t>
            </a:r>
            <a:r>
              <a:rPr lang="it-IT" sz="2400" dirty="0" err="1" smtClean="0">
                <a:solidFill>
                  <a:schemeClr val="tx1">
                    <a:lumMod val="65000"/>
                    <a:lumOff val="35000"/>
                  </a:schemeClr>
                </a:solidFill>
              </a:rPr>
              <a:t>41°</a:t>
            </a:r>
            <a:r>
              <a:rPr lang="it-IT" sz="2400" dirty="0" smtClean="0">
                <a:solidFill>
                  <a:schemeClr val="tx1">
                    <a:lumMod val="65000"/>
                    <a:lumOff val="35000"/>
                  </a:schemeClr>
                </a:solidFill>
              </a:rPr>
              <a:t> - 53°;  </a:t>
            </a:r>
            <a:r>
              <a:rPr lang="it-IT" sz="2400" dirty="0" err="1" smtClean="0">
                <a:solidFill>
                  <a:schemeClr val="tx1">
                    <a:lumMod val="65000"/>
                    <a:lumOff val="35000"/>
                  </a:schemeClr>
                </a:solidFill>
              </a:rPr>
              <a:t>53°</a:t>
            </a:r>
            <a:r>
              <a:rPr lang="it-IT" sz="2400" dirty="0" smtClean="0">
                <a:solidFill>
                  <a:schemeClr val="tx1">
                    <a:lumMod val="65000"/>
                    <a:lumOff val="35000"/>
                  </a:schemeClr>
                </a:solidFill>
              </a:rPr>
              <a:t> - 67°;  </a:t>
            </a:r>
            <a:r>
              <a:rPr lang="it-IT" sz="2400" dirty="0" err="1" smtClean="0">
                <a:solidFill>
                  <a:schemeClr val="tx1">
                    <a:lumMod val="65000"/>
                    <a:lumOff val="35000"/>
                  </a:schemeClr>
                </a:solidFill>
              </a:rPr>
              <a:t>67°</a:t>
            </a:r>
            <a:r>
              <a:rPr lang="it-IT" sz="2400" dirty="0" smtClean="0">
                <a:solidFill>
                  <a:schemeClr val="tx1">
                    <a:lumMod val="65000"/>
                    <a:lumOff val="35000"/>
                  </a:schemeClr>
                </a:solidFill>
              </a:rPr>
              <a:t> - 82</a:t>
            </a:r>
            <a:r>
              <a:rPr lang="it-IT" sz="2400" baseline="30000" dirty="0" smtClean="0">
                <a:solidFill>
                  <a:schemeClr val="tx1">
                    <a:lumMod val="65000"/>
                    <a:lumOff val="35000"/>
                  </a:schemeClr>
                </a:solidFill>
              </a:rPr>
              <a:t>°</a:t>
            </a:r>
            <a:r>
              <a:rPr lang="it-IT" sz="2400" dirty="0" smtClean="0">
                <a:solidFill>
                  <a:schemeClr val="tx1">
                    <a:lumMod val="65000"/>
                    <a:lumOff val="35000"/>
                  </a:schemeClr>
                </a:solidFill>
              </a:rPr>
              <a:t> </a:t>
            </a:r>
            <a:endParaRPr lang="it-IT" sz="2400" baseline="30000" dirty="0" smtClean="0">
              <a:solidFill>
                <a:schemeClr val="tx1">
                  <a:lumMod val="65000"/>
                  <a:lumOff val="35000"/>
                </a:schemeClr>
              </a:solidFill>
            </a:endParaRPr>
          </a:p>
          <a:p>
            <a:r>
              <a:rPr lang="it-IT" sz="2400" dirty="0" smtClean="0">
                <a:solidFill>
                  <a:schemeClr val="tx1">
                    <a:lumMod val="65000"/>
                    <a:lumOff val="35000"/>
                  </a:schemeClr>
                </a:solidFill>
              </a:rPr>
              <a:t>  </a:t>
            </a:r>
          </a:p>
          <a:p>
            <a:pPr>
              <a:buFont typeface="Arial" pitchFamily="34" charset="0"/>
              <a:buChar char="•"/>
            </a:pPr>
            <a:r>
              <a:rPr lang="it-IT" sz="2400" dirty="0" smtClean="0">
                <a:solidFill>
                  <a:schemeClr val="tx1">
                    <a:lumMod val="65000"/>
                    <a:lumOff val="35000"/>
                  </a:schemeClr>
                </a:solidFill>
              </a:rPr>
              <a:t> The </a:t>
            </a:r>
            <a:r>
              <a:rPr lang="it-IT" sz="2400" dirty="0" err="1" smtClean="0">
                <a:solidFill>
                  <a:schemeClr val="tx1">
                    <a:lumMod val="65000"/>
                    <a:lumOff val="35000"/>
                  </a:schemeClr>
                </a:solidFill>
              </a:rPr>
              <a:t>spectra</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have</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been</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compared</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with</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calculations</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that</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describe</a:t>
            </a:r>
            <a:r>
              <a:rPr lang="it-IT" sz="2400" dirty="0" smtClean="0">
                <a:solidFill>
                  <a:schemeClr val="tx1">
                    <a:lumMod val="65000"/>
                    <a:lumOff val="35000"/>
                  </a:schemeClr>
                </a:solidFill>
              </a:rPr>
              <a:t> the </a:t>
            </a:r>
            <a:r>
              <a:rPr lang="it-IT" sz="2400" i="1" u="sng" dirty="0" smtClean="0">
                <a:solidFill>
                  <a:schemeClr val="tx1">
                    <a:lumMod val="65000"/>
                    <a:lumOff val="35000"/>
                  </a:schemeClr>
                </a:solidFill>
              </a:rPr>
              <a:t>evaporative </a:t>
            </a:r>
            <a:r>
              <a:rPr lang="it-IT" sz="2400" dirty="0" smtClean="0">
                <a:solidFill>
                  <a:schemeClr val="tx1">
                    <a:lumMod val="65000"/>
                    <a:lumOff val="35000"/>
                  </a:schemeClr>
                </a:solidFill>
              </a:rPr>
              <a:t>plus the </a:t>
            </a:r>
            <a:r>
              <a:rPr lang="it-IT" sz="2400" i="1" u="sng" dirty="0" err="1" smtClean="0">
                <a:solidFill>
                  <a:schemeClr val="tx1">
                    <a:lumMod val="65000"/>
                    <a:lumOff val="35000"/>
                  </a:schemeClr>
                </a:solidFill>
              </a:rPr>
              <a:t>pre-equilibrium</a:t>
            </a:r>
            <a:r>
              <a:rPr lang="it-IT" sz="2400" i="1" dirty="0" smtClean="0">
                <a:solidFill>
                  <a:schemeClr val="tx1">
                    <a:lumMod val="65000"/>
                    <a:lumOff val="35000"/>
                  </a:schemeClr>
                </a:solidFill>
              </a:rPr>
              <a:t> </a:t>
            </a:r>
            <a:r>
              <a:rPr lang="it-IT" sz="2400" dirty="0" err="1" smtClean="0">
                <a:solidFill>
                  <a:schemeClr val="tx1">
                    <a:lumMod val="65000"/>
                    <a:lumOff val="35000"/>
                  </a:schemeClr>
                </a:solidFill>
              </a:rPr>
              <a:t>contribution</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of</a:t>
            </a:r>
            <a:r>
              <a:rPr lang="it-IT" sz="2400" dirty="0" smtClean="0">
                <a:solidFill>
                  <a:schemeClr val="tx1">
                    <a:lumMod val="65000"/>
                    <a:lumOff val="35000"/>
                  </a:schemeClr>
                </a:solidFill>
              </a:rPr>
              <a:t> the </a:t>
            </a:r>
            <a:r>
              <a:rPr lang="it-IT" sz="2400" dirty="0" err="1" smtClean="0">
                <a:solidFill>
                  <a:schemeClr val="tx1">
                    <a:lumMod val="65000"/>
                    <a:lumOff val="35000"/>
                  </a:schemeClr>
                </a:solidFill>
              </a:rPr>
              <a:t>particles</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emission</a:t>
            </a:r>
            <a:r>
              <a:rPr lang="it-IT" sz="2400" dirty="0" smtClean="0">
                <a:solidFill>
                  <a:schemeClr val="tx1">
                    <a:lumMod val="65000"/>
                    <a:lumOff val="35000"/>
                  </a:schemeClr>
                </a:solidFill>
              </a:rPr>
              <a:t>. The </a:t>
            </a:r>
            <a:r>
              <a:rPr lang="it-IT" sz="2400" b="1" dirty="0" err="1" smtClean="0">
                <a:solidFill>
                  <a:srgbClr val="C00000"/>
                </a:solidFill>
              </a:rPr>
              <a:t>Hybrid</a:t>
            </a:r>
            <a:r>
              <a:rPr lang="it-IT" sz="2400" b="1" dirty="0" smtClean="0">
                <a:solidFill>
                  <a:srgbClr val="C00000"/>
                </a:solidFill>
              </a:rPr>
              <a:t> </a:t>
            </a:r>
            <a:r>
              <a:rPr lang="it-IT" sz="2400" b="1" dirty="0" err="1" smtClean="0">
                <a:solidFill>
                  <a:srgbClr val="C00000"/>
                </a:solidFill>
              </a:rPr>
              <a:t>exciton</a:t>
            </a:r>
            <a:r>
              <a:rPr lang="it-IT" sz="2400" b="1" dirty="0" smtClean="0">
                <a:solidFill>
                  <a:srgbClr val="C00000"/>
                </a:solidFill>
              </a:rPr>
              <a:t> </a:t>
            </a:r>
            <a:r>
              <a:rPr lang="it-IT" sz="2400" b="1" dirty="0" err="1" smtClean="0">
                <a:solidFill>
                  <a:srgbClr val="C00000"/>
                </a:solidFill>
              </a:rPr>
              <a:t>model</a:t>
            </a:r>
            <a:r>
              <a:rPr lang="it-IT" sz="2400" b="1" dirty="0" smtClean="0">
                <a:solidFill>
                  <a:srgbClr val="C00000"/>
                </a:solidFill>
              </a:rPr>
              <a:t> </a:t>
            </a:r>
            <a:r>
              <a:rPr lang="it-IT" sz="2400" dirty="0" err="1" smtClean="0">
                <a:solidFill>
                  <a:schemeClr val="tx1">
                    <a:lumMod val="65000"/>
                    <a:lumOff val="35000"/>
                  </a:schemeClr>
                </a:solidFill>
              </a:rPr>
              <a:t>has</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been</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used</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which</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takes</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into</a:t>
            </a:r>
            <a:r>
              <a:rPr lang="it-IT" sz="2400" dirty="0" smtClean="0">
                <a:solidFill>
                  <a:schemeClr val="tx1">
                    <a:lumMod val="65000"/>
                    <a:lumOff val="35000"/>
                  </a:schemeClr>
                </a:solidFill>
              </a:rPr>
              <a:t> account the </a:t>
            </a:r>
            <a:r>
              <a:rPr lang="it-IT" sz="2400" dirty="0" err="1" smtClean="0">
                <a:solidFill>
                  <a:schemeClr val="tx1">
                    <a:lumMod val="65000"/>
                    <a:lumOff val="35000"/>
                  </a:schemeClr>
                </a:solidFill>
              </a:rPr>
              <a:t>angular</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distributions</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of</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non-equilibrium</a:t>
            </a:r>
            <a:r>
              <a:rPr lang="it-IT" sz="2400" dirty="0" smtClean="0">
                <a:solidFill>
                  <a:schemeClr val="tx1">
                    <a:lumMod val="65000"/>
                    <a:lumOff val="35000"/>
                  </a:schemeClr>
                </a:solidFill>
              </a:rPr>
              <a:t> </a:t>
            </a:r>
            <a:r>
              <a:rPr lang="it-IT" sz="2400" dirty="0" err="1" smtClean="0">
                <a:solidFill>
                  <a:schemeClr val="tx1">
                    <a:lumMod val="65000"/>
                    <a:lumOff val="35000"/>
                  </a:schemeClr>
                </a:solidFill>
              </a:rPr>
              <a:t>processes</a:t>
            </a:r>
            <a:r>
              <a:rPr lang="it-IT" sz="2400" dirty="0" smtClean="0">
                <a:solidFill>
                  <a:schemeClr val="tx1">
                    <a:lumMod val="65000"/>
                    <a:lumOff val="35000"/>
                  </a:schemeClr>
                </a:solidFill>
              </a:rPr>
              <a:t> . </a:t>
            </a:r>
          </a:p>
        </p:txBody>
      </p:sp>
      <p:sp>
        <p:nvSpPr>
          <p:cNvPr id="12" name="Rettangolo 11"/>
          <p:cNvSpPr/>
          <p:nvPr/>
        </p:nvSpPr>
        <p:spPr>
          <a:xfrm>
            <a:off x="4824536" y="5570656"/>
            <a:ext cx="4283968" cy="738664"/>
          </a:xfrm>
          <a:prstGeom prst="rect">
            <a:avLst/>
          </a:prstGeom>
        </p:spPr>
        <p:txBody>
          <a:bodyPr wrap="square">
            <a:spAutoFit/>
          </a:bodyPr>
          <a:lstStyle/>
          <a:p>
            <a:r>
              <a:rPr lang="it-IT" sz="1400" dirty="0" err="1" smtClean="0">
                <a:solidFill>
                  <a:schemeClr val="accent6">
                    <a:lumMod val="75000"/>
                  </a:schemeClr>
                </a:solidFill>
              </a:rPr>
              <a:t>O.V.</a:t>
            </a:r>
            <a:r>
              <a:rPr lang="it-IT" sz="1400" dirty="0" smtClean="0">
                <a:solidFill>
                  <a:schemeClr val="accent6">
                    <a:lumMod val="75000"/>
                  </a:schemeClr>
                </a:solidFill>
              </a:rPr>
              <a:t> </a:t>
            </a:r>
            <a:r>
              <a:rPr lang="it-IT" sz="1400" dirty="0" err="1" smtClean="0">
                <a:solidFill>
                  <a:schemeClr val="accent6">
                    <a:lumMod val="75000"/>
                  </a:schemeClr>
                </a:solidFill>
              </a:rPr>
              <a:t>Fotina</a:t>
            </a:r>
            <a:r>
              <a:rPr lang="it-IT" sz="1400" dirty="0" smtClean="0">
                <a:solidFill>
                  <a:schemeClr val="accent6">
                    <a:lumMod val="75000"/>
                  </a:schemeClr>
                </a:solidFill>
              </a:rPr>
              <a:t> </a:t>
            </a:r>
            <a:r>
              <a:rPr lang="it-IT" sz="1400" dirty="0" err="1" smtClean="0">
                <a:solidFill>
                  <a:schemeClr val="accent6">
                    <a:lumMod val="75000"/>
                  </a:schemeClr>
                </a:solidFill>
              </a:rPr>
              <a:t>et</a:t>
            </a:r>
            <a:r>
              <a:rPr lang="it-IT" sz="1400" dirty="0" smtClean="0">
                <a:solidFill>
                  <a:schemeClr val="accent6">
                    <a:lumMod val="75000"/>
                  </a:schemeClr>
                </a:solidFill>
              </a:rPr>
              <a:t> al. Int. </a:t>
            </a:r>
            <a:r>
              <a:rPr lang="it-IT" sz="1400" dirty="0" err="1" smtClean="0">
                <a:solidFill>
                  <a:schemeClr val="accent6">
                    <a:lumMod val="75000"/>
                  </a:schemeClr>
                </a:solidFill>
              </a:rPr>
              <a:t>Journ</a:t>
            </a:r>
            <a:r>
              <a:rPr lang="it-IT" sz="1400" dirty="0" smtClean="0">
                <a:solidFill>
                  <a:schemeClr val="accent6">
                    <a:lumMod val="75000"/>
                  </a:schemeClr>
                </a:solidFill>
              </a:rPr>
              <a:t>. Mod. </a:t>
            </a:r>
            <a:r>
              <a:rPr lang="it-IT" sz="1400" dirty="0" err="1" smtClean="0">
                <a:solidFill>
                  <a:schemeClr val="accent6">
                    <a:lumMod val="75000"/>
                  </a:schemeClr>
                </a:solidFill>
              </a:rPr>
              <a:t>Phys</a:t>
            </a:r>
            <a:r>
              <a:rPr lang="it-IT" sz="1400" dirty="0" smtClean="0">
                <a:solidFill>
                  <a:schemeClr val="accent6">
                    <a:lumMod val="75000"/>
                  </a:schemeClr>
                </a:solidFill>
              </a:rPr>
              <a:t>. E19 (2010) 1134</a:t>
            </a:r>
          </a:p>
          <a:p>
            <a:r>
              <a:rPr lang="it-IT" sz="1400" dirty="0" err="1" smtClean="0">
                <a:solidFill>
                  <a:schemeClr val="accent6">
                    <a:lumMod val="75000"/>
                  </a:schemeClr>
                </a:solidFill>
              </a:rPr>
              <a:t>D.O.</a:t>
            </a:r>
            <a:r>
              <a:rPr lang="it-IT" sz="1400" dirty="0" smtClean="0">
                <a:solidFill>
                  <a:schemeClr val="accent6">
                    <a:lumMod val="75000"/>
                  </a:schemeClr>
                </a:solidFill>
              </a:rPr>
              <a:t> </a:t>
            </a:r>
            <a:r>
              <a:rPr lang="it-IT" sz="1400" dirty="0" err="1" smtClean="0">
                <a:solidFill>
                  <a:schemeClr val="accent6">
                    <a:lumMod val="75000"/>
                  </a:schemeClr>
                </a:solidFill>
              </a:rPr>
              <a:t>Eremenkoet</a:t>
            </a:r>
            <a:r>
              <a:rPr lang="it-IT" sz="1400" dirty="0" smtClean="0">
                <a:solidFill>
                  <a:schemeClr val="accent6">
                    <a:lumMod val="75000"/>
                  </a:schemeClr>
                </a:solidFill>
              </a:rPr>
              <a:t> al. </a:t>
            </a:r>
            <a:r>
              <a:rPr lang="it-IT" sz="1400" dirty="0" err="1" smtClean="0">
                <a:solidFill>
                  <a:schemeClr val="accent6">
                    <a:lumMod val="75000"/>
                  </a:schemeClr>
                </a:solidFill>
              </a:rPr>
              <a:t>Phys</a:t>
            </a:r>
            <a:r>
              <a:rPr lang="it-IT" sz="1400" dirty="0" smtClean="0">
                <a:solidFill>
                  <a:schemeClr val="accent6">
                    <a:lumMod val="75000"/>
                  </a:schemeClr>
                </a:solidFill>
              </a:rPr>
              <a:t> </a:t>
            </a:r>
            <a:r>
              <a:rPr lang="it-IT" sz="1400" dirty="0" err="1" smtClean="0">
                <a:solidFill>
                  <a:schemeClr val="accent6">
                    <a:lumMod val="75000"/>
                  </a:schemeClr>
                </a:solidFill>
              </a:rPr>
              <a:t>Atom</a:t>
            </a:r>
            <a:r>
              <a:rPr lang="it-IT" sz="1400" dirty="0" smtClean="0">
                <a:solidFill>
                  <a:schemeClr val="accent6">
                    <a:lumMod val="75000"/>
                  </a:schemeClr>
                </a:solidFill>
              </a:rPr>
              <a:t>. </a:t>
            </a:r>
            <a:r>
              <a:rPr lang="it-IT" sz="1400" dirty="0" err="1" smtClean="0">
                <a:solidFill>
                  <a:schemeClr val="accent6">
                    <a:lumMod val="75000"/>
                  </a:schemeClr>
                </a:solidFill>
              </a:rPr>
              <a:t>Nucl</a:t>
            </a:r>
            <a:r>
              <a:rPr lang="it-IT" sz="1400" dirty="0" smtClean="0">
                <a:solidFill>
                  <a:schemeClr val="accent6">
                    <a:lumMod val="75000"/>
                  </a:schemeClr>
                </a:solidFill>
              </a:rPr>
              <a:t>. 65 (2002) 18</a:t>
            </a:r>
          </a:p>
          <a:p>
            <a:r>
              <a:rPr lang="it-IT" sz="1400" dirty="0" err="1" smtClean="0">
                <a:solidFill>
                  <a:schemeClr val="accent6">
                    <a:lumMod val="75000"/>
                  </a:schemeClr>
                </a:solidFill>
              </a:rPr>
              <a:t>O.V.</a:t>
            </a:r>
            <a:r>
              <a:rPr lang="it-IT" sz="1400" dirty="0" smtClean="0">
                <a:solidFill>
                  <a:schemeClr val="accent6">
                    <a:lumMod val="75000"/>
                  </a:schemeClr>
                </a:solidFill>
              </a:rPr>
              <a:t> </a:t>
            </a:r>
            <a:r>
              <a:rPr lang="it-IT" sz="1400" dirty="0" err="1" smtClean="0">
                <a:solidFill>
                  <a:schemeClr val="accent6">
                    <a:lumMod val="75000"/>
                  </a:schemeClr>
                </a:solidFill>
              </a:rPr>
              <a:t>Fotina</a:t>
            </a:r>
            <a:r>
              <a:rPr lang="it-IT" sz="1400" dirty="0" smtClean="0">
                <a:solidFill>
                  <a:schemeClr val="accent6">
                    <a:lumMod val="75000"/>
                  </a:schemeClr>
                </a:solidFill>
              </a:rPr>
              <a:t> </a:t>
            </a:r>
            <a:r>
              <a:rPr lang="it-IT" sz="1400" dirty="0" err="1" smtClean="0">
                <a:solidFill>
                  <a:schemeClr val="accent6">
                    <a:lumMod val="75000"/>
                  </a:schemeClr>
                </a:solidFill>
              </a:rPr>
              <a:t>et</a:t>
            </a:r>
            <a:r>
              <a:rPr lang="it-IT" sz="1400" dirty="0" smtClean="0">
                <a:solidFill>
                  <a:schemeClr val="accent6">
                    <a:lumMod val="75000"/>
                  </a:schemeClr>
                </a:solidFill>
              </a:rPr>
              <a:t> al. </a:t>
            </a:r>
            <a:r>
              <a:rPr lang="it-IT" sz="1400" dirty="0" err="1" smtClean="0">
                <a:solidFill>
                  <a:schemeClr val="accent6">
                    <a:lumMod val="75000"/>
                  </a:schemeClr>
                </a:solidFill>
              </a:rPr>
              <a:t>Phys</a:t>
            </a:r>
            <a:r>
              <a:rPr lang="it-IT" sz="1400" dirty="0" smtClean="0">
                <a:solidFill>
                  <a:schemeClr val="accent6">
                    <a:lumMod val="75000"/>
                  </a:schemeClr>
                </a:solidFill>
              </a:rPr>
              <a:t>. </a:t>
            </a:r>
            <a:r>
              <a:rPr lang="it-IT" sz="1400" dirty="0" err="1" smtClean="0">
                <a:solidFill>
                  <a:schemeClr val="accent6">
                    <a:lumMod val="75000"/>
                  </a:schemeClr>
                </a:solidFill>
              </a:rPr>
              <a:t>Atom</a:t>
            </a:r>
            <a:r>
              <a:rPr lang="it-IT" sz="1400" dirty="0" smtClean="0">
                <a:solidFill>
                  <a:schemeClr val="accent6">
                    <a:lumMod val="75000"/>
                  </a:schemeClr>
                </a:solidFill>
              </a:rPr>
              <a:t>. </a:t>
            </a:r>
            <a:r>
              <a:rPr lang="it-IT" sz="1400" dirty="0" err="1" smtClean="0">
                <a:solidFill>
                  <a:schemeClr val="accent6">
                    <a:lumMod val="75000"/>
                  </a:schemeClr>
                </a:solidFill>
              </a:rPr>
              <a:t>Nucl</a:t>
            </a:r>
            <a:r>
              <a:rPr lang="it-IT" sz="1400" dirty="0" smtClean="0">
                <a:solidFill>
                  <a:schemeClr val="accent6">
                    <a:lumMod val="75000"/>
                  </a:schemeClr>
                </a:solidFill>
              </a:rPr>
              <a:t>. 73 (2010) 1317</a:t>
            </a:r>
            <a:endParaRPr lang="it-IT" sz="1400" dirty="0">
              <a:solidFill>
                <a:schemeClr val="accent6">
                  <a:lumMod val="75000"/>
                </a:schemeClr>
              </a:solidFill>
            </a:endParaRPr>
          </a:p>
        </p:txBody>
      </p:sp>
      <p:sp>
        <p:nvSpPr>
          <p:cNvPr id="7" name="Rettangolo 6"/>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8" name="Picture 2" descr="http://www.infn.it/logo/weblogo6.gif"/>
          <p:cNvPicPr>
            <a:picLocks noChangeAspect="1" noChangeArrowheads="1"/>
          </p:cNvPicPr>
          <p:nvPr/>
        </p:nvPicPr>
        <p:blipFill>
          <a:blip r:embed="rId3" cstate="print"/>
          <a:srcRect/>
          <a:stretch>
            <a:fillRect/>
          </a:stretch>
        </p:blipFill>
        <p:spPr bwMode="auto">
          <a:xfrm>
            <a:off x="8175054" y="30137"/>
            <a:ext cx="933450" cy="5905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936104"/>
          </a:xfrm>
        </p:spPr>
        <p:txBody>
          <a:bodyPr>
            <a:normAutofit/>
          </a:bodyPr>
          <a:lstStyle/>
          <a:p>
            <a:r>
              <a:rPr lang="it-IT" sz="3200" b="1" dirty="0" err="1" smtClean="0">
                <a:solidFill>
                  <a:srgbClr val="003399"/>
                </a:solidFill>
              </a:rPr>
              <a:t>Theoretical</a:t>
            </a:r>
            <a:r>
              <a:rPr lang="it-IT" sz="3200" b="1" dirty="0" smtClean="0">
                <a:solidFill>
                  <a:srgbClr val="003399"/>
                </a:solidFill>
              </a:rPr>
              <a:t> </a:t>
            </a:r>
            <a:r>
              <a:rPr lang="it-IT" sz="3200" b="1" dirty="0" err="1" smtClean="0">
                <a:solidFill>
                  <a:srgbClr val="003399"/>
                </a:solidFill>
              </a:rPr>
              <a:t>Model</a:t>
            </a:r>
            <a:endParaRPr lang="it-IT" sz="3200" b="1" dirty="0">
              <a:solidFill>
                <a:srgbClr val="003399"/>
              </a:solidFill>
            </a:endParaRPr>
          </a:p>
        </p:txBody>
      </p:sp>
      <p:sp>
        <p:nvSpPr>
          <p:cNvPr id="3" name="Segnaposto contenuto 2"/>
          <p:cNvSpPr>
            <a:spLocks noGrp="1"/>
          </p:cNvSpPr>
          <p:nvPr>
            <p:ph idx="1"/>
          </p:nvPr>
        </p:nvSpPr>
        <p:spPr>
          <a:xfrm>
            <a:off x="35496" y="836712"/>
            <a:ext cx="9108504" cy="5904656"/>
          </a:xfrm>
        </p:spPr>
        <p:txBody>
          <a:bodyPr>
            <a:normAutofit fontScale="85000" lnSpcReduction="20000"/>
          </a:bodyPr>
          <a:lstStyle/>
          <a:p>
            <a:r>
              <a:rPr lang="it-IT" sz="2400" b="1" dirty="0" smtClean="0">
                <a:solidFill>
                  <a:srgbClr val="C00000"/>
                </a:solidFill>
              </a:rPr>
              <a:t>Evaporative (</a:t>
            </a:r>
            <a:r>
              <a:rPr lang="it-IT" sz="2400" b="1" dirty="0" err="1" smtClean="0">
                <a:solidFill>
                  <a:srgbClr val="C00000"/>
                </a:solidFill>
              </a:rPr>
              <a:t>statistical</a:t>
            </a:r>
            <a:r>
              <a:rPr lang="it-IT" sz="2400" b="1" dirty="0" smtClean="0">
                <a:solidFill>
                  <a:srgbClr val="C00000"/>
                </a:solidFill>
              </a:rPr>
              <a:t>) </a:t>
            </a:r>
            <a:r>
              <a:rPr lang="it-IT" sz="2400" b="1" dirty="0" err="1" smtClean="0">
                <a:solidFill>
                  <a:srgbClr val="C00000"/>
                </a:solidFill>
              </a:rPr>
              <a:t>emission</a:t>
            </a:r>
            <a:r>
              <a:rPr lang="it-IT" sz="2400" b="1" dirty="0" smtClean="0">
                <a:solidFill>
                  <a:srgbClr val="C00000"/>
                </a:solidFill>
              </a:rPr>
              <a:t>:</a:t>
            </a:r>
          </a:p>
          <a:p>
            <a:pPr>
              <a:buNone/>
            </a:pPr>
            <a:r>
              <a:rPr lang="it-IT" sz="2400" b="1" dirty="0" smtClean="0">
                <a:solidFill>
                  <a:schemeClr val="tx1">
                    <a:lumMod val="65000"/>
                    <a:lumOff val="35000"/>
                  </a:schemeClr>
                </a:solidFill>
              </a:rPr>
              <a:t>	</a:t>
            </a:r>
            <a:r>
              <a:rPr lang="it-IT" sz="1800" dirty="0" err="1" smtClean="0">
                <a:solidFill>
                  <a:schemeClr val="tx1">
                    <a:lumMod val="65000"/>
                    <a:lumOff val="35000"/>
                  </a:schemeClr>
                </a:solidFill>
              </a:rPr>
              <a:t>Statistical</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decay</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of</a:t>
            </a:r>
            <a:r>
              <a:rPr lang="it-IT" sz="1800" dirty="0" smtClean="0">
                <a:solidFill>
                  <a:schemeClr val="tx1">
                    <a:lumMod val="65000"/>
                    <a:lumOff val="35000"/>
                  </a:schemeClr>
                </a:solidFill>
              </a:rPr>
              <a:t> a </a:t>
            </a:r>
            <a:r>
              <a:rPr lang="it-IT" sz="1800" dirty="0" err="1" smtClean="0">
                <a:solidFill>
                  <a:schemeClr val="tx1">
                    <a:lumMod val="65000"/>
                    <a:lumOff val="35000"/>
                  </a:schemeClr>
                </a:solidFill>
              </a:rPr>
              <a:t>Compound</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Nucleus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is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analyzed</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using</a:t>
            </a:r>
            <a:r>
              <a:rPr lang="it-IT" sz="1800" dirty="0" smtClean="0">
                <a:solidFill>
                  <a:schemeClr val="tx1">
                    <a:lumMod val="65000"/>
                    <a:lumOff val="35000"/>
                  </a:schemeClr>
                </a:solidFill>
              </a:rPr>
              <a:t> </a:t>
            </a:r>
            <a:r>
              <a:rPr lang="it-IT" sz="1800" b="1" dirty="0" err="1" smtClean="0">
                <a:solidFill>
                  <a:schemeClr val="tx1">
                    <a:lumMod val="65000"/>
                    <a:lumOff val="35000"/>
                  </a:schemeClr>
                </a:solidFill>
              </a:rPr>
              <a:t>modified</a:t>
            </a:r>
            <a:r>
              <a:rPr lang="it-IT" sz="1800" b="1" dirty="0" smtClean="0">
                <a:solidFill>
                  <a:schemeClr val="tx1">
                    <a:lumMod val="65000"/>
                    <a:lumOff val="35000"/>
                  </a:schemeClr>
                </a:solidFill>
              </a:rPr>
              <a:t> PACE2 </a:t>
            </a:r>
            <a:r>
              <a:rPr lang="it-IT" sz="1800" dirty="0" smtClean="0">
                <a:solidFill>
                  <a:schemeClr val="tx1">
                    <a:lumMod val="65000"/>
                    <a:lumOff val="35000"/>
                  </a:schemeClr>
                </a:solidFill>
              </a:rPr>
              <a:t>Monte Carlo code , </a:t>
            </a:r>
            <a:r>
              <a:rPr lang="it-IT" sz="1800" dirty="0" err="1" smtClean="0">
                <a:solidFill>
                  <a:schemeClr val="tx1">
                    <a:lumMod val="65000"/>
                    <a:lumOff val="35000"/>
                  </a:schemeClr>
                </a:solidFill>
              </a:rPr>
              <a:t>with</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level</a:t>
            </a:r>
            <a:r>
              <a:rPr lang="it-IT" sz="1800" dirty="0" smtClean="0">
                <a:solidFill>
                  <a:schemeClr val="tx1">
                    <a:lumMod val="65000"/>
                    <a:lumOff val="35000"/>
                  </a:schemeClr>
                </a:solidFill>
              </a:rPr>
              <a:t> density </a:t>
            </a:r>
            <a:r>
              <a:rPr lang="it-IT" sz="1800" dirty="0" err="1" smtClean="0">
                <a:solidFill>
                  <a:schemeClr val="tx1">
                    <a:lumMod val="65000"/>
                    <a:lumOff val="35000"/>
                  </a:schemeClr>
                </a:solidFill>
              </a:rPr>
              <a:t>parametrization</a:t>
            </a:r>
            <a:r>
              <a:rPr lang="it-IT" sz="1800" dirty="0" smtClean="0">
                <a:solidFill>
                  <a:schemeClr val="tx1">
                    <a:lumMod val="65000"/>
                    <a:lumOff val="35000"/>
                  </a:schemeClr>
                </a:solidFill>
              </a:rPr>
              <a:t> [</a:t>
            </a:r>
            <a:r>
              <a:rPr lang="it-IT" sz="1400" dirty="0" err="1" smtClean="0">
                <a:solidFill>
                  <a:schemeClr val="accent6">
                    <a:lumMod val="75000"/>
                  </a:schemeClr>
                </a:solidFill>
              </a:rPr>
              <a:t>A.V.</a:t>
            </a:r>
            <a:r>
              <a:rPr lang="it-IT" sz="1400" dirty="0" smtClean="0">
                <a:solidFill>
                  <a:schemeClr val="accent6">
                    <a:lumMod val="75000"/>
                  </a:schemeClr>
                </a:solidFill>
              </a:rPr>
              <a:t> </a:t>
            </a:r>
            <a:r>
              <a:rPr lang="it-IT" sz="1400" dirty="0" err="1" smtClean="0">
                <a:solidFill>
                  <a:schemeClr val="accent6">
                    <a:lumMod val="75000"/>
                  </a:schemeClr>
                </a:solidFill>
              </a:rPr>
              <a:t>Ignatyuk</a:t>
            </a:r>
            <a:r>
              <a:rPr lang="it-IT" sz="1400" dirty="0" smtClean="0">
                <a:solidFill>
                  <a:schemeClr val="accent6">
                    <a:lumMod val="75000"/>
                  </a:schemeClr>
                </a:solidFill>
              </a:rPr>
              <a:t> </a:t>
            </a:r>
            <a:r>
              <a:rPr lang="it-IT" sz="1400" dirty="0" err="1" smtClean="0">
                <a:solidFill>
                  <a:schemeClr val="accent6">
                    <a:lumMod val="75000"/>
                  </a:schemeClr>
                </a:solidFill>
              </a:rPr>
              <a:t>et</a:t>
            </a:r>
            <a:r>
              <a:rPr lang="it-IT" sz="1400" dirty="0" smtClean="0">
                <a:solidFill>
                  <a:schemeClr val="accent6">
                    <a:lumMod val="75000"/>
                  </a:schemeClr>
                </a:solidFill>
              </a:rPr>
              <a:t> al. </a:t>
            </a:r>
            <a:r>
              <a:rPr lang="it-IT" sz="1400" dirty="0" err="1" smtClean="0">
                <a:solidFill>
                  <a:schemeClr val="accent6">
                    <a:lumMod val="75000"/>
                  </a:schemeClr>
                </a:solidFill>
              </a:rPr>
              <a:t>Sov</a:t>
            </a:r>
            <a:r>
              <a:rPr lang="it-IT" sz="1400" dirty="0" smtClean="0">
                <a:solidFill>
                  <a:schemeClr val="accent6">
                    <a:lumMod val="75000"/>
                  </a:schemeClr>
                </a:solidFill>
              </a:rPr>
              <a:t>. </a:t>
            </a:r>
            <a:r>
              <a:rPr lang="it-IT" sz="1400" dirty="0" err="1" smtClean="0">
                <a:solidFill>
                  <a:schemeClr val="accent6">
                    <a:lumMod val="75000"/>
                  </a:schemeClr>
                </a:solidFill>
              </a:rPr>
              <a:t>J.Nucl</a:t>
            </a:r>
            <a:r>
              <a:rPr lang="it-IT" sz="1400" dirty="0" smtClean="0">
                <a:solidFill>
                  <a:schemeClr val="accent6">
                    <a:lumMod val="75000"/>
                  </a:schemeClr>
                </a:solidFill>
              </a:rPr>
              <a:t>. </a:t>
            </a:r>
            <a:r>
              <a:rPr lang="it-IT" sz="1400" dirty="0" err="1" smtClean="0">
                <a:solidFill>
                  <a:schemeClr val="accent6">
                    <a:lumMod val="75000"/>
                  </a:schemeClr>
                </a:solidFill>
              </a:rPr>
              <a:t>Phys</a:t>
            </a:r>
            <a:r>
              <a:rPr lang="it-IT" sz="1400" dirty="0" smtClean="0">
                <a:solidFill>
                  <a:schemeClr val="accent6">
                    <a:lumMod val="75000"/>
                  </a:schemeClr>
                </a:solidFill>
              </a:rPr>
              <a:t>. 29 (1979) 450</a:t>
            </a:r>
            <a:r>
              <a:rPr lang="it-IT" sz="1800" dirty="0" smtClean="0">
                <a:solidFill>
                  <a:schemeClr val="tx1">
                    <a:lumMod val="65000"/>
                    <a:lumOff val="35000"/>
                  </a:schemeClr>
                </a:solidFill>
              </a:rPr>
              <a:t>] , </a:t>
            </a:r>
            <a:r>
              <a:rPr lang="it-IT" sz="1800" dirty="0" err="1" smtClean="0">
                <a:solidFill>
                  <a:schemeClr val="tx1">
                    <a:lumMod val="65000"/>
                    <a:lumOff val="35000"/>
                  </a:schemeClr>
                </a:solidFill>
              </a:rPr>
              <a:t>decay</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competition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probability</a:t>
            </a:r>
            <a:r>
              <a:rPr lang="it-IT" sz="1800" dirty="0" smtClean="0">
                <a:solidFill>
                  <a:schemeClr val="tx1">
                    <a:lumMod val="65000"/>
                    <a:lumOff val="35000"/>
                  </a:schemeClr>
                </a:solidFill>
              </a:rPr>
              <a:t> (n, p, </a:t>
            </a:r>
            <a:r>
              <a:rPr lang="it-IT" sz="1800" dirty="0" smtClean="0">
                <a:solidFill>
                  <a:schemeClr val="tx1">
                    <a:lumMod val="65000"/>
                    <a:lumOff val="35000"/>
                  </a:schemeClr>
                </a:solidFill>
                <a:latin typeface="Symbol" pitchFamily="18" charset="2"/>
              </a:rPr>
              <a:t>a</a:t>
            </a:r>
            <a:r>
              <a:rPr lang="it-IT" sz="1800" dirty="0" smtClean="0">
                <a:solidFill>
                  <a:schemeClr val="tx1">
                    <a:lumMod val="65000"/>
                    <a:lumOff val="35000"/>
                  </a:schemeClr>
                </a:solidFill>
              </a:rPr>
              <a:t>, </a:t>
            </a:r>
            <a:r>
              <a:rPr lang="it-IT" sz="1800" dirty="0" smtClean="0">
                <a:solidFill>
                  <a:schemeClr val="tx1">
                    <a:lumMod val="65000"/>
                    <a:lumOff val="35000"/>
                  </a:schemeClr>
                </a:solidFill>
                <a:latin typeface="Symbol" pitchFamily="18" charset="2"/>
              </a:rPr>
              <a:t>g</a:t>
            </a:r>
            <a:r>
              <a:rPr lang="it-IT" sz="1800" dirty="0" smtClean="0">
                <a:solidFill>
                  <a:schemeClr val="tx1">
                    <a:lumMod val="65000"/>
                    <a:lumOff val="35000"/>
                  </a:schemeClr>
                </a:solidFill>
              </a:rPr>
              <a:t> or </a:t>
            </a:r>
            <a:r>
              <a:rPr lang="it-IT" sz="1800" dirty="0" err="1" smtClean="0">
                <a:solidFill>
                  <a:schemeClr val="tx1">
                    <a:lumMod val="65000"/>
                    <a:lumOff val="35000"/>
                  </a:schemeClr>
                </a:solidFill>
              </a:rPr>
              <a:t>fission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kinetic</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energy</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of</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emitted</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particles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binding</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energy</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transmission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coefficients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angular</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momentum</a:t>
            </a:r>
            <a:r>
              <a:rPr lang="it-IT" sz="1800" dirty="0" smtClean="0">
                <a:solidFill>
                  <a:schemeClr val="tx1">
                    <a:lumMod val="65000"/>
                    <a:lumOff val="35000"/>
                  </a:schemeClr>
                </a:solidFill>
              </a:rPr>
              <a:t>.</a:t>
            </a:r>
          </a:p>
          <a:p>
            <a:pPr>
              <a:buNone/>
            </a:pPr>
            <a:endParaRPr lang="it-IT" sz="1800" dirty="0" smtClean="0">
              <a:solidFill>
                <a:schemeClr val="tx1">
                  <a:lumMod val="65000"/>
                  <a:lumOff val="35000"/>
                </a:schemeClr>
              </a:solidFill>
            </a:endParaRPr>
          </a:p>
          <a:p>
            <a:pPr lvl="1">
              <a:buFont typeface="Wingdings" pitchFamily="2" charset="2"/>
              <a:buChar char="Ø"/>
            </a:pPr>
            <a:r>
              <a:rPr lang="it-IT" sz="1800" dirty="0" err="1" smtClean="0">
                <a:solidFill>
                  <a:schemeClr val="tx1">
                    <a:lumMod val="65000"/>
                    <a:lumOff val="35000"/>
                  </a:schemeClr>
                </a:solidFill>
              </a:rPr>
              <a:t>Insertion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of</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non-equilibrium</a:t>
            </a:r>
            <a:r>
              <a:rPr lang="it-IT" sz="1800" dirty="0" smtClean="0">
                <a:solidFill>
                  <a:schemeClr val="tx1">
                    <a:lumMod val="65000"/>
                    <a:lumOff val="35000"/>
                  </a:schemeClr>
                </a:solidFill>
              </a:rPr>
              <a:t> stage in the </a:t>
            </a:r>
            <a:r>
              <a:rPr lang="it-IT" sz="1800" dirty="0" err="1" smtClean="0">
                <a:solidFill>
                  <a:schemeClr val="tx1">
                    <a:lumMod val="65000"/>
                    <a:lumOff val="35000"/>
                  </a:schemeClr>
                </a:solidFill>
              </a:rPr>
              <a:t>fusion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reaction</a:t>
            </a:r>
            <a:endParaRPr lang="it-IT" sz="1800" dirty="0" smtClean="0">
              <a:solidFill>
                <a:schemeClr val="tx1">
                  <a:lumMod val="65000"/>
                  <a:lumOff val="35000"/>
                </a:schemeClr>
              </a:solidFill>
            </a:endParaRPr>
          </a:p>
          <a:p>
            <a:pPr lvl="1">
              <a:buFont typeface="Wingdings" pitchFamily="2" charset="2"/>
              <a:buChar char="Ø"/>
            </a:pPr>
            <a:r>
              <a:rPr lang="it-IT" sz="1800" dirty="0" err="1" smtClean="0">
                <a:solidFill>
                  <a:schemeClr val="tx1">
                    <a:lumMod val="65000"/>
                    <a:lumOff val="35000"/>
                  </a:schemeClr>
                </a:solidFill>
              </a:rPr>
              <a:t>All</a:t>
            </a:r>
            <a:r>
              <a:rPr lang="it-IT" sz="1800" dirty="0" smtClean="0">
                <a:solidFill>
                  <a:schemeClr val="tx1">
                    <a:lumMod val="65000"/>
                    <a:lumOff val="35000"/>
                  </a:schemeClr>
                </a:solidFill>
              </a:rPr>
              <a:t> the </a:t>
            </a:r>
            <a:r>
              <a:rPr lang="it-IT" sz="1800" dirty="0" err="1" smtClean="0">
                <a:solidFill>
                  <a:schemeClr val="tx1">
                    <a:lumMod val="65000"/>
                    <a:lumOff val="35000"/>
                  </a:schemeClr>
                </a:solidFill>
              </a:rPr>
              <a:t>process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probabilities</a:t>
            </a:r>
            <a:r>
              <a:rPr lang="it-IT" sz="1800" dirty="0" smtClean="0">
                <a:solidFill>
                  <a:schemeClr val="tx1">
                    <a:lumMod val="65000"/>
                    <a:lumOff val="35000"/>
                  </a:schemeClr>
                </a:solidFill>
              </a:rPr>
              <a:t> are </a:t>
            </a:r>
            <a:r>
              <a:rPr lang="it-IT" sz="1800" dirty="0" err="1" smtClean="0">
                <a:solidFill>
                  <a:schemeClr val="tx1">
                    <a:lumMod val="65000"/>
                    <a:lumOff val="35000"/>
                  </a:schemeClr>
                </a:solidFill>
              </a:rPr>
              <a:t>calculated</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within</a:t>
            </a:r>
            <a:r>
              <a:rPr lang="it-IT" sz="1800" dirty="0" smtClean="0">
                <a:solidFill>
                  <a:schemeClr val="tx1">
                    <a:lumMod val="65000"/>
                    <a:lumOff val="35000"/>
                  </a:schemeClr>
                </a:solidFill>
              </a:rPr>
              <a:t> the </a:t>
            </a:r>
            <a:r>
              <a:rPr lang="it-IT" sz="1800" dirty="0" err="1" smtClean="0">
                <a:solidFill>
                  <a:schemeClr val="tx1">
                    <a:lumMod val="65000"/>
                    <a:lumOff val="35000"/>
                  </a:schemeClr>
                </a:solidFill>
              </a:rPr>
              <a:t>Hauser-Feshbach</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model</a:t>
            </a:r>
            <a:endParaRPr lang="it-IT" sz="1800" dirty="0" smtClean="0">
              <a:solidFill>
                <a:schemeClr val="tx1">
                  <a:lumMod val="65000"/>
                  <a:lumOff val="35000"/>
                </a:schemeClr>
              </a:solidFill>
            </a:endParaRPr>
          </a:p>
          <a:p>
            <a:pPr lvl="1">
              <a:buNone/>
            </a:pPr>
            <a:endParaRPr lang="it-IT" sz="2000" u="sng" dirty="0" smtClean="0">
              <a:solidFill>
                <a:schemeClr val="tx1">
                  <a:lumMod val="65000"/>
                  <a:lumOff val="35000"/>
                </a:schemeClr>
              </a:solidFill>
            </a:endParaRPr>
          </a:p>
          <a:p>
            <a:r>
              <a:rPr lang="it-IT" sz="2400" b="1" dirty="0" err="1" smtClean="0">
                <a:solidFill>
                  <a:srgbClr val="C00000"/>
                </a:solidFill>
              </a:rPr>
              <a:t>Pre-equilibrium</a:t>
            </a:r>
            <a:r>
              <a:rPr lang="it-IT" sz="2400" b="1" dirty="0" smtClean="0">
                <a:solidFill>
                  <a:srgbClr val="C00000"/>
                </a:solidFill>
              </a:rPr>
              <a:t> </a:t>
            </a:r>
            <a:r>
              <a:rPr lang="it-IT" sz="2400" b="1" dirty="0" err="1" smtClean="0">
                <a:solidFill>
                  <a:srgbClr val="C00000"/>
                </a:solidFill>
              </a:rPr>
              <a:t>emission</a:t>
            </a:r>
            <a:r>
              <a:rPr lang="it-IT" sz="2400" b="1" dirty="0" smtClean="0">
                <a:solidFill>
                  <a:srgbClr val="C00000"/>
                </a:solidFill>
              </a:rPr>
              <a:t>:</a:t>
            </a:r>
          </a:p>
          <a:p>
            <a:pPr>
              <a:buNone/>
            </a:pPr>
            <a:r>
              <a:rPr lang="it-IT" sz="2400" b="1" dirty="0" smtClean="0">
                <a:solidFill>
                  <a:schemeClr val="tx1">
                    <a:lumMod val="65000"/>
                    <a:lumOff val="35000"/>
                  </a:schemeClr>
                </a:solidFill>
              </a:rPr>
              <a:t>	</a:t>
            </a:r>
            <a:r>
              <a:rPr lang="it-IT" sz="1800" dirty="0" smtClean="0">
                <a:solidFill>
                  <a:schemeClr val="tx1">
                    <a:lumMod val="65000"/>
                    <a:lumOff val="35000"/>
                  </a:schemeClr>
                </a:solidFill>
              </a:rPr>
              <a:t>The </a:t>
            </a:r>
            <a:r>
              <a:rPr lang="it-IT" sz="1800" dirty="0" err="1" smtClean="0">
                <a:solidFill>
                  <a:schemeClr val="tx1">
                    <a:lumMod val="65000"/>
                    <a:lumOff val="35000"/>
                  </a:schemeClr>
                </a:solidFill>
              </a:rPr>
              <a:t>relaxation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process</a:t>
            </a:r>
            <a:r>
              <a:rPr lang="it-IT" sz="1800" dirty="0" smtClean="0">
                <a:solidFill>
                  <a:schemeClr val="tx1">
                    <a:lumMod val="65000"/>
                    <a:lumOff val="35000"/>
                  </a:schemeClr>
                </a:solidFill>
              </a:rPr>
              <a:t> in the </a:t>
            </a:r>
            <a:r>
              <a:rPr lang="it-IT" sz="1800" dirty="0" err="1" smtClean="0">
                <a:solidFill>
                  <a:schemeClr val="tx1">
                    <a:lumMod val="65000"/>
                    <a:lumOff val="35000"/>
                  </a:schemeClr>
                </a:solidFill>
              </a:rPr>
              <a:t>nuclear</a:t>
            </a:r>
            <a:r>
              <a:rPr lang="it-IT" sz="1800" dirty="0" smtClean="0">
                <a:solidFill>
                  <a:schemeClr val="tx1">
                    <a:lumMod val="65000"/>
                    <a:lumOff val="35000"/>
                  </a:schemeClr>
                </a:solidFill>
              </a:rPr>
              <a:t> system </a:t>
            </a:r>
            <a:r>
              <a:rPr lang="it-IT" sz="1800" dirty="0" err="1" smtClean="0">
                <a:solidFill>
                  <a:schemeClr val="tx1">
                    <a:lumMod val="65000"/>
                    <a:lumOff val="35000"/>
                  </a:schemeClr>
                </a:solidFill>
              </a:rPr>
              <a:t>after</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fusion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reaction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is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described</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by</a:t>
            </a:r>
            <a:r>
              <a:rPr lang="it-IT" sz="1800" dirty="0" smtClean="0">
                <a:solidFill>
                  <a:schemeClr val="tx1">
                    <a:lumMod val="65000"/>
                    <a:lumOff val="35000"/>
                  </a:schemeClr>
                </a:solidFill>
              </a:rPr>
              <a:t> the </a:t>
            </a:r>
            <a:r>
              <a:rPr lang="it-IT" sz="1800" b="1" u="sng" dirty="0" err="1" smtClean="0">
                <a:solidFill>
                  <a:schemeClr val="tx1">
                    <a:lumMod val="65000"/>
                    <a:lumOff val="35000"/>
                  </a:schemeClr>
                </a:solidFill>
              </a:rPr>
              <a:t>Hybrid</a:t>
            </a:r>
            <a:r>
              <a:rPr lang="it-IT" sz="1800" b="1" u="sng" dirty="0" smtClean="0">
                <a:solidFill>
                  <a:schemeClr val="tx1">
                    <a:lumMod val="65000"/>
                    <a:lumOff val="35000"/>
                  </a:schemeClr>
                </a:solidFill>
              </a:rPr>
              <a:t> </a:t>
            </a:r>
            <a:r>
              <a:rPr lang="it-IT" sz="1800" b="1" u="sng" dirty="0" err="1" smtClean="0">
                <a:solidFill>
                  <a:schemeClr val="tx1">
                    <a:lumMod val="65000"/>
                    <a:lumOff val="35000"/>
                  </a:schemeClr>
                </a:solidFill>
              </a:rPr>
              <a:t>exciton</a:t>
            </a:r>
            <a:r>
              <a:rPr lang="it-IT" sz="1800" b="1" u="sng" dirty="0" smtClean="0">
                <a:solidFill>
                  <a:schemeClr val="tx1">
                    <a:lumMod val="65000"/>
                    <a:lumOff val="35000"/>
                  </a:schemeClr>
                </a:solidFill>
              </a:rPr>
              <a:t> </a:t>
            </a:r>
            <a:r>
              <a:rPr lang="it-IT" sz="1800" b="1" u="sng" dirty="0" err="1" smtClean="0">
                <a:solidFill>
                  <a:schemeClr val="tx1">
                    <a:lumMod val="65000"/>
                    <a:lumOff val="35000"/>
                  </a:schemeClr>
                </a:solidFill>
              </a:rPr>
              <a:t>model</a:t>
            </a:r>
            <a:r>
              <a:rPr lang="it-IT" sz="1800" b="1" dirty="0" smtClean="0">
                <a:solidFill>
                  <a:schemeClr val="tx1">
                    <a:lumMod val="65000"/>
                    <a:lumOff val="35000"/>
                  </a:schemeClr>
                </a:solidFill>
              </a:rPr>
              <a:t> </a:t>
            </a:r>
            <a:r>
              <a:rPr lang="it-IT" sz="1800" dirty="0" err="1" smtClean="0">
                <a:solidFill>
                  <a:schemeClr val="tx1">
                    <a:lumMod val="65000"/>
                    <a:lumOff val="35000"/>
                  </a:schemeClr>
                </a:solidFill>
              </a:rPr>
              <a:t>based</a:t>
            </a:r>
            <a:r>
              <a:rPr lang="it-IT" sz="1800" dirty="0" smtClean="0">
                <a:solidFill>
                  <a:schemeClr val="tx1">
                    <a:lumMod val="65000"/>
                    <a:lumOff val="35000"/>
                  </a:schemeClr>
                </a:solidFill>
              </a:rPr>
              <a:t> on </a:t>
            </a:r>
            <a:r>
              <a:rPr lang="it-IT" sz="1800" dirty="0" err="1" smtClean="0">
                <a:solidFill>
                  <a:schemeClr val="tx1">
                    <a:lumMod val="65000"/>
                    <a:lumOff val="35000"/>
                  </a:schemeClr>
                </a:solidFill>
              </a:rPr>
              <a:t>Griffin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model</a:t>
            </a:r>
            <a:r>
              <a:rPr lang="it-IT" sz="1800" dirty="0" smtClean="0">
                <a:solidFill>
                  <a:schemeClr val="tx1">
                    <a:lumMod val="65000"/>
                    <a:lumOff val="35000"/>
                  </a:schemeClr>
                </a:solidFill>
              </a:rPr>
              <a:t> </a:t>
            </a:r>
            <a:r>
              <a:rPr lang="it-IT" sz="1400" dirty="0" smtClean="0">
                <a:solidFill>
                  <a:srgbClr val="003300"/>
                </a:solidFill>
              </a:rPr>
              <a:t>[</a:t>
            </a:r>
            <a:r>
              <a:rPr lang="it-IT" sz="1400" dirty="0" err="1" smtClean="0">
                <a:solidFill>
                  <a:schemeClr val="accent6">
                    <a:lumMod val="75000"/>
                  </a:schemeClr>
                </a:solidFill>
              </a:rPr>
              <a:t>J.J.Griffin</a:t>
            </a:r>
            <a:r>
              <a:rPr lang="it-IT" sz="1400" dirty="0" smtClean="0">
                <a:solidFill>
                  <a:schemeClr val="accent6">
                    <a:lumMod val="75000"/>
                  </a:schemeClr>
                </a:solidFill>
              </a:rPr>
              <a:t> </a:t>
            </a:r>
            <a:r>
              <a:rPr lang="it-IT" sz="1400" dirty="0" err="1" smtClean="0">
                <a:solidFill>
                  <a:schemeClr val="accent6">
                    <a:lumMod val="75000"/>
                  </a:schemeClr>
                </a:solidFill>
              </a:rPr>
              <a:t>Phys</a:t>
            </a:r>
            <a:r>
              <a:rPr lang="it-IT" sz="1400" dirty="0" smtClean="0">
                <a:solidFill>
                  <a:schemeClr val="accent6">
                    <a:lumMod val="75000"/>
                  </a:schemeClr>
                </a:solidFill>
              </a:rPr>
              <a:t>. Rev. Lett.17 (1966) 478</a:t>
            </a:r>
            <a:r>
              <a:rPr lang="it-IT" sz="1400" dirty="0" smtClean="0">
                <a:solidFill>
                  <a:schemeClr val="tx1">
                    <a:lumMod val="65000"/>
                    <a:lumOff val="35000"/>
                  </a:schemeClr>
                </a:solidFill>
              </a:rPr>
              <a:t>]. </a:t>
            </a:r>
          </a:p>
          <a:p>
            <a:pPr>
              <a:buNone/>
            </a:pPr>
            <a:r>
              <a:rPr lang="it-IT" sz="1800" b="1" dirty="0" smtClean="0">
                <a:solidFill>
                  <a:schemeClr val="tx1">
                    <a:lumMod val="65000"/>
                    <a:lumOff val="35000"/>
                  </a:schemeClr>
                </a:solidFill>
              </a:rPr>
              <a:t>	</a:t>
            </a:r>
            <a:r>
              <a:rPr lang="it-IT" sz="1800" dirty="0" smtClean="0">
                <a:solidFill>
                  <a:schemeClr val="tx1">
                    <a:lumMod val="65000"/>
                    <a:lumOff val="35000"/>
                  </a:schemeClr>
                </a:solidFill>
              </a:rPr>
              <a:t>The state </a:t>
            </a:r>
            <a:r>
              <a:rPr lang="it-IT" sz="1800" dirty="0" err="1" smtClean="0">
                <a:solidFill>
                  <a:schemeClr val="tx1">
                    <a:lumMod val="65000"/>
                    <a:lumOff val="35000"/>
                  </a:schemeClr>
                </a:solidFill>
              </a:rPr>
              <a:t>of</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nuclear</a:t>
            </a:r>
            <a:r>
              <a:rPr lang="it-IT" sz="1800" dirty="0" smtClean="0">
                <a:solidFill>
                  <a:schemeClr val="tx1">
                    <a:lumMod val="65000"/>
                    <a:lumOff val="35000"/>
                  </a:schemeClr>
                </a:solidFill>
              </a:rPr>
              <a:t> system </a:t>
            </a:r>
            <a:r>
              <a:rPr lang="it-IT" sz="1800" dirty="0" err="1" smtClean="0">
                <a:solidFill>
                  <a:schemeClr val="tx1">
                    <a:lumMod val="65000"/>
                    <a:lumOff val="35000"/>
                  </a:schemeClr>
                </a:solidFill>
              </a:rPr>
              <a:t>produced</a:t>
            </a:r>
            <a:r>
              <a:rPr lang="it-IT" sz="1800" dirty="0" smtClean="0">
                <a:solidFill>
                  <a:schemeClr val="tx1">
                    <a:lumMod val="65000"/>
                    <a:lumOff val="35000"/>
                  </a:schemeClr>
                </a:solidFill>
              </a:rPr>
              <a:t> in the </a:t>
            </a:r>
            <a:r>
              <a:rPr lang="it-IT" sz="1800" dirty="0" err="1" smtClean="0">
                <a:solidFill>
                  <a:schemeClr val="tx1">
                    <a:lumMod val="65000"/>
                    <a:lumOff val="35000"/>
                  </a:schemeClr>
                </a:solidFill>
              </a:rPr>
              <a:t>collision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is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determined</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by</a:t>
            </a:r>
            <a:r>
              <a:rPr lang="it-IT" sz="1800" dirty="0" smtClean="0">
                <a:solidFill>
                  <a:schemeClr val="tx1">
                    <a:lumMod val="65000"/>
                    <a:lumOff val="35000"/>
                  </a:schemeClr>
                </a:solidFill>
              </a:rPr>
              <a:t> the </a:t>
            </a:r>
            <a:r>
              <a:rPr lang="it-IT" sz="1800" dirty="0" err="1" smtClean="0">
                <a:solidFill>
                  <a:schemeClr val="tx1">
                    <a:lumMod val="65000"/>
                    <a:lumOff val="35000"/>
                  </a:schemeClr>
                </a:solidFill>
              </a:rPr>
              <a:t>exciton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number</a:t>
            </a:r>
            <a:r>
              <a:rPr lang="it-IT" sz="1800" i="1" dirty="0" smtClean="0">
                <a:solidFill>
                  <a:schemeClr val="tx1">
                    <a:lumMod val="65000"/>
                    <a:lumOff val="35000"/>
                  </a:schemeClr>
                </a:solidFill>
              </a:rPr>
              <a:t> </a:t>
            </a:r>
            <a:r>
              <a:rPr lang="it-IT" sz="1800" b="1" i="1" dirty="0" smtClean="0">
                <a:solidFill>
                  <a:schemeClr val="tx1">
                    <a:lumMod val="65000"/>
                    <a:lumOff val="35000"/>
                  </a:schemeClr>
                </a:solidFill>
              </a:rPr>
              <a:t>n = p + h</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where</a:t>
            </a:r>
            <a:r>
              <a:rPr lang="it-IT" sz="1800" dirty="0" smtClean="0">
                <a:solidFill>
                  <a:schemeClr val="tx1">
                    <a:lumMod val="65000"/>
                    <a:lumOff val="35000"/>
                  </a:schemeClr>
                </a:solidFill>
              </a:rPr>
              <a:t> </a:t>
            </a:r>
            <a:r>
              <a:rPr lang="it-IT" sz="1800" i="1" dirty="0" smtClean="0">
                <a:solidFill>
                  <a:schemeClr val="tx1">
                    <a:lumMod val="65000"/>
                    <a:lumOff val="35000"/>
                  </a:schemeClr>
                </a:solidFill>
              </a:rPr>
              <a:t>p</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is</a:t>
            </a:r>
            <a:r>
              <a:rPr lang="it-IT" sz="1800" dirty="0" smtClean="0">
                <a:solidFill>
                  <a:schemeClr val="tx1">
                    <a:lumMod val="65000"/>
                    <a:lumOff val="35000"/>
                  </a:schemeClr>
                </a:solidFill>
              </a:rPr>
              <a:t> the </a:t>
            </a:r>
            <a:r>
              <a:rPr lang="it-IT" sz="1800" dirty="0" err="1" smtClean="0">
                <a:solidFill>
                  <a:schemeClr val="tx1">
                    <a:lumMod val="65000"/>
                    <a:lumOff val="35000"/>
                  </a:schemeClr>
                </a:solidFill>
              </a:rPr>
              <a:t>number</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of</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valence</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particles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over</a:t>
            </a:r>
            <a:r>
              <a:rPr lang="it-IT" sz="1800" dirty="0" smtClean="0">
                <a:solidFill>
                  <a:schemeClr val="tx1">
                    <a:lumMod val="65000"/>
                    <a:lumOff val="35000"/>
                  </a:schemeClr>
                </a:solidFill>
              </a:rPr>
              <a:t> the Fermi </a:t>
            </a:r>
            <a:r>
              <a:rPr lang="it-IT" sz="1800" dirty="0" err="1" smtClean="0">
                <a:solidFill>
                  <a:schemeClr val="tx1">
                    <a:lumMod val="65000"/>
                    <a:lumOff val="35000"/>
                  </a:schemeClr>
                </a:solidFill>
              </a:rPr>
              <a:t>energy</a:t>
            </a:r>
            <a:r>
              <a:rPr lang="it-IT" sz="1800" dirty="0" smtClean="0">
                <a:solidFill>
                  <a:schemeClr val="tx1">
                    <a:lumMod val="65000"/>
                    <a:lumOff val="35000"/>
                  </a:schemeClr>
                </a:solidFill>
              </a:rPr>
              <a:t> and </a:t>
            </a:r>
            <a:r>
              <a:rPr lang="it-IT" sz="1800" i="1" dirty="0" smtClean="0">
                <a:solidFill>
                  <a:schemeClr val="tx1">
                    <a:lumMod val="65000"/>
                    <a:lumOff val="35000"/>
                  </a:schemeClr>
                </a:solidFill>
              </a:rPr>
              <a:t>h</a:t>
            </a:r>
            <a:r>
              <a:rPr lang="it-IT" sz="1800" dirty="0" smtClean="0">
                <a:solidFill>
                  <a:schemeClr val="tx1">
                    <a:lumMod val="65000"/>
                    <a:lumOff val="35000"/>
                  </a:schemeClr>
                </a:solidFill>
              </a:rPr>
              <a:t> the </a:t>
            </a:r>
            <a:r>
              <a:rPr lang="it-IT" sz="1800" dirty="0" err="1" smtClean="0">
                <a:solidFill>
                  <a:schemeClr val="tx1">
                    <a:lumMod val="65000"/>
                    <a:lumOff val="35000"/>
                  </a:schemeClr>
                </a:solidFill>
              </a:rPr>
              <a:t>number</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of</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holes</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located</a:t>
            </a:r>
            <a:r>
              <a:rPr lang="it-IT" sz="1800" dirty="0" smtClean="0">
                <a:solidFill>
                  <a:schemeClr val="tx1">
                    <a:lumMod val="65000"/>
                    <a:lumOff val="35000"/>
                  </a:schemeClr>
                </a:solidFill>
              </a:rPr>
              <a:t> under the Fermi </a:t>
            </a:r>
            <a:r>
              <a:rPr lang="it-IT" sz="1800" dirty="0" err="1" smtClean="0">
                <a:solidFill>
                  <a:schemeClr val="tx1">
                    <a:lumMod val="65000"/>
                    <a:lumOff val="35000"/>
                  </a:schemeClr>
                </a:solidFill>
              </a:rPr>
              <a:t>energy</a:t>
            </a:r>
            <a:r>
              <a:rPr lang="it-IT" sz="1800" dirty="0" smtClean="0">
                <a:solidFill>
                  <a:schemeClr val="tx1">
                    <a:lumMod val="65000"/>
                    <a:lumOff val="35000"/>
                  </a:schemeClr>
                </a:solidFill>
              </a:rPr>
              <a:t>, and </a:t>
            </a:r>
            <a:r>
              <a:rPr lang="it-IT" sz="1800" dirty="0" err="1" smtClean="0">
                <a:solidFill>
                  <a:schemeClr val="tx1">
                    <a:lumMod val="65000"/>
                    <a:lumOff val="35000"/>
                  </a:schemeClr>
                </a:solidFill>
              </a:rPr>
              <a:t>by</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excitation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energy</a:t>
            </a:r>
            <a:r>
              <a:rPr lang="it-IT" sz="1800" dirty="0" smtClean="0">
                <a:solidFill>
                  <a:schemeClr val="tx1">
                    <a:lumMod val="65000"/>
                    <a:lumOff val="35000"/>
                  </a:schemeClr>
                </a:solidFill>
              </a:rPr>
              <a:t> </a:t>
            </a:r>
            <a:r>
              <a:rPr lang="it-IT" sz="1800" b="1" dirty="0" err="1" smtClean="0">
                <a:solidFill>
                  <a:schemeClr val="tx1">
                    <a:lumMod val="65000"/>
                    <a:lumOff val="35000"/>
                  </a:schemeClr>
                </a:solidFill>
              </a:rPr>
              <a:t>E*</a:t>
            </a:r>
            <a:r>
              <a:rPr lang="it-IT" sz="1800" dirty="0" smtClean="0">
                <a:solidFill>
                  <a:schemeClr val="tx1">
                    <a:lumMod val="65000"/>
                    <a:lumOff val="35000"/>
                  </a:schemeClr>
                </a:solidFill>
              </a:rPr>
              <a:t>.</a:t>
            </a:r>
          </a:p>
          <a:p>
            <a:pPr>
              <a:buNone/>
            </a:pPr>
            <a:endParaRPr lang="it-IT" sz="1800" dirty="0" smtClean="0">
              <a:solidFill>
                <a:schemeClr val="tx1">
                  <a:lumMod val="65000"/>
                  <a:lumOff val="35000"/>
                </a:schemeClr>
              </a:solidFill>
            </a:endParaRPr>
          </a:p>
          <a:p>
            <a:pPr lvl="1">
              <a:buFont typeface="Wingdings" pitchFamily="2" charset="2"/>
              <a:buChar char="Ø"/>
            </a:pPr>
            <a:r>
              <a:rPr lang="it-IT" sz="1800" dirty="0" smtClean="0">
                <a:solidFill>
                  <a:schemeClr val="tx1">
                    <a:lumMod val="65000"/>
                    <a:lumOff val="35000"/>
                  </a:schemeClr>
                </a:solidFill>
              </a:rPr>
              <a:t> The </a:t>
            </a:r>
            <a:r>
              <a:rPr lang="it-IT" sz="1800" dirty="0" err="1" smtClean="0">
                <a:solidFill>
                  <a:schemeClr val="tx1">
                    <a:lumMod val="65000"/>
                    <a:lumOff val="35000"/>
                  </a:schemeClr>
                </a:solidFill>
              </a:rPr>
              <a:t>exciton</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number</a:t>
            </a:r>
            <a:r>
              <a:rPr lang="it-IT" sz="1800" dirty="0" smtClean="0">
                <a:solidFill>
                  <a:schemeClr val="tx1">
                    <a:lumMod val="65000"/>
                    <a:lumOff val="35000"/>
                  </a:schemeClr>
                </a:solidFill>
              </a:rPr>
              <a:t> can </a:t>
            </a:r>
            <a:r>
              <a:rPr lang="it-IT" sz="1800" dirty="0" err="1" smtClean="0">
                <a:solidFill>
                  <a:schemeClr val="tx1">
                    <a:lumMod val="65000"/>
                    <a:lumOff val="35000"/>
                  </a:schemeClr>
                </a:solidFill>
              </a:rPr>
              <a:t>be</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determined</a:t>
            </a:r>
            <a:r>
              <a:rPr lang="it-IT" sz="1800" dirty="0" smtClean="0">
                <a:solidFill>
                  <a:schemeClr val="tx1">
                    <a:lumMod val="65000"/>
                    <a:lumOff val="35000"/>
                  </a:schemeClr>
                </a:solidFill>
              </a:rPr>
              <a:t> </a:t>
            </a:r>
            <a:r>
              <a:rPr lang="it-IT" sz="1800" dirty="0" err="1" smtClean="0">
                <a:solidFill>
                  <a:schemeClr val="tx1">
                    <a:lumMod val="65000"/>
                    <a:lumOff val="35000"/>
                  </a:schemeClr>
                </a:solidFill>
              </a:rPr>
              <a:t>from</a:t>
            </a:r>
            <a:r>
              <a:rPr lang="it-IT" sz="1800" dirty="0" smtClean="0">
                <a:solidFill>
                  <a:schemeClr val="tx1">
                    <a:lumMod val="65000"/>
                    <a:lumOff val="35000"/>
                  </a:schemeClr>
                </a:solidFill>
              </a:rPr>
              <a:t> the </a:t>
            </a:r>
            <a:r>
              <a:rPr lang="it-IT" sz="1800" dirty="0" err="1" smtClean="0">
                <a:solidFill>
                  <a:schemeClr val="tx1">
                    <a:lumMod val="65000"/>
                    <a:lumOff val="35000"/>
                  </a:schemeClr>
                </a:solidFill>
              </a:rPr>
              <a:t>empirical</a:t>
            </a:r>
            <a:r>
              <a:rPr lang="it-IT" sz="1800" dirty="0" smtClean="0">
                <a:solidFill>
                  <a:schemeClr val="tx1">
                    <a:lumMod val="65000"/>
                    <a:lumOff val="35000"/>
                  </a:schemeClr>
                </a:solidFill>
              </a:rPr>
              <a:t> trend </a:t>
            </a:r>
            <a:r>
              <a:rPr lang="it-IT" sz="1400" dirty="0" smtClean="0">
                <a:solidFill>
                  <a:schemeClr val="tx1">
                    <a:lumMod val="65000"/>
                    <a:lumOff val="35000"/>
                  </a:schemeClr>
                </a:solidFill>
              </a:rPr>
              <a:t>[</a:t>
            </a:r>
            <a:r>
              <a:rPr lang="it-IT" sz="1400" dirty="0" err="1" smtClean="0">
                <a:solidFill>
                  <a:schemeClr val="accent6">
                    <a:lumMod val="75000"/>
                  </a:schemeClr>
                </a:solidFill>
              </a:rPr>
              <a:t>N.Cindro</a:t>
            </a:r>
            <a:r>
              <a:rPr lang="it-IT" sz="1400" dirty="0" smtClean="0">
                <a:solidFill>
                  <a:schemeClr val="accent6">
                    <a:lumMod val="75000"/>
                  </a:schemeClr>
                </a:solidFill>
              </a:rPr>
              <a:t> </a:t>
            </a:r>
            <a:r>
              <a:rPr lang="it-IT" sz="1400" dirty="0" err="1" smtClean="0">
                <a:solidFill>
                  <a:schemeClr val="accent6">
                    <a:lumMod val="75000"/>
                  </a:schemeClr>
                </a:solidFill>
              </a:rPr>
              <a:t>et</a:t>
            </a:r>
            <a:r>
              <a:rPr lang="it-IT" sz="1400" dirty="0" smtClean="0">
                <a:solidFill>
                  <a:schemeClr val="accent6">
                    <a:lumMod val="75000"/>
                  </a:schemeClr>
                </a:solidFill>
              </a:rPr>
              <a:t> al. </a:t>
            </a:r>
            <a:r>
              <a:rPr lang="it-IT" sz="1400" dirty="0" err="1" smtClean="0">
                <a:solidFill>
                  <a:schemeClr val="accent6">
                    <a:lumMod val="75000"/>
                  </a:schemeClr>
                </a:solidFill>
              </a:rPr>
              <a:t>Phys</a:t>
            </a:r>
            <a:r>
              <a:rPr lang="it-IT" sz="1400" dirty="0" smtClean="0">
                <a:solidFill>
                  <a:schemeClr val="accent6">
                    <a:lumMod val="75000"/>
                  </a:schemeClr>
                </a:solidFill>
              </a:rPr>
              <a:t>. Rev. Lett. 66 (1991) 868; E. </a:t>
            </a:r>
            <a:r>
              <a:rPr lang="it-IT" sz="1400" dirty="0" err="1" smtClean="0">
                <a:solidFill>
                  <a:schemeClr val="accent6">
                    <a:lumMod val="75000"/>
                  </a:schemeClr>
                </a:solidFill>
              </a:rPr>
              <a:t>B</a:t>
            </a:r>
            <a:r>
              <a:rPr lang="it-IT" sz="1400" dirty="0" err="1" smtClean="0">
                <a:solidFill>
                  <a:schemeClr val="accent6">
                    <a:lumMod val="75000"/>
                  </a:schemeClr>
                </a:solidFill>
                <a:latin typeface="Calibri"/>
              </a:rPr>
              <a:t>ěták</a:t>
            </a:r>
            <a:r>
              <a:rPr lang="it-IT" sz="1400" dirty="0" smtClean="0">
                <a:solidFill>
                  <a:schemeClr val="accent6">
                    <a:lumMod val="75000"/>
                  </a:schemeClr>
                </a:solidFill>
                <a:latin typeface="Calibri"/>
              </a:rPr>
              <a:t> </a:t>
            </a:r>
            <a:r>
              <a:rPr lang="it-IT" sz="1400" dirty="0" err="1" smtClean="0">
                <a:solidFill>
                  <a:schemeClr val="accent6">
                    <a:lumMod val="75000"/>
                  </a:schemeClr>
                </a:solidFill>
                <a:latin typeface="Calibri"/>
              </a:rPr>
              <a:t>Fizika</a:t>
            </a:r>
            <a:r>
              <a:rPr lang="it-IT" sz="1400" dirty="0" smtClean="0">
                <a:solidFill>
                  <a:schemeClr val="accent6">
                    <a:lumMod val="75000"/>
                  </a:schemeClr>
                </a:solidFill>
                <a:latin typeface="Calibri"/>
              </a:rPr>
              <a:t> B12 (2003) 11</a:t>
            </a:r>
            <a:r>
              <a:rPr lang="it-IT" sz="1400" dirty="0" smtClean="0">
                <a:solidFill>
                  <a:schemeClr val="tx1">
                    <a:lumMod val="65000"/>
                    <a:lumOff val="35000"/>
                  </a:schemeClr>
                </a:solidFill>
                <a:latin typeface="Calibri"/>
              </a:rPr>
              <a:t>]</a:t>
            </a:r>
          </a:p>
          <a:p>
            <a:pPr lvl="1">
              <a:buNone/>
            </a:pPr>
            <a:endParaRPr lang="it-IT" sz="2200" dirty="0" smtClean="0">
              <a:solidFill>
                <a:schemeClr val="tx1">
                  <a:lumMod val="65000"/>
                  <a:lumOff val="35000"/>
                </a:schemeClr>
              </a:solidFill>
              <a:latin typeface="Calibri"/>
            </a:endParaRPr>
          </a:p>
          <a:p>
            <a:pPr>
              <a:buClr>
                <a:srgbClr val="C00000"/>
              </a:buClr>
            </a:pPr>
            <a:r>
              <a:rPr lang="it-IT" sz="2300" b="1" dirty="0" err="1" smtClean="0">
                <a:solidFill>
                  <a:srgbClr val="C00000"/>
                </a:solidFill>
                <a:latin typeface="Calibri"/>
              </a:rPr>
              <a:t>Clustering</a:t>
            </a:r>
            <a:r>
              <a:rPr lang="it-IT" sz="2300" b="1" dirty="0" smtClean="0">
                <a:solidFill>
                  <a:srgbClr val="C00000"/>
                </a:solidFill>
                <a:latin typeface="Calibri"/>
              </a:rPr>
              <a:t>:</a:t>
            </a:r>
          </a:p>
          <a:p>
            <a:pPr>
              <a:buClr>
                <a:srgbClr val="C00000"/>
              </a:buClr>
              <a:buNone/>
            </a:pPr>
            <a:r>
              <a:rPr lang="it-IT" sz="2200" dirty="0" smtClean="0">
                <a:solidFill>
                  <a:srgbClr val="C00000"/>
                </a:solidFill>
                <a:latin typeface="Calibri"/>
              </a:rPr>
              <a:t>	</a:t>
            </a:r>
            <a:r>
              <a:rPr lang="it-IT" sz="1800" b="1" dirty="0" err="1" smtClean="0">
                <a:solidFill>
                  <a:schemeClr val="tx1">
                    <a:lumMod val="65000"/>
                    <a:lumOff val="35000"/>
                  </a:schemeClr>
                </a:solidFill>
                <a:latin typeface="Calibri"/>
              </a:rPr>
              <a:t>Pre-formation</a:t>
            </a:r>
            <a:r>
              <a:rPr lang="it-IT" sz="1800" b="1" dirty="0" smtClean="0">
                <a:solidFill>
                  <a:schemeClr val="tx1">
                    <a:lumMod val="65000"/>
                    <a:lumOff val="35000"/>
                  </a:schemeClr>
                </a:solidFill>
                <a:latin typeface="Calibri"/>
              </a:rPr>
              <a:t> </a:t>
            </a:r>
            <a:r>
              <a:rPr lang="it-IT" sz="1800" b="1" dirty="0" err="1" smtClean="0">
                <a:solidFill>
                  <a:schemeClr val="tx1">
                    <a:lumMod val="65000"/>
                    <a:lumOff val="35000"/>
                  </a:schemeClr>
                </a:solidFill>
                <a:latin typeface="Calibri"/>
              </a:rPr>
              <a:t>probability</a:t>
            </a:r>
            <a:r>
              <a:rPr lang="it-IT" sz="1800" b="1" dirty="0" smtClean="0">
                <a:solidFill>
                  <a:schemeClr val="tx1">
                    <a:lumMod val="65000"/>
                    <a:lumOff val="35000"/>
                  </a:schemeClr>
                </a:solidFill>
                <a:latin typeface="Calibri"/>
              </a:rPr>
              <a:t> </a:t>
            </a:r>
            <a:r>
              <a:rPr lang="it-IT" sz="1800" dirty="0" err="1" smtClean="0">
                <a:solidFill>
                  <a:schemeClr val="tx1">
                    <a:lumMod val="65000"/>
                    <a:lumOff val="35000"/>
                  </a:schemeClr>
                </a:solidFill>
                <a:latin typeface="Calibri"/>
              </a:rPr>
              <a:t>of</a:t>
            </a:r>
            <a:r>
              <a:rPr lang="it-IT" sz="1800" dirty="0" smtClean="0">
                <a:solidFill>
                  <a:schemeClr val="tx1">
                    <a:lumMod val="65000"/>
                    <a:lumOff val="35000"/>
                  </a:schemeClr>
                </a:solidFill>
                <a:latin typeface="Calibri"/>
              </a:rPr>
              <a:t> cluster and </a:t>
            </a:r>
            <a:r>
              <a:rPr lang="it-IT" sz="1800" b="1" dirty="0" err="1" smtClean="0">
                <a:solidFill>
                  <a:schemeClr val="tx1">
                    <a:lumMod val="65000"/>
                    <a:lumOff val="35000"/>
                  </a:schemeClr>
                </a:solidFill>
                <a:latin typeface="Calibri"/>
              </a:rPr>
              <a:t>exciton</a:t>
            </a:r>
            <a:r>
              <a:rPr lang="it-IT" sz="1800" b="1" dirty="0" smtClean="0">
                <a:solidFill>
                  <a:schemeClr val="tx1">
                    <a:lumMod val="65000"/>
                    <a:lumOff val="35000"/>
                  </a:schemeClr>
                </a:solidFill>
                <a:latin typeface="Calibri"/>
              </a:rPr>
              <a:t> </a:t>
            </a:r>
            <a:r>
              <a:rPr lang="it-IT" sz="1800" b="1" dirty="0" err="1" smtClean="0">
                <a:solidFill>
                  <a:schemeClr val="tx1">
                    <a:lumMod val="65000"/>
                    <a:lumOff val="35000"/>
                  </a:schemeClr>
                </a:solidFill>
                <a:latin typeface="Calibri"/>
              </a:rPr>
              <a:t>energies</a:t>
            </a:r>
            <a:r>
              <a:rPr lang="it-IT" sz="1800" b="1" dirty="0" smtClean="0">
                <a:solidFill>
                  <a:schemeClr val="tx1">
                    <a:lumMod val="65000"/>
                    <a:lumOff val="35000"/>
                  </a:schemeClr>
                </a:solidFill>
                <a:latin typeface="Calibri"/>
              </a:rPr>
              <a:t> </a:t>
            </a:r>
            <a:r>
              <a:rPr lang="it-IT" sz="1800" dirty="0" err="1" smtClean="0">
                <a:solidFill>
                  <a:schemeClr val="tx1">
                    <a:lumMod val="65000"/>
                    <a:lumOff val="35000"/>
                  </a:schemeClr>
                </a:solidFill>
                <a:latin typeface="Calibri"/>
              </a:rPr>
              <a:t>for</a:t>
            </a:r>
            <a:r>
              <a:rPr lang="it-IT" sz="1800" dirty="0" smtClean="0">
                <a:solidFill>
                  <a:schemeClr val="tx1">
                    <a:lumMod val="65000"/>
                    <a:lumOff val="35000"/>
                  </a:schemeClr>
                </a:solidFill>
                <a:latin typeface="Calibri"/>
              </a:rPr>
              <a:t> cluster/light </a:t>
            </a:r>
            <a:r>
              <a:rPr lang="it-IT" sz="1800" dirty="0" err="1" smtClean="0">
                <a:solidFill>
                  <a:schemeClr val="tx1">
                    <a:lumMod val="65000"/>
                    <a:lumOff val="35000"/>
                  </a:schemeClr>
                </a:solidFill>
                <a:latin typeface="Calibri"/>
              </a:rPr>
              <a:t>ion</a:t>
            </a:r>
            <a:r>
              <a:rPr lang="it-IT" sz="1800" dirty="0" smtClean="0">
                <a:solidFill>
                  <a:schemeClr val="tx1">
                    <a:lumMod val="65000"/>
                    <a:lumOff val="35000"/>
                  </a:schemeClr>
                </a:solidFill>
                <a:latin typeface="Calibri"/>
              </a:rPr>
              <a:t> </a:t>
            </a:r>
            <a:r>
              <a:rPr lang="it-IT" sz="1800" dirty="0" err="1" smtClean="0">
                <a:solidFill>
                  <a:schemeClr val="tx1">
                    <a:lumMod val="65000"/>
                    <a:lumOff val="35000"/>
                  </a:schemeClr>
                </a:solidFill>
                <a:latin typeface="Calibri"/>
              </a:rPr>
              <a:t>induced</a:t>
            </a:r>
            <a:r>
              <a:rPr lang="it-IT" sz="1800" dirty="0" smtClean="0">
                <a:solidFill>
                  <a:schemeClr val="tx1">
                    <a:lumMod val="65000"/>
                    <a:lumOff val="35000"/>
                  </a:schemeClr>
                </a:solidFill>
                <a:latin typeface="Calibri"/>
              </a:rPr>
              <a:t> </a:t>
            </a:r>
            <a:r>
              <a:rPr lang="it-IT" sz="1800" dirty="0" err="1" smtClean="0">
                <a:solidFill>
                  <a:schemeClr val="tx1">
                    <a:lumMod val="65000"/>
                    <a:lumOff val="35000"/>
                  </a:schemeClr>
                </a:solidFill>
                <a:latin typeface="Calibri"/>
              </a:rPr>
              <a:t>reactions</a:t>
            </a:r>
            <a:r>
              <a:rPr lang="it-IT" sz="1800" dirty="0" smtClean="0">
                <a:solidFill>
                  <a:schemeClr val="tx1">
                    <a:lumMod val="65000"/>
                    <a:lumOff val="35000"/>
                  </a:schemeClr>
                </a:solidFill>
                <a:latin typeface="Calibri"/>
              </a:rPr>
              <a:t> </a:t>
            </a:r>
            <a:r>
              <a:rPr lang="it-IT" sz="1400" dirty="0" smtClean="0">
                <a:solidFill>
                  <a:schemeClr val="tx1">
                    <a:lumMod val="65000"/>
                    <a:lumOff val="35000"/>
                  </a:schemeClr>
                </a:solidFill>
                <a:latin typeface="Calibri"/>
              </a:rPr>
              <a:t>[</a:t>
            </a:r>
            <a:r>
              <a:rPr lang="it-IT" sz="1400" dirty="0" smtClean="0">
                <a:solidFill>
                  <a:schemeClr val="accent6"/>
                </a:solidFill>
                <a:latin typeface="Calibri"/>
              </a:rPr>
              <a:t>M. </a:t>
            </a:r>
            <a:r>
              <a:rPr lang="it-IT" sz="1400" dirty="0" err="1" smtClean="0">
                <a:solidFill>
                  <a:schemeClr val="accent6"/>
                </a:solidFill>
                <a:latin typeface="Calibri"/>
              </a:rPr>
              <a:t>Blann</a:t>
            </a:r>
            <a:r>
              <a:rPr lang="it-IT" sz="1400" dirty="0" smtClean="0">
                <a:solidFill>
                  <a:schemeClr val="accent6"/>
                </a:solidFill>
                <a:latin typeface="Calibri"/>
              </a:rPr>
              <a:t> </a:t>
            </a:r>
            <a:r>
              <a:rPr lang="it-IT" sz="1400" dirty="0" err="1" smtClean="0">
                <a:solidFill>
                  <a:schemeClr val="accent6"/>
                </a:solidFill>
                <a:latin typeface="Calibri"/>
              </a:rPr>
              <a:t>et</a:t>
            </a:r>
            <a:r>
              <a:rPr lang="it-IT" sz="1400" dirty="0" smtClean="0">
                <a:solidFill>
                  <a:schemeClr val="accent6"/>
                </a:solidFill>
                <a:latin typeface="Calibri"/>
              </a:rPr>
              <a:t> al. </a:t>
            </a:r>
            <a:r>
              <a:rPr lang="it-IT" sz="1400" dirty="0" err="1" smtClean="0">
                <a:solidFill>
                  <a:schemeClr val="accent6"/>
                </a:solidFill>
                <a:latin typeface="Calibri"/>
              </a:rPr>
              <a:t>Phys</a:t>
            </a:r>
            <a:r>
              <a:rPr lang="it-IT" sz="1400" dirty="0" smtClean="0">
                <a:solidFill>
                  <a:schemeClr val="accent6"/>
                </a:solidFill>
                <a:latin typeface="Calibri"/>
              </a:rPr>
              <a:t> Rev. C 62 (2000) 034604</a:t>
            </a:r>
            <a:r>
              <a:rPr lang="it-IT" sz="1400" dirty="0" smtClean="0">
                <a:solidFill>
                  <a:schemeClr val="tx1">
                    <a:lumMod val="65000"/>
                    <a:lumOff val="35000"/>
                  </a:schemeClr>
                </a:solidFill>
                <a:latin typeface="Calibri"/>
              </a:rPr>
              <a:t>]</a:t>
            </a:r>
          </a:p>
          <a:p>
            <a:pPr lvl="1">
              <a:buNone/>
            </a:pPr>
            <a:endParaRPr lang="it-IT" sz="1800" dirty="0" smtClean="0">
              <a:solidFill>
                <a:schemeClr val="tx1">
                  <a:lumMod val="65000"/>
                  <a:lumOff val="35000"/>
                </a:schemeClr>
              </a:solidFill>
              <a:latin typeface="Calibri"/>
            </a:endParaRPr>
          </a:p>
          <a:p>
            <a:pPr>
              <a:buNone/>
            </a:pPr>
            <a:r>
              <a:rPr lang="it-IT" sz="2200" dirty="0" smtClean="0">
                <a:solidFill>
                  <a:schemeClr val="tx1">
                    <a:lumMod val="65000"/>
                    <a:lumOff val="35000"/>
                  </a:schemeClr>
                </a:solidFill>
                <a:latin typeface="Calibri"/>
              </a:rPr>
              <a:t>	</a:t>
            </a:r>
            <a:r>
              <a:rPr lang="it-IT" sz="2200" dirty="0" err="1" smtClean="0">
                <a:solidFill>
                  <a:srgbClr val="003399"/>
                </a:solidFill>
                <a:latin typeface="Calibri"/>
              </a:rPr>
              <a:t>For</a:t>
            </a:r>
            <a:r>
              <a:rPr lang="it-IT" sz="2200" dirty="0" smtClean="0">
                <a:solidFill>
                  <a:srgbClr val="003399"/>
                </a:solidFill>
                <a:latin typeface="Calibri"/>
              </a:rPr>
              <a:t> more </a:t>
            </a:r>
            <a:r>
              <a:rPr lang="it-IT" sz="2200" dirty="0" err="1" smtClean="0">
                <a:solidFill>
                  <a:srgbClr val="003399"/>
                </a:solidFill>
                <a:latin typeface="Calibri"/>
              </a:rPr>
              <a:t>detailed</a:t>
            </a:r>
            <a:r>
              <a:rPr lang="it-IT" sz="2200" dirty="0" smtClean="0">
                <a:solidFill>
                  <a:srgbClr val="003399"/>
                </a:solidFill>
                <a:latin typeface="Calibri"/>
              </a:rPr>
              <a:t> </a:t>
            </a:r>
            <a:r>
              <a:rPr lang="it-IT" sz="2200" dirty="0" err="1" smtClean="0">
                <a:solidFill>
                  <a:srgbClr val="003399"/>
                </a:solidFill>
                <a:latin typeface="Calibri"/>
              </a:rPr>
              <a:t>description</a:t>
            </a:r>
            <a:r>
              <a:rPr lang="it-IT" sz="2200" dirty="0" smtClean="0">
                <a:solidFill>
                  <a:srgbClr val="003399"/>
                </a:solidFill>
                <a:latin typeface="Calibri"/>
              </a:rPr>
              <a:t> </a:t>
            </a:r>
            <a:r>
              <a:rPr lang="it-IT" sz="2200" dirty="0" err="1" smtClean="0">
                <a:solidFill>
                  <a:srgbClr val="003399"/>
                </a:solidFill>
                <a:latin typeface="Calibri"/>
              </a:rPr>
              <a:t>of</a:t>
            </a:r>
            <a:r>
              <a:rPr lang="it-IT" sz="2200" dirty="0" smtClean="0">
                <a:solidFill>
                  <a:srgbClr val="003399"/>
                </a:solidFill>
                <a:latin typeface="Calibri"/>
              </a:rPr>
              <a:t> </a:t>
            </a:r>
            <a:r>
              <a:rPr lang="it-IT" sz="2200" dirty="0" err="1" smtClean="0">
                <a:solidFill>
                  <a:srgbClr val="003399"/>
                </a:solidFill>
                <a:latin typeface="Calibri"/>
              </a:rPr>
              <a:t>using</a:t>
            </a:r>
            <a:r>
              <a:rPr lang="it-IT" sz="2200" dirty="0" smtClean="0">
                <a:solidFill>
                  <a:srgbClr val="003399"/>
                </a:solidFill>
                <a:latin typeface="Calibri"/>
              </a:rPr>
              <a:t> </a:t>
            </a:r>
            <a:r>
              <a:rPr lang="it-IT" sz="2200" dirty="0" err="1" smtClean="0">
                <a:solidFill>
                  <a:srgbClr val="003399"/>
                </a:solidFill>
                <a:latin typeface="Calibri"/>
              </a:rPr>
              <a:t>method</a:t>
            </a:r>
            <a:r>
              <a:rPr lang="it-IT" sz="2200" dirty="0" smtClean="0">
                <a:solidFill>
                  <a:srgbClr val="003399"/>
                </a:solidFill>
                <a:latin typeface="Calibri"/>
              </a:rPr>
              <a:t> </a:t>
            </a:r>
            <a:r>
              <a:rPr lang="it-IT" sz="2200" dirty="0" err="1" smtClean="0">
                <a:solidFill>
                  <a:srgbClr val="003399"/>
                </a:solidFill>
                <a:latin typeface="Calibri"/>
              </a:rPr>
              <a:t>see</a:t>
            </a:r>
            <a:r>
              <a:rPr lang="it-IT" sz="2200" dirty="0" smtClean="0">
                <a:solidFill>
                  <a:srgbClr val="003399"/>
                </a:solidFill>
                <a:latin typeface="Calibri"/>
              </a:rPr>
              <a:t> </a:t>
            </a:r>
            <a:r>
              <a:rPr lang="it-IT" sz="2200" dirty="0" err="1" smtClean="0">
                <a:solidFill>
                  <a:schemeClr val="accent6">
                    <a:lumMod val="75000"/>
                  </a:schemeClr>
                </a:solidFill>
                <a:latin typeface="Calibri"/>
              </a:rPr>
              <a:t>O.V.</a:t>
            </a:r>
            <a:r>
              <a:rPr lang="it-IT" sz="2200" dirty="0" smtClean="0">
                <a:solidFill>
                  <a:schemeClr val="accent6">
                    <a:lumMod val="75000"/>
                  </a:schemeClr>
                </a:solidFill>
                <a:latin typeface="Calibri"/>
              </a:rPr>
              <a:t> </a:t>
            </a:r>
            <a:r>
              <a:rPr lang="it-IT" sz="2200" dirty="0" err="1" smtClean="0">
                <a:solidFill>
                  <a:schemeClr val="accent6">
                    <a:lumMod val="75000"/>
                  </a:schemeClr>
                </a:solidFill>
                <a:latin typeface="Calibri"/>
              </a:rPr>
              <a:t>Fotina</a:t>
            </a:r>
            <a:r>
              <a:rPr lang="it-IT" sz="2200" dirty="0" smtClean="0">
                <a:solidFill>
                  <a:schemeClr val="accent6">
                    <a:lumMod val="75000"/>
                  </a:schemeClr>
                </a:solidFill>
                <a:latin typeface="Calibri"/>
              </a:rPr>
              <a:t> </a:t>
            </a:r>
            <a:r>
              <a:rPr lang="it-IT" sz="2200" dirty="0" err="1" smtClean="0">
                <a:solidFill>
                  <a:schemeClr val="accent6">
                    <a:lumMod val="75000"/>
                  </a:schemeClr>
                </a:solidFill>
                <a:latin typeface="Calibri"/>
              </a:rPr>
              <a:t>et</a:t>
            </a:r>
            <a:r>
              <a:rPr lang="it-IT" sz="2200" dirty="0" smtClean="0">
                <a:solidFill>
                  <a:schemeClr val="accent6">
                    <a:lumMod val="75000"/>
                  </a:schemeClr>
                </a:solidFill>
                <a:latin typeface="Calibri"/>
              </a:rPr>
              <a:t> al. </a:t>
            </a:r>
            <a:r>
              <a:rPr lang="it-IT" sz="2200" dirty="0" err="1" smtClean="0">
                <a:solidFill>
                  <a:schemeClr val="accent6">
                    <a:lumMod val="75000"/>
                  </a:schemeClr>
                </a:solidFill>
                <a:latin typeface="Calibri"/>
              </a:rPr>
              <a:t>Phys</a:t>
            </a:r>
            <a:r>
              <a:rPr lang="it-IT" sz="2200" dirty="0" smtClean="0">
                <a:solidFill>
                  <a:schemeClr val="accent6">
                    <a:lumMod val="75000"/>
                  </a:schemeClr>
                </a:solidFill>
                <a:latin typeface="Calibri"/>
              </a:rPr>
              <a:t>. </a:t>
            </a:r>
            <a:r>
              <a:rPr lang="it-IT" sz="2200" dirty="0" err="1" smtClean="0">
                <a:solidFill>
                  <a:schemeClr val="accent6">
                    <a:lumMod val="75000"/>
                  </a:schemeClr>
                </a:solidFill>
                <a:latin typeface="Calibri"/>
              </a:rPr>
              <a:t>Atom</a:t>
            </a:r>
            <a:r>
              <a:rPr lang="it-IT" sz="2200" dirty="0" smtClean="0">
                <a:solidFill>
                  <a:schemeClr val="accent6">
                    <a:lumMod val="75000"/>
                  </a:schemeClr>
                </a:solidFill>
                <a:latin typeface="Calibri"/>
              </a:rPr>
              <a:t>. </a:t>
            </a:r>
            <a:r>
              <a:rPr lang="it-IT" sz="2200" dirty="0" err="1" smtClean="0">
                <a:solidFill>
                  <a:schemeClr val="accent6">
                    <a:lumMod val="75000"/>
                  </a:schemeClr>
                </a:solidFill>
                <a:latin typeface="Calibri"/>
              </a:rPr>
              <a:t>Nucl</a:t>
            </a:r>
            <a:r>
              <a:rPr lang="it-IT" sz="2200" dirty="0" smtClean="0">
                <a:solidFill>
                  <a:schemeClr val="accent6">
                    <a:lumMod val="75000"/>
                  </a:schemeClr>
                </a:solidFill>
                <a:latin typeface="Calibri"/>
              </a:rPr>
              <a:t>. 73 (2010)1317 </a:t>
            </a:r>
            <a:r>
              <a:rPr lang="it-IT" sz="2200" dirty="0" smtClean="0">
                <a:solidFill>
                  <a:srgbClr val="003399"/>
                </a:solidFill>
                <a:latin typeface="Calibri"/>
              </a:rPr>
              <a:t>and </a:t>
            </a:r>
            <a:r>
              <a:rPr lang="it-IT" sz="2200" dirty="0" err="1" smtClean="0">
                <a:solidFill>
                  <a:srgbClr val="003399"/>
                </a:solidFill>
                <a:latin typeface="Calibri"/>
              </a:rPr>
              <a:t>ref</a:t>
            </a:r>
            <a:r>
              <a:rPr lang="it-IT" sz="2200" dirty="0" smtClean="0">
                <a:solidFill>
                  <a:srgbClr val="003399"/>
                </a:solidFill>
                <a:latin typeface="Calibri"/>
              </a:rPr>
              <a:t>. </a:t>
            </a:r>
            <a:r>
              <a:rPr lang="it-IT" sz="2200" dirty="0" err="1" smtClean="0">
                <a:solidFill>
                  <a:srgbClr val="003399"/>
                </a:solidFill>
                <a:latin typeface="Calibri"/>
              </a:rPr>
              <a:t>therein</a:t>
            </a:r>
            <a:r>
              <a:rPr lang="it-IT" sz="2200" dirty="0" smtClean="0">
                <a:solidFill>
                  <a:srgbClr val="003399"/>
                </a:solidFill>
                <a:latin typeface="Calibri"/>
              </a:rPr>
              <a:t>.  </a:t>
            </a:r>
          </a:p>
        </p:txBody>
      </p:sp>
      <p:pic>
        <p:nvPicPr>
          <p:cNvPr id="4" name="Picture 2" descr="http://www.infn.it/logo/weblogo6.gif"/>
          <p:cNvPicPr>
            <a:picLocks noChangeAspect="1" noChangeArrowheads="1"/>
          </p:cNvPicPr>
          <p:nvPr/>
        </p:nvPicPr>
        <p:blipFill>
          <a:blip r:embed="rId2" cstate="print"/>
          <a:srcRect/>
          <a:stretch>
            <a:fillRect/>
          </a:stretch>
        </p:blipFill>
        <p:spPr bwMode="auto">
          <a:xfrm>
            <a:off x="8175054" y="30137"/>
            <a:ext cx="933450" cy="590551"/>
          </a:xfrm>
          <a:prstGeom prst="rect">
            <a:avLst/>
          </a:prstGeom>
          <a:noFill/>
        </p:spPr>
      </p:pic>
      <p:sp>
        <p:nvSpPr>
          <p:cNvPr id="5" name="Rettangolo 4"/>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o 17"/>
          <p:cNvGrpSpPr/>
          <p:nvPr/>
        </p:nvGrpSpPr>
        <p:grpSpPr>
          <a:xfrm>
            <a:off x="4860032" y="1124744"/>
            <a:ext cx="3960000" cy="1440000"/>
            <a:chOff x="4716016" y="1340928"/>
            <a:chExt cx="4320240" cy="1440000"/>
          </a:xfrm>
        </p:grpSpPr>
        <p:pic>
          <p:nvPicPr>
            <p:cNvPr id="5" name="Рисунок 5" descr="F3p1"/>
            <p:cNvPicPr/>
            <p:nvPr/>
          </p:nvPicPr>
          <p:blipFill>
            <a:blip r:embed="rId2" cstate="print"/>
            <a:srcRect/>
            <a:stretch>
              <a:fillRect/>
            </a:stretch>
          </p:blipFill>
          <p:spPr bwMode="auto">
            <a:xfrm>
              <a:off x="4716016" y="1340928"/>
              <a:ext cx="2160000" cy="1440000"/>
            </a:xfrm>
            <a:prstGeom prst="rect">
              <a:avLst/>
            </a:prstGeom>
            <a:noFill/>
            <a:ln w="9525">
              <a:noFill/>
              <a:miter lim="800000"/>
              <a:headEnd/>
              <a:tailEnd/>
            </a:ln>
          </p:spPr>
        </p:pic>
        <p:pic>
          <p:nvPicPr>
            <p:cNvPr id="6" name="Рисунок 6" descr="F3p2j"/>
            <p:cNvPicPr/>
            <p:nvPr/>
          </p:nvPicPr>
          <p:blipFill>
            <a:blip r:embed="rId3" cstate="print"/>
            <a:srcRect/>
            <a:stretch>
              <a:fillRect/>
            </a:stretch>
          </p:blipFill>
          <p:spPr bwMode="auto">
            <a:xfrm>
              <a:off x="6876256" y="1340928"/>
              <a:ext cx="2160000" cy="1440000"/>
            </a:xfrm>
            <a:prstGeom prst="rect">
              <a:avLst/>
            </a:prstGeom>
            <a:noFill/>
            <a:ln w="9525">
              <a:noFill/>
              <a:miter lim="800000"/>
              <a:headEnd/>
              <a:tailEnd/>
            </a:ln>
          </p:spPr>
        </p:pic>
      </p:grpSp>
      <p:sp>
        <p:nvSpPr>
          <p:cNvPr id="7" name="CasellaDiTesto 6"/>
          <p:cNvSpPr txBox="1"/>
          <p:nvPr/>
        </p:nvSpPr>
        <p:spPr>
          <a:xfrm>
            <a:off x="3635897" y="116632"/>
            <a:ext cx="2160239" cy="461665"/>
          </a:xfrm>
          <a:prstGeom prst="rect">
            <a:avLst/>
          </a:prstGeom>
          <a:noFill/>
          <a:ln>
            <a:solidFill>
              <a:srgbClr val="003399"/>
            </a:solidFill>
          </a:ln>
        </p:spPr>
        <p:txBody>
          <a:bodyPr wrap="square" rtlCol="0">
            <a:spAutoFit/>
          </a:bodyPr>
          <a:lstStyle/>
          <a:p>
            <a:pPr algn="ctr"/>
            <a:r>
              <a:rPr lang="it-IT" sz="2400" b="1" dirty="0" err="1" smtClean="0">
                <a:solidFill>
                  <a:srgbClr val="C00000"/>
                </a:solidFill>
              </a:rPr>
              <a:t>Protons</a:t>
            </a:r>
            <a:r>
              <a:rPr lang="it-IT" sz="2400" dirty="0" smtClean="0">
                <a:solidFill>
                  <a:srgbClr val="C00000"/>
                </a:solidFill>
              </a:rPr>
              <a:t> </a:t>
            </a:r>
            <a:r>
              <a:rPr lang="it-IT" sz="2400" dirty="0" err="1" smtClean="0">
                <a:solidFill>
                  <a:srgbClr val="003399"/>
                </a:solidFill>
              </a:rPr>
              <a:t>spectra</a:t>
            </a:r>
            <a:endParaRPr lang="it-IT" sz="2400" dirty="0">
              <a:solidFill>
                <a:srgbClr val="003399"/>
              </a:solidFill>
            </a:endParaRPr>
          </a:p>
        </p:txBody>
      </p:sp>
      <p:sp>
        <p:nvSpPr>
          <p:cNvPr id="8" name="CasellaDiTesto 7"/>
          <p:cNvSpPr txBox="1"/>
          <p:nvPr/>
        </p:nvSpPr>
        <p:spPr>
          <a:xfrm>
            <a:off x="6084168" y="620688"/>
            <a:ext cx="1863011" cy="338554"/>
          </a:xfrm>
          <a:prstGeom prst="rect">
            <a:avLst/>
          </a:prstGeom>
          <a:noFill/>
          <a:ln>
            <a:noFill/>
          </a:ln>
        </p:spPr>
        <p:txBody>
          <a:bodyPr wrap="none" rtlCol="0">
            <a:spAutoFit/>
          </a:bodyPr>
          <a:lstStyle/>
          <a:p>
            <a:r>
              <a:rPr lang="it-IT" sz="1600" dirty="0" smtClean="0">
                <a:solidFill>
                  <a:srgbClr val="003399"/>
                </a:solidFill>
              </a:rPr>
              <a:t>250 </a:t>
            </a:r>
            <a:r>
              <a:rPr lang="it-IT" sz="1600" dirty="0" err="1" smtClean="0">
                <a:solidFill>
                  <a:srgbClr val="003399"/>
                </a:solidFill>
              </a:rPr>
              <a:t>MeV</a:t>
            </a:r>
            <a:r>
              <a:rPr lang="it-IT" sz="1600" dirty="0" smtClean="0">
                <a:solidFill>
                  <a:srgbClr val="003399"/>
                </a:solidFill>
              </a:rPr>
              <a:t> </a:t>
            </a:r>
            <a:r>
              <a:rPr lang="it-IT" sz="1600" baseline="30000" dirty="0" smtClean="0">
                <a:solidFill>
                  <a:srgbClr val="003399"/>
                </a:solidFill>
              </a:rPr>
              <a:t>16</a:t>
            </a:r>
            <a:r>
              <a:rPr lang="it-IT" sz="1600" dirty="0" smtClean="0">
                <a:solidFill>
                  <a:srgbClr val="003399"/>
                </a:solidFill>
              </a:rPr>
              <a:t>O + </a:t>
            </a:r>
            <a:r>
              <a:rPr lang="it-IT" sz="1600" baseline="30000" dirty="0" smtClean="0">
                <a:solidFill>
                  <a:srgbClr val="003399"/>
                </a:solidFill>
              </a:rPr>
              <a:t>116</a:t>
            </a:r>
            <a:r>
              <a:rPr lang="it-IT" sz="1600" dirty="0" smtClean="0">
                <a:solidFill>
                  <a:srgbClr val="003399"/>
                </a:solidFill>
              </a:rPr>
              <a:t>Sn</a:t>
            </a:r>
            <a:endParaRPr lang="it-IT" sz="1600" dirty="0">
              <a:solidFill>
                <a:srgbClr val="003399"/>
              </a:solidFill>
            </a:endParaRPr>
          </a:p>
        </p:txBody>
      </p:sp>
      <p:grpSp>
        <p:nvGrpSpPr>
          <p:cNvPr id="9" name="Gruppo 8"/>
          <p:cNvGrpSpPr/>
          <p:nvPr/>
        </p:nvGrpSpPr>
        <p:grpSpPr>
          <a:xfrm>
            <a:off x="683568" y="1124744"/>
            <a:ext cx="3960000" cy="1440000"/>
            <a:chOff x="4572000" y="1052736"/>
            <a:chExt cx="4392488" cy="1440000"/>
          </a:xfrm>
        </p:grpSpPr>
        <p:pic>
          <p:nvPicPr>
            <p:cNvPr id="10" name="Picture 8" descr="p130_1"/>
            <p:cNvPicPr/>
            <p:nvPr/>
          </p:nvPicPr>
          <p:blipFill>
            <a:blip r:embed="rId4" cstate="print"/>
            <a:srcRect/>
            <a:stretch>
              <a:fillRect/>
            </a:stretch>
          </p:blipFill>
          <p:spPr bwMode="auto">
            <a:xfrm>
              <a:off x="4572000" y="1052736"/>
              <a:ext cx="2160000" cy="1440000"/>
            </a:xfrm>
            <a:prstGeom prst="rect">
              <a:avLst/>
            </a:prstGeom>
            <a:noFill/>
            <a:ln w="9525">
              <a:noFill/>
              <a:miter lim="800000"/>
              <a:headEnd/>
              <a:tailEnd/>
            </a:ln>
          </p:spPr>
        </p:pic>
        <p:pic>
          <p:nvPicPr>
            <p:cNvPr id="11" name="Picture 9" descr="p130_4"/>
            <p:cNvPicPr/>
            <p:nvPr/>
          </p:nvPicPr>
          <p:blipFill>
            <a:blip r:embed="rId5" cstate="print"/>
            <a:srcRect/>
            <a:stretch>
              <a:fillRect/>
            </a:stretch>
          </p:blipFill>
          <p:spPr bwMode="auto">
            <a:xfrm>
              <a:off x="6804488" y="1052736"/>
              <a:ext cx="2160000" cy="1440000"/>
            </a:xfrm>
            <a:prstGeom prst="rect">
              <a:avLst/>
            </a:prstGeom>
            <a:noFill/>
            <a:ln w="9525">
              <a:noFill/>
              <a:miter lim="800000"/>
              <a:headEnd/>
              <a:tailEnd/>
            </a:ln>
          </p:spPr>
        </p:pic>
      </p:grpSp>
      <p:sp>
        <p:nvSpPr>
          <p:cNvPr id="12" name="Rettangolo 11"/>
          <p:cNvSpPr/>
          <p:nvPr/>
        </p:nvSpPr>
        <p:spPr>
          <a:xfrm>
            <a:off x="1700877" y="620688"/>
            <a:ext cx="1863011" cy="338554"/>
          </a:xfrm>
          <a:prstGeom prst="rect">
            <a:avLst/>
          </a:prstGeom>
        </p:spPr>
        <p:txBody>
          <a:bodyPr wrap="none">
            <a:spAutoFit/>
          </a:bodyPr>
          <a:lstStyle/>
          <a:p>
            <a:r>
              <a:rPr lang="it-IT" sz="1600" dirty="0" smtClean="0">
                <a:solidFill>
                  <a:srgbClr val="003399"/>
                </a:solidFill>
              </a:rPr>
              <a:t>130 </a:t>
            </a:r>
            <a:r>
              <a:rPr lang="it-IT" sz="1600" dirty="0" err="1" smtClean="0">
                <a:solidFill>
                  <a:srgbClr val="003399"/>
                </a:solidFill>
              </a:rPr>
              <a:t>MeV</a:t>
            </a:r>
            <a:r>
              <a:rPr lang="it-IT" sz="1600" dirty="0" smtClean="0">
                <a:solidFill>
                  <a:srgbClr val="003399"/>
                </a:solidFill>
              </a:rPr>
              <a:t> </a:t>
            </a:r>
            <a:r>
              <a:rPr lang="it-IT" sz="1600" baseline="30000" dirty="0" smtClean="0">
                <a:solidFill>
                  <a:srgbClr val="003399"/>
                </a:solidFill>
              </a:rPr>
              <a:t>16</a:t>
            </a:r>
            <a:r>
              <a:rPr lang="it-IT" sz="1600" dirty="0" smtClean="0">
                <a:solidFill>
                  <a:srgbClr val="003399"/>
                </a:solidFill>
              </a:rPr>
              <a:t>O + </a:t>
            </a:r>
            <a:r>
              <a:rPr lang="it-IT" sz="1600" baseline="30000" dirty="0" smtClean="0">
                <a:solidFill>
                  <a:srgbClr val="003399"/>
                </a:solidFill>
              </a:rPr>
              <a:t>116</a:t>
            </a:r>
            <a:r>
              <a:rPr lang="it-IT" sz="1600" dirty="0" smtClean="0">
                <a:solidFill>
                  <a:srgbClr val="003399"/>
                </a:solidFill>
              </a:rPr>
              <a:t>Sn</a:t>
            </a:r>
            <a:endParaRPr lang="it-IT" sz="1600" dirty="0">
              <a:solidFill>
                <a:srgbClr val="003399"/>
              </a:solidFill>
            </a:endParaRPr>
          </a:p>
        </p:txBody>
      </p:sp>
      <p:sp>
        <p:nvSpPr>
          <p:cNvPr id="13" name="Rettangolo 12"/>
          <p:cNvSpPr/>
          <p:nvPr/>
        </p:nvSpPr>
        <p:spPr>
          <a:xfrm>
            <a:off x="3491880" y="2895327"/>
            <a:ext cx="2550827" cy="461665"/>
          </a:xfrm>
          <a:prstGeom prst="rect">
            <a:avLst/>
          </a:prstGeom>
          <a:ln>
            <a:solidFill>
              <a:srgbClr val="003399"/>
            </a:solidFill>
          </a:ln>
        </p:spPr>
        <p:txBody>
          <a:bodyPr wrap="none">
            <a:spAutoFit/>
          </a:bodyPr>
          <a:lstStyle/>
          <a:p>
            <a:r>
              <a:rPr lang="it-IT" sz="2400" b="1" dirty="0" err="1" smtClean="0">
                <a:solidFill>
                  <a:srgbClr val="C00000"/>
                </a:solidFill>
                <a:latin typeface="Symbol" pitchFamily="18" charset="2"/>
              </a:rPr>
              <a:t>a</a:t>
            </a:r>
            <a:r>
              <a:rPr lang="it-IT" sz="2400" b="1" dirty="0" err="1" smtClean="0">
                <a:solidFill>
                  <a:srgbClr val="C00000"/>
                </a:solidFill>
              </a:rPr>
              <a:t>-particles</a:t>
            </a:r>
            <a:r>
              <a:rPr lang="it-IT" sz="2400" dirty="0" smtClean="0"/>
              <a:t> </a:t>
            </a:r>
            <a:r>
              <a:rPr lang="it-IT" sz="2400" dirty="0" err="1" smtClean="0">
                <a:solidFill>
                  <a:srgbClr val="003399"/>
                </a:solidFill>
              </a:rPr>
              <a:t>spectra</a:t>
            </a:r>
            <a:endParaRPr lang="it-IT" sz="2400" dirty="0"/>
          </a:p>
        </p:txBody>
      </p:sp>
      <p:pic>
        <p:nvPicPr>
          <p:cNvPr id="14" name="Picture 5" descr="a250_2"/>
          <p:cNvPicPr/>
          <p:nvPr/>
        </p:nvPicPr>
        <p:blipFill>
          <a:blip r:embed="rId6" cstate="print"/>
          <a:srcRect/>
          <a:stretch>
            <a:fillRect/>
          </a:stretch>
        </p:blipFill>
        <p:spPr bwMode="auto">
          <a:xfrm>
            <a:off x="4860032" y="3933056"/>
            <a:ext cx="3960000" cy="1440000"/>
          </a:xfrm>
          <a:prstGeom prst="rect">
            <a:avLst/>
          </a:prstGeom>
          <a:noFill/>
          <a:ln w="19050">
            <a:noFill/>
            <a:miter lim="800000"/>
            <a:headEnd/>
            <a:tailEnd/>
          </a:ln>
        </p:spPr>
      </p:pic>
      <p:sp>
        <p:nvSpPr>
          <p:cNvPr id="15" name="Rettangolo 14"/>
          <p:cNvSpPr/>
          <p:nvPr/>
        </p:nvSpPr>
        <p:spPr>
          <a:xfrm>
            <a:off x="6093365" y="3501008"/>
            <a:ext cx="1863011" cy="338554"/>
          </a:xfrm>
          <a:prstGeom prst="rect">
            <a:avLst/>
          </a:prstGeom>
        </p:spPr>
        <p:txBody>
          <a:bodyPr wrap="none">
            <a:spAutoFit/>
          </a:bodyPr>
          <a:lstStyle/>
          <a:p>
            <a:r>
              <a:rPr lang="it-IT" sz="1600" dirty="0" smtClean="0">
                <a:solidFill>
                  <a:srgbClr val="003399"/>
                </a:solidFill>
              </a:rPr>
              <a:t>250 </a:t>
            </a:r>
            <a:r>
              <a:rPr lang="it-IT" sz="1600" dirty="0" err="1" smtClean="0">
                <a:solidFill>
                  <a:srgbClr val="003399"/>
                </a:solidFill>
              </a:rPr>
              <a:t>MeV</a:t>
            </a:r>
            <a:r>
              <a:rPr lang="it-IT" sz="1600" dirty="0" smtClean="0">
                <a:solidFill>
                  <a:srgbClr val="003399"/>
                </a:solidFill>
              </a:rPr>
              <a:t> </a:t>
            </a:r>
            <a:r>
              <a:rPr lang="it-IT" sz="1600" baseline="30000" dirty="0" smtClean="0">
                <a:solidFill>
                  <a:srgbClr val="003399"/>
                </a:solidFill>
              </a:rPr>
              <a:t>16</a:t>
            </a:r>
            <a:r>
              <a:rPr lang="it-IT" sz="1600" dirty="0" smtClean="0">
                <a:solidFill>
                  <a:srgbClr val="003399"/>
                </a:solidFill>
              </a:rPr>
              <a:t>O + </a:t>
            </a:r>
            <a:r>
              <a:rPr lang="it-IT" sz="1600" baseline="30000" dirty="0" smtClean="0">
                <a:solidFill>
                  <a:srgbClr val="003399"/>
                </a:solidFill>
              </a:rPr>
              <a:t>116</a:t>
            </a:r>
            <a:r>
              <a:rPr lang="it-IT" sz="1600" dirty="0" smtClean="0">
                <a:solidFill>
                  <a:srgbClr val="003399"/>
                </a:solidFill>
              </a:rPr>
              <a:t>Sn</a:t>
            </a:r>
            <a:endParaRPr lang="it-IT" sz="1600" dirty="0">
              <a:solidFill>
                <a:srgbClr val="003399"/>
              </a:solidFill>
            </a:endParaRPr>
          </a:p>
        </p:txBody>
      </p:sp>
      <p:pic>
        <p:nvPicPr>
          <p:cNvPr id="16" name="Picture 8" descr="a130_2"/>
          <p:cNvPicPr/>
          <p:nvPr/>
        </p:nvPicPr>
        <p:blipFill>
          <a:blip r:embed="rId7" cstate="print"/>
          <a:srcRect/>
          <a:stretch>
            <a:fillRect/>
          </a:stretch>
        </p:blipFill>
        <p:spPr bwMode="auto">
          <a:xfrm>
            <a:off x="611560" y="3933056"/>
            <a:ext cx="3960000" cy="1440000"/>
          </a:xfrm>
          <a:prstGeom prst="rect">
            <a:avLst/>
          </a:prstGeom>
          <a:noFill/>
          <a:ln w="19050">
            <a:noFill/>
            <a:miter lim="800000"/>
            <a:headEnd/>
            <a:tailEnd/>
          </a:ln>
        </p:spPr>
      </p:pic>
      <p:sp>
        <p:nvSpPr>
          <p:cNvPr id="17" name="Rettangolo 16"/>
          <p:cNvSpPr/>
          <p:nvPr/>
        </p:nvSpPr>
        <p:spPr>
          <a:xfrm>
            <a:off x="1628869" y="3501008"/>
            <a:ext cx="1863011" cy="338554"/>
          </a:xfrm>
          <a:prstGeom prst="rect">
            <a:avLst/>
          </a:prstGeom>
        </p:spPr>
        <p:txBody>
          <a:bodyPr wrap="none">
            <a:spAutoFit/>
          </a:bodyPr>
          <a:lstStyle/>
          <a:p>
            <a:r>
              <a:rPr lang="it-IT" sz="1600" dirty="0" smtClean="0">
                <a:solidFill>
                  <a:srgbClr val="003399"/>
                </a:solidFill>
              </a:rPr>
              <a:t>130 </a:t>
            </a:r>
            <a:r>
              <a:rPr lang="it-IT" sz="1600" dirty="0" err="1" smtClean="0">
                <a:solidFill>
                  <a:srgbClr val="003399"/>
                </a:solidFill>
              </a:rPr>
              <a:t>MeV</a:t>
            </a:r>
            <a:r>
              <a:rPr lang="it-IT" sz="1600" dirty="0" smtClean="0">
                <a:solidFill>
                  <a:srgbClr val="003399"/>
                </a:solidFill>
              </a:rPr>
              <a:t> </a:t>
            </a:r>
            <a:r>
              <a:rPr lang="it-IT" sz="1600" baseline="30000" dirty="0" smtClean="0">
                <a:solidFill>
                  <a:srgbClr val="003399"/>
                </a:solidFill>
              </a:rPr>
              <a:t>16</a:t>
            </a:r>
            <a:r>
              <a:rPr lang="it-IT" sz="1600" dirty="0" smtClean="0">
                <a:solidFill>
                  <a:srgbClr val="003399"/>
                </a:solidFill>
              </a:rPr>
              <a:t>O + </a:t>
            </a:r>
            <a:r>
              <a:rPr lang="it-IT" sz="1600" baseline="30000" dirty="0" smtClean="0">
                <a:solidFill>
                  <a:srgbClr val="003399"/>
                </a:solidFill>
              </a:rPr>
              <a:t>116</a:t>
            </a:r>
            <a:r>
              <a:rPr lang="it-IT" sz="1600" dirty="0" smtClean="0">
                <a:solidFill>
                  <a:srgbClr val="003399"/>
                </a:solidFill>
              </a:rPr>
              <a:t>Sn</a:t>
            </a:r>
            <a:endParaRPr lang="it-IT" sz="1600" dirty="0">
              <a:solidFill>
                <a:srgbClr val="003399"/>
              </a:solidFill>
            </a:endParaRPr>
          </a:p>
        </p:txBody>
      </p:sp>
      <p:sp>
        <p:nvSpPr>
          <p:cNvPr id="19" name="CasellaDiTesto 18"/>
          <p:cNvSpPr txBox="1"/>
          <p:nvPr/>
        </p:nvSpPr>
        <p:spPr>
          <a:xfrm>
            <a:off x="7524328" y="5550331"/>
            <a:ext cx="1080120" cy="830997"/>
          </a:xfrm>
          <a:prstGeom prst="rect">
            <a:avLst/>
          </a:prstGeom>
          <a:noFill/>
        </p:spPr>
        <p:txBody>
          <a:bodyPr wrap="square" rtlCol="0">
            <a:spAutoFit/>
          </a:bodyPr>
          <a:lstStyle/>
          <a:p>
            <a:pPr>
              <a:buClr>
                <a:srgbClr val="C00000"/>
              </a:buClr>
              <a:buSzPct val="103000"/>
              <a:buFont typeface="Wingdings" pitchFamily="2" charset="2"/>
              <a:buChar char="§"/>
            </a:pPr>
            <a:r>
              <a:rPr lang="it-IT" sz="1600" dirty="0" smtClean="0">
                <a:solidFill>
                  <a:srgbClr val="C00000"/>
                </a:solidFill>
              </a:rPr>
              <a:t> </a:t>
            </a:r>
            <a:r>
              <a:rPr lang="it-IT" sz="1600" dirty="0" err="1" smtClean="0">
                <a:solidFill>
                  <a:srgbClr val="C00000"/>
                </a:solidFill>
              </a:rPr>
              <a:t>Exp</a:t>
            </a:r>
            <a:endParaRPr lang="it-IT" sz="1600" dirty="0" smtClean="0">
              <a:solidFill>
                <a:srgbClr val="C00000"/>
              </a:solidFill>
            </a:endParaRPr>
          </a:p>
          <a:p>
            <a:pPr>
              <a:buSzPct val="100000"/>
              <a:buFont typeface="Courier New" pitchFamily="49" charset="0"/>
              <a:buChar char="o"/>
            </a:pPr>
            <a:r>
              <a:rPr lang="it-IT" sz="1600" dirty="0" smtClean="0"/>
              <a:t> </a:t>
            </a:r>
            <a:r>
              <a:rPr lang="it-IT" sz="1600" dirty="0" err="1" smtClean="0"/>
              <a:t>Pre-eq</a:t>
            </a:r>
            <a:endParaRPr lang="it-IT" sz="1600" dirty="0" smtClean="0"/>
          </a:p>
          <a:p>
            <a:pPr>
              <a:buSzPct val="100000"/>
              <a:buFont typeface="Calibri" pitchFamily="34" charset="0"/>
              <a:buChar char="–"/>
            </a:pPr>
            <a:r>
              <a:rPr lang="it-IT" sz="1600" dirty="0" smtClean="0"/>
              <a:t> Total</a:t>
            </a:r>
            <a:r>
              <a:rPr lang="it-IT" sz="1600" dirty="0" smtClean="0">
                <a:solidFill>
                  <a:srgbClr val="C00000"/>
                </a:solidFill>
              </a:rPr>
              <a:t> </a:t>
            </a:r>
            <a:endParaRPr lang="it-IT" sz="1600" dirty="0">
              <a:solidFill>
                <a:srgbClr val="C00000"/>
              </a:solidFill>
            </a:endParaRPr>
          </a:p>
        </p:txBody>
      </p:sp>
      <p:pic>
        <p:nvPicPr>
          <p:cNvPr id="20" name="Picture 2" descr="C:\Documents and Settings\fabris\Desktop\Documenti Backup\dany\Nuclex\Garfield\Figure_Garfield\LogoGARFIELD.png"/>
          <p:cNvPicPr>
            <a:picLocks noChangeAspect="1" noChangeArrowheads="1"/>
          </p:cNvPicPr>
          <p:nvPr/>
        </p:nvPicPr>
        <p:blipFill>
          <a:blip r:embed="rId8" cstate="print"/>
          <a:srcRect/>
          <a:stretch>
            <a:fillRect/>
          </a:stretch>
        </p:blipFill>
        <p:spPr bwMode="auto">
          <a:xfrm rot="-5400000">
            <a:off x="-3160501" y="3123988"/>
            <a:ext cx="6885385" cy="637406"/>
          </a:xfrm>
          <a:prstGeom prst="rect">
            <a:avLst/>
          </a:prstGeom>
          <a:noFill/>
        </p:spPr>
      </p:pic>
      <p:sp>
        <p:nvSpPr>
          <p:cNvPr id="21" name="Rettangolo 20"/>
          <p:cNvSpPr/>
          <p:nvPr/>
        </p:nvSpPr>
        <p:spPr>
          <a:xfrm>
            <a:off x="1331640" y="5517232"/>
            <a:ext cx="5328592" cy="830997"/>
          </a:xfrm>
          <a:prstGeom prst="rect">
            <a:avLst/>
          </a:prstGeom>
          <a:ln w="19050">
            <a:solidFill>
              <a:srgbClr val="C00000"/>
            </a:solidFill>
          </a:ln>
        </p:spPr>
        <p:txBody>
          <a:bodyPr wrap="square">
            <a:spAutoFit/>
          </a:bodyPr>
          <a:lstStyle/>
          <a:p>
            <a:pPr algn="ctr"/>
            <a:r>
              <a:rPr lang="it-IT" sz="2400" b="1" dirty="0" err="1" smtClean="0">
                <a:solidFill>
                  <a:srgbClr val="C00000"/>
                </a:solidFill>
                <a:latin typeface="Symbol" pitchFamily="18" charset="2"/>
              </a:rPr>
              <a:t>a</a:t>
            </a:r>
            <a:r>
              <a:rPr lang="it-IT" sz="2400" b="1" dirty="0" err="1" smtClean="0">
                <a:solidFill>
                  <a:srgbClr val="C00000"/>
                </a:solidFill>
              </a:rPr>
              <a:t>-particles</a:t>
            </a:r>
            <a:r>
              <a:rPr lang="it-IT" sz="2400" dirty="0" smtClean="0"/>
              <a:t> </a:t>
            </a:r>
            <a:r>
              <a:rPr lang="it-IT" sz="2400" dirty="0" err="1" smtClean="0">
                <a:solidFill>
                  <a:srgbClr val="003399"/>
                </a:solidFill>
              </a:rPr>
              <a:t>spectra</a:t>
            </a:r>
            <a:r>
              <a:rPr lang="it-IT" sz="2400" dirty="0" smtClean="0"/>
              <a:t> </a:t>
            </a:r>
            <a:r>
              <a:rPr lang="it-IT" sz="2400" dirty="0" smtClean="0">
                <a:solidFill>
                  <a:srgbClr val="003399"/>
                </a:solidFill>
              </a:rPr>
              <a:t>are </a:t>
            </a:r>
            <a:r>
              <a:rPr lang="it-IT" sz="2400" b="1" dirty="0" err="1" smtClean="0">
                <a:solidFill>
                  <a:srgbClr val="C00000"/>
                </a:solidFill>
              </a:rPr>
              <a:t>not</a:t>
            </a:r>
            <a:r>
              <a:rPr lang="it-IT" sz="2400" dirty="0" smtClean="0">
                <a:solidFill>
                  <a:srgbClr val="C00000"/>
                </a:solidFill>
              </a:rPr>
              <a:t> </a:t>
            </a:r>
            <a:r>
              <a:rPr lang="it-IT" sz="2400" dirty="0" err="1" smtClean="0">
                <a:solidFill>
                  <a:srgbClr val="003399"/>
                </a:solidFill>
              </a:rPr>
              <a:t>reproduced</a:t>
            </a:r>
            <a:r>
              <a:rPr lang="it-IT" sz="2400" dirty="0" smtClean="0">
                <a:solidFill>
                  <a:srgbClr val="003399"/>
                </a:solidFill>
              </a:rPr>
              <a:t> </a:t>
            </a:r>
            <a:r>
              <a:rPr lang="it-IT" sz="2400" dirty="0" err="1" smtClean="0">
                <a:solidFill>
                  <a:srgbClr val="003399"/>
                </a:solidFill>
              </a:rPr>
              <a:t>expecially</a:t>
            </a:r>
            <a:r>
              <a:rPr lang="it-IT" sz="2400" dirty="0" smtClean="0">
                <a:solidFill>
                  <a:srgbClr val="003399"/>
                </a:solidFill>
              </a:rPr>
              <a:t> at the </a:t>
            </a:r>
            <a:r>
              <a:rPr lang="it-IT" sz="2400" dirty="0" err="1" smtClean="0">
                <a:solidFill>
                  <a:srgbClr val="003399"/>
                </a:solidFill>
              </a:rPr>
              <a:t>most</a:t>
            </a:r>
            <a:r>
              <a:rPr lang="it-IT" sz="2400" dirty="0" smtClean="0">
                <a:solidFill>
                  <a:srgbClr val="003399"/>
                </a:solidFill>
              </a:rPr>
              <a:t> </a:t>
            </a:r>
            <a:r>
              <a:rPr lang="it-IT" sz="2400" dirty="0" err="1" smtClean="0">
                <a:solidFill>
                  <a:srgbClr val="003399"/>
                </a:solidFill>
              </a:rPr>
              <a:t>forward</a:t>
            </a:r>
            <a:r>
              <a:rPr lang="it-IT" sz="2400" dirty="0" smtClean="0">
                <a:solidFill>
                  <a:srgbClr val="003399"/>
                </a:solidFill>
              </a:rPr>
              <a:t> </a:t>
            </a:r>
            <a:r>
              <a:rPr lang="it-IT" sz="2400" dirty="0" err="1" smtClean="0">
                <a:solidFill>
                  <a:srgbClr val="003399"/>
                </a:solidFill>
              </a:rPr>
              <a:t>angles</a:t>
            </a:r>
            <a:endParaRPr lang="it-IT" sz="2400" dirty="0" smtClean="0">
              <a:solidFill>
                <a:srgbClr val="003399"/>
              </a:solidFill>
            </a:endParaRPr>
          </a:p>
        </p:txBody>
      </p:sp>
      <p:pic>
        <p:nvPicPr>
          <p:cNvPr id="22" name="Picture 2" descr="http://www.infn.it/logo/weblogo6.gif"/>
          <p:cNvPicPr>
            <a:picLocks noChangeAspect="1" noChangeArrowheads="1"/>
          </p:cNvPicPr>
          <p:nvPr/>
        </p:nvPicPr>
        <p:blipFill>
          <a:blip r:embed="rId9" cstate="print"/>
          <a:srcRect/>
          <a:stretch>
            <a:fillRect/>
          </a:stretch>
        </p:blipFill>
        <p:spPr bwMode="auto">
          <a:xfrm>
            <a:off x="8175054" y="30137"/>
            <a:ext cx="933450" cy="590551"/>
          </a:xfrm>
          <a:prstGeom prst="rect">
            <a:avLst/>
          </a:prstGeom>
          <a:noFill/>
        </p:spPr>
      </p:pic>
      <p:sp>
        <p:nvSpPr>
          <p:cNvPr id="23" name="Rettangolo 22"/>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cxnSp>
        <p:nvCxnSpPr>
          <p:cNvPr id="30" name="Connettore 2 29"/>
          <p:cNvCxnSpPr/>
          <p:nvPr/>
        </p:nvCxnSpPr>
        <p:spPr>
          <a:xfrm>
            <a:off x="1835696" y="3933056"/>
            <a:ext cx="194320" cy="554360"/>
          </a:xfrm>
          <a:prstGeom prst="straightConnector1">
            <a:avLst/>
          </a:prstGeom>
          <a:ln w="19050">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5868144" y="3717032"/>
            <a:ext cx="194320" cy="554360"/>
          </a:xfrm>
          <a:prstGeom prst="straightConnector1">
            <a:avLst/>
          </a:prstGeom>
          <a:ln w="19050">
            <a:solidFill>
              <a:srgbClr val="33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sz="quarter"/>
          </p:nvPr>
        </p:nvSpPr>
        <p:spPr>
          <a:xfrm>
            <a:off x="5112568" y="404664"/>
            <a:ext cx="3851920" cy="1196082"/>
          </a:xfrm>
          <a:solidFill>
            <a:srgbClr val="FFFFFF"/>
          </a:solidFill>
        </p:spPr>
        <p:txBody>
          <a:bodyPr>
            <a:normAutofit/>
          </a:bodyPr>
          <a:lstStyle/>
          <a:p>
            <a:pPr eaLnBrk="1" hangingPunct="1"/>
            <a:r>
              <a:rPr lang="en-US" sz="2400" b="1" dirty="0" smtClean="0">
                <a:solidFill>
                  <a:srgbClr val="003399"/>
                </a:solidFill>
                <a:effectLst/>
                <a:latin typeface="Times New Roman" pitchFamily="18" charset="0"/>
              </a:rPr>
              <a:t>Start conditions</a:t>
            </a:r>
            <a:r>
              <a:rPr lang="en-US" sz="2400" b="1" dirty="0" smtClean="0">
                <a:solidFill>
                  <a:schemeClr val="tx1"/>
                </a:solidFill>
                <a:effectLst/>
                <a:latin typeface="Times New Roman" pitchFamily="18" charset="0"/>
              </a:rPr>
              <a:t/>
            </a:r>
            <a:br>
              <a:rPr lang="en-US" sz="2400" b="1" dirty="0" smtClean="0">
                <a:solidFill>
                  <a:schemeClr val="tx1"/>
                </a:solidFill>
                <a:effectLst/>
                <a:latin typeface="Times New Roman" pitchFamily="18" charset="0"/>
              </a:rPr>
            </a:br>
            <a:r>
              <a:rPr lang="en-US" sz="1800" b="1" dirty="0" smtClean="0">
                <a:solidFill>
                  <a:srgbClr val="003399"/>
                </a:solidFill>
                <a:effectLst/>
                <a:latin typeface="Times New Roman" pitchFamily="18" charset="0"/>
              </a:rPr>
              <a:t>Possible</a:t>
            </a:r>
            <a:r>
              <a:rPr lang="en-US" sz="1800" b="1" dirty="0" smtClean="0">
                <a:solidFill>
                  <a:srgbClr val="FF0000"/>
                </a:solidFill>
                <a:effectLst/>
                <a:latin typeface="Symbol" pitchFamily="18" charset="2"/>
              </a:rPr>
              <a:t> a </a:t>
            </a:r>
            <a:r>
              <a:rPr lang="en-US" sz="1800" b="1" dirty="0" smtClean="0">
                <a:solidFill>
                  <a:srgbClr val="003399"/>
                </a:solidFill>
                <a:effectLst/>
                <a:latin typeface="Times New Roman" pitchFamily="18" charset="0"/>
              </a:rPr>
              <a:t>clustering configurations in </a:t>
            </a:r>
            <a:r>
              <a:rPr lang="en-US" sz="1800" b="1" baseline="30000" dirty="0" smtClean="0">
                <a:solidFill>
                  <a:srgbClr val="FF0000"/>
                </a:solidFill>
                <a:effectLst/>
                <a:latin typeface="Times New Roman" pitchFamily="18" charset="0"/>
              </a:rPr>
              <a:t>16</a:t>
            </a:r>
            <a:r>
              <a:rPr lang="en-US" sz="1800" b="1" dirty="0" smtClean="0">
                <a:solidFill>
                  <a:srgbClr val="FF0000"/>
                </a:solidFill>
                <a:effectLst/>
                <a:latin typeface="Times New Roman" pitchFamily="18" charset="0"/>
              </a:rPr>
              <a:t>O </a:t>
            </a:r>
            <a:r>
              <a:rPr lang="en-US" sz="1800" b="1" dirty="0" smtClean="0">
                <a:solidFill>
                  <a:srgbClr val="003399"/>
                </a:solidFill>
                <a:effectLst/>
                <a:latin typeface="Times New Roman" pitchFamily="18" charset="0"/>
              </a:rPr>
              <a:t>nucleus</a:t>
            </a:r>
            <a:endParaRPr lang="ru-RU" sz="1800" b="1" dirty="0" smtClean="0">
              <a:solidFill>
                <a:srgbClr val="003399"/>
              </a:solidFill>
              <a:effectLst/>
              <a:latin typeface="Times New Roman" pitchFamily="18" charset="0"/>
            </a:endParaRPr>
          </a:p>
        </p:txBody>
      </p:sp>
      <p:sp>
        <p:nvSpPr>
          <p:cNvPr id="35843" name="Line 7"/>
          <p:cNvSpPr>
            <a:spLocks noChangeShapeType="1"/>
          </p:cNvSpPr>
          <p:nvPr/>
        </p:nvSpPr>
        <p:spPr bwMode="auto">
          <a:xfrm>
            <a:off x="3563938" y="40767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t-IT"/>
          </a:p>
        </p:txBody>
      </p:sp>
      <p:pic>
        <p:nvPicPr>
          <p:cNvPr id="35844" name="Содержимое 8" descr="Fig1.JPG"/>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a:xfrm>
            <a:off x="683568" y="332657"/>
            <a:ext cx="3104898" cy="1224136"/>
          </a:xfrm>
        </p:spPr>
      </p:pic>
      <p:grpSp>
        <p:nvGrpSpPr>
          <p:cNvPr id="34" name="Gruppo 33"/>
          <p:cNvGrpSpPr>
            <a:grpSpLocks noChangeAspect="1"/>
          </p:cNvGrpSpPr>
          <p:nvPr/>
        </p:nvGrpSpPr>
        <p:grpSpPr>
          <a:xfrm>
            <a:off x="971600" y="1412776"/>
            <a:ext cx="3641563" cy="2241884"/>
            <a:chOff x="971552" y="2276876"/>
            <a:chExt cx="4489111" cy="2763665"/>
          </a:xfrm>
        </p:grpSpPr>
        <p:grpSp>
          <p:nvGrpSpPr>
            <p:cNvPr id="27" name="Gruppo 26"/>
            <p:cNvGrpSpPr/>
            <p:nvPr/>
          </p:nvGrpSpPr>
          <p:grpSpPr>
            <a:xfrm>
              <a:off x="971552" y="3364172"/>
              <a:ext cx="1900662" cy="1676369"/>
              <a:chOff x="971550" y="3356992"/>
              <a:chExt cx="2039938" cy="1799208"/>
            </a:xfrm>
          </p:grpSpPr>
          <p:pic>
            <p:nvPicPr>
              <p:cNvPr id="35851" name="Рисунок 26" descr="Fig1b.bmp"/>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3356992"/>
                <a:ext cx="1482725"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3" name="TextBox 27"/>
              <p:cNvSpPr txBox="1">
                <a:spLocks noChangeArrowheads="1"/>
              </p:cNvSpPr>
              <p:nvPr/>
            </p:nvSpPr>
            <p:spPr bwMode="auto">
              <a:xfrm>
                <a:off x="971550" y="4508500"/>
                <a:ext cx="2039938"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en-US" sz="2400" b="1" dirty="0">
                    <a:solidFill>
                      <a:srgbClr val="000000"/>
                    </a:solidFill>
                  </a:rPr>
                  <a:t>  </a:t>
                </a:r>
                <a:r>
                  <a:rPr lang="en-US" sz="3600" b="1" i="1" dirty="0" err="1">
                    <a:solidFill>
                      <a:srgbClr val="000000"/>
                    </a:solidFill>
                  </a:rPr>
                  <a:t>n</a:t>
                </a:r>
                <a:r>
                  <a:rPr lang="en-US" sz="1200" b="1" dirty="0" err="1">
                    <a:solidFill>
                      <a:srgbClr val="000000"/>
                    </a:solidFill>
                    <a:latin typeface="Symbol" pitchFamily="18" charset="2"/>
                  </a:rPr>
                  <a:t>a</a:t>
                </a:r>
                <a:r>
                  <a:rPr lang="en-US" sz="2400" b="1" dirty="0">
                    <a:solidFill>
                      <a:srgbClr val="000000"/>
                    </a:solidFill>
                  </a:rPr>
                  <a:t>=4p+0(1)h</a:t>
                </a:r>
                <a:endParaRPr lang="ru-RU" sz="2400" b="1" dirty="0">
                  <a:solidFill>
                    <a:srgbClr val="000000"/>
                  </a:solidFill>
                </a:endParaRPr>
              </a:p>
            </p:txBody>
          </p:sp>
        </p:grpSp>
        <p:grpSp>
          <p:nvGrpSpPr>
            <p:cNvPr id="26" name="Gruppo 25"/>
            <p:cNvGrpSpPr/>
            <p:nvPr/>
          </p:nvGrpSpPr>
          <p:grpSpPr>
            <a:xfrm>
              <a:off x="3386945" y="3335585"/>
              <a:ext cx="2073718" cy="1616361"/>
              <a:chOff x="3563938" y="3338847"/>
              <a:chExt cx="2225675" cy="1734803"/>
            </a:xfrm>
          </p:grpSpPr>
          <p:pic>
            <p:nvPicPr>
              <p:cNvPr id="35854" name="Рисунок 28" descr="Fig1c.bmp"/>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938" y="3338847"/>
                <a:ext cx="1757361" cy="143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6" name="TextBox 29"/>
              <p:cNvSpPr txBox="1">
                <a:spLocks noChangeArrowheads="1"/>
              </p:cNvSpPr>
              <p:nvPr/>
            </p:nvSpPr>
            <p:spPr bwMode="auto">
              <a:xfrm>
                <a:off x="3635375" y="4365625"/>
                <a:ext cx="215423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en-US" sz="2400" b="1" dirty="0">
                    <a:solidFill>
                      <a:srgbClr val="000000"/>
                    </a:solidFill>
                  </a:rPr>
                  <a:t> </a:t>
                </a:r>
                <a:r>
                  <a:rPr lang="en-US" sz="4000" b="1" i="1" dirty="0" err="1">
                    <a:solidFill>
                      <a:srgbClr val="000000"/>
                    </a:solidFill>
                  </a:rPr>
                  <a:t>n</a:t>
                </a:r>
                <a:r>
                  <a:rPr lang="en-US" sz="1000" b="1" dirty="0" err="1">
                    <a:solidFill>
                      <a:srgbClr val="000000"/>
                    </a:solidFill>
                  </a:rPr>
                  <a:t>C</a:t>
                </a:r>
                <a:r>
                  <a:rPr lang="en-US" sz="2400" b="1" dirty="0">
                    <a:solidFill>
                      <a:srgbClr val="000000"/>
                    </a:solidFill>
                  </a:rPr>
                  <a:t>=12p+0(1)h</a:t>
                </a:r>
                <a:endParaRPr lang="ru-RU" sz="2400" b="1" dirty="0">
                  <a:solidFill>
                    <a:srgbClr val="000000"/>
                  </a:solidFill>
                </a:endParaRPr>
              </a:p>
            </p:txBody>
          </p:sp>
        </p:grpSp>
        <p:grpSp>
          <p:nvGrpSpPr>
            <p:cNvPr id="31" name="Gruppo 30"/>
            <p:cNvGrpSpPr>
              <a:grpSpLocks noChangeAspect="1"/>
            </p:cNvGrpSpPr>
            <p:nvPr/>
          </p:nvGrpSpPr>
          <p:grpSpPr>
            <a:xfrm>
              <a:off x="2246342" y="2276876"/>
              <a:ext cx="1609277" cy="1504260"/>
              <a:chOff x="2233718" y="2276876"/>
              <a:chExt cx="1593342" cy="1489365"/>
            </a:xfrm>
          </p:grpSpPr>
          <p:sp>
            <p:nvSpPr>
              <p:cNvPr id="24" name="Левая фигурная скобка 23"/>
              <p:cNvSpPr/>
              <p:nvPr/>
            </p:nvSpPr>
            <p:spPr bwMode="auto">
              <a:xfrm rot="16200000">
                <a:off x="2930806" y="2708894"/>
                <a:ext cx="398335" cy="864037"/>
              </a:xfrm>
              <a:prstGeom prst="leftBrace">
                <a:avLst>
                  <a:gd name="adj1" fmla="val 8333"/>
                  <a:gd name="adj2" fmla="val 50000"/>
                </a:avLst>
              </a:prstGeom>
              <a:solidFill>
                <a:schemeClr val="bg1"/>
              </a:solidFill>
              <a:ln w="25400"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lang="ru-RU"/>
              </a:p>
            </p:txBody>
          </p:sp>
          <p:sp>
            <p:nvSpPr>
              <p:cNvPr id="35850" name="TextBox 25"/>
              <p:cNvSpPr txBox="1">
                <a:spLocks noChangeArrowheads="1"/>
              </p:cNvSpPr>
              <p:nvPr/>
            </p:nvSpPr>
            <p:spPr bwMode="auto">
              <a:xfrm>
                <a:off x="2831221" y="3340080"/>
                <a:ext cx="612148" cy="426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en-US" sz="2400" b="1" i="1" dirty="0">
                    <a:solidFill>
                      <a:srgbClr val="000000"/>
                    </a:solidFill>
                  </a:rPr>
                  <a:t>N%</a:t>
                </a:r>
                <a:endParaRPr lang="ru-RU" sz="2400" b="1" i="1" dirty="0">
                  <a:solidFill>
                    <a:srgbClr val="000000"/>
                  </a:solidFill>
                </a:endParaRPr>
              </a:p>
            </p:txBody>
          </p:sp>
          <p:cxnSp>
            <p:nvCxnSpPr>
              <p:cNvPr id="11" name="Прямая со стрелкой 10"/>
              <p:cNvCxnSpPr/>
              <p:nvPr/>
            </p:nvCxnSpPr>
            <p:spPr bwMode="auto">
              <a:xfrm flipH="1">
                <a:off x="2233718" y="2276876"/>
                <a:ext cx="995839" cy="1063204"/>
              </a:xfrm>
              <a:prstGeom prst="straightConnector1">
                <a:avLst/>
              </a:prstGeom>
              <a:solidFill>
                <a:schemeClr val="accent1"/>
              </a:solidFill>
              <a:ln w="28575" cap="flat" cmpd="sng" algn="ctr">
                <a:solidFill>
                  <a:srgbClr val="000000"/>
                </a:solidFill>
                <a:prstDash val="solid"/>
                <a:round/>
                <a:headEnd type="none" w="med" len="med"/>
                <a:tailEnd type="arrow"/>
              </a:ln>
              <a:effectLst>
                <a:outerShdw blurRad="50800" dist="38100" dir="5400000" algn="t" rotWithShape="0">
                  <a:prstClr val="black">
                    <a:alpha val="40000"/>
                  </a:prstClr>
                </a:outerShdw>
              </a:effectLst>
            </p:spPr>
          </p:cxnSp>
          <p:cxnSp>
            <p:nvCxnSpPr>
              <p:cNvPr id="12" name="Прямая со стрелкой 11"/>
              <p:cNvCxnSpPr/>
              <p:nvPr/>
            </p:nvCxnSpPr>
            <p:spPr bwMode="auto">
              <a:xfrm>
                <a:off x="3229557" y="2276876"/>
                <a:ext cx="597503" cy="1063204"/>
              </a:xfrm>
              <a:prstGeom prst="straightConnector1">
                <a:avLst/>
              </a:prstGeom>
              <a:solidFill>
                <a:schemeClr val="accent1"/>
              </a:solidFill>
              <a:ln w="28575" cap="flat" cmpd="sng" algn="ctr">
                <a:solidFill>
                  <a:srgbClr val="000000"/>
                </a:solidFill>
                <a:prstDash val="solid"/>
                <a:round/>
                <a:headEnd type="none" w="med" len="med"/>
                <a:tailEnd type="arrow"/>
              </a:ln>
              <a:effectLst>
                <a:outerShdw blurRad="50800" dist="38100" dir="5400000" algn="t" rotWithShape="0">
                  <a:prstClr val="black">
                    <a:alpha val="40000"/>
                  </a:prstClr>
                </a:outerShdw>
              </a:effectLst>
            </p:spPr>
          </p:cxnSp>
        </p:grpSp>
      </p:grpSp>
      <p:grpSp>
        <p:nvGrpSpPr>
          <p:cNvPr id="28" name="Gruppo 27"/>
          <p:cNvGrpSpPr>
            <a:grpSpLocks noChangeAspect="1"/>
          </p:cNvGrpSpPr>
          <p:nvPr/>
        </p:nvGrpSpPr>
        <p:grpSpPr>
          <a:xfrm>
            <a:off x="3563888" y="548680"/>
            <a:ext cx="2633749" cy="2592288"/>
            <a:chOff x="4572000" y="764704"/>
            <a:chExt cx="3802063" cy="3742209"/>
          </a:xfrm>
        </p:grpSpPr>
        <p:grpSp>
          <p:nvGrpSpPr>
            <p:cNvPr id="25" name="Gruppo 24"/>
            <p:cNvGrpSpPr/>
            <p:nvPr/>
          </p:nvGrpSpPr>
          <p:grpSpPr>
            <a:xfrm>
              <a:off x="6011863" y="2420938"/>
              <a:ext cx="2362200" cy="2085975"/>
              <a:chOff x="6011863" y="2420938"/>
              <a:chExt cx="2362200" cy="2085975"/>
            </a:xfrm>
          </p:grpSpPr>
          <p:pic>
            <p:nvPicPr>
              <p:cNvPr id="35845" name="Рисунок 19" descr="Fig1а.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11863" y="2420938"/>
                <a:ext cx="2305050" cy="168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7" name="TextBox 20"/>
              <p:cNvSpPr txBox="1">
                <a:spLocks noChangeArrowheads="1"/>
              </p:cNvSpPr>
              <p:nvPr/>
            </p:nvSpPr>
            <p:spPr bwMode="auto">
              <a:xfrm>
                <a:off x="6300788" y="3860800"/>
                <a:ext cx="20732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en-US" sz="3600" b="1" i="1" dirty="0" err="1">
                    <a:solidFill>
                      <a:srgbClr val="000000"/>
                    </a:solidFill>
                  </a:rPr>
                  <a:t>n</a:t>
                </a:r>
                <a:r>
                  <a:rPr lang="en-US" sz="1200" b="1" dirty="0" err="1">
                    <a:solidFill>
                      <a:srgbClr val="000000"/>
                    </a:solidFill>
                  </a:rPr>
                  <a:t>O</a:t>
                </a:r>
                <a:r>
                  <a:rPr lang="en-US" sz="2400" b="1" dirty="0">
                    <a:solidFill>
                      <a:srgbClr val="000000"/>
                    </a:solidFill>
                  </a:rPr>
                  <a:t>=16p+0(1)h</a:t>
                </a:r>
                <a:endParaRPr lang="ru-RU" sz="2400" b="1" dirty="0">
                  <a:solidFill>
                    <a:srgbClr val="000000"/>
                  </a:solidFill>
                </a:endParaRPr>
              </a:p>
            </p:txBody>
          </p:sp>
        </p:grpSp>
        <p:grpSp>
          <p:nvGrpSpPr>
            <p:cNvPr id="22" name="Gruppo 21"/>
            <p:cNvGrpSpPr/>
            <p:nvPr/>
          </p:nvGrpSpPr>
          <p:grpSpPr>
            <a:xfrm>
              <a:off x="4572000" y="764704"/>
              <a:ext cx="1944688" cy="1943571"/>
              <a:chOff x="4572000" y="764704"/>
              <a:chExt cx="1944688" cy="1943571"/>
            </a:xfrm>
          </p:grpSpPr>
          <p:cxnSp>
            <p:nvCxnSpPr>
              <p:cNvPr id="14" name="Прямая со стрелкой 13"/>
              <p:cNvCxnSpPr/>
              <p:nvPr/>
            </p:nvCxnSpPr>
            <p:spPr bwMode="auto">
              <a:xfrm>
                <a:off x="4572000" y="1844675"/>
                <a:ext cx="1944688" cy="863600"/>
              </a:xfrm>
              <a:prstGeom prst="straightConnector1">
                <a:avLst/>
              </a:prstGeom>
              <a:solidFill>
                <a:schemeClr val="accent1"/>
              </a:solidFill>
              <a:ln w="28575" cap="flat" cmpd="sng" algn="ctr">
                <a:solidFill>
                  <a:srgbClr val="000000"/>
                </a:solidFill>
                <a:prstDash val="solid"/>
                <a:round/>
                <a:headEnd type="none" w="med" len="med"/>
                <a:tailEnd type="arrow"/>
              </a:ln>
              <a:effectLst>
                <a:outerShdw blurRad="50800" dist="38100" dir="5400000" algn="t" rotWithShape="0">
                  <a:prstClr val="black">
                    <a:alpha val="40000"/>
                  </a:prstClr>
                </a:outerShdw>
              </a:effectLst>
            </p:spPr>
          </p:cxnSp>
          <p:sp>
            <p:nvSpPr>
              <p:cNvPr id="35848" name="TextBox 21"/>
              <p:cNvSpPr txBox="1">
                <a:spLocks noChangeArrowheads="1"/>
              </p:cNvSpPr>
              <p:nvPr/>
            </p:nvSpPr>
            <p:spPr bwMode="auto">
              <a:xfrm rot="1461006">
                <a:off x="4826000" y="1595438"/>
                <a:ext cx="1228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en-US" sz="2400" b="1" i="1" dirty="0">
                    <a:solidFill>
                      <a:srgbClr val="000000"/>
                    </a:solidFill>
                  </a:rPr>
                  <a:t>100-N%</a:t>
                </a:r>
                <a:endParaRPr lang="ru-RU" sz="2400" b="1" i="1" dirty="0">
                  <a:solidFill>
                    <a:srgbClr val="000000"/>
                  </a:solidFill>
                </a:endParaRPr>
              </a:p>
            </p:txBody>
          </p:sp>
          <p:sp>
            <p:nvSpPr>
              <p:cNvPr id="33" name="Прямоугольник 32"/>
              <p:cNvSpPr/>
              <p:nvPr/>
            </p:nvSpPr>
            <p:spPr>
              <a:xfrm>
                <a:off x="5436096" y="764704"/>
                <a:ext cx="864096" cy="923330"/>
              </a:xfrm>
              <a:prstGeom prst="rect">
                <a:avLst/>
              </a:prstGeom>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a:t>
                </a:r>
                <a:endParaRPr lang="ru-RU" sz="5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grpSp>
      </p:grpSp>
      <p:sp>
        <p:nvSpPr>
          <p:cNvPr id="19" name="CasellaDiTesto 18"/>
          <p:cNvSpPr txBox="1"/>
          <p:nvPr/>
        </p:nvSpPr>
        <p:spPr>
          <a:xfrm>
            <a:off x="6424236" y="6309320"/>
            <a:ext cx="2180212" cy="338554"/>
          </a:xfrm>
          <a:prstGeom prst="rect">
            <a:avLst/>
          </a:prstGeom>
          <a:noFill/>
        </p:spPr>
        <p:txBody>
          <a:bodyPr wrap="none" rtlCol="0">
            <a:spAutoFit/>
          </a:bodyPr>
          <a:lstStyle/>
          <a:p>
            <a:r>
              <a:rPr lang="it-IT" sz="1600" b="1" dirty="0" err="1" smtClean="0">
                <a:solidFill>
                  <a:schemeClr val="accent6"/>
                </a:solidFill>
              </a:rPr>
              <a:t>Courtesy</a:t>
            </a:r>
            <a:r>
              <a:rPr lang="it-IT" sz="1600" b="1" dirty="0" smtClean="0">
                <a:solidFill>
                  <a:schemeClr val="accent6"/>
                </a:solidFill>
              </a:rPr>
              <a:t> </a:t>
            </a:r>
            <a:r>
              <a:rPr lang="it-IT" sz="1600" b="1" dirty="0" err="1" smtClean="0">
                <a:solidFill>
                  <a:schemeClr val="accent6"/>
                </a:solidFill>
              </a:rPr>
              <a:t>of</a:t>
            </a:r>
            <a:r>
              <a:rPr lang="it-IT" sz="1600" b="1" dirty="0" smtClean="0">
                <a:solidFill>
                  <a:schemeClr val="accent6"/>
                </a:solidFill>
              </a:rPr>
              <a:t> O. V. </a:t>
            </a:r>
            <a:r>
              <a:rPr lang="it-IT" sz="1600" b="1" dirty="0" err="1" smtClean="0">
                <a:solidFill>
                  <a:schemeClr val="accent6"/>
                </a:solidFill>
              </a:rPr>
              <a:t>Fotina</a:t>
            </a:r>
            <a:endParaRPr lang="it-IT" sz="1600" b="1" dirty="0">
              <a:solidFill>
                <a:schemeClr val="accent6"/>
              </a:solidFill>
            </a:endParaRPr>
          </a:p>
        </p:txBody>
      </p:sp>
      <p:pic>
        <p:nvPicPr>
          <p:cNvPr id="35" name="Picture 2" descr="http://www.infn.it/logo/weblogo6.gif"/>
          <p:cNvPicPr>
            <a:picLocks noChangeAspect="1" noChangeArrowheads="1"/>
          </p:cNvPicPr>
          <p:nvPr/>
        </p:nvPicPr>
        <p:blipFill>
          <a:blip r:embed="rId6" cstate="print"/>
          <a:srcRect/>
          <a:stretch>
            <a:fillRect/>
          </a:stretch>
        </p:blipFill>
        <p:spPr bwMode="auto">
          <a:xfrm>
            <a:off x="8175054" y="30137"/>
            <a:ext cx="933450" cy="590551"/>
          </a:xfrm>
          <a:prstGeom prst="rect">
            <a:avLst/>
          </a:prstGeom>
          <a:noFill/>
        </p:spPr>
      </p:pic>
      <p:sp>
        <p:nvSpPr>
          <p:cNvPr id="36" name="Rettangolo 35"/>
          <p:cNvSpPr/>
          <p:nvPr/>
        </p:nvSpPr>
        <p:spPr>
          <a:xfrm>
            <a:off x="3491880" y="6382489"/>
            <a:ext cx="2232248" cy="430887"/>
          </a:xfrm>
          <a:prstGeom prst="rect">
            <a:avLst/>
          </a:prstGeom>
        </p:spPr>
        <p:txBody>
          <a:bodyPr wrap="square">
            <a:spAutoFit/>
          </a:bodyPr>
          <a:lstStyle/>
          <a:p>
            <a:pPr algn="ctr"/>
            <a:r>
              <a:rPr lang="it-IT" sz="1100" dirty="0" smtClean="0">
                <a:solidFill>
                  <a:schemeClr val="tx1">
                    <a:lumMod val="65000"/>
                    <a:lumOff val="35000"/>
                  </a:schemeClr>
                </a:solidFill>
              </a:rPr>
              <a:t>D. Fabris</a:t>
            </a:r>
          </a:p>
          <a:p>
            <a:pPr algn="ctr"/>
            <a:r>
              <a:rPr lang="it-IT" sz="1100" dirty="0" smtClean="0">
                <a:solidFill>
                  <a:schemeClr val="tx1">
                    <a:lumMod val="65000"/>
                    <a:lumOff val="35000"/>
                  </a:schemeClr>
                </a:solidFill>
              </a:rPr>
              <a:t>College Station – August 2013 </a:t>
            </a:r>
            <a:endParaRPr lang="it-IT" sz="1100" dirty="0">
              <a:solidFill>
                <a:schemeClr val="tx1">
                  <a:lumMod val="65000"/>
                  <a:lumOff val="35000"/>
                </a:schemeClr>
              </a:solidFill>
            </a:endParaRPr>
          </a:p>
        </p:txBody>
      </p:sp>
      <p:pic>
        <p:nvPicPr>
          <p:cNvPr id="37" name="Picture 2" descr="C:\Documents and Settings\fabris\Desktop\Documenti Backup\dany\Nuclex\Garfield\Figure_Garfield\LogoGARFIELD.png"/>
          <p:cNvPicPr>
            <a:picLocks noChangeAspect="1" noChangeArrowheads="1"/>
          </p:cNvPicPr>
          <p:nvPr/>
        </p:nvPicPr>
        <p:blipFill>
          <a:blip r:embed="rId7" cstate="print"/>
          <a:srcRect/>
          <a:stretch>
            <a:fillRect/>
          </a:stretch>
        </p:blipFill>
        <p:spPr bwMode="auto">
          <a:xfrm rot="-5400000">
            <a:off x="-3160501" y="3123988"/>
            <a:ext cx="6885385" cy="637406"/>
          </a:xfrm>
          <a:prstGeom prst="rect">
            <a:avLst/>
          </a:prstGeom>
          <a:noFill/>
        </p:spPr>
      </p:pic>
      <p:pic>
        <p:nvPicPr>
          <p:cNvPr id="39"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04048" y="4149080"/>
            <a:ext cx="2349500" cy="4318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0"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825305" y="5357837"/>
            <a:ext cx="406717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10"/>
          <p:cNvSpPr txBox="1">
            <a:spLocks noChangeArrowheads="1"/>
          </p:cNvSpPr>
          <p:nvPr/>
        </p:nvSpPr>
        <p:spPr bwMode="auto">
          <a:xfrm>
            <a:off x="6012160" y="4653136"/>
            <a:ext cx="223155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en-US" sz="1600" b="1" i="1" dirty="0">
                <a:solidFill>
                  <a:srgbClr val="000000"/>
                </a:solidFill>
              </a:rPr>
              <a:t>e</a:t>
            </a:r>
            <a:r>
              <a:rPr lang="en-US" sz="1600" dirty="0">
                <a:solidFill>
                  <a:srgbClr val="000000"/>
                </a:solidFill>
              </a:rPr>
              <a:t> – clusters </a:t>
            </a:r>
            <a:r>
              <a:rPr lang="en-US" sz="1600" dirty="0" smtClean="0">
                <a:solidFill>
                  <a:srgbClr val="000000"/>
                </a:solidFill>
              </a:rPr>
              <a:t>energy </a:t>
            </a:r>
          </a:p>
          <a:p>
            <a:pPr eaLnBrk="1" hangingPunct="1"/>
            <a:r>
              <a:rPr lang="en-US" sz="1600" dirty="0" smtClean="0">
                <a:solidFill>
                  <a:srgbClr val="000000"/>
                </a:solidFill>
              </a:rPr>
              <a:t>x </a:t>
            </a:r>
            <a:r>
              <a:rPr lang="en-US" sz="1600" dirty="0">
                <a:solidFill>
                  <a:srgbClr val="000000"/>
                </a:solidFill>
              </a:rPr>
              <a:t>– random number</a:t>
            </a:r>
            <a:endParaRPr lang="ru-RU" sz="1600" dirty="0">
              <a:solidFill>
                <a:srgbClr val="000000"/>
              </a:solidFill>
            </a:endParaRPr>
          </a:p>
        </p:txBody>
      </p:sp>
      <p:pic>
        <p:nvPicPr>
          <p:cNvPr id="42" name="Рисунок 55" descr="D:\INPC2013\1_articl\Сл.JPG"/>
          <p:cNvPicPr/>
          <p:nvPr/>
        </p:nvPicPr>
        <p:blipFill>
          <a:blip r:embed="rId10" cstate="print"/>
          <a:srcRect/>
          <a:stretch>
            <a:fillRect/>
          </a:stretch>
        </p:blipFill>
        <p:spPr bwMode="auto">
          <a:xfrm>
            <a:off x="971601" y="4149080"/>
            <a:ext cx="3384376" cy="2232248"/>
          </a:xfrm>
          <a:prstGeom prst="rect">
            <a:avLst/>
          </a:prstGeom>
          <a:noFill/>
          <a:ln w="9525">
            <a:noFill/>
            <a:miter lim="800000"/>
            <a:headEnd/>
            <a:tailEnd/>
          </a:ln>
        </p:spPr>
      </p:pic>
      <p:sp>
        <p:nvSpPr>
          <p:cNvPr id="43" name="CasellaDiTesto 42"/>
          <p:cNvSpPr txBox="1"/>
          <p:nvPr/>
        </p:nvSpPr>
        <p:spPr>
          <a:xfrm>
            <a:off x="2411760" y="5363924"/>
            <a:ext cx="397866" cy="369332"/>
          </a:xfrm>
          <a:prstGeom prst="rect">
            <a:avLst/>
          </a:prstGeom>
          <a:noFill/>
        </p:spPr>
        <p:txBody>
          <a:bodyPr wrap="none" rtlCol="0">
            <a:spAutoFit/>
          </a:bodyPr>
          <a:lstStyle/>
          <a:p>
            <a:r>
              <a:rPr lang="it-IT" b="1" dirty="0" err="1" smtClean="0"/>
              <a:t>e</a:t>
            </a:r>
            <a:r>
              <a:rPr lang="it-IT" b="1" baseline="-25000" dirty="0" err="1" smtClean="0">
                <a:latin typeface="Symbol" pitchFamily="18" charset="2"/>
              </a:rPr>
              <a:t>a</a:t>
            </a:r>
            <a:endParaRPr lang="it-IT" b="1" baseline="-25000" dirty="0">
              <a:latin typeface="Symbol" pitchFamily="18" charset="2"/>
            </a:endParaRPr>
          </a:p>
        </p:txBody>
      </p:sp>
      <p:sp>
        <p:nvSpPr>
          <p:cNvPr id="44" name="CasellaDiTesto 43"/>
          <p:cNvSpPr txBox="1"/>
          <p:nvPr/>
        </p:nvSpPr>
        <p:spPr>
          <a:xfrm>
            <a:off x="2051720" y="4509120"/>
            <a:ext cx="538930" cy="369332"/>
          </a:xfrm>
          <a:prstGeom prst="rect">
            <a:avLst/>
          </a:prstGeom>
          <a:noFill/>
        </p:spPr>
        <p:txBody>
          <a:bodyPr wrap="none" rtlCol="0">
            <a:spAutoFit/>
          </a:bodyPr>
          <a:lstStyle/>
          <a:p>
            <a:r>
              <a:rPr lang="it-IT" b="1" dirty="0" smtClean="0">
                <a:solidFill>
                  <a:srgbClr val="C00000"/>
                </a:solidFill>
              </a:rPr>
              <a:t>e</a:t>
            </a:r>
            <a:r>
              <a:rPr lang="it-IT" b="1" baseline="-25000" dirty="0" smtClean="0">
                <a:solidFill>
                  <a:srgbClr val="C00000"/>
                </a:solidFill>
              </a:rPr>
              <a:t>12C</a:t>
            </a:r>
            <a:endParaRPr lang="it-IT" b="1" baseline="-25000" dirty="0">
              <a:solidFill>
                <a:srgbClr val="C00000"/>
              </a:solidFill>
            </a:endParaRPr>
          </a:p>
        </p:txBody>
      </p:sp>
      <p:pic>
        <p:nvPicPr>
          <p:cNvPr id="38" name="Picture 5" descr="O16"/>
          <p:cNvPicPr>
            <a:picLocks noGrp="1" noChangeAspect="1" noChangeArrowheads="1"/>
          </p:cNvPicPr>
          <p:nvPr>
            <p:ph idx="1"/>
          </p:nvPr>
        </p:nvPicPr>
        <p:blipFill>
          <a:blip r:embed="rId11" cstate="print"/>
          <a:srcRect t="53363" r="53897"/>
          <a:stretch>
            <a:fillRect/>
          </a:stretch>
        </p:blipFill>
        <p:spPr bwMode="auto">
          <a:xfrm>
            <a:off x="6588224" y="1556792"/>
            <a:ext cx="2369120" cy="136815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2670</Words>
  <Application>Microsoft Office PowerPoint</Application>
  <PresentationFormat>Presentazione su schermo (4:3)</PresentationFormat>
  <Paragraphs>403</Paragraphs>
  <Slides>31</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3" baseType="lpstr">
      <vt:lpstr>Tema di Office</vt:lpstr>
      <vt:lpstr>Acrobat Document</vt:lpstr>
      <vt:lpstr>Pre-equilibrium a-particle emission as a probe to study a-clustering in nuclei</vt:lpstr>
      <vt:lpstr>Contents</vt:lpstr>
      <vt:lpstr>Nuclear a-clustering</vt:lpstr>
      <vt:lpstr>Diapositiva 4</vt:lpstr>
      <vt:lpstr>Diapositiva 5</vt:lpstr>
      <vt:lpstr>Previous work  250, 130 MeV 16O + 116Sn</vt:lpstr>
      <vt:lpstr>Theoretical Model</vt:lpstr>
      <vt:lpstr>Diapositiva 8</vt:lpstr>
      <vt:lpstr>Start conditions Possible a clustering configurations in 16O nucleus</vt:lpstr>
      <vt:lpstr>250 MeV 16O + 116Sn</vt:lpstr>
      <vt:lpstr>Diapositiva 11</vt:lpstr>
      <vt:lpstr>16O + 65Cu  Eb = 256 MeV (16 MeV/u) 19F + 62Ni  Eb = 304 MeV (16 MeV/u)</vt:lpstr>
      <vt:lpstr>Diapositiva 13</vt:lpstr>
      <vt:lpstr>Diapositiva 14</vt:lpstr>
      <vt:lpstr>Diapositiva 15</vt:lpstr>
      <vt:lpstr>Diapositiva 16</vt:lpstr>
      <vt:lpstr>Evaporation Residues </vt:lpstr>
      <vt:lpstr>Light Charged Particles</vt:lpstr>
      <vt:lpstr>a,  16O+65Cu81Rb, EO=256 MeV (16 MeV/u); E*=208,9 MeV   19F+62Ni 81Rb, EF=304 MeV (16 MeV/u); E*=239,9MeV ( in lab)</vt:lpstr>
      <vt:lpstr>Diapositiva 20</vt:lpstr>
      <vt:lpstr>Diapositiva 21</vt:lpstr>
      <vt:lpstr>Diapositiva 22</vt:lpstr>
      <vt:lpstr>Diapositiva 23</vt:lpstr>
      <vt:lpstr>Diapositiva 24</vt:lpstr>
      <vt:lpstr>Diapositiva 25</vt:lpstr>
      <vt:lpstr>Summary</vt:lpstr>
      <vt:lpstr>Outlook</vt:lpstr>
      <vt:lpstr>NUCL-EX collaboration</vt:lpstr>
      <vt:lpstr>Diapositiva 29</vt:lpstr>
      <vt:lpstr>Spares</vt:lpstr>
      <vt:lpstr>Diapositiva 31</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Pre-equilibrium a-particle emission as a probe to study a-clustering in nuclei</dc:title>
  <dc:creator>Your User Name</dc:creator>
  <cp:lastModifiedBy>daniela</cp:lastModifiedBy>
  <cp:revision>569</cp:revision>
  <dcterms:created xsi:type="dcterms:W3CDTF">2013-07-10T09:26:10Z</dcterms:created>
  <dcterms:modified xsi:type="dcterms:W3CDTF">2013-08-18T22:12:37Z</dcterms:modified>
</cp:coreProperties>
</file>