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7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7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2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4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0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4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7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4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2DA5-39F3-4359-B8BA-A4C8D3E2EBEA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0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0851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6F2927"/>
                </a:solidFill>
              </a:rPr>
              <a:t>Exploring the alpha cluster structure of nuclei using the thick target inverse kinematics technique for multiple alpha </a:t>
            </a:r>
            <a:r>
              <a:rPr lang="en-US" b="1" dirty="0" smtClean="0">
                <a:solidFill>
                  <a:srgbClr val="6F2927"/>
                </a:solidFill>
              </a:rPr>
              <a:t>decays.</a:t>
            </a:r>
            <a:br>
              <a:rPr lang="en-US" b="1" dirty="0" smtClean="0">
                <a:solidFill>
                  <a:srgbClr val="6F2927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6F2927"/>
                </a:solidFill>
              </a:rPr>
              <a:t>The </a:t>
            </a:r>
            <a:r>
              <a:rPr lang="en-US" b="1" baseline="30000" dirty="0" smtClean="0">
                <a:solidFill>
                  <a:srgbClr val="6F2927"/>
                </a:solidFill>
              </a:rPr>
              <a:t>24</a:t>
            </a:r>
            <a:r>
              <a:rPr lang="en-US" b="1" dirty="0" smtClean="0">
                <a:solidFill>
                  <a:srgbClr val="6F2927"/>
                </a:solidFill>
              </a:rPr>
              <a:t>Mg case</a:t>
            </a:r>
            <a:endParaRPr lang="en-US" dirty="0">
              <a:solidFill>
                <a:srgbClr val="6F292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867400"/>
            <a:ext cx="64008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Marina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Barbui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August 19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2013</a:t>
            </a:r>
            <a:endParaRPr lang="en-US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6F2927"/>
                </a:solidFill>
              </a:rPr>
              <a:t>Thank you for your attention!</a:t>
            </a:r>
            <a:endParaRPr lang="en-US" sz="4800" dirty="0">
              <a:solidFill>
                <a:srgbClr val="6F29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733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M. </a:t>
            </a:r>
            <a:r>
              <a:rPr lang="en-US" dirty="0" smtClean="0"/>
              <a:t>Barbui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K. </a:t>
            </a:r>
            <a:r>
              <a:rPr lang="en-US" dirty="0" smtClean="0"/>
              <a:t>Hagel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V.Z. </a:t>
            </a:r>
            <a:r>
              <a:rPr lang="en-US" dirty="0" smtClean="0"/>
              <a:t>Goldberg</a:t>
            </a:r>
            <a:r>
              <a:rPr lang="en-US" baseline="30000" dirty="0" smtClean="0"/>
              <a:t>1</a:t>
            </a:r>
            <a:r>
              <a:rPr lang="en-US" dirty="0" smtClean="0"/>
              <a:t>,                      J.B</a:t>
            </a:r>
            <a:r>
              <a:rPr lang="en-US" dirty="0"/>
              <a:t>. Natowitz</a:t>
            </a:r>
            <a:r>
              <a:rPr lang="en-US" baseline="30000" dirty="0"/>
              <a:t>1</a:t>
            </a:r>
            <a:r>
              <a:rPr lang="en-US" dirty="0"/>
              <a:t>, H. Zheng</a:t>
            </a:r>
            <a:r>
              <a:rPr lang="en-US" baseline="30000" dirty="0"/>
              <a:t>1</a:t>
            </a:r>
            <a:r>
              <a:rPr lang="en-US" dirty="0"/>
              <a:t>, G. Giuliani</a:t>
            </a:r>
            <a:r>
              <a:rPr lang="en-US" baseline="30000" dirty="0"/>
              <a:t>1</a:t>
            </a:r>
            <a:r>
              <a:rPr lang="en-US" dirty="0"/>
              <a:t>, G.Rapisarda</a:t>
            </a:r>
            <a:r>
              <a:rPr lang="en-US" baseline="30000" dirty="0"/>
              <a:t>1</a:t>
            </a:r>
            <a:r>
              <a:rPr lang="en-US" dirty="0"/>
              <a:t>, S. </a:t>
            </a:r>
            <a:r>
              <a:rPr lang="en-US" dirty="0" smtClean="0"/>
              <a:t>Wuenschel</a:t>
            </a:r>
            <a:r>
              <a:rPr lang="en-US" baseline="30000" dirty="0" smtClean="0"/>
              <a:t>1</a:t>
            </a:r>
            <a:r>
              <a:rPr lang="en-US" dirty="0" smtClean="0"/>
              <a:t>, E.J. Kim</a:t>
            </a:r>
            <a:r>
              <a:rPr lang="en-US" baseline="30000" dirty="0" smtClean="0"/>
              <a:t>1</a:t>
            </a:r>
            <a:r>
              <a:rPr lang="en-US" dirty="0" smtClean="0"/>
              <a:t> and </a:t>
            </a:r>
            <a:r>
              <a:rPr lang="en-US" dirty="0"/>
              <a:t>X.Q. </a:t>
            </a:r>
            <a:r>
              <a:rPr lang="en-US" dirty="0" smtClean="0"/>
              <a:t>Liu</a:t>
            </a:r>
            <a:r>
              <a:rPr lang="en-US" baseline="30000" dirty="0" smtClean="0"/>
              <a:t>1,2</a:t>
            </a:r>
            <a:endParaRPr lang="en-US" baseline="30000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400" i="1" baseline="30000" dirty="0"/>
              <a:t>1</a:t>
            </a:r>
            <a:r>
              <a:rPr lang="en-US" sz="2400" i="1" dirty="0"/>
              <a:t> Cyclotron Institute, Texas A&amp;M University, MS3366 College Station, TX</a:t>
            </a:r>
          </a:p>
          <a:p>
            <a:pPr marL="0" indent="0" algn="ctr">
              <a:buNone/>
            </a:pPr>
            <a:r>
              <a:rPr lang="en-US" sz="2400" i="1" baseline="30000" dirty="0"/>
              <a:t>2</a:t>
            </a:r>
            <a:r>
              <a:rPr lang="en-US" sz="2400" i="1" dirty="0"/>
              <a:t> Institute of modern physics, Chinese Academy of Sciences, Lanzhou, China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6F2927"/>
                </a:solidFill>
              </a:rPr>
              <a:t>Alpha clustering in nuclei</a:t>
            </a:r>
            <a:endParaRPr lang="en-US" dirty="0">
              <a:solidFill>
                <a:srgbClr val="6F2927"/>
              </a:solidFill>
            </a:endParaRPr>
          </a:p>
        </p:txBody>
      </p:sp>
      <p:pic>
        <p:nvPicPr>
          <p:cNvPr id="5" name="Obraz 2" descr="Ikeda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1524000"/>
            <a:ext cx="51816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5599" y="1600200"/>
            <a:ext cx="990600" cy="3429000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1524000"/>
            <a:ext cx="32558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Ikeda diagram </a:t>
            </a:r>
            <a:r>
              <a:rPr lang="en-US" sz="1400" dirty="0" smtClean="0"/>
              <a:t>(K. Ikeda, N. </a:t>
            </a:r>
            <a:r>
              <a:rPr lang="en-US" sz="1400" dirty="0" err="1" smtClean="0"/>
              <a:t>Takigawa</a:t>
            </a:r>
            <a:r>
              <a:rPr lang="en-US" sz="1400" dirty="0" smtClean="0"/>
              <a:t>, and H. </a:t>
            </a:r>
            <a:r>
              <a:rPr lang="en-US" sz="1400" dirty="0" err="1" smtClean="0"/>
              <a:t>Horiuchi</a:t>
            </a:r>
            <a:r>
              <a:rPr lang="en-US" sz="1400" dirty="0" smtClean="0"/>
              <a:t>, </a:t>
            </a:r>
            <a:r>
              <a:rPr lang="en-US" sz="1400" dirty="0" err="1" smtClean="0"/>
              <a:t>Prog</a:t>
            </a:r>
            <a:r>
              <a:rPr lang="en-US" sz="1400" dirty="0" smtClean="0"/>
              <a:t>. </a:t>
            </a:r>
            <a:r>
              <a:rPr lang="en-US" sz="1400" dirty="0" err="1" smtClean="0"/>
              <a:t>Theor</a:t>
            </a:r>
            <a:r>
              <a:rPr lang="en-US" sz="1400" dirty="0" smtClean="0"/>
              <a:t>, Phys. Suppl. Extra Number, 464, 1968.)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theoretical works </a:t>
            </a:r>
            <a:r>
              <a:rPr lang="en-US" dirty="0" smtClean="0"/>
              <a:t>since then have brought to the picture of alpha cluster nuclei described as 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diluted gas of alphas in the lowest S state</a:t>
            </a:r>
            <a:r>
              <a:rPr lang="en-US" b="1" dirty="0" smtClean="0"/>
              <a:t>.  </a:t>
            </a:r>
            <a:r>
              <a:rPr lang="en-US" sz="1400" b="1" dirty="0" smtClean="0"/>
              <a:t>(</a:t>
            </a:r>
            <a:r>
              <a:rPr lang="en-US" sz="1400" dirty="0" smtClean="0"/>
              <a:t>PRL 87, 192501; PRC 75, 037303)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Many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experimental works have explored the 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Be and 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 cases</a:t>
            </a:r>
            <a:r>
              <a:rPr lang="en-US" dirty="0" smtClean="0"/>
              <a:t>, fewer are available on the heavier systems.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5810071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have investigated the </a:t>
            </a:r>
            <a:r>
              <a:rPr lang="en-US" b="1" baseline="30000" dirty="0" smtClean="0"/>
              <a:t>24</a:t>
            </a:r>
            <a:r>
              <a:rPr lang="en-US" b="1" dirty="0" smtClean="0"/>
              <a:t>Mg case with 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Ne+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α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at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2.9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9.7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AMeV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using the Thick Target Inverse kinematics Technique</a:t>
            </a:r>
            <a:r>
              <a:rPr lang="en-US" b="1" dirty="0"/>
              <a:t> </a:t>
            </a:r>
            <a:r>
              <a:rPr lang="en-US" sz="1400" dirty="0" smtClean="0"/>
              <a:t>(</a:t>
            </a:r>
            <a:r>
              <a:rPr lang="it-IT" sz="1400" dirty="0" smtClean="0"/>
              <a:t>K</a:t>
            </a:r>
            <a:r>
              <a:rPr lang="it-IT" sz="1400" dirty="0"/>
              <a:t>. Artemov et al., Sov. J. Nucl. Phys. 52, 406 (1990</a:t>
            </a:r>
            <a:r>
              <a:rPr lang="it-IT" sz="1400" dirty="0" smtClean="0"/>
              <a:t>))</a:t>
            </a:r>
            <a:endParaRPr lang="en-US" sz="1400" dirty="0"/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3000" y="1524000"/>
            <a:ext cx="3657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838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Estimated limit N = 10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for self-conjugate nuclei(</a:t>
            </a:r>
            <a:r>
              <a:rPr lang="en-US" sz="1400" dirty="0" smtClean="0">
                <a:latin typeface="+mj-lt"/>
              </a:rPr>
              <a:t>Yamada PRC 69, 024309)</a:t>
            </a:r>
            <a:r>
              <a:rPr lang="en-US" sz="1400" dirty="0" smtClean="0">
                <a:latin typeface="Symbol" pitchFamily="18" charset="2"/>
              </a:rPr>
              <a:t> </a:t>
            </a:r>
            <a:endParaRPr lang="en-US" sz="14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5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F2927"/>
                </a:solidFill>
              </a:rPr>
              <a:t>The thick target inverse kinematics technique</a:t>
            </a:r>
            <a:endParaRPr lang="en-US" dirty="0">
              <a:solidFill>
                <a:srgbClr val="6F29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285750" indent="-285750"/>
            <a:r>
              <a:rPr lang="en-US" dirty="0"/>
              <a:t>A</a:t>
            </a:r>
            <a:r>
              <a:rPr lang="en-US" dirty="0" smtClean="0"/>
              <a:t>llows covering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 large range </a:t>
            </a:r>
            <a:r>
              <a:rPr lang="en-US" dirty="0" smtClean="0"/>
              <a:t>of incident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energies</a:t>
            </a:r>
            <a:r>
              <a:rPr lang="en-US" dirty="0" smtClean="0"/>
              <a:t> in the same experiment. </a:t>
            </a:r>
          </a:p>
          <a:p>
            <a:pPr marL="285750" indent="-285750"/>
            <a:r>
              <a:rPr lang="en-US" dirty="0"/>
              <a:t>I</a:t>
            </a:r>
            <a:r>
              <a:rPr lang="en-US" dirty="0" smtClean="0"/>
              <a:t>n the inverse kinematics, the reaction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products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focused at forward angles</a:t>
            </a:r>
            <a:r>
              <a:rPr lang="en-US" dirty="0" smtClean="0"/>
              <a:t>. </a:t>
            </a:r>
          </a:p>
          <a:p>
            <a:pPr marL="285750" indent="-285750"/>
            <a:r>
              <a:rPr lang="en-US" dirty="0" smtClean="0"/>
              <a:t>Allows measuring reaction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products emitted at 0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dirty="0" smtClean="0"/>
              <a:t>. </a:t>
            </a:r>
          </a:p>
          <a:p>
            <a:pPr marL="285750" indent="-285750"/>
            <a:r>
              <a:rPr lang="en-US" dirty="0" smtClean="0"/>
              <a:t>This Method (</a:t>
            </a:r>
            <a:r>
              <a:rPr lang="it-IT" sz="2100" dirty="0" smtClean="0"/>
              <a:t>K</a:t>
            </a:r>
            <a:r>
              <a:rPr lang="it-IT" sz="2100" dirty="0"/>
              <a:t>. Artemov et al., Sov. J. Nucl. Phys. 52, 406 (1990</a:t>
            </a:r>
            <a:r>
              <a:rPr lang="it-IT" sz="2100" dirty="0" smtClean="0"/>
              <a:t>)</a:t>
            </a:r>
            <a:r>
              <a:rPr lang="en-US" dirty="0" smtClean="0"/>
              <a:t>) has been used several times to measure the resonant elastic scattering (</a:t>
            </a:r>
            <a:r>
              <a:rPr lang="en-US" sz="2200" dirty="0" smtClean="0"/>
              <a:t>Eur</a:t>
            </a:r>
            <a:r>
              <a:rPr lang="en-US" sz="2200" dirty="0"/>
              <a:t>. Phys. J. A (2011) 47: 73; Eur. Phys. J. A (2011) 47: </a:t>
            </a:r>
            <a:r>
              <a:rPr lang="en-US" sz="2200" dirty="0" smtClean="0"/>
              <a:t>96;</a:t>
            </a:r>
            <a:r>
              <a:rPr lang="pl-PL" sz="2200" dirty="0"/>
              <a:t> AIP Conf. Proc. 1213, 137 (2010</a:t>
            </a:r>
            <a:r>
              <a:rPr lang="pl-PL" sz="2200" dirty="0" smtClean="0"/>
              <a:t>)</a:t>
            </a:r>
            <a:r>
              <a:rPr lang="en-US" sz="2200" dirty="0" smtClean="0"/>
              <a:t> </a:t>
            </a:r>
            <a:r>
              <a:rPr lang="en-US" dirty="0" smtClean="0"/>
              <a:t>) </a:t>
            </a:r>
            <a:r>
              <a:rPr lang="en-US" dirty="0"/>
              <a:t>and 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used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here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for the first time to detect multiple alpha decays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6F2927"/>
                </a:solidFill>
              </a:rPr>
              <a:t>Experimental setup</a:t>
            </a:r>
            <a:endParaRPr lang="en-US" dirty="0">
              <a:solidFill>
                <a:srgbClr val="6F2927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7183" y="1219200"/>
            <a:ext cx="5018217" cy="3481387"/>
            <a:chOff x="87183" y="1219200"/>
            <a:chExt cx="5018217" cy="3481387"/>
          </a:xfrm>
        </p:grpSpPr>
        <p:pic>
          <p:nvPicPr>
            <p:cNvPr id="4" name="Picture 2" descr="setup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83" y="1219200"/>
              <a:ext cx="5018217" cy="348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43000" y="3124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r>
                <a:rPr lang="en-US" baseline="30000" dirty="0" smtClean="0"/>
                <a:t>o</a:t>
              </a:r>
              <a:endParaRPr lang="en-US" baseline="30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33644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6.6</a:t>
              </a:r>
              <a:r>
                <a:rPr lang="en-US" baseline="30000" dirty="0" smtClean="0"/>
                <a:t>o</a:t>
              </a:r>
              <a:endParaRPr lang="en-US" baseline="300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371600" y="2743200"/>
              <a:ext cx="0" cy="4688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524000" y="2667000"/>
              <a:ext cx="0" cy="4688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905000" y="2590800"/>
              <a:ext cx="0" cy="4688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057400" y="2514600"/>
              <a:ext cx="0" cy="4688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066800" y="2895600"/>
              <a:ext cx="0" cy="5979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914400" y="2960132"/>
              <a:ext cx="0" cy="4688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76400" y="29834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r>
                <a:rPr lang="en-US" baseline="30000" dirty="0" smtClean="0"/>
                <a:t>o</a:t>
              </a:r>
              <a:endParaRPr lang="en-US" baseline="30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3200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9.6</a:t>
              </a:r>
              <a:r>
                <a:rPr lang="en-US" baseline="30000" dirty="0" smtClean="0"/>
                <a:t>o</a:t>
              </a:r>
              <a:endParaRPr lang="en-US" baseline="30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28800" y="26786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r>
                <a:rPr lang="en-US" baseline="30000" dirty="0" smtClean="0"/>
                <a:t>o</a:t>
              </a:r>
              <a:endParaRPr lang="en-US" baseline="30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1600" y="3059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 smtClean="0"/>
                <a:t>o</a:t>
              </a:r>
              <a:endParaRPr lang="en-US" baseline="30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53000" y="2133600"/>
            <a:ext cx="4495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Ne</a:t>
            </a:r>
            <a:r>
              <a:rPr lang="en-US" sz="2800" dirty="0" smtClean="0"/>
              <a:t> beam from the K150 cyclotron at TAMU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3.7 </a:t>
            </a:r>
            <a:r>
              <a:rPr lang="en-US" dirty="0" err="1" smtClean="0"/>
              <a:t>AMeV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2.9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AMeV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after the window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11 </a:t>
            </a:r>
            <a:r>
              <a:rPr lang="en-US" dirty="0" err="1" smtClean="0"/>
              <a:t>AMeV</a:t>
            </a:r>
            <a:r>
              <a:rPr lang="en-US" dirty="0" smtClean="0"/>
              <a:t>,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9.7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AMeV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after the window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43400" y="2590800"/>
            <a:ext cx="11430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0" y="4215586"/>
            <a:ext cx="441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eaction chamber filled </a:t>
            </a:r>
            <a:r>
              <a:rPr lang="en-US" sz="2800" dirty="0"/>
              <a:t>with </a:t>
            </a:r>
            <a:r>
              <a:rPr lang="en-US" sz="2800" baseline="30000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He gas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/>
              <a:t>at a pressure sufficient to stop the beam </a:t>
            </a:r>
            <a:r>
              <a:rPr lang="en-US" sz="2000" dirty="0" smtClean="0"/>
              <a:t>before the detectors</a:t>
            </a:r>
          </a:p>
          <a:p>
            <a:r>
              <a:rPr lang="en-US" sz="2000" dirty="0" smtClean="0"/>
              <a:t>10.3 PSI with </a:t>
            </a:r>
            <a:r>
              <a:rPr lang="en-US" sz="2000" baseline="30000" dirty="0" smtClean="0"/>
              <a:t>20</a:t>
            </a:r>
            <a:r>
              <a:rPr lang="en-US" sz="2000" dirty="0" smtClean="0"/>
              <a:t>Ne beam @2.9 </a:t>
            </a:r>
            <a:r>
              <a:rPr lang="en-US" sz="2000" dirty="0" err="1" smtClean="0"/>
              <a:t>AMeV</a:t>
            </a:r>
            <a:endParaRPr lang="en-US" sz="2000" dirty="0" smtClean="0"/>
          </a:p>
          <a:p>
            <a:r>
              <a:rPr lang="en-US" sz="2000" dirty="0" smtClean="0"/>
              <a:t>and</a:t>
            </a:r>
          </a:p>
          <a:p>
            <a:r>
              <a:rPr lang="en-US" sz="2000" dirty="0" smtClean="0"/>
              <a:t>50 </a:t>
            </a:r>
            <a:r>
              <a:rPr lang="en-US" sz="2000" dirty="0"/>
              <a:t>PSI </a:t>
            </a:r>
            <a:r>
              <a:rPr lang="en-US" sz="2000" dirty="0" smtClean="0"/>
              <a:t> with </a:t>
            </a:r>
            <a:r>
              <a:rPr lang="en-US" sz="2000" baseline="30000" dirty="0" smtClean="0"/>
              <a:t>20</a:t>
            </a:r>
            <a:r>
              <a:rPr lang="en-US" sz="2000" dirty="0" smtClean="0"/>
              <a:t>Ne beam @9.7 </a:t>
            </a:r>
            <a:r>
              <a:rPr lang="en-US" sz="2000" dirty="0" err="1" smtClean="0"/>
              <a:t>AMeV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4614208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Measured quantities: </a:t>
            </a:r>
          </a:p>
          <a:p>
            <a:r>
              <a:rPr lang="en-US" sz="2400" dirty="0" smtClean="0"/>
              <a:t>-Energy signals form every detector pad.</a:t>
            </a:r>
          </a:p>
          <a:p>
            <a:r>
              <a:rPr lang="en-US" sz="2400" dirty="0" smtClean="0"/>
              <a:t>-</a:t>
            </a:r>
            <a:r>
              <a:rPr lang="en-US" sz="2400" dirty="0"/>
              <a:t>T</a:t>
            </a:r>
            <a:r>
              <a:rPr lang="en-US" sz="2400" dirty="0" smtClean="0"/>
              <a:t>ime from the cyclotron radiofrequency.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0" y="3549134"/>
            <a:ext cx="2971800" cy="18466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95500" y="3641705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6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F2927"/>
                </a:solidFill>
              </a:rPr>
              <a:t>Preliminary analysis</a:t>
            </a:r>
            <a:endParaRPr lang="en-US" dirty="0">
              <a:solidFill>
                <a:srgbClr val="6F2927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Energy calibration.</a:t>
            </a:r>
          </a:p>
          <a:p>
            <a:r>
              <a:rPr lang="en-US" dirty="0" smtClean="0"/>
              <a:t>Time calibration.</a:t>
            </a:r>
          </a:p>
          <a:p>
            <a:r>
              <a:rPr lang="en-US" dirty="0" smtClean="0"/>
              <a:t>Particle identification with gates on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E-E and E-Time.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Selection of the events with alpha multiplicity 1 and 2 for further analysis.</a:t>
            </a:r>
          </a:p>
          <a:p>
            <a:r>
              <a:rPr lang="en-US" dirty="0" smtClean="0"/>
              <a:t>Reconstruction of the interaction point in the gas using the kinematics, the measured alpha energies and the energy-range tables from SRIM (double check with the measured time).</a:t>
            </a:r>
          </a:p>
          <a:p>
            <a:r>
              <a:rPr lang="en-US" dirty="0" smtClean="0"/>
              <a:t>Reconstruction of the excitation energy of the </a:t>
            </a:r>
            <a:r>
              <a:rPr lang="en-US" baseline="30000" dirty="0" smtClean="0"/>
              <a:t>24</a:t>
            </a:r>
            <a:r>
              <a:rPr lang="en-US" dirty="0" smtClean="0"/>
              <a:t>Mg.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6098" y="3232440"/>
            <a:ext cx="9057902" cy="3396960"/>
            <a:chOff x="9898" y="3308640"/>
            <a:chExt cx="9057902" cy="3396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4" t="11981" r="9717" b="6706"/>
            <a:stretch/>
          </p:blipFill>
          <p:spPr bwMode="auto">
            <a:xfrm>
              <a:off x="9898" y="3308640"/>
              <a:ext cx="4562102" cy="339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8" t="11745" r="10215" b="6655"/>
            <a:stretch/>
          </p:blipFill>
          <p:spPr bwMode="auto">
            <a:xfrm>
              <a:off x="4535576" y="3308640"/>
              <a:ext cx="4532224" cy="3386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58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9" t="10885" r="43073" b="12428"/>
          <a:stretch/>
        </p:blipFill>
        <p:spPr bwMode="auto">
          <a:xfrm>
            <a:off x="4648200" y="938215"/>
            <a:ext cx="4435752" cy="41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r="15625" b="4718"/>
          <a:stretch/>
        </p:blipFill>
        <p:spPr bwMode="auto">
          <a:xfrm>
            <a:off x="76200" y="1149281"/>
            <a:ext cx="4555848" cy="410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F2927"/>
                </a:solidFill>
              </a:rPr>
              <a:t>Events with Alpha Multiplicity 1 </a:t>
            </a:r>
            <a:endParaRPr lang="en-US" dirty="0">
              <a:solidFill>
                <a:srgbClr val="6F292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1816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Nice energy resolution </a:t>
            </a:r>
            <a:r>
              <a:rPr lang="en-US" sz="2200" dirty="0" smtClean="0"/>
              <a:t>(about 30 </a:t>
            </a:r>
            <a:r>
              <a:rPr lang="en-US" sz="2200" dirty="0" err="1" smtClean="0"/>
              <a:t>keV</a:t>
            </a:r>
            <a:r>
              <a:rPr lang="en-US" sz="2200" dirty="0" smtClean="0"/>
              <a:t> at 0</a:t>
            </a:r>
            <a:r>
              <a:rPr lang="en-US" sz="2200" baseline="30000" dirty="0" smtClean="0"/>
              <a:t>o</a:t>
            </a:r>
            <a:r>
              <a:rPr lang="en-US" sz="2200" dirty="0" smtClean="0"/>
              <a:t>) worsening as we move away from the beam direction</a:t>
            </a:r>
            <a:endParaRPr lang="en-US" sz="2200" baseline="30000" dirty="0" smtClean="0"/>
          </a:p>
          <a:p>
            <a:pPr marL="285750" indent="-285750">
              <a:buFontTx/>
              <a:buChar char="-"/>
            </a:pPr>
            <a:r>
              <a:rPr lang="en-US" sz="2200" dirty="0" smtClean="0"/>
              <a:t>Possibility to measure the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whole excitation function </a:t>
            </a:r>
            <a:r>
              <a:rPr lang="en-US" sz="2200" dirty="0" smtClean="0"/>
              <a:t>in the same experiment.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6371" y="5150323"/>
            <a:ext cx="43491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with the excitation function measured in 10-15 </a:t>
            </a:r>
            <a:r>
              <a:rPr lang="en-US" dirty="0" err="1" smtClean="0"/>
              <a:t>keV</a:t>
            </a:r>
            <a:r>
              <a:rPr lang="en-US" dirty="0" smtClean="0"/>
              <a:t> energy steps in normal kinematics at 168</a:t>
            </a:r>
            <a:r>
              <a:rPr lang="en-US" baseline="30000" dirty="0" smtClean="0"/>
              <a:t>o</a:t>
            </a:r>
            <a:r>
              <a:rPr lang="en-US" dirty="0" smtClean="0"/>
              <a:t> in the center of mass By R. </a:t>
            </a:r>
            <a:r>
              <a:rPr lang="en-US" dirty="0" err="1" smtClean="0"/>
              <a:t>Abegg</a:t>
            </a:r>
            <a:r>
              <a:rPr lang="en-US" dirty="0" smtClean="0"/>
              <a:t> and C.A. Davis PRC 43(1991)2523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764268"/>
            <a:ext cx="2193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1066800"/>
            <a:ext cx="25146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4-5</a:t>
            </a:r>
            <a:r>
              <a:rPr lang="en-US" baseline="30000" dirty="0" smtClean="0"/>
              <a:t>o</a:t>
            </a:r>
          </a:p>
          <a:p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</a:rPr>
              <a:t>-----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baseline="30000" dirty="0" smtClean="0"/>
              <a:t>20</a:t>
            </a:r>
            <a:r>
              <a:rPr lang="en-US" sz="1400" b="1" dirty="0" smtClean="0"/>
              <a:t>Ne beam 2.9 </a:t>
            </a:r>
            <a:r>
              <a:rPr lang="en-US" sz="1400" b="1" dirty="0" err="1" smtClean="0"/>
              <a:t>AMeV</a:t>
            </a:r>
            <a:endParaRPr lang="en-US" sz="1400" b="1" dirty="0" smtClean="0"/>
          </a:p>
          <a:p>
            <a:r>
              <a:rPr lang="en-US" sz="1600" b="1" baseline="30000" dirty="0" smtClean="0">
                <a:solidFill>
                  <a:srgbClr val="FF0000"/>
                </a:solidFill>
              </a:rPr>
              <a:t>-----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/>
              <a:t>Abegg</a:t>
            </a:r>
            <a:r>
              <a:rPr lang="en-US" sz="1400" b="1" dirty="0" smtClean="0"/>
              <a:t> </a:t>
            </a:r>
            <a:endParaRPr lang="en-US" sz="1400" b="1" baseline="30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352800" y="4038600"/>
            <a:ext cx="0" cy="60960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43200" y="33922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6 alphas thresh.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7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728" y="4960203"/>
            <a:ext cx="3217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subtraction of the uncorrelated events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676400"/>
            <a:ext cx="3472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Estimate of the uncorrelated events by randomly mixing 2 events with multiplicity 1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48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Events with alpha multiplicity 2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8701" y="533400"/>
            <a:ext cx="3745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Ne @ 2.9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AMeV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11481" r="8612" b="4738"/>
          <a:stretch/>
        </p:blipFill>
        <p:spPr bwMode="auto">
          <a:xfrm>
            <a:off x="64025" y="990600"/>
            <a:ext cx="4355575" cy="295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35328" y="3886200"/>
            <a:ext cx="4284272" cy="2932489"/>
            <a:chOff x="228600" y="3886200"/>
            <a:chExt cx="4284272" cy="29324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9" t="10670" r="7323" b="4100"/>
            <a:stretch/>
          </p:blipFill>
          <p:spPr bwMode="auto">
            <a:xfrm>
              <a:off x="228600" y="3886200"/>
              <a:ext cx="4284272" cy="293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617272" y="6172200"/>
              <a:ext cx="62454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09600" y="5410200"/>
              <a:ext cx="4572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12543" r="8381" b="4493"/>
          <a:stretch/>
        </p:blipFill>
        <p:spPr bwMode="auto">
          <a:xfrm>
            <a:off x="4579448" y="1080608"/>
            <a:ext cx="4412152" cy="295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029200" y="4876800"/>
            <a:ext cx="4191000" cy="1436132"/>
            <a:chOff x="5029200" y="4876800"/>
            <a:chExt cx="4191000" cy="1436132"/>
          </a:xfrm>
        </p:grpSpPr>
        <p:grpSp>
          <p:nvGrpSpPr>
            <p:cNvPr id="19" name="Group 18"/>
            <p:cNvGrpSpPr/>
            <p:nvPr/>
          </p:nvGrpSpPr>
          <p:grpSpPr>
            <a:xfrm>
              <a:off x="5029200" y="4876800"/>
              <a:ext cx="4191000" cy="1436132"/>
              <a:chOff x="1295400" y="4355068"/>
              <a:chExt cx="4724400" cy="143613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295400" y="4355068"/>
                <a:ext cx="3886200" cy="1436132"/>
                <a:chOff x="1295400" y="4355068"/>
                <a:chExt cx="3886200" cy="1436132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447800" y="4742844"/>
                  <a:ext cx="990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209800" y="5257800"/>
                  <a:ext cx="1219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124200" y="5791200"/>
                  <a:ext cx="1219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1295400" y="4355068"/>
                  <a:ext cx="2133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aseline="30000" dirty="0" smtClean="0"/>
                    <a:t>24</a:t>
                  </a:r>
                  <a:r>
                    <a:rPr lang="en-US" dirty="0" smtClean="0"/>
                    <a:t>Mg*</a:t>
                  </a:r>
                  <a:endParaRPr lang="en-US" dirty="0"/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2057400" y="4724400"/>
                  <a:ext cx="762000" cy="533400"/>
                </a:xfrm>
                <a:prstGeom prst="straightConnector1">
                  <a:avLst/>
                </a:prstGeom>
                <a:ln w="2222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2819400" y="5334000"/>
                  <a:ext cx="609600" cy="457200"/>
                </a:xfrm>
                <a:prstGeom prst="straightConnector1">
                  <a:avLst/>
                </a:prstGeom>
                <a:ln w="2222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2667000" y="4900136"/>
                  <a:ext cx="2514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aseline="30000" dirty="0" smtClean="0"/>
                    <a:t>20</a:t>
                  </a:r>
                  <a:r>
                    <a:rPr lang="en-US" dirty="0" smtClean="0"/>
                    <a:t>Ne* </a:t>
                  </a:r>
                  <a:endParaRPr lang="en-US" dirty="0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3505199" y="5421868"/>
                <a:ext cx="25146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 smtClean="0"/>
                  <a:t>16</a:t>
                </a:r>
                <a:r>
                  <a:rPr lang="en-US" dirty="0" smtClean="0"/>
                  <a:t>O </a:t>
                </a:r>
                <a:r>
                  <a:rPr lang="en-US" dirty="0" err="1" smtClean="0"/>
                  <a:t>g.s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562600" y="54218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a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48400" y="5867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a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77673" y="4154111"/>
            <a:ext cx="3885327" cy="2627689"/>
            <a:chOff x="4876800" y="4096355"/>
            <a:chExt cx="3885327" cy="262768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" t="10227" r="7628" b="4562"/>
            <a:stretch/>
          </p:blipFill>
          <p:spPr bwMode="auto">
            <a:xfrm>
              <a:off x="4876800" y="4096355"/>
              <a:ext cx="3885327" cy="262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6780927" y="4838700"/>
              <a:ext cx="0" cy="1638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48400" y="4361844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Threshold energy for 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16</a:t>
              </a:r>
              <a:r>
                <a:rPr lang="en-US" sz="1400" dirty="0" smtClean="0">
                  <a:solidFill>
                    <a:srgbClr val="FF0000"/>
                  </a:solidFill>
                </a:rPr>
                <a:t>O +2</a:t>
              </a:r>
              <a:r>
                <a:rPr lang="en-US" sz="1400" dirty="0" smtClean="0">
                  <a:solidFill>
                    <a:srgbClr val="FF0000"/>
                  </a:solidFill>
                  <a:latin typeface="Symbol" pitchFamily="18" charset="2"/>
                </a:rPr>
                <a:t>a</a:t>
              </a:r>
              <a:endParaRPr lang="en-US" sz="14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40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Events with alpha multiplicity 2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533400"/>
            <a:ext cx="3745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Ne @ 9.7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AMeV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0857" r="6991"/>
          <a:stretch/>
        </p:blipFill>
        <p:spPr bwMode="auto">
          <a:xfrm>
            <a:off x="264900" y="990600"/>
            <a:ext cx="4307100" cy="309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1981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Estimate of the uncorrelated events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t="11529" r="9021" b="4401"/>
          <a:stretch/>
        </p:blipFill>
        <p:spPr bwMode="auto">
          <a:xfrm>
            <a:off x="4800600" y="1044372"/>
            <a:ext cx="4248650" cy="291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8840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subtraction of the uncorrelated</a:t>
            </a:r>
            <a:endParaRPr 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11908" r="8851" b="4398"/>
          <a:stretch/>
        </p:blipFill>
        <p:spPr bwMode="auto">
          <a:xfrm>
            <a:off x="152400" y="3962400"/>
            <a:ext cx="4210187" cy="287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715000" y="4960203"/>
            <a:ext cx="2071915" cy="1135797"/>
            <a:chOff x="5090885" y="4884003"/>
            <a:chExt cx="2071915" cy="1135797"/>
          </a:xfrm>
        </p:grpSpPr>
        <p:sp>
          <p:nvSpPr>
            <p:cNvPr id="6" name="TextBox 5"/>
            <p:cNvSpPr txBox="1"/>
            <p:nvPr/>
          </p:nvSpPr>
          <p:spPr>
            <a:xfrm>
              <a:off x="5090885" y="5193268"/>
              <a:ext cx="1538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/>
                <a:t>24</a:t>
              </a:r>
              <a:r>
                <a:rPr lang="en-US" dirty="0" smtClean="0"/>
                <a:t>Mg*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877626" y="5029200"/>
              <a:ext cx="478641" cy="30926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860143" y="5486400"/>
              <a:ext cx="464457" cy="31325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346041" y="4884003"/>
              <a:ext cx="816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/>
                <a:t>8</a:t>
              </a:r>
              <a:r>
                <a:rPr lang="en-US" dirty="0" smtClean="0"/>
                <a:t>Be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6041" y="5650468"/>
              <a:ext cx="816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/>
                <a:t>16</a:t>
              </a:r>
              <a:r>
                <a:rPr lang="en-US" dirty="0" smtClean="0"/>
                <a:t>O</a:t>
              </a:r>
              <a:endParaRPr lang="en-US" dirty="0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13345" r="13022" b="3052"/>
          <a:stretch/>
        </p:blipFill>
        <p:spPr bwMode="auto">
          <a:xfrm>
            <a:off x="4862285" y="3999669"/>
            <a:ext cx="3900715" cy="278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181350" y="4063425"/>
            <a:ext cx="1810250" cy="2337375"/>
            <a:chOff x="7333750" y="4063425"/>
            <a:chExt cx="1810250" cy="233737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703127" y="4572000"/>
              <a:ext cx="0" cy="1828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333750" y="4063425"/>
              <a:ext cx="1810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Threshold for </a:t>
              </a:r>
            </a:p>
            <a:p>
              <a:r>
                <a:rPr lang="en-US" sz="1600" dirty="0" smtClean="0"/>
                <a:t>6</a:t>
              </a:r>
              <a:r>
                <a:rPr lang="en-US" sz="1600" dirty="0" smtClean="0">
                  <a:latin typeface="Symbol" pitchFamily="18" charset="2"/>
                </a:rPr>
                <a:t>a</a:t>
              </a:r>
              <a:r>
                <a:rPr lang="en-US" sz="1600" dirty="0" smtClean="0"/>
                <a:t> decay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50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Summary and conclusions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305800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200" dirty="0" smtClean="0"/>
              <a:t>The complex shape of the excitation function of </a:t>
            </a:r>
            <a:r>
              <a:rPr lang="en-US" sz="2200" baseline="30000" dirty="0" smtClean="0"/>
              <a:t>24</a:t>
            </a:r>
            <a:r>
              <a:rPr lang="en-US" sz="2200" dirty="0" smtClean="0"/>
              <a:t>Mg requires further analysis to be fully explained.</a:t>
            </a:r>
          </a:p>
          <a:p>
            <a:r>
              <a:rPr lang="en-US" sz="2200" dirty="0" smtClean="0"/>
              <a:t> </a:t>
            </a:r>
            <a:r>
              <a:rPr lang="it-IT" sz="2200" dirty="0" smtClean="0"/>
              <a:t>The </a:t>
            </a:r>
            <a:r>
              <a:rPr lang="it-IT" sz="2200" dirty="0"/>
              <a:t>peaks at about 28 and 32 MeV </a:t>
            </a:r>
            <a:r>
              <a:rPr lang="it-IT" sz="2200" dirty="0" smtClean="0"/>
              <a:t>observed when </a:t>
            </a:r>
            <a:r>
              <a:rPr lang="it-IT" sz="2200" baseline="30000" dirty="0" smtClean="0"/>
              <a:t>24</a:t>
            </a:r>
            <a:r>
              <a:rPr lang="it-IT" sz="2200" dirty="0" smtClean="0"/>
              <a:t>Mg*decays into </a:t>
            </a:r>
            <a:r>
              <a:rPr lang="it-IT" sz="2200" baseline="30000" dirty="0" smtClean="0"/>
              <a:t>16</a:t>
            </a:r>
            <a:r>
              <a:rPr lang="it-IT" sz="2200" dirty="0" smtClean="0"/>
              <a:t>O+</a:t>
            </a:r>
            <a:r>
              <a:rPr lang="it-IT" sz="2200" baseline="30000" dirty="0" smtClean="0"/>
              <a:t>8</a:t>
            </a:r>
            <a:r>
              <a:rPr lang="it-IT" sz="2200" dirty="0" smtClean="0"/>
              <a:t>Be are </a:t>
            </a:r>
            <a:r>
              <a:rPr lang="it-IT" sz="2200" dirty="0"/>
              <a:t>particularly interesting because they lie very close to the energy threshold for the splitting of </a:t>
            </a:r>
            <a:r>
              <a:rPr lang="it-IT" sz="2200" baseline="30000" dirty="0"/>
              <a:t>24</a:t>
            </a:r>
            <a:r>
              <a:rPr lang="it-IT" sz="2200" dirty="0"/>
              <a:t>Mg into 6 </a:t>
            </a:r>
            <a:r>
              <a:rPr lang="it-IT" sz="2200" dirty="0" smtClean="0"/>
              <a:t>alphas.</a:t>
            </a:r>
          </a:p>
          <a:p>
            <a:r>
              <a:rPr lang="it-IT" sz="2200" dirty="0" smtClean="0">
                <a:solidFill>
                  <a:schemeClr val="accent2">
                    <a:lumMod val="75000"/>
                  </a:schemeClr>
                </a:solidFill>
              </a:rPr>
              <a:t>At the beam energy of 9.7 AMeV we observed few events with multiplicity 4 and 5 probably related to the decay of </a:t>
            </a:r>
            <a:r>
              <a:rPr lang="it-IT" sz="2200" baseline="30000" dirty="0" smtClean="0">
                <a:solidFill>
                  <a:schemeClr val="accent2">
                    <a:lumMod val="75000"/>
                  </a:schemeClr>
                </a:solidFill>
              </a:rPr>
              <a:t>24</a:t>
            </a:r>
            <a:r>
              <a:rPr lang="it-IT" sz="2200" dirty="0" smtClean="0">
                <a:solidFill>
                  <a:schemeClr val="accent2">
                    <a:lumMod val="75000"/>
                  </a:schemeClr>
                </a:solidFill>
              </a:rPr>
              <a:t>Mg in 6 </a:t>
            </a:r>
            <a:r>
              <a:rPr lang="it-IT" sz="2200" dirty="0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a</a:t>
            </a:r>
            <a:r>
              <a:rPr lang="it-IT" sz="2200" dirty="0" smtClean="0">
                <a:solidFill>
                  <a:schemeClr val="accent2">
                    <a:lumMod val="75000"/>
                  </a:schemeClr>
                </a:solidFill>
              </a:rPr>
              <a:t>s, the analysis of those events is still in progress. </a:t>
            </a:r>
          </a:p>
          <a:p>
            <a:r>
              <a:rPr lang="en-US" sz="2200" dirty="0" smtClean="0"/>
              <a:t> </a:t>
            </a:r>
            <a:r>
              <a:rPr lang="it-IT" sz="2200" dirty="0"/>
              <a:t>Another experiment with an improved experimental setup is planned for the near future. A </a:t>
            </a:r>
            <a:r>
              <a:rPr lang="it-IT" sz="2200" dirty="0">
                <a:solidFill>
                  <a:schemeClr val="accent2">
                    <a:lumMod val="75000"/>
                  </a:schemeClr>
                </a:solidFill>
              </a:rPr>
              <a:t>better time resolution </a:t>
            </a:r>
            <a:r>
              <a:rPr lang="it-IT" sz="2200" dirty="0"/>
              <a:t>is necessary in order to have a better reconstruction of the events. Moreover a </a:t>
            </a:r>
            <a:r>
              <a:rPr lang="it-IT" sz="2200" dirty="0">
                <a:solidFill>
                  <a:schemeClr val="accent2">
                    <a:lumMod val="75000"/>
                  </a:schemeClr>
                </a:solidFill>
              </a:rPr>
              <a:t>larger angular coverage </a:t>
            </a:r>
            <a:r>
              <a:rPr lang="it-IT" sz="2200" dirty="0"/>
              <a:t>at forward angles is necessary to increase the detection efficiency </a:t>
            </a:r>
            <a:r>
              <a:rPr lang="it-IT" sz="2200" dirty="0" smtClean="0"/>
              <a:t>for </a:t>
            </a:r>
            <a:r>
              <a:rPr lang="it-IT" sz="2200" dirty="0"/>
              <a:t>events in which the </a:t>
            </a:r>
            <a:r>
              <a:rPr lang="it-IT" sz="2200" baseline="30000" dirty="0"/>
              <a:t>24</a:t>
            </a:r>
            <a:r>
              <a:rPr lang="it-IT" sz="2200" dirty="0"/>
              <a:t>Mg decays in 6 alphas.   </a:t>
            </a:r>
            <a:endParaRPr lang="it-IT" sz="2200" dirty="0" smtClean="0"/>
          </a:p>
          <a:p>
            <a:r>
              <a:rPr lang="it-IT" sz="2200" dirty="0" smtClean="0">
                <a:solidFill>
                  <a:schemeClr val="accent2">
                    <a:lumMod val="75000"/>
                  </a:schemeClr>
                </a:solidFill>
              </a:rPr>
              <a:t>Heavier systems </a:t>
            </a:r>
            <a:r>
              <a:rPr lang="it-IT" sz="2200" dirty="0" smtClean="0"/>
              <a:t>can be studied with the same thechnique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1981200"/>
            <a:ext cx="48101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3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841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Exploring the alpha cluster structure of nuclei using the thick target inverse kinematics technique for multiple alpha decays.  The 24Mg case</vt:lpstr>
      <vt:lpstr>Alpha clustering in nuclei</vt:lpstr>
      <vt:lpstr>The thick target inverse kinematics technique</vt:lpstr>
      <vt:lpstr>Experimental setup</vt:lpstr>
      <vt:lpstr>Preliminary analysis</vt:lpstr>
      <vt:lpstr>Events with Alpha Multiplicity 1 </vt:lpstr>
      <vt:lpstr>Events with alpha multiplicity 2 </vt:lpstr>
      <vt:lpstr>Events with alpha multiplicity 2 </vt:lpstr>
      <vt:lpstr>Summary and conclusions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alpha cluster structure of nuclei using the thick target inverse kinematics technique for multiple alpha decays.  The 24Mg case</dc:title>
  <dc:creator>marina</dc:creator>
  <cp:lastModifiedBy>marina</cp:lastModifiedBy>
  <cp:revision>85</cp:revision>
  <dcterms:created xsi:type="dcterms:W3CDTF">2013-05-22T19:45:09Z</dcterms:created>
  <dcterms:modified xsi:type="dcterms:W3CDTF">2013-08-16T21:19:02Z</dcterms:modified>
</cp:coreProperties>
</file>