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" r:id="rId2"/>
    <p:sldId id="311" r:id="rId3"/>
    <p:sldId id="312" r:id="rId4"/>
    <p:sldId id="317" r:id="rId5"/>
    <p:sldId id="297" r:id="rId6"/>
    <p:sldId id="306" r:id="rId7"/>
    <p:sldId id="264" r:id="rId8"/>
    <p:sldId id="263" r:id="rId9"/>
    <p:sldId id="261" r:id="rId10"/>
    <p:sldId id="328" r:id="rId11"/>
    <p:sldId id="326" r:id="rId12"/>
    <p:sldId id="298" r:id="rId13"/>
    <p:sldId id="262" r:id="rId14"/>
    <p:sldId id="272" r:id="rId15"/>
    <p:sldId id="295" r:id="rId16"/>
    <p:sldId id="296" r:id="rId17"/>
    <p:sldId id="275" r:id="rId18"/>
    <p:sldId id="276" r:id="rId19"/>
    <p:sldId id="279" r:id="rId20"/>
    <p:sldId id="280" r:id="rId21"/>
    <p:sldId id="281" r:id="rId22"/>
    <p:sldId id="339" r:id="rId23"/>
    <p:sldId id="282" r:id="rId24"/>
    <p:sldId id="283" r:id="rId25"/>
    <p:sldId id="301" r:id="rId26"/>
    <p:sldId id="308" r:id="rId27"/>
    <p:sldId id="316" r:id="rId28"/>
    <p:sldId id="320" r:id="rId29"/>
    <p:sldId id="321" r:id="rId30"/>
    <p:sldId id="269" r:id="rId31"/>
    <p:sldId id="270" r:id="rId32"/>
    <p:sldId id="258" r:id="rId33"/>
    <p:sldId id="331" r:id="rId34"/>
    <p:sldId id="289" r:id="rId35"/>
    <p:sldId id="273" r:id="rId36"/>
    <p:sldId id="330" r:id="rId37"/>
    <p:sldId id="332" r:id="rId38"/>
    <p:sldId id="333" r:id="rId39"/>
    <p:sldId id="334" r:id="rId40"/>
    <p:sldId id="290" r:id="rId41"/>
    <p:sldId id="293" r:id="rId42"/>
    <p:sldId id="302" r:id="rId43"/>
    <p:sldId id="336" r:id="rId44"/>
    <p:sldId id="338" r:id="rId45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3" autoAdjust="0"/>
    <p:restoredTop sz="72120" autoAdjust="0"/>
  </p:normalViewPr>
  <p:slideViewPr>
    <p:cSldViewPr>
      <p:cViewPr>
        <p:scale>
          <a:sx n="59" d="100"/>
          <a:sy n="59" d="100"/>
        </p:scale>
        <p:origin x="-666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pp2\spes\ProduzioneNew\SPES\lnlganil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napp2\spes\Task3_Target\Bersaglio\temperatura\2011-2013\tesiMattia_TARGET_200microA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Sn exp</c:v>
          </c:tx>
          <c:spPr>
            <a:ln>
              <a:noFill/>
            </a:ln>
          </c:spPr>
          <c:marker>
            <c:symbol val="diamond"/>
            <c:size val="10"/>
          </c:marker>
          <c:xVal>
            <c:numRef>
              <c:f>selected!$C$131:$W$131</c:f>
              <c:numCache>
                <c:formatCode>0</c:formatCode>
                <c:ptCount val="21"/>
                <c:pt idx="0">
                  <c:v>116</c:v>
                </c:pt>
                <c:pt idx="1">
                  <c:v>117</c:v>
                </c:pt>
                <c:pt idx="2">
                  <c:v>118</c:v>
                </c:pt>
                <c:pt idx="3">
                  <c:v>119</c:v>
                </c:pt>
                <c:pt idx="4">
                  <c:v>120</c:v>
                </c:pt>
                <c:pt idx="5">
                  <c:v>121</c:v>
                </c:pt>
                <c:pt idx="6">
                  <c:v>122</c:v>
                </c:pt>
                <c:pt idx="7">
                  <c:v>123</c:v>
                </c:pt>
                <c:pt idx="8">
                  <c:v>124</c:v>
                </c:pt>
                <c:pt idx="9">
                  <c:v>125</c:v>
                </c:pt>
                <c:pt idx="10">
                  <c:v>126</c:v>
                </c:pt>
                <c:pt idx="11">
                  <c:v>127</c:v>
                </c:pt>
                <c:pt idx="12">
                  <c:v>128</c:v>
                </c:pt>
                <c:pt idx="13">
                  <c:v>129</c:v>
                </c:pt>
                <c:pt idx="14">
                  <c:v>130</c:v>
                </c:pt>
                <c:pt idx="15">
                  <c:v>131</c:v>
                </c:pt>
                <c:pt idx="16">
                  <c:v>132</c:v>
                </c:pt>
                <c:pt idx="17">
                  <c:v>133</c:v>
                </c:pt>
                <c:pt idx="18">
                  <c:v>134</c:v>
                </c:pt>
                <c:pt idx="19">
                  <c:v>135</c:v>
                </c:pt>
                <c:pt idx="20">
                  <c:v>136</c:v>
                </c:pt>
              </c:numCache>
            </c:numRef>
          </c:xVal>
          <c:yVal>
            <c:numRef>
              <c:f>selected!$C$133:$W$133</c:f>
              <c:numCache>
                <c:formatCode>0.00E+00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41663101.894198343</c:v>
                </c:pt>
                <c:pt idx="13">
                  <c:v>25000000</c:v>
                </c:pt>
                <c:pt idx="14">
                  <c:v>24750000</c:v>
                </c:pt>
                <c:pt idx="15">
                  <c:v>0</c:v>
                </c:pt>
                <c:pt idx="16">
                  <c:v>15000000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Kr exp</c:v>
          </c:tx>
          <c:dPt>
            <c:idx val="12"/>
            <c:bubble3D val="0"/>
            <c:spPr>
              <a:ln>
                <a:noFill/>
              </a:ln>
            </c:spPr>
          </c:dPt>
          <c:dPt>
            <c:idx val="13"/>
            <c:bubble3D val="0"/>
            <c:spPr>
              <a:ln>
                <a:noFill/>
              </a:ln>
            </c:spPr>
          </c:dPt>
          <c:xVal>
            <c:numRef>
              <c:f>selected!$F$137:$X$137</c:f>
              <c:numCache>
                <c:formatCode>General</c:formatCode>
                <c:ptCount val="19"/>
                <c:pt idx="0">
                  <c:v>79</c:v>
                </c:pt>
                <c:pt idx="1">
                  <c:v>80</c:v>
                </c:pt>
                <c:pt idx="2">
                  <c:v>81</c:v>
                </c:pt>
                <c:pt idx="3">
                  <c:v>82</c:v>
                </c:pt>
                <c:pt idx="4">
                  <c:v>83</c:v>
                </c:pt>
                <c:pt idx="5">
                  <c:v>84</c:v>
                </c:pt>
                <c:pt idx="6">
                  <c:v>85</c:v>
                </c:pt>
                <c:pt idx="7">
                  <c:v>86</c:v>
                </c:pt>
                <c:pt idx="8">
                  <c:v>87</c:v>
                </c:pt>
                <c:pt idx="9">
                  <c:v>88</c:v>
                </c:pt>
                <c:pt idx="10">
                  <c:v>89</c:v>
                </c:pt>
                <c:pt idx="11">
                  <c:v>90</c:v>
                </c:pt>
                <c:pt idx="12">
                  <c:v>91</c:v>
                </c:pt>
                <c:pt idx="13">
                  <c:v>92</c:v>
                </c:pt>
                <c:pt idx="14">
                  <c:v>93</c:v>
                </c:pt>
                <c:pt idx="15">
                  <c:v>94</c:v>
                </c:pt>
                <c:pt idx="16">
                  <c:v>95</c:v>
                </c:pt>
                <c:pt idx="17">
                  <c:v>96</c:v>
                </c:pt>
                <c:pt idx="18">
                  <c:v>97</c:v>
                </c:pt>
              </c:numCache>
            </c:numRef>
          </c:xVal>
          <c:yVal>
            <c:numRef>
              <c:f>selected!$F$139:$X$139</c:f>
              <c:numCache>
                <c:formatCode>0.00E+00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60240000</c:v>
                </c:pt>
                <c:pt idx="7">
                  <c:v>0</c:v>
                </c:pt>
                <c:pt idx="8">
                  <c:v>130800000</c:v>
                </c:pt>
                <c:pt idx="9">
                  <c:v>0</c:v>
                </c:pt>
                <c:pt idx="10">
                  <c:v>148800000</c:v>
                </c:pt>
                <c:pt idx="11">
                  <c:v>241200000</c:v>
                </c:pt>
                <c:pt idx="12">
                  <c:v>59880000</c:v>
                </c:pt>
                <c:pt idx="13">
                  <c:v>18360000</c:v>
                </c:pt>
                <c:pt idx="14">
                  <c:v>3552000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yVal>
          <c:smooth val="1"/>
        </c:ser>
        <c:ser>
          <c:idx val="3"/>
          <c:order val="2"/>
          <c:tx>
            <c:v>Xe exp</c:v>
          </c:tx>
          <c:marker>
            <c:symbol val="circle"/>
            <c:size val="9"/>
            <c:spPr>
              <a:solidFill>
                <a:schemeClr val="accent1">
                  <a:lumMod val="40000"/>
                  <a:lumOff val="60000"/>
                </a:schemeClr>
              </a:solidFill>
            </c:spPr>
          </c:marker>
          <c:dPt>
            <c:idx val="12"/>
            <c:bubble3D val="0"/>
            <c:spPr>
              <a:ln>
                <a:noFill/>
              </a:ln>
            </c:spPr>
          </c:dPt>
          <c:xVal>
            <c:numRef>
              <c:f>selected!$D$164:$X$164</c:f>
              <c:numCache>
                <c:formatCode>0</c:formatCode>
                <c:ptCount val="21"/>
                <c:pt idx="0">
                  <c:v>127</c:v>
                </c:pt>
                <c:pt idx="1">
                  <c:v>128</c:v>
                </c:pt>
                <c:pt idx="2">
                  <c:v>129</c:v>
                </c:pt>
                <c:pt idx="3">
                  <c:v>130</c:v>
                </c:pt>
                <c:pt idx="4">
                  <c:v>131</c:v>
                </c:pt>
                <c:pt idx="5">
                  <c:v>132</c:v>
                </c:pt>
                <c:pt idx="6">
                  <c:v>133</c:v>
                </c:pt>
                <c:pt idx="7">
                  <c:v>134</c:v>
                </c:pt>
                <c:pt idx="8">
                  <c:v>135</c:v>
                </c:pt>
                <c:pt idx="9">
                  <c:v>136</c:v>
                </c:pt>
                <c:pt idx="10">
                  <c:v>137</c:v>
                </c:pt>
                <c:pt idx="11">
                  <c:v>138</c:v>
                </c:pt>
                <c:pt idx="12">
                  <c:v>139</c:v>
                </c:pt>
                <c:pt idx="13">
                  <c:v>140</c:v>
                </c:pt>
                <c:pt idx="14">
                  <c:v>141</c:v>
                </c:pt>
                <c:pt idx="15">
                  <c:v>142</c:v>
                </c:pt>
                <c:pt idx="16">
                  <c:v>143</c:v>
                </c:pt>
                <c:pt idx="17">
                  <c:v>144</c:v>
                </c:pt>
                <c:pt idx="18">
                  <c:v>145</c:v>
                </c:pt>
                <c:pt idx="19">
                  <c:v>146</c:v>
                </c:pt>
                <c:pt idx="20">
                  <c:v>147</c:v>
                </c:pt>
              </c:numCache>
            </c:numRef>
          </c:xVal>
          <c:yVal>
            <c:numRef>
              <c:f>selected!$D$166:$X$166</c:f>
              <c:numCache>
                <c:formatCode>0.00E+00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184800000</c:v>
                </c:pt>
                <c:pt idx="9">
                  <c:v>0</c:v>
                </c:pt>
                <c:pt idx="10">
                  <c:v>549600000</c:v>
                </c:pt>
                <c:pt idx="11">
                  <c:v>75720000</c:v>
                </c:pt>
                <c:pt idx="12">
                  <c:v>26640000</c:v>
                </c:pt>
                <c:pt idx="13">
                  <c:v>4824000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yVal>
          <c:smooth val="1"/>
        </c:ser>
        <c:ser>
          <c:idx val="4"/>
          <c:order val="3"/>
          <c:tx>
            <c:v>In exp</c:v>
          </c:tx>
          <c:marker>
            <c:symbol val="circle"/>
            <c:size val="9"/>
            <c:spPr>
              <a:solidFill>
                <a:schemeClr val="accent5">
                  <a:lumMod val="20000"/>
                  <a:lumOff val="80000"/>
                </a:schemeClr>
              </a:solidFill>
            </c:spPr>
          </c:marker>
          <c:xVal>
            <c:numRef>
              <c:f>selected!$E$151:$Y$151</c:f>
              <c:numCache>
                <c:formatCode>General</c:formatCode>
                <c:ptCount val="21"/>
                <c:pt idx="0">
                  <c:v>114</c:v>
                </c:pt>
                <c:pt idx="1">
                  <c:v>115</c:v>
                </c:pt>
                <c:pt idx="2">
                  <c:v>116</c:v>
                </c:pt>
                <c:pt idx="3">
                  <c:v>117</c:v>
                </c:pt>
                <c:pt idx="4">
                  <c:v>118</c:v>
                </c:pt>
                <c:pt idx="5">
                  <c:v>119</c:v>
                </c:pt>
                <c:pt idx="6">
                  <c:v>120</c:v>
                </c:pt>
                <c:pt idx="7">
                  <c:v>121</c:v>
                </c:pt>
                <c:pt idx="8">
                  <c:v>122</c:v>
                </c:pt>
                <c:pt idx="9">
                  <c:v>123</c:v>
                </c:pt>
                <c:pt idx="10">
                  <c:v>124</c:v>
                </c:pt>
                <c:pt idx="11">
                  <c:v>125</c:v>
                </c:pt>
                <c:pt idx="12">
                  <c:v>126</c:v>
                </c:pt>
                <c:pt idx="13">
                  <c:v>127</c:v>
                </c:pt>
                <c:pt idx="14">
                  <c:v>128</c:v>
                </c:pt>
                <c:pt idx="15">
                  <c:v>129</c:v>
                </c:pt>
                <c:pt idx="16">
                  <c:v>130</c:v>
                </c:pt>
                <c:pt idx="17">
                  <c:v>131</c:v>
                </c:pt>
                <c:pt idx="18">
                  <c:v>132</c:v>
                </c:pt>
                <c:pt idx="19">
                  <c:v>133</c:v>
                </c:pt>
                <c:pt idx="20">
                  <c:v>134</c:v>
                </c:pt>
              </c:numCache>
            </c:numRef>
          </c:xVal>
          <c:yVal>
            <c:numRef>
              <c:f>selected!$E$153:$Y$153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205000000</c:v>
                </c:pt>
                <c:pt idx="6">
                  <c:v>100500000</c:v>
                </c:pt>
                <c:pt idx="7">
                  <c:v>510000000</c:v>
                </c:pt>
                <c:pt idx="8">
                  <c:v>0</c:v>
                </c:pt>
                <c:pt idx="9">
                  <c:v>600000000</c:v>
                </c:pt>
                <c:pt idx="10">
                  <c:v>137000000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yVal>
          <c:smooth val="1"/>
        </c:ser>
        <c:ser>
          <c:idx val="2"/>
          <c:order val="4"/>
          <c:tx>
            <c:v>Sn_hribf</c:v>
          </c:tx>
          <c:spPr>
            <a:ln w="12700">
              <a:solidFill>
                <a:schemeClr val="accent1"/>
              </a:solidFill>
            </a:ln>
          </c:spPr>
          <c:marker>
            <c:symbol val="triangle"/>
            <c:size val="5"/>
            <c:spPr>
              <a:solidFill>
                <a:schemeClr val="accent1"/>
              </a:solidFill>
            </c:spPr>
          </c:marker>
          <c:xVal>
            <c:numRef>
              <c:f>Sn!$B$15:$B$28</c:f>
              <c:numCache>
                <c:formatCode>General</c:formatCode>
                <c:ptCount val="14"/>
                <c:pt idx="0">
                  <c:v>123</c:v>
                </c:pt>
                <c:pt idx="1">
                  <c:v>124</c:v>
                </c:pt>
                <c:pt idx="2">
                  <c:v>125</c:v>
                </c:pt>
                <c:pt idx="3">
                  <c:v>126</c:v>
                </c:pt>
                <c:pt idx="4">
                  <c:v>127</c:v>
                </c:pt>
                <c:pt idx="5">
                  <c:v>128</c:v>
                </c:pt>
                <c:pt idx="6">
                  <c:v>129</c:v>
                </c:pt>
                <c:pt idx="7">
                  <c:v>130</c:v>
                </c:pt>
                <c:pt idx="8">
                  <c:v>131</c:v>
                </c:pt>
                <c:pt idx="9">
                  <c:v>132</c:v>
                </c:pt>
                <c:pt idx="10">
                  <c:v>133</c:v>
                </c:pt>
                <c:pt idx="11">
                  <c:v>134</c:v>
                </c:pt>
                <c:pt idx="12">
                  <c:v>135</c:v>
                </c:pt>
                <c:pt idx="13">
                  <c:v>136</c:v>
                </c:pt>
              </c:numCache>
            </c:numRef>
          </c:xVal>
          <c:yVal>
            <c:numRef>
              <c:f>Sn!$G$15:$G$28</c:f>
              <c:numCache>
                <c:formatCode>0.00E+00</c:formatCode>
                <c:ptCount val="14"/>
                <c:pt idx="0">
                  <c:v>115207373.2718894</c:v>
                </c:pt>
                <c:pt idx="1">
                  <c:v>75000000</c:v>
                </c:pt>
                <c:pt idx="2">
                  <c:v>57603686.635944702</c:v>
                </c:pt>
                <c:pt idx="3">
                  <c:v>115207373.2718894</c:v>
                </c:pt>
                <c:pt idx="4">
                  <c:v>115207373.2718894</c:v>
                </c:pt>
                <c:pt idx="5">
                  <c:v>34562211.981566817</c:v>
                </c:pt>
                <c:pt idx="6">
                  <c:v>5760368.6635944704</c:v>
                </c:pt>
                <c:pt idx="7">
                  <c:v>34562211.981566817</c:v>
                </c:pt>
                <c:pt idx="8">
                  <c:v>23041474.654377881</c:v>
                </c:pt>
                <c:pt idx="9">
                  <c:v>10368663.594470046</c:v>
                </c:pt>
                <c:pt idx="10">
                  <c:v>230414.74654377881</c:v>
                </c:pt>
                <c:pt idx="11">
                  <c:v>34562.211981566819</c:v>
                </c:pt>
                <c:pt idx="12">
                  <c:v>898.61751152073737</c:v>
                </c:pt>
                <c:pt idx="13">
                  <c:v>34.562211981566819</c:v>
                </c:pt>
              </c:numCache>
            </c:numRef>
          </c:yVal>
          <c:smooth val="1"/>
        </c:ser>
        <c:ser>
          <c:idx val="5"/>
          <c:order val="5"/>
          <c:tx>
            <c:v>Kr_hribf</c:v>
          </c:tx>
          <c:spPr>
            <a:ln w="12700"/>
          </c:spPr>
          <c:marker>
            <c:spPr>
              <a:noFill/>
            </c:spPr>
          </c:marker>
          <c:xVal>
            <c:numRef>
              <c:f>selected!$F$137:$X$137</c:f>
              <c:numCache>
                <c:formatCode>General</c:formatCode>
                <c:ptCount val="19"/>
                <c:pt idx="0">
                  <c:v>79</c:v>
                </c:pt>
                <c:pt idx="1">
                  <c:v>80</c:v>
                </c:pt>
                <c:pt idx="2">
                  <c:v>81</c:v>
                </c:pt>
                <c:pt idx="3">
                  <c:v>82</c:v>
                </c:pt>
                <c:pt idx="4">
                  <c:v>83</c:v>
                </c:pt>
                <c:pt idx="5">
                  <c:v>84</c:v>
                </c:pt>
                <c:pt idx="6">
                  <c:v>85</c:v>
                </c:pt>
                <c:pt idx="7">
                  <c:v>86</c:v>
                </c:pt>
                <c:pt idx="8">
                  <c:v>87</c:v>
                </c:pt>
                <c:pt idx="9">
                  <c:v>88</c:v>
                </c:pt>
                <c:pt idx="10">
                  <c:v>89</c:v>
                </c:pt>
                <c:pt idx="11">
                  <c:v>90</c:v>
                </c:pt>
                <c:pt idx="12">
                  <c:v>91</c:v>
                </c:pt>
                <c:pt idx="13">
                  <c:v>92</c:v>
                </c:pt>
                <c:pt idx="14">
                  <c:v>93</c:v>
                </c:pt>
                <c:pt idx="15">
                  <c:v>94</c:v>
                </c:pt>
                <c:pt idx="16">
                  <c:v>95</c:v>
                </c:pt>
                <c:pt idx="17">
                  <c:v>96</c:v>
                </c:pt>
                <c:pt idx="18">
                  <c:v>97</c:v>
                </c:pt>
              </c:numCache>
            </c:numRef>
          </c:xVal>
          <c:yVal>
            <c:numRef>
              <c:f>selected!$F$138:$X$138</c:f>
              <c:numCache>
                <c:formatCode>0.00E+00</c:formatCode>
                <c:ptCount val="19"/>
                <c:pt idx="0">
                  <c:v>100.07426298220594</c:v>
                </c:pt>
                <c:pt idx="1">
                  <c:v>1927.3031514362738</c:v>
                </c:pt>
                <c:pt idx="2">
                  <c:v>26654.510350722387</c:v>
                </c:pt>
                <c:pt idx="3">
                  <c:v>264723.46961507341</c:v>
                </c:pt>
                <c:pt idx="4">
                  <c:v>1888062.1885308584</c:v>
                </c:pt>
                <c:pt idx="5">
                  <c:v>9670342.1032339018</c:v>
                </c:pt>
                <c:pt idx="6">
                  <c:v>35568788.950141832</c:v>
                </c:pt>
                <c:pt idx="7">
                  <c:v>93950274.130752519</c:v>
                </c:pt>
                <c:pt idx="8">
                  <c:v>178124224.10489401</c:v>
                </c:pt>
                <c:pt idx="9">
                  <c:v>242697453.21510834</c:v>
                </c:pt>
                <c:pt idx="10">
                  <c:v>235161038.58934599</c:v>
                </c:pt>
                <c:pt idx="11">
                  <c:v>227765615.7079204</c:v>
                </c:pt>
                <c:pt idx="12">
                  <c:v>100346205.10590157</c:v>
                </c:pt>
                <c:pt idx="13">
                  <c:v>23665994.682435971</c:v>
                </c:pt>
                <c:pt idx="14">
                  <c:v>5173982.5871829139</c:v>
                </c:pt>
                <c:pt idx="15">
                  <c:v>269643.46093953092</c:v>
                </c:pt>
                <c:pt idx="16">
                  <c:v>97563.261494124919</c:v>
                </c:pt>
                <c:pt idx="17">
                  <c:v>5076.0156122187227</c:v>
                </c:pt>
                <c:pt idx="18">
                  <c:v>350.76992892888137</c:v>
                </c:pt>
              </c:numCache>
            </c:numRef>
          </c:yVal>
          <c:smooth val="1"/>
        </c:ser>
        <c:ser>
          <c:idx val="6"/>
          <c:order val="6"/>
          <c:tx>
            <c:v>Xe_hribf</c:v>
          </c:tx>
          <c:spPr>
            <a:ln w="12700">
              <a:solidFill>
                <a:schemeClr val="accent4">
                  <a:lumMod val="60000"/>
                  <a:lumOff val="40000"/>
                </a:schemeClr>
              </a:solidFill>
            </a:ln>
          </c:spPr>
          <c:xVal>
            <c:numRef>
              <c:f>selected!$D$164:$X$164</c:f>
              <c:numCache>
                <c:formatCode>0</c:formatCode>
                <c:ptCount val="21"/>
                <c:pt idx="0">
                  <c:v>127</c:v>
                </c:pt>
                <c:pt idx="1">
                  <c:v>128</c:v>
                </c:pt>
                <c:pt idx="2">
                  <c:v>129</c:v>
                </c:pt>
                <c:pt idx="3">
                  <c:v>130</c:v>
                </c:pt>
                <c:pt idx="4">
                  <c:v>131</c:v>
                </c:pt>
                <c:pt idx="5">
                  <c:v>132</c:v>
                </c:pt>
                <c:pt idx="6">
                  <c:v>133</c:v>
                </c:pt>
                <c:pt idx="7">
                  <c:v>134</c:v>
                </c:pt>
                <c:pt idx="8">
                  <c:v>135</c:v>
                </c:pt>
                <c:pt idx="9">
                  <c:v>136</c:v>
                </c:pt>
                <c:pt idx="10">
                  <c:v>137</c:v>
                </c:pt>
                <c:pt idx="11">
                  <c:v>138</c:v>
                </c:pt>
                <c:pt idx="12">
                  <c:v>139</c:v>
                </c:pt>
                <c:pt idx="13">
                  <c:v>140</c:v>
                </c:pt>
                <c:pt idx="14">
                  <c:v>141</c:v>
                </c:pt>
                <c:pt idx="15">
                  <c:v>142</c:v>
                </c:pt>
                <c:pt idx="16">
                  <c:v>143</c:v>
                </c:pt>
                <c:pt idx="17">
                  <c:v>144</c:v>
                </c:pt>
                <c:pt idx="18">
                  <c:v>145</c:v>
                </c:pt>
                <c:pt idx="19">
                  <c:v>146</c:v>
                </c:pt>
                <c:pt idx="20">
                  <c:v>147</c:v>
                </c:pt>
              </c:numCache>
            </c:numRef>
          </c:xVal>
          <c:yVal>
            <c:numRef>
              <c:f>selected!$D$165:$X$165</c:f>
              <c:numCache>
                <c:formatCode>0.00E+00</c:formatCode>
                <c:ptCount val="21"/>
                <c:pt idx="0">
                  <c:v>1866.7348703741766</c:v>
                </c:pt>
                <c:pt idx="1">
                  <c:v>20682.016396615978</c:v>
                </c:pt>
                <c:pt idx="2">
                  <c:v>268158.2430908556</c:v>
                </c:pt>
                <c:pt idx="3">
                  <c:v>2525675.1520170532</c:v>
                </c:pt>
                <c:pt idx="4">
                  <c:v>17253721.67832952</c:v>
                </c:pt>
                <c:pt idx="5">
                  <c:v>85375669.372947603</c:v>
                </c:pt>
                <c:pt idx="6">
                  <c:v>282746005.50561178</c:v>
                </c:pt>
                <c:pt idx="7">
                  <c:v>791070805.12308741</c:v>
                </c:pt>
                <c:pt idx="8">
                  <c:v>1176488936.6554077</c:v>
                </c:pt>
                <c:pt idx="9">
                  <c:v>1995626116.1195126</c:v>
                </c:pt>
                <c:pt idx="10">
                  <c:v>591327845.39937007</c:v>
                </c:pt>
                <c:pt idx="11">
                  <c:v>596606281.35097134</c:v>
                </c:pt>
                <c:pt idx="12">
                  <c:v>116261342.55981663</c:v>
                </c:pt>
                <c:pt idx="13">
                  <c:v>28287977.686279871</c:v>
                </c:pt>
                <c:pt idx="14">
                  <c:v>3220615.4902943508</c:v>
                </c:pt>
                <c:pt idx="15">
                  <c:v>527694.28217061458</c:v>
                </c:pt>
                <c:pt idx="16">
                  <c:v>39705.970344864683</c:v>
                </c:pt>
                <c:pt idx="17">
                  <c:v>6945.3530278362841</c:v>
                </c:pt>
                <c:pt idx="18">
                  <c:v>445.45992602873747</c:v>
                </c:pt>
                <c:pt idx="19">
                  <c:v>17.696869043241232</c:v>
                </c:pt>
                <c:pt idx="20">
                  <c:v>0</c:v>
                </c:pt>
              </c:numCache>
            </c:numRef>
          </c:yVal>
          <c:smooth val="1"/>
        </c:ser>
        <c:ser>
          <c:idx val="7"/>
          <c:order val="7"/>
          <c:tx>
            <c:v>In_hribf</c:v>
          </c:tx>
          <c:spPr>
            <a:ln w="12700">
              <a:solidFill>
                <a:schemeClr val="tx2">
                  <a:lumMod val="20000"/>
                  <a:lumOff val="80000"/>
                </a:schemeClr>
              </a:solidFill>
            </a:ln>
          </c:spPr>
          <c:marker>
            <c:symbol val="x"/>
            <c:size val="5"/>
            <c:spPr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selected!$E$151:$Y$151</c:f>
              <c:numCache>
                <c:formatCode>General</c:formatCode>
                <c:ptCount val="21"/>
                <c:pt idx="0">
                  <c:v>114</c:v>
                </c:pt>
                <c:pt idx="1">
                  <c:v>115</c:v>
                </c:pt>
                <c:pt idx="2">
                  <c:v>116</c:v>
                </c:pt>
                <c:pt idx="3">
                  <c:v>117</c:v>
                </c:pt>
                <c:pt idx="4">
                  <c:v>118</c:v>
                </c:pt>
                <c:pt idx="5">
                  <c:v>119</c:v>
                </c:pt>
                <c:pt idx="6">
                  <c:v>120</c:v>
                </c:pt>
                <c:pt idx="7">
                  <c:v>121</c:v>
                </c:pt>
                <c:pt idx="8">
                  <c:v>122</c:v>
                </c:pt>
                <c:pt idx="9">
                  <c:v>123</c:v>
                </c:pt>
                <c:pt idx="10">
                  <c:v>124</c:v>
                </c:pt>
                <c:pt idx="11">
                  <c:v>125</c:v>
                </c:pt>
                <c:pt idx="12">
                  <c:v>126</c:v>
                </c:pt>
                <c:pt idx="13">
                  <c:v>127</c:v>
                </c:pt>
                <c:pt idx="14">
                  <c:v>128</c:v>
                </c:pt>
                <c:pt idx="15">
                  <c:v>129</c:v>
                </c:pt>
                <c:pt idx="16">
                  <c:v>130</c:v>
                </c:pt>
                <c:pt idx="17">
                  <c:v>131</c:v>
                </c:pt>
                <c:pt idx="18">
                  <c:v>132</c:v>
                </c:pt>
                <c:pt idx="19">
                  <c:v>133</c:v>
                </c:pt>
                <c:pt idx="20">
                  <c:v>134</c:v>
                </c:pt>
              </c:numCache>
            </c:numRef>
          </c:xVal>
          <c:yVal>
            <c:numRef>
              <c:f>selected!$E$152:$Y$152</c:f>
              <c:numCache>
                <c:formatCode>0.00E+00</c:formatCode>
                <c:ptCount val="21"/>
                <c:pt idx="0">
                  <c:v>11535.924290254423</c:v>
                </c:pt>
                <c:pt idx="1">
                  <c:v>105833.53190014517</c:v>
                </c:pt>
                <c:pt idx="2">
                  <c:v>184488.2834184033</c:v>
                </c:pt>
                <c:pt idx="3">
                  <c:v>2073523.56025683</c:v>
                </c:pt>
                <c:pt idx="4">
                  <c:v>1337162.2878984141</c:v>
                </c:pt>
                <c:pt idx="5">
                  <c:v>14696567.644232847</c:v>
                </c:pt>
                <c:pt idx="6">
                  <c:v>5684099.6638496686</c:v>
                </c:pt>
                <c:pt idx="7">
                  <c:v>32875559.41790472</c:v>
                </c:pt>
                <c:pt idx="8">
                  <c:v>8779537.1522907075</c:v>
                </c:pt>
                <c:pt idx="9">
                  <c:v>26915994.482747819</c:v>
                </c:pt>
                <c:pt idx="10">
                  <c:v>16665891.575930327</c:v>
                </c:pt>
                <c:pt idx="11">
                  <c:v>10619084.588086151</c:v>
                </c:pt>
                <c:pt idx="12">
                  <c:v>5007845.2257965999</c:v>
                </c:pt>
                <c:pt idx="13">
                  <c:v>1895702.0173222991</c:v>
                </c:pt>
                <c:pt idx="14">
                  <c:v>630406.00903723505</c:v>
                </c:pt>
                <c:pt idx="15">
                  <c:v>122704.23993006494</c:v>
                </c:pt>
                <c:pt idx="16">
                  <c:v>13427.06447078265</c:v>
                </c:pt>
                <c:pt idx="17">
                  <c:v>1593.0221843470165</c:v>
                </c:pt>
                <c:pt idx="18">
                  <c:v>115.80208573939417</c:v>
                </c:pt>
                <c:pt idx="19">
                  <c:v>7.2870712945654237</c:v>
                </c:pt>
                <c:pt idx="20">
                  <c:v>0</c:v>
                </c:pt>
              </c:numCache>
            </c:numRef>
          </c:yVal>
          <c:smooth val="1"/>
        </c:ser>
        <c:ser>
          <c:idx val="8"/>
          <c:order val="8"/>
          <c:tx>
            <c:v>Sr_hribf</c:v>
          </c:tx>
          <c:spPr>
            <a:ln w="12700">
              <a:solidFill>
                <a:schemeClr val="accent3">
                  <a:lumMod val="60000"/>
                  <a:lumOff val="40000"/>
                </a:schemeClr>
              </a:solidFill>
            </a:ln>
          </c:spPr>
          <c:xVal>
            <c:numRef>
              <c:f>selected!$D$171:$U$171</c:f>
              <c:numCache>
                <c:formatCode>General</c:formatCode>
                <c:ptCount val="18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100</c:v>
                </c:pt>
                <c:pt idx="17">
                  <c:v>101</c:v>
                </c:pt>
              </c:numCache>
            </c:numRef>
          </c:xVal>
          <c:yVal>
            <c:numRef>
              <c:f>selected!$D$172:$W$172</c:f>
              <c:numCache>
                <c:formatCode>0.00E+00</c:formatCode>
                <c:ptCount val="20"/>
                <c:pt idx="0">
                  <c:v>311.29596132475695</c:v>
                </c:pt>
                <c:pt idx="1">
                  <c:v>5586.3468708076325</c:v>
                </c:pt>
                <c:pt idx="2">
                  <c:v>71992.416324348</c:v>
                </c:pt>
                <c:pt idx="3">
                  <c:v>666262.8536078193</c:v>
                </c:pt>
                <c:pt idx="4">
                  <c:v>4427987.0221469887</c:v>
                </c:pt>
                <c:pt idx="5">
                  <c:v>21133371.723863926</c:v>
                </c:pt>
                <c:pt idx="6">
                  <c:v>104080516.19593495</c:v>
                </c:pt>
                <c:pt idx="7">
                  <c:v>251881551.40163136</c:v>
                </c:pt>
                <c:pt idx="8">
                  <c:v>439541639.03056091</c:v>
                </c:pt>
                <c:pt idx="9">
                  <c:v>532839763.55202907</c:v>
                </c:pt>
                <c:pt idx="10">
                  <c:v>316845851.44627136</c:v>
                </c:pt>
                <c:pt idx="11">
                  <c:v>74893799.81887494</c:v>
                </c:pt>
                <c:pt idx="12">
                  <c:v>393581.01833569765</c:v>
                </c:pt>
                <c:pt idx="13">
                  <c:v>32724.965100967846</c:v>
                </c:pt>
                <c:pt idx="14">
                  <c:v>15391.146072869158</c:v>
                </c:pt>
                <c:pt idx="15">
                  <c:v>700.09096230848729</c:v>
                </c:pt>
                <c:pt idx="16">
                  <c:v>57.518380674064247</c:v>
                </c:pt>
                <c:pt idx="17">
                  <c:v>2.3225047122634104</c:v>
                </c:pt>
                <c:pt idx="18">
                  <c:v>6.7827530465576533E-2</c:v>
                </c:pt>
                <c:pt idx="1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318912"/>
        <c:axId val="25320448"/>
      </c:scatterChart>
      <c:valAx>
        <c:axId val="25318912"/>
        <c:scaling>
          <c:orientation val="minMax"/>
          <c:max val="160"/>
          <c:min val="70"/>
        </c:scaling>
        <c:delete val="0"/>
        <c:axPos val="b"/>
        <c:numFmt formatCode="0" sourceLinked="1"/>
        <c:majorTickMark val="out"/>
        <c:minorTickMark val="none"/>
        <c:tickLblPos val="nextTo"/>
        <c:crossAx val="25320448"/>
        <c:crosses val="autoZero"/>
        <c:crossBetween val="midCat"/>
      </c:valAx>
      <c:valAx>
        <c:axId val="25320448"/>
        <c:scaling>
          <c:logBase val="10"/>
          <c:orientation val="minMax"/>
          <c:max val="10000000000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253189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094219596793406"/>
          <c:y val="0.17044777410674611"/>
          <c:w val="0.10335604705732691"/>
          <c:h val="0.4035754578715956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712817147857556E-2"/>
          <c:y val="7.4074074074074084E-2"/>
          <c:w val="0.74252187226597355"/>
          <c:h val="0.634367526975794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[tabella_FASCI_spes2010_gp.xlsx]Sheet1!$B$2:$B$21</c:f>
              <c:strCache>
                <c:ptCount val="20"/>
                <c:pt idx="0">
                  <c:v>7 Be</c:v>
                </c:pt>
                <c:pt idx="1">
                  <c:v>17 F</c:v>
                </c:pt>
                <c:pt idx="2">
                  <c:v>56Ni</c:v>
                </c:pt>
                <c:pt idx="3">
                  <c:v>75-77Cu</c:v>
                </c:pt>
                <c:pt idx="4">
                  <c:v>79Zn</c:v>
                </c:pt>
                <c:pt idx="5">
                  <c:v>81Ga</c:v>
                </c:pt>
                <c:pt idx="6">
                  <c:v>68,84Ge</c:v>
                </c:pt>
                <c:pt idx="7">
                  <c:v>86-90 Se</c:v>
                </c:pt>
                <c:pt idx="8">
                  <c:v>88-92 Kr</c:v>
                </c:pt>
                <c:pt idx="9">
                  <c:v>90-94 Rb</c:v>
                </c:pt>
                <c:pt idx="10">
                  <c:v>92-98 Sr</c:v>
                </c:pt>
                <c:pt idx="11">
                  <c:v>86-102Y</c:v>
                </c:pt>
                <c:pt idx="12">
                  <c:v>128,132Cd</c:v>
                </c:pt>
                <c:pt idx="13">
                  <c:v>131In</c:v>
                </c:pt>
                <c:pt idx="14">
                  <c:v>131-134 Sn</c:v>
                </c:pt>
                <c:pt idx="15">
                  <c:v>133Sb</c:v>
                </c:pt>
                <c:pt idx="16">
                  <c:v>132-136 Te</c:v>
                </c:pt>
                <c:pt idx="17">
                  <c:v>138-144 Xe</c:v>
                </c:pt>
                <c:pt idx="18">
                  <c:v>140-146 Ba</c:v>
                </c:pt>
                <c:pt idx="19">
                  <c:v>147Ce</c:v>
                </c:pt>
              </c:strCache>
            </c:strRef>
          </c:cat>
          <c:val>
            <c:numRef>
              <c:f>[tabella_FASCI_spes2010_gp.xlsx]Sheet1!$C$2:$C$21</c:f>
              <c:numCache>
                <c:formatCode>General</c:formatCode>
                <c:ptCount val="2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15</c:v>
                </c:pt>
                <c:pt idx="15">
                  <c:v>1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[tabella_FASCI_spes2010_gp.xlsx]Sheet1!$B$2:$B$21</c:f>
              <c:strCache>
                <c:ptCount val="20"/>
                <c:pt idx="0">
                  <c:v>7 Be</c:v>
                </c:pt>
                <c:pt idx="1">
                  <c:v>17 F</c:v>
                </c:pt>
                <c:pt idx="2">
                  <c:v>56Ni</c:v>
                </c:pt>
                <c:pt idx="3">
                  <c:v>75-77Cu</c:v>
                </c:pt>
                <c:pt idx="4">
                  <c:v>79Zn</c:v>
                </c:pt>
                <c:pt idx="5">
                  <c:v>81Ga</c:v>
                </c:pt>
                <c:pt idx="6">
                  <c:v>68,84Ge</c:v>
                </c:pt>
                <c:pt idx="7">
                  <c:v>86-90 Se</c:v>
                </c:pt>
                <c:pt idx="8">
                  <c:v>88-92 Kr</c:v>
                </c:pt>
                <c:pt idx="9">
                  <c:v>90-94 Rb</c:v>
                </c:pt>
                <c:pt idx="10">
                  <c:v>92-98 Sr</c:v>
                </c:pt>
                <c:pt idx="11">
                  <c:v>86-102Y</c:v>
                </c:pt>
                <c:pt idx="12">
                  <c:v>128,132Cd</c:v>
                </c:pt>
                <c:pt idx="13">
                  <c:v>131In</c:v>
                </c:pt>
                <c:pt idx="14">
                  <c:v>131-134 Sn</c:v>
                </c:pt>
                <c:pt idx="15">
                  <c:v>133Sb</c:v>
                </c:pt>
                <c:pt idx="16">
                  <c:v>132-136 Te</c:v>
                </c:pt>
                <c:pt idx="17">
                  <c:v>138-144 Xe</c:v>
                </c:pt>
                <c:pt idx="18">
                  <c:v>140-146 Ba</c:v>
                </c:pt>
                <c:pt idx="19">
                  <c:v>147Ce</c:v>
                </c:pt>
              </c:strCache>
            </c:strRef>
          </c:cat>
          <c:val>
            <c:numRef>
              <c:f>[tabella_FASCI_spes2010_gp.xlsx]Sheet1!$D$2:$D$21</c:f>
              <c:numCache>
                <c:formatCode>General</c:formatCode>
                <c:ptCount val="2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570944"/>
        <c:axId val="53572736"/>
      </c:barChart>
      <c:catAx>
        <c:axId val="53570944"/>
        <c:scaling>
          <c:orientation val="minMax"/>
        </c:scaling>
        <c:delete val="0"/>
        <c:axPos val="b"/>
        <c:majorTickMark val="out"/>
        <c:minorTickMark val="none"/>
        <c:tickLblPos val="nextTo"/>
        <c:crossAx val="53572736"/>
        <c:crosses val="autoZero"/>
        <c:auto val="1"/>
        <c:lblAlgn val="ctr"/>
        <c:lblOffset val="100"/>
        <c:noMultiLvlLbl val="0"/>
      </c:catAx>
      <c:valAx>
        <c:axId val="53572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35709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SPES </a:t>
            </a:r>
            <a:r>
              <a:rPr lang="en-US" dirty="0"/>
              <a:t>Fission Yield (10^13 </a:t>
            </a:r>
            <a:r>
              <a:rPr lang="en-US" dirty="0" err="1"/>
              <a:t>fiss</a:t>
            </a:r>
            <a:r>
              <a:rPr lang="en-US" dirty="0"/>
              <a:t>/s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In-target production</a:t>
            </a:r>
            <a:endParaRPr lang="en-US" dirty="0"/>
          </a:p>
        </c:rich>
      </c:tx>
      <c:layout>
        <c:manualLayout>
          <c:xMode val="edge"/>
          <c:yMode val="edge"/>
          <c:x val="0.25649931540186593"/>
          <c:y val="3.16622691292876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909910568061172"/>
          <c:y val="3.595310540274773E-2"/>
          <c:w val="0.76083253292939401"/>
          <c:h val="0.7787668325087198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lnl!$C$1</c:f>
              <c:strCache>
                <c:ptCount val="1"/>
                <c:pt idx="0">
                  <c:v>LNL Yield (1/s)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lnl!$A$2:$A$117</c:f>
              <c:numCache>
                <c:formatCode>General</c:formatCode>
                <c:ptCount val="116"/>
                <c:pt idx="0">
                  <c:v>11</c:v>
                </c:pt>
                <c:pt idx="1">
                  <c:v>12</c:v>
                </c:pt>
                <c:pt idx="2">
                  <c:v>58</c:v>
                </c:pt>
                <c:pt idx="3">
                  <c:v>64</c:v>
                </c:pt>
                <c:pt idx="4">
                  <c:v>66</c:v>
                </c:pt>
                <c:pt idx="5">
                  <c:v>67</c:v>
                </c:pt>
                <c:pt idx="6">
                  <c:v>69</c:v>
                </c:pt>
                <c:pt idx="7">
                  <c:v>70</c:v>
                </c:pt>
                <c:pt idx="8">
                  <c:v>71</c:v>
                </c:pt>
                <c:pt idx="9">
                  <c:v>72</c:v>
                </c:pt>
                <c:pt idx="10">
                  <c:v>73</c:v>
                </c:pt>
                <c:pt idx="11">
                  <c:v>74</c:v>
                </c:pt>
                <c:pt idx="12">
                  <c:v>75</c:v>
                </c:pt>
                <c:pt idx="13">
                  <c:v>76</c:v>
                </c:pt>
                <c:pt idx="14">
                  <c:v>77</c:v>
                </c:pt>
                <c:pt idx="15">
                  <c:v>78</c:v>
                </c:pt>
                <c:pt idx="16">
                  <c:v>79</c:v>
                </c:pt>
                <c:pt idx="17">
                  <c:v>80</c:v>
                </c:pt>
                <c:pt idx="18">
                  <c:v>81</c:v>
                </c:pt>
                <c:pt idx="19">
                  <c:v>82</c:v>
                </c:pt>
                <c:pt idx="20">
                  <c:v>83</c:v>
                </c:pt>
                <c:pt idx="21">
                  <c:v>84</c:v>
                </c:pt>
                <c:pt idx="22">
                  <c:v>85</c:v>
                </c:pt>
                <c:pt idx="23">
                  <c:v>86</c:v>
                </c:pt>
                <c:pt idx="24">
                  <c:v>87</c:v>
                </c:pt>
                <c:pt idx="25">
                  <c:v>88</c:v>
                </c:pt>
                <c:pt idx="26">
                  <c:v>89</c:v>
                </c:pt>
                <c:pt idx="27">
                  <c:v>90</c:v>
                </c:pt>
                <c:pt idx="28">
                  <c:v>91</c:v>
                </c:pt>
                <c:pt idx="29">
                  <c:v>92</c:v>
                </c:pt>
                <c:pt idx="30">
                  <c:v>93</c:v>
                </c:pt>
                <c:pt idx="31">
                  <c:v>94</c:v>
                </c:pt>
                <c:pt idx="32">
                  <c:v>95</c:v>
                </c:pt>
                <c:pt idx="33">
                  <c:v>96</c:v>
                </c:pt>
                <c:pt idx="34">
                  <c:v>97</c:v>
                </c:pt>
                <c:pt idx="35">
                  <c:v>98</c:v>
                </c:pt>
                <c:pt idx="36">
                  <c:v>99</c:v>
                </c:pt>
                <c:pt idx="37">
                  <c:v>100</c:v>
                </c:pt>
                <c:pt idx="38">
                  <c:v>101</c:v>
                </c:pt>
                <c:pt idx="39">
                  <c:v>102</c:v>
                </c:pt>
                <c:pt idx="40">
                  <c:v>103</c:v>
                </c:pt>
                <c:pt idx="41">
                  <c:v>104</c:v>
                </c:pt>
                <c:pt idx="42">
                  <c:v>105</c:v>
                </c:pt>
                <c:pt idx="43">
                  <c:v>106</c:v>
                </c:pt>
                <c:pt idx="44">
                  <c:v>107</c:v>
                </c:pt>
                <c:pt idx="45">
                  <c:v>108</c:v>
                </c:pt>
                <c:pt idx="46">
                  <c:v>109</c:v>
                </c:pt>
                <c:pt idx="47">
                  <c:v>110</c:v>
                </c:pt>
                <c:pt idx="48">
                  <c:v>111</c:v>
                </c:pt>
                <c:pt idx="49">
                  <c:v>112</c:v>
                </c:pt>
                <c:pt idx="50">
                  <c:v>113</c:v>
                </c:pt>
                <c:pt idx="51">
                  <c:v>114</c:v>
                </c:pt>
                <c:pt idx="52">
                  <c:v>115</c:v>
                </c:pt>
                <c:pt idx="53">
                  <c:v>116</c:v>
                </c:pt>
                <c:pt idx="54">
                  <c:v>117</c:v>
                </c:pt>
                <c:pt idx="55">
                  <c:v>118</c:v>
                </c:pt>
                <c:pt idx="56">
                  <c:v>119</c:v>
                </c:pt>
                <c:pt idx="57">
                  <c:v>120</c:v>
                </c:pt>
                <c:pt idx="58">
                  <c:v>121</c:v>
                </c:pt>
                <c:pt idx="59">
                  <c:v>122</c:v>
                </c:pt>
                <c:pt idx="60">
                  <c:v>123</c:v>
                </c:pt>
                <c:pt idx="61">
                  <c:v>124</c:v>
                </c:pt>
                <c:pt idx="62">
                  <c:v>125</c:v>
                </c:pt>
                <c:pt idx="63">
                  <c:v>126</c:v>
                </c:pt>
                <c:pt idx="64">
                  <c:v>127</c:v>
                </c:pt>
                <c:pt idx="65">
                  <c:v>128</c:v>
                </c:pt>
                <c:pt idx="66">
                  <c:v>129</c:v>
                </c:pt>
                <c:pt idx="67">
                  <c:v>130</c:v>
                </c:pt>
                <c:pt idx="68">
                  <c:v>131</c:v>
                </c:pt>
                <c:pt idx="69">
                  <c:v>132</c:v>
                </c:pt>
                <c:pt idx="70">
                  <c:v>133</c:v>
                </c:pt>
                <c:pt idx="71">
                  <c:v>134</c:v>
                </c:pt>
                <c:pt idx="72">
                  <c:v>135</c:v>
                </c:pt>
                <c:pt idx="73">
                  <c:v>136</c:v>
                </c:pt>
                <c:pt idx="74">
                  <c:v>137</c:v>
                </c:pt>
                <c:pt idx="75">
                  <c:v>138</c:v>
                </c:pt>
                <c:pt idx="76">
                  <c:v>139</c:v>
                </c:pt>
                <c:pt idx="77">
                  <c:v>140</c:v>
                </c:pt>
                <c:pt idx="78">
                  <c:v>141</c:v>
                </c:pt>
                <c:pt idx="79">
                  <c:v>142</c:v>
                </c:pt>
                <c:pt idx="80">
                  <c:v>143</c:v>
                </c:pt>
                <c:pt idx="81">
                  <c:v>144</c:v>
                </c:pt>
                <c:pt idx="82">
                  <c:v>145</c:v>
                </c:pt>
                <c:pt idx="83">
                  <c:v>146</c:v>
                </c:pt>
                <c:pt idx="84">
                  <c:v>147</c:v>
                </c:pt>
                <c:pt idx="85">
                  <c:v>148</c:v>
                </c:pt>
                <c:pt idx="86">
                  <c:v>149</c:v>
                </c:pt>
                <c:pt idx="87">
                  <c:v>150</c:v>
                </c:pt>
                <c:pt idx="88">
                  <c:v>151</c:v>
                </c:pt>
                <c:pt idx="89">
                  <c:v>152</c:v>
                </c:pt>
                <c:pt idx="90">
                  <c:v>153</c:v>
                </c:pt>
                <c:pt idx="91">
                  <c:v>154</c:v>
                </c:pt>
                <c:pt idx="92">
                  <c:v>155</c:v>
                </c:pt>
                <c:pt idx="93">
                  <c:v>156</c:v>
                </c:pt>
                <c:pt idx="94">
                  <c:v>157</c:v>
                </c:pt>
                <c:pt idx="95">
                  <c:v>158</c:v>
                </c:pt>
                <c:pt idx="96">
                  <c:v>159</c:v>
                </c:pt>
                <c:pt idx="97">
                  <c:v>160</c:v>
                </c:pt>
                <c:pt idx="98">
                  <c:v>161</c:v>
                </c:pt>
                <c:pt idx="99">
                  <c:v>162</c:v>
                </c:pt>
                <c:pt idx="100">
                  <c:v>163</c:v>
                </c:pt>
                <c:pt idx="101">
                  <c:v>164</c:v>
                </c:pt>
                <c:pt idx="102">
                  <c:v>165</c:v>
                </c:pt>
                <c:pt idx="103">
                  <c:v>166</c:v>
                </c:pt>
                <c:pt idx="104">
                  <c:v>167</c:v>
                </c:pt>
                <c:pt idx="105">
                  <c:v>168</c:v>
                </c:pt>
                <c:pt idx="106">
                  <c:v>169</c:v>
                </c:pt>
                <c:pt idx="107">
                  <c:v>171</c:v>
                </c:pt>
                <c:pt idx="108">
                  <c:v>172</c:v>
                </c:pt>
                <c:pt idx="109">
                  <c:v>175</c:v>
                </c:pt>
                <c:pt idx="110">
                  <c:v>181</c:v>
                </c:pt>
                <c:pt idx="111">
                  <c:v>234</c:v>
                </c:pt>
                <c:pt idx="112">
                  <c:v>235</c:v>
                </c:pt>
                <c:pt idx="113">
                  <c:v>236</c:v>
                </c:pt>
                <c:pt idx="114">
                  <c:v>237</c:v>
                </c:pt>
                <c:pt idx="115">
                  <c:v>238</c:v>
                </c:pt>
              </c:numCache>
            </c:numRef>
          </c:xVal>
          <c:yVal>
            <c:numRef>
              <c:f>lnl!$C$2:$C$117</c:f>
              <c:numCache>
                <c:formatCode>0.00E+00</c:formatCode>
                <c:ptCount val="116"/>
                <c:pt idx="0">
                  <c:v>250000000</c:v>
                </c:pt>
                <c:pt idx="1">
                  <c:v>250000000</c:v>
                </c:pt>
                <c:pt idx="2">
                  <c:v>250000000</c:v>
                </c:pt>
                <c:pt idx="3">
                  <c:v>250000000</c:v>
                </c:pt>
                <c:pt idx="4">
                  <c:v>750000000</c:v>
                </c:pt>
                <c:pt idx="5">
                  <c:v>250000000</c:v>
                </c:pt>
                <c:pt idx="6">
                  <c:v>500000000</c:v>
                </c:pt>
                <c:pt idx="7">
                  <c:v>1500000000</c:v>
                </c:pt>
                <c:pt idx="8">
                  <c:v>1500000000</c:v>
                </c:pt>
                <c:pt idx="9">
                  <c:v>1750000000</c:v>
                </c:pt>
                <c:pt idx="10">
                  <c:v>1000000000</c:v>
                </c:pt>
                <c:pt idx="11">
                  <c:v>2000000000</c:v>
                </c:pt>
                <c:pt idx="12">
                  <c:v>2000000000</c:v>
                </c:pt>
                <c:pt idx="13">
                  <c:v>2500000000</c:v>
                </c:pt>
                <c:pt idx="14">
                  <c:v>5249999999.999999</c:v>
                </c:pt>
                <c:pt idx="15">
                  <c:v>8000000000</c:v>
                </c:pt>
                <c:pt idx="16">
                  <c:v>8250000000</c:v>
                </c:pt>
                <c:pt idx="17">
                  <c:v>15000000000</c:v>
                </c:pt>
                <c:pt idx="18">
                  <c:v>17000000000</c:v>
                </c:pt>
                <c:pt idx="19">
                  <c:v>28000000000</c:v>
                </c:pt>
                <c:pt idx="20">
                  <c:v>30500000000</c:v>
                </c:pt>
                <c:pt idx="21">
                  <c:v>53000000000</c:v>
                </c:pt>
                <c:pt idx="22">
                  <c:v>72000000000</c:v>
                </c:pt>
                <c:pt idx="23">
                  <c:v>82250000000</c:v>
                </c:pt>
                <c:pt idx="24">
                  <c:v>104250000000</c:v>
                </c:pt>
                <c:pt idx="25">
                  <c:v>144250000000</c:v>
                </c:pt>
                <c:pt idx="26">
                  <c:v>151250000000</c:v>
                </c:pt>
                <c:pt idx="27">
                  <c:v>200750000000</c:v>
                </c:pt>
                <c:pt idx="28">
                  <c:v>219000000000</c:v>
                </c:pt>
                <c:pt idx="29">
                  <c:v>247250000000</c:v>
                </c:pt>
                <c:pt idx="30">
                  <c:v>259250000000</c:v>
                </c:pt>
                <c:pt idx="31">
                  <c:v>304500000000</c:v>
                </c:pt>
                <c:pt idx="32">
                  <c:v>314750000000</c:v>
                </c:pt>
                <c:pt idx="33">
                  <c:v>348500000000</c:v>
                </c:pt>
                <c:pt idx="34">
                  <c:v>349250000000</c:v>
                </c:pt>
                <c:pt idx="35">
                  <c:v>353750000000</c:v>
                </c:pt>
                <c:pt idx="36">
                  <c:v>323000000000</c:v>
                </c:pt>
                <c:pt idx="37">
                  <c:v>374000000000</c:v>
                </c:pt>
                <c:pt idx="38">
                  <c:v>310250000000</c:v>
                </c:pt>
                <c:pt idx="39">
                  <c:v>340000000000</c:v>
                </c:pt>
                <c:pt idx="40">
                  <c:v>307750000000</c:v>
                </c:pt>
                <c:pt idx="41">
                  <c:v>322500000000</c:v>
                </c:pt>
                <c:pt idx="42">
                  <c:v>285750000000</c:v>
                </c:pt>
                <c:pt idx="43">
                  <c:v>290000000000</c:v>
                </c:pt>
                <c:pt idx="44">
                  <c:v>272250000000</c:v>
                </c:pt>
                <c:pt idx="45">
                  <c:v>278750000000</c:v>
                </c:pt>
                <c:pt idx="46">
                  <c:v>261250000000</c:v>
                </c:pt>
                <c:pt idx="47">
                  <c:v>274750000000</c:v>
                </c:pt>
                <c:pt idx="48">
                  <c:v>250500000000</c:v>
                </c:pt>
                <c:pt idx="49">
                  <c:v>292500000000</c:v>
                </c:pt>
                <c:pt idx="50">
                  <c:v>254000000000</c:v>
                </c:pt>
                <c:pt idx="51">
                  <c:v>291750000000</c:v>
                </c:pt>
                <c:pt idx="52">
                  <c:v>263500000000</c:v>
                </c:pt>
                <c:pt idx="53">
                  <c:v>298000000000</c:v>
                </c:pt>
                <c:pt idx="54">
                  <c:v>266000000000</c:v>
                </c:pt>
                <c:pt idx="55">
                  <c:v>287250000000</c:v>
                </c:pt>
                <c:pt idx="56">
                  <c:v>266250000000</c:v>
                </c:pt>
                <c:pt idx="57">
                  <c:v>274000000000</c:v>
                </c:pt>
                <c:pt idx="58">
                  <c:v>259999999999.99997</c:v>
                </c:pt>
                <c:pt idx="59">
                  <c:v>261500000000</c:v>
                </c:pt>
                <c:pt idx="60">
                  <c:v>260500000000</c:v>
                </c:pt>
                <c:pt idx="61">
                  <c:v>284000000000</c:v>
                </c:pt>
                <c:pt idx="62">
                  <c:v>279250000000</c:v>
                </c:pt>
                <c:pt idx="63">
                  <c:v>277500000000</c:v>
                </c:pt>
                <c:pt idx="64">
                  <c:v>284250000000</c:v>
                </c:pt>
                <c:pt idx="65">
                  <c:v>283000000000</c:v>
                </c:pt>
                <c:pt idx="66">
                  <c:v>286250000000</c:v>
                </c:pt>
                <c:pt idx="67">
                  <c:v>302500000000</c:v>
                </c:pt>
                <c:pt idx="68">
                  <c:v>306500000000</c:v>
                </c:pt>
                <c:pt idx="69">
                  <c:v>344750000000</c:v>
                </c:pt>
                <c:pt idx="70">
                  <c:v>320500000000</c:v>
                </c:pt>
                <c:pt idx="71">
                  <c:v>329250000000</c:v>
                </c:pt>
                <c:pt idx="72">
                  <c:v>320000000000</c:v>
                </c:pt>
                <c:pt idx="73">
                  <c:v>346750000000</c:v>
                </c:pt>
                <c:pt idx="74">
                  <c:v>311500000000</c:v>
                </c:pt>
                <c:pt idx="75">
                  <c:v>296500000000</c:v>
                </c:pt>
                <c:pt idx="76">
                  <c:v>253250000000</c:v>
                </c:pt>
                <c:pt idx="77">
                  <c:v>252999999999.99997</c:v>
                </c:pt>
                <c:pt idx="78">
                  <c:v>224500000000</c:v>
                </c:pt>
                <c:pt idx="79">
                  <c:v>222000000000</c:v>
                </c:pt>
                <c:pt idx="80">
                  <c:v>185250000000</c:v>
                </c:pt>
                <c:pt idx="81">
                  <c:v>162000000000</c:v>
                </c:pt>
                <c:pt idx="82">
                  <c:v>151750000000</c:v>
                </c:pt>
                <c:pt idx="83">
                  <c:v>120000000000</c:v>
                </c:pt>
                <c:pt idx="84">
                  <c:v>107250000000</c:v>
                </c:pt>
                <c:pt idx="85">
                  <c:v>83000000000</c:v>
                </c:pt>
                <c:pt idx="86">
                  <c:v>63750000000</c:v>
                </c:pt>
                <c:pt idx="87">
                  <c:v>58500000000</c:v>
                </c:pt>
                <c:pt idx="88">
                  <c:v>47500000000</c:v>
                </c:pt>
                <c:pt idx="89">
                  <c:v>36000000000</c:v>
                </c:pt>
                <c:pt idx="90">
                  <c:v>22250000000</c:v>
                </c:pt>
                <c:pt idx="91">
                  <c:v>14250000000</c:v>
                </c:pt>
                <c:pt idx="92">
                  <c:v>15750000000</c:v>
                </c:pt>
                <c:pt idx="93">
                  <c:v>10750000000</c:v>
                </c:pt>
                <c:pt idx="94">
                  <c:v>8250000000</c:v>
                </c:pt>
                <c:pt idx="95">
                  <c:v>5249999999.999999</c:v>
                </c:pt>
                <c:pt idx="96">
                  <c:v>3500000000</c:v>
                </c:pt>
                <c:pt idx="97">
                  <c:v>3500000000</c:v>
                </c:pt>
                <c:pt idx="98">
                  <c:v>1500000000</c:v>
                </c:pt>
                <c:pt idx="99">
                  <c:v>1500000000</c:v>
                </c:pt>
                <c:pt idx="100">
                  <c:v>2500000000</c:v>
                </c:pt>
                <c:pt idx="101">
                  <c:v>750000000</c:v>
                </c:pt>
                <c:pt idx="102">
                  <c:v>1250000000</c:v>
                </c:pt>
                <c:pt idx="103">
                  <c:v>500000000</c:v>
                </c:pt>
                <c:pt idx="104">
                  <c:v>750000000</c:v>
                </c:pt>
                <c:pt idx="105">
                  <c:v>250000000</c:v>
                </c:pt>
                <c:pt idx="106">
                  <c:v>750000000</c:v>
                </c:pt>
                <c:pt idx="107">
                  <c:v>250000000</c:v>
                </c:pt>
                <c:pt idx="108">
                  <c:v>500000000</c:v>
                </c:pt>
                <c:pt idx="109">
                  <c:v>250000000</c:v>
                </c:pt>
                <c:pt idx="110">
                  <c:v>250000000</c:v>
                </c:pt>
                <c:pt idx="111">
                  <c:v>22000000000</c:v>
                </c:pt>
                <c:pt idx="112">
                  <c:v>196750000000</c:v>
                </c:pt>
                <c:pt idx="113">
                  <c:v>581750000000</c:v>
                </c:pt>
                <c:pt idx="114">
                  <c:v>723250000000</c:v>
                </c:pt>
                <c:pt idx="115">
                  <c:v>8089750000000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85792"/>
        <c:axId val="67395968"/>
      </c:scatterChart>
      <c:valAx>
        <c:axId val="66385792"/>
        <c:scaling>
          <c:orientation val="minMax"/>
          <c:max val="19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</a:t>
                </a:r>
              </a:p>
            </c:rich>
          </c:tx>
          <c:layout>
            <c:manualLayout>
              <c:xMode val="edge"/>
              <c:yMode val="edge"/>
              <c:x val="0.52686331000898212"/>
              <c:y val="0.8881634872338393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7395968"/>
        <c:crosses val="autoZero"/>
        <c:crossBetween val="midCat"/>
        <c:majorUnit val="20"/>
      </c:valAx>
      <c:valAx>
        <c:axId val="67395968"/>
        <c:scaling>
          <c:logBase val="10"/>
          <c:orientation val="minMax"/>
          <c:max val="10000000000000"/>
          <c:min val="100000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Yield (1/s)</a:t>
                </a:r>
              </a:p>
            </c:rich>
          </c:tx>
          <c:layout>
            <c:manualLayout>
              <c:xMode val="edge"/>
              <c:yMode val="edge"/>
              <c:x val="8.6655112651646445E-3"/>
              <c:y val="0.42480266483839912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638579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7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ANSYS-evaluated </a:t>
            </a:r>
            <a:r>
              <a:rPr lang="en-US" dirty="0" err="1" smtClean="0"/>
              <a:t>max_Temperature</a:t>
            </a:r>
            <a:r>
              <a:rPr lang="en-US" dirty="0" smtClean="0"/>
              <a:t> for 8 kW beam power  load</a:t>
            </a:r>
            <a:endParaRPr lang="en-US" dirty="0"/>
          </a:p>
        </c:rich>
      </c:tx>
      <c:layout>
        <c:manualLayout>
          <c:xMode val="edge"/>
          <c:yMode val="edge"/>
          <c:x val="0.21256265047184097"/>
          <c:y val="0.63825310421345927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Max_T</c:v>
          </c:tx>
          <c:cat>
            <c:strRef>
              <c:f>'[tesiMattia_TARGET_200microA.xlsx]NEW PR_BEAM_ONLY'!$Q$24:$Q$30</c:f>
              <c:strCache>
                <c:ptCount val="7"/>
                <c:pt idx="0">
                  <c:v>disk 1</c:v>
                </c:pt>
                <c:pt idx="1">
                  <c:v>disk 2</c:v>
                </c:pt>
                <c:pt idx="2">
                  <c:v>disk 3</c:v>
                </c:pt>
                <c:pt idx="3">
                  <c:v>disk 4</c:v>
                </c:pt>
                <c:pt idx="4">
                  <c:v>disk 5</c:v>
                </c:pt>
                <c:pt idx="5">
                  <c:v>disk 6</c:v>
                </c:pt>
                <c:pt idx="6">
                  <c:v>disk 7</c:v>
                </c:pt>
              </c:strCache>
            </c:strRef>
          </c:cat>
          <c:val>
            <c:numRef>
              <c:f>'[tesiMattia_TARGET_200microA.xlsx]NEW PR_BEAM_ONLY'!$K$24:$K$30</c:f>
              <c:numCache>
                <c:formatCode>0</c:formatCode>
                <c:ptCount val="7"/>
                <c:pt idx="0">
                  <c:v>2168</c:v>
                </c:pt>
                <c:pt idx="1">
                  <c:v>2238.1</c:v>
                </c:pt>
                <c:pt idx="2">
                  <c:v>2266.4</c:v>
                </c:pt>
                <c:pt idx="3">
                  <c:v>2257.8000000000002</c:v>
                </c:pt>
                <c:pt idx="4">
                  <c:v>2248.5</c:v>
                </c:pt>
                <c:pt idx="5">
                  <c:v>2253.8000000000002</c:v>
                </c:pt>
                <c:pt idx="6">
                  <c:v>2247.8000000000002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971264"/>
        <c:axId val="78972800"/>
      </c:lineChart>
      <c:catAx>
        <c:axId val="7897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8972800"/>
        <c:crosses val="autoZero"/>
        <c:auto val="1"/>
        <c:lblAlgn val="ctr"/>
        <c:lblOffset val="100"/>
        <c:noMultiLvlLbl val="0"/>
      </c:catAx>
      <c:valAx>
        <c:axId val="78972800"/>
        <c:scaling>
          <c:orientation val="minMax"/>
          <c:max val="2400"/>
          <c:min val="2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smtClean="0"/>
                  <a:t>Temperature</a:t>
                </a:r>
                <a:r>
                  <a:rPr lang="it-IT" baseline="0" dirty="0" smtClean="0"/>
                  <a:t> </a:t>
                </a:r>
                <a:r>
                  <a:rPr lang="it-IT" baseline="30000" dirty="0" smtClean="0"/>
                  <a:t>0</a:t>
                </a:r>
                <a:r>
                  <a:rPr lang="it-IT" baseline="0" dirty="0" smtClean="0"/>
                  <a:t>C</a:t>
                </a:r>
                <a:endParaRPr lang="it-IT" dirty="0"/>
              </a:p>
            </c:rich>
          </c:tx>
          <c:layout>
            <c:manualLayout>
              <c:xMode val="edge"/>
              <c:yMode val="edge"/>
              <c:x val="6.1062833280037455E-2"/>
              <c:y val="0.58377182760228052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789712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/>
            </a:pPr>
            <a:r>
              <a:rPr lang="en-US" sz="1800" b="0" baseline="0" dirty="0" smtClean="0"/>
              <a:t>Simulation of fast reactor spectra     </a:t>
            </a:r>
            <a:endParaRPr lang="en-US" sz="1800" b="0" dirty="0"/>
          </a:p>
        </c:rich>
      </c:tx>
      <c:layout>
        <c:manualLayout>
          <c:xMode val="edge"/>
          <c:yMode val="edge"/>
          <c:x val="0.10616463198358714"/>
          <c:y val="1.1665837013605073E-3"/>
        </c:manualLayout>
      </c:layout>
      <c:overlay val="0"/>
      <c:spPr>
        <a:solidFill>
          <a:sysClr val="window" lastClr="FFFFFF"/>
        </a:solidFill>
      </c:spPr>
    </c:title>
    <c:autoTitleDeleted val="0"/>
    <c:plotArea>
      <c:layout>
        <c:manualLayout>
          <c:layoutTarget val="inner"/>
          <c:xMode val="edge"/>
          <c:yMode val="edge"/>
          <c:x val="0.1375863392801478"/>
          <c:y val="8.5516699250077169E-2"/>
          <c:w val="0.72479013334120834"/>
          <c:h val="0.7725718297753863"/>
        </c:manualLayout>
      </c:layout>
      <c:scatterChart>
        <c:scatterStyle val="lineMarker"/>
        <c:varyColors val="0"/>
        <c:ser>
          <c:idx val="4"/>
          <c:order val="0"/>
          <c:tx>
            <c:strRef>
              <c:f>'Faretra runs 2'!$CW$1</c:f>
              <c:strCache>
                <c:ptCount val="1"/>
                <c:pt idx="0">
                  <c:v>faretra 32    R22   Fe (S10.5 cm) Al(S3.8 cm) No shld  CF2 2 cm + PolyB 0.2 cm</c:v>
                </c:pt>
              </c:strCache>
            </c:strRef>
          </c:tx>
          <c:spPr>
            <a:ln w="41275">
              <a:solidFill>
                <a:srgbClr val="4F81BD">
                  <a:lumMod val="60000"/>
                  <a:lumOff val="40000"/>
                </a:srgbClr>
              </a:solidFill>
            </a:ln>
          </c:spPr>
          <c:marker>
            <c:symbol val="none"/>
          </c:marker>
          <c:xVal>
            <c:numRef>
              <c:f>'Faretra runs 2'!$DB$5:$DB$165</c:f>
              <c:numCache>
                <c:formatCode>0.000E+00</c:formatCode>
                <c:ptCount val="161"/>
                <c:pt idx="0">
                  <c:v>1.0200000000000076E-6</c:v>
                </c:pt>
                <c:pt idx="1">
                  <c:v>1.2800000000000098E-6</c:v>
                </c:pt>
                <c:pt idx="2">
                  <c:v>1.2800000000000098E-6</c:v>
                </c:pt>
                <c:pt idx="3">
                  <c:v>1.610000000000014E-6</c:v>
                </c:pt>
                <c:pt idx="4">
                  <c:v>1.610000000000014E-6</c:v>
                </c:pt>
                <c:pt idx="5">
                  <c:v>2.0300000000000106E-6</c:v>
                </c:pt>
                <c:pt idx="6">
                  <c:v>2.0300000000000106E-6</c:v>
                </c:pt>
                <c:pt idx="7">
                  <c:v>2.5600000000000208E-6</c:v>
                </c:pt>
                <c:pt idx="8">
                  <c:v>2.5600000000000208E-6</c:v>
                </c:pt>
                <c:pt idx="9">
                  <c:v>3.220000000000028E-6</c:v>
                </c:pt>
                <c:pt idx="10">
                  <c:v>3.220000000000028E-6</c:v>
                </c:pt>
                <c:pt idx="11">
                  <c:v>4.0500000000000222E-6</c:v>
                </c:pt>
                <c:pt idx="12">
                  <c:v>4.0500000000000222E-6</c:v>
                </c:pt>
                <c:pt idx="13">
                  <c:v>5.0900000000000334E-6</c:v>
                </c:pt>
                <c:pt idx="14">
                  <c:v>5.0900000000000334E-6</c:v>
                </c:pt>
                <c:pt idx="15">
                  <c:v>6.4100000000000504E-6</c:v>
                </c:pt>
                <c:pt idx="16">
                  <c:v>6.4100000000000504E-6</c:v>
                </c:pt>
                <c:pt idx="17">
                  <c:v>8.0700000000000616E-6</c:v>
                </c:pt>
                <c:pt idx="18">
                  <c:v>8.0700000000000616E-6</c:v>
                </c:pt>
                <c:pt idx="19">
                  <c:v>1.0200000000000073E-5</c:v>
                </c:pt>
                <c:pt idx="20">
                  <c:v>1.0200000000000073E-5</c:v>
                </c:pt>
                <c:pt idx="21">
                  <c:v>1.2800000000000081E-5</c:v>
                </c:pt>
                <c:pt idx="22">
                  <c:v>1.2800000000000081E-5</c:v>
                </c:pt>
                <c:pt idx="23">
                  <c:v>1.610000000000013E-5</c:v>
                </c:pt>
                <c:pt idx="24">
                  <c:v>1.610000000000013E-5</c:v>
                </c:pt>
                <c:pt idx="25">
                  <c:v>2.0200000000000156E-5</c:v>
                </c:pt>
                <c:pt idx="26">
                  <c:v>2.0200000000000156E-5</c:v>
                </c:pt>
                <c:pt idx="27">
                  <c:v>2.5500000000000139E-5</c:v>
                </c:pt>
                <c:pt idx="28">
                  <c:v>2.5500000000000139E-5</c:v>
                </c:pt>
                <c:pt idx="29">
                  <c:v>3.2100000000000218E-5</c:v>
                </c:pt>
                <c:pt idx="30">
                  <c:v>3.2100000000000218E-5</c:v>
                </c:pt>
                <c:pt idx="31">
                  <c:v>4.040000000000025E-5</c:v>
                </c:pt>
                <c:pt idx="32">
                  <c:v>4.040000000000025E-5</c:v>
                </c:pt>
                <c:pt idx="33">
                  <c:v>5.0800000000000327E-5</c:v>
                </c:pt>
                <c:pt idx="34">
                  <c:v>5.0800000000000327E-5</c:v>
                </c:pt>
                <c:pt idx="35">
                  <c:v>6.3900000000000333E-5</c:v>
                </c:pt>
                <c:pt idx="36">
                  <c:v>6.3900000000000333E-5</c:v>
                </c:pt>
                <c:pt idx="37">
                  <c:v>8.0500000000000601E-5</c:v>
                </c:pt>
                <c:pt idx="38">
                  <c:v>8.0500000000000601E-5</c:v>
                </c:pt>
                <c:pt idx="39">
                  <c:v>1.0100000000000064E-4</c:v>
                </c:pt>
                <c:pt idx="40">
                  <c:v>1.0100000000000064E-4</c:v>
                </c:pt>
                <c:pt idx="41">
                  <c:v>1.2700000000000073E-4</c:v>
                </c:pt>
                <c:pt idx="42">
                  <c:v>1.2700000000000073E-4</c:v>
                </c:pt>
                <c:pt idx="43">
                  <c:v>1.600000000000011E-4</c:v>
                </c:pt>
                <c:pt idx="44">
                  <c:v>1.600000000000011E-4</c:v>
                </c:pt>
                <c:pt idx="45">
                  <c:v>2.0200000000000112E-4</c:v>
                </c:pt>
                <c:pt idx="46">
                  <c:v>2.0200000000000112E-4</c:v>
                </c:pt>
                <c:pt idx="47">
                  <c:v>2.5400000000000146E-4</c:v>
                </c:pt>
                <c:pt idx="48">
                  <c:v>2.5400000000000146E-4</c:v>
                </c:pt>
                <c:pt idx="49">
                  <c:v>3.2000000000000225E-4</c:v>
                </c:pt>
                <c:pt idx="50">
                  <c:v>3.2000000000000225E-4</c:v>
                </c:pt>
                <c:pt idx="51">
                  <c:v>4.0300000000000134E-4</c:v>
                </c:pt>
                <c:pt idx="52">
                  <c:v>4.0300000000000134E-4</c:v>
                </c:pt>
                <c:pt idx="53">
                  <c:v>5.07000000000003E-4</c:v>
                </c:pt>
                <c:pt idx="54">
                  <c:v>5.07000000000003E-4</c:v>
                </c:pt>
                <c:pt idx="55">
                  <c:v>6.3800000000000293E-4</c:v>
                </c:pt>
                <c:pt idx="56">
                  <c:v>6.3800000000000293E-4</c:v>
                </c:pt>
                <c:pt idx="57">
                  <c:v>8.0300000000000065E-4</c:v>
                </c:pt>
                <c:pt idx="58">
                  <c:v>8.0300000000000065E-4</c:v>
                </c:pt>
                <c:pt idx="59">
                  <c:v>1.0100000000000048E-3</c:v>
                </c:pt>
                <c:pt idx="60">
                  <c:v>1.0100000000000048E-3</c:v>
                </c:pt>
                <c:pt idx="61">
                  <c:v>1.2700000000000053E-3</c:v>
                </c:pt>
                <c:pt idx="62">
                  <c:v>1.2700000000000053E-3</c:v>
                </c:pt>
                <c:pt idx="63">
                  <c:v>1.6000000000000088E-3</c:v>
                </c:pt>
                <c:pt idx="64">
                  <c:v>1.6000000000000088E-3</c:v>
                </c:pt>
                <c:pt idx="65">
                  <c:v>2.0100000000000001E-3</c:v>
                </c:pt>
                <c:pt idx="66">
                  <c:v>2.0100000000000001E-3</c:v>
                </c:pt>
                <c:pt idx="67">
                  <c:v>2.5400000000000101E-3</c:v>
                </c:pt>
                <c:pt idx="68">
                  <c:v>2.5400000000000101E-3</c:v>
                </c:pt>
                <c:pt idx="69">
                  <c:v>3.1900000000000092E-3</c:v>
                </c:pt>
                <c:pt idx="70">
                  <c:v>3.1900000000000092E-3</c:v>
                </c:pt>
                <c:pt idx="71">
                  <c:v>4.0200000000000001E-3</c:v>
                </c:pt>
                <c:pt idx="72">
                  <c:v>4.0200000000000001E-3</c:v>
                </c:pt>
                <c:pt idx="73">
                  <c:v>5.0500000000000024E-3</c:v>
                </c:pt>
                <c:pt idx="74">
                  <c:v>5.0500000000000024E-3</c:v>
                </c:pt>
                <c:pt idx="75">
                  <c:v>6.3600000000000028E-3</c:v>
                </c:pt>
                <c:pt idx="76">
                  <c:v>6.3600000000000028E-3</c:v>
                </c:pt>
                <c:pt idx="77">
                  <c:v>8.0100000000000067E-3</c:v>
                </c:pt>
                <c:pt idx="78">
                  <c:v>8.0100000000000067E-3</c:v>
                </c:pt>
                <c:pt idx="79">
                  <c:v>1.0100000000000001E-2</c:v>
                </c:pt>
                <c:pt idx="80">
                  <c:v>1.0100000000000001E-2</c:v>
                </c:pt>
                <c:pt idx="81">
                  <c:v>1.2699999999999998E-2</c:v>
                </c:pt>
                <c:pt idx="82">
                  <c:v>1.2699999999999998E-2</c:v>
                </c:pt>
                <c:pt idx="83">
                  <c:v>1.6000000000000021E-2</c:v>
                </c:pt>
                <c:pt idx="84">
                  <c:v>1.6000000000000021E-2</c:v>
                </c:pt>
                <c:pt idx="85">
                  <c:v>2.010000000000001E-2</c:v>
                </c:pt>
                <c:pt idx="86">
                  <c:v>2.010000000000001E-2</c:v>
                </c:pt>
                <c:pt idx="87">
                  <c:v>2.5300000000000013E-2</c:v>
                </c:pt>
                <c:pt idx="88">
                  <c:v>2.5300000000000013E-2</c:v>
                </c:pt>
                <c:pt idx="89">
                  <c:v>3.1800000000000092E-2</c:v>
                </c:pt>
                <c:pt idx="90">
                  <c:v>3.1800000000000092E-2</c:v>
                </c:pt>
                <c:pt idx="91">
                  <c:v>4.0100000000000004E-2</c:v>
                </c:pt>
                <c:pt idx="92">
                  <c:v>4.0100000000000004E-2</c:v>
                </c:pt>
                <c:pt idx="93">
                  <c:v>5.0400000000000084E-2</c:v>
                </c:pt>
                <c:pt idx="94">
                  <c:v>5.0400000000000084E-2</c:v>
                </c:pt>
                <c:pt idx="95">
                  <c:v>6.3500000000000029E-2</c:v>
                </c:pt>
                <c:pt idx="96">
                  <c:v>6.3500000000000029E-2</c:v>
                </c:pt>
                <c:pt idx="97">
                  <c:v>7.9900000000000124E-2</c:v>
                </c:pt>
                <c:pt idx="98">
                  <c:v>7.9900000000000124E-2</c:v>
                </c:pt>
                <c:pt idx="99">
                  <c:v>0.10100000000000002</c:v>
                </c:pt>
                <c:pt idx="100">
                  <c:v>0.10100000000000002</c:v>
                </c:pt>
                <c:pt idx="101">
                  <c:v>0.127</c:v>
                </c:pt>
                <c:pt idx="102">
                  <c:v>0.127</c:v>
                </c:pt>
                <c:pt idx="103">
                  <c:v>0.15900000000000061</c:v>
                </c:pt>
                <c:pt idx="104">
                  <c:v>0.15900000000000061</c:v>
                </c:pt>
                <c:pt idx="105">
                  <c:v>0.2</c:v>
                </c:pt>
                <c:pt idx="106">
                  <c:v>0.2</c:v>
                </c:pt>
                <c:pt idx="107">
                  <c:v>0.252</c:v>
                </c:pt>
                <c:pt idx="108">
                  <c:v>0.252</c:v>
                </c:pt>
                <c:pt idx="109">
                  <c:v>0.31700000000000134</c:v>
                </c:pt>
                <c:pt idx="110">
                  <c:v>0.31700000000000134</c:v>
                </c:pt>
                <c:pt idx="111">
                  <c:v>0.4</c:v>
                </c:pt>
                <c:pt idx="112">
                  <c:v>0.4</c:v>
                </c:pt>
                <c:pt idx="113">
                  <c:v>0.503</c:v>
                </c:pt>
                <c:pt idx="114">
                  <c:v>0.503</c:v>
                </c:pt>
                <c:pt idx="115">
                  <c:v>0.63300000000000256</c:v>
                </c:pt>
                <c:pt idx="116">
                  <c:v>0.63300000000000256</c:v>
                </c:pt>
                <c:pt idx="117">
                  <c:v>0.79700000000000004</c:v>
                </c:pt>
                <c:pt idx="118">
                  <c:v>0.79700000000000004</c:v>
                </c:pt>
                <c:pt idx="119">
                  <c:v>1</c:v>
                </c:pt>
                <c:pt idx="120">
                  <c:v>1</c:v>
                </c:pt>
                <c:pt idx="121">
                  <c:v>1.26</c:v>
                </c:pt>
                <c:pt idx="122">
                  <c:v>1.26</c:v>
                </c:pt>
                <c:pt idx="123">
                  <c:v>1.59</c:v>
                </c:pt>
                <c:pt idx="124">
                  <c:v>1.59</c:v>
                </c:pt>
                <c:pt idx="125">
                  <c:v>2</c:v>
                </c:pt>
                <c:pt idx="126">
                  <c:v>2</c:v>
                </c:pt>
                <c:pt idx="127">
                  <c:v>2.52</c:v>
                </c:pt>
                <c:pt idx="128">
                  <c:v>2.52</c:v>
                </c:pt>
                <c:pt idx="129">
                  <c:v>3.17</c:v>
                </c:pt>
                <c:pt idx="130">
                  <c:v>3.17</c:v>
                </c:pt>
                <c:pt idx="131">
                  <c:v>3.9899999999999998</c:v>
                </c:pt>
                <c:pt idx="132">
                  <c:v>3.9899999999999998</c:v>
                </c:pt>
                <c:pt idx="133">
                  <c:v>5.0199999999999996</c:v>
                </c:pt>
                <c:pt idx="134">
                  <c:v>5.0199999999999996</c:v>
                </c:pt>
                <c:pt idx="135">
                  <c:v>6.31</c:v>
                </c:pt>
                <c:pt idx="136">
                  <c:v>6.31</c:v>
                </c:pt>
                <c:pt idx="137">
                  <c:v>7.95</c:v>
                </c:pt>
                <c:pt idx="138">
                  <c:v>7.95</c:v>
                </c:pt>
                <c:pt idx="139">
                  <c:v>10</c:v>
                </c:pt>
                <c:pt idx="140">
                  <c:v>10</c:v>
                </c:pt>
                <c:pt idx="141">
                  <c:v>12.6</c:v>
                </c:pt>
                <c:pt idx="142">
                  <c:v>12.6</c:v>
                </c:pt>
                <c:pt idx="143">
                  <c:v>15.8</c:v>
                </c:pt>
                <c:pt idx="144">
                  <c:v>15.8</c:v>
                </c:pt>
                <c:pt idx="145">
                  <c:v>19.899999999999999</c:v>
                </c:pt>
                <c:pt idx="146">
                  <c:v>19.899999999999999</c:v>
                </c:pt>
                <c:pt idx="147">
                  <c:v>25.1</c:v>
                </c:pt>
                <c:pt idx="148">
                  <c:v>25.1</c:v>
                </c:pt>
                <c:pt idx="149">
                  <c:v>31.6</c:v>
                </c:pt>
                <c:pt idx="150">
                  <c:v>31.6</c:v>
                </c:pt>
                <c:pt idx="151">
                  <c:v>39.700000000000003</c:v>
                </c:pt>
                <c:pt idx="152">
                  <c:v>39.700000000000003</c:v>
                </c:pt>
                <c:pt idx="153">
                  <c:v>50</c:v>
                </c:pt>
                <c:pt idx="154">
                  <c:v>50</c:v>
                </c:pt>
                <c:pt idx="155">
                  <c:v>63</c:v>
                </c:pt>
                <c:pt idx="156">
                  <c:v>63</c:v>
                </c:pt>
                <c:pt idx="157">
                  <c:v>79.2</c:v>
                </c:pt>
                <c:pt idx="158">
                  <c:v>79.2</c:v>
                </c:pt>
                <c:pt idx="159">
                  <c:v>99.7</c:v>
                </c:pt>
                <c:pt idx="160">
                  <c:v>99.7</c:v>
                </c:pt>
              </c:numCache>
            </c:numRef>
          </c:xVal>
          <c:yVal>
            <c:numRef>
              <c:f>'Faretra runs 2'!$DD$5:$DD$165</c:f>
              <c:numCache>
                <c:formatCode>0.000E+00</c:formatCode>
                <c:ptCount val="161"/>
                <c:pt idx="0">
                  <c:v>8.1545559389835567E-3</c:v>
                </c:pt>
                <c:pt idx="1">
                  <c:v>8.1545559389835567E-3</c:v>
                </c:pt>
                <c:pt idx="2">
                  <c:v>1.9081294130083753E-3</c:v>
                </c:pt>
                <c:pt idx="3">
                  <c:v>1.9081294130083753E-3</c:v>
                </c:pt>
                <c:pt idx="4">
                  <c:v>2.9524911350324802E-3</c:v>
                </c:pt>
                <c:pt idx="5">
                  <c:v>2.9524911350324802E-3</c:v>
                </c:pt>
                <c:pt idx="6">
                  <c:v>2.5612634425107137E-3</c:v>
                </c:pt>
                <c:pt idx="7">
                  <c:v>2.5612634425107137E-3</c:v>
                </c:pt>
                <c:pt idx="8">
                  <c:v>2.6124764908318477E-3</c:v>
                </c:pt>
                <c:pt idx="9">
                  <c:v>2.6124764908318477E-3</c:v>
                </c:pt>
                <c:pt idx="10">
                  <c:v>3.7636986738792295E-3</c:v>
                </c:pt>
                <c:pt idx="11">
                  <c:v>3.7636986738792295E-3</c:v>
                </c:pt>
                <c:pt idx="12">
                  <c:v>5.4568302000305834E-3</c:v>
                </c:pt>
                <c:pt idx="13">
                  <c:v>5.4568302000305834E-3</c:v>
                </c:pt>
                <c:pt idx="14">
                  <c:v>5.3943051207974149E-3</c:v>
                </c:pt>
                <c:pt idx="15">
                  <c:v>5.3943051207974149E-3</c:v>
                </c:pt>
                <c:pt idx="16">
                  <c:v>5.4351403911269093E-3</c:v>
                </c:pt>
                <c:pt idx="17">
                  <c:v>5.4351403911269093E-3</c:v>
                </c:pt>
                <c:pt idx="18">
                  <c:v>7.2813814562484504E-3</c:v>
                </c:pt>
                <c:pt idx="19">
                  <c:v>7.2813814562484504E-3</c:v>
                </c:pt>
                <c:pt idx="20">
                  <c:v>5.24654299238741E-3</c:v>
                </c:pt>
                <c:pt idx="21">
                  <c:v>5.24654299238741E-3</c:v>
                </c:pt>
                <c:pt idx="22">
                  <c:v>8.1745500744694662E-3</c:v>
                </c:pt>
                <c:pt idx="23">
                  <c:v>8.1745500744694662E-3</c:v>
                </c:pt>
                <c:pt idx="24">
                  <c:v>6.7062279170094089E-3</c:v>
                </c:pt>
                <c:pt idx="25">
                  <c:v>6.7062279170094089E-3</c:v>
                </c:pt>
                <c:pt idx="26">
                  <c:v>7.9510425099745905E-3</c:v>
                </c:pt>
                <c:pt idx="27">
                  <c:v>7.9510425099745905E-3</c:v>
                </c:pt>
                <c:pt idx="28">
                  <c:v>8.5153234235630579E-3</c:v>
                </c:pt>
                <c:pt idx="29">
                  <c:v>8.5153234235630579E-3</c:v>
                </c:pt>
                <c:pt idx="30">
                  <c:v>8.1683672952370095E-3</c:v>
                </c:pt>
                <c:pt idx="31">
                  <c:v>8.1683672952370095E-3</c:v>
                </c:pt>
                <c:pt idx="32">
                  <c:v>8.4945780071054022E-3</c:v>
                </c:pt>
                <c:pt idx="33">
                  <c:v>8.4945780071054022E-3</c:v>
                </c:pt>
                <c:pt idx="34">
                  <c:v>1.0263130075800127E-2</c:v>
                </c:pt>
                <c:pt idx="35">
                  <c:v>1.0263130075800127E-2</c:v>
                </c:pt>
                <c:pt idx="36">
                  <c:v>1.1799819197606243E-2</c:v>
                </c:pt>
                <c:pt idx="37">
                  <c:v>1.1799819197606243E-2</c:v>
                </c:pt>
                <c:pt idx="38">
                  <c:v>1.0965938652457527E-2</c:v>
                </c:pt>
                <c:pt idx="39">
                  <c:v>1.0965938652457527E-2</c:v>
                </c:pt>
                <c:pt idx="40">
                  <c:v>1.2352921779585005E-2</c:v>
                </c:pt>
                <c:pt idx="41">
                  <c:v>1.2352921779585005E-2</c:v>
                </c:pt>
                <c:pt idx="42">
                  <c:v>1.3076220615709467E-2</c:v>
                </c:pt>
                <c:pt idx="43">
                  <c:v>1.3076220615709467E-2</c:v>
                </c:pt>
                <c:pt idx="44">
                  <c:v>1.2190960125419538E-2</c:v>
                </c:pt>
                <c:pt idx="45">
                  <c:v>1.2190960125419538E-2</c:v>
                </c:pt>
                <c:pt idx="46">
                  <c:v>1.4434312770096627E-2</c:v>
                </c:pt>
                <c:pt idx="47">
                  <c:v>1.4434312770096627E-2</c:v>
                </c:pt>
                <c:pt idx="48">
                  <c:v>1.3562323848433613E-2</c:v>
                </c:pt>
                <c:pt idx="49">
                  <c:v>1.3562323848433613E-2</c:v>
                </c:pt>
                <c:pt idx="50">
                  <c:v>1.5277176393254023E-2</c:v>
                </c:pt>
                <c:pt idx="51">
                  <c:v>1.5277176393254023E-2</c:v>
                </c:pt>
                <c:pt idx="52">
                  <c:v>1.6203698051857805E-2</c:v>
                </c:pt>
                <c:pt idx="53">
                  <c:v>1.6203698051857805E-2</c:v>
                </c:pt>
                <c:pt idx="54">
                  <c:v>1.6112202967819417E-2</c:v>
                </c:pt>
                <c:pt idx="55">
                  <c:v>1.6112202967819417E-2</c:v>
                </c:pt>
                <c:pt idx="56">
                  <c:v>1.8098264942522455E-2</c:v>
                </c:pt>
                <c:pt idx="57">
                  <c:v>1.8098264942522455E-2</c:v>
                </c:pt>
                <c:pt idx="58">
                  <c:v>1.9742611378306785E-2</c:v>
                </c:pt>
                <c:pt idx="59">
                  <c:v>1.9742611378306785E-2</c:v>
                </c:pt>
                <c:pt idx="60">
                  <c:v>2.3989114926648208E-2</c:v>
                </c:pt>
                <c:pt idx="61">
                  <c:v>2.3989114926648208E-2</c:v>
                </c:pt>
                <c:pt idx="62">
                  <c:v>2.6074952840032736E-2</c:v>
                </c:pt>
                <c:pt idx="63">
                  <c:v>2.6074952840032736E-2</c:v>
                </c:pt>
                <c:pt idx="64">
                  <c:v>2.6338093241364831E-2</c:v>
                </c:pt>
                <c:pt idx="65">
                  <c:v>2.6338093241364831E-2</c:v>
                </c:pt>
                <c:pt idx="66">
                  <c:v>2.922310991210119E-2</c:v>
                </c:pt>
                <c:pt idx="67">
                  <c:v>2.922310991210119E-2</c:v>
                </c:pt>
                <c:pt idx="68">
                  <c:v>3.083053353681952E-2</c:v>
                </c:pt>
                <c:pt idx="69">
                  <c:v>3.083053353681952E-2</c:v>
                </c:pt>
                <c:pt idx="70">
                  <c:v>3.7041241144313557E-2</c:v>
                </c:pt>
                <c:pt idx="71">
                  <c:v>3.7041241144313557E-2</c:v>
                </c:pt>
                <c:pt idx="72">
                  <c:v>3.5833324717996412E-2</c:v>
                </c:pt>
                <c:pt idx="73">
                  <c:v>3.5833324717996412E-2</c:v>
                </c:pt>
                <c:pt idx="74">
                  <c:v>4.1133227480668333E-2</c:v>
                </c:pt>
                <c:pt idx="75">
                  <c:v>4.1133227480668333E-2</c:v>
                </c:pt>
                <c:pt idx="76">
                  <c:v>3.8893924669160806E-2</c:v>
                </c:pt>
                <c:pt idx="77">
                  <c:v>3.8893924669160806E-2</c:v>
                </c:pt>
                <c:pt idx="78">
                  <c:v>4.4808888354233904E-2</c:v>
                </c:pt>
                <c:pt idx="79">
                  <c:v>4.4808888354233904E-2</c:v>
                </c:pt>
                <c:pt idx="80">
                  <c:v>5.5179294823188639E-2</c:v>
                </c:pt>
                <c:pt idx="81">
                  <c:v>5.5179294823188639E-2</c:v>
                </c:pt>
                <c:pt idx="82">
                  <c:v>6.5317257009588625E-2</c:v>
                </c:pt>
                <c:pt idx="83">
                  <c:v>6.5317257009588625E-2</c:v>
                </c:pt>
                <c:pt idx="84">
                  <c:v>8.9318984295741519E-2</c:v>
                </c:pt>
                <c:pt idx="85">
                  <c:v>8.9318984295741519E-2</c:v>
                </c:pt>
                <c:pt idx="86">
                  <c:v>0.11068635882677591</c:v>
                </c:pt>
                <c:pt idx="87">
                  <c:v>0.11068635882677591</c:v>
                </c:pt>
                <c:pt idx="88">
                  <c:v>0.16210560434619928</c:v>
                </c:pt>
                <c:pt idx="89">
                  <c:v>0.16210560434619928</c:v>
                </c:pt>
                <c:pt idx="90">
                  <c:v>0.10829198324709829</c:v>
                </c:pt>
                <c:pt idx="91">
                  <c:v>0.10829198324709829</c:v>
                </c:pt>
                <c:pt idx="92">
                  <c:v>0.11297052722965809</c:v>
                </c:pt>
                <c:pt idx="93">
                  <c:v>0.11297052722965809</c:v>
                </c:pt>
                <c:pt idx="94">
                  <c:v>0.13369538870595551</c:v>
                </c:pt>
                <c:pt idx="95">
                  <c:v>0.13369538870595551</c:v>
                </c:pt>
                <c:pt idx="96">
                  <c:v>0.20045013809582893</c:v>
                </c:pt>
                <c:pt idx="97">
                  <c:v>0.20045013809582893</c:v>
                </c:pt>
                <c:pt idx="98">
                  <c:v>0.25937168654232851</c:v>
                </c:pt>
                <c:pt idx="99">
                  <c:v>0.25937168654232851</c:v>
                </c:pt>
                <c:pt idx="100">
                  <c:v>0.15168149930450028</c:v>
                </c:pt>
                <c:pt idx="101">
                  <c:v>0.15168149930450028</c:v>
                </c:pt>
                <c:pt idx="102">
                  <c:v>0.18545700523201022</c:v>
                </c:pt>
                <c:pt idx="103">
                  <c:v>0.18545700523201022</c:v>
                </c:pt>
                <c:pt idx="104">
                  <c:v>0.19091002416347044</c:v>
                </c:pt>
                <c:pt idx="105">
                  <c:v>0.19091002416347044</c:v>
                </c:pt>
                <c:pt idx="106">
                  <c:v>0.1931515139065153</c:v>
                </c:pt>
                <c:pt idx="107">
                  <c:v>0.1931515139065153</c:v>
                </c:pt>
                <c:pt idx="108">
                  <c:v>0.18462499358377304</c:v>
                </c:pt>
                <c:pt idx="109">
                  <c:v>0.18462499358377304</c:v>
                </c:pt>
                <c:pt idx="110">
                  <c:v>0.18552316911532207</c:v>
                </c:pt>
                <c:pt idx="111">
                  <c:v>0.18552316911532207</c:v>
                </c:pt>
                <c:pt idx="112">
                  <c:v>0.18740746592647947</c:v>
                </c:pt>
                <c:pt idx="113">
                  <c:v>0.18740746592647947</c:v>
                </c:pt>
                <c:pt idx="114">
                  <c:v>0.20530004189750709</c:v>
                </c:pt>
                <c:pt idx="115">
                  <c:v>0.20530004189750709</c:v>
                </c:pt>
                <c:pt idx="116">
                  <c:v>0.24763110138314981</c:v>
                </c:pt>
                <c:pt idx="117">
                  <c:v>0.24763110138314981</c:v>
                </c:pt>
                <c:pt idx="118">
                  <c:v>0.20465048561212448</c:v>
                </c:pt>
                <c:pt idx="119">
                  <c:v>0.20465048561212448</c:v>
                </c:pt>
                <c:pt idx="120">
                  <c:v>0.19096247415542486</c:v>
                </c:pt>
                <c:pt idx="121">
                  <c:v>0.19096247415542486</c:v>
                </c:pt>
                <c:pt idx="122">
                  <c:v>0.14745574070386044</c:v>
                </c:pt>
                <c:pt idx="123">
                  <c:v>0.14745574070386044</c:v>
                </c:pt>
                <c:pt idx="124">
                  <c:v>0.10693514983703872</c:v>
                </c:pt>
                <c:pt idx="125">
                  <c:v>0.10693514983703872</c:v>
                </c:pt>
                <c:pt idx="126">
                  <c:v>7.5705659920994414E-2</c:v>
                </c:pt>
                <c:pt idx="127">
                  <c:v>7.5705659920994414E-2</c:v>
                </c:pt>
                <c:pt idx="128">
                  <c:v>5.2940521359097804E-2</c:v>
                </c:pt>
                <c:pt idx="129">
                  <c:v>5.2940521359097804E-2</c:v>
                </c:pt>
                <c:pt idx="130">
                  <c:v>3.3710439017856753E-2</c:v>
                </c:pt>
                <c:pt idx="131">
                  <c:v>3.3710439017856753E-2</c:v>
                </c:pt>
                <c:pt idx="132">
                  <c:v>1.8778499972564557E-2</c:v>
                </c:pt>
                <c:pt idx="133">
                  <c:v>1.8778499972564557E-2</c:v>
                </c:pt>
                <c:pt idx="134">
                  <c:v>1.1916980746756643E-2</c:v>
                </c:pt>
                <c:pt idx="135">
                  <c:v>1.1916980746756643E-2</c:v>
                </c:pt>
                <c:pt idx="136">
                  <c:v>7.9195978091027991E-3</c:v>
                </c:pt>
                <c:pt idx="137">
                  <c:v>7.9195978091027991E-3</c:v>
                </c:pt>
                <c:pt idx="138">
                  <c:v>4.9159601128048007E-3</c:v>
                </c:pt>
                <c:pt idx="139">
                  <c:v>4.9159601128048007E-3</c:v>
                </c:pt>
                <c:pt idx="140">
                  <c:v>3.5053241271322221E-3</c:v>
                </c:pt>
                <c:pt idx="141">
                  <c:v>3.5053241271322221E-3</c:v>
                </c:pt>
                <c:pt idx="142">
                  <c:v>3.8188781439597429E-3</c:v>
                </c:pt>
                <c:pt idx="143">
                  <c:v>3.8188781439597429E-3</c:v>
                </c:pt>
                <c:pt idx="144">
                  <c:v>3.0214221855250092E-3</c:v>
                </c:pt>
                <c:pt idx="145">
                  <c:v>3.0214221855250092E-3</c:v>
                </c:pt>
                <c:pt idx="146">
                  <c:v>2.9462338594244092E-3</c:v>
                </c:pt>
                <c:pt idx="147">
                  <c:v>2.9462338594244092E-3</c:v>
                </c:pt>
                <c:pt idx="148">
                  <c:v>2.4075039395730071E-3</c:v>
                </c:pt>
                <c:pt idx="149">
                  <c:v>2.4075039395730071E-3</c:v>
                </c:pt>
                <c:pt idx="150">
                  <c:v>1.4754486538894618E-3</c:v>
                </c:pt>
                <c:pt idx="151">
                  <c:v>1.4754486538894618E-3</c:v>
                </c:pt>
                <c:pt idx="152">
                  <c:v>5.084268906474967E-4</c:v>
                </c:pt>
                <c:pt idx="153">
                  <c:v>5.084268906474967E-4</c:v>
                </c:pt>
                <c:pt idx="154">
                  <c:v>6.7478334166862523E-5</c:v>
                </c:pt>
                <c:pt idx="155">
                  <c:v>6.7478334166862523E-5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787072"/>
        <c:axId val="178788992"/>
      </c:scatterChart>
      <c:valAx>
        <c:axId val="178787072"/>
        <c:scaling>
          <c:logBase val="10"/>
          <c:orientation val="minMax"/>
          <c:max val="10"/>
          <c:min val="1.0000000000000079E-5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Energy (MeV)</a:t>
                </a:r>
              </a:p>
            </c:rich>
          </c:tx>
          <c:layout/>
          <c:overlay val="0"/>
        </c:title>
        <c:numFmt formatCode="0.E+00" sourceLinked="0"/>
        <c:majorTickMark val="in"/>
        <c:minorTickMark val="in"/>
        <c:tickLblPos val="nextTo"/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8788992"/>
        <c:crosses val="autoZero"/>
        <c:crossBetween val="midCat"/>
      </c:valAx>
      <c:valAx>
        <c:axId val="178788992"/>
        <c:scaling>
          <c:orientation val="minMax"/>
        </c:scaling>
        <c:delete val="0"/>
        <c:axPos val="l"/>
        <c:majorGridlines>
          <c:spPr>
            <a:ln w="9525">
              <a:noFill/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 dirty="0" err="1"/>
                  <a:t>dn</a:t>
                </a:r>
                <a:r>
                  <a:rPr lang="en-US" sz="800" dirty="0"/>
                  <a:t>/</a:t>
                </a:r>
                <a:r>
                  <a:rPr lang="en-US" sz="800" dirty="0" err="1"/>
                  <a:t>dln</a:t>
                </a:r>
                <a:r>
                  <a:rPr lang="en-US" sz="800" dirty="0"/>
                  <a:t>(E)  neutron </a:t>
                </a:r>
                <a:r>
                  <a:rPr lang="en-US" sz="800" dirty="0" smtClean="0"/>
                  <a:t>fluence</a:t>
                </a:r>
                <a:r>
                  <a:rPr lang="en-US" sz="800" baseline="0" dirty="0" smtClean="0"/>
                  <a:t> </a:t>
                </a:r>
                <a:r>
                  <a:rPr lang="en-US" sz="800" baseline="0" dirty="0"/>
                  <a:t>per unit lethargy (cm-2)</a:t>
                </a:r>
                <a:endParaRPr lang="en-US" sz="800" dirty="0"/>
              </a:p>
            </c:rich>
          </c:tx>
          <c:layout>
            <c:manualLayout>
              <c:xMode val="edge"/>
              <c:yMode val="edge"/>
              <c:x val="6.2988376908560215E-3"/>
              <c:y val="0.17409546178538865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78787072"/>
        <c:crossesAt val="1.0000000000000126E-8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0.34697</cdr:x>
      <cdr:y>0.26607</cdr:y>
    </cdr:from>
    <cdr:to>
      <cdr:x>0.54697</cdr:x>
      <cdr:y>0.35563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6355" y="729887"/>
          <a:ext cx="914400" cy="245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100" dirty="0" smtClean="0"/>
            <a:t>Melting point</a:t>
          </a:r>
          <a:endParaRPr lang="it-IT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DE04E69-0EC6-4225-ACB5-897C65F8F37B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CFA880C-32C2-4E17-B2A5-A07461CD0F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11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08CA95A-D6A1-47A2-8652-28ADF433280D}" type="datetime1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19/08/2013</a:t>
            </a:fld>
            <a:endParaRPr lang="en-US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defTabSz="89934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defTabSz="899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CC3886-04A8-4B05-BC69-C44861255009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 err="1" smtClean="0">
                <a:latin typeface="Arial" pitchFamily="34" charset="0"/>
              </a:rPr>
              <a:t>Thanks</a:t>
            </a:r>
            <a:r>
              <a:rPr lang="it-IT" baseline="0" dirty="0" smtClean="0">
                <a:latin typeface="Arial" pitchFamily="34" charset="0"/>
              </a:rPr>
              <a:t> to the </a:t>
            </a:r>
            <a:r>
              <a:rPr lang="it-IT" baseline="0" dirty="0" err="1" smtClean="0">
                <a:latin typeface="Arial" pitchFamily="34" charset="0"/>
              </a:rPr>
              <a:t>organizing</a:t>
            </a:r>
            <a:r>
              <a:rPr lang="it-IT" baseline="0" dirty="0" smtClean="0">
                <a:latin typeface="Arial" pitchFamily="34" charset="0"/>
              </a:rPr>
              <a:t> </a:t>
            </a:r>
            <a:r>
              <a:rPr lang="it-IT" baseline="0" dirty="0" err="1" smtClean="0">
                <a:latin typeface="Arial" pitchFamily="34" charset="0"/>
              </a:rPr>
              <a:t>committee</a:t>
            </a:r>
            <a:r>
              <a:rPr lang="it-IT" baseline="0" dirty="0" smtClean="0">
                <a:latin typeface="Arial" pitchFamily="34" charset="0"/>
              </a:rPr>
              <a:t> for the </a:t>
            </a:r>
            <a:r>
              <a:rPr lang="it-IT" baseline="0" dirty="0" err="1" smtClean="0">
                <a:latin typeface="Arial" pitchFamily="34" charset="0"/>
              </a:rPr>
              <a:t>opportunity</a:t>
            </a:r>
            <a:r>
              <a:rPr lang="it-IT" baseline="0" dirty="0" smtClean="0">
                <a:latin typeface="Arial" pitchFamily="34" charset="0"/>
              </a:rPr>
              <a:t> to </a:t>
            </a:r>
            <a:r>
              <a:rPr lang="it-IT" baseline="0" dirty="0" err="1" smtClean="0">
                <a:latin typeface="Arial" pitchFamily="34" charset="0"/>
              </a:rPr>
              <a:t>present</a:t>
            </a:r>
            <a:r>
              <a:rPr lang="it-IT" baseline="0" dirty="0" smtClean="0">
                <a:latin typeface="Arial" pitchFamily="34" charset="0"/>
              </a:rPr>
              <a:t> the SPES </a:t>
            </a:r>
            <a:r>
              <a:rPr lang="it-IT" baseline="0" dirty="0" err="1" smtClean="0">
                <a:latin typeface="Arial" pitchFamily="34" charset="0"/>
              </a:rPr>
              <a:t>project</a:t>
            </a:r>
            <a:r>
              <a:rPr lang="it-IT" baseline="0" dirty="0" smtClean="0">
                <a:latin typeface="Arial" pitchFamily="34" charset="0"/>
              </a:rPr>
              <a:t>.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As</a:t>
            </a:r>
            <a:r>
              <a:rPr lang="it-IT" dirty="0" smtClean="0"/>
              <a:t> a first call for the SPES </a:t>
            </a:r>
            <a:r>
              <a:rPr lang="it-IT" dirty="0" err="1" smtClean="0"/>
              <a:t>physics</a:t>
            </a:r>
            <a:r>
              <a:rPr lang="it-IT" dirty="0" smtClean="0"/>
              <a:t>,</a:t>
            </a:r>
            <a:r>
              <a:rPr lang="it-IT" baseline="0" dirty="0" smtClean="0"/>
              <a:t> 24 </a:t>
            </a:r>
            <a:r>
              <a:rPr lang="it-IT" baseline="0" dirty="0" err="1" smtClean="0"/>
              <a:t>letters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intent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presented</a:t>
            </a:r>
            <a:r>
              <a:rPr lang="it-IT" baseline="0" dirty="0" smtClean="0"/>
              <a:t> by </a:t>
            </a:r>
            <a:r>
              <a:rPr lang="it-IT" baseline="0" dirty="0" err="1" smtClean="0"/>
              <a:t>international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collaborations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focusing</a:t>
            </a:r>
            <a:r>
              <a:rPr lang="it-IT" baseline="0" dirty="0" smtClean="0"/>
              <a:t> on transfer </a:t>
            </a:r>
            <a:r>
              <a:rPr lang="it-IT" baseline="0" dirty="0" err="1" smtClean="0"/>
              <a:t>reactions</a:t>
            </a:r>
            <a:r>
              <a:rPr lang="it-IT" baseline="0" dirty="0" smtClean="0"/>
              <a:t>, coulomb </a:t>
            </a:r>
            <a:r>
              <a:rPr lang="it-IT" baseline="0" dirty="0" err="1" smtClean="0"/>
              <a:t>excitation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isospin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effects</a:t>
            </a:r>
            <a:r>
              <a:rPr lang="it-IT" baseline="0" dirty="0" smtClean="0"/>
              <a:t> and fusion-</a:t>
            </a:r>
            <a:r>
              <a:rPr lang="it-IT" baseline="0" dirty="0" err="1" smtClean="0"/>
              <a:t>evaporation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reactions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radioactive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beams</a:t>
            </a:r>
            <a:r>
              <a:rPr lang="it-IT" baseline="0" dirty="0" smtClean="0"/>
              <a:t>.</a:t>
            </a:r>
          </a:p>
          <a:p>
            <a:r>
              <a:rPr lang="it-IT" baseline="0" dirty="0" smtClean="0"/>
              <a:t>Up-to-date detectors are </a:t>
            </a:r>
            <a:r>
              <a:rPr lang="it-IT" baseline="0" dirty="0" err="1" smtClean="0"/>
              <a:t>proposed</a:t>
            </a:r>
            <a:r>
              <a:rPr lang="it-IT" baseline="0" dirty="0" smtClean="0"/>
              <a:t> for </a:t>
            </a:r>
            <a:r>
              <a:rPr lang="it-IT" baseline="0" dirty="0" err="1" smtClean="0"/>
              <a:t>experiments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reshaping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actual</a:t>
            </a:r>
            <a:r>
              <a:rPr lang="it-IT" baseline="0" dirty="0" smtClean="0"/>
              <a:t> detectors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LNL </a:t>
            </a:r>
            <a:r>
              <a:rPr lang="it-IT" baseline="0" dirty="0" err="1" smtClean="0"/>
              <a:t>like</a:t>
            </a:r>
            <a:r>
              <a:rPr lang="it-IT" baseline="0" dirty="0" smtClean="0"/>
              <a:t> the PRISMA </a:t>
            </a:r>
            <a:r>
              <a:rPr lang="it-IT" baseline="0" dirty="0" err="1" smtClean="0"/>
              <a:t>spectrometer</a:t>
            </a:r>
            <a:r>
              <a:rPr lang="it-IT" baseline="0" dirty="0" smtClean="0"/>
              <a:t> or new gamma array </a:t>
            </a:r>
            <a:r>
              <a:rPr lang="it-IT" baseline="0" dirty="0" err="1" smtClean="0"/>
              <a:t>like</a:t>
            </a:r>
            <a:r>
              <a:rPr lang="it-IT" baseline="0" dirty="0" smtClean="0"/>
              <a:t> GALILEO, or </a:t>
            </a:r>
            <a:r>
              <a:rPr lang="it-IT" baseline="0" dirty="0" err="1" smtClean="0"/>
              <a:t>performing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campaign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measurements</a:t>
            </a:r>
            <a:r>
              <a:rPr lang="it-IT" baseline="0" dirty="0" smtClean="0"/>
              <a:t> with new </a:t>
            </a:r>
            <a:r>
              <a:rPr lang="it-IT" baseline="0" dirty="0" err="1" smtClean="0"/>
              <a:t>complex</a:t>
            </a:r>
            <a:r>
              <a:rPr lang="it-IT" baseline="0" dirty="0" smtClean="0"/>
              <a:t> detectors under </a:t>
            </a:r>
            <a:r>
              <a:rPr lang="it-IT" baseline="0" dirty="0" err="1" smtClean="0"/>
              <a:t>construction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European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collaborations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AGATA, NEDA, PARIS and FAZIA.</a:t>
            </a:r>
          </a:p>
          <a:p>
            <a:r>
              <a:rPr lang="it-IT" baseline="0" dirty="0" smtClean="0"/>
              <a:t>The </a:t>
            </a:r>
            <a:r>
              <a:rPr lang="it-IT" baseline="0" dirty="0" err="1" smtClean="0"/>
              <a:t>most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requested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the 132Sn with the </a:t>
            </a:r>
            <a:r>
              <a:rPr lang="it-IT" baseline="0" dirty="0" err="1" smtClean="0"/>
              <a:t>aim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shell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evolution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around</a:t>
            </a:r>
            <a:r>
              <a:rPr lang="it-IT" baseline="0" dirty="0" smtClean="0"/>
              <a:t> the double </a:t>
            </a:r>
            <a:r>
              <a:rPr lang="it-IT" baseline="0" dirty="0" err="1" smtClean="0"/>
              <a:t>magic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numbers</a:t>
            </a:r>
            <a:r>
              <a:rPr lang="it-IT" baseline="0" dirty="0" smtClean="0"/>
              <a:t> Z=50, N=82</a:t>
            </a:r>
          </a:p>
          <a:p>
            <a:r>
              <a:rPr lang="it-IT" baseline="0" dirty="0" smtClean="0"/>
              <a:t>A </a:t>
            </a:r>
            <a:r>
              <a:rPr lang="it-IT" baseline="0" dirty="0" err="1" smtClean="0"/>
              <a:t>number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dedicated</a:t>
            </a:r>
            <a:r>
              <a:rPr lang="it-IT" baseline="0" dirty="0" smtClean="0"/>
              <a:t> mini-workshop are on the way to </a:t>
            </a:r>
            <a:r>
              <a:rPr lang="it-IT" baseline="0" dirty="0" err="1" smtClean="0"/>
              <a:t>define</a:t>
            </a:r>
            <a:r>
              <a:rPr lang="it-IT" baseline="0" dirty="0" smtClean="0"/>
              <a:t> the First </a:t>
            </a:r>
            <a:r>
              <a:rPr lang="it-IT" baseline="0" dirty="0" err="1" smtClean="0"/>
              <a:t>Day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Experiments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according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scientific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priorities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instrumentation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development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radioactive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preparation</a:t>
            </a:r>
            <a:r>
              <a:rPr lang="it-IT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896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123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critical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baseline="0" dirty="0" smtClean="0"/>
              <a:t> of SPES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the ISOL target. </a:t>
            </a:r>
            <a:r>
              <a:rPr lang="it-IT" baseline="0" dirty="0" err="1" smtClean="0"/>
              <a:t>It</a:t>
            </a:r>
            <a:r>
              <a:rPr lang="it-IT" baseline="0" dirty="0" smtClean="0"/>
              <a:t> si made by 7 </a:t>
            </a:r>
            <a:r>
              <a:rPr lang="it-IT" baseline="0" dirty="0" err="1" smtClean="0"/>
              <a:t>UCx</a:t>
            </a:r>
            <a:r>
              <a:rPr lang="it-IT" baseline="0" dirty="0" smtClean="0"/>
              <a:t> disks 4cm </a:t>
            </a:r>
            <a:r>
              <a:rPr lang="it-IT" baseline="0" dirty="0" err="1" smtClean="0"/>
              <a:t>diameter</a:t>
            </a:r>
            <a:r>
              <a:rPr lang="it-IT" baseline="0" dirty="0" smtClean="0"/>
              <a:t> and 1.3 mm </a:t>
            </a:r>
            <a:r>
              <a:rPr lang="it-IT" baseline="0" dirty="0" err="1" smtClean="0"/>
              <a:t>thick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followed</a:t>
            </a:r>
            <a:r>
              <a:rPr lang="it-IT" baseline="0" dirty="0" smtClean="0"/>
              <a:t> by a </a:t>
            </a:r>
            <a:r>
              <a:rPr lang="it-IT" baseline="0" dirty="0" err="1" smtClean="0"/>
              <a:t>graphite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dump</a:t>
            </a:r>
            <a:r>
              <a:rPr lang="it-IT" baseline="0" dirty="0" smtClean="0"/>
              <a:t>. The </a:t>
            </a:r>
            <a:r>
              <a:rPr lang="it-IT" baseline="0" dirty="0" err="1" smtClean="0"/>
              <a:t>system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carefully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designed</a:t>
            </a:r>
            <a:r>
              <a:rPr lang="it-IT" baseline="0" dirty="0" smtClean="0"/>
              <a:t> by the </a:t>
            </a:r>
            <a:r>
              <a:rPr lang="it-IT" baseline="0" dirty="0" err="1" smtClean="0"/>
              <a:t>thermo-mechanical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point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view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sustain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10kW of </a:t>
            </a:r>
            <a:r>
              <a:rPr lang="it-IT" baseline="0" dirty="0" err="1" smtClean="0"/>
              <a:t>proton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reaching</a:t>
            </a:r>
            <a:r>
              <a:rPr lang="it-IT" baseline="0" dirty="0" smtClean="0"/>
              <a:t> the goal of 10^13 </a:t>
            </a:r>
            <a:r>
              <a:rPr lang="it-IT" baseline="0" dirty="0" err="1" smtClean="0"/>
              <a:t>fission</a:t>
            </a:r>
            <a:r>
              <a:rPr lang="it-IT" baseline="0" dirty="0" smtClean="0"/>
              <a:t> rate.  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035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53575"/>
            <a:fld id="{92285B91-525A-4478-87A9-F02FF1BFA428}" type="datetime1">
              <a:rPr lang="en-GB" smtClean="0"/>
              <a:pPr defTabSz="953575"/>
              <a:t>19/08/2013</a:t>
            </a:fld>
            <a:endParaRPr lang="en-US" dirty="0" smtClean="0"/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3575"/>
            <a:fld id="{E417DE99-11AF-4E8C-9523-3BAAA031FDCE}" type="slidenum">
              <a:rPr lang="en-US" smtClean="0"/>
              <a:pPr defTabSz="953575"/>
              <a:t>15</a:t>
            </a:fld>
            <a:endParaRPr lang="en-US" dirty="0" smtClean="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The front-end </a:t>
            </a:r>
            <a:r>
              <a:rPr lang="en-US" noProof="0" dirty="0" smtClean="0"/>
              <a:t>was</a:t>
            </a:r>
            <a:r>
              <a:rPr lang="it-IT" dirty="0" smtClean="0"/>
              <a:t> </a:t>
            </a:r>
            <a:r>
              <a:rPr lang="en-US" noProof="0" dirty="0" smtClean="0"/>
              <a:t>developed</a:t>
            </a:r>
            <a:r>
              <a:rPr lang="it-IT" dirty="0" smtClean="0"/>
              <a:t> following the last </a:t>
            </a:r>
            <a:r>
              <a:rPr lang="it-IT" dirty="0" err="1" smtClean="0"/>
              <a:t>version</a:t>
            </a:r>
            <a:r>
              <a:rPr lang="it-IT" dirty="0" smtClean="0"/>
              <a:t> of the ISOLDE design</a:t>
            </a:r>
            <a:r>
              <a:rPr lang="it-IT" baseline="0" dirty="0" smtClean="0"/>
              <a:t> with some </a:t>
            </a:r>
            <a:r>
              <a:rPr lang="it-IT" baseline="0" dirty="0" err="1" smtClean="0"/>
              <a:t>modifications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allow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coupling</a:t>
            </a:r>
            <a:r>
              <a:rPr lang="it-IT" baseline="0" dirty="0" smtClean="0"/>
              <a:t> with the </a:t>
            </a:r>
            <a:r>
              <a:rPr lang="it-IT" baseline="0" dirty="0" err="1" smtClean="0"/>
              <a:t>proton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. A </a:t>
            </a:r>
            <a:r>
              <a:rPr lang="it-IT" baseline="0" dirty="0" err="1" smtClean="0"/>
              <a:t>Wien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Filter</a:t>
            </a:r>
            <a:r>
              <a:rPr lang="it-IT" baseline="0" dirty="0" smtClean="0"/>
              <a:t>, just </a:t>
            </a:r>
            <a:r>
              <a:rPr lang="it-IT" baseline="0" dirty="0" err="1" smtClean="0"/>
              <a:t>after</a:t>
            </a:r>
            <a:r>
              <a:rPr lang="it-IT" baseline="0" dirty="0" smtClean="0"/>
              <a:t> the first </a:t>
            </a:r>
            <a:r>
              <a:rPr lang="it-IT" baseline="0" dirty="0" err="1" smtClean="0"/>
              <a:t>electrostatic</a:t>
            </a:r>
            <a:r>
              <a:rPr lang="it-IT" baseline="0" dirty="0" smtClean="0"/>
              <a:t> quadrupole </a:t>
            </a:r>
            <a:r>
              <a:rPr lang="it-IT" baseline="0" dirty="0" err="1" smtClean="0"/>
              <a:t>triplet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allows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contain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larger</a:t>
            </a:r>
            <a:r>
              <a:rPr lang="it-IT" baseline="0" dirty="0" smtClean="0"/>
              <a:t> part of </a:t>
            </a:r>
            <a:r>
              <a:rPr lang="it-IT" baseline="0" dirty="0" err="1" smtClean="0"/>
              <a:t>radioactivity</a:t>
            </a:r>
            <a:r>
              <a:rPr lang="it-IT" baseline="0" dirty="0" smtClean="0"/>
              <a:t> inside the ISOL bunker. </a:t>
            </a:r>
          </a:p>
          <a:p>
            <a:pPr eaLnBrk="1" hangingPunct="1"/>
            <a:r>
              <a:rPr lang="it-IT" baseline="0" dirty="0" smtClean="0"/>
              <a:t>The </a:t>
            </a:r>
            <a:r>
              <a:rPr lang="it-IT" baseline="0" dirty="0" err="1" smtClean="0"/>
              <a:t>fron</a:t>
            </a:r>
            <a:r>
              <a:rPr lang="it-IT" baseline="0" dirty="0" smtClean="0"/>
              <a:t>-end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completed</a:t>
            </a:r>
            <a:r>
              <a:rPr lang="it-IT" baseline="0" dirty="0" smtClean="0"/>
              <a:t> and under </a:t>
            </a:r>
            <a:r>
              <a:rPr lang="it-IT" baseline="0" dirty="0" err="1" smtClean="0"/>
              <a:t>operation</a:t>
            </a:r>
            <a:r>
              <a:rPr lang="it-IT" baseline="0" dirty="0" smtClean="0"/>
              <a:t> in the SPES off-line </a:t>
            </a:r>
            <a:r>
              <a:rPr lang="it-IT" baseline="0" dirty="0" err="1" smtClean="0"/>
              <a:t>laboratory</a:t>
            </a:r>
            <a:r>
              <a:rPr lang="it-IT" baseline="0" dirty="0" smtClean="0"/>
              <a:t>.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2407" fontAlgn="base">
              <a:spcBef>
                <a:spcPct val="0"/>
              </a:spcBef>
              <a:spcAft>
                <a:spcPct val="0"/>
              </a:spcAft>
              <a:defRPr/>
            </a:pPr>
            <a:fld id="{BC7C6C07-F464-4890-A65C-21631659868C}" type="datetime1">
              <a:rPr lang="en-GB" smtClean="0">
                <a:latin typeface="Arial" pitchFamily="34" charset="0"/>
              </a:rPr>
              <a:pPr defTabSz="952407" fontAlgn="base">
                <a:spcBef>
                  <a:spcPct val="0"/>
                </a:spcBef>
                <a:spcAft>
                  <a:spcPct val="0"/>
                </a:spcAft>
                <a:defRPr/>
              </a:pPr>
              <a:t>19/08/2013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2407" fontAlgn="base">
              <a:spcBef>
                <a:spcPct val="0"/>
              </a:spcBef>
              <a:spcAft>
                <a:spcPct val="0"/>
              </a:spcAft>
              <a:defRPr/>
            </a:pPr>
            <a:fld id="{1901FB2C-AB0E-45F4-B2DF-893510758F46}" type="slidenum">
              <a:rPr lang="en-US" smtClean="0">
                <a:latin typeface="Arial" pitchFamily="34" charset="0"/>
              </a:rPr>
              <a:pPr defTabSz="952407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 smtClean="0">
                <a:latin typeface="Arial" pitchFamily="34" charset="0"/>
              </a:rPr>
              <a:t> To </a:t>
            </a:r>
            <a:r>
              <a:rPr lang="it-IT" dirty="0" err="1" smtClean="0">
                <a:latin typeface="Arial" pitchFamily="34" charset="0"/>
              </a:rPr>
              <a:t>provide</a:t>
            </a:r>
            <a:r>
              <a:rPr lang="it-IT" dirty="0" smtClean="0">
                <a:latin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</a:rPr>
              <a:t>ionization</a:t>
            </a:r>
            <a:r>
              <a:rPr lang="it-IT" dirty="0" smtClean="0">
                <a:latin typeface="Arial" pitchFamily="34" charset="0"/>
              </a:rPr>
              <a:t> of large part of </a:t>
            </a:r>
            <a:r>
              <a:rPr lang="it-IT" dirty="0" err="1" smtClean="0">
                <a:latin typeface="Arial" pitchFamily="34" charset="0"/>
              </a:rPr>
              <a:t>isotopes</a:t>
            </a:r>
            <a:r>
              <a:rPr lang="it-IT" dirty="0" smtClean="0">
                <a:latin typeface="Arial" pitchFamily="34" charset="0"/>
              </a:rPr>
              <a:t>, </a:t>
            </a:r>
            <a:r>
              <a:rPr lang="it-IT" dirty="0" err="1" smtClean="0">
                <a:latin typeface="Arial" pitchFamily="34" charset="0"/>
              </a:rPr>
              <a:t>Surface</a:t>
            </a:r>
            <a:r>
              <a:rPr lang="it-IT" dirty="0" smtClean="0">
                <a:latin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</a:rPr>
              <a:t>ionization</a:t>
            </a:r>
            <a:r>
              <a:rPr lang="it-IT" dirty="0" smtClean="0">
                <a:latin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</a:rPr>
              <a:t>ion</a:t>
            </a:r>
            <a:r>
              <a:rPr lang="it-IT" dirty="0" smtClean="0">
                <a:latin typeface="Arial" pitchFamily="34" charset="0"/>
              </a:rPr>
              <a:t> source and plasma source </a:t>
            </a:r>
            <a:r>
              <a:rPr lang="it-IT" dirty="0" err="1" smtClean="0">
                <a:latin typeface="Arial" pitchFamily="34" charset="0"/>
              </a:rPr>
              <a:t>have</a:t>
            </a:r>
            <a:r>
              <a:rPr lang="it-IT" dirty="0" smtClean="0">
                <a:latin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</a:rPr>
              <a:t>been</a:t>
            </a:r>
            <a:r>
              <a:rPr lang="it-IT" dirty="0" smtClean="0">
                <a:latin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</a:rPr>
              <a:t>developed</a:t>
            </a:r>
            <a:r>
              <a:rPr lang="it-IT" dirty="0" smtClean="0">
                <a:latin typeface="Arial" pitchFamily="34" charset="0"/>
              </a:rPr>
              <a:t>. To </a:t>
            </a:r>
            <a:r>
              <a:rPr lang="it-IT" dirty="0" err="1" smtClean="0">
                <a:latin typeface="Arial" pitchFamily="34" charset="0"/>
              </a:rPr>
              <a:t>improve</a:t>
            </a:r>
            <a:r>
              <a:rPr lang="it-IT" dirty="0" smtClean="0">
                <a:latin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</a:rPr>
              <a:t>selectivity</a:t>
            </a:r>
            <a:r>
              <a:rPr lang="it-IT" dirty="0" smtClean="0">
                <a:latin typeface="Arial" pitchFamily="34" charset="0"/>
              </a:rPr>
              <a:t> a laser source </a:t>
            </a:r>
            <a:r>
              <a:rPr lang="it-IT" dirty="0" err="1" smtClean="0">
                <a:latin typeface="Arial" pitchFamily="34" charset="0"/>
              </a:rPr>
              <a:t>is</a:t>
            </a:r>
            <a:r>
              <a:rPr lang="it-IT" dirty="0" smtClean="0">
                <a:latin typeface="Arial" pitchFamily="34" charset="0"/>
              </a:rPr>
              <a:t> under </a:t>
            </a:r>
            <a:r>
              <a:rPr lang="it-IT" dirty="0" err="1" smtClean="0">
                <a:latin typeface="Arial" pitchFamily="34" charset="0"/>
              </a:rPr>
              <a:t>development</a:t>
            </a:r>
            <a:r>
              <a:rPr lang="it-IT" baseline="0" dirty="0" smtClean="0">
                <a:latin typeface="Arial" pitchFamily="34" charset="0"/>
              </a:rPr>
              <a:t> in </a:t>
            </a:r>
            <a:r>
              <a:rPr lang="it-IT" baseline="0" dirty="0" err="1" smtClean="0">
                <a:latin typeface="Arial" pitchFamily="34" charset="0"/>
              </a:rPr>
              <a:t>collaboration</a:t>
            </a:r>
            <a:r>
              <a:rPr lang="it-IT" baseline="0" dirty="0" smtClean="0">
                <a:latin typeface="Arial" pitchFamily="34" charset="0"/>
              </a:rPr>
              <a:t> with Pavia </a:t>
            </a:r>
            <a:r>
              <a:rPr lang="it-IT" baseline="0" dirty="0" err="1" smtClean="0">
                <a:latin typeface="Arial" pitchFamily="34" charset="0"/>
              </a:rPr>
              <a:t>University</a:t>
            </a:r>
            <a:r>
              <a:rPr lang="it-IT" baseline="0" dirty="0" smtClean="0">
                <a:latin typeface="Arial" pitchFamily="34" charset="0"/>
              </a:rPr>
              <a:t>. The </a:t>
            </a:r>
            <a:r>
              <a:rPr lang="it-IT" baseline="0" dirty="0" err="1" smtClean="0">
                <a:latin typeface="Arial" pitchFamily="34" charset="0"/>
              </a:rPr>
              <a:t>sources</a:t>
            </a:r>
            <a:r>
              <a:rPr lang="it-IT" baseline="0" dirty="0" smtClean="0">
                <a:latin typeface="Arial" pitchFamily="34" charset="0"/>
              </a:rPr>
              <a:t> are under </a:t>
            </a:r>
            <a:r>
              <a:rPr lang="it-IT" baseline="0" dirty="0" err="1" smtClean="0">
                <a:latin typeface="Arial" pitchFamily="34" charset="0"/>
              </a:rPr>
              <a:t>chatacterization</a:t>
            </a:r>
            <a:r>
              <a:rPr lang="it-IT" baseline="0" dirty="0" smtClean="0">
                <a:latin typeface="Arial" pitchFamily="34" charset="0"/>
              </a:rPr>
              <a:t> in </a:t>
            </a:r>
            <a:r>
              <a:rPr lang="it-IT" baseline="0" dirty="0" err="1" smtClean="0">
                <a:latin typeface="Arial" pitchFamily="34" charset="0"/>
              </a:rPr>
              <a:t>emittance</a:t>
            </a:r>
            <a:r>
              <a:rPr lang="it-IT" baseline="0" dirty="0" smtClean="0">
                <a:latin typeface="Arial" pitchFamily="34" charset="0"/>
              </a:rPr>
              <a:t> and </a:t>
            </a:r>
            <a:r>
              <a:rPr lang="it-IT" baseline="0" dirty="0" err="1" smtClean="0">
                <a:latin typeface="Arial" pitchFamily="34" charset="0"/>
              </a:rPr>
              <a:t>efficiency</a:t>
            </a:r>
            <a:r>
              <a:rPr lang="it-IT" baseline="0" dirty="0" smtClean="0">
                <a:latin typeface="Arial" pitchFamily="34" charset="0"/>
              </a:rPr>
              <a:t> in the ISOL </a:t>
            </a:r>
            <a:r>
              <a:rPr lang="it-IT" baseline="0" dirty="0" err="1" smtClean="0">
                <a:latin typeface="Arial" pitchFamily="34" charset="0"/>
              </a:rPr>
              <a:t>laboratory</a:t>
            </a:r>
            <a:r>
              <a:rPr lang="it-IT" baseline="0" dirty="0" smtClean="0">
                <a:latin typeface="Arial" pitchFamily="34" charset="0"/>
              </a:rPr>
              <a:t>.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17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delta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the </a:t>
            </a:r>
            <a:r>
              <a:rPr lang="it-IT" dirty="0" err="1" smtClean="0"/>
              <a:t>aim</a:t>
            </a:r>
            <a:r>
              <a:rPr lang="it-IT" dirty="0" smtClean="0"/>
              <a:t> to </a:t>
            </a:r>
            <a:r>
              <a:rPr lang="it-IT" dirty="0" err="1" smtClean="0"/>
              <a:t>develop</a:t>
            </a:r>
            <a:r>
              <a:rPr lang="it-IT" dirty="0" smtClean="0"/>
              <a:t> a </a:t>
            </a:r>
            <a:r>
              <a:rPr lang="it-IT" dirty="0" err="1" smtClean="0"/>
              <a:t>facility</a:t>
            </a:r>
            <a:r>
              <a:rPr lang="it-IT" dirty="0" smtClean="0"/>
              <a:t> for the </a:t>
            </a:r>
            <a:r>
              <a:rPr lang="it-IT" dirty="0" err="1" smtClean="0"/>
              <a:t>research</a:t>
            </a:r>
            <a:r>
              <a:rPr lang="it-IT" baseline="0" dirty="0" smtClean="0"/>
              <a:t> and production of </a:t>
            </a:r>
            <a:r>
              <a:rPr lang="it-IT" baseline="0" dirty="0" err="1" smtClean="0"/>
              <a:t>radionuclides</a:t>
            </a:r>
            <a:r>
              <a:rPr lang="it-IT" baseline="0" dirty="0" smtClean="0"/>
              <a:t> for medicine. The SPES </a:t>
            </a:r>
            <a:r>
              <a:rPr lang="it-IT" baseline="0" dirty="0" err="1" smtClean="0"/>
              <a:t>cyclotron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characteristics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similar</a:t>
            </a:r>
            <a:r>
              <a:rPr lang="it-IT" baseline="0" dirty="0" smtClean="0"/>
              <a:t> to </a:t>
            </a:r>
            <a:r>
              <a:rPr lang="it-IT" dirty="0" smtClean="0"/>
              <a:t>the ARRONAX  </a:t>
            </a:r>
            <a:r>
              <a:rPr lang="it-IT" dirty="0" err="1" smtClean="0"/>
              <a:t>one</a:t>
            </a:r>
            <a:r>
              <a:rPr lang="it-IT" dirty="0" smtClean="0"/>
              <a:t> (Nantes, F) and can produce innovative </a:t>
            </a:r>
            <a:r>
              <a:rPr lang="it-IT" dirty="0" err="1" smtClean="0"/>
              <a:t>radioisotopes</a:t>
            </a:r>
            <a:r>
              <a:rPr lang="it-IT" dirty="0" smtClean="0"/>
              <a:t> due to</a:t>
            </a:r>
            <a:r>
              <a:rPr lang="it-IT" baseline="0" dirty="0" smtClean="0"/>
              <a:t> the 70 </a:t>
            </a:r>
            <a:r>
              <a:rPr lang="it-IT" baseline="0" dirty="0" err="1" smtClean="0"/>
              <a:t>MeV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energy</a:t>
            </a:r>
            <a:r>
              <a:rPr lang="it-IT" baseline="0" dirty="0" smtClean="0"/>
              <a:t> and the </a:t>
            </a:r>
            <a:r>
              <a:rPr lang="it-IT" baseline="0" dirty="0" err="1" smtClean="0"/>
              <a:t>quite</a:t>
            </a:r>
            <a:r>
              <a:rPr lang="it-IT" baseline="0" dirty="0" smtClean="0"/>
              <a:t> large </a:t>
            </a:r>
            <a:r>
              <a:rPr lang="it-IT" baseline="0" dirty="0" err="1" smtClean="0"/>
              <a:t>current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activity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not</a:t>
            </a:r>
            <a:r>
              <a:rPr lang="it-IT" baseline="0" dirty="0" smtClean="0"/>
              <a:t> the core of INFN and the </a:t>
            </a:r>
            <a:r>
              <a:rPr lang="it-IT" baseline="0" dirty="0" err="1" smtClean="0"/>
              <a:t>project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needs</a:t>
            </a:r>
            <a:r>
              <a:rPr lang="it-IT" baseline="0" dirty="0" smtClean="0"/>
              <a:t> an industrial partnership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under </a:t>
            </a:r>
            <a:r>
              <a:rPr lang="it-IT" baseline="0" dirty="0" err="1" smtClean="0"/>
              <a:t>discussion</a:t>
            </a:r>
            <a:r>
              <a:rPr lang="it-IT" baseline="0" dirty="0" smtClean="0"/>
              <a:t>. </a:t>
            </a:r>
          </a:p>
          <a:p>
            <a:r>
              <a:rPr lang="it-IT" baseline="0" dirty="0" smtClean="0"/>
              <a:t>A </a:t>
            </a:r>
            <a:r>
              <a:rPr lang="it-IT" baseline="0" dirty="0" err="1" smtClean="0"/>
              <a:t>request</a:t>
            </a:r>
            <a:r>
              <a:rPr lang="it-IT" baseline="0" dirty="0" smtClean="0"/>
              <a:t> for </a:t>
            </a:r>
            <a:r>
              <a:rPr lang="it-IT" baseline="0" dirty="0" err="1" smtClean="0"/>
              <a:t>dedicated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funding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presented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Italian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Ministry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research</a:t>
            </a:r>
            <a:r>
              <a:rPr lang="it-IT" baseline="0" dirty="0" smtClean="0"/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427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53575"/>
            <a:fld id="{209859E5-A2B7-4509-AFFC-72F3B8DCCBD3}" type="datetime1">
              <a:rPr lang="en-GB" smtClean="0"/>
              <a:pPr defTabSz="953575"/>
              <a:t>19/08/2013</a:t>
            </a:fld>
            <a:endParaRPr lang="en-US" dirty="0" smtClean="0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3575"/>
            <a:fld id="{802E1DCB-34B5-4CBC-B092-591199A606A7}" type="slidenum">
              <a:rPr lang="en-US" smtClean="0"/>
              <a:pPr defTabSz="953575"/>
              <a:t>24</a:t>
            </a:fld>
            <a:endParaRPr lang="en-US" dirty="0" smtClean="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7ADD7-B3A5-4155-865C-6509E4ECCF6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GB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SPES </a:t>
            </a:r>
            <a:r>
              <a:rPr lang="it-IT" dirty="0" err="1" smtClean="0"/>
              <a:t>facility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located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the National </a:t>
            </a:r>
            <a:r>
              <a:rPr lang="it-IT" baseline="0" dirty="0" err="1" smtClean="0"/>
              <a:t>Laboratory</a:t>
            </a:r>
            <a:r>
              <a:rPr lang="it-IT" baseline="0" dirty="0" smtClean="0"/>
              <a:t> of Legnaro, an INFN </a:t>
            </a:r>
            <a:r>
              <a:rPr lang="it-IT" baseline="0" dirty="0" err="1" smtClean="0"/>
              <a:t>nuclear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physics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laboratory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north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Italy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near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Venice</a:t>
            </a:r>
            <a:r>
              <a:rPr lang="it-IT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03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EF62D-1A9C-4FA8-A45D-78983FB587C1}" type="slidenum">
              <a:rPr lang="de-DE"/>
              <a:pPr/>
              <a:t>2</a:t>
            </a:fld>
            <a:endParaRPr lang="de-DE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baseline="0" dirty="0" smtClean="0"/>
          </a:p>
          <a:p>
            <a:r>
              <a:rPr lang="it-IT" baseline="0" dirty="0" err="1" smtClean="0"/>
              <a:t>Before</a:t>
            </a:r>
            <a:r>
              <a:rPr lang="it-IT" baseline="0" dirty="0" smtClean="0"/>
              <a:t> to start </a:t>
            </a:r>
          </a:p>
          <a:p>
            <a:r>
              <a:rPr lang="it-IT" dirty="0" smtClean="0"/>
              <a:t>I </a:t>
            </a:r>
            <a:r>
              <a:rPr lang="it-IT" dirty="0" err="1" smtClean="0"/>
              <a:t>would</a:t>
            </a:r>
            <a:r>
              <a:rPr lang="it-IT" dirty="0" smtClean="0"/>
              <a:t> </a:t>
            </a:r>
            <a:r>
              <a:rPr lang="it-IT" dirty="0" err="1" smtClean="0"/>
              <a:t>like</a:t>
            </a:r>
            <a:r>
              <a:rPr lang="it-IT" dirty="0" smtClean="0"/>
              <a:t> to </a:t>
            </a:r>
            <a:r>
              <a:rPr lang="it-IT" dirty="0" err="1" smtClean="0"/>
              <a:t>acknowledge</a:t>
            </a:r>
            <a:r>
              <a:rPr lang="it-IT" dirty="0" smtClean="0"/>
              <a:t> the long collaborative work </a:t>
            </a:r>
            <a:r>
              <a:rPr lang="it-IT" dirty="0" err="1" smtClean="0"/>
              <a:t>performed</a:t>
            </a:r>
            <a:r>
              <a:rPr lang="it-IT" dirty="0" smtClean="0"/>
              <a:t> with </a:t>
            </a:r>
            <a:r>
              <a:rPr lang="it-IT" dirty="0" err="1" smtClean="0"/>
              <a:t>Joe</a:t>
            </a:r>
            <a:r>
              <a:rPr lang="it-IT" dirty="0" smtClean="0"/>
              <a:t> and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group</a:t>
            </a:r>
            <a:r>
              <a:rPr lang="it-IT" baseline="0" dirty="0" smtClean="0"/>
              <a:t> (</a:t>
            </a:r>
            <a:r>
              <a:rPr lang="it-IT" baseline="0" dirty="0" err="1" smtClean="0"/>
              <a:t>mainly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during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summer</a:t>
            </a:r>
            <a:r>
              <a:rPr lang="it-IT" baseline="0" dirty="0" smtClean="0"/>
              <a:t>) and the </a:t>
            </a:r>
            <a:r>
              <a:rPr lang="it-IT" baseline="0" dirty="0" err="1" smtClean="0"/>
              <a:t>always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warm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hospitality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Cyclotron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Institute</a:t>
            </a:r>
            <a:r>
              <a:rPr lang="it-IT" baseline="0" dirty="0" smtClean="0"/>
              <a:t>. </a:t>
            </a:r>
          </a:p>
          <a:p>
            <a:r>
              <a:rPr lang="it-IT" dirty="0" smtClean="0"/>
              <a:t>Some </a:t>
            </a:r>
            <a:r>
              <a:rPr lang="it-IT" dirty="0" err="1" smtClean="0"/>
              <a:t>pictures</a:t>
            </a:r>
            <a:r>
              <a:rPr lang="it-IT" dirty="0" smtClean="0"/>
              <a:t> 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instruments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our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works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Cyclotron</a:t>
            </a:r>
            <a:r>
              <a:rPr lang="it-IT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198" indent="-22857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353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7811395-D81B-4CAE-B6E1-5FA7E9D4DD5D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77875"/>
            <a:ext cx="5113337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0926"/>
            <a:ext cx="5675312" cy="460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it-IT" dirty="0" smtClean="0"/>
              <a:t>The new building </a:t>
            </a:r>
            <a:r>
              <a:rPr lang="it-IT" dirty="0" err="1" smtClean="0"/>
              <a:t>has</a:t>
            </a:r>
            <a:r>
              <a:rPr lang="it-IT" dirty="0" smtClean="0"/>
              <a:t> a </a:t>
            </a:r>
            <a:r>
              <a:rPr lang="it-IT" dirty="0" err="1" smtClean="0"/>
              <a:t>surface</a:t>
            </a:r>
            <a:r>
              <a:rPr lang="it-IT" dirty="0" smtClean="0"/>
              <a:t> of </a:t>
            </a:r>
            <a:r>
              <a:rPr lang="it-IT" dirty="0" err="1" smtClean="0"/>
              <a:t>almost</a:t>
            </a:r>
            <a:r>
              <a:rPr lang="it-IT" dirty="0" smtClean="0"/>
              <a:t> 3600 mq with an underground </a:t>
            </a:r>
            <a:r>
              <a:rPr lang="it-IT" dirty="0" err="1" smtClean="0"/>
              <a:t>level</a:t>
            </a:r>
            <a:r>
              <a:rPr lang="it-IT" dirty="0" smtClean="0"/>
              <a:t> </a:t>
            </a:r>
            <a:r>
              <a:rPr lang="it-IT" dirty="0" err="1" smtClean="0"/>
              <a:t>connected</a:t>
            </a:r>
            <a:r>
              <a:rPr lang="it-IT" dirty="0" smtClean="0"/>
              <a:t> to the </a:t>
            </a:r>
            <a:r>
              <a:rPr lang="it-IT" dirty="0" err="1" smtClean="0"/>
              <a:t>third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experimental</a:t>
            </a:r>
            <a:r>
              <a:rPr lang="it-IT" baseline="0" dirty="0" smtClean="0"/>
              <a:t> hall and the</a:t>
            </a:r>
            <a:r>
              <a:rPr lang="it-IT" dirty="0" smtClean="0"/>
              <a:t> ALPI building</a:t>
            </a:r>
            <a:r>
              <a:rPr lang="it-IT" baseline="0" dirty="0" smtClean="0"/>
              <a:t>. The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transport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together</a:t>
            </a:r>
            <a:r>
              <a:rPr lang="it-IT" baseline="0" dirty="0" smtClean="0"/>
              <a:t> with the CB and the Medium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 Mass Separator,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mounted</a:t>
            </a:r>
            <a:r>
              <a:rPr lang="it-IT" baseline="0" dirty="0" smtClean="0"/>
              <a:t> inside the </a:t>
            </a:r>
            <a:r>
              <a:rPr lang="it-IT" baseline="0" dirty="0" err="1" smtClean="0"/>
              <a:t>third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</a:t>
            </a:r>
            <a:r>
              <a:rPr lang="it-IT" baseline="0" dirty="0" smtClean="0"/>
              <a:t> hall and the RFQ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inside the ALPI building.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6516" indent="-29866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94641" indent="-23892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72497" indent="-23892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50352" indent="-23892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209" indent="-2389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06065" indent="-2389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83921" indent="-2389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61777" indent="-2389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E4C8EF-E48F-4918-ADA4-6F2ADE2682E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9938"/>
            <a:ext cx="5113338" cy="38338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333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3219"/>
            <a:ext cx="5206153" cy="46037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865" tIns="52432" rIns="104865" bIns="5243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Expected beam on target can be roughly evaluated considering a scaling factor for the current to 200 microA and a total trasport efficiency of 2% (5% charge breeder,50% linac transport).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880C-32C2-4E17-B2A5-A07461CD0F01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431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new building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host</a:t>
            </a:r>
            <a:r>
              <a:rPr lang="it-IT" dirty="0" smtClean="0"/>
              <a:t> 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cyclotron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two</a:t>
            </a:r>
            <a:r>
              <a:rPr lang="it-IT" baseline="0" dirty="0" smtClean="0"/>
              <a:t> ISOL </a:t>
            </a:r>
            <a:r>
              <a:rPr lang="it-IT" baseline="0" dirty="0" err="1" smtClean="0"/>
              <a:t>bunkers</a:t>
            </a:r>
            <a:r>
              <a:rPr lang="it-IT" baseline="0" dirty="0" smtClean="0"/>
              <a:t> and the high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selection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system</a:t>
            </a:r>
            <a:r>
              <a:rPr lang="it-IT" baseline="0" dirty="0" smtClean="0"/>
              <a:t> (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cooler and HRMS with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 1/40000). The 1+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line, </a:t>
            </a:r>
            <a:r>
              <a:rPr lang="it-IT" baseline="0" dirty="0" err="1" smtClean="0"/>
              <a:t>equipped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electrostatic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transport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systems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drive the </a:t>
            </a:r>
            <a:r>
              <a:rPr lang="it-IT" baseline="0" dirty="0" err="1" smtClean="0"/>
              <a:t>RIBs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Charge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Breeder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followed</a:t>
            </a:r>
            <a:r>
              <a:rPr lang="it-IT" baseline="0" dirty="0" smtClean="0"/>
              <a:t> by the 1/1000 separator. The new RFQ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mounted</a:t>
            </a:r>
            <a:r>
              <a:rPr lang="it-IT" baseline="0" dirty="0" smtClean="0"/>
              <a:t> just </a:t>
            </a:r>
            <a:r>
              <a:rPr lang="it-IT" baseline="0" dirty="0" err="1" smtClean="0"/>
              <a:t>before</a:t>
            </a:r>
            <a:r>
              <a:rPr lang="it-IT" baseline="0" dirty="0" smtClean="0"/>
              <a:t> the ALPI </a:t>
            </a:r>
            <a:r>
              <a:rPr lang="it-IT" baseline="0" dirty="0" err="1" smtClean="0"/>
              <a:t>linac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Four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experimental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areas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available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experimental</a:t>
            </a:r>
            <a:r>
              <a:rPr lang="it-IT" baseline="0" dirty="0" smtClean="0"/>
              <a:t> hall 3. The </a:t>
            </a:r>
            <a:r>
              <a:rPr lang="it-IT" baseline="0" dirty="0" err="1" smtClean="0"/>
              <a:t>RIBs</a:t>
            </a:r>
            <a:r>
              <a:rPr lang="it-IT" baseline="0" dirty="0" smtClean="0"/>
              <a:t> can be </a:t>
            </a:r>
            <a:r>
              <a:rPr lang="it-IT" baseline="0" dirty="0" err="1" smtClean="0"/>
              <a:t>also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transported</a:t>
            </a:r>
            <a:r>
              <a:rPr lang="it-IT" baseline="0" dirty="0" smtClean="0"/>
              <a:t> in the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two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halls</a:t>
            </a:r>
            <a:r>
              <a:rPr lang="it-IT" baseline="0" dirty="0" smtClean="0"/>
              <a:t>. To </a:t>
            </a:r>
            <a:r>
              <a:rPr lang="it-IT" baseline="0" dirty="0" err="1" smtClean="0"/>
              <a:t>allow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configuration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actual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lines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reshaffled</a:t>
            </a:r>
            <a:r>
              <a:rPr lang="it-IT" baseline="0" dirty="0" smtClean="0"/>
              <a:t>. Works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start in </a:t>
            </a:r>
            <a:r>
              <a:rPr lang="it-IT" baseline="0" dirty="0" err="1" smtClean="0"/>
              <a:t>September</a:t>
            </a:r>
            <a:r>
              <a:rPr lang="it-IT" baseline="0" dirty="0" smtClean="0"/>
              <a:t>.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440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D09F020-2639-4A2A-AB1E-899AB6E4EA6A}" type="datetime1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19/08/2013</a:t>
            </a:fld>
            <a:endParaRPr lang="en-US" smtClean="0"/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defTabSz="9887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defTabSz="9887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5DFAA95-BA31-4E6D-A1B0-CCCAC3959BCB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mtClean="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29FCE-4F36-427C-93F6-296B4B3F127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92039">
              <a:spcBef>
                <a:spcPct val="0"/>
              </a:spcBef>
            </a:pPr>
            <a:r>
              <a:rPr lang="it-IT" dirty="0" smtClean="0"/>
              <a:t>The gamma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pointing</a:t>
            </a:r>
            <a:r>
              <a:rPr lang="it-IT" dirty="0" smtClean="0"/>
              <a:t> to use the </a:t>
            </a:r>
            <a:r>
              <a:rPr lang="it-IT" dirty="0" err="1" smtClean="0"/>
              <a:t>proton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of the </a:t>
            </a:r>
            <a:r>
              <a:rPr lang="it-IT" dirty="0" err="1" smtClean="0"/>
              <a:t>cyclotron</a:t>
            </a:r>
            <a:r>
              <a:rPr lang="it-IT" dirty="0" smtClean="0"/>
              <a:t> to produce </a:t>
            </a:r>
            <a:r>
              <a:rPr lang="it-IT" dirty="0" err="1" smtClean="0"/>
              <a:t>neutrons</a:t>
            </a:r>
            <a:r>
              <a:rPr lang="it-IT" dirty="0" smtClean="0"/>
              <a:t>.</a:t>
            </a:r>
            <a:r>
              <a:rPr lang="it-IT" baseline="0" dirty="0" smtClean="0"/>
              <a:t> A production rate </a:t>
            </a:r>
            <a:r>
              <a:rPr lang="it-IT" baseline="0" dirty="0" err="1" smtClean="0"/>
              <a:t>larger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than</a:t>
            </a:r>
            <a:r>
              <a:rPr lang="it-IT" baseline="0" dirty="0" smtClean="0"/>
              <a:t> 10^14 n/s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expected</a:t>
            </a:r>
            <a:r>
              <a:rPr lang="it-IT" baseline="0" dirty="0" smtClean="0"/>
              <a:t>.</a:t>
            </a:r>
          </a:p>
          <a:p>
            <a:pPr defTabSz="492039">
              <a:spcBef>
                <a:spcPct val="0"/>
              </a:spcBef>
            </a:pPr>
            <a:r>
              <a:rPr lang="it-IT" baseline="0" dirty="0" err="1" smtClean="0"/>
              <a:t>Several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applications</a:t>
            </a:r>
            <a:r>
              <a:rPr lang="it-IT" baseline="0" dirty="0" smtClean="0"/>
              <a:t> are under </a:t>
            </a:r>
            <a:r>
              <a:rPr lang="it-IT" baseline="0" dirty="0" err="1" smtClean="0"/>
              <a:t>discussion</a:t>
            </a:r>
            <a:r>
              <a:rPr lang="it-IT" baseline="0" dirty="0" smtClean="0"/>
              <a:t> for the </a:t>
            </a:r>
            <a:r>
              <a:rPr lang="it-IT" baseline="0" dirty="0" err="1" smtClean="0"/>
              <a:t>cyclotron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based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neutron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facility</a:t>
            </a:r>
            <a:r>
              <a:rPr lang="it-IT" baseline="0" dirty="0" smtClean="0"/>
              <a:t>: </a:t>
            </a:r>
          </a:p>
          <a:p>
            <a:pPr defTabSz="492039">
              <a:spcBef>
                <a:spcPct val="0"/>
              </a:spcBef>
            </a:pPr>
            <a:r>
              <a:rPr lang="it-IT" baseline="0" dirty="0" err="1" smtClean="0"/>
              <a:t>simulation</a:t>
            </a:r>
            <a:r>
              <a:rPr lang="it-IT" baseline="0" dirty="0" smtClean="0"/>
              <a:t> of fast </a:t>
            </a:r>
            <a:r>
              <a:rPr lang="it-IT" baseline="0" dirty="0" err="1" smtClean="0"/>
              <a:t>reactor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spectra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cross </a:t>
            </a:r>
            <a:r>
              <a:rPr lang="it-IT" baseline="0" dirty="0" err="1" smtClean="0"/>
              <a:t>sections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material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activation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interest</a:t>
            </a:r>
            <a:r>
              <a:rPr lang="it-IT" baseline="0" dirty="0" smtClean="0"/>
              <a:t> for generation </a:t>
            </a:r>
            <a:r>
              <a:rPr lang="it-IT" baseline="0" dirty="0" err="1" smtClean="0"/>
              <a:t>four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reactors</a:t>
            </a:r>
            <a:r>
              <a:rPr lang="it-IT" baseline="0" dirty="0" smtClean="0"/>
              <a:t>.</a:t>
            </a:r>
          </a:p>
          <a:p>
            <a:pPr defTabSz="492039">
              <a:spcBef>
                <a:spcPct val="0"/>
              </a:spcBef>
            </a:pPr>
            <a:r>
              <a:rPr lang="it-IT" baseline="0" dirty="0" smtClean="0"/>
              <a:t>Production of quasi-mono </a:t>
            </a:r>
            <a:r>
              <a:rPr lang="it-IT" baseline="0" dirty="0" err="1" smtClean="0"/>
              <a:t>energetic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neutron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partial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simulation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atmospheric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neutron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spectra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10^8 </a:t>
            </a:r>
            <a:r>
              <a:rPr lang="it-IT" baseline="0" dirty="0" err="1" smtClean="0"/>
              <a:t>acceleration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factor</a:t>
            </a:r>
            <a:r>
              <a:rPr lang="it-IT" baseline="0" dirty="0" smtClean="0"/>
              <a:t> to be </a:t>
            </a:r>
            <a:r>
              <a:rPr lang="it-IT" baseline="0" dirty="0" err="1" smtClean="0"/>
              <a:t>applied</a:t>
            </a:r>
            <a:r>
              <a:rPr lang="it-IT" baseline="0" dirty="0" smtClean="0"/>
              <a:t> in Single </a:t>
            </a:r>
            <a:r>
              <a:rPr lang="it-IT" baseline="0" dirty="0" err="1" smtClean="0"/>
              <a:t>Event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Effects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electronic</a:t>
            </a:r>
            <a:r>
              <a:rPr lang="it-IT" baseline="0" dirty="0" smtClean="0"/>
              <a:t> chip </a:t>
            </a:r>
            <a:r>
              <a:rPr lang="it-IT" baseline="0" dirty="0" err="1" smtClean="0"/>
              <a:t>damage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.</a:t>
            </a:r>
            <a:endParaRPr lang="it-IT" dirty="0" smtClean="0"/>
          </a:p>
          <a:p>
            <a:pPr defTabSz="492039">
              <a:spcBef>
                <a:spcPct val="0"/>
              </a:spcBef>
            </a:pPr>
            <a:endParaRPr lang="it-IT" dirty="0" smtClean="0"/>
          </a:p>
          <a:p>
            <a:pPr defTabSz="492039">
              <a:spcBef>
                <a:spcPct val="0"/>
              </a:spcBef>
            </a:pPr>
            <a:endParaRPr lang="it-IT" dirty="0" smtClean="0"/>
          </a:p>
          <a:p>
            <a:pPr defTabSz="492039">
              <a:spcBef>
                <a:spcPct val="0"/>
              </a:spcBef>
            </a:pPr>
            <a:r>
              <a:rPr lang="it-IT" dirty="0" smtClean="0"/>
              <a:t>FARETRA</a:t>
            </a:r>
            <a:r>
              <a:rPr lang="it-IT" dirty="0"/>
              <a:t>, (FAst REactor simulator for TRAnsmutation studies)  è mirato alla realizzazione di un dispositivo in grado di riprodurre uno spettro neutronico tipico di un reattore a fissione veloce (da qualche KeV a qualche MeV). (di un sistema ADS o dei futuri reattori veloci GenIV). Tale sistema permetterebbe di eseguire misure integrali di sezioni d’urto di fissione e di cattura, sia su attinidi minori (MA), sia su frammenti di fissione (FF) a breve vita media, o per misure di attivazione di parti strutturali e materiali per raffreddamento per i reattori veloci di IV Generazione </a:t>
            </a:r>
            <a:endParaRPr lang="en-US" dirty="0"/>
          </a:p>
          <a:p>
            <a:pPr defTabSz="492039">
              <a:spcBef>
                <a:spcPct val="0"/>
              </a:spcBef>
            </a:pPr>
            <a:endParaRPr lang="it-IT" dirty="0"/>
          </a:p>
          <a:p>
            <a:pPr defTabSz="492039"/>
            <a:r>
              <a:rPr lang="it-IT" dirty="0"/>
              <a:t>LIFAN (Legnaro Intense FAst Neutron facility) per la produzione di fasci di neutroni per irraggiamento di dispositivi elettronici con la realizzazione di un fascio per SEE (Single Event Effect) e per irraggiamenti diretti con fasci di protoni da 70 MeV. La facility produce un fascio simile allo spettro atmosferico (limitato a 70 MeV) e permette di studiare il comportamento di sistemi complessi sottoposti a danneggiamento neutronico. Queste misure sono di estremo interesse per l’avionica, la strumentazione nucleare e in genereale per la componentistica elettronica. </a:t>
            </a:r>
            <a:endParaRPr lang="en-US" dirty="0"/>
          </a:p>
          <a:p>
            <a:pPr defTabSz="492039"/>
            <a:endParaRPr lang="it-IT" b="1" dirty="0"/>
          </a:p>
          <a:p>
            <a:pPr defTabSz="492039"/>
            <a:r>
              <a:rPr lang="it-IT" b="1" dirty="0"/>
              <a:t>LINCE: Legnaro Italian Neutron CEnter</a:t>
            </a:r>
            <a:endParaRPr lang="en-US" dirty="0"/>
          </a:p>
          <a:p>
            <a:pPr defTabSz="492039"/>
            <a:r>
              <a:rPr lang="it-IT" dirty="0"/>
              <a:t>Il fascio di protoni del ciclotrone permette di generare neutroni con uno spettro energetico non disponibile ai reattori nucleari e con caratteristiche spettrali che possono essere calibrate con moderatori opportuni o agendo direttamente sul fascio di protoni. </a:t>
            </a:r>
            <a:endParaRPr lang="en-US" dirty="0"/>
          </a:p>
          <a:p>
            <a:pPr defTabSz="492039"/>
            <a:r>
              <a:rPr lang="en-US" dirty="0"/>
              <a:t>SPES </a:t>
            </a:r>
            <a:r>
              <a:rPr lang="en-US" dirty="0" err="1"/>
              <a:t>partecipa</a:t>
            </a:r>
            <a:r>
              <a:rPr lang="en-US" dirty="0"/>
              <a:t> a UCANS (Union for Compact Accelerator-driven Neutron Sources). </a:t>
            </a:r>
            <a:r>
              <a:rPr lang="it-IT" dirty="0"/>
              <a:t>L’Unione per le sorgenti compatte di neutroni basate su acceleratori è nata nel 2010 ed ha lo scopo di dare supporto e coordinamento ad una comunità in via di rapida espansione soprattutto in USA, Cina e Giappone. </a:t>
            </a:r>
            <a:endParaRPr lang="en-US" dirty="0"/>
          </a:p>
          <a:p>
            <a:pPr defTabSz="492039"/>
            <a:endParaRPr lang="en-US" dirty="0"/>
          </a:p>
          <a:p>
            <a:pPr defTabSz="492039"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20AE7-5E66-40B5-A109-B1183C59B7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EF62D-1A9C-4FA8-A45D-78983FB587C1}" type="slidenum">
              <a:rPr lang="de-DE"/>
              <a:pPr/>
              <a:t>3</a:t>
            </a:fld>
            <a:endParaRPr lang="de-DE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dirty="0" smtClean="0"/>
              <a:t>I </a:t>
            </a:r>
            <a:r>
              <a:rPr lang="it-IT" dirty="0" err="1" smtClean="0"/>
              <a:t>would</a:t>
            </a:r>
            <a:r>
              <a:rPr lang="it-IT" dirty="0" smtClean="0"/>
              <a:t> </a:t>
            </a:r>
            <a:r>
              <a:rPr lang="it-IT" dirty="0" err="1" smtClean="0"/>
              <a:t>like</a:t>
            </a:r>
            <a:r>
              <a:rPr lang="it-IT" dirty="0" smtClean="0"/>
              <a:t> to </a:t>
            </a:r>
            <a:r>
              <a:rPr lang="it-IT" dirty="0" err="1" smtClean="0"/>
              <a:t>say</a:t>
            </a:r>
            <a:r>
              <a:rPr lang="it-IT" dirty="0" smtClean="0"/>
              <a:t> </a:t>
            </a:r>
            <a:r>
              <a:rPr lang="it-IT" dirty="0" err="1" smtClean="0"/>
              <a:t>thanks</a:t>
            </a:r>
            <a:r>
              <a:rPr lang="it-IT" dirty="0" smtClean="0"/>
              <a:t> to </a:t>
            </a:r>
            <a:r>
              <a:rPr lang="it-IT" dirty="0" err="1" smtClean="0"/>
              <a:t>Joe</a:t>
            </a:r>
            <a:r>
              <a:rPr lang="it-IT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Europe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nuclear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physics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initiatives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coordinated</a:t>
            </a:r>
            <a:r>
              <a:rPr lang="it-IT" baseline="0" dirty="0" smtClean="0"/>
              <a:t> by NUPECC.</a:t>
            </a:r>
          </a:p>
          <a:p>
            <a:r>
              <a:rPr lang="it-IT" baseline="0" dirty="0" smtClean="0"/>
              <a:t>The EU dedicate funds </a:t>
            </a:r>
            <a:r>
              <a:rPr lang="it-IT" baseline="0" dirty="0" err="1" smtClean="0"/>
              <a:t>within</a:t>
            </a:r>
            <a:r>
              <a:rPr lang="it-IT" baseline="0" dirty="0" smtClean="0"/>
              <a:t> the FP to </a:t>
            </a:r>
            <a:r>
              <a:rPr lang="it-IT" baseline="0" dirty="0" err="1" smtClean="0"/>
              <a:t>provide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access</a:t>
            </a:r>
            <a:r>
              <a:rPr lang="it-IT" baseline="0" dirty="0" smtClean="0"/>
              <a:t> to the LSF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880C-32C2-4E17-B2A5-A07461CD0F0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761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877" indent="-285722" eaLnBrk="0" hangingPunct="0"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2888" indent="-228578" eaLnBrk="0" hangingPunct="0"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043" indent="-228578" eaLnBrk="0" hangingPunct="0"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198" indent="-228578" eaLnBrk="0" hangingPunct="0"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353" indent="-228578" algn="ctr" defTabSz="45715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509" indent="-228578" algn="ctr" defTabSz="45715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8664" indent="-228578" algn="ctr" defTabSz="45715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5819" indent="-228578" algn="ctr" defTabSz="45715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311" algn="l"/>
                <a:tab pos="1828620" algn="l"/>
                <a:tab pos="2742931" algn="l"/>
                <a:tab pos="3657242" algn="l"/>
                <a:tab pos="4571551" algn="l"/>
                <a:tab pos="5485862" algn="l"/>
                <a:tab pos="6400172" algn="l"/>
                <a:tab pos="7314482" algn="l"/>
                <a:tab pos="8228793" algn="l"/>
                <a:tab pos="9143103" algn="l"/>
                <a:tab pos="10057413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704CAB7D-0483-4EE0-980B-8EA98D58260A}" type="slidenum">
              <a:rPr lang="en-GB" smtClean="0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5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4862514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dirty="0" smtClean="0">
                <a:latin typeface="Times New Roman" pitchFamily="18" charset="0"/>
              </a:rPr>
              <a:t>Legnaro </a:t>
            </a:r>
            <a:r>
              <a:rPr lang="it-IT" dirty="0" err="1" smtClean="0">
                <a:latin typeface="Times New Roman" pitchFamily="18" charset="0"/>
              </a:rPr>
              <a:t>is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</a:rPr>
              <a:t>one</a:t>
            </a:r>
            <a:r>
              <a:rPr lang="it-IT" dirty="0" smtClean="0">
                <a:latin typeface="Times New Roman" pitchFamily="18" charset="0"/>
              </a:rPr>
              <a:t> of the </a:t>
            </a:r>
            <a:r>
              <a:rPr lang="it-IT" dirty="0" err="1" smtClean="0">
                <a:latin typeface="Times New Roman" pitchFamily="18" charset="0"/>
              </a:rPr>
              <a:t>european</a:t>
            </a:r>
            <a:r>
              <a:rPr lang="it-IT" dirty="0" smtClean="0">
                <a:latin typeface="Times New Roman" pitchFamily="18" charset="0"/>
              </a:rPr>
              <a:t> LSF.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baseline="0" dirty="0" err="1" smtClean="0">
                <a:latin typeface="Times New Roman" pitchFamily="18" charset="0"/>
              </a:rPr>
              <a:t>I</a:t>
            </a:r>
            <a:r>
              <a:rPr lang="it-IT" dirty="0" err="1" smtClean="0">
                <a:latin typeface="Times New Roman" pitchFamily="18" charset="0"/>
              </a:rPr>
              <a:t>t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</a:rPr>
              <a:t>is</a:t>
            </a:r>
            <a:r>
              <a:rPr lang="it-IT" dirty="0" smtClean="0">
                <a:latin typeface="Times New Roman" pitchFamily="18" charset="0"/>
              </a:rPr>
              <a:t> a </a:t>
            </a:r>
            <a:r>
              <a:rPr lang="it-IT" dirty="0" err="1" smtClean="0">
                <a:latin typeface="Times New Roman" pitchFamily="18" charset="0"/>
              </a:rPr>
              <a:t>Nuclear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</a:rPr>
              <a:t>Physics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</a:rPr>
              <a:t>laboratory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</a:rPr>
              <a:t>operated</a:t>
            </a:r>
            <a:r>
              <a:rPr lang="it-IT" dirty="0" smtClean="0">
                <a:latin typeface="Times New Roman" pitchFamily="18" charset="0"/>
              </a:rPr>
              <a:t> by INFN </a:t>
            </a:r>
            <a:r>
              <a:rPr lang="it-IT" dirty="0" err="1" smtClean="0">
                <a:latin typeface="Times New Roman" pitchFamily="18" charset="0"/>
              </a:rPr>
              <a:t>equipped</a:t>
            </a:r>
            <a:r>
              <a:rPr lang="it-IT" dirty="0" smtClean="0">
                <a:latin typeface="Times New Roman" pitchFamily="18" charset="0"/>
              </a:rPr>
              <a:t> with </a:t>
            </a:r>
            <a:r>
              <a:rPr lang="it-IT" dirty="0" err="1" smtClean="0">
                <a:latin typeface="Times New Roman" pitchFamily="18" charset="0"/>
              </a:rPr>
              <a:t>two</a:t>
            </a:r>
            <a:r>
              <a:rPr lang="it-IT" dirty="0" smtClean="0">
                <a:latin typeface="Times New Roman" pitchFamily="18" charset="0"/>
              </a:rPr>
              <a:t> Van De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baseline="0" dirty="0" err="1" smtClean="0">
                <a:latin typeface="Times New Roman" pitchFamily="18" charset="0"/>
              </a:rPr>
              <a:t>Graaff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baseline="0" dirty="0" err="1" smtClean="0">
                <a:latin typeface="Times New Roman" pitchFamily="18" charset="0"/>
              </a:rPr>
              <a:t>mainly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baseline="0" dirty="0" err="1" smtClean="0">
                <a:latin typeface="Times New Roman" pitchFamily="18" charset="0"/>
              </a:rPr>
              <a:t>used</a:t>
            </a:r>
            <a:r>
              <a:rPr lang="it-IT" baseline="0" dirty="0" smtClean="0">
                <a:latin typeface="Times New Roman" pitchFamily="18" charset="0"/>
              </a:rPr>
              <a:t> for </a:t>
            </a:r>
            <a:r>
              <a:rPr lang="it-IT" baseline="0" dirty="0" err="1" smtClean="0">
                <a:latin typeface="Times New Roman" pitchFamily="18" charset="0"/>
              </a:rPr>
              <a:t>applied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baseline="0" dirty="0" err="1" smtClean="0">
                <a:latin typeface="Times New Roman" pitchFamily="18" charset="0"/>
              </a:rPr>
              <a:t>physics</a:t>
            </a:r>
            <a:r>
              <a:rPr lang="it-IT" baseline="0" dirty="0" smtClean="0">
                <a:latin typeface="Times New Roman" pitchFamily="18" charset="0"/>
              </a:rPr>
              <a:t> and a XTU Tandem and a </a:t>
            </a:r>
            <a:r>
              <a:rPr lang="it-IT" baseline="0" dirty="0" err="1" smtClean="0">
                <a:latin typeface="Times New Roman" pitchFamily="18" charset="0"/>
              </a:rPr>
              <a:t>superconductive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baseline="0" dirty="0" err="1" smtClean="0">
                <a:latin typeface="Times New Roman" pitchFamily="18" charset="0"/>
              </a:rPr>
              <a:t>Linac</a:t>
            </a:r>
            <a:r>
              <a:rPr lang="it-IT" baseline="0" dirty="0" smtClean="0">
                <a:latin typeface="Times New Roman" pitchFamily="18" charset="0"/>
              </a:rPr>
              <a:t> for </a:t>
            </a:r>
            <a:r>
              <a:rPr lang="it-IT" baseline="0" dirty="0" err="1" smtClean="0">
                <a:latin typeface="Times New Roman" pitchFamily="18" charset="0"/>
              </a:rPr>
              <a:t>nuclear</a:t>
            </a:r>
            <a:r>
              <a:rPr lang="it-IT" baseline="0" dirty="0" smtClean="0">
                <a:latin typeface="Times New Roman" pitchFamily="18" charset="0"/>
              </a:rPr>
              <a:t> </a:t>
            </a:r>
            <a:r>
              <a:rPr lang="it-IT" baseline="0" dirty="0" err="1" smtClean="0">
                <a:latin typeface="Times New Roman" pitchFamily="18" charset="0"/>
              </a:rPr>
              <a:t>physics</a:t>
            </a:r>
            <a:r>
              <a:rPr lang="it-IT" baseline="0" dirty="0" smtClean="0">
                <a:latin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49DFA3-7285-4237-BA03-8DE285CACB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actual</a:t>
            </a:r>
            <a:r>
              <a:rPr lang="fr-FR" dirty="0" smtClean="0"/>
              <a:t> challenge of the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en-US" sz="3600" b="0" dirty="0" smtClean="0">
                <a:solidFill>
                  <a:srgbClr val="FF0000"/>
                </a:solidFill>
              </a:rPr>
              <a:t>Extend the knowledge of the Nuclear properties by the use of RIB’s (300 </a:t>
            </a:r>
            <a:r>
              <a:rPr lang="en-US" sz="3600" b="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3600" b="0" dirty="0" smtClean="0">
                <a:solidFill>
                  <a:srgbClr val="FF0000"/>
                </a:solidFill>
              </a:rPr>
              <a:t>3000 nuclei), </a:t>
            </a:r>
            <a:r>
              <a:rPr lang="en-US" sz="3600" b="0" dirty="0" err="1" smtClean="0">
                <a:solidFill>
                  <a:srgbClr val="FF0000"/>
                </a:solidFill>
              </a:rPr>
              <a:t>studing</a:t>
            </a:r>
            <a:r>
              <a:rPr lang="en-US" sz="3600" b="0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Nuclei at their limit of existence and</a:t>
            </a:r>
            <a:r>
              <a:rPr lang="en-US" baseline="0" dirty="0" smtClean="0"/>
              <a:t> </a:t>
            </a:r>
            <a:r>
              <a:rPr lang="en-US" dirty="0" smtClean="0"/>
              <a:t>Heavy nuclei produced in cataclysmic cosmic events </a:t>
            </a:r>
          </a:p>
          <a:p>
            <a:pPr lvl="1"/>
            <a:r>
              <a:rPr lang="it-IT" dirty="0" smtClean="0"/>
              <a:t>New </a:t>
            </a:r>
            <a:r>
              <a:rPr lang="it-IT" dirty="0" err="1" smtClean="0"/>
              <a:t>fenomena</a:t>
            </a:r>
            <a:r>
              <a:rPr lang="it-IT" dirty="0" smtClean="0"/>
              <a:t> are </a:t>
            </a:r>
            <a:r>
              <a:rPr lang="it-IT" dirty="0" err="1" smtClean="0"/>
              <a:t>discovered</a:t>
            </a:r>
            <a:r>
              <a:rPr lang="it-IT" dirty="0" smtClean="0"/>
              <a:t> </a:t>
            </a:r>
            <a:r>
              <a:rPr lang="it-IT" dirty="0" err="1" smtClean="0"/>
              <a:t>approcing</a:t>
            </a:r>
            <a:r>
              <a:rPr lang="it-IT" dirty="0" smtClean="0"/>
              <a:t> the </a:t>
            </a:r>
            <a:r>
              <a:rPr lang="it-IT" dirty="0" err="1" smtClean="0"/>
              <a:t>drip</a:t>
            </a:r>
            <a:r>
              <a:rPr lang="it-IT" dirty="0" smtClean="0"/>
              <a:t> </a:t>
            </a:r>
            <a:r>
              <a:rPr lang="it-IT" dirty="0" err="1" smtClean="0"/>
              <a:t>lines</a:t>
            </a:r>
            <a:r>
              <a:rPr lang="it-IT" dirty="0" smtClean="0"/>
              <a:t>: 2p </a:t>
            </a:r>
            <a:r>
              <a:rPr lang="it-IT" dirty="0" err="1" smtClean="0"/>
              <a:t>radioactivity</a:t>
            </a:r>
            <a:r>
              <a:rPr lang="it-IT" dirty="0" smtClean="0"/>
              <a:t>, p-n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pairing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side, on the n-</a:t>
            </a:r>
            <a:r>
              <a:rPr lang="it-IT" baseline="0" dirty="0" err="1" smtClean="0"/>
              <a:t>rich</a:t>
            </a:r>
            <a:r>
              <a:rPr lang="it-IT" baseline="0" dirty="0" smtClean="0"/>
              <a:t> side: </a:t>
            </a:r>
            <a:r>
              <a:rPr lang="it-IT" baseline="0" dirty="0" err="1" smtClean="0"/>
              <a:t>halo</a:t>
            </a:r>
            <a:r>
              <a:rPr lang="it-IT" baseline="0" dirty="0" smtClean="0"/>
              <a:t> nuclei, </a:t>
            </a:r>
            <a:r>
              <a:rPr lang="it-IT" baseline="0" dirty="0" err="1" smtClean="0"/>
              <a:t>weakly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bound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systems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evolution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shell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 (new </a:t>
            </a:r>
            <a:r>
              <a:rPr lang="it-IT" baseline="0" dirty="0" err="1" smtClean="0"/>
              <a:t>magic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numbers</a:t>
            </a:r>
            <a:r>
              <a:rPr lang="it-IT" baseline="0" dirty="0" smtClean="0"/>
              <a:t>?)</a:t>
            </a:r>
          </a:p>
          <a:p>
            <a:pPr lvl="1"/>
            <a:endParaRPr lang="it-IT" baseline="0" dirty="0" smtClean="0"/>
          </a:p>
          <a:p>
            <a:pPr lvl="1"/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region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most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unknown</a:t>
            </a:r>
            <a:r>
              <a:rPr lang="it-IT" baseline="0" dirty="0" smtClean="0"/>
              <a:t> nuclei and of </a:t>
            </a:r>
            <a:r>
              <a:rPr lang="it-IT" baseline="0" dirty="0" err="1" smtClean="0"/>
              <a:t>interest</a:t>
            </a:r>
            <a:r>
              <a:rPr lang="it-IT" baseline="0" dirty="0" smtClean="0"/>
              <a:t> for stellar </a:t>
            </a:r>
            <a:r>
              <a:rPr lang="it-IT" baseline="0" dirty="0" err="1" smtClean="0"/>
              <a:t>evolution</a:t>
            </a:r>
            <a:r>
              <a:rPr lang="it-IT" baseline="0" dirty="0" smtClean="0"/>
              <a:t> due to the </a:t>
            </a:r>
            <a:r>
              <a:rPr lang="it-IT" baseline="0" dirty="0" err="1" smtClean="0"/>
              <a:t>presence</a:t>
            </a:r>
            <a:r>
              <a:rPr lang="it-IT" baseline="0" dirty="0" smtClean="0"/>
              <a:t> of the r-</a:t>
            </a:r>
            <a:r>
              <a:rPr lang="it-IT" baseline="0" dirty="0" err="1" smtClean="0"/>
              <a:t>process</a:t>
            </a:r>
            <a:r>
              <a:rPr lang="it-IT" baseline="0" dirty="0" smtClean="0"/>
              <a:t> nuclei.</a:t>
            </a:r>
          </a:p>
          <a:p>
            <a:pPr lvl="1"/>
            <a:r>
              <a:rPr lang="it-IT" baseline="0" dirty="0" smtClean="0"/>
              <a:t>The n-</a:t>
            </a:r>
            <a:r>
              <a:rPr lang="it-IT" baseline="0" dirty="0" err="1" smtClean="0"/>
              <a:t>rich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produced</a:t>
            </a:r>
            <a:r>
              <a:rPr lang="it-IT" baseline="0" dirty="0" smtClean="0"/>
              <a:t> by </a:t>
            </a:r>
            <a:r>
              <a:rPr lang="it-IT" baseline="0" dirty="0" err="1" smtClean="0"/>
              <a:t>fission</a:t>
            </a:r>
            <a:r>
              <a:rPr lang="it-IT" baseline="0" dirty="0" smtClean="0"/>
              <a:t> (U, </a:t>
            </a:r>
            <a:r>
              <a:rPr lang="it-IT" baseline="0" dirty="0" err="1" smtClean="0"/>
              <a:t>Th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Cf</a:t>
            </a:r>
            <a:r>
              <a:rPr lang="it-IT" baseline="0" dirty="0" smtClean="0"/>
              <a:t>, ….)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Radioactive Ion (Rare Isotope) Beams have transformed the landscape of Nuclear Structure over the last 20</a:t>
            </a:r>
            <a:r>
              <a:rPr lang="en-US" baseline="0" dirty="0" smtClean="0"/>
              <a:t> years</a:t>
            </a:r>
            <a:r>
              <a:rPr lang="en-US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To understand the property of nuclei requires a multifaceted approach and the study of regions of the nuclear chart.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it-IT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complementary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, </a:t>
            </a:r>
            <a:r>
              <a:rPr lang="it-IT" dirty="0" err="1" smtClean="0"/>
              <a:t>fragmentation</a:t>
            </a:r>
            <a:r>
              <a:rPr lang="it-IT" baseline="0" dirty="0" smtClean="0"/>
              <a:t> and ISOL, </a:t>
            </a:r>
            <a:r>
              <a:rPr lang="it-IT" baseline="0" dirty="0" err="1" smtClean="0"/>
              <a:t>allow</a:t>
            </a:r>
            <a:r>
              <a:rPr lang="it-IT" baseline="0" dirty="0" smtClean="0"/>
              <a:t> the production of </a:t>
            </a:r>
            <a:r>
              <a:rPr lang="it-IT" baseline="0" dirty="0" err="1" smtClean="0"/>
              <a:t>radioactive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beams</a:t>
            </a:r>
            <a:r>
              <a:rPr lang="it-IT" baseline="0" dirty="0" smtClean="0"/>
              <a:t>. </a:t>
            </a:r>
            <a:endParaRPr lang="fr-FR" dirty="0" smtClean="0"/>
          </a:p>
          <a:p>
            <a:pPr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 smtClean="0"/>
              <a:t>To </a:t>
            </a:r>
            <a:r>
              <a:rPr lang="it-IT" dirty="0" err="1" smtClean="0"/>
              <a:t>perform</a:t>
            </a:r>
            <a:r>
              <a:rPr lang="it-IT" dirty="0" smtClean="0"/>
              <a:t> the </a:t>
            </a:r>
            <a:r>
              <a:rPr lang="it-IT" dirty="0" err="1" smtClean="0"/>
              <a:t>neclear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program</a:t>
            </a:r>
            <a:r>
              <a:rPr lang="it-IT" dirty="0" smtClean="0"/>
              <a:t>,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construction</a:t>
            </a:r>
            <a:r>
              <a:rPr lang="it-IT" baseline="0" dirty="0" smtClean="0"/>
              <a:t> of an in-</a:t>
            </a:r>
            <a:r>
              <a:rPr lang="it-IT" baseline="0" dirty="0" err="1" smtClean="0"/>
              <a:t>flight</a:t>
            </a:r>
            <a:r>
              <a:rPr lang="it-IT" baseline="0" dirty="0" smtClean="0"/>
              <a:t> and an ISOL </a:t>
            </a:r>
            <a:r>
              <a:rPr lang="it-IT" baseline="0" dirty="0" err="1" smtClean="0"/>
              <a:t>facilities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proposed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european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level</a:t>
            </a:r>
            <a:r>
              <a:rPr lang="it-IT" baseline="0" dirty="0" smtClean="0"/>
              <a:t>.</a:t>
            </a:r>
          </a:p>
          <a:p>
            <a:pPr eaLnBrk="1" hangingPunct="1"/>
            <a:r>
              <a:rPr lang="it-IT" baseline="0" dirty="0" smtClean="0"/>
              <a:t>FAIR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european</a:t>
            </a:r>
            <a:r>
              <a:rPr lang="it-IT" baseline="0" dirty="0" smtClean="0"/>
              <a:t> in-</a:t>
            </a:r>
            <a:r>
              <a:rPr lang="it-IT" baseline="0" dirty="0" err="1" smtClean="0"/>
              <a:t>flight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facility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under </a:t>
            </a:r>
            <a:r>
              <a:rPr lang="it-IT" baseline="0" dirty="0" err="1" smtClean="0"/>
              <a:t>construction</a:t>
            </a:r>
            <a:r>
              <a:rPr lang="it-IT" baseline="0" dirty="0" smtClean="0"/>
              <a:t> in Germany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GSI.</a:t>
            </a:r>
          </a:p>
          <a:p>
            <a:pPr eaLnBrk="1" hangingPunct="1"/>
            <a:r>
              <a:rPr lang="it-IT" baseline="0" dirty="0" smtClean="0"/>
              <a:t>EURISOL, the </a:t>
            </a:r>
            <a:r>
              <a:rPr lang="it-IT" baseline="0" dirty="0" err="1" smtClean="0"/>
              <a:t>european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isol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facility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design </a:t>
            </a:r>
            <a:r>
              <a:rPr lang="it-IT" baseline="0" dirty="0" err="1" smtClean="0"/>
              <a:t>level</a:t>
            </a:r>
            <a:r>
              <a:rPr lang="it-IT" baseline="0" dirty="0" smtClean="0"/>
              <a:t>. To </a:t>
            </a:r>
            <a:r>
              <a:rPr lang="it-IT" baseline="0" dirty="0" err="1" smtClean="0"/>
              <a:t>develop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necessary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technology</a:t>
            </a:r>
            <a:r>
              <a:rPr lang="it-IT" baseline="0" dirty="0" smtClean="0"/>
              <a:t> an intermediate </a:t>
            </a:r>
            <a:r>
              <a:rPr lang="it-IT" baseline="0" dirty="0" err="1" smtClean="0"/>
              <a:t>step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needed</a:t>
            </a:r>
            <a:r>
              <a:rPr lang="it-IT" baseline="0" dirty="0" smtClean="0"/>
              <a:t>: the </a:t>
            </a:r>
            <a:r>
              <a:rPr lang="it-IT" baseline="0" dirty="0" err="1" smtClean="0"/>
              <a:t>construction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few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second</a:t>
            </a:r>
            <a:r>
              <a:rPr lang="it-IT" baseline="0" dirty="0" smtClean="0"/>
              <a:t> generation ISOL </a:t>
            </a:r>
            <a:r>
              <a:rPr lang="it-IT" baseline="0" dirty="0" err="1" smtClean="0"/>
              <a:t>facilities</a:t>
            </a:r>
            <a:r>
              <a:rPr lang="it-IT" baseline="0" dirty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5C9F22-FB82-480C-A053-54B09DD93E4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Taking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reference</a:t>
            </a:r>
            <a:r>
              <a:rPr lang="it-IT" dirty="0" smtClean="0"/>
              <a:t> the </a:t>
            </a:r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fission</a:t>
            </a:r>
            <a:r>
              <a:rPr lang="it-IT" dirty="0" smtClean="0"/>
              <a:t> inside the target, the </a:t>
            </a:r>
            <a:r>
              <a:rPr lang="it-IT" dirty="0" err="1" smtClean="0"/>
              <a:t>second</a:t>
            </a:r>
            <a:r>
              <a:rPr lang="it-IT" dirty="0" smtClean="0"/>
              <a:t> generation </a:t>
            </a:r>
            <a:r>
              <a:rPr lang="it-IT" dirty="0" err="1" smtClean="0"/>
              <a:t>facilities</a:t>
            </a:r>
            <a:r>
              <a:rPr lang="it-IT" dirty="0" smtClean="0"/>
              <a:t> </a:t>
            </a:r>
            <a:r>
              <a:rPr lang="it-IT" dirty="0" err="1" smtClean="0"/>
              <a:t>ask</a:t>
            </a:r>
            <a:r>
              <a:rPr lang="it-IT" dirty="0" smtClean="0"/>
              <a:t> to produce 1-2 </a:t>
            </a:r>
            <a:r>
              <a:rPr lang="it-IT" dirty="0" err="1" smtClean="0"/>
              <a:t>order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magnitude</a:t>
            </a:r>
            <a:r>
              <a:rPr lang="it-IT" baseline="0" dirty="0" smtClean="0"/>
              <a:t> more </a:t>
            </a:r>
            <a:r>
              <a:rPr lang="it-IT" baseline="0" dirty="0" err="1" smtClean="0"/>
              <a:t>fissions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than</a:t>
            </a:r>
            <a:r>
              <a:rPr lang="it-IT" baseline="0" dirty="0" smtClean="0"/>
              <a:t> first generation.</a:t>
            </a:r>
          </a:p>
          <a:p>
            <a:r>
              <a:rPr lang="it-IT" baseline="0" dirty="0" smtClean="0"/>
              <a:t>The </a:t>
            </a:r>
            <a:r>
              <a:rPr lang="it-IT" baseline="0" dirty="0" err="1" smtClean="0"/>
              <a:t>goals</a:t>
            </a:r>
            <a:r>
              <a:rPr lang="it-IT" baseline="0" dirty="0" smtClean="0"/>
              <a:t> are: 10 to 13-14 </a:t>
            </a:r>
            <a:r>
              <a:rPr lang="it-IT" baseline="0" dirty="0" err="1" smtClean="0"/>
              <a:t>fissions</a:t>
            </a:r>
            <a:r>
              <a:rPr lang="it-IT" baseline="0" dirty="0" smtClean="0"/>
              <a:t>/s, 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energy</a:t>
            </a:r>
            <a:r>
              <a:rPr lang="it-IT" baseline="0" dirty="0" smtClean="0"/>
              <a:t>: 10AMeV,  more </a:t>
            </a:r>
            <a:r>
              <a:rPr lang="it-IT" baseline="0" dirty="0" err="1" smtClean="0"/>
              <a:t>clean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beams</a:t>
            </a:r>
            <a:r>
              <a:rPr lang="it-IT" baseline="0" dirty="0" smtClean="0"/>
              <a:t> (mass </a:t>
            </a:r>
            <a:r>
              <a:rPr lang="it-IT" baseline="0" dirty="0" err="1" smtClean="0"/>
              <a:t>separation</a:t>
            </a:r>
            <a:r>
              <a:rPr lang="it-IT" baseline="0" dirty="0" smtClean="0"/>
              <a:t> 1/20000)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098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Reaction mechanisms for the formation of </a:t>
            </a:r>
            <a:r>
              <a:rPr lang="en-US" b="1" dirty="0" err="1" smtClean="0"/>
              <a:t>superheavy</a:t>
            </a:r>
            <a:r>
              <a:rPr lang="en-US" b="1" dirty="0" smtClean="0"/>
              <a:t> nuclei</a:t>
            </a:r>
          </a:p>
          <a:p>
            <a:r>
              <a:rPr lang="en-US" b="1" dirty="0" smtClean="0"/>
              <a:t>Collective properties in extended neutron radii: Coulomb excitation near 96Kr</a:t>
            </a:r>
          </a:p>
          <a:p>
            <a:r>
              <a:rPr lang="en-US" b="1" dirty="0" smtClean="0"/>
              <a:t>Evolution of structure: </a:t>
            </a:r>
            <a:r>
              <a:rPr lang="en-US" b="1" dirty="0" err="1" smtClean="0"/>
              <a:t>Coulex</a:t>
            </a:r>
            <a:r>
              <a:rPr lang="en-US" b="1" dirty="0" smtClean="0"/>
              <a:t>, moment measurements, transfer at 132Sn &amp; beyond</a:t>
            </a:r>
          </a:p>
          <a:p>
            <a:r>
              <a:rPr lang="en-US" b="1" dirty="0" smtClean="0"/>
              <a:t>Evolution of structure near 78Ni:  Transfer reactions, </a:t>
            </a:r>
            <a:r>
              <a:rPr lang="en-US" b="1" dirty="0" err="1" smtClean="0"/>
              <a:t>Coulex</a:t>
            </a:r>
            <a:r>
              <a:rPr lang="en-US" b="1" dirty="0" smtClean="0"/>
              <a:t>, moment measurements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1CD550-04A5-4BE0-ADFB-C19FB31D6721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6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854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521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5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74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65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03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25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15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10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55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58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26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92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86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13CD0-AC32-4AC8-969B-8F3D5B4547D5}" type="datetimeFigureOut">
              <a:rPr lang="it-IT" smtClean="0"/>
              <a:t>19/08/2013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BF136-1057-4EF2-81D4-1E249CBE59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7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wmf"/><Relationship Id="rId15" Type="http://schemas.openxmlformats.org/officeDocument/2006/relationships/image" Target="../media/image56.wmf"/><Relationship Id="rId10" Type="http://schemas.openxmlformats.org/officeDocument/2006/relationships/image" Target="../media/image51.wmf"/><Relationship Id="rId4" Type="http://schemas.openxmlformats.org/officeDocument/2006/relationships/chart" Target="../charts/chart2.xml"/><Relationship Id="rId9" Type="http://schemas.openxmlformats.org/officeDocument/2006/relationships/image" Target="../media/image50.wmf"/><Relationship Id="rId14" Type="http://schemas.openxmlformats.org/officeDocument/2006/relationships/image" Target="../media/image5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08.png"/><Relationship Id="rId3" Type="http://schemas.openxmlformats.org/officeDocument/2006/relationships/notesSlide" Target="../notesSlides/notesSlide18.xml"/><Relationship Id="rId21" Type="http://schemas.openxmlformats.org/officeDocument/2006/relationships/oleObject" Target="../embeddings/oleObject2.bin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24" Type="http://schemas.openxmlformats.org/officeDocument/2006/relationships/image" Target="../media/image106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5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87.png"/><Relationship Id="rId27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ro.ganil-spiral2.eu/" TargetMode="External"/><Relationship Id="rId13" Type="http://schemas.openxmlformats.org/officeDocument/2006/relationships/hyperlink" Target="http://isolde.web.cern.ch/isolde/facility/financial.php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hyperlink" Target="http://www.rug.nl/kvi/experimentalfacilities/userfacility/ensar/index?lang=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hyperlink" Target="https://www.jyu.fi/fysiikka/en/research/accelerator/ensar.html" TargetMode="External"/><Relationship Id="rId5" Type="http://schemas.openxmlformats.org/officeDocument/2006/relationships/image" Target="../media/image19.jpeg"/><Relationship Id="rId10" Type="http://schemas.openxmlformats.org/officeDocument/2006/relationships/hyperlink" Target="http://www.lnl.infn.it/~ENSAR/" TargetMode="External"/><Relationship Id="rId4" Type="http://schemas.openxmlformats.org/officeDocument/2006/relationships/image" Target="../media/image18.gif"/><Relationship Id="rId9" Type="http://schemas.openxmlformats.org/officeDocument/2006/relationships/hyperlink" Target="http://www.gsi.de/" TargetMode="External"/><Relationship Id="rId14" Type="http://schemas.openxmlformats.org/officeDocument/2006/relationships/hyperlink" Target="http://ipnweb.in2p3.fr/tandem-alto/index_E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chart" Target="../charts/chart5.xml"/><Relationship Id="rId4" Type="http://schemas.openxmlformats.org/officeDocument/2006/relationships/image" Target="../media/image138.png"/><Relationship Id="rId9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ganil-spiral2.eu/" TargetMode="External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98" y="2050580"/>
            <a:ext cx="6096347" cy="282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3999" cy="1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atin typeface="+mj-lt"/>
                <a:cs typeface="Times New Roman" pitchFamily="18" charset="0"/>
              </a:rPr>
              <a:t>SPES </a:t>
            </a:r>
            <a:r>
              <a:rPr lang="en-US" sz="5400" b="1" dirty="0" smtClean="0">
                <a:latin typeface="+mj-lt"/>
                <a:cs typeface="Times New Roman" pitchFamily="18" charset="0"/>
              </a:rPr>
              <a:t>Project</a:t>
            </a:r>
            <a:endParaRPr lang="it-IT" sz="5400" b="1" dirty="0">
              <a:latin typeface="+mj-lt"/>
            </a:endParaRP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2708274" y="4284356"/>
            <a:ext cx="372745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</a:rPr>
              <a:t>Gianfranco </a:t>
            </a:r>
            <a:r>
              <a:rPr lang="en-US" sz="1600" dirty="0" err="1">
                <a:latin typeface="+mj-lt"/>
              </a:rPr>
              <a:t>Prete</a:t>
            </a:r>
            <a:r>
              <a:rPr lang="en-US" sz="1600" dirty="0">
                <a:latin typeface="+mj-lt"/>
              </a:rPr>
              <a:t> LNL-INFN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On behalf of the SPES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Collaboration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39752" y="126876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Selective</a:t>
            </a:r>
            <a:r>
              <a:rPr lang="it-IT" dirty="0" smtClean="0"/>
              <a:t> Production of </a:t>
            </a:r>
            <a:r>
              <a:rPr lang="it-IT" dirty="0" err="1" smtClean="0"/>
              <a:t>Exotic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074975" y="2924944"/>
            <a:ext cx="651192" cy="677431"/>
            <a:chOff x="1055168" y="5070462"/>
            <a:chExt cx="1135807" cy="118157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68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68" y="5070462"/>
              <a:ext cx="1135807" cy="118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1254570" y="5229199"/>
              <a:ext cx="293095" cy="48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FFFF00"/>
                  </a:solidFill>
                  <a:latin typeface="Symbol" pitchFamily="18" charset="2"/>
                </a:rPr>
                <a:t>a</a:t>
              </a:r>
              <a:endParaRPr lang="en-US" sz="1200" dirty="0">
                <a:solidFill>
                  <a:srgbClr val="FFFF00"/>
                </a:solidFill>
                <a:latin typeface="Symbol" pitchFamily="18" charset="2"/>
              </a:endParaRPr>
            </a:p>
          </p:txBody>
        </p:sp>
        <p:sp>
          <p:nvSpPr>
            <p:cNvPr id="11" name="TextBox 4"/>
            <p:cNvSpPr txBox="1"/>
            <p:nvPr/>
          </p:nvSpPr>
          <p:spPr bwMode="auto">
            <a:xfrm>
              <a:off x="1705680" y="5661249"/>
              <a:ext cx="251150" cy="483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ymbol" pitchFamily="18" charset="2"/>
                </a:rPr>
                <a:t>d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12" name="TextBox 5"/>
            <p:cNvSpPr txBox="1"/>
            <p:nvPr/>
          </p:nvSpPr>
          <p:spPr bwMode="auto">
            <a:xfrm>
              <a:off x="1738713" y="5210472"/>
              <a:ext cx="218117" cy="483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ymbol" pitchFamily="18" charset="2"/>
                </a:rPr>
                <a:t>g</a:t>
              </a:r>
              <a:endPara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10" name="TextBox 3"/>
            <p:cNvSpPr txBox="1"/>
            <p:nvPr/>
          </p:nvSpPr>
          <p:spPr bwMode="auto">
            <a:xfrm>
              <a:off x="1254570" y="5661249"/>
              <a:ext cx="250625" cy="483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endParaRPr lang="en-US" sz="1200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sp>
        <p:nvSpPr>
          <p:cNvPr id="13" name="Subtitle 2"/>
          <p:cNvSpPr txBox="1">
            <a:spLocks/>
          </p:cNvSpPr>
          <p:nvPr/>
        </p:nvSpPr>
        <p:spPr>
          <a:xfrm>
            <a:off x="2339752" y="5445224"/>
            <a:ext cx="6929800" cy="9441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In honor of Joe </a:t>
            </a:r>
            <a:r>
              <a:rPr lang="en-US" sz="2400" b="1" dirty="0" err="1" smtClean="0"/>
              <a:t>Natowitz</a:t>
            </a:r>
            <a:endParaRPr lang="en-US" sz="1800" b="1" dirty="0" smtClean="0"/>
          </a:p>
          <a:p>
            <a:pPr marL="0" indent="0" algn="ctr">
              <a:buNone/>
            </a:pPr>
            <a:r>
              <a:rPr lang="en-US" sz="1800" b="1" dirty="0" smtClean="0"/>
              <a:t>International Workshop on Nuclear Dynamics and Thermodynamics</a:t>
            </a:r>
          </a:p>
          <a:p>
            <a:pPr marL="0" indent="0" algn="ctr">
              <a:buNone/>
            </a:pPr>
            <a:r>
              <a:rPr lang="en-US" sz="1800" b="1" dirty="0" smtClean="0"/>
              <a:t>Texas A&amp;M University, College Station, Texas</a:t>
            </a:r>
          </a:p>
          <a:p>
            <a:pPr marL="0" indent="0" algn="ctr">
              <a:buNone/>
            </a:pPr>
            <a:r>
              <a:rPr lang="en-US" sz="1800" b="1" dirty="0" smtClean="0"/>
              <a:t>August 19-22, 2013</a:t>
            </a:r>
            <a:endParaRPr lang="en-US" sz="1800" b="1" dirty="0"/>
          </a:p>
        </p:txBody>
      </p:sp>
      <p:pic>
        <p:nvPicPr>
          <p:cNvPr id="14" name="Picture 2" descr="Texas A&amp;M University, Commer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8" y="5941225"/>
            <a:ext cx="2290280" cy="6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652588"/>
            <a:ext cx="703897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0088" y="290513"/>
            <a:ext cx="48799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“Neutron-Rich” beams  at  SPES</a:t>
            </a:r>
          </a:p>
        </p:txBody>
      </p:sp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5057775" y="971550"/>
            <a:ext cx="318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b="1">
                <a:solidFill>
                  <a:srgbClr val="000000"/>
                </a:solidFill>
              </a:rPr>
              <a:t>Proton induced fission of U</a:t>
            </a:r>
            <a:endParaRPr lang="en-US" b="1"/>
          </a:p>
        </p:txBody>
      </p:sp>
      <p:graphicFrame>
        <p:nvGraphicFramePr>
          <p:cNvPr id="9" name="Chart 1"/>
          <p:cNvGraphicFramePr>
            <a:graphicFrameLocks/>
          </p:cNvGraphicFramePr>
          <p:nvPr/>
        </p:nvGraphicFramePr>
        <p:xfrm>
          <a:off x="3392272" y="3837962"/>
          <a:ext cx="5751728" cy="311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34925" y="5805488"/>
            <a:ext cx="33813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b="1">
                <a:solidFill>
                  <a:srgbClr val="000000"/>
                </a:solidFill>
              </a:rPr>
              <a:t>In-beam tests performed at ORNL with 40MeV protons on UCx SPES target </a:t>
            </a:r>
            <a:endParaRPr lang="en-US" b="1"/>
          </a:p>
        </p:txBody>
      </p:sp>
      <p:sp>
        <p:nvSpPr>
          <p:cNvPr id="17415" name="CasellaDiTesto 1"/>
          <p:cNvSpPr txBox="1">
            <a:spLocks noChangeArrowheads="1"/>
          </p:cNvSpPr>
          <p:nvPr/>
        </p:nvSpPr>
        <p:spPr bwMode="auto">
          <a:xfrm>
            <a:off x="6011863" y="3335338"/>
            <a:ext cx="29527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/>
              <a:t>Intensities expected for reaccelerated beams</a:t>
            </a:r>
            <a:endParaRPr lang="en-US"/>
          </a:p>
        </p:txBody>
      </p:sp>
      <p:pic>
        <p:nvPicPr>
          <p:cNvPr id="17416" name="Picture 3" descr="C:\Documents and Settings\Unipd\Desktop\Stefano Corradetti 2009-2012\Gamma 2011\Target assembly\DSC072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5" b="9772"/>
          <a:stretch>
            <a:fillRect/>
          </a:stretch>
        </p:blipFill>
        <p:spPr bwMode="auto">
          <a:xfrm>
            <a:off x="1331913" y="1376363"/>
            <a:ext cx="2624137" cy="1333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CasellaDiTesto 1"/>
          <p:cNvSpPr txBox="1">
            <a:spLocks noChangeArrowheads="1"/>
          </p:cNvSpPr>
          <p:nvPr/>
        </p:nvSpPr>
        <p:spPr bwMode="auto">
          <a:xfrm>
            <a:off x="684213" y="1042988"/>
            <a:ext cx="4275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/>
              <a:t>UCx target, SPES design, irradiated at ORNL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0"/>
          <p:cNvGrpSpPr>
            <a:grpSpLocks/>
          </p:cNvGrpSpPr>
          <p:nvPr/>
        </p:nvGrpSpPr>
        <p:grpSpPr bwMode="auto">
          <a:xfrm>
            <a:off x="2667000" y="3505200"/>
            <a:ext cx="6172200" cy="3111500"/>
            <a:chOff x="457200" y="1143000"/>
            <a:chExt cx="8382000" cy="5473700"/>
          </a:xfrm>
        </p:grpSpPr>
        <p:grpSp>
          <p:nvGrpSpPr>
            <p:cNvPr id="30737" name="Group 7"/>
            <p:cNvGrpSpPr>
              <a:grpSpLocks/>
            </p:cNvGrpSpPr>
            <p:nvPr/>
          </p:nvGrpSpPr>
          <p:grpSpPr bwMode="auto">
            <a:xfrm>
              <a:off x="457200" y="1143000"/>
              <a:ext cx="8382000" cy="5473700"/>
              <a:chOff x="2590800" y="1905000"/>
              <a:chExt cx="5365750" cy="2654300"/>
            </a:xfrm>
          </p:grpSpPr>
          <p:pic>
            <p:nvPicPr>
              <p:cNvPr id="3074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22649" r="14621" b="35693"/>
              <a:stretch>
                <a:fillRect/>
              </a:stretch>
            </p:blipFill>
            <p:spPr bwMode="auto">
              <a:xfrm>
                <a:off x="2590800" y="1905000"/>
                <a:ext cx="5105400" cy="2362200"/>
              </a:xfrm>
              <a:prstGeom prst="rect">
                <a:avLst/>
              </a:prstGeom>
              <a:solidFill>
                <a:srgbClr val="E6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4" name="Freeform 9"/>
              <p:cNvSpPr>
                <a:spLocks/>
              </p:cNvSpPr>
              <p:nvPr/>
            </p:nvSpPr>
            <p:spPr bwMode="auto">
              <a:xfrm>
                <a:off x="3505200" y="2133600"/>
                <a:ext cx="4451350" cy="2425700"/>
              </a:xfrm>
              <a:custGeom>
                <a:avLst/>
                <a:gdLst>
                  <a:gd name="T0" fmla="*/ 2147483647 w 2804"/>
                  <a:gd name="T1" fmla="*/ 0 h 1528"/>
                  <a:gd name="T2" fmla="*/ 2147483647 w 2804"/>
                  <a:gd name="T3" fmla="*/ 2147483647 h 1528"/>
                  <a:gd name="T4" fmla="*/ 2147483647 w 2804"/>
                  <a:gd name="T5" fmla="*/ 2147483647 h 1528"/>
                  <a:gd name="T6" fmla="*/ 2147483647 w 2804"/>
                  <a:gd name="T7" fmla="*/ 2147483647 h 1528"/>
                  <a:gd name="T8" fmla="*/ 2147483647 w 2804"/>
                  <a:gd name="T9" fmla="*/ 2147483647 h 1528"/>
                  <a:gd name="T10" fmla="*/ 2147483647 w 2804"/>
                  <a:gd name="T11" fmla="*/ 2147483647 h 1528"/>
                  <a:gd name="T12" fmla="*/ 2147483647 w 2804"/>
                  <a:gd name="T13" fmla="*/ 2147483647 h 1528"/>
                  <a:gd name="T14" fmla="*/ 2147483647 w 2804"/>
                  <a:gd name="T15" fmla="*/ 2147483647 h 1528"/>
                  <a:gd name="T16" fmla="*/ 2147483647 w 2804"/>
                  <a:gd name="T17" fmla="*/ 2147483647 h 1528"/>
                  <a:gd name="T18" fmla="*/ 2147483647 w 2804"/>
                  <a:gd name="T19" fmla="*/ 2147483647 h 1528"/>
                  <a:gd name="T20" fmla="*/ 2147483647 w 2804"/>
                  <a:gd name="T21" fmla="*/ 2147483647 h 1528"/>
                  <a:gd name="T22" fmla="*/ 0 w 2804"/>
                  <a:gd name="T23" fmla="*/ 2147483647 h 15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04"/>
                  <a:gd name="T37" fmla="*/ 0 h 1528"/>
                  <a:gd name="T38" fmla="*/ 2804 w 2804"/>
                  <a:gd name="T39" fmla="*/ 1528 h 15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04" h="1528">
                    <a:moveTo>
                      <a:pt x="2804" y="0"/>
                    </a:moveTo>
                    <a:lnTo>
                      <a:pt x="2441" y="272"/>
                    </a:lnTo>
                    <a:lnTo>
                      <a:pt x="2350" y="317"/>
                    </a:lnTo>
                    <a:lnTo>
                      <a:pt x="2124" y="362"/>
                    </a:lnTo>
                    <a:lnTo>
                      <a:pt x="1851" y="362"/>
                    </a:lnTo>
                    <a:lnTo>
                      <a:pt x="1851" y="408"/>
                    </a:lnTo>
                    <a:lnTo>
                      <a:pt x="1806" y="498"/>
                    </a:lnTo>
                    <a:lnTo>
                      <a:pt x="1806" y="725"/>
                    </a:lnTo>
                    <a:lnTo>
                      <a:pt x="1670" y="861"/>
                    </a:lnTo>
                    <a:lnTo>
                      <a:pt x="627" y="1134"/>
                    </a:lnTo>
                    <a:lnTo>
                      <a:pt x="536" y="1451"/>
                    </a:lnTo>
                    <a:lnTo>
                      <a:pt x="0" y="1528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3809570" y="4723247"/>
              <a:ext cx="153066" cy="1536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562607" y="2209813"/>
              <a:ext cx="1056373" cy="45800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562607" y="2215398"/>
              <a:ext cx="450576" cy="37980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970938" y="4723247"/>
              <a:ext cx="153067" cy="153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237073" y="2100898"/>
              <a:ext cx="153066" cy="153598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0723" name="TextBox 18"/>
          <p:cNvSpPr txBox="1">
            <a:spLocks noChangeArrowheads="1"/>
          </p:cNvSpPr>
          <p:nvPr/>
        </p:nvSpPr>
        <p:spPr bwMode="auto">
          <a:xfrm>
            <a:off x="6781800" y="3048000"/>
            <a:ext cx="16764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Target </a:t>
            </a:r>
            <a:r>
              <a:rPr lang="en-US" baseline="30000"/>
              <a:t>206</a:t>
            </a:r>
            <a:r>
              <a:rPr lang="en-US"/>
              <a:t>Pb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3000" y="5867400"/>
            <a:ext cx="1828800" cy="646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Beam </a:t>
            </a:r>
          </a:p>
          <a:p>
            <a:pPr>
              <a:defRPr/>
            </a:pP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132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Xe</a:t>
            </a:r>
            <a:r>
              <a:rPr lang="en-US" dirty="0">
                <a:latin typeface="Arial" charset="0"/>
              </a:rPr>
              <a:t>   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144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Xe</a:t>
            </a:r>
          </a:p>
        </p:txBody>
      </p:sp>
      <p:grpSp>
        <p:nvGrpSpPr>
          <p:cNvPr id="30725" name="Group 19"/>
          <p:cNvGrpSpPr>
            <a:grpSpLocks/>
          </p:cNvGrpSpPr>
          <p:nvPr/>
        </p:nvGrpSpPr>
        <p:grpSpPr bwMode="auto">
          <a:xfrm>
            <a:off x="0" y="1219200"/>
            <a:ext cx="5638800" cy="2957513"/>
            <a:chOff x="340" y="799"/>
            <a:chExt cx="4992" cy="2343"/>
          </a:xfrm>
        </p:grpSpPr>
        <p:grpSp>
          <p:nvGrpSpPr>
            <p:cNvPr id="30729" name="Group 11"/>
            <p:cNvGrpSpPr>
              <a:grpSpLocks/>
            </p:cNvGrpSpPr>
            <p:nvPr/>
          </p:nvGrpSpPr>
          <p:grpSpPr bwMode="auto">
            <a:xfrm>
              <a:off x="340" y="799"/>
              <a:ext cx="4992" cy="2343"/>
              <a:chOff x="384" y="816"/>
              <a:chExt cx="4992" cy="2343"/>
            </a:xfrm>
          </p:grpSpPr>
          <p:pic>
            <p:nvPicPr>
              <p:cNvPr id="30732" name="Picture 12" descr="Xe+208Pb_Grazing_r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16"/>
                <a:ext cx="4992" cy="234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33" name="Line 13"/>
              <p:cNvSpPr>
                <a:spLocks noChangeShapeType="1"/>
              </p:cNvSpPr>
              <p:nvPr/>
            </p:nvSpPr>
            <p:spPr bwMode="auto">
              <a:xfrm>
                <a:off x="1056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734" name="Line 14"/>
              <p:cNvSpPr>
                <a:spLocks noChangeShapeType="1"/>
              </p:cNvSpPr>
              <p:nvPr/>
            </p:nvSpPr>
            <p:spPr bwMode="auto">
              <a:xfrm>
                <a:off x="2160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735" name="Line 15"/>
              <p:cNvSpPr>
                <a:spLocks noChangeShapeType="1"/>
              </p:cNvSpPr>
              <p:nvPr/>
            </p:nvSpPr>
            <p:spPr bwMode="auto">
              <a:xfrm>
                <a:off x="3216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736" name="Line 16"/>
              <p:cNvSpPr>
                <a:spLocks noChangeShapeType="1"/>
              </p:cNvSpPr>
              <p:nvPr/>
            </p:nvSpPr>
            <p:spPr bwMode="auto">
              <a:xfrm>
                <a:off x="4224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0730" name="Text Box 8"/>
            <p:cNvSpPr txBox="1">
              <a:spLocks noChangeArrowheads="1"/>
            </p:cNvSpPr>
            <p:nvPr/>
          </p:nvSpPr>
          <p:spPr bwMode="auto">
            <a:xfrm>
              <a:off x="4422" y="1525"/>
              <a:ext cx="45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baseline="30000">
                  <a:solidFill>
                    <a:srgbClr val="000000"/>
                  </a:solidFill>
                </a:rPr>
                <a:t>144</a:t>
              </a:r>
              <a:r>
                <a:rPr lang="en-US" b="1">
                  <a:solidFill>
                    <a:srgbClr val="000000"/>
                  </a:solidFill>
                </a:rPr>
                <a:t>Xe</a:t>
              </a:r>
              <a:endParaRPr lang="it-IT" b="1">
                <a:solidFill>
                  <a:srgbClr val="000000"/>
                </a:solidFill>
              </a:endParaRPr>
            </a:p>
          </p:txBody>
        </p:sp>
        <p:sp>
          <p:nvSpPr>
            <p:cNvPr id="30731" name="Text Box 9"/>
            <p:cNvSpPr txBox="1">
              <a:spLocks noChangeArrowheads="1"/>
            </p:cNvSpPr>
            <p:nvPr/>
          </p:nvSpPr>
          <p:spPr bwMode="auto">
            <a:xfrm>
              <a:off x="4422" y="1706"/>
              <a:ext cx="45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baseline="30000">
                  <a:solidFill>
                    <a:srgbClr val="000000"/>
                  </a:solidFill>
                </a:rPr>
                <a:t>132</a:t>
              </a:r>
              <a:r>
                <a:rPr lang="en-US" b="1">
                  <a:solidFill>
                    <a:srgbClr val="000000"/>
                  </a:solidFill>
                </a:rPr>
                <a:t>Xe</a:t>
              </a:r>
              <a:endParaRPr lang="it-IT" b="1">
                <a:solidFill>
                  <a:srgbClr val="000000"/>
                </a:solidFill>
              </a:endParaRPr>
            </a:p>
          </p:txBody>
        </p:sp>
      </p:grpSp>
      <p:sp>
        <p:nvSpPr>
          <p:cNvPr id="30726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153400" cy="830263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bg1"/>
                </a:solidFill>
              </a:rPr>
              <a:t>neutron-rich radioactive beams and transfer reactions: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400" b="1">
                <a:solidFill>
                  <a:schemeClr val="bg1"/>
                </a:solidFill>
              </a:rPr>
              <a:t> a tool to investigate nuclei far from stability</a:t>
            </a:r>
            <a:endParaRPr lang="it-IT" sz="2000" b="1">
              <a:solidFill>
                <a:schemeClr val="bg1"/>
              </a:solidFill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185738" y="4392613"/>
            <a:ext cx="3886200" cy="64135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</a:rPr>
              <a:t>Coupled channel calculations (Grazing). G. </a:t>
            </a:r>
            <a:r>
              <a:rPr lang="en-US" dirty="0" err="1">
                <a:solidFill>
                  <a:srgbClr val="FFFF00"/>
                </a:solidFill>
                <a:latin typeface="Arial" charset="0"/>
              </a:rPr>
              <a:t>Pollarolo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u="sng" dirty="0">
                <a:latin typeface="Arial" charset="0"/>
              </a:rPr>
              <a:t> </a:t>
            </a:r>
            <a:endParaRPr lang="it-IT" u="sng" dirty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9488" y="4567238"/>
            <a:ext cx="1635125" cy="646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</a:rPr>
              <a:t>Population with </a:t>
            </a:r>
            <a:r>
              <a:rPr lang="it-IT" baseline="30000" dirty="0">
                <a:solidFill>
                  <a:srgbClr val="0070C0"/>
                </a:solidFill>
              </a:rPr>
              <a:t>144</a:t>
            </a:r>
            <a:r>
              <a:rPr lang="it-IT" dirty="0">
                <a:solidFill>
                  <a:srgbClr val="0070C0"/>
                </a:solidFill>
              </a:rPr>
              <a:t>Xe</a:t>
            </a:r>
          </a:p>
        </p:txBody>
      </p:sp>
    </p:spTree>
    <p:extLst>
      <p:ext uri="{BB962C8B-B14F-4D97-AF65-F5344CB8AC3E}">
        <p14:creationId xmlns:p14="http://schemas.microsoft.com/office/powerpoint/2010/main" val="2331321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2225" y="923925"/>
            <a:ext cx="1619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1400" u="sng">
                <a:solidFill>
                  <a:srgbClr val="FF3300"/>
                </a:solidFill>
              </a:rPr>
              <a:t>International</a:t>
            </a:r>
            <a:r>
              <a:rPr lang="it-IT" sz="1600" u="sng">
                <a:solidFill>
                  <a:srgbClr val="FF3300"/>
                </a:solidFill>
              </a:rPr>
              <a:t> </a:t>
            </a:r>
          </a:p>
          <a:p>
            <a:pPr algn="ctr" eaLnBrk="1" hangingPunct="1"/>
            <a:r>
              <a:rPr lang="it-IT" sz="1400" u="sng">
                <a:solidFill>
                  <a:srgbClr val="FF3300"/>
                </a:solidFill>
              </a:rPr>
              <a:t>collaborations</a:t>
            </a:r>
            <a:r>
              <a:rPr lang="it-IT" sz="1600" u="sng">
                <a:solidFill>
                  <a:srgbClr val="FF3300"/>
                </a:solidFill>
              </a:rPr>
              <a:t>:</a:t>
            </a:r>
          </a:p>
          <a:p>
            <a:pPr eaLnBrk="1" hangingPunct="1"/>
            <a:r>
              <a:rPr lang="it-IT" sz="1400"/>
              <a:t>Italy</a:t>
            </a:r>
          </a:p>
          <a:p>
            <a:pPr eaLnBrk="1" hangingPunct="1"/>
            <a:r>
              <a:rPr lang="it-IT" sz="1400"/>
              <a:t>Bulgaria</a:t>
            </a:r>
          </a:p>
          <a:p>
            <a:pPr eaLnBrk="1" hangingPunct="1"/>
            <a:r>
              <a:rPr lang="it-IT" sz="1400"/>
              <a:t>Hungary</a:t>
            </a:r>
          </a:p>
          <a:p>
            <a:pPr eaLnBrk="1" hangingPunct="1"/>
            <a:r>
              <a:rPr lang="it-IT" sz="1400"/>
              <a:t>France</a:t>
            </a:r>
          </a:p>
          <a:p>
            <a:pPr eaLnBrk="1" hangingPunct="1"/>
            <a:r>
              <a:rPr lang="it-IT" sz="1400"/>
              <a:t>Poland</a:t>
            </a:r>
          </a:p>
          <a:p>
            <a:pPr eaLnBrk="1" hangingPunct="1"/>
            <a:r>
              <a:rPr lang="it-IT" sz="1400"/>
              <a:t>Spain</a:t>
            </a:r>
          </a:p>
          <a:p>
            <a:pPr eaLnBrk="1" hangingPunct="1"/>
            <a:r>
              <a:rPr lang="it-IT" sz="1400"/>
              <a:t>Great Britain</a:t>
            </a:r>
          </a:p>
          <a:p>
            <a:pPr eaLnBrk="1" hangingPunct="1"/>
            <a:r>
              <a:rPr lang="it-IT" sz="1400"/>
              <a:t>Turkey</a:t>
            </a:r>
          </a:p>
          <a:p>
            <a:pPr eaLnBrk="1" hangingPunct="1"/>
            <a:r>
              <a:rPr lang="it-IT" sz="1400"/>
              <a:t>USA</a:t>
            </a:r>
          </a:p>
          <a:p>
            <a:pPr eaLnBrk="1" hangingPunct="1"/>
            <a:r>
              <a:rPr lang="it-IT" sz="1400"/>
              <a:t>Slovakia</a:t>
            </a:r>
          </a:p>
          <a:p>
            <a:pPr eaLnBrk="1" hangingPunct="1"/>
            <a:r>
              <a:rPr lang="it-IT" sz="1400"/>
              <a:t>Romania</a:t>
            </a:r>
          </a:p>
          <a:p>
            <a:pPr eaLnBrk="1" hangingPunct="1"/>
            <a:r>
              <a:rPr lang="it-IT" sz="1400"/>
              <a:t>Croazia</a:t>
            </a:r>
          </a:p>
          <a:p>
            <a:pPr eaLnBrk="1" hangingPunct="1"/>
            <a:r>
              <a:rPr lang="it-IT" sz="1400"/>
              <a:t>Russia</a:t>
            </a:r>
          </a:p>
          <a:p>
            <a:pPr eaLnBrk="1" hangingPunct="1"/>
            <a:r>
              <a:rPr lang="it-IT" sz="1400"/>
              <a:t>India</a:t>
            </a:r>
          </a:p>
          <a:p>
            <a:pPr eaLnBrk="1" hangingPunct="1"/>
            <a:r>
              <a:rPr lang="it-IT" sz="1400"/>
              <a:t>Germany</a:t>
            </a:r>
          </a:p>
          <a:p>
            <a:pPr eaLnBrk="1" hangingPunct="1"/>
            <a:r>
              <a:rPr lang="it-IT" sz="1400"/>
              <a:t>Canada</a:t>
            </a:r>
            <a:endParaRPr lang="it-IT" sz="1600"/>
          </a:p>
        </p:txBody>
      </p:sp>
      <p:sp>
        <p:nvSpPr>
          <p:cNvPr id="70664" name="Text Box 11"/>
          <p:cNvSpPr txBox="1">
            <a:spLocks noChangeArrowheads="1"/>
          </p:cNvSpPr>
          <p:nvPr/>
        </p:nvSpPr>
        <p:spPr bwMode="auto">
          <a:xfrm>
            <a:off x="126947" y="5350073"/>
            <a:ext cx="3498850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Definition of First Day Experiments: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/>
              <a:t>Scientific priorities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/>
              <a:t>Instrumentation development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/>
              <a:t>RIB production</a:t>
            </a:r>
          </a:p>
        </p:txBody>
      </p:sp>
      <p:sp>
        <p:nvSpPr>
          <p:cNvPr id="15376" name="TextBox 1"/>
          <p:cNvSpPr txBox="1">
            <a:spLocks noChangeArrowheads="1"/>
          </p:cNvSpPr>
          <p:nvPr/>
        </p:nvSpPr>
        <p:spPr bwMode="auto">
          <a:xfrm>
            <a:off x="2255838" y="115888"/>
            <a:ext cx="334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2400" b="1"/>
              <a:t>Letters of Intent for SPES</a:t>
            </a:r>
          </a:p>
        </p:txBody>
      </p:sp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1620043" y="548680"/>
            <a:ext cx="52562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cs typeface="+mn-cs"/>
              </a:rPr>
              <a:t>SPES2010 Workshop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+mn-cs"/>
              </a:rPr>
              <a:t>(LNL- November 15</a:t>
            </a:r>
            <a:r>
              <a:rPr lang="en-US" sz="1600" baseline="30000" dirty="0">
                <a:latin typeface="+mn-lt"/>
                <a:cs typeface="+mn-cs"/>
              </a:rPr>
              <a:t>th</a:t>
            </a:r>
            <a:r>
              <a:rPr lang="en-US" sz="1600" dirty="0">
                <a:latin typeface="+mn-lt"/>
                <a:cs typeface="+mn-cs"/>
              </a:rPr>
              <a:t>-17</a:t>
            </a:r>
            <a:r>
              <a:rPr lang="en-US" sz="1600" baseline="30000" dirty="0">
                <a:latin typeface="+mn-lt"/>
                <a:cs typeface="+mn-cs"/>
              </a:rPr>
              <a:t>th</a:t>
            </a:r>
            <a:r>
              <a:rPr lang="en-US" sz="1600" dirty="0">
                <a:latin typeface="+mn-lt"/>
                <a:cs typeface="+mn-cs"/>
              </a:rPr>
              <a:t>, 2010)</a:t>
            </a:r>
            <a:endParaRPr lang="it-IT" sz="16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hlink"/>
                </a:solidFill>
                <a:latin typeface="+mn-lt"/>
                <a:cs typeface="+mn-cs"/>
              </a:rPr>
              <a:t>24 LoI’s for reaccelerated exotic beams</a:t>
            </a:r>
            <a:endParaRPr lang="it-IT" dirty="0">
              <a:solidFill>
                <a:schemeClr val="hlink"/>
              </a:solidFill>
              <a:latin typeface="+mn-lt"/>
              <a:cs typeface="+mn-cs"/>
            </a:endParaRPr>
          </a:p>
        </p:txBody>
      </p:sp>
      <p:pic>
        <p:nvPicPr>
          <p:cNvPr id="15378" name="Picture 2" descr="http://indico.cern.ch/conferenceDisplay.py/getPic?picId=3&amp;confId=613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" y="227669"/>
            <a:ext cx="1414633" cy="40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983939471"/>
              </p:ext>
            </p:extLst>
          </p:nvPr>
        </p:nvGraphicFramePr>
        <p:xfrm>
          <a:off x="1152611" y="2890044"/>
          <a:ext cx="4572000" cy="260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1309805" y="137049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Transfer </a:t>
            </a:r>
            <a:r>
              <a:rPr lang="it-IT" dirty="0"/>
              <a:t>reactions with RIBs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Coulomb </a:t>
            </a:r>
            <a:r>
              <a:rPr lang="it-IT" dirty="0"/>
              <a:t>excitation with RIBs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Collective </a:t>
            </a:r>
            <a:r>
              <a:rPr lang="it-IT" dirty="0"/>
              <a:t>excitations of exotic nuclei (DDR, Pygmy resonances)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Effects </a:t>
            </a:r>
            <a:r>
              <a:rPr lang="it-IT" dirty="0"/>
              <a:t>of isospin in neutron-rich nuclei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Fusion-evaporation </a:t>
            </a:r>
            <a:r>
              <a:rPr lang="it-IT" dirty="0"/>
              <a:t>reactions with RIBs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949" y="6550223"/>
            <a:ext cx="2016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/>
              <a:t>http://web2.infn.it/spes/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27715" y="138112"/>
            <a:ext cx="2060710" cy="1626410"/>
            <a:chOff x="6327715" y="138112"/>
            <a:chExt cx="2060710" cy="1626410"/>
          </a:xfrm>
        </p:grpSpPr>
        <p:pic>
          <p:nvPicPr>
            <p:cNvPr id="15362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15" y="138112"/>
              <a:ext cx="2060710" cy="162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423637" y="138112"/>
              <a:ext cx="9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PRISMA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13829" y="1615755"/>
            <a:ext cx="2451167" cy="1542031"/>
            <a:chOff x="5706988" y="1684444"/>
            <a:chExt cx="2451167" cy="1542031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5890117" y="1684444"/>
              <a:ext cx="2268038" cy="1542031"/>
              <a:chOff x="865313" y="4414849"/>
              <a:chExt cx="3168351" cy="2154151"/>
            </a:xfrm>
          </p:grpSpPr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9" r="7575"/>
              <a:stretch/>
            </p:blipFill>
            <p:spPr bwMode="auto">
              <a:xfrm>
                <a:off x="865313" y="4414849"/>
                <a:ext cx="3168351" cy="2154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35000"/>
                        </a14:imgEffect>
                        <a14:imgEffect>
                          <a14:brightnessContrast bright="31000" contrast="-2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3013" y="4785273"/>
                <a:ext cx="522613" cy="7066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706988" y="2420888"/>
              <a:ext cx="977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GALILEO</a:t>
              </a:r>
              <a:endParaRPr lang="it-IT" dirty="0"/>
            </a:p>
          </p:txBody>
        </p:sp>
      </p:grp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648563" y="6327085"/>
            <a:ext cx="301785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100" dirty="0" smtClean="0">
                <a:sym typeface="Wingdings" pitchFamily="2" charset="2"/>
              </a:rPr>
              <a:t>*SPES-SPIRAL2 or european collaboration </a:t>
            </a:r>
          </a:p>
          <a:p>
            <a:r>
              <a:rPr lang="it-IT" sz="1200" dirty="0" smtClean="0">
                <a:solidFill>
                  <a:schemeClr val="hlink"/>
                </a:solidFill>
              </a:rPr>
              <a:t>** </a:t>
            </a:r>
            <a:r>
              <a:rPr lang="it-IT" sz="1100" dirty="0">
                <a:solidFill>
                  <a:schemeClr val="hlink"/>
                </a:solidFill>
              </a:rPr>
              <a:t>part of Chimera installed at SPES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62416" y="5613104"/>
            <a:ext cx="1445888" cy="1019175"/>
            <a:chOff x="5862416" y="5613104"/>
            <a:chExt cx="1445888" cy="1019175"/>
          </a:xfrm>
        </p:grpSpPr>
        <p:pic>
          <p:nvPicPr>
            <p:cNvPr id="15374" name="Picture 2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416" y="5613104"/>
              <a:ext cx="1419225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543158" y="6122691"/>
              <a:ext cx="765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*Fazia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97524" y="4366989"/>
            <a:ext cx="1311046" cy="1178371"/>
            <a:chOff x="5597524" y="4366989"/>
            <a:chExt cx="1311046" cy="1178371"/>
          </a:xfrm>
        </p:grpSpPr>
        <p:pic>
          <p:nvPicPr>
            <p:cNvPr id="15369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524" y="4366989"/>
              <a:ext cx="1283001" cy="1178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600199" y="4584990"/>
              <a:ext cx="130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**CHIMERA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2972" y="4637881"/>
            <a:ext cx="789509" cy="863600"/>
            <a:chOff x="7182972" y="4637881"/>
            <a:chExt cx="789509" cy="863600"/>
          </a:xfrm>
        </p:grpSpPr>
        <p:pic>
          <p:nvPicPr>
            <p:cNvPr id="15372" name="Picture 2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972" y="4637881"/>
              <a:ext cx="747713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183547" y="4885015"/>
              <a:ext cx="788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TRACE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423636" y="5533749"/>
            <a:ext cx="1396835" cy="1046344"/>
            <a:chOff x="7423636" y="5533749"/>
            <a:chExt cx="1396835" cy="1046344"/>
          </a:xfrm>
        </p:grpSpPr>
        <p:pic>
          <p:nvPicPr>
            <p:cNvPr id="15371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636" y="5533749"/>
              <a:ext cx="1396835" cy="104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578014" y="6191504"/>
              <a:ext cx="110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GARFIELD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92041" y="3304771"/>
            <a:ext cx="833690" cy="1059897"/>
            <a:chOff x="8265959" y="4473852"/>
            <a:chExt cx="833690" cy="1059897"/>
          </a:xfrm>
        </p:grpSpPr>
        <p:pic>
          <p:nvPicPr>
            <p:cNvPr id="15373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6762" y="4473852"/>
              <a:ext cx="690562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265959" y="5164417"/>
              <a:ext cx="833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*NEDA</a:t>
              </a:r>
              <a:endParaRPr lang="it-IT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41475" y="3419708"/>
            <a:ext cx="185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Requested beams</a:t>
            </a:r>
            <a:endParaRPr lang="it-IT" dirty="0"/>
          </a:p>
        </p:txBody>
      </p:sp>
      <p:grpSp>
        <p:nvGrpSpPr>
          <p:cNvPr id="30" name="Group 29"/>
          <p:cNvGrpSpPr/>
          <p:nvPr/>
        </p:nvGrpSpPr>
        <p:grpSpPr>
          <a:xfrm>
            <a:off x="8072131" y="1900858"/>
            <a:ext cx="1063625" cy="1292642"/>
            <a:chOff x="8072131" y="1900858"/>
            <a:chExt cx="1063625" cy="1292642"/>
          </a:xfrm>
        </p:grpSpPr>
        <p:pic>
          <p:nvPicPr>
            <p:cNvPr id="50191" name="Picture 15"/>
            <p:cNvPicPr>
              <a:picLocks noChangeAspect="1" noChangeArrowheads="1"/>
            </p:cNvPicPr>
            <p:nvPr/>
          </p:nvPicPr>
          <p:blipFill>
            <a:blip r:embed="rId14">
              <a:lum bright="12000"/>
            </a:blip>
            <a:srcRect b="7262"/>
            <a:stretch>
              <a:fillRect/>
            </a:stretch>
          </p:blipFill>
          <p:spPr bwMode="auto">
            <a:xfrm>
              <a:off x="8072131" y="1900858"/>
              <a:ext cx="1063625" cy="12239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8201845" y="2824168"/>
              <a:ext cx="919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*AGATA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4660" y="3846416"/>
            <a:ext cx="1281112" cy="1111250"/>
            <a:chOff x="5706988" y="3157786"/>
            <a:chExt cx="1281112" cy="1111250"/>
          </a:xfrm>
        </p:grpSpPr>
        <p:pic>
          <p:nvPicPr>
            <p:cNvPr id="15370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988" y="3157786"/>
              <a:ext cx="1281112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67331" y="3340349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RIPEN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176" name="Group 50175"/>
          <p:cNvGrpSpPr/>
          <p:nvPr/>
        </p:nvGrpSpPr>
        <p:grpSpPr>
          <a:xfrm>
            <a:off x="7032073" y="2915739"/>
            <a:ext cx="1169772" cy="1079597"/>
            <a:chOff x="7032073" y="2915739"/>
            <a:chExt cx="1169772" cy="1079597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073" y="2915739"/>
              <a:ext cx="1169772" cy="1079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358070" y="3346601"/>
              <a:ext cx="823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*PARIS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2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53975" y="0"/>
            <a:ext cx="9197975" cy="1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5400" b="1" dirty="0">
                <a:latin typeface="Calibri" pitchFamily="34" charset="0"/>
              </a:rPr>
              <a:t>SPES layout </a:t>
            </a:r>
          </a:p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10242" name="Picture 2" descr="D:\121120_spes_napp2\Task2_EdiliziaServizi\layout\MarcoRigato\2011\Immagine_0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268413"/>
            <a:ext cx="923448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5340" y="4321969"/>
            <a:ext cx="1435100" cy="3698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ISOL FACILITY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5759450" y="1808163"/>
            <a:ext cx="1692275" cy="522287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Radioisotopes for medical applications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7812088" y="3759200"/>
            <a:ext cx="1223962" cy="954088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Possible expansion for ADS to study GEN4 reactor </a:t>
            </a:r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3923928" y="1939378"/>
            <a:ext cx="1633538" cy="368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CYCLOTRON</a:t>
            </a: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 rot="-2312011">
            <a:off x="585788" y="5765800"/>
            <a:ext cx="1595437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To ALPI Linac</a:t>
            </a:r>
          </a:p>
        </p:txBody>
      </p:sp>
      <p:sp>
        <p:nvSpPr>
          <p:cNvPr id="10249" name="CasellaDiTesto 1"/>
          <p:cNvSpPr txBox="1">
            <a:spLocks noChangeArrowheads="1"/>
          </p:cNvSpPr>
          <p:nvPr/>
        </p:nvSpPr>
        <p:spPr bwMode="auto">
          <a:xfrm rot="-2184201">
            <a:off x="406400" y="3224213"/>
            <a:ext cx="1954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/>
              <a:t>Experimental hall</a:t>
            </a:r>
            <a:endParaRPr lang="en-US"/>
          </a:p>
        </p:txBody>
      </p:sp>
      <p:sp>
        <p:nvSpPr>
          <p:cNvPr id="11" name="TextBox 7"/>
          <p:cNvSpPr txBox="1"/>
          <p:nvPr/>
        </p:nvSpPr>
        <p:spPr>
          <a:xfrm>
            <a:off x="5759450" y="3497263"/>
            <a:ext cx="1692275" cy="523875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Proton and </a:t>
            </a:r>
            <a:r>
              <a:rPr lang="it-IT" sz="1400" dirty="0" err="1">
                <a:solidFill>
                  <a:schemeClr val="tx1"/>
                </a:solidFill>
              </a:rPr>
              <a:t>neutron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irradiation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areas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 rot="19275020">
            <a:off x="1768900" y="3377802"/>
            <a:ext cx="3589976" cy="1095598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683568" y="5391150"/>
            <a:ext cx="896937" cy="701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817563" y="4506913"/>
            <a:ext cx="1131887" cy="87312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6" name="TextBox 11"/>
          <p:cNvSpPr txBox="1">
            <a:spLocks noChangeArrowheads="1"/>
          </p:cNvSpPr>
          <p:nvPr/>
        </p:nvSpPr>
        <p:spPr bwMode="auto">
          <a:xfrm rot="-2241779">
            <a:off x="-71438" y="4640263"/>
            <a:ext cx="1778001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400"/>
              <a:t>Reaccelerated RIBs</a:t>
            </a:r>
            <a:endParaRPr lang="en-US" sz="1400"/>
          </a:p>
        </p:txBody>
      </p:sp>
      <p:sp>
        <p:nvSpPr>
          <p:cNvPr id="10257" name="TextBox 10"/>
          <p:cNvSpPr txBox="1">
            <a:spLocks noChangeArrowheads="1"/>
          </p:cNvSpPr>
          <p:nvPr/>
        </p:nvSpPr>
        <p:spPr bwMode="auto">
          <a:xfrm>
            <a:off x="1791098" y="5950744"/>
            <a:ext cx="7352902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dirty="0" err="1"/>
              <a:t>Radioactive</a:t>
            </a:r>
            <a:r>
              <a:rPr lang="it-IT" dirty="0"/>
              <a:t> </a:t>
            </a:r>
            <a:r>
              <a:rPr lang="it-IT" dirty="0" err="1"/>
              <a:t>Ion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are </a:t>
            </a:r>
            <a:r>
              <a:rPr lang="it-IT" dirty="0" err="1"/>
              <a:t>reaccelerated</a:t>
            </a:r>
            <a:r>
              <a:rPr lang="it-IT" dirty="0"/>
              <a:t> by the </a:t>
            </a:r>
            <a:r>
              <a:rPr lang="it-IT" dirty="0" err="1"/>
              <a:t>superconductive</a:t>
            </a:r>
            <a:r>
              <a:rPr lang="it-IT" dirty="0"/>
              <a:t> </a:t>
            </a:r>
            <a:r>
              <a:rPr lang="it-IT" dirty="0" err="1"/>
              <a:t>linac</a:t>
            </a:r>
            <a:r>
              <a:rPr lang="it-IT" dirty="0"/>
              <a:t> </a:t>
            </a:r>
            <a:r>
              <a:rPr lang="it-IT" dirty="0" smtClean="0"/>
              <a:t>ALPI. A </a:t>
            </a:r>
            <a:r>
              <a:rPr lang="it-IT" dirty="0" err="1" smtClean="0"/>
              <a:t>normal</a:t>
            </a:r>
            <a:r>
              <a:rPr lang="it-IT" dirty="0" smtClean="0"/>
              <a:t> </a:t>
            </a:r>
            <a:r>
              <a:rPr lang="it-IT" dirty="0" err="1" smtClean="0"/>
              <a:t>conductive</a:t>
            </a:r>
            <a:r>
              <a:rPr lang="it-IT" dirty="0" smtClean="0"/>
              <a:t> RFQ </a:t>
            </a:r>
            <a:r>
              <a:rPr lang="it-IT" dirty="0" err="1" smtClean="0"/>
              <a:t>placed</a:t>
            </a:r>
            <a:r>
              <a:rPr lang="it-IT" dirty="0" smtClean="0"/>
              <a:t> </a:t>
            </a:r>
            <a:r>
              <a:rPr lang="it-IT" dirty="0" err="1" smtClean="0"/>
              <a:t>before</a:t>
            </a:r>
            <a:r>
              <a:rPr lang="it-IT" dirty="0" smtClean="0"/>
              <a:t> ALPI </a:t>
            </a:r>
            <a:r>
              <a:rPr lang="it-IT" dirty="0" err="1" smtClean="0"/>
              <a:t>will</a:t>
            </a:r>
            <a:r>
              <a:rPr lang="it-IT" dirty="0" smtClean="0"/>
              <a:t> match the input </a:t>
            </a:r>
            <a:r>
              <a:rPr lang="it-IT" dirty="0" err="1" smtClean="0"/>
              <a:t>acceptance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r>
              <a:rPr lang="it-IT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9285195">
            <a:off x="4745096" y="1438134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10m</a:t>
            </a:r>
            <a:endParaRPr lang="it-IT" sz="9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-53975" y="1268413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Laboratori Nazionali di Legnaro</a:t>
            </a:r>
            <a:endParaRPr lang="en-US" dirty="0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619672" y="1700808"/>
            <a:ext cx="2304256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smtClean="0"/>
              <a:t>- 35-70 MeV</a:t>
            </a:r>
            <a:r>
              <a:rPr lang="en-US" sz="1100" dirty="0" smtClean="0"/>
              <a:t> variable energy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600" dirty="0" smtClean="0"/>
              <a:t> 750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A total p-current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600" dirty="0" smtClean="0"/>
              <a:t> two independent exits</a:t>
            </a:r>
            <a:endParaRPr lang="en-US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46851" y="1379384"/>
            <a:ext cx="19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NEW </a:t>
            </a:r>
            <a:r>
              <a:rPr lang="it-IT" dirty="0" err="1" smtClean="0"/>
              <a:t>infrastructure</a:t>
            </a:r>
            <a:endParaRPr lang="en-US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8" y="1712103"/>
            <a:ext cx="1152128" cy="56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543608" y="4161865"/>
            <a:ext cx="3363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Two</a:t>
            </a:r>
            <a:r>
              <a:rPr lang="it-IT" dirty="0" smtClean="0">
                <a:solidFill>
                  <a:srgbClr val="FFFF00"/>
                </a:solidFill>
              </a:rPr>
              <a:t> ISOL targets</a:t>
            </a:r>
          </a:p>
          <a:p>
            <a:r>
              <a:rPr lang="it-IT" dirty="0">
                <a:solidFill>
                  <a:srgbClr val="FFFF00"/>
                </a:solidFill>
              </a:rPr>
              <a:t>High </a:t>
            </a:r>
            <a:r>
              <a:rPr lang="it-IT" dirty="0" err="1">
                <a:solidFill>
                  <a:srgbClr val="FFFF00"/>
                </a:solidFill>
              </a:rPr>
              <a:t>Resolution</a:t>
            </a:r>
            <a:r>
              <a:rPr lang="it-IT" dirty="0">
                <a:solidFill>
                  <a:srgbClr val="FFFF00"/>
                </a:solidFill>
              </a:rPr>
              <a:t> Mass Separator</a:t>
            </a:r>
          </a:p>
          <a:p>
            <a:r>
              <a:rPr lang="it-IT" dirty="0">
                <a:solidFill>
                  <a:srgbClr val="FFFF00"/>
                </a:solidFill>
              </a:rPr>
              <a:t>DM/M= </a:t>
            </a:r>
            <a:r>
              <a:rPr lang="it-IT" dirty="0" smtClean="0">
                <a:solidFill>
                  <a:srgbClr val="FFFF00"/>
                </a:solidFill>
              </a:rPr>
              <a:t>1/40000 (</a:t>
            </a:r>
            <a:r>
              <a:rPr lang="it-IT" dirty="0" err="1" smtClean="0">
                <a:solidFill>
                  <a:srgbClr val="FFFF00"/>
                </a:solidFill>
              </a:rPr>
              <a:t>physics</a:t>
            </a:r>
            <a:r>
              <a:rPr lang="it-IT" dirty="0" smtClean="0">
                <a:solidFill>
                  <a:srgbClr val="FFFF00"/>
                </a:solidFill>
              </a:rPr>
              <a:t> design)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ECR-</a:t>
            </a:r>
            <a:r>
              <a:rPr lang="it-IT" dirty="0" err="1" smtClean="0">
                <a:solidFill>
                  <a:srgbClr val="FFFF00"/>
                </a:solidFill>
              </a:rPr>
              <a:t>Charge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Breeder</a:t>
            </a:r>
            <a:r>
              <a:rPr lang="it-IT" dirty="0">
                <a:solidFill>
                  <a:srgbClr val="FFFF00"/>
                </a:solidFill>
              </a:rPr>
              <a:t> &amp; Medium </a:t>
            </a:r>
            <a:r>
              <a:rPr lang="it-IT" dirty="0" err="1">
                <a:solidFill>
                  <a:srgbClr val="FFFF00"/>
                </a:solidFill>
              </a:rPr>
              <a:t>Resolution</a:t>
            </a:r>
            <a:r>
              <a:rPr lang="it-IT" dirty="0">
                <a:solidFill>
                  <a:srgbClr val="FFFF00"/>
                </a:solidFill>
              </a:rPr>
              <a:t> Mass Separator DM/M=1/1000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4716016" y="3068960"/>
            <a:ext cx="841450" cy="125300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 flipV="1">
            <a:off x="5467549" y="3497263"/>
            <a:ext cx="76059" cy="82470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 flipV="1">
            <a:off x="4067944" y="3408363"/>
            <a:ext cx="1489522" cy="13858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 flipV="1">
            <a:off x="2555776" y="4506913"/>
            <a:ext cx="3001690" cy="8022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1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FIG_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2503151"/>
            <a:ext cx="493305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Documents and Settings\alberto\Documenti\foto\laboratori\target\H_700+IS_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56" y="4530500"/>
            <a:ext cx="3072900" cy="230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611560" y="209097"/>
            <a:ext cx="700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b="1" dirty="0"/>
              <a:t>NEW DIRECT TARGET CONCEPT to operate with 10kW proton beam 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413303"/>
              </p:ext>
            </p:extLst>
          </p:nvPr>
        </p:nvGraphicFramePr>
        <p:xfrm>
          <a:off x="5436096" y="764704"/>
          <a:ext cx="3572661" cy="203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658" name="TextBox 3"/>
          <p:cNvSpPr txBox="1">
            <a:spLocks noChangeArrowheads="1"/>
          </p:cNvSpPr>
          <p:nvPr/>
        </p:nvSpPr>
        <p:spPr bwMode="auto">
          <a:xfrm>
            <a:off x="221708" y="1628800"/>
            <a:ext cx="42138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dirty="0"/>
              <a:t>UCx= 7 disks, 4 cm dia, 1.3 mm (</a:t>
            </a:r>
            <a:r>
              <a:rPr lang="en-US" dirty="0"/>
              <a:t>~</a:t>
            </a:r>
            <a:r>
              <a:rPr lang="it-IT" dirty="0" smtClean="0"/>
              <a:t>30g total)</a:t>
            </a:r>
            <a:endParaRPr lang="it-IT" dirty="0"/>
          </a:p>
          <a:p>
            <a:pPr eaLnBrk="1" hangingPunct="1"/>
            <a:r>
              <a:rPr lang="it-IT" dirty="0" smtClean="0"/>
              <a:t>In target proton beam = 200 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/>
              <a:t>A 40MeV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708" y="836712"/>
            <a:ext cx="5113338" cy="647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The SPES choice: optimize the Direct Target design and material production to reach 10</a:t>
            </a:r>
            <a:r>
              <a:rPr lang="it-IT" baseline="30000" dirty="0"/>
              <a:t>13</a:t>
            </a:r>
            <a:r>
              <a:rPr lang="it-IT" dirty="0"/>
              <a:t> fissions/s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7366" y="6156564"/>
            <a:ext cx="312604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 smtClean="0"/>
              <a:t>Collaboration: LNL, ENEA-Bologna, Padova University (Eng, Chem)</a:t>
            </a:r>
            <a:endParaRPr lang="it-IT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44008" y="1951965"/>
            <a:ext cx="4493781" cy="4072046"/>
            <a:chOff x="4623945" y="2478832"/>
            <a:chExt cx="4572000" cy="2743200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54073419"/>
                </p:ext>
              </p:extLst>
            </p:nvPr>
          </p:nvGraphicFramePr>
          <p:xfrm>
            <a:off x="4623945" y="2478832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3" name="Straight Connector 2"/>
            <p:cNvCxnSpPr/>
            <p:nvPr/>
          </p:nvCxnSpPr>
          <p:spPr>
            <a:xfrm>
              <a:off x="5508104" y="3473861"/>
              <a:ext cx="347667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240201" y="4851612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Target under operation at 2000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2924944"/>
            <a:ext cx="32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UCx</a:t>
            </a:r>
            <a:r>
              <a:rPr lang="it-IT" dirty="0" smtClean="0">
                <a:solidFill>
                  <a:srgbClr val="FFFF00"/>
                </a:solidFill>
              </a:rPr>
              <a:t> target </a:t>
            </a:r>
            <a:r>
              <a:rPr lang="it-IT" dirty="0" err="1" smtClean="0">
                <a:solidFill>
                  <a:srgbClr val="FFFF00"/>
                </a:solidFill>
              </a:rPr>
              <a:t>completely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developed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9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9" descr="frontend_spes_v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946250"/>
            <a:ext cx="8081962" cy="53625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30501" y="1240541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Designed following updated version of ISOLDE front-end</a:t>
            </a:r>
            <a:endParaRPr lang="en-US" dirty="0"/>
          </a:p>
        </p:txBody>
      </p:sp>
      <p:sp>
        <p:nvSpPr>
          <p:cNvPr id="12291" name="Text Box 13"/>
          <p:cNvSpPr txBox="1">
            <a:spLocks noChangeArrowheads="1"/>
          </p:cNvSpPr>
          <p:nvPr/>
        </p:nvSpPr>
        <p:spPr bwMode="auto">
          <a:xfrm>
            <a:off x="28575" y="-63500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600" b="1" dirty="0" smtClean="0"/>
              <a:t>The SPES off-line Front end</a:t>
            </a:r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2962357" y="3923747"/>
            <a:ext cx="1526828" cy="307777"/>
          </a:xfrm>
          <a:prstGeom prst="rect">
            <a:avLst/>
          </a:prstGeom>
          <a:solidFill>
            <a:schemeClr val="tx2">
              <a:lumMod val="75000"/>
              <a:alpha val="52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hangingPunct="1"/>
            <a:r>
              <a:rPr lang="en-US" sz="1400" b="1" dirty="0" smtClean="0">
                <a:solidFill>
                  <a:srgbClr val="FFFF00"/>
                </a:solidFill>
              </a:rPr>
              <a:t>30-40 </a:t>
            </a:r>
            <a:r>
              <a:rPr lang="en-US" sz="1400" b="1" dirty="0">
                <a:solidFill>
                  <a:srgbClr val="FFFF00"/>
                </a:solidFill>
              </a:rPr>
              <a:t>kV platform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4666" y="567790"/>
            <a:ext cx="8809037" cy="5731907"/>
            <a:chOff x="59531" y="576918"/>
            <a:chExt cx="8809037" cy="5731907"/>
          </a:xfrm>
        </p:grpSpPr>
        <p:grpSp>
          <p:nvGrpSpPr>
            <p:cNvPr id="4" name="Group 3"/>
            <p:cNvGrpSpPr/>
            <p:nvPr/>
          </p:nvGrpSpPr>
          <p:grpSpPr>
            <a:xfrm>
              <a:off x="59531" y="576918"/>
              <a:ext cx="8809037" cy="5731907"/>
              <a:chOff x="59531" y="576918"/>
              <a:chExt cx="8809037" cy="5731907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31" y="946250"/>
                <a:ext cx="8809037" cy="5362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3083416" y="576918"/>
                <a:ext cx="21592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2813">
                  <a:spcBef>
                    <a:spcPct val="50000"/>
                  </a:spcBef>
                </a:pPr>
                <a:r>
                  <a:rPr kumimoji="1" lang="en-US" b="1" dirty="0"/>
                  <a:t>(working since 2010)</a:t>
                </a:r>
              </a:p>
            </p:txBody>
          </p:sp>
        </p:grp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334000" y="5259387"/>
              <a:ext cx="1511300" cy="760413"/>
            </a:xfrm>
            <a:prstGeom prst="rect">
              <a:avLst/>
            </a:prstGeom>
            <a:solidFill>
              <a:srgbClr val="FFFF66">
                <a:alpha val="4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b="1" dirty="0"/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Electrostatic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Quadrupoles</a:t>
              </a:r>
            </a:p>
            <a:p>
              <a:pPr algn="ctr">
                <a:spcBef>
                  <a:spcPct val="50000"/>
                </a:spcBef>
              </a:pPr>
              <a:endParaRPr lang="en-US" b="1" dirty="0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3604737" y="5257800"/>
              <a:ext cx="1528444" cy="762000"/>
            </a:xfrm>
            <a:prstGeom prst="rect">
              <a:avLst/>
            </a:prstGeom>
            <a:solidFill>
              <a:srgbClr val="FFFF66">
                <a:alpha val="4705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Electrostatic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Steerer</a:t>
              </a:r>
              <a:endParaRPr lang="en-US" b="1" dirty="0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576263" y="5257800"/>
              <a:ext cx="1404937" cy="762000"/>
            </a:xfrm>
            <a:prstGeom prst="rect">
              <a:avLst/>
            </a:prstGeom>
            <a:solidFill>
              <a:srgbClr val="FFFFFF">
                <a:alpha val="3803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Target 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&amp; Ion Source</a:t>
              </a:r>
              <a:endParaRPr lang="en-US" b="1" dirty="0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010400" y="5257801"/>
              <a:ext cx="1447800" cy="762000"/>
            </a:xfrm>
            <a:prstGeom prst="rect">
              <a:avLst/>
            </a:prstGeom>
            <a:solidFill>
              <a:srgbClr val="FFFFFF">
                <a:alpha val="38824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Beam Diagnostic 1</a:t>
              </a:r>
              <a:endParaRPr lang="en-US" b="1" dirty="0"/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2286000" y="5257800"/>
              <a:ext cx="1066800" cy="76200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Insulator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(30 kV)</a:t>
              </a:r>
              <a:endParaRPr lang="en-US" b="1" dirty="0"/>
            </a:p>
            <a:p>
              <a:pPr algn="ctr">
                <a:spcBef>
                  <a:spcPct val="50000"/>
                </a:spcBef>
              </a:pPr>
              <a:endParaRPr lang="en-US" b="1" dirty="0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7357268" y="4004370"/>
              <a:ext cx="1511300" cy="760413"/>
            </a:xfrm>
            <a:prstGeom prst="rect">
              <a:avLst/>
            </a:prstGeom>
            <a:solidFill>
              <a:srgbClr val="FFFF66">
                <a:alpha val="4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b="1" dirty="0"/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Wien Filter</a:t>
              </a:r>
            </a:p>
            <a:p>
              <a:pPr algn="ctr">
                <a:spcBef>
                  <a:spcPct val="50000"/>
                </a:spcBef>
              </a:pPr>
              <a:endParaRPr lang="en-US" b="1" dirty="0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043608" y="2708920"/>
            <a:ext cx="7094445" cy="2541339"/>
            <a:chOff x="1043608" y="2708920"/>
            <a:chExt cx="7094445" cy="2541339"/>
          </a:xfrm>
        </p:grpSpPr>
        <p:cxnSp>
          <p:nvCxnSpPr>
            <p:cNvPr id="13" name="Connettore 2 12"/>
            <p:cNvCxnSpPr>
              <a:stCxn id="8" idx="0"/>
            </p:cNvCxnSpPr>
            <p:nvPr/>
          </p:nvCxnSpPr>
          <p:spPr>
            <a:xfrm flipH="1" flipV="1">
              <a:off x="1043608" y="3501008"/>
              <a:ext cx="260259" cy="17476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>
              <a:stCxn id="10" idx="0"/>
            </p:cNvCxnSpPr>
            <p:nvPr/>
          </p:nvCxnSpPr>
          <p:spPr>
            <a:xfrm flipV="1">
              <a:off x="2844535" y="3501008"/>
              <a:ext cx="0" cy="17476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>
              <a:stCxn id="7" idx="0"/>
            </p:cNvCxnSpPr>
            <p:nvPr/>
          </p:nvCxnSpPr>
          <p:spPr>
            <a:xfrm flipH="1" flipV="1">
              <a:off x="3725771" y="3501008"/>
              <a:ext cx="668323" cy="17476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>
              <a:stCxn id="6" idx="0"/>
            </p:cNvCxnSpPr>
            <p:nvPr/>
          </p:nvCxnSpPr>
          <p:spPr>
            <a:xfrm flipH="1" flipV="1">
              <a:off x="5652120" y="3140968"/>
              <a:ext cx="462665" cy="210929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>
              <a:stCxn id="9" idx="0"/>
            </p:cNvCxnSpPr>
            <p:nvPr/>
          </p:nvCxnSpPr>
          <p:spPr>
            <a:xfrm flipH="1" flipV="1">
              <a:off x="6870435" y="2996952"/>
              <a:ext cx="889000" cy="22517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>
              <a:stCxn id="11" idx="0"/>
            </p:cNvCxnSpPr>
            <p:nvPr/>
          </p:nvCxnSpPr>
          <p:spPr>
            <a:xfrm flipH="1" flipV="1">
              <a:off x="8028384" y="2708920"/>
              <a:ext cx="109669" cy="12863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ccia a sinistra 28"/>
            <p:cNvSpPr/>
            <p:nvPr/>
          </p:nvSpPr>
          <p:spPr>
            <a:xfrm rot="2273656">
              <a:off x="1185720" y="4374840"/>
              <a:ext cx="1915599" cy="566328"/>
            </a:xfrm>
            <a:prstGeom prst="leftArrow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Proton </a:t>
              </a:r>
              <a:r>
                <a:rPr lang="en-US" dirty="0" smtClean="0"/>
                <a:t>beam</a:t>
              </a:r>
              <a:endParaRPr lang="en-US" dirty="0"/>
            </a:p>
          </p:txBody>
        </p:sp>
        <p:sp>
          <p:nvSpPr>
            <p:cNvPr id="30" name="Freccia a destra 29"/>
            <p:cNvSpPr/>
            <p:nvPr/>
          </p:nvSpPr>
          <p:spPr>
            <a:xfrm rot="20827209">
              <a:off x="1661728" y="2877762"/>
              <a:ext cx="4248234" cy="279814"/>
            </a:xfrm>
            <a:prstGeom prst="rightArrow">
              <a:avLst>
                <a:gd name="adj1" fmla="val 69518"/>
                <a:gd name="adj2" fmla="val 50000"/>
              </a:avLst>
            </a:prstGeom>
            <a:solidFill>
              <a:schemeClr val="accent1">
                <a:alpha val="49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 smtClean="0"/>
                <a:t>Radioactive</a:t>
              </a:r>
              <a:r>
                <a:rPr lang="it-IT" dirty="0" smtClean="0"/>
                <a:t> </a:t>
              </a:r>
              <a:r>
                <a:rPr lang="it-IT" dirty="0" err="1" smtClean="0"/>
                <a:t>ion</a:t>
              </a:r>
              <a:r>
                <a:rPr lang="it-IT" dirty="0" smtClean="0"/>
                <a:t> </a:t>
              </a:r>
              <a:r>
                <a:rPr lang="en-US" dirty="0" smtClean="0"/>
                <a:t>beam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5692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3"/>
          <p:cNvSpPr txBox="1">
            <a:spLocks noChangeArrowheads="1"/>
          </p:cNvSpPr>
          <p:nvPr/>
        </p:nvSpPr>
        <p:spPr bwMode="auto">
          <a:xfrm>
            <a:off x="1164615" y="0"/>
            <a:ext cx="621399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sz="3600" b="1" dirty="0">
                <a:latin typeface="+mj-lt"/>
              </a:rPr>
              <a:t>The SPES Ion Sources</a:t>
            </a:r>
          </a:p>
        </p:txBody>
      </p:sp>
      <p:pic>
        <p:nvPicPr>
          <p:cNvPr id="27652" name="Picture 6" descr="D:\documenti\target-spes\mattia\ago 10\SAM_2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4" y="766763"/>
            <a:ext cx="4356100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484438" y="4437063"/>
            <a:ext cx="642937" cy="307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350 A</a:t>
            </a:r>
          </a:p>
        </p:txBody>
      </p:sp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35" y="723963"/>
            <a:ext cx="3852863" cy="278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5245100" y="800100"/>
            <a:ext cx="273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C00000"/>
                </a:solidFill>
                <a:latin typeface="Arial" pitchFamily="34" charset="0"/>
              </a:rPr>
              <a:t>Plasma Ion Source (PIS)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62013" y="798513"/>
            <a:ext cx="2738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Surface Ion Source (SIS)</a:t>
            </a:r>
          </a:p>
        </p:txBody>
      </p:sp>
      <p:grpSp>
        <p:nvGrpSpPr>
          <p:cNvPr id="250" name="Group 249"/>
          <p:cNvGrpSpPr/>
          <p:nvPr/>
        </p:nvGrpSpPr>
        <p:grpSpPr>
          <a:xfrm>
            <a:off x="90929" y="3756025"/>
            <a:ext cx="4188988" cy="2789459"/>
            <a:chOff x="4378750" y="3644900"/>
            <a:chExt cx="4188988" cy="2789459"/>
          </a:xfrm>
        </p:grpSpPr>
        <p:pic>
          <p:nvPicPr>
            <p:cNvPr id="251" name="Picture 9" descr="IMG_7108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3644900"/>
              <a:ext cx="4140200" cy="2771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2" name="Rettangolo 10"/>
            <p:cNvSpPr>
              <a:spLocks noChangeArrowheads="1"/>
            </p:cNvSpPr>
            <p:nvPr/>
          </p:nvSpPr>
          <p:spPr bwMode="auto">
            <a:xfrm>
              <a:off x="5764713" y="5910484"/>
              <a:ext cx="1189037" cy="523875"/>
            </a:xfrm>
            <a:prstGeom prst="rect">
              <a:avLst/>
            </a:prstGeom>
            <a:solidFill>
              <a:schemeClr val="accent2">
                <a:alpha val="5803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Pulse. 15 ns </a:t>
              </a:r>
              <a:r>
                <a:rPr lang="el-GR" sz="1400" b="1">
                  <a:solidFill>
                    <a:schemeClr val="bg1"/>
                  </a:solidFill>
                </a:rPr>
                <a:t>λ</a:t>
              </a:r>
              <a:r>
                <a:rPr lang="it-IT" sz="1400" b="1">
                  <a:solidFill>
                    <a:schemeClr val="bg1"/>
                  </a:solidFill>
                </a:rPr>
                <a:t>=</a:t>
              </a:r>
              <a:r>
                <a:rPr lang="en-US" sz="1400" b="1">
                  <a:solidFill>
                    <a:schemeClr val="bg1"/>
                  </a:solidFill>
                </a:rPr>
                <a:t>308 nm</a:t>
              </a:r>
            </a:p>
          </p:txBody>
        </p:sp>
        <p:sp>
          <p:nvSpPr>
            <p:cNvPr id="254" name="Rettangolo 9"/>
            <p:cNvSpPr>
              <a:spLocks noChangeArrowheads="1"/>
            </p:cNvSpPr>
            <p:nvPr/>
          </p:nvSpPr>
          <p:spPr bwMode="auto">
            <a:xfrm>
              <a:off x="4378750" y="5901642"/>
              <a:ext cx="1385887" cy="523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2813"/>
              <a:r>
                <a:rPr lang="it-IT" sz="1400" b="1" dirty="0">
                  <a:solidFill>
                    <a:schemeClr val="bg1"/>
                  </a:solidFill>
                </a:rPr>
                <a:t>LPX200 XeCl excimer laser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72760" y="1850442"/>
            <a:ext cx="4788265" cy="3584057"/>
            <a:chOff x="2081213" y="1676400"/>
            <a:chExt cx="7127875" cy="5257800"/>
          </a:xfrm>
        </p:grpSpPr>
        <p:sp>
          <p:nvSpPr>
            <p:cNvPr id="13" name="Rettangolo 344"/>
            <p:cNvSpPr>
              <a:spLocks noChangeArrowheads="1"/>
            </p:cNvSpPr>
            <p:nvPr/>
          </p:nvSpPr>
          <p:spPr bwMode="auto">
            <a:xfrm>
              <a:off x="3403600" y="1676400"/>
              <a:ext cx="474663" cy="438150"/>
            </a:xfrm>
            <a:prstGeom prst="rect">
              <a:avLst/>
            </a:prstGeom>
            <a:solidFill>
              <a:srgbClr val="3366FF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081213" y="2370138"/>
              <a:ext cx="7127875" cy="4564062"/>
              <a:chOff x="-54" y="853"/>
              <a:chExt cx="5520" cy="2875"/>
            </a:xfrm>
          </p:grpSpPr>
          <p:sp>
            <p:nvSpPr>
              <p:cNvPr id="29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-54" y="853"/>
                <a:ext cx="5520" cy="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200"/>
              </a:p>
            </p:txBody>
          </p:sp>
          <p:grpSp>
            <p:nvGrpSpPr>
              <p:cNvPr id="30" name="Group 15"/>
              <p:cNvGrpSpPr>
                <a:grpSpLocks/>
              </p:cNvGrpSpPr>
              <p:nvPr/>
            </p:nvGrpSpPr>
            <p:grpSpPr bwMode="auto">
              <a:xfrm>
                <a:off x="240" y="912"/>
                <a:ext cx="5091" cy="1952"/>
                <a:chOff x="240" y="912"/>
                <a:chExt cx="5091" cy="1952"/>
              </a:xfrm>
            </p:grpSpPr>
            <p:sp>
              <p:nvSpPr>
                <p:cNvPr id="61" name="Rectangle 16"/>
                <p:cNvSpPr>
                  <a:spLocks noChangeArrowheads="1"/>
                </p:cNvSpPr>
                <p:nvPr/>
              </p:nvSpPr>
              <p:spPr bwMode="auto">
                <a:xfrm>
                  <a:off x="240" y="912"/>
                  <a:ext cx="289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2" name="Rectangle 17"/>
                <p:cNvSpPr>
                  <a:spLocks noChangeArrowheads="1"/>
                </p:cNvSpPr>
                <p:nvPr/>
              </p:nvSpPr>
              <p:spPr bwMode="auto">
                <a:xfrm>
                  <a:off x="5037" y="912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3" name="Rectangle 18"/>
                <p:cNvSpPr>
                  <a:spLocks noChangeArrowheads="1"/>
                </p:cNvSpPr>
                <p:nvPr/>
              </p:nvSpPr>
              <p:spPr bwMode="auto">
                <a:xfrm>
                  <a:off x="240" y="1057"/>
                  <a:ext cx="289" cy="1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4" name="Rectangle 19"/>
                <p:cNvSpPr>
                  <a:spLocks noChangeArrowheads="1"/>
                </p:cNvSpPr>
                <p:nvPr/>
              </p:nvSpPr>
              <p:spPr bwMode="auto">
                <a:xfrm>
                  <a:off x="5037" y="1050"/>
                  <a:ext cx="289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5" name="Rectangle 20"/>
                <p:cNvSpPr>
                  <a:spLocks noChangeArrowheads="1"/>
                </p:cNvSpPr>
                <p:nvPr/>
              </p:nvSpPr>
              <p:spPr bwMode="auto">
                <a:xfrm>
                  <a:off x="240" y="1187"/>
                  <a:ext cx="571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6" name="Rectangle 21"/>
                <p:cNvSpPr>
                  <a:spLocks noChangeArrowheads="1"/>
                </p:cNvSpPr>
                <p:nvPr/>
              </p:nvSpPr>
              <p:spPr bwMode="auto">
                <a:xfrm>
                  <a:off x="3626" y="1187"/>
                  <a:ext cx="289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7" name="Rectangle 22"/>
                <p:cNvSpPr>
                  <a:spLocks noChangeArrowheads="1"/>
                </p:cNvSpPr>
                <p:nvPr/>
              </p:nvSpPr>
              <p:spPr bwMode="auto">
                <a:xfrm>
                  <a:off x="3628" y="1187"/>
                  <a:ext cx="1703" cy="28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8" name="Rectangle 23"/>
                <p:cNvSpPr>
                  <a:spLocks noChangeArrowheads="1"/>
                </p:cNvSpPr>
                <p:nvPr/>
              </p:nvSpPr>
              <p:spPr bwMode="auto">
                <a:xfrm>
                  <a:off x="5037" y="1187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9" name="Rectangle 24"/>
                <p:cNvSpPr>
                  <a:spLocks noChangeArrowheads="1"/>
                </p:cNvSpPr>
                <p:nvPr/>
              </p:nvSpPr>
              <p:spPr bwMode="auto">
                <a:xfrm>
                  <a:off x="240" y="1332"/>
                  <a:ext cx="571" cy="1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0" name="Rectangle 25"/>
                <p:cNvSpPr>
                  <a:spLocks noChangeArrowheads="1"/>
                </p:cNvSpPr>
                <p:nvPr/>
              </p:nvSpPr>
              <p:spPr bwMode="auto">
                <a:xfrm>
                  <a:off x="240" y="1469"/>
                  <a:ext cx="571" cy="1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1" name="Rectangle 26"/>
                <p:cNvSpPr>
                  <a:spLocks noChangeArrowheads="1"/>
                </p:cNvSpPr>
                <p:nvPr/>
              </p:nvSpPr>
              <p:spPr bwMode="auto">
                <a:xfrm>
                  <a:off x="3626" y="1462"/>
                  <a:ext cx="1418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2" name="Rectangle 27"/>
                <p:cNvSpPr>
                  <a:spLocks noChangeArrowheads="1"/>
                </p:cNvSpPr>
                <p:nvPr/>
              </p:nvSpPr>
              <p:spPr bwMode="auto">
                <a:xfrm>
                  <a:off x="5037" y="1462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3" name="Rectangle 28"/>
                <p:cNvSpPr>
                  <a:spLocks noChangeArrowheads="1"/>
                </p:cNvSpPr>
                <p:nvPr/>
              </p:nvSpPr>
              <p:spPr bwMode="auto">
                <a:xfrm>
                  <a:off x="240" y="1607"/>
                  <a:ext cx="571" cy="1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4" name="Rectangle 29"/>
                <p:cNvSpPr>
                  <a:spLocks noChangeArrowheads="1"/>
                </p:cNvSpPr>
                <p:nvPr/>
              </p:nvSpPr>
              <p:spPr bwMode="auto">
                <a:xfrm>
                  <a:off x="3626" y="1600"/>
                  <a:ext cx="1700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5" name="Rectangle 30"/>
                <p:cNvSpPr>
                  <a:spLocks noChangeArrowheads="1"/>
                </p:cNvSpPr>
                <p:nvPr/>
              </p:nvSpPr>
              <p:spPr bwMode="auto">
                <a:xfrm>
                  <a:off x="240" y="1738"/>
                  <a:ext cx="4804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6" name="Rectangle 31"/>
                <p:cNvSpPr>
                  <a:spLocks noChangeArrowheads="1"/>
                </p:cNvSpPr>
                <p:nvPr/>
              </p:nvSpPr>
              <p:spPr bwMode="auto">
                <a:xfrm>
                  <a:off x="5037" y="1738"/>
                  <a:ext cx="289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7" name="Rectangle 32"/>
                <p:cNvSpPr>
                  <a:spLocks noChangeArrowheads="1"/>
                </p:cNvSpPr>
                <p:nvPr/>
              </p:nvSpPr>
              <p:spPr bwMode="auto">
                <a:xfrm>
                  <a:off x="240" y="1875"/>
                  <a:ext cx="5086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8" name="Rectangle 33"/>
                <p:cNvSpPr>
                  <a:spLocks noChangeArrowheads="1"/>
                </p:cNvSpPr>
                <p:nvPr/>
              </p:nvSpPr>
              <p:spPr bwMode="auto">
                <a:xfrm>
                  <a:off x="240" y="2013"/>
                  <a:ext cx="4804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9" name="Rectangle 34"/>
                <p:cNvSpPr>
                  <a:spLocks noChangeArrowheads="1"/>
                </p:cNvSpPr>
                <p:nvPr/>
              </p:nvSpPr>
              <p:spPr bwMode="auto">
                <a:xfrm>
                  <a:off x="5037" y="2013"/>
                  <a:ext cx="289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0" name="Rectangle 35"/>
                <p:cNvSpPr>
                  <a:spLocks noChangeArrowheads="1"/>
                </p:cNvSpPr>
                <p:nvPr/>
              </p:nvSpPr>
              <p:spPr bwMode="auto">
                <a:xfrm>
                  <a:off x="240" y="2151"/>
                  <a:ext cx="5086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1" name="Rectangle 36"/>
                <p:cNvSpPr>
                  <a:spLocks noChangeArrowheads="1"/>
                </p:cNvSpPr>
                <p:nvPr/>
              </p:nvSpPr>
              <p:spPr bwMode="auto">
                <a:xfrm>
                  <a:off x="240" y="2288"/>
                  <a:ext cx="4804" cy="15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2" name="Rectangle 37"/>
                <p:cNvSpPr>
                  <a:spLocks noChangeArrowheads="1"/>
                </p:cNvSpPr>
                <p:nvPr/>
              </p:nvSpPr>
              <p:spPr bwMode="auto">
                <a:xfrm>
                  <a:off x="5037" y="2288"/>
                  <a:ext cx="289" cy="1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3" name="Rectangle 38"/>
                <p:cNvSpPr>
                  <a:spLocks noChangeArrowheads="1"/>
                </p:cNvSpPr>
                <p:nvPr/>
              </p:nvSpPr>
              <p:spPr bwMode="auto">
                <a:xfrm>
                  <a:off x="240" y="2440"/>
                  <a:ext cx="5086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4" name="Rectangle 39"/>
                <p:cNvSpPr>
                  <a:spLocks noChangeArrowheads="1"/>
                </p:cNvSpPr>
                <p:nvPr/>
              </p:nvSpPr>
              <p:spPr bwMode="auto">
                <a:xfrm>
                  <a:off x="240" y="2577"/>
                  <a:ext cx="3393" cy="28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5" name="Rectangle 44"/>
                <p:cNvSpPr>
                  <a:spLocks noChangeArrowheads="1"/>
                </p:cNvSpPr>
                <p:nvPr/>
              </p:nvSpPr>
              <p:spPr bwMode="auto">
                <a:xfrm>
                  <a:off x="452" y="940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1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6" name="Rectangle 45"/>
                <p:cNvSpPr>
                  <a:spLocks noChangeArrowheads="1"/>
                </p:cNvSpPr>
                <p:nvPr/>
              </p:nvSpPr>
              <p:spPr bwMode="auto">
                <a:xfrm>
                  <a:off x="5249" y="940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2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7" name="Rectangle 46"/>
                <p:cNvSpPr>
                  <a:spLocks noChangeArrowheads="1"/>
                </p:cNvSpPr>
                <p:nvPr/>
              </p:nvSpPr>
              <p:spPr bwMode="auto">
                <a:xfrm>
                  <a:off x="261" y="1050"/>
                  <a:ext cx="9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</a:t>
                  </a:r>
                  <a:endParaRPr lang="it-IT" sz="1050"/>
                </a:p>
              </p:txBody>
            </p:sp>
            <p:sp>
              <p:nvSpPr>
                <p:cNvPr id="88" name="Rectangle 47"/>
                <p:cNvSpPr>
                  <a:spLocks noChangeArrowheads="1"/>
                </p:cNvSpPr>
                <p:nvPr/>
              </p:nvSpPr>
              <p:spPr bwMode="auto">
                <a:xfrm>
                  <a:off x="5050" y="1050"/>
                  <a:ext cx="17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He</a:t>
                  </a:r>
                  <a:endParaRPr lang="it-IT" sz="1050"/>
                </a:p>
              </p:txBody>
            </p:sp>
            <p:sp>
              <p:nvSpPr>
                <p:cNvPr id="89" name="Rectangle 48"/>
                <p:cNvSpPr>
                  <a:spLocks noChangeArrowheads="1"/>
                </p:cNvSpPr>
                <p:nvPr/>
              </p:nvSpPr>
              <p:spPr bwMode="auto">
                <a:xfrm>
                  <a:off x="452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3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0" name="Rectangle 49"/>
                <p:cNvSpPr>
                  <a:spLocks noChangeArrowheads="1"/>
                </p:cNvSpPr>
                <p:nvPr/>
              </p:nvSpPr>
              <p:spPr bwMode="auto">
                <a:xfrm>
                  <a:off x="734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4</a:t>
                  </a:r>
                  <a:endParaRPr lang="it-IT" sz="1050"/>
                </a:p>
              </p:txBody>
            </p:sp>
            <p:sp>
              <p:nvSpPr>
                <p:cNvPr id="91" name="Rectangle 50"/>
                <p:cNvSpPr>
                  <a:spLocks noChangeArrowheads="1"/>
                </p:cNvSpPr>
                <p:nvPr/>
              </p:nvSpPr>
              <p:spPr bwMode="auto">
                <a:xfrm>
                  <a:off x="3838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5</a:t>
                  </a:r>
                  <a:endParaRPr lang="it-IT" sz="1050"/>
                </a:p>
              </p:txBody>
            </p:sp>
            <p:sp>
              <p:nvSpPr>
                <p:cNvPr id="92" name="Rectangle 51"/>
                <p:cNvSpPr>
                  <a:spLocks noChangeArrowheads="1"/>
                </p:cNvSpPr>
                <p:nvPr/>
              </p:nvSpPr>
              <p:spPr bwMode="auto">
                <a:xfrm>
                  <a:off x="4120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6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3" name="Rectangle 52"/>
                <p:cNvSpPr>
                  <a:spLocks noChangeArrowheads="1"/>
                </p:cNvSpPr>
                <p:nvPr/>
              </p:nvSpPr>
              <p:spPr bwMode="auto">
                <a:xfrm>
                  <a:off x="4403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7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4" name="Rectangle 54"/>
                <p:cNvSpPr>
                  <a:spLocks noChangeArrowheads="1"/>
                </p:cNvSpPr>
                <p:nvPr/>
              </p:nvSpPr>
              <p:spPr bwMode="auto">
                <a:xfrm>
                  <a:off x="4967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9</a:t>
                  </a:r>
                  <a:endParaRPr lang="it-IT" sz="1050"/>
                </a:p>
              </p:txBody>
            </p:sp>
            <p:sp>
              <p:nvSpPr>
                <p:cNvPr id="95" name="Rectangle 55"/>
                <p:cNvSpPr>
                  <a:spLocks noChangeArrowheads="1"/>
                </p:cNvSpPr>
                <p:nvPr/>
              </p:nvSpPr>
              <p:spPr bwMode="auto">
                <a:xfrm>
                  <a:off x="5192" y="121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10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6" name="Rectangle 56"/>
                <p:cNvSpPr>
                  <a:spLocks noChangeArrowheads="1"/>
                </p:cNvSpPr>
                <p:nvPr/>
              </p:nvSpPr>
              <p:spPr bwMode="auto">
                <a:xfrm>
                  <a:off x="268" y="1325"/>
                  <a:ext cx="10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Li</a:t>
                  </a:r>
                  <a:endParaRPr lang="it-IT" sz="1050"/>
                </a:p>
              </p:txBody>
            </p:sp>
            <p:sp>
              <p:nvSpPr>
                <p:cNvPr id="97" name="Rectangle 57"/>
                <p:cNvSpPr>
                  <a:spLocks noChangeArrowheads="1"/>
                </p:cNvSpPr>
                <p:nvPr/>
              </p:nvSpPr>
              <p:spPr bwMode="auto">
                <a:xfrm>
                  <a:off x="540" y="1325"/>
                  <a:ext cx="16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Be</a:t>
                  </a:r>
                  <a:endParaRPr lang="it-IT" sz="1050"/>
                </a:p>
              </p:txBody>
            </p:sp>
            <p:sp>
              <p:nvSpPr>
                <p:cNvPr id="98" name="Rectangle 58"/>
                <p:cNvSpPr>
                  <a:spLocks noChangeArrowheads="1"/>
                </p:cNvSpPr>
                <p:nvPr/>
              </p:nvSpPr>
              <p:spPr bwMode="auto">
                <a:xfrm>
                  <a:off x="3652" y="1325"/>
                  <a:ext cx="8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</a:t>
                  </a:r>
                  <a:endParaRPr lang="it-IT" sz="1050"/>
                </a:p>
              </p:txBody>
            </p:sp>
            <p:sp>
              <p:nvSpPr>
                <p:cNvPr id="99" name="Rectangle 59"/>
                <p:cNvSpPr>
                  <a:spLocks noChangeArrowheads="1"/>
                </p:cNvSpPr>
                <p:nvPr/>
              </p:nvSpPr>
              <p:spPr bwMode="auto">
                <a:xfrm>
                  <a:off x="3935" y="1325"/>
                  <a:ext cx="8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</a:t>
                  </a:r>
                  <a:endParaRPr lang="it-IT" sz="1050"/>
                </a:p>
              </p:txBody>
            </p:sp>
            <p:sp>
              <p:nvSpPr>
                <p:cNvPr id="100" name="Rectangle 60"/>
                <p:cNvSpPr>
                  <a:spLocks noChangeArrowheads="1"/>
                </p:cNvSpPr>
                <p:nvPr/>
              </p:nvSpPr>
              <p:spPr bwMode="auto">
                <a:xfrm>
                  <a:off x="4209" y="1325"/>
                  <a:ext cx="10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N</a:t>
                  </a:r>
                  <a:endParaRPr lang="it-IT" sz="1050"/>
                </a:p>
              </p:txBody>
            </p:sp>
            <p:sp>
              <p:nvSpPr>
                <p:cNvPr id="101" name="Rectangle 61"/>
                <p:cNvSpPr>
                  <a:spLocks noChangeArrowheads="1"/>
                </p:cNvSpPr>
                <p:nvPr/>
              </p:nvSpPr>
              <p:spPr bwMode="auto">
                <a:xfrm>
                  <a:off x="4491" y="1325"/>
                  <a:ext cx="10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O</a:t>
                  </a:r>
                  <a:endParaRPr lang="it-IT" sz="1050"/>
                </a:p>
              </p:txBody>
            </p:sp>
            <p:sp>
              <p:nvSpPr>
                <p:cNvPr id="102" name="Rectangle 62"/>
                <p:cNvSpPr>
                  <a:spLocks noChangeArrowheads="1"/>
                </p:cNvSpPr>
                <p:nvPr/>
              </p:nvSpPr>
              <p:spPr bwMode="auto">
                <a:xfrm>
                  <a:off x="4780" y="1325"/>
                  <a:ext cx="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F</a:t>
                  </a:r>
                  <a:endParaRPr lang="it-IT" sz="1050"/>
                </a:p>
              </p:txBody>
            </p:sp>
            <p:sp>
              <p:nvSpPr>
                <p:cNvPr id="103" name="Rectangle 63"/>
                <p:cNvSpPr>
                  <a:spLocks noChangeArrowheads="1"/>
                </p:cNvSpPr>
                <p:nvPr/>
              </p:nvSpPr>
              <p:spPr bwMode="auto">
                <a:xfrm>
                  <a:off x="5047" y="1325"/>
                  <a:ext cx="17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Ne</a:t>
                  </a:r>
                  <a:endParaRPr lang="it-IT" sz="1050"/>
                </a:p>
              </p:txBody>
            </p:sp>
            <p:sp>
              <p:nvSpPr>
                <p:cNvPr id="104" name="Rectangle 64"/>
                <p:cNvSpPr>
                  <a:spLocks noChangeArrowheads="1"/>
                </p:cNvSpPr>
                <p:nvPr/>
              </p:nvSpPr>
              <p:spPr bwMode="auto">
                <a:xfrm>
                  <a:off x="395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</a:t>
                  </a:r>
                  <a:endParaRPr lang="it-IT" sz="1050"/>
                </a:p>
              </p:txBody>
            </p:sp>
            <p:sp>
              <p:nvSpPr>
                <p:cNvPr id="105" name="Rectangle 65"/>
                <p:cNvSpPr>
                  <a:spLocks noChangeArrowheads="1"/>
                </p:cNvSpPr>
                <p:nvPr/>
              </p:nvSpPr>
              <p:spPr bwMode="auto">
                <a:xfrm>
                  <a:off x="677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12</a:t>
                  </a:r>
                  <a:endParaRPr lang="it-IT" sz="1050"/>
                </a:p>
              </p:txBody>
            </p:sp>
            <p:sp>
              <p:nvSpPr>
                <p:cNvPr id="106" name="Rectangle 66"/>
                <p:cNvSpPr>
                  <a:spLocks noChangeArrowheads="1"/>
                </p:cNvSpPr>
                <p:nvPr/>
              </p:nvSpPr>
              <p:spPr bwMode="auto">
                <a:xfrm>
                  <a:off x="3781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 dirty="0">
                      <a:solidFill>
                        <a:srgbClr val="3333CC"/>
                      </a:solidFill>
                    </a:rPr>
                    <a:t>13</a:t>
                  </a:r>
                  <a:endParaRPr lang="it-IT" sz="1050" dirty="0"/>
                </a:p>
              </p:txBody>
            </p:sp>
            <p:sp>
              <p:nvSpPr>
                <p:cNvPr id="107" name="Rectangle 67"/>
                <p:cNvSpPr>
                  <a:spLocks noChangeArrowheads="1"/>
                </p:cNvSpPr>
                <p:nvPr/>
              </p:nvSpPr>
              <p:spPr bwMode="auto">
                <a:xfrm>
                  <a:off x="4063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14</a:t>
                  </a:r>
                  <a:endParaRPr lang="it-IT" sz="1050"/>
                </a:p>
              </p:txBody>
            </p:sp>
            <p:sp>
              <p:nvSpPr>
                <p:cNvPr id="108" name="Rectangle 68"/>
                <p:cNvSpPr>
                  <a:spLocks noChangeArrowheads="1"/>
                </p:cNvSpPr>
                <p:nvPr/>
              </p:nvSpPr>
              <p:spPr bwMode="auto">
                <a:xfrm>
                  <a:off x="4345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15</a:t>
                  </a:r>
                  <a:endParaRPr lang="it-IT" sz="1050"/>
                </a:p>
              </p:txBody>
            </p:sp>
            <p:sp>
              <p:nvSpPr>
                <p:cNvPr id="109" name="Rectangle 69"/>
                <p:cNvSpPr>
                  <a:spLocks noChangeArrowheads="1"/>
                </p:cNvSpPr>
                <p:nvPr/>
              </p:nvSpPr>
              <p:spPr bwMode="auto">
                <a:xfrm>
                  <a:off x="4628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16</a:t>
                  </a:r>
                  <a:endParaRPr lang="it-IT" sz="1050"/>
                </a:p>
              </p:txBody>
            </p:sp>
            <p:sp>
              <p:nvSpPr>
                <p:cNvPr id="110" name="Rectangle 70"/>
                <p:cNvSpPr>
                  <a:spLocks noChangeArrowheads="1"/>
                </p:cNvSpPr>
                <p:nvPr/>
              </p:nvSpPr>
              <p:spPr bwMode="auto">
                <a:xfrm>
                  <a:off x="4910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17</a:t>
                  </a:r>
                  <a:endParaRPr lang="it-IT" sz="1050"/>
                </a:p>
              </p:txBody>
            </p:sp>
            <p:sp>
              <p:nvSpPr>
                <p:cNvPr id="111" name="Rectangle 71"/>
                <p:cNvSpPr>
                  <a:spLocks noChangeArrowheads="1"/>
                </p:cNvSpPr>
                <p:nvPr/>
              </p:nvSpPr>
              <p:spPr bwMode="auto">
                <a:xfrm>
                  <a:off x="5192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18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12" name="Rectangle 72"/>
                <p:cNvSpPr>
                  <a:spLocks noChangeArrowheads="1"/>
                </p:cNvSpPr>
                <p:nvPr/>
              </p:nvSpPr>
              <p:spPr bwMode="auto">
                <a:xfrm>
                  <a:off x="254" y="1600"/>
                  <a:ext cx="17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Na</a:t>
                  </a:r>
                  <a:endParaRPr lang="it-IT" sz="1050"/>
                </a:p>
              </p:txBody>
            </p:sp>
            <p:sp>
              <p:nvSpPr>
                <p:cNvPr id="113" name="Rectangle 73"/>
                <p:cNvSpPr>
                  <a:spLocks noChangeArrowheads="1"/>
                </p:cNvSpPr>
                <p:nvPr/>
              </p:nvSpPr>
              <p:spPr bwMode="auto">
                <a:xfrm>
                  <a:off x="527" y="1600"/>
                  <a:ext cx="20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Mg</a:t>
                  </a:r>
                  <a:endParaRPr lang="it-IT" sz="1050"/>
                </a:p>
              </p:txBody>
            </p:sp>
            <p:sp>
              <p:nvSpPr>
                <p:cNvPr id="114" name="Rectangle 74"/>
                <p:cNvSpPr>
                  <a:spLocks noChangeArrowheads="1"/>
                </p:cNvSpPr>
                <p:nvPr/>
              </p:nvSpPr>
              <p:spPr bwMode="auto">
                <a:xfrm>
                  <a:off x="3647" y="1600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Al</a:t>
                  </a:r>
                  <a:endParaRPr lang="it-IT" sz="1050"/>
                </a:p>
              </p:txBody>
            </p:sp>
            <p:sp>
              <p:nvSpPr>
                <p:cNvPr id="115" name="Rectangle 75"/>
                <p:cNvSpPr>
                  <a:spLocks noChangeArrowheads="1"/>
                </p:cNvSpPr>
                <p:nvPr/>
              </p:nvSpPr>
              <p:spPr bwMode="auto">
                <a:xfrm>
                  <a:off x="3936" y="1600"/>
                  <a:ext cx="10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Si</a:t>
                  </a:r>
                  <a:endParaRPr lang="it-IT" sz="1050"/>
                </a:p>
              </p:txBody>
            </p:sp>
            <p:sp>
              <p:nvSpPr>
                <p:cNvPr id="116" name="Rectangle 76"/>
                <p:cNvSpPr>
                  <a:spLocks noChangeArrowheads="1"/>
                </p:cNvSpPr>
                <p:nvPr/>
              </p:nvSpPr>
              <p:spPr bwMode="auto">
                <a:xfrm>
                  <a:off x="4215" y="1600"/>
                  <a:ext cx="7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</a:t>
                  </a:r>
                  <a:endParaRPr lang="it-IT" sz="1050"/>
                </a:p>
              </p:txBody>
            </p:sp>
            <p:sp>
              <p:nvSpPr>
                <p:cNvPr id="117" name="Rectangle 77"/>
                <p:cNvSpPr>
                  <a:spLocks noChangeArrowheads="1"/>
                </p:cNvSpPr>
                <p:nvPr/>
              </p:nvSpPr>
              <p:spPr bwMode="auto">
                <a:xfrm>
                  <a:off x="4501" y="1600"/>
                  <a:ext cx="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</a:t>
                  </a:r>
                  <a:endParaRPr lang="it-IT" sz="1050"/>
                </a:p>
              </p:txBody>
            </p:sp>
            <p:sp>
              <p:nvSpPr>
                <p:cNvPr id="118" name="Rectangle 78"/>
                <p:cNvSpPr>
                  <a:spLocks noChangeArrowheads="1"/>
                </p:cNvSpPr>
                <p:nvPr/>
              </p:nvSpPr>
              <p:spPr bwMode="auto">
                <a:xfrm>
                  <a:off x="4780" y="1600"/>
                  <a:ext cx="118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Cl</a:t>
                  </a:r>
                  <a:endParaRPr lang="it-IT" sz="1050"/>
                </a:p>
              </p:txBody>
            </p:sp>
            <p:sp>
              <p:nvSpPr>
                <p:cNvPr id="119" name="Rectangle 79"/>
                <p:cNvSpPr>
                  <a:spLocks noChangeArrowheads="1"/>
                </p:cNvSpPr>
                <p:nvPr/>
              </p:nvSpPr>
              <p:spPr bwMode="auto">
                <a:xfrm>
                  <a:off x="5054" y="1600"/>
                  <a:ext cx="14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Ar</a:t>
                  </a:r>
                  <a:endParaRPr lang="it-IT" sz="1050"/>
                </a:p>
              </p:txBody>
            </p:sp>
            <p:sp>
              <p:nvSpPr>
                <p:cNvPr id="120" name="Rectangle 80"/>
                <p:cNvSpPr>
                  <a:spLocks noChangeArrowheads="1"/>
                </p:cNvSpPr>
                <p:nvPr/>
              </p:nvSpPr>
              <p:spPr bwMode="auto">
                <a:xfrm>
                  <a:off x="395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19</a:t>
                  </a:r>
                  <a:endParaRPr lang="it-IT" sz="1050"/>
                </a:p>
              </p:txBody>
            </p:sp>
            <p:sp>
              <p:nvSpPr>
                <p:cNvPr id="121" name="Rectangle 81"/>
                <p:cNvSpPr>
                  <a:spLocks noChangeArrowheads="1"/>
                </p:cNvSpPr>
                <p:nvPr/>
              </p:nvSpPr>
              <p:spPr bwMode="auto">
                <a:xfrm>
                  <a:off x="677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20</a:t>
                  </a:r>
                  <a:endParaRPr lang="it-IT" sz="1050"/>
                </a:p>
              </p:txBody>
            </p:sp>
            <p:sp>
              <p:nvSpPr>
                <p:cNvPr id="122" name="Rectangle 82"/>
                <p:cNvSpPr>
                  <a:spLocks noChangeArrowheads="1"/>
                </p:cNvSpPr>
                <p:nvPr/>
              </p:nvSpPr>
              <p:spPr bwMode="auto">
                <a:xfrm>
                  <a:off x="959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21</a:t>
                  </a:r>
                  <a:endParaRPr lang="it-IT" sz="1050"/>
                </a:p>
              </p:txBody>
            </p:sp>
            <p:sp>
              <p:nvSpPr>
                <p:cNvPr id="123" name="Rectangle 83"/>
                <p:cNvSpPr>
                  <a:spLocks noChangeArrowheads="1"/>
                </p:cNvSpPr>
                <p:nvPr/>
              </p:nvSpPr>
              <p:spPr bwMode="auto">
                <a:xfrm>
                  <a:off x="1242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22</a:t>
                  </a:r>
                  <a:endParaRPr lang="it-IT" sz="1050"/>
                </a:p>
              </p:txBody>
            </p:sp>
            <p:sp>
              <p:nvSpPr>
                <p:cNvPr id="124" name="Rectangle 84"/>
                <p:cNvSpPr>
                  <a:spLocks noChangeArrowheads="1"/>
                </p:cNvSpPr>
                <p:nvPr/>
              </p:nvSpPr>
              <p:spPr bwMode="auto">
                <a:xfrm>
                  <a:off x="1524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23</a:t>
                  </a:r>
                  <a:endParaRPr lang="it-IT" sz="1050"/>
                </a:p>
              </p:txBody>
            </p:sp>
            <p:sp>
              <p:nvSpPr>
                <p:cNvPr id="125" name="Rectangle 85"/>
                <p:cNvSpPr>
                  <a:spLocks noChangeArrowheads="1"/>
                </p:cNvSpPr>
                <p:nvPr/>
              </p:nvSpPr>
              <p:spPr bwMode="auto">
                <a:xfrm>
                  <a:off x="1806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24</a:t>
                  </a:r>
                  <a:endParaRPr lang="it-IT" sz="1050"/>
                </a:p>
              </p:txBody>
            </p:sp>
            <p:sp>
              <p:nvSpPr>
                <p:cNvPr id="126" name="Rectangle 86"/>
                <p:cNvSpPr>
                  <a:spLocks noChangeArrowheads="1"/>
                </p:cNvSpPr>
                <p:nvPr/>
              </p:nvSpPr>
              <p:spPr bwMode="auto">
                <a:xfrm>
                  <a:off x="2088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25</a:t>
                  </a:r>
                  <a:endParaRPr lang="it-IT" sz="1050"/>
                </a:p>
              </p:txBody>
            </p:sp>
            <p:sp>
              <p:nvSpPr>
                <p:cNvPr id="127" name="Rectangle 87"/>
                <p:cNvSpPr>
                  <a:spLocks noChangeArrowheads="1"/>
                </p:cNvSpPr>
                <p:nvPr/>
              </p:nvSpPr>
              <p:spPr bwMode="auto">
                <a:xfrm>
                  <a:off x="2370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26</a:t>
                  </a:r>
                  <a:endParaRPr lang="it-IT" sz="1050"/>
                </a:p>
              </p:txBody>
            </p:sp>
            <p:sp>
              <p:nvSpPr>
                <p:cNvPr id="128" name="Rectangle 88"/>
                <p:cNvSpPr>
                  <a:spLocks noChangeArrowheads="1"/>
                </p:cNvSpPr>
                <p:nvPr/>
              </p:nvSpPr>
              <p:spPr bwMode="auto">
                <a:xfrm>
                  <a:off x="2652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 dirty="0">
                      <a:solidFill>
                        <a:srgbClr val="3333CC"/>
                      </a:solidFill>
                    </a:rPr>
                    <a:t>27</a:t>
                  </a:r>
                  <a:endParaRPr lang="it-IT" sz="1050" dirty="0"/>
                </a:p>
              </p:txBody>
            </p:sp>
            <p:sp>
              <p:nvSpPr>
                <p:cNvPr id="129" name="Rectangle 89"/>
                <p:cNvSpPr>
                  <a:spLocks noChangeArrowheads="1"/>
                </p:cNvSpPr>
                <p:nvPr/>
              </p:nvSpPr>
              <p:spPr bwMode="auto">
                <a:xfrm>
                  <a:off x="2935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28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0" name="Rectangle 90"/>
                <p:cNvSpPr>
                  <a:spLocks noChangeArrowheads="1"/>
                </p:cNvSpPr>
                <p:nvPr/>
              </p:nvSpPr>
              <p:spPr bwMode="auto">
                <a:xfrm>
                  <a:off x="3217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29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1" name="Rectangle 91"/>
                <p:cNvSpPr>
                  <a:spLocks noChangeArrowheads="1"/>
                </p:cNvSpPr>
                <p:nvPr/>
              </p:nvSpPr>
              <p:spPr bwMode="auto">
                <a:xfrm>
                  <a:off x="3499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30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2" name="Rectangle 92"/>
                <p:cNvSpPr>
                  <a:spLocks noChangeArrowheads="1"/>
                </p:cNvSpPr>
                <p:nvPr/>
              </p:nvSpPr>
              <p:spPr bwMode="auto">
                <a:xfrm>
                  <a:off x="3781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31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3" name="Rectangle 93"/>
                <p:cNvSpPr>
                  <a:spLocks noChangeArrowheads="1"/>
                </p:cNvSpPr>
                <p:nvPr/>
              </p:nvSpPr>
              <p:spPr bwMode="auto">
                <a:xfrm>
                  <a:off x="4063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32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4" name="Rectangle 94"/>
                <p:cNvSpPr>
                  <a:spLocks noChangeArrowheads="1"/>
                </p:cNvSpPr>
                <p:nvPr/>
              </p:nvSpPr>
              <p:spPr bwMode="auto">
                <a:xfrm>
                  <a:off x="4345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33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5" name="Rectangle 95"/>
                <p:cNvSpPr>
                  <a:spLocks noChangeArrowheads="1"/>
                </p:cNvSpPr>
                <p:nvPr/>
              </p:nvSpPr>
              <p:spPr bwMode="auto">
                <a:xfrm>
                  <a:off x="4628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34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6" name="Rectangle 96"/>
                <p:cNvSpPr>
                  <a:spLocks noChangeArrowheads="1"/>
                </p:cNvSpPr>
                <p:nvPr/>
              </p:nvSpPr>
              <p:spPr bwMode="auto">
                <a:xfrm>
                  <a:off x="4910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35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7" name="Rectangle 97"/>
                <p:cNvSpPr>
                  <a:spLocks noChangeArrowheads="1"/>
                </p:cNvSpPr>
                <p:nvPr/>
              </p:nvSpPr>
              <p:spPr bwMode="auto">
                <a:xfrm>
                  <a:off x="5192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36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8" name="Rectangle 98"/>
                <p:cNvSpPr>
                  <a:spLocks noChangeArrowheads="1"/>
                </p:cNvSpPr>
                <p:nvPr/>
              </p:nvSpPr>
              <p:spPr bwMode="auto">
                <a:xfrm>
                  <a:off x="267" y="1875"/>
                  <a:ext cx="8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K</a:t>
                  </a:r>
                  <a:endParaRPr lang="it-IT" sz="1050"/>
                </a:p>
              </p:txBody>
            </p:sp>
            <p:sp>
              <p:nvSpPr>
                <p:cNvPr id="139" name="Rectangle 99"/>
                <p:cNvSpPr>
                  <a:spLocks noChangeArrowheads="1"/>
                </p:cNvSpPr>
                <p:nvPr/>
              </p:nvSpPr>
              <p:spPr bwMode="auto">
                <a:xfrm>
                  <a:off x="542" y="1875"/>
                  <a:ext cx="15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Ca</a:t>
                  </a:r>
                  <a:endParaRPr lang="it-IT" sz="1050"/>
                </a:p>
              </p:txBody>
            </p:sp>
            <p:sp>
              <p:nvSpPr>
                <p:cNvPr id="140" name="Rectangle 100"/>
                <p:cNvSpPr>
                  <a:spLocks noChangeArrowheads="1"/>
                </p:cNvSpPr>
                <p:nvPr/>
              </p:nvSpPr>
              <p:spPr bwMode="auto">
                <a:xfrm>
                  <a:off x="831" y="1875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Sc</a:t>
                  </a:r>
                  <a:endParaRPr lang="it-IT" sz="1050"/>
                </a:p>
              </p:txBody>
            </p:sp>
            <p:sp>
              <p:nvSpPr>
                <p:cNvPr id="141" name="Rectangle 101"/>
                <p:cNvSpPr>
                  <a:spLocks noChangeArrowheads="1"/>
                </p:cNvSpPr>
                <p:nvPr/>
              </p:nvSpPr>
              <p:spPr bwMode="auto">
                <a:xfrm>
                  <a:off x="1109" y="1875"/>
                  <a:ext cx="11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Ti</a:t>
                  </a:r>
                  <a:endParaRPr lang="it-IT" sz="1050"/>
                </a:p>
              </p:txBody>
            </p:sp>
            <p:sp>
              <p:nvSpPr>
                <p:cNvPr id="142" name="Rectangle 102"/>
                <p:cNvSpPr>
                  <a:spLocks noChangeArrowheads="1"/>
                </p:cNvSpPr>
                <p:nvPr/>
              </p:nvSpPr>
              <p:spPr bwMode="auto">
                <a:xfrm>
                  <a:off x="1389" y="1875"/>
                  <a:ext cx="8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V</a:t>
                  </a:r>
                  <a:endParaRPr lang="it-IT" sz="1050"/>
                </a:p>
              </p:txBody>
            </p:sp>
            <p:sp>
              <p:nvSpPr>
                <p:cNvPr id="143" name="Rectangle 103"/>
                <p:cNvSpPr>
                  <a:spLocks noChangeArrowheads="1"/>
                </p:cNvSpPr>
                <p:nvPr/>
              </p:nvSpPr>
              <p:spPr bwMode="auto">
                <a:xfrm>
                  <a:off x="1672" y="1875"/>
                  <a:ext cx="13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Cr</a:t>
                  </a:r>
                  <a:endParaRPr lang="it-IT" sz="1050"/>
                </a:p>
              </p:txBody>
            </p:sp>
            <p:sp>
              <p:nvSpPr>
                <p:cNvPr id="144" name="Rectangle 104"/>
                <p:cNvSpPr>
                  <a:spLocks noChangeArrowheads="1"/>
                </p:cNvSpPr>
                <p:nvPr/>
              </p:nvSpPr>
              <p:spPr bwMode="auto">
                <a:xfrm>
                  <a:off x="1934" y="1875"/>
                  <a:ext cx="21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Mn</a:t>
                  </a:r>
                  <a:endParaRPr lang="it-IT" sz="1050"/>
                </a:p>
              </p:txBody>
            </p:sp>
            <p:sp>
              <p:nvSpPr>
                <p:cNvPr id="145" name="Rectangle 105"/>
                <p:cNvSpPr>
                  <a:spLocks noChangeArrowheads="1"/>
                </p:cNvSpPr>
                <p:nvPr/>
              </p:nvSpPr>
              <p:spPr bwMode="auto">
                <a:xfrm>
                  <a:off x="2234" y="1875"/>
                  <a:ext cx="15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 dirty="0">
                      <a:solidFill>
                        <a:srgbClr val="3333CC"/>
                      </a:solidFill>
                    </a:rPr>
                    <a:t>Fe</a:t>
                  </a:r>
                  <a:endParaRPr lang="it-IT" sz="1050" dirty="0"/>
                </a:p>
              </p:txBody>
            </p:sp>
            <p:sp>
              <p:nvSpPr>
                <p:cNvPr id="146" name="Rectangle 106"/>
                <p:cNvSpPr>
                  <a:spLocks noChangeArrowheads="1"/>
                </p:cNvSpPr>
                <p:nvPr/>
              </p:nvSpPr>
              <p:spPr bwMode="auto">
                <a:xfrm>
                  <a:off x="2518" y="1875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Co</a:t>
                  </a:r>
                  <a:endParaRPr lang="it-IT" sz="1050"/>
                </a:p>
              </p:txBody>
            </p:sp>
            <p:sp>
              <p:nvSpPr>
                <p:cNvPr id="147" name="Rectangle 107"/>
                <p:cNvSpPr>
                  <a:spLocks noChangeArrowheads="1"/>
                </p:cNvSpPr>
                <p:nvPr/>
              </p:nvSpPr>
              <p:spPr bwMode="auto">
                <a:xfrm>
                  <a:off x="2795" y="1875"/>
                  <a:ext cx="13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Ni</a:t>
                  </a:r>
                </a:p>
              </p:txBody>
            </p:sp>
            <p:sp>
              <p:nvSpPr>
                <p:cNvPr id="148" name="Rectangle 108"/>
                <p:cNvSpPr>
                  <a:spLocks noChangeArrowheads="1"/>
                </p:cNvSpPr>
                <p:nvPr/>
              </p:nvSpPr>
              <p:spPr bwMode="auto">
                <a:xfrm>
                  <a:off x="3083" y="1875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Cu</a:t>
                  </a:r>
                </a:p>
              </p:txBody>
            </p:sp>
            <p:sp>
              <p:nvSpPr>
                <p:cNvPr id="149" name="Rectangle 109"/>
                <p:cNvSpPr>
                  <a:spLocks noChangeArrowheads="1"/>
                </p:cNvSpPr>
                <p:nvPr/>
              </p:nvSpPr>
              <p:spPr bwMode="auto">
                <a:xfrm>
                  <a:off x="3363" y="1875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Zn</a:t>
                  </a:r>
                </a:p>
              </p:txBody>
            </p:sp>
            <p:sp>
              <p:nvSpPr>
                <p:cNvPr id="150" name="Rectangle 110"/>
                <p:cNvSpPr>
                  <a:spLocks noChangeArrowheads="1"/>
                </p:cNvSpPr>
                <p:nvPr/>
              </p:nvSpPr>
              <p:spPr bwMode="auto">
                <a:xfrm>
                  <a:off x="3643" y="1875"/>
                  <a:ext cx="1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Ga</a:t>
                  </a:r>
                </a:p>
              </p:txBody>
            </p:sp>
            <p:sp>
              <p:nvSpPr>
                <p:cNvPr id="151" name="Rectangle 111"/>
                <p:cNvSpPr>
                  <a:spLocks noChangeArrowheads="1"/>
                </p:cNvSpPr>
                <p:nvPr/>
              </p:nvSpPr>
              <p:spPr bwMode="auto">
                <a:xfrm>
                  <a:off x="3923" y="1875"/>
                  <a:ext cx="17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Ge</a:t>
                  </a:r>
                </a:p>
              </p:txBody>
            </p:sp>
            <p:sp>
              <p:nvSpPr>
                <p:cNvPr id="152" name="Rectangle 112"/>
                <p:cNvSpPr>
                  <a:spLocks noChangeArrowheads="1"/>
                </p:cNvSpPr>
                <p:nvPr/>
              </p:nvSpPr>
              <p:spPr bwMode="auto">
                <a:xfrm>
                  <a:off x="4214" y="1875"/>
                  <a:ext cx="15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As</a:t>
                  </a:r>
                </a:p>
              </p:txBody>
            </p:sp>
            <p:sp>
              <p:nvSpPr>
                <p:cNvPr id="153" name="Rectangle 113"/>
                <p:cNvSpPr>
                  <a:spLocks noChangeArrowheads="1"/>
                </p:cNvSpPr>
                <p:nvPr/>
              </p:nvSpPr>
              <p:spPr bwMode="auto">
                <a:xfrm>
                  <a:off x="4494" y="1875"/>
                  <a:ext cx="15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Se</a:t>
                  </a:r>
                </a:p>
              </p:txBody>
            </p:sp>
            <p:sp>
              <p:nvSpPr>
                <p:cNvPr id="154" name="Rectangle 114"/>
                <p:cNvSpPr>
                  <a:spLocks noChangeArrowheads="1"/>
                </p:cNvSpPr>
                <p:nvPr/>
              </p:nvSpPr>
              <p:spPr bwMode="auto">
                <a:xfrm>
                  <a:off x="4776" y="1875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Br</a:t>
                  </a:r>
                </a:p>
              </p:txBody>
            </p:sp>
            <p:sp>
              <p:nvSpPr>
                <p:cNvPr id="155" name="Rectangle 115"/>
                <p:cNvSpPr>
                  <a:spLocks noChangeArrowheads="1"/>
                </p:cNvSpPr>
                <p:nvPr/>
              </p:nvSpPr>
              <p:spPr bwMode="auto">
                <a:xfrm>
                  <a:off x="5059" y="1875"/>
                  <a:ext cx="13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Kr</a:t>
                  </a:r>
                </a:p>
              </p:txBody>
            </p:sp>
            <p:sp>
              <p:nvSpPr>
                <p:cNvPr id="156" name="Rectangle 116"/>
                <p:cNvSpPr>
                  <a:spLocks noChangeArrowheads="1"/>
                </p:cNvSpPr>
                <p:nvPr/>
              </p:nvSpPr>
              <p:spPr bwMode="auto">
                <a:xfrm>
                  <a:off x="395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37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7" name="Rectangle 117"/>
                <p:cNvSpPr>
                  <a:spLocks noChangeArrowheads="1"/>
                </p:cNvSpPr>
                <p:nvPr/>
              </p:nvSpPr>
              <p:spPr bwMode="auto">
                <a:xfrm>
                  <a:off x="677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38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8" name="Rectangle 118"/>
                <p:cNvSpPr>
                  <a:spLocks noChangeArrowheads="1"/>
                </p:cNvSpPr>
                <p:nvPr/>
              </p:nvSpPr>
              <p:spPr bwMode="auto">
                <a:xfrm>
                  <a:off x="959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39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9" name="Rectangle 119"/>
                <p:cNvSpPr>
                  <a:spLocks noChangeArrowheads="1"/>
                </p:cNvSpPr>
                <p:nvPr/>
              </p:nvSpPr>
              <p:spPr bwMode="auto">
                <a:xfrm>
                  <a:off x="1242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40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0" name="Rectangle 120"/>
                <p:cNvSpPr>
                  <a:spLocks noChangeArrowheads="1"/>
                </p:cNvSpPr>
                <p:nvPr/>
              </p:nvSpPr>
              <p:spPr bwMode="auto">
                <a:xfrm>
                  <a:off x="1524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41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806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42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2" name="Rectangle 122"/>
                <p:cNvSpPr>
                  <a:spLocks noChangeArrowheads="1"/>
                </p:cNvSpPr>
                <p:nvPr/>
              </p:nvSpPr>
              <p:spPr bwMode="auto">
                <a:xfrm>
                  <a:off x="2088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43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3" name="Rectangle 123"/>
                <p:cNvSpPr>
                  <a:spLocks noChangeArrowheads="1"/>
                </p:cNvSpPr>
                <p:nvPr/>
              </p:nvSpPr>
              <p:spPr bwMode="auto">
                <a:xfrm>
                  <a:off x="2370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44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4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52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45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5" name="Rectangle 125"/>
                <p:cNvSpPr>
                  <a:spLocks noChangeArrowheads="1"/>
                </p:cNvSpPr>
                <p:nvPr/>
              </p:nvSpPr>
              <p:spPr bwMode="auto">
                <a:xfrm>
                  <a:off x="2935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46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6" name="Rectangle 126"/>
                <p:cNvSpPr>
                  <a:spLocks noChangeArrowheads="1"/>
                </p:cNvSpPr>
                <p:nvPr/>
              </p:nvSpPr>
              <p:spPr bwMode="auto">
                <a:xfrm>
                  <a:off x="3217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47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7" name="Rectangle 127"/>
                <p:cNvSpPr>
                  <a:spLocks noChangeArrowheads="1"/>
                </p:cNvSpPr>
                <p:nvPr/>
              </p:nvSpPr>
              <p:spPr bwMode="auto">
                <a:xfrm>
                  <a:off x="3499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48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8" name="Rectangle 128"/>
                <p:cNvSpPr>
                  <a:spLocks noChangeArrowheads="1"/>
                </p:cNvSpPr>
                <p:nvPr/>
              </p:nvSpPr>
              <p:spPr bwMode="auto">
                <a:xfrm>
                  <a:off x="3781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49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9" name="Rectangle 129"/>
                <p:cNvSpPr>
                  <a:spLocks noChangeArrowheads="1"/>
                </p:cNvSpPr>
                <p:nvPr/>
              </p:nvSpPr>
              <p:spPr bwMode="auto">
                <a:xfrm>
                  <a:off x="4063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50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0" name="Rectangle 130"/>
                <p:cNvSpPr>
                  <a:spLocks noChangeArrowheads="1"/>
                </p:cNvSpPr>
                <p:nvPr/>
              </p:nvSpPr>
              <p:spPr bwMode="auto">
                <a:xfrm>
                  <a:off x="4345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51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1" name="Rectangle 131"/>
                <p:cNvSpPr>
                  <a:spLocks noChangeArrowheads="1"/>
                </p:cNvSpPr>
                <p:nvPr/>
              </p:nvSpPr>
              <p:spPr bwMode="auto">
                <a:xfrm>
                  <a:off x="4628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52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2" name="Rectangle 132"/>
                <p:cNvSpPr>
                  <a:spLocks noChangeArrowheads="1"/>
                </p:cNvSpPr>
                <p:nvPr/>
              </p:nvSpPr>
              <p:spPr bwMode="auto">
                <a:xfrm>
                  <a:off x="4910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53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3" name="Rectangle 133"/>
                <p:cNvSpPr>
                  <a:spLocks noChangeArrowheads="1"/>
                </p:cNvSpPr>
                <p:nvPr/>
              </p:nvSpPr>
              <p:spPr bwMode="auto">
                <a:xfrm>
                  <a:off x="5192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54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4" name="Rectangle 134"/>
                <p:cNvSpPr>
                  <a:spLocks noChangeArrowheads="1"/>
                </p:cNvSpPr>
                <p:nvPr/>
              </p:nvSpPr>
              <p:spPr bwMode="auto">
                <a:xfrm>
                  <a:off x="260" y="2151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Rb</a:t>
                  </a:r>
                </a:p>
              </p:txBody>
            </p:sp>
            <p:sp>
              <p:nvSpPr>
                <p:cNvPr id="175" name="Rectangle 135"/>
                <p:cNvSpPr>
                  <a:spLocks noChangeArrowheads="1"/>
                </p:cNvSpPr>
                <p:nvPr/>
              </p:nvSpPr>
              <p:spPr bwMode="auto">
                <a:xfrm>
                  <a:off x="546" y="2151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Sr</a:t>
                  </a:r>
                </a:p>
              </p:txBody>
            </p:sp>
            <p:sp>
              <p:nvSpPr>
                <p:cNvPr id="176" name="Rectangle 136"/>
                <p:cNvSpPr>
                  <a:spLocks noChangeArrowheads="1"/>
                </p:cNvSpPr>
                <p:nvPr/>
              </p:nvSpPr>
              <p:spPr bwMode="auto">
                <a:xfrm>
                  <a:off x="833" y="2151"/>
                  <a:ext cx="7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Y</a:t>
                  </a:r>
                </a:p>
              </p:txBody>
            </p:sp>
            <p:sp>
              <p:nvSpPr>
                <p:cNvPr id="177" name="Rectangle 137"/>
                <p:cNvSpPr>
                  <a:spLocks noChangeArrowheads="1"/>
                </p:cNvSpPr>
                <p:nvPr/>
              </p:nvSpPr>
              <p:spPr bwMode="auto">
                <a:xfrm>
                  <a:off x="1107" y="2151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Zr</a:t>
                  </a:r>
                </a:p>
              </p:txBody>
            </p:sp>
            <p:sp>
              <p:nvSpPr>
                <p:cNvPr id="178" name="Rectangle 138"/>
                <p:cNvSpPr>
                  <a:spLocks noChangeArrowheads="1"/>
                </p:cNvSpPr>
                <p:nvPr/>
              </p:nvSpPr>
              <p:spPr bwMode="auto">
                <a:xfrm>
                  <a:off x="1379" y="2151"/>
                  <a:ext cx="18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Nb</a:t>
                  </a:r>
                </a:p>
              </p:txBody>
            </p:sp>
            <p:sp>
              <p:nvSpPr>
                <p:cNvPr id="179" name="Rectangle 139"/>
                <p:cNvSpPr>
                  <a:spLocks noChangeArrowheads="1"/>
                </p:cNvSpPr>
                <p:nvPr/>
              </p:nvSpPr>
              <p:spPr bwMode="auto">
                <a:xfrm>
                  <a:off x="1651" y="2151"/>
                  <a:ext cx="21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Mo</a:t>
                  </a:r>
                </a:p>
              </p:txBody>
            </p:sp>
            <p:sp>
              <p:nvSpPr>
                <p:cNvPr id="180" name="Rectangle 140"/>
                <p:cNvSpPr>
                  <a:spLocks noChangeArrowheads="1"/>
                </p:cNvSpPr>
                <p:nvPr/>
              </p:nvSpPr>
              <p:spPr bwMode="auto">
                <a:xfrm>
                  <a:off x="1956" y="2151"/>
                  <a:ext cx="14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Tc</a:t>
                  </a:r>
                </a:p>
              </p:txBody>
            </p:sp>
            <p:sp>
              <p:nvSpPr>
                <p:cNvPr id="181" name="Rectangle 141"/>
                <p:cNvSpPr>
                  <a:spLocks noChangeArrowheads="1"/>
                </p:cNvSpPr>
                <p:nvPr/>
              </p:nvSpPr>
              <p:spPr bwMode="auto">
                <a:xfrm>
                  <a:off x="2235" y="2151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Ru</a:t>
                  </a:r>
                </a:p>
              </p:txBody>
            </p:sp>
            <p:sp>
              <p:nvSpPr>
                <p:cNvPr id="182" name="Rectangle 142"/>
                <p:cNvSpPr>
                  <a:spLocks noChangeArrowheads="1"/>
                </p:cNvSpPr>
                <p:nvPr/>
              </p:nvSpPr>
              <p:spPr bwMode="auto">
                <a:xfrm>
                  <a:off x="2517" y="2151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Rh</a:t>
                  </a:r>
                </a:p>
              </p:txBody>
            </p:sp>
            <p:sp>
              <p:nvSpPr>
                <p:cNvPr id="183" name="Rectangle 143"/>
                <p:cNvSpPr>
                  <a:spLocks noChangeArrowheads="1"/>
                </p:cNvSpPr>
                <p:nvPr/>
              </p:nvSpPr>
              <p:spPr bwMode="auto">
                <a:xfrm>
                  <a:off x="2799" y="2151"/>
                  <a:ext cx="16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Pd</a:t>
                  </a:r>
                </a:p>
              </p:txBody>
            </p:sp>
            <p:sp>
              <p:nvSpPr>
                <p:cNvPr id="184" name="Rectangle 144"/>
                <p:cNvSpPr>
                  <a:spLocks noChangeArrowheads="1"/>
                </p:cNvSpPr>
                <p:nvPr/>
              </p:nvSpPr>
              <p:spPr bwMode="auto">
                <a:xfrm>
                  <a:off x="3081" y="2151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Ag</a:t>
                  </a:r>
                </a:p>
              </p:txBody>
            </p:sp>
            <p:sp>
              <p:nvSpPr>
                <p:cNvPr id="185" name="Rectangle 145"/>
                <p:cNvSpPr>
                  <a:spLocks noChangeArrowheads="1"/>
                </p:cNvSpPr>
                <p:nvPr/>
              </p:nvSpPr>
              <p:spPr bwMode="auto">
                <a:xfrm>
                  <a:off x="3365" y="2151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Cd</a:t>
                  </a:r>
                </a:p>
              </p:txBody>
            </p:sp>
            <p:sp>
              <p:nvSpPr>
                <p:cNvPr id="186" name="Rectangle 146"/>
                <p:cNvSpPr>
                  <a:spLocks noChangeArrowheads="1"/>
                </p:cNvSpPr>
                <p:nvPr/>
              </p:nvSpPr>
              <p:spPr bwMode="auto">
                <a:xfrm>
                  <a:off x="3644" y="2151"/>
                  <a:ext cx="12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In</a:t>
                  </a:r>
                </a:p>
              </p:txBody>
            </p:sp>
            <p:sp>
              <p:nvSpPr>
                <p:cNvPr id="187" name="Rectangle 147"/>
                <p:cNvSpPr>
                  <a:spLocks noChangeArrowheads="1"/>
                </p:cNvSpPr>
                <p:nvPr/>
              </p:nvSpPr>
              <p:spPr bwMode="auto">
                <a:xfrm>
                  <a:off x="3932" y="2151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Sn</a:t>
                  </a:r>
                </a:p>
              </p:txBody>
            </p:sp>
            <p:sp>
              <p:nvSpPr>
                <p:cNvPr id="188" name="Rectangle 148"/>
                <p:cNvSpPr>
                  <a:spLocks noChangeArrowheads="1"/>
                </p:cNvSpPr>
                <p:nvPr/>
              </p:nvSpPr>
              <p:spPr bwMode="auto">
                <a:xfrm>
                  <a:off x="4214" y="2151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Sb</a:t>
                  </a:r>
                </a:p>
              </p:txBody>
            </p:sp>
            <p:sp>
              <p:nvSpPr>
                <p:cNvPr id="189" name="Rectangle 149"/>
                <p:cNvSpPr>
                  <a:spLocks noChangeArrowheads="1"/>
                </p:cNvSpPr>
                <p:nvPr/>
              </p:nvSpPr>
              <p:spPr bwMode="auto">
                <a:xfrm>
                  <a:off x="4490" y="2151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Te</a:t>
                  </a:r>
                </a:p>
              </p:txBody>
            </p:sp>
            <p:sp>
              <p:nvSpPr>
                <p:cNvPr id="190" name="Rectangle 150"/>
                <p:cNvSpPr>
                  <a:spLocks noChangeArrowheads="1"/>
                </p:cNvSpPr>
                <p:nvPr/>
              </p:nvSpPr>
              <p:spPr bwMode="auto">
                <a:xfrm>
                  <a:off x="4779" y="2151"/>
                  <a:ext cx="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I</a:t>
                  </a:r>
                </a:p>
              </p:txBody>
            </p:sp>
            <p:sp>
              <p:nvSpPr>
                <p:cNvPr id="191" name="Rectangle 151"/>
                <p:cNvSpPr>
                  <a:spLocks noChangeArrowheads="1"/>
                </p:cNvSpPr>
                <p:nvPr/>
              </p:nvSpPr>
              <p:spPr bwMode="auto">
                <a:xfrm>
                  <a:off x="5054" y="2151"/>
                  <a:ext cx="15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Xe</a:t>
                  </a:r>
                </a:p>
              </p:txBody>
            </p:sp>
            <p:sp>
              <p:nvSpPr>
                <p:cNvPr id="19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95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55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93" name="Rectangle 153"/>
                <p:cNvSpPr>
                  <a:spLocks noChangeArrowheads="1"/>
                </p:cNvSpPr>
                <p:nvPr/>
              </p:nvSpPr>
              <p:spPr bwMode="auto">
                <a:xfrm>
                  <a:off x="677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56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94" name="Rectangle 154"/>
                <p:cNvSpPr>
                  <a:spLocks noChangeArrowheads="1"/>
                </p:cNvSpPr>
                <p:nvPr/>
              </p:nvSpPr>
              <p:spPr bwMode="auto">
                <a:xfrm>
                  <a:off x="959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57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95" name="Rectangle 155"/>
                <p:cNvSpPr>
                  <a:spLocks noChangeArrowheads="1"/>
                </p:cNvSpPr>
                <p:nvPr/>
              </p:nvSpPr>
              <p:spPr bwMode="auto">
                <a:xfrm>
                  <a:off x="1242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72</a:t>
                  </a:r>
                  <a:endParaRPr lang="it-IT" sz="1050"/>
                </a:p>
              </p:txBody>
            </p:sp>
            <p:sp>
              <p:nvSpPr>
                <p:cNvPr id="196" name="Rectangle 156"/>
                <p:cNvSpPr>
                  <a:spLocks noChangeArrowheads="1"/>
                </p:cNvSpPr>
                <p:nvPr/>
              </p:nvSpPr>
              <p:spPr bwMode="auto">
                <a:xfrm>
                  <a:off x="1524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73</a:t>
                  </a:r>
                  <a:endParaRPr lang="it-IT" sz="1050"/>
                </a:p>
              </p:txBody>
            </p:sp>
            <p:sp>
              <p:nvSpPr>
                <p:cNvPr id="197" name="Rectangle 157"/>
                <p:cNvSpPr>
                  <a:spLocks noChangeArrowheads="1"/>
                </p:cNvSpPr>
                <p:nvPr/>
              </p:nvSpPr>
              <p:spPr bwMode="auto">
                <a:xfrm>
                  <a:off x="1806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74</a:t>
                  </a:r>
                  <a:endParaRPr lang="it-IT" sz="1050"/>
                </a:p>
              </p:txBody>
            </p:sp>
            <p:sp>
              <p:nvSpPr>
                <p:cNvPr id="198" name="Rectangle 158"/>
                <p:cNvSpPr>
                  <a:spLocks noChangeArrowheads="1"/>
                </p:cNvSpPr>
                <p:nvPr/>
              </p:nvSpPr>
              <p:spPr bwMode="auto">
                <a:xfrm>
                  <a:off x="2088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75</a:t>
                  </a:r>
                  <a:endParaRPr lang="it-IT" sz="1050"/>
                </a:p>
              </p:txBody>
            </p:sp>
            <p:sp>
              <p:nvSpPr>
                <p:cNvPr id="199" name="Rectangle 159"/>
                <p:cNvSpPr>
                  <a:spLocks noChangeArrowheads="1"/>
                </p:cNvSpPr>
                <p:nvPr/>
              </p:nvSpPr>
              <p:spPr bwMode="auto">
                <a:xfrm>
                  <a:off x="2370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76</a:t>
                  </a:r>
                  <a:endParaRPr lang="it-IT" sz="1050"/>
                </a:p>
              </p:txBody>
            </p:sp>
            <p:sp>
              <p:nvSpPr>
                <p:cNvPr id="200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52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77</a:t>
                  </a:r>
                  <a:endParaRPr lang="it-IT" sz="1050"/>
                </a:p>
              </p:txBody>
            </p:sp>
            <p:sp>
              <p:nvSpPr>
                <p:cNvPr id="201" name="Rectangle 161"/>
                <p:cNvSpPr>
                  <a:spLocks noChangeArrowheads="1"/>
                </p:cNvSpPr>
                <p:nvPr/>
              </p:nvSpPr>
              <p:spPr bwMode="auto">
                <a:xfrm>
                  <a:off x="2935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78</a:t>
                  </a:r>
                  <a:endParaRPr lang="it-IT" sz="1050"/>
                </a:p>
              </p:txBody>
            </p:sp>
            <p:sp>
              <p:nvSpPr>
                <p:cNvPr id="202" name="Rectangle 162"/>
                <p:cNvSpPr>
                  <a:spLocks noChangeArrowheads="1"/>
                </p:cNvSpPr>
                <p:nvPr/>
              </p:nvSpPr>
              <p:spPr bwMode="auto">
                <a:xfrm>
                  <a:off x="3217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79</a:t>
                  </a:r>
                  <a:endParaRPr lang="it-IT" sz="1050"/>
                </a:p>
              </p:txBody>
            </p:sp>
            <p:sp>
              <p:nvSpPr>
                <p:cNvPr id="203" name="Rectangle 163"/>
                <p:cNvSpPr>
                  <a:spLocks noChangeArrowheads="1"/>
                </p:cNvSpPr>
                <p:nvPr/>
              </p:nvSpPr>
              <p:spPr bwMode="auto">
                <a:xfrm>
                  <a:off x="3499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80</a:t>
                  </a:r>
                  <a:endParaRPr lang="it-IT" sz="1050"/>
                </a:p>
              </p:txBody>
            </p:sp>
            <p:sp>
              <p:nvSpPr>
                <p:cNvPr id="204" name="Rectangle 164"/>
                <p:cNvSpPr>
                  <a:spLocks noChangeArrowheads="1"/>
                </p:cNvSpPr>
                <p:nvPr/>
              </p:nvSpPr>
              <p:spPr bwMode="auto">
                <a:xfrm>
                  <a:off x="3781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81</a:t>
                  </a:r>
                  <a:endParaRPr lang="it-IT" sz="1050"/>
                </a:p>
              </p:txBody>
            </p:sp>
            <p:sp>
              <p:nvSpPr>
                <p:cNvPr id="205" name="Rectangle 165"/>
                <p:cNvSpPr>
                  <a:spLocks noChangeArrowheads="1"/>
                </p:cNvSpPr>
                <p:nvPr/>
              </p:nvSpPr>
              <p:spPr bwMode="auto">
                <a:xfrm>
                  <a:off x="4063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82</a:t>
                  </a:r>
                  <a:endParaRPr lang="it-IT" sz="1050"/>
                </a:p>
              </p:txBody>
            </p:sp>
            <p:sp>
              <p:nvSpPr>
                <p:cNvPr id="206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45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83</a:t>
                  </a:r>
                  <a:endParaRPr lang="it-IT" sz="1050"/>
                </a:p>
              </p:txBody>
            </p:sp>
            <p:sp>
              <p:nvSpPr>
                <p:cNvPr id="207" name="Rectangle 167"/>
                <p:cNvSpPr>
                  <a:spLocks noChangeArrowheads="1"/>
                </p:cNvSpPr>
                <p:nvPr/>
              </p:nvSpPr>
              <p:spPr bwMode="auto">
                <a:xfrm>
                  <a:off x="4628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84</a:t>
                  </a:r>
                  <a:endParaRPr lang="it-IT" sz="1050"/>
                </a:p>
              </p:txBody>
            </p:sp>
            <p:sp>
              <p:nvSpPr>
                <p:cNvPr id="208" name="Rectangle 168"/>
                <p:cNvSpPr>
                  <a:spLocks noChangeArrowheads="1"/>
                </p:cNvSpPr>
                <p:nvPr/>
              </p:nvSpPr>
              <p:spPr bwMode="auto">
                <a:xfrm>
                  <a:off x="4910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85</a:t>
                  </a:r>
                  <a:endParaRPr lang="it-IT" sz="1050"/>
                </a:p>
              </p:txBody>
            </p:sp>
            <p:sp>
              <p:nvSpPr>
                <p:cNvPr id="209" name="Rectangle 169"/>
                <p:cNvSpPr>
                  <a:spLocks noChangeArrowheads="1"/>
                </p:cNvSpPr>
                <p:nvPr/>
              </p:nvSpPr>
              <p:spPr bwMode="auto">
                <a:xfrm>
                  <a:off x="5192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86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10" name="Rectangle 170"/>
                <p:cNvSpPr>
                  <a:spLocks noChangeArrowheads="1"/>
                </p:cNvSpPr>
                <p:nvPr/>
              </p:nvSpPr>
              <p:spPr bwMode="auto">
                <a:xfrm>
                  <a:off x="267" y="2440"/>
                  <a:ext cx="14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Cs</a:t>
                  </a:r>
                </a:p>
              </p:txBody>
            </p:sp>
            <p:sp>
              <p:nvSpPr>
                <p:cNvPr id="211" name="Rectangle 171"/>
                <p:cNvSpPr>
                  <a:spLocks noChangeArrowheads="1"/>
                </p:cNvSpPr>
                <p:nvPr/>
              </p:nvSpPr>
              <p:spPr bwMode="auto">
                <a:xfrm>
                  <a:off x="542" y="2440"/>
                  <a:ext cx="15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Ba</a:t>
                  </a:r>
                </a:p>
              </p:txBody>
            </p:sp>
            <p:sp>
              <p:nvSpPr>
                <p:cNvPr id="212" name="Rectangle 172"/>
                <p:cNvSpPr>
                  <a:spLocks noChangeArrowheads="1"/>
                </p:cNvSpPr>
                <p:nvPr/>
              </p:nvSpPr>
              <p:spPr bwMode="auto">
                <a:xfrm>
                  <a:off x="829" y="2440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La</a:t>
                  </a:r>
                </a:p>
              </p:txBody>
            </p:sp>
            <p:sp>
              <p:nvSpPr>
                <p:cNvPr id="213" name="Rectangle 173"/>
                <p:cNvSpPr>
                  <a:spLocks noChangeArrowheads="1"/>
                </p:cNvSpPr>
                <p:nvPr/>
              </p:nvSpPr>
              <p:spPr bwMode="auto">
                <a:xfrm>
                  <a:off x="1101" y="2440"/>
                  <a:ext cx="14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Hf</a:t>
                  </a:r>
                  <a:endParaRPr lang="it-IT" sz="1050"/>
                </a:p>
              </p:txBody>
            </p:sp>
            <p:sp>
              <p:nvSpPr>
                <p:cNvPr id="214" name="Rectangle 174"/>
                <p:cNvSpPr>
                  <a:spLocks noChangeArrowheads="1"/>
                </p:cNvSpPr>
                <p:nvPr/>
              </p:nvSpPr>
              <p:spPr bwMode="auto">
                <a:xfrm>
                  <a:off x="1386" y="2440"/>
                  <a:ext cx="15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Ta</a:t>
                  </a:r>
                  <a:endParaRPr lang="it-IT" sz="1050"/>
                </a:p>
              </p:txBody>
            </p:sp>
            <p:sp>
              <p:nvSpPr>
                <p:cNvPr id="215" name="Rectangle 175"/>
                <p:cNvSpPr>
                  <a:spLocks noChangeArrowheads="1"/>
                </p:cNvSpPr>
                <p:nvPr/>
              </p:nvSpPr>
              <p:spPr bwMode="auto">
                <a:xfrm>
                  <a:off x="1662" y="2440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W</a:t>
                  </a:r>
                  <a:endParaRPr lang="it-IT" sz="1050"/>
                </a:p>
              </p:txBody>
            </p:sp>
            <p:sp>
              <p:nvSpPr>
                <p:cNvPr id="216" name="Rectangle 176"/>
                <p:cNvSpPr>
                  <a:spLocks noChangeArrowheads="1"/>
                </p:cNvSpPr>
                <p:nvPr/>
              </p:nvSpPr>
              <p:spPr bwMode="auto">
                <a:xfrm>
                  <a:off x="1952" y="2440"/>
                  <a:ext cx="16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Re</a:t>
                  </a:r>
                  <a:endParaRPr lang="it-IT" sz="1050"/>
                </a:p>
              </p:txBody>
            </p:sp>
            <p:sp>
              <p:nvSpPr>
                <p:cNvPr id="217" name="Rectangle 177"/>
                <p:cNvSpPr>
                  <a:spLocks noChangeArrowheads="1"/>
                </p:cNvSpPr>
                <p:nvPr/>
              </p:nvSpPr>
              <p:spPr bwMode="auto">
                <a:xfrm>
                  <a:off x="2235" y="2440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Os</a:t>
                  </a:r>
                  <a:endParaRPr lang="it-IT" sz="1050"/>
                </a:p>
              </p:txBody>
            </p:sp>
            <p:sp>
              <p:nvSpPr>
                <p:cNvPr id="218" name="Rectangle 178"/>
                <p:cNvSpPr>
                  <a:spLocks noChangeArrowheads="1"/>
                </p:cNvSpPr>
                <p:nvPr/>
              </p:nvSpPr>
              <p:spPr bwMode="auto">
                <a:xfrm>
                  <a:off x="2517" y="2440"/>
                  <a:ext cx="9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Ir</a:t>
                  </a:r>
                  <a:endParaRPr lang="it-IT" sz="1050"/>
                </a:p>
              </p:txBody>
            </p:sp>
            <p:sp>
              <p:nvSpPr>
                <p:cNvPr id="219" name="Rectangle 179"/>
                <p:cNvSpPr>
                  <a:spLocks noChangeArrowheads="1"/>
                </p:cNvSpPr>
                <p:nvPr/>
              </p:nvSpPr>
              <p:spPr bwMode="auto">
                <a:xfrm>
                  <a:off x="2798" y="2440"/>
                  <a:ext cx="13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Pt</a:t>
                  </a:r>
                  <a:endParaRPr lang="it-IT" sz="1050"/>
                </a:p>
              </p:txBody>
            </p:sp>
            <p:sp>
              <p:nvSpPr>
                <p:cNvPr id="220" name="Rectangle 180"/>
                <p:cNvSpPr>
                  <a:spLocks noChangeArrowheads="1"/>
                </p:cNvSpPr>
                <p:nvPr/>
              </p:nvSpPr>
              <p:spPr bwMode="auto">
                <a:xfrm>
                  <a:off x="3078" y="2440"/>
                  <a:ext cx="1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Au</a:t>
                  </a:r>
                  <a:endParaRPr lang="it-IT" sz="1050"/>
                </a:p>
              </p:txBody>
            </p:sp>
            <p:sp>
              <p:nvSpPr>
                <p:cNvPr id="221" name="Rectangle 181"/>
                <p:cNvSpPr>
                  <a:spLocks noChangeArrowheads="1"/>
                </p:cNvSpPr>
                <p:nvPr/>
              </p:nvSpPr>
              <p:spPr bwMode="auto">
                <a:xfrm>
                  <a:off x="3359" y="2440"/>
                  <a:ext cx="17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Hg</a:t>
                  </a:r>
                  <a:endParaRPr lang="it-IT" sz="1050"/>
                </a:p>
              </p:txBody>
            </p:sp>
            <p:sp>
              <p:nvSpPr>
                <p:cNvPr id="222" name="Rectangle 182"/>
                <p:cNvSpPr>
                  <a:spLocks noChangeArrowheads="1"/>
                </p:cNvSpPr>
                <p:nvPr/>
              </p:nvSpPr>
              <p:spPr bwMode="auto">
                <a:xfrm>
                  <a:off x="3649" y="2440"/>
                  <a:ext cx="11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Tl</a:t>
                  </a:r>
                  <a:endParaRPr lang="it-IT" sz="1050"/>
                </a:p>
              </p:txBody>
            </p:sp>
            <p:sp>
              <p:nvSpPr>
                <p:cNvPr id="223" name="Rectangle 183"/>
                <p:cNvSpPr>
                  <a:spLocks noChangeArrowheads="1"/>
                </p:cNvSpPr>
                <p:nvPr/>
              </p:nvSpPr>
              <p:spPr bwMode="auto">
                <a:xfrm>
                  <a:off x="3927" y="2440"/>
                  <a:ext cx="16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Pb</a:t>
                  </a:r>
                  <a:endParaRPr lang="it-IT" sz="1050"/>
                </a:p>
              </p:txBody>
            </p:sp>
            <p:sp>
              <p:nvSpPr>
                <p:cNvPr id="224" name="Rectangle 184"/>
                <p:cNvSpPr>
                  <a:spLocks noChangeArrowheads="1"/>
                </p:cNvSpPr>
                <p:nvPr/>
              </p:nvSpPr>
              <p:spPr bwMode="auto">
                <a:xfrm>
                  <a:off x="4215" y="2440"/>
                  <a:ext cx="12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Bi</a:t>
                  </a:r>
                  <a:endParaRPr lang="it-IT" sz="1050"/>
                </a:p>
              </p:txBody>
            </p:sp>
            <p:sp>
              <p:nvSpPr>
                <p:cNvPr id="225" name="Rectangle 185"/>
                <p:cNvSpPr>
                  <a:spLocks noChangeArrowheads="1"/>
                </p:cNvSpPr>
                <p:nvPr/>
              </p:nvSpPr>
              <p:spPr bwMode="auto">
                <a:xfrm>
                  <a:off x="4490" y="2440"/>
                  <a:ext cx="16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Po</a:t>
                  </a:r>
                  <a:endParaRPr lang="it-IT" sz="1050"/>
                </a:p>
              </p:txBody>
            </p:sp>
            <p:sp>
              <p:nvSpPr>
                <p:cNvPr id="226" name="Rectangle 186"/>
                <p:cNvSpPr>
                  <a:spLocks noChangeArrowheads="1"/>
                </p:cNvSpPr>
                <p:nvPr/>
              </p:nvSpPr>
              <p:spPr bwMode="auto">
                <a:xfrm>
                  <a:off x="4769" y="2440"/>
                  <a:ext cx="14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At</a:t>
                  </a:r>
                  <a:endParaRPr lang="it-IT" sz="1050"/>
                </a:p>
              </p:txBody>
            </p:sp>
            <p:sp>
              <p:nvSpPr>
                <p:cNvPr id="227" name="Rectangle 187"/>
                <p:cNvSpPr>
                  <a:spLocks noChangeArrowheads="1"/>
                </p:cNvSpPr>
                <p:nvPr/>
              </p:nvSpPr>
              <p:spPr bwMode="auto">
                <a:xfrm>
                  <a:off x="5056" y="2440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Rn</a:t>
                  </a:r>
                  <a:endParaRPr lang="it-IT" sz="1050"/>
                </a:p>
              </p:txBody>
            </p:sp>
            <p:sp>
              <p:nvSpPr>
                <p:cNvPr id="228" name="Rectangle 188"/>
                <p:cNvSpPr>
                  <a:spLocks noChangeArrowheads="1"/>
                </p:cNvSpPr>
                <p:nvPr/>
              </p:nvSpPr>
              <p:spPr bwMode="auto">
                <a:xfrm>
                  <a:off x="395" y="260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87</a:t>
                  </a:r>
                  <a:endParaRPr lang="it-IT" sz="1050"/>
                </a:p>
              </p:txBody>
            </p:sp>
            <p:sp>
              <p:nvSpPr>
                <p:cNvPr id="229" name="Rectangle 189"/>
                <p:cNvSpPr>
                  <a:spLocks noChangeArrowheads="1"/>
                </p:cNvSpPr>
                <p:nvPr/>
              </p:nvSpPr>
              <p:spPr bwMode="auto">
                <a:xfrm>
                  <a:off x="677" y="260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88</a:t>
                  </a:r>
                  <a:endParaRPr lang="it-IT" sz="1050"/>
                </a:p>
              </p:txBody>
            </p:sp>
            <p:sp>
              <p:nvSpPr>
                <p:cNvPr id="230" name="Rectangle 190"/>
                <p:cNvSpPr>
                  <a:spLocks noChangeArrowheads="1"/>
                </p:cNvSpPr>
                <p:nvPr/>
              </p:nvSpPr>
              <p:spPr bwMode="auto">
                <a:xfrm>
                  <a:off x="959" y="260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89</a:t>
                  </a:r>
                  <a:endParaRPr lang="it-IT" sz="1050"/>
                </a:p>
              </p:txBody>
            </p:sp>
            <p:sp>
              <p:nvSpPr>
                <p:cNvPr id="231" name="Rectangle 191"/>
                <p:cNvSpPr>
                  <a:spLocks noChangeArrowheads="1"/>
                </p:cNvSpPr>
                <p:nvPr/>
              </p:nvSpPr>
              <p:spPr bwMode="auto">
                <a:xfrm>
                  <a:off x="1183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104</a:t>
                  </a:r>
                  <a:endParaRPr lang="it-IT" sz="1050"/>
                </a:p>
              </p:txBody>
            </p:sp>
            <p:sp>
              <p:nvSpPr>
                <p:cNvPr id="232" name="Rectangle 192"/>
                <p:cNvSpPr>
                  <a:spLocks noChangeArrowheads="1"/>
                </p:cNvSpPr>
                <p:nvPr/>
              </p:nvSpPr>
              <p:spPr bwMode="auto">
                <a:xfrm>
                  <a:off x="1466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105</a:t>
                  </a:r>
                  <a:endParaRPr lang="it-IT" sz="1050"/>
                </a:p>
              </p:txBody>
            </p:sp>
            <p:sp>
              <p:nvSpPr>
                <p:cNvPr id="233" name="Rectangle 193"/>
                <p:cNvSpPr>
                  <a:spLocks noChangeArrowheads="1"/>
                </p:cNvSpPr>
                <p:nvPr/>
              </p:nvSpPr>
              <p:spPr bwMode="auto">
                <a:xfrm>
                  <a:off x="1748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106</a:t>
                  </a:r>
                  <a:endParaRPr lang="it-IT" sz="1050"/>
                </a:p>
              </p:txBody>
            </p:sp>
            <p:sp>
              <p:nvSpPr>
                <p:cNvPr id="234" name="Rectangle 194"/>
                <p:cNvSpPr>
                  <a:spLocks noChangeArrowheads="1"/>
                </p:cNvSpPr>
                <p:nvPr/>
              </p:nvSpPr>
              <p:spPr bwMode="auto">
                <a:xfrm>
                  <a:off x="2030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107</a:t>
                  </a:r>
                  <a:endParaRPr lang="it-IT" sz="1050"/>
                </a:p>
              </p:txBody>
            </p:sp>
            <p:sp>
              <p:nvSpPr>
                <p:cNvPr id="235" name="Rectangle 195"/>
                <p:cNvSpPr>
                  <a:spLocks noChangeArrowheads="1"/>
                </p:cNvSpPr>
                <p:nvPr/>
              </p:nvSpPr>
              <p:spPr bwMode="auto">
                <a:xfrm>
                  <a:off x="2312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108</a:t>
                  </a:r>
                  <a:endParaRPr lang="it-IT" sz="1050"/>
                </a:p>
              </p:txBody>
            </p:sp>
            <p:sp>
              <p:nvSpPr>
                <p:cNvPr id="236" name="Rectangle 196"/>
                <p:cNvSpPr>
                  <a:spLocks noChangeArrowheads="1"/>
                </p:cNvSpPr>
                <p:nvPr/>
              </p:nvSpPr>
              <p:spPr bwMode="auto">
                <a:xfrm>
                  <a:off x="2594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109</a:t>
                  </a:r>
                  <a:endParaRPr lang="it-IT" sz="1050"/>
                </a:p>
              </p:txBody>
            </p:sp>
            <p:sp>
              <p:nvSpPr>
                <p:cNvPr id="237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76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110</a:t>
                  </a:r>
                  <a:endParaRPr lang="it-IT" sz="1050"/>
                </a:p>
              </p:txBody>
            </p:sp>
            <p:sp>
              <p:nvSpPr>
                <p:cNvPr id="238" name="Rectangle 198"/>
                <p:cNvSpPr>
                  <a:spLocks noChangeArrowheads="1"/>
                </p:cNvSpPr>
                <p:nvPr/>
              </p:nvSpPr>
              <p:spPr bwMode="auto">
                <a:xfrm>
                  <a:off x="3159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111</a:t>
                  </a:r>
                  <a:endParaRPr lang="it-IT" sz="1050"/>
                </a:p>
              </p:txBody>
            </p:sp>
            <p:sp>
              <p:nvSpPr>
                <p:cNvPr id="239" name="Rectangle 199"/>
                <p:cNvSpPr>
                  <a:spLocks noChangeArrowheads="1"/>
                </p:cNvSpPr>
                <p:nvPr/>
              </p:nvSpPr>
              <p:spPr bwMode="auto">
                <a:xfrm>
                  <a:off x="3441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112</a:t>
                  </a:r>
                  <a:endParaRPr lang="it-IT" sz="1050"/>
                </a:p>
              </p:txBody>
            </p:sp>
            <p:sp>
              <p:nvSpPr>
                <p:cNvPr id="240" name="Rectangle 200"/>
                <p:cNvSpPr>
                  <a:spLocks noChangeArrowheads="1"/>
                </p:cNvSpPr>
                <p:nvPr/>
              </p:nvSpPr>
              <p:spPr bwMode="auto">
                <a:xfrm>
                  <a:off x="261" y="2715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Fr</a:t>
                  </a:r>
                  <a:endParaRPr lang="it-IT" sz="1050"/>
                </a:p>
              </p:txBody>
            </p:sp>
            <p:sp>
              <p:nvSpPr>
                <p:cNvPr id="241" name="Rectangle 201"/>
                <p:cNvSpPr>
                  <a:spLocks noChangeArrowheads="1"/>
                </p:cNvSpPr>
                <p:nvPr/>
              </p:nvSpPr>
              <p:spPr bwMode="auto">
                <a:xfrm>
                  <a:off x="542" y="2715"/>
                  <a:ext cx="15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Ra</a:t>
                  </a:r>
                  <a:endParaRPr lang="it-IT" sz="1050"/>
                </a:p>
              </p:txBody>
            </p:sp>
            <p:sp>
              <p:nvSpPr>
                <p:cNvPr id="242" name="Rectangle 202"/>
                <p:cNvSpPr>
                  <a:spLocks noChangeArrowheads="1"/>
                </p:cNvSpPr>
                <p:nvPr/>
              </p:nvSpPr>
              <p:spPr bwMode="auto">
                <a:xfrm>
                  <a:off x="825" y="2715"/>
                  <a:ext cx="15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Ac</a:t>
                  </a:r>
                  <a:endParaRPr lang="it-IT" sz="1050"/>
                </a:p>
              </p:txBody>
            </p:sp>
            <p:sp>
              <p:nvSpPr>
                <p:cNvPr id="243" name="Rectangle 203"/>
                <p:cNvSpPr>
                  <a:spLocks noChangeArrowheads="1"/>
                </p:cNvSpPr>
                <p:nvPr/>
              </p:nvSpPr>
              <p:spPr bwMode="auto">
                <a:xfrm>
                  <a:off x="1107" y="2715"/>
                  <a:ext cx="13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Rf</a:t>
                  </a:r>
                  <a:endParaRPr lang="it-IT" sz="1050"/>
                </a:p>
              </p:txBody>
            </p:sp>
            <p:sp>
              <p:nvSpPr>
                <p:cNvPr id="244" name="Rectangle 204"/>
                <p:cNvSpPr>
                  <a:spLocks noChangeArrowheads="1"/>
                </p:cNvSpPr>
                <p:nvPr/>
              </p:nvSpPr>
              <p:spPr bwMode="auto">
                <a:xfrm>
                  <a:off x="1382" y="2715"/>
                  <a:ext cx="17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Db</a:t>
                  </a:r>
                  <a:endParaRPr lang="it-IT" sz="1050"/>
                </a:p>
              </p:txBody>
            </p:sp>
            <p:sp>
              <p:nvSpPr>
                <p:cNvPr id="245" name="Rectangle 205"/>
                <p:cNvSpPr>
                  <a:spLocks noChangeArrowheads="1"/>
                </p:cNvSpPr>
                <p:nvPr/>
              </p:nvSpPr>
              <p:spPr bwMode="auto">
                <a:xfrm>
                  <a:off x="1676" y="2715"/>
                  <a:ext cx="14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Sg</a:t>
                  </a:r>
                  <a:endParaRPr lang="it-IT" sz="1050"/>
                </a:p>
              </p:txBody>
            </p:sp>
            <p:sp>
              <p:nvSpPr>
                <p:cNvPr id="246" name="Rectangle 206"/>
                <p:cNvSpPr>
                  <a:spLocks noChangeArrowheads="1"/>
                </p:cNvSpPr>
                <p:nvPr/>
              </p:nvSpPr>
              <p:spPr bwMode="auto">
                <a:xfrm>
                  <a:off x="1953" y="2715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Bh</a:t>
                  </a:r>
                  <a:endParaRPr lang="it-IT" sz="1050"/>
                </a:p>
              </p:txBody>
            </p:sp>
            <p:sp>
              <p:nvSpPr>
                <p:cNvPr id="247" name="Rectangle 207"/>
                <p:cNvSpPr>
                  <a:spLocks noChangeArrowheads="1"/>
                </p:cNvSpPr>
                <p:nvPr/>
              </p:nvSpPr>
              <p:spPr bwMode="auto">
                <a:xfrm>
                  <a:off x="2235" y="2715"/>
                  <a:ext cx="15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Hs</a:t>
                  </a:r>
                  <a:endParaRPr lang="it-IT" sz="1050"/>
                </a:p>
              </p:txBody>
            </p:sp>
            <p:sp>
              <p:nvSpPr>
                <p:cNvPr id="248" name="Rectangle 208"/>
                <p:cNvSpPr>
                  <a:spLocks noChangeArrowheads="1"/>
                </p:cNvSpPr>
                <p:nvPr/>
              </p:nvSpPr>
              <p:spPr bwMode="auto">
                <a:xfrm>
                  <a:off x="2498" y="2715"/>
                  <a:ext cx="18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Mt</a:t>
                  </a:r>
                  <a:endParaRPr lang="it-IT" sz="1050"/>
                </a:p>
              </p:txBody>
            </p:sp>
            <p:sp>
              <p:nvSpPr>
                <p:cNvPr id="249" name="Rectangle 53"/>
                <p:cNvSpPr>
                  <a:spLocks noChangeArrowheads="1"/>
                </p:cNvSpPr>
                <p:nvPr/>
              </p:nvSpPr>
              <p:spPr bwMode="auto">
                <a:xfrm>
                  <a:off x="4685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8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31" name="Rectangle 265"/>
              <p:cNvSpPr>
                <a:spLocks noChangeArrowheads="1"/>
              </p:cNvSpPr>
              <p:nvPr/>
            </p:nvSpPr>
            <p:spPr bwMode="auto">
              <a:xfrm>
                <a:off x="254" y="905"/>
                <a:ext cx="28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2" name="Rectangle 266"/>
              <p:cNvSpPr>
                <a:spLocks noChangeArrowheads="1"/>
              </p:cNvSpPr>
              <p:nvPr/>
            </p:nvSpPr>
            <p:spPr bwMode="auto">
              <a:xfrm>
                <a:off x="254" y="1180"/>
                <a:ext cx="564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3" name="Rectangle 267"/>
              <p:cNvSpPr>
                <a:spLocks noChangeArrowheads="1"/>
              </p:cNvSpPr>
              <p:nvPr/>
            </p:nvSpPr>
            <p:spPr bwMode="auto">
              <a:xfrm>
                <a:off x="254" y="1456"/>
                <a:ext cx="564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4" name="Rectangle 268"/>
              <p:cNvSpPr>
                <a:spLocks noChangeArrowheads="1"/>
              </p:cNvSpPr>
              <p:nvPr/>
            </p:nvSpPr>
            <p:spPr bwMode="auto">
              <a:xfrm>
                <a:off x="797" y="1201"/>
                <a:ext cx="21" cy="166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5" name="Rectangle 269"/>
              <p:cNvSpPr>
                <a:spLocks noChangeArrowheads="1"/>
              </p:cNvSpPr>
              <p:nvPr/>
            </p:nvSpPr>
            <p:spPr bwMode="auto">
              <a:xfrm>
                <a:off x="1080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6" name="Rectangle 270"/>
              <p:cNvSpPr>
                <a:spLocks noChangeArrowheads="1"/>
              </p:cNvSpPr>
              <p:nvPr/>
            </p:nvSpPr>
            <p:spPr bwMode="auto">
              <a:xfrm>
                <a:off x="1362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7" name="Rectangle 271"/>
              <p:cNvSpPr>
                <a:spLocks noChangeArrowheads="1"/>
              </p:cNvSpPr>
              <p:nvPr/>
            </p:nvSpPr>
            <p:spPr bwMode="auto">
              <a:xfrm>
                <a:off x="1644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8" name="Rectangle 272"/>
              <p:cNvSpPr>
                <a:spLocks noChangeArrowheads="1"/>
              </p:cNvSpPr>
              <p:nvPr/>
            </p:nvSpPr>
            <p:spPr bwMode="auto">
              <a:xfrm>
                <a:off x="1926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9" name="Rectangle 273"/>
              <p:cNvSpPr>
                <a:spLocks noChangeArrowheads="1"/>
              </p:cNvSpPr>
              <p:nvPr/>
            </p:nvSpPr>
            <p:spPr bwMode="auto">
              <a:xfrm>
                <a:off x="2208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0" name="Rectangle 274"/>
              <p:cNvSpPr>
                <a:spLocks noChangeArrowheads="1"/>
              </p:cNvSpPr>
              <p:nvPr/>
            </p:nvSpPr>
            <p:spPr bwMode="auto">
              <a:xfrm>
                <a:off x="2490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1" name="Rectangle 275"/>
              <p:cNvSpPr>
                <a:spLocks noChangeArrowheads="1"/>
              </p:cNvSpPr>
              <p:nvPr/>
            </p:nvSpPr>
            <p:spPr bwMode="auto">
              <a:xfrm>
                <a:off x="2773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2" name="Rectangle 276"/>
              <p:cNvSpPr>
                <a:spLocks noChangeArrowheads="1"/>
              </p:cNvSpPr>
              <p:nvPr/>
            </p:nvSpPr>
            <p:spPr bwMode="auto">
              <a:xfrm>
                <a:off x="3055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3" name="Rectangle 277"/>
              <p:cNvSpPr>
                <a:spLocks noChangeArrowheads="1"/>
              </p:cNvSpPr>
              <p:nvPr/>
            </p:nvSpPr>
            <p:spPr bwMode="auto">
              <a:xfrm>
                <a:off x="3337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4" name="Rectangle 278"/>
              <p:cNvSpPr>
                <a:spLocks noChangeArrowheads="1"/>
              </p:cNvSpPr>
              <p:nvPr/>
            </p:nvSpPr>
            <p:spPr bwMode="auto">
              <a:xfrm>
                <a:off x="3619" y="1180"/>
                <a:ext cx="21" cy="168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5" name="Rectangle 279"/>
              <p:cNvSpPr>
                <a:spLocks noChangeArrowheads="1"/>
              </p:cNvSpPr>
              <p:nvPr/>
            </p:nvSpPr>
            <p:spPr bwMode="auto">
              <a:xfrm>
                <a:off x="3901" y="1201"/>
                <a:ext cx="21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6" name="Rectangle 280"/>
              <p:cNvSpPr>
                <a:spLocks noChangeArrowheads="1"/>
              </p:cNvSpPr>
              <p:nvPr/>
            </p:nvSpPr>
            <p:spPr bwMode="auto">
              <a:xfrm>
                <a:off x="4183" y="1201"/>
                <a:ext cx="21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7" name="Rectangle 281"/>
              <p:cNvSpPr>
                <a:spLocks noChangeArrowheads="1"/>
              </p:cNvSpPr>
              <p:nvPr/>
            </p:nvSpPr>
            <p:spPr bwMode="auto">
              <a:xfrm>
                <a:off x="4466" y="1201"/>
                <a:ext cx="20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8" name="Rectangle 282"/>
              <p:cNvSpPr>
                <a:spLocks noChangeArrowheads="1"/>
              </p:cNvSpPr>
              <p:nvPr/>
            </p:nvSpPr>
            <p:spPr bwMode="auto">
              <a:xfrm>
                <a:off x="4748" y="1201"/>
                <a:ext cx="20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9" name="Rectangle 283"/>
              <p:cNvSpPr>
                <a:spLocks noChangeArrowheads="1"/>
              </p:cNvSpPr>
              <p:nvPr/>
            </p:nvSpPr>
            <p:spPr bwMode="auto">
              <a:xfrm>
                <a:off x="233" y="905"/>
                <a:ext cx="21" cy="196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0" name="Rectangle 284"/>
              <p:cNvSpPr>
                <a:spLocks noChangeArrowheads="1"/>
              </p:cNvSpPr>
              <p:nvPr/>
            </p:nvSpPr>
            <p:spPr bwMode="auto">
              <a:xfrm>
                <a:off x="5030" y="905"/>
                <a:ext cx="21" cy="168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1" name="Rectangle 285"/>
              <p:cNvSpPr>
                <a:spLocks noChangeArrowheads="1"/>
              </p:cNvSpPr>
              <p:nvPr/>
            </p:nvSpPr>
            <p:spPr bwMode="auto">
              <a:xfrm>
                <a:off x="515" y="926"/>
                <a:ext cx="21" cy="194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2" name="Rectangle 286"/>
              <p:cNvSpPr>
                <a:spLocks noChangeArrowheads="1"/>
              </p:cNvSpPr>
              <p:nvPr/>
            </p:nvSpPr>
            <p:spPr bwMode="auto">
              <a:xfrm>
                <a:off x="5312" y="926"/>
                <a:ext cx="21" cy="166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3" name="Rectangle 302"/>
              <p:cNvSpPr>
                <a:spLocks noChangeArrowheads="1"/>
              </p:cNvSpPr>
              <p:nvPr/>
            </p:nvSpPr>
            <p:spPr bwMode="auto">
              <a:xfrm>
                <a:off x="5051" y="905"/>
                <a:ext cx="28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4" name="Rectangle 303"/>
              <p:cNvSpPr>
                <a:spLocks noChangeArrowheads="1"/>
              </p:cNvSpPr>
              <p:nvPr/>
            </p:nvSpPr>
            <p:spPr bwMode="auto">
              <a:xfrm>
                <a:off x="3640" y="1180"/>
                <a:ext cx="1693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5" name="Rectangle 304"/>
              <p:cNvSpPr>
                <a:spLocks noChangeArrowheads="1"/>
              </p:cNvSpPr>
              <p:nvPr/>
            </p:nvSpPr>
            <p:spPr bwMode="auto">
              <a:xfrm>
                <a:off x="3640" y="1456"/>
                <a:ext cx="1693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6" name="Rectangle 305"/>
              <p:cNvSpPr>
                <a:spLocks noChangeArrowheads="1"/>
              </p:cNvSpPr>
              <p:nvPr/>
            </p:nvSpPr>
            <p:spPr bwMode="auto">
              <a:xfrm>
                <a:off x="254" y="1731"/>
                <a:ext cx="507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7" name="Rectangle 306"/>
              <p:cNvSpPr>
                <a:spLocks noChangeArrowheads="1"/>
              </p:cNvSpPr>
              <p:nvPr/>
            </p:nvSpPr>
            <p:spPr bwMode="auto">
              <a:xfrm>
                <a:off x="254" y="2006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8" name="Rectangle 307"/>
              <p:cNvSpPr>
                <a:spLocks noChangeArrowheads="1"/>
              </p:cNvSpPr>
              <p:nvPr/>
            </p:nvSpPr>
            <p:spPr bwMode="auto">
              <a:xfrm>
                <a:off x="254" y="2281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9" name="Rectangle 308"/>
              <p:cNvSpPr>
                <a:spLocks noChangeArrowheads="1"/>
              </p:cNvSpPr>
              <p:nvPr/>
            </p:nvSpPr>
            <p:spPr bwMode="auto">
              <a:xfrm>
                <a:off x="254" y="2570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60" name="Rectangle 309"/>
              <p:cNvSpPr>
                <a:spLocks noChangeArrowheads="1"/>
              </p:cNvSpPr>
              <p:nvPr/>
            </p:nvSpPr>
            <p:spPr bwMode="auto">
              <a:xfrm>
                <a:off x="254" y="2846"/>
                <a:ext cx="3386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</p:grpSp>
        <p:sp>
          <p:nvSpPr>
            <p:cNvPr id="15" name="Rettangolo 343"/>
            <p:cNvSpPr>
              <a:spLocks noChangeArrowheads="1"/>
            </p:cNvSpPr>
            <p:nvPr/>
          </p:nvSpPr>
          <p:spPr bwMode="auto">
            <a:xfrm>
              <a:off x="3563938" y="4232275"/>
              <a:ext cx="2541587" cy="438150"/>
            </a:xfrm>
            <a:prstGeom prst="rect">
              <a:avLst/>
            </a:prstGeom>
            <a:solidFill>
              <a:srgbClr val="3366FF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16" name="Text Box 55"/>
            <p:cNvSpPr txBox="1">
              <a:spLocks noChangeArrowheads="1"/>
            </p:cNvSpPr>
            <p:nvPr/>
          </p:nvSpPr>
          <p:spPr bwMode="auto">
            <a:xfrm>
              <a:off x="4067641" y="1797443"/>
              <a:ext cx="4673600" cy="38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 </a:t>
              </a: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volatility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(NOT EXTRACTED)</a:t>
              </a:r>
            </a:p>
          </p:txBody>
        </p:sp>
        <p:sp>
          <p:nvSpPr>
            <p:cNvPr id="17" name="Rettangolo 349"/>
            <p:cNvSpPr>
              <a:spLocks noChangeArrowheads="1"/>
            </p:cNvSpPr>
            <p:nvPr/>
          </p:nvSpPr>
          <p:spPr bwMode="auto">
            <a:xfrm>
              <a:off x="3403600" y="2187575"/>
              <a:ext cx="474663" cy="438150"/>
            </a:xfrm>
            <a:prstGeom prst="rect">
              <a:avLst/>
            </a:prstGeom>
            <a:solidFill>
              <a:srgbClr val="FFC000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18" name="Text Box 55"/>
            <p:cNvSpPr txBox="1">
              <a:spLocks noChangeArrowheads="1"/>
            </p:cNvSpPr>
            <p:nvPr/>
          </p:nvSpPr>
          <p:spPr bwMode="auto">
            <a:xfrm>
              <a:off x="4133850" y="2260601"/>
              <a:ext cx="2847975" cy="38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Surface </a:t>
              </a: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Ionization</a:t>
              </a:r>
              <a:endParaRPr lang="en-US" sz="10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Rettangolo 351"/>
            <p:cNvSpPr>
              <a:spLocks noChangeArrowheads="1"/>
            </p:cNvSpPr>
            <p:nvPr/>
          </p:nvSpPr>
          <p:spPr bwMode="auto">
            <a:xfrm>
              <a:off x="2454275" y="4232275"/>
              <a:ext cx="730250" cy="876300"/>
            </a:xfrm>
            <a:prstGeom prst="rect">
              <a:avLst/>
            </a:prstGeom>
            <a:solidFill>
              <a:srgbClr val="FFC0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0" name="Rettangolo 353"/>
            <p:cNvSpPr>
              <a:spLocks noChangeArrowheads="1"/>
            </p:cNvSpPr>
            <p:nvPr/>
          </p:nvSpPr>
          <p:spPr bwMode="auto">
            <a:xfrm>
              <a:off x="5740400" y="3794125"/>
              <a:ext cx="1862138" cy="438150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1" name="Rettangolo 354"/>
            <p:cNvSpPr>
              <a:spLocks noChangeArrowheads="1"/>
            </p:cNvSpPr>
            <p:nvPr/>
          </p:nvSpPr>
          <p:spPr bwMode="auto">
            <a:xfrm>
              <a:off x="6105525" y="4232275"/>
              <a:ext cx="2190750" cy="401638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8296275" y="3794125"/>
              <a:ext cx="693738" cy="839788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3" name="Rettangolo 364"/>
            <p:cNvSpPr>
              <a:spLocks noChangeArrowheads="1"/>
            </p:cNvSpPr>
            <p:nvPr/>
          </p:nvSpPr>
          <p:spPr bwMode="auto">
            <a:xfrm>
              <a:off x="3403600" y="3209925"/>
              <a:ext cx="474663" cy="438150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4" name="Rettangolo 365"/>
            <p:cNvSpPr>
              <a:spLocks noChangeArrowheads="1"/>
            </p:cNvSpPr>
            <p:nvPr/>
          </p:nvSpPr>
          <p:spPr bwMode="auto">
            <a:xfrm>
              <a:off x="3403600" y="2698750"/>
              <a:ext cx="474663" cy="438150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5" name="Text Box 55"/>
            <p:cNvSpPr txBox="1">
              <a:spLocks noChangeArrowheads="1"/>
            </p:cNvSpPr>
            <p:nvPr/>
          </p:nvSpPr>
          <p:spPr bwMode="auto">
            <a:xfrm>
              <a:off x="4133850" y="2771776"/>
              <a:ext cx="2847975" cy="38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Photo </a:t>
              </a: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Ionization</a:t>
              </a:r>
              <a:endParaRPr lang="en-US" sz="10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" name="Text Box 55"/>
            <p:cNvSpPr txBox="1">
              <a:spLocks noChangeArrowheads="1"/>
            </p:cNvSpPr>
            <p:nvPr/>
          </p:nvSpPr>
          <p:spPr bwMode="auto">
            <a:xfrm>
              <a:off x="4243388" y="3246439"/>
              <a:ext cx="2847975" cy="38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Plasma Ionization</a:t>
              </a:r>
              <a:endParaRPr lang="en-US" sz="10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Rettangolo 369"/>
            <p:cNvSpPr>
              <a:spLocks noChangeArrowheads="1"/>
            </p:cNvSpPr>
            <p:nvPr/>
          </p:nvSpPr>
          <p:spPr bwMode="auto">
            <a:xfrm>
              <a:off x="3184525" y="4221163"/>
              <a:ext cx="401638" cy="887412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7566025" y="3794125"/>
              <a:ext cx="730250" cy="438150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</p:grpSp>
      <p:pic>
        <p:nvPicPr>
          <p:cNvPr id="25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4838" y="4343457"/>
            <a:ext cx="4795774" cy="2181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5" name="Text Box 9"/>
          <p:cNvSpPr txBox="1">
            <a:spLocks noChangeArrowheads="1"/>
          </p:cNvSpPr>
          <p:nvPr/>
        </p:nvSpPr>
        <p:spPr bwMode="auto">
          <a:xfrm>
            <a:off x="84283" y="5575835"/>
            <a:ext cx="2690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LASER Ion Source (LIS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3845" y="5770576"/>
            <a:ext cx="246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LNL and Pavia </a:t>
            </a:r>
            <a:r>
              <a:rPr lang="it-IT" dirty="0" err="1" smtClean="0"/>
              <a:t>University</a:t>
            </a:r>
            <a:endParaRPr lang="en-US" dirty="0"/>
          </a:p>
        </p:txBody>
      </p:sp>
      <p:grpSp>
        <p:nvGrpSpPr>
          <p:cNvPr id="256" name="Gruppo 5"/>
          <p:cNvGrpSpPr>
            <a:grpSpLocks/>
          </p:cNvGrpSpPr>
          <p:nvPr/>
        </p:nvGrpSpPr>
        <p:grpSpPr bwMode="auto">
          <a:xfrm>
            <a:off x="4363080" y="3411410"/>
            <a:ext cx="4721815" cy="3134074"/>
            <a:chOff x="123151" y="3141248"/>
            <a:chExt cx="4376844" cy="2520000"/>
          </a:xfrm>
        </p:grpSpPr>
        <p:pic>
          <p:nvPicPr>
            <p:cNvPr id="25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3151" y="3141248"/>
              <a:ext cx="4376844" cy="252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58" name="CasellaDiTesto 7"/>
            <p:cNvSpPr txBox="1">
              <a:spLocks noChangeArrowheads="1"/>
            </p:cNvSpPr>
            <p:nvPr/>
          </p:nvSpPr>
          <p:spPr bwMode="auto">
            <a:xfrm>
              <a:off x="827584" y="3429000"/>
              <a:ext cx="1512168" cy="3231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500" b="1"/>
                <a:t>SIS (Cs beam)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484438" y="4823600"/>
            <a:ext cx="1846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Collaboration with ISOLDE and Jyvaskyla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6"/>
          <p:cNvSpPr txBox="1">
            <a:spLocks noChangeArrowheads="1"/>
          </p:cNvSpPr>
          <p:nvPr/>
        </p:nvSpPr>
        <p:spPr bwMode="auto">
          <a:xfrm>
            <a:off x="1835150" y="0"/>
            <a:ext cx="4194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b="1"/>
              <a:t>HRMS physics design</a:t>
            </a:r>
          </a:p>
        </p:txBody>
      </p:sp>
      <p:grpSp>
        <p:nvGrpSpPr>
          <p:cNvPr id="40963" name="Group 8"/>
          <p:cNvGrpSpPr>
            <a:grpSpLocks/>
          </p:cNvGrpSpPr>
          <p:nvPr/>
        </p:nvGrpSpPr>
        <p:grpSpPr bwMode="auto">
          <a:xfrm>
            <a:off x="788186" y="734954"/>
            <a:ext cx="8166305" cy="2713382"/>
            <a:chOff x="625439" y="784750"/>
            <a:chExt cx="8166225" cy="2713382"/>
          </a:xfrm>
        </p:grpSpPr>
        <p:pic>
          <p:nvPicPr>
            <p:cNvPr id="4096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49" b="45171"/>
            <a:stretch/>
          </p:blipFill>
          <p:spPr bwMode="auto">
            <a:xfrm>
              <a:off x="625439" y="784750"/>
              <a:ext cx="2658073" cy="269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1904984" y="2133600"/>
              <a:ext cx="81438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057383" y="2133600"/>
              <a:ext cx="661982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1.3 mm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4984" y="1295400"/>
              <a:ext cx="1357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DM=2.5 10</a:t>
              </a:r>
              <a:r>
                <a:rPr lang="en-US" baseline="300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-5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86176" y="1405251"/>
              <a:ext cx="4905488" cy="20928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3</a:t>
              </a:r>
              <a:r>
                <a:rPr lang="en-US" baseline="30000" dirty="0"/>
                <a:t>o</a:t>
              </a:r>
              <a:r>
                <a:rPr lang="en-US" dirty="0"/>
                <a:t> order effects </a:t>
              </a:r>
              <a:r>
                <a:rPr lang="en-US" dirty="0" smtClean="0"/>
                <a:t>analysis (LNS-LNL)</a:t>
              </a:r>
              <a:endParaRPr lang="en-US" dirty="0"/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Input parameters:</a:t>
              </a:r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Energy= 260 </a:t>
              </a:r>
              <a:r>
                <a:rPr lang="en-US" dirty="0" err="1"/>
                <a:t>KeV</a:t>
              </a:r>
              <a:endParaRPr lang="en-US" dirty="0"/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latin typeface="Symbol" pitchFamily="18" charset="2"/>
                </a:rPr>
                <a:t>D</a:t>
              </a:r>
              <a:r>
                <a:rPr lang="en-US" sz="2000" dirty="0" smtClean="0">
                  <a:sym typeface="Symbol" pitchFamily="18" charset="2"/>
                </a:rPr>
                <a:t></a:t>
              </a:r>
              <a:r>
                <a:rPr lang="en-US" sz="2000" dirty="0"/>
                <a:t>=4 </a:t>
              </a:r>
              <a:r>
                <a:rPr lang="en-US" sz="2000" dirty="0" err="1"/>
                <a:t>mrad</a:t>
              </a:r>
              <a:r>
                <a:rPr lang="en-US" sz="2000" dirty="0"/>
                <a:t> </a:t>
              </a:r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latin typeface="Symbol" pitchFamily="18" charset="2"/>
                </a:rPr>
                <a:t>D</a:t>
              </a:r>
              <a:r>
                <a:rPr lang="en-US" sz="2000" b="1" dirty="0" smtClean="0"/>
                <a:t>E</a:t>
              </a:r>
              <a:r>
                <a:rPr lang="en-US" sz="2000" b="1" dirty="0"/>
                <a:t>= </a:t>
              </a:r>
              <a:r>
                <a:rPr lang="en-US" sz="2000" b="1" dirty="0">
                  <a:sym typeface="Symbol" pitchFamily="18" charset="2"/>
                </a:rPr>
                <a:t>±</a:t>
              </a:r>
              <a:r>
                <a:rPr lang="en-US" sz="2000" b="1" dirty="0"/>
                <a:t> 1.3 </a:t>
              </a:r>
              <a:r>
                <a:rPr lang="en-US" sz="2000" b="1" dirty="0" err="1"/>
                <a:t>eV</a:t>
              </a:r>
              <a:r>
                <a:rPr lang="en-US" sz="2000" b="1" dirty="0"/>
                <a:t> </a:t>
              </a:r>
              <a:endParaRPr lang="en-US" b="1" dirty="0"/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/>
                <a:t>Emittance=3</a:t>
              </a:r>
              <a:r>
                <a:rPr lang="it-IT" b="1" dirty="0">
                  <a:latin typeface="Symbol" pitchFamily="18" charset="2"/>
                </a:rPr>
                <a:t>p</a:t>
              </a:r>
              <a:r>
                <a:rPr lang="it-IT" b="1" dirty="0"/>
                <a:t> mm </a:t>
              </a:r>
              <a:r>
                <a:rPr lang="it-IT" b="1" dirty="0" err="1" smtClean="0"/>
                <a:t>mrad</a:t>
              </a:r>
              <a:endParaRPr lang="en-US" b="1" dirty="0"/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Mass resolution: 1/40000 (</a:t>
              </a:r>
              <a:r>
                <a:rPr lang="en-US" dirty="0" err="1" smtClean="0"/>
                <a:t>eng.</a:t>
              </a:r>
              <a:r>
                <a:rPr lang="en-US" dirty="0" smtClean="0"/>
                <a:t> </a:t>
              </a:r>
              <a:r>
                <a:rPr lang="en-US" dirty="0"/>
                <a:t>design: </a:t>
              </a:r>
              <a:r>
                <a:rPr lang="en-US" dirty="0" smtClean="0"/>
                <a:t>1/25000)</a:t>
              </a:r>
              <a:endParaRPr lang="en-US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048955" y="741958"/>
            <a:ext cx="4905536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</a:rPr>
              <a:t>A scaled-up version of the separator designed by Cary </a:t>
            </a:r>
            <a:r>
              <a:rPr lang="en-US" dirty="0" err="1" smtClean="0">
                <a:latin typeface="Times New Roman" charset="0"/>
              </a:rPr>
              <a:t>Davids</a:t>
            </a:r>
            <a:r>
              <a:rPr lang="en-US" dirty="0" smtClean="0">
                <a:latin typeface="Times New Roman" charset="0"/>
              </a:rPr>
              <a:t> for CARIBU, Argonne</a:t>
            </a:r>
            <a:endParaRPr lang="en-US" dirty="0">
              <a:latin typeface="Times New Roman" charset="0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" y="3586651"/>
            <a:ext cx="369324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635896" y="3573016"/>
            <a:ext cx="5337963" cy="3071182"/>
            <a:chOff x="12700" y="692150"/>
            <a:chExt cx="9144000" cy="526097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" y="692150"/>
              <a:ext cx="9144000" cy="526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o 13"/>
            <p:cNvGrpSpPr>
              <a:grpSpLocks/>
            </p:cNvGrpSpPr>
            <p:nvPr/>
          </p:nvGrpSpPr>
          <p:grpSpPr bwMode="auto">
            <a:xfrm>
              <a:off x="5570538" y="3538538"/>
              <a:ext cx="3225800" cy="1651000"/>
              <a:chOff x="5037667" y="3539073"/>
              <a:chExt cx="3225800" cy="1650995"/>
            </a:xfrm>
          </p:grpSpPr>
          <p:cxnSp>
            <p:nvCxnSpPr>
              <p:cNvPr id="22" name="Connettore 1 4"/>
              <p:cNvCxnSpPr/>
              <p:nvPr/>
            </p:nvCxnSpPr>
            <p:spPr>
              <a:xfrm>
                <a:off x="5164667" y="4191533"/>
                <a:ext cx="627062" cy="0"/>
              </a:xfrm>
              <a:prstGeom prst="line">
                <a:avLst/>
              </a:prstGeom>
              <a:ln w="5715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8"/>
              <p:cNvCxnSpPr/>
              <p:nvPr/>
            </p:nvCxnSpPr>
            <p:spPr>
              <a:xfrm>
                <a:off x="5164667" y="4555070"/>
                <a:ext cx="627062" cy="0"/>
              </a:xfrm>
              <a:prstGeom prst="line">
                <a:avLst/>
              </a:prstGeom>
              <a:ln w="5715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9"/>
              <p:cNvCxnSpPr/>
              <p:nvPr/>
            </p:nvCxnSpPr>
            <p:spPr>
              <a:xfrm flipV="1">
                <a:off x="5037667" y="4359808"/>
                <a:ext cx="3225800" cy="2540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riangolo isoscele 10"/>
              <p:cNvSpPr/>
              <p:nvPr/>
            </p:nvSpPr>
            <p:spPr>
              <a:xfrm>
                <a:off x="6925204" y="4410607"/>
                <a:ext cx="365125" cy="779461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26" name="Triangolo isoscele 12"/>
              <p:cNvSpPr/>
              <p:nvPr/>
            </p:nvSpPr>
            <p:spPr>
              <a:xfrm flipV="1">
                <a:off x="6925204" y="3539073"/>
                <a:ext cx="365125" cy="77946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</p:grpSp>
        <p:sp>
          <p:nvSpPr>
            <p:cNvPr id="13" name="Fumetto 1 14"/>
            <p:cNvSpPr/>
            <p:nvPr/>
          </p:nvSpPr>
          <p:spPr>
            <a:xfrm>
              <a:off x="5435600" y="3454400"/>
              <a:ext cx="3548063" cy="1803400"/>
            </a:xfrm>
            <a:prstGeom prst="wedgeRectCallout">
              <a:avLst>
                <a:gd name="adj1" fmla="val -88445"/>
                <a:gd name="adj2" fmla="val 36409"/>
              </a:avLst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/>
            </a:p>
          </p:txBody>
        </p:sp>
        <p:sp>
          <p:nvSpPr>
            <p:cNvPr id="14" name="CasellaDiTesto 15"/>
            <p:cNvSpPr txBox="1">
              <a:spLocks noChangeArrowheads="1"/>
            </p:cNvSpPr>
            <p:nvPr/>
          </p:nvSpPr>
          <p:spPr bwMode="auto">
            <a:xfrm>
              <a:off x="5503863" y="2751138"/>
              <a:ext cx="35464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solidFill>
                    <a:srgbClr val="009900"/>
                  </a:solidFill>
                  <a:latin typeface="Times New Roman" charset="0"/>
                  <a:cs typeface="Times New Roman" charset="0"/>
                </a:rPr>
                <a:t>Plates </a:t>
              </a:r>
              <a:r>
                <a:rPr lang="en-US" sz="1100">
                  <a:latin typeface="Times New Roman" charset="0"/>
                  <a:cs typeface="Times New Roman" charset="0"/>
                </a:rPr>
                <a:t>to correct the voltage ripple of the H.V. platform</a:t>
              </a:r>
            </a:p>
          </p:txBody>
        </p:sp>
        <p:cxnSp>
          <p:nvCxnSpPr>
            <p:cNvPr id="15" name="Connettore 2 17"/>
            <p:cNvCxnSpPr/>
            <p:nvPr/>
          </p:nvCxnSpPr>
          <p:spPr>
            <a:xfrm>
              <a:off x="6037263" y="3098800"/>
              <a:ext cx="0" cy="990600"/>
            </a:xfrm>
            <a:prstGeom prst="straightConnector1">
              <a:avLst/>
            </a:prstGeom>
            <a:ln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25"/>
            <p:cNvCxnSpPr/>
            <p:nvPr/>
          </p:nvCxnSpPr>
          <p:spPr>
            <a:xfrm>
              <a:off x="6350000" y="4191000"/>
              <a:ext cx="1227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26"/>
            <p:cNvSpPr txBox="1">
              <a:spLocks noChangeArrowheads="1"/>
            </p:cNvSpPr>
            <p:nvPr/>
          </p:nvSpPr>
          <p:spPr bwMode="auto">
            <a:xfrm>
              <a:off x="6662738" y="3810000"/>
              <a:ext cx="5325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100"/>
                <a:t>20 cm</a:t>
              </a:r>
            </a:p>
          </p:txBody>
        </p:sp>
        <p:sp>
          <p:nvSpPr>
            <p:cNvPr id="18" name="CasellaDiTesto 27"/>
            <p:cNvSpPr txBox="1">
              <a:spLocks noChangeArrowheads="1"/>
            </p:cNvSpPr>
            <p:nvPr/>
          </p:nvSpPr>
          <p:spPr bwMode="auto">
            <a:xfrm>
              <a:off x="6357938" y="5334000"/>
              <a:ext cx="2570162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/>
                <a:t> Plates gap 6 cm,</a:t>
              </a:r>
            </a:p>
            <a:p>
              <a:pPr algn="ctr"/>
              <a:r>
                <a:rPr lang="it-IT" sz="1100"/>
                <a:t>± </a:t>
              </a:r>
              <a:r>
                <a:rPr lang="en-US" sz="1100"/>
                <a:t> 750 V to correct </a:t>
              </a:r>
            </a:p>
            <a:p>
              <a:pPr algn="ctr"/>
              <a:r>
                <a:rPr lang="it-IT" sz="1100"/>
                <a:t>± </a:t>
              </a:r>
              <a:r>
                <a:rPr lang="en-US" sz="1100"/>
                <a:t>5 V platform ripple</a:t>
              </a:r>
            </a:p>
          </p:txBody>
        </p:sp>
        <p:cxnSp>
          <p:nvCxnSpPr>
            <p:cNvPr id="19" name="Connettore 2 32"/>
            <p:cNvCxnSpPr/>
            <p:nvPr/>
          </p:nvCxnSpPr>
          <p:spPr>
            <a:xfrm>
              <a:off x="5697538" y="4783138"/>
              <a:ext cx="652462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36"/>
            <p:cNvSpPr txBox="1">
              <a:spLocks noChangeArrowheads="1"/>
            </p:cNvSpPr>
            <p:nvPr/>
          </p:nvSpPr>
          <p:spPr bwMode="auto">
            <a:xfrm>
              <a:off x="5638800" y="4783138"/>
              <a:ext cx="5325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100"/>
                <a:t>10 cm</a:t>
              </a:r>
            </a:p>
          </p:txBody>
        </p:sp>
        <p:sp>
          <p:nvSpPr>
            <p:cNvPr id="21" name="CasellaDiTesto 5"/>
            <p:cNvSpPr txBox="1">
              <a:spLocks noChangeArrowheads="1"/>
            </p:cNvSpPr>
            <p:nvPr/>
          </p:nvSpPr>
          <p:spPr bwMode="auto">
            <a:xfrm>
              <a:off x="1879600" y="2755900"/>
              <a:ext cx="31496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0000CC"/>
                  </a:solidFill>
                  <a:latin typeface="Times New Roman" charset="0"/>
                  <a:cs typeface="Times New Roman" charset="0"/>
                </a:rPr>
                <a:t>Typical voltage fluctuation frequency 200-300 Hz, &lt;&lt;10kHz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1868462" y="4570478"/>
            <a:ext cx="49754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868462" y="5108607"/>
            <a:ext cx="49754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23528" y="1919592"/>
            <a:ext cx="4313738" cy="2851242"/>
            <a:chOff x="947738" y="21377275"/>
            <a:chExt cx="8170862" cy="5400675"/>
          </a:xfrm>
        </p:grpSpPr>
        <p:pic>
          <p:nvPicPr>
            <p:cNvPr id="4" name="Picture 135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21377275"/>
              <a:ext cx="8170862" cy="540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300" y="21518563"/>
              <a:ext cx="1409700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 descr="logo SPIRAL2 CEA CNRS peti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313" y="22425025"/>
              <a:ext cx="1546225" cy="84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35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70834"/>
            <a:ext cx="74739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00" y="1988840"/>
            <a:ext cx="4513089" cy="2781994"/>
            <a:chOff x="4572000" y="1773281"/>
            <a:chExt cx="4513089" cy="2781994"/>
          </a:xfrm>
        </p:grpSpPr>
        <p:sp>
          <p:nvSpPr>
            <p:cNvPr id="2" name="TextBox 1"/>
            <p:cNvSpPr txBox="1"/>
            <p:nvPr/>
          </p:nvSpPr>
          <p:spPr>
            <a:xfrm>
              <a:off x="4680905" y="4247498"/>
              <a:ext cx="43247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Charge  Breeder and Medium Resolution Mass Separator</a:t>
              </a:r>
              <a:endParaRPr lang="en-US" sz="1400" dirty="0"/>
            </a:p>
          </p:txBody>
        </p:sp>
        <p:pic>
          <p:nvPicPr>
            <p:cNvPr id="10" name="Picture 1353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/>
            <a:stretch/>
          </p:blipFill>
          <p:spPr bwMode="auto">
            <a:xfrm>
              <a:off x="4572000" y="2416406"/>
              <a:ext cx="2289175" cy="1891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4"/>
            <a:stretch/>
          </p:blipFill>
          <p:spPr bwMode="auto">
            <a:xfrm>
              <a:off x="4931186" y="1773281"/>
              <a:ext cx="4153903" cy="2326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80905" y="2843851"/>
              <a:ext cx="10839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DM/M~ 1/1000</a:t>
              </a:r>
              <a:endParaRPr lang="en-US" sz="11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21521" y="181782"/>
            <a:ext cx="3139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Charge Breeder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31640" y="849773"/>
            <a:ext cx="6941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CB based on ECR technique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eveloped by LSPC in the framework of  LEA collaboration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Design 2013, construction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065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229600" cy="52387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Upgraded ALPI layout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737409"/>
            <a:ext cx="5111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All Cavities from CR03 to CR07 at 4.5 MV/m.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Medium beta CR07 to CR18 at </a:t>
            </a:r>
            <a:r>
              <a:rPr lang="en-US" sz="2000" dirty="0"/>
              <a:t>4</a:t>
            </a:r>
            <a:r>
              <a:rPr lang="en-US" sz="2000" dirty="0" smtClean="0"/>
              <a:t>.5 MV/m.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High beta 6.5 MV/m for CR19-CR22.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Final Energy of 10 MeV/A (A/q=7)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36512" y="2170571"/>
            <a:ext cx="6552728" cy="4570797"/>
            <a:chOff x="-36512" y="1844824"/>
            <a:chExt cx="6552728" cy="4570797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1844824"/>
              <a:ext cx="6552728" cy="457079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3" name="Oval 2"/>
            <p:cNvSpPr/>
            <p:nvPr/>
          </p:nvSpPr>
          <p:spPr>
            <a:xfrm>
              <a:off x="3275856" y="2204864"/>
              <a:ext cx="756084" cy="432048"/>
            </a:xfrm>
            <a:prstGeom prst="ellipse">
              <a:avLst/>
            </a:prstGeom>
            <a:noFill/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5"/>
            <p:cNvSpPr/>
            <p:nvPr/>
          </p:nvSpPr>
          <p:spPr>
            <a:xfrm>
              <a:off x="2915816" y="3573016"/>
              <a:ext cx="832575" cy="43204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515112" y="1906159"/>
            <a:ext cx="2158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Additional cryostats: </a:t>
            </a:r>
          </a:p>
          <a:p>
            <a:r>
              <a:rPr lang="it-IT" dirty="0" smtClean="0"/>
              <a:t>Increase total Energy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6515112" y="2673715"/>
            <a:ext cx="2521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</a:t>
            </a:r>
            <a:r>
              <a:rPr lang="it-IT" dirty="0" smtClean="0"/>
              <a:t>ryostats  relocated from PIAVE: reduce losses from 40% to 20%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737939" y="921496"/>
            <a:ext cx="3406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/>
              <a:t>Increase energy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/>
              <a:t>Optimize transfer efficiency</a:t>
            </a:r>
            <a:endParaRPr lang="it-IT" sz="2000" b="1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r="6216" b="7443"/>
          <a:stretch/>
        </p:blipFill>
        <p:spPr bwMode="auto">
          <a:xfrm>
            <a:off x="3723750" y="3708153"/>
            <a:ext cx="5145582" cy="31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stCxn id="5" idx="1"/>
            <a:endCxn id="3" idx="5"/>
          </p:cNvCxnSpPr>
          <p:nvPr/>
        </p:nvCxnSpPr>
        <p:spPr>
          <a:xfrm flipH="1">
            <a:off x="3921214" y="2229325"/>
            <a:ext cx="2593898" cy="670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1"/>
            <a:endCxn id="6" idx="0"/>
          </p:cNvCxnSpPr>
          <p:nvPr/>
        </p:nvCxnSpPr>
        <p:spPr>
          <a:xfrm flipH="1">
            <a:off x="3332104" y="3135380"/>
            <a:ext cx="3183008" cy="76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3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E:\onWork\INPC_JOE\Joe\TAMU\tamu_05\CollegeStation_LuglioOtt05\newIC\DSC000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2"/>
          <a:stretch/>
        </p:blipFill>
        <p:spPr bwMode="auto">
          <a:xfrm>
            <a:off x="5762265" y="644"/>
            <a:ext cx="3277319" cy="2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E:\onWork\INPC_JOE\Joe\TAMU\tamu_05\CollegeStation_LuglioOtt05\BBC\BB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14" y="-99392"/>
            <a:ext cx="2483644" cy="24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E:\onWork\INPC_JOE\Joe\TAMU\tamu_05\CollegeStation_LuglioOtt05\newIC\DSC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52" y="2250368"/>
            <a:ext cx="2305289" cy="23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E:\onWork\INPC_JOE\Joe\TAMU\TAMU_06\BIGSOL_06\Fig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17118"/>
            <a:ext cx="2484341" cy="21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E:\onWork\INPC_JOE\Joe\TAMU\tamu_05\CollegeStation_LuglioOtt05\newIC\DSC000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069" y="3166331"/>
            <a:ext cx="2053183" cy="20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~1\GIANFR~1\LOCALS~1\Temp\\msotw9_temp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29689" r="8361" b="18280"/>
          <a:stretch/>
        </p:blipFill>
        <p:spPr bwMode="auto">
          <a:xfrm>
            <a:off x="2079895" y="4697318"/>
            <a:ext cx="4711646" cy="217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 descr="E:\onWork\INPC_JOE\Joe\TAMU\tamu_05\CollegeStation_LuglioOtt05\BBC\DSC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89" y="3809462"/>
            <a:ext cx="2249157" cy="19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:\onWork\INPC_JOE\Joe\TAMU\tamu_05\CollegeStation_LuglioOtt05\newIC\DSC0000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45" y="4714081"/>
            <a:ext cx="2027287" cy="20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21" y="3007386"/>
            <a:ext cx="2578376" cy="193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21" y="5100113"/>
            <a:ext cx="2364927" cy="177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" y="3111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64062" y="712453"/>
            <a:ext cx="4337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BIG SOL and </a:t>
            </a:r>
            <a:r>
              <a:rPr lang="it-IT" sz="2800" b="1" dirty="0" err="1" smtClean="0">
                <a:solidFill>
                  <a:srgbClr val="FF0000"/>
                </a:solidFill>
              </a:rPr>
              <a:t>Focal</a:t>
            </a:r>
            <a:r>
              <a:rPr lang="it-IT" sz="2800" b="1" dirty="0" smtClean="0">
                <a:solidFill>
                  <a:srgbClr val="FF0000"/>
                </a:solidFill>
              </a:rPr>
              <a:t> detectors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71430" y="5200196"/>
            <a:ext cx="158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NIMROD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27027" y="3166331"/>
            <a:ext cx="1972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N</a:t>
            </a:r>
            <a:r>
              <a:rPr lang="it-IT" sz="2800" b="1" dirty="0" err="1" smtClean="0">
                <a:solidFill>
                  <a:srgbClr val="FF0000"/>
                </a:solidFill>
              </a:rPr>
              <a:t>eutron</a:t>
            </a:r>
            <a:r>
              <a:rPr lang="it-IT" sz="2800" b="1" dirty="0" smtClean="0">
                <a:solidFill>
                  <a:srgbClr val="FF0000"/>
                </a:solidFill>
              </a:rPr>
              <a:t> detectors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3064" y="1556792"/>
            <a:ext cx="8946869" cy="1569660"/>
          </a:xfrm>
          <a:prstGeom prst="rect">
            <a:avLst/>
          </a:prstGeom>
          <a:solidFill>
            <a:schemeClr val="accent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</a:rPr>
              <a:t>M</a:t>
            </a:r>
            <a:r>
              <a:rPr lang="it-IT" sz="3200" b="1" dirty="0" smtClean="0">
                <a:solidFill>
                  <a:srgbClr val="FFFF00"/>
                </a:solidFill>
              </a:rPr>
              <a:t>ore </a:t>
            </a:r>
            <a:r>
              <a:rPr lang="it-IT" sz="3200" b="1" dirty="0" err="1" smtClean="0">
                <a:solidFill>
                  <a:srgbClr val="FFFF00"/>
                </a:solidFill>
              </a:rPr>
              <a:t>than</a:t>
            </a:r>
            <a:r>
              <a:rPr lang="it-IT" sz="3200" b="1" dirty="0" smtClean="0">
                <a:solidFill>
                  <a:srgbClr val="FFFF00"/>
                </a:solidFill>
              </a:rPr>
              <a:t> 30 </a:t>
            </a:r>
            <a:r>
              <a:rPr lang="it-IT" sz="3200" b="1" dirty="0" err="1" smtClean="0">
                <a:solidFill>
                  <a:srgbClr val="FFFF00"/>
                </a:solidFill>
              </a:rPr>
              <a:t>years</a:t>
            </a:r>
            <a:r>
              <a:rPr lang="it-IT" sz="3200" b="1" dirty="0" smtClean="0">
                <a:solidFill>
                  <a:srgbClr val="FFFF00"/>
                </a:solidFill>
              </a:rPr>
              <a:t> of Padova-Legnaro and JBN </a:t>
            </a:r>
            <a:r>
              <a:rPr lang="it-IT" sz="3200" b="1" dirty="0" err="1" smtClean="0">
                <a:solidFill>
                  <a:srgbClr val="FFFF00"/>
                </a:solidFill>
              </a:rPr>
              <a:t>group</a:t>
            </a:r>
            <a:r>
              <a:rPr lang="it-IT" sz="3200" b="1" dirty="0" smtClean="0">
                <a:solidFill>
                  <a:srgbClr val="FFFF00"/>
                </a:solidFill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</a:rPr>
              <a:t>collaboration</a:t>
            </a:r>
            <a:r>
              <a:rPr lang="it-IT" sz="32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(</a:t>
            </a:r>
            <a:r>
              <a:rPr lang="it-IT" sz="3200" b="1" dirty="0" err="1" smtClean="0">
                <a:solidFill>
                  <a:srgbClr val="FFFF00"/>
                </a:solidFill>
              </a:rPr>
              <a:t>mainly</a:t>
            </a:r>
            <a:r>
              <a:rPr lang="it-IT" sz="3200" b="1" dirty="0" smtClean="0">
                <a:solidFill>
                  <a:srgbClr val="FFFF00"/>
                </a:solidFill>
              </a:rPr>
              <a:t> in </a:t>
            </a:r>
            <a:r>
              <a:rPr lang="it-IT" sz="3200" b="1" dirty="0" err="1" smtClean="0">
                <a:solidFill>
                  <a:srgbClr val="FFFF00"/>
                </a:solidFill>
              </a:rPr>
              <a:t>summer</a:t>
            </a:r>
            <a:r>
              <a:rPr lang="it-IT" sz="3200" b="1" dirty="0" smtClean="0">
                <a:solidFill>
                  <a:srgbClr val="FFFF00"/>
                </a:solidFill>
              </a:rPr>
              <a:t> !!!)</a:t>
            </a:r>
          </a:p>
        </p:txBody>
      </p:sp>
    </p:spTree>
    <p:extLst>
      <p:ext uri="{BB962C8B-B14F-4D97-AF65-F5344CB8AC3E}">
        <p14:creationId xmlns:p14="http://schemas.microsoft.com/office/powerpoint/2010/main" val="33595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8229600" cy="419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70 MeV p Cyclotron</a:t>
            </a:r>
            <a:endParaRPr lang="en-US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1215669"/>
              </p:ext>
            </p:extLst>
          </p:nvPr>
        </p:nvGraphicFramePr>
        <p:xfrm>
          <a:off x="4319588" y="765175"/>
          <a:ext cx="4824536" cy="286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3168352"/>
              </a:tblGrid>
              <a:tr h="272872">
                <a:tc gridSpan="2">
                  <a:txBody>
                    <a:bodyPr/>
                    <a:lstStyle/>
                    <a:p>
                      <a:r>
                        <a:rPr lang="en-US" sz="1100" noProof="0" dirty="0" smtClean="0"/>
                        <a:t>Main Parameters</a:t>
                      </a:r>
                      <a:endParaRPr lang="en-US" sz="11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Accelerator Type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Cyclotron AVF 4 sectors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Particle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Protons (H</a:t>
                      </a:r>
                      <a:r>
                        <a:rPr lang="en-US" sz="1100" baseline="30000" noProof="0" dirty="0" smtClean="0"/>
                        <a:t>-  </a:t>
                      </a:r>
                      <a:r>
                        <a:rPr lang="en-US" sz="1100" baseline="0" noProof="0" dirty="0" smtClean="0"/>
                        <a:t> accelerated)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Energy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Variable within 30-70 MeV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Max Current Accelerated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750 µA (52 kW max beam power)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baseline="0" noProof="0" dirty="0" smtClean="0"/>
                        <a:t>Available Beams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2 at the same energy (upgrade to different energies)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Max</a:t>
                      </a:r>
                      <a:r>
                        <a:rPr lang="en-US" sz="1100" baseline="0" noProof="0" dirty="0" smtClean="0"/>
                        <a:t> Magnetic Field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1.6</a:t>
                      </a:r>
                      <a:r>
                        <a:rPr lang="en-US" sz="1100" baseline="0" noProof="0" dirty="0" smtClean="0"/>
                        <a:t> Tesla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RF frequency</a:t>
                      </a:r>
                      <a:r>
                        <a:rPr lang="en-US" sz="1100" baseline="0" noProof="0" dirty="0" smtClean="0"/>
                        <a:t> 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56 MHz, 4</a:t>
                      </a:r>
                      <a:r>
                        <a:rPr lang="en-US" sz="1100" baseline="30000" noProof="0" dirty="0" smtClean="0"/>
                        <a:t>th</a:t>
                      </a:r>
                      <a:r>
                        <a:rPr lang="en-US" sz="1100" noProof="0" dirty="0" smtClean="0"/>
                        <a:t> harmonic mode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Ion Source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err="1" smtClean="0"/>
                        <a:t>Multicusp</a:t>
                      </a:r>
                      <a:r>
                        <a:rPr lang="en-US" sz="1100" baseline="0" noProof="0" dirty="0" smtClean="0"/>
                        <a:t> </a:t>
                      </a:r>
                      <a:r>
                        <a:rPr lang="en-US" sz="1100" noProof="0" dirty="0" smtClean="0"/>
                        <a:t>H</a:t>
                      </a:r>
                      <a:r>
                        <a:rPr lang="en-US" sz="1100" baseline="30000" noProof="0" dirty="0" smtClean="0"/>
                        <a:t>-  </a:t>
                      </a:r>
                      <a:r>
                        <a:rPr lang="en-US" sz="1100" baseline="0" noProof="0" dirty="0" smtClean="0"/>
                        <a:t>I=15 mA, Axial Injection</a:t>
                      </a:r>
                      <a:endParaRPr lang="en-US" sz="1100" noProof="0" dirty="0" smtClean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Dimensions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Ф=4.5 m, h=1.5</a:t>
                      </a:r>
                      <a:r>
                        <a:rPr lang="en-US" sz="1100" baseline="0" noProof="0" dirty="0" smtClean="0"/>
                        <a:t> m</a:t>
                      </a:r>
                      <a:endParaRPr lang="en-US" sz="1100" noProof="0" dirty="0" smtClean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Weight 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150 tons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7879"/>
            <a:ext cx="352347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259957" cy="32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032733"/>
            <a:ext cx="1152128" cy="56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80112" y="4752166"/>
            <a:ext cx="230425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err="1" smtClean="0"/>
              <a:t>Extraction</a:t>
            </a:r>
            <a:r>
              <a:rPr lang="it-IT" sz="1400" dirty="0" smtClean="0"/>
              <a:t> </a:t>
            </a:r>
            <a:r>
              <a:rPr lang="it-IT" sz="1400" dirty="0" err="1" smtClean="0"/>
              <a:t>scheme</a:t>
            </a:r>
            <a:r>
              <a:rPr lang="it-IT" sz="1400" dirty="0" smtClean="0"/>
              <a:t>: stripping </a:t>
            </a:r>
            <a:r>
              <a:rPr lang="it-IT" sz="1400" dirty="0" err="1" smtClean="0"/>
              <a:t>process</a:t>
            </a:r>
            <a:r>
              <a:rPr lang="it-IT" sz="1400" dirty="0" smtClean="0"/>
              <a:t> (H</a:t>
            </a:r>
            <a:r>
              <a:rPr lang="it-IT" sz="1400" baseline="30000" dirty="0" smtClean="0"/>
              <a:t>-</a:t>
            </a:r>
            <a:r>
              <a:rPr lang="it-IT" sz="1400" dirty="0" smtClean="0"/>
              <a:t> </a:t>
            </a:r>
            <a:r>
              <a:rPr lang="it-IT" sz="1400" dirty="0" smtClean="0">
                <a:sym typeface="Wingdings" pitchFamily="2" charset="2"/>
              </a:rPr>
              <a:t> p)</a:t>
            </a:r>
            <a:endParaRPr lang="it-IT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35697" y="5949280"/>
            <a:ext cx="201622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smtClean="0"/>
              <a:t>Ottawa (Canada), April 2013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665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88714"/>
            <a:ext cx="5124995" cy="3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Cyclotron Schedule (2013-2014)</a:t>
            </a:r>
            <a:endParaRPr lang="en-US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584782"/>
              </p:ext>
            </p:extLst>
          </p:nvPr>
        </p:nvGraphicFramePr>
        <p:xfrm>
          <a:off x="539552" y="980725"/>
          <a:ext cx="8229600" cy="2232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1008112"/>
                <a:gridCol w="946448"/>
                <a:gridCol w="936104"/>
                <a:gridCol w="936104"/>
                <a:gridCol w="874440"/>
              </a:tblGrid>
              <a:tr h="318893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2013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2014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Final Assembly and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Factory Commissioning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Disassembly</a:t>
                      </a:r>
                      <a:r>
                        <a:rPr lang="en-US" sz="1400" b="1" baseline="0" noProof="0" dirty="0" smtClean="0"/>
                        <a:t> and Shipping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Installation at LNL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Commissioning at LNL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67544" y="4062204"/>
            <a:ext cx="3096344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Contract with BEST Theratronics provides for: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Cyclotron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Two exit channels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High power beam transport line (up to SPES target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8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layout_spes_05_11_10_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4449" r="38022" b="20674"/>
          <a:stretch>
            <a:fillRect/>
          </a:stretch>
        </p:blipFill>
        <p:spPr bwMode="auto">
          <a:xfrm>
            <a:off x="15875" y="2276475"/>
            <a:ext cx="4135438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2276475"/>
            <a:ext cx="4932040" cy="30315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Aim is the production of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innovative </a:t>
            </a:r>
            <a:r>
              <a:rPr lang="en-US" dirty="0"/>
              <a:t>radiopharmaceutical (e.g. </a:t>
            </a:r>
            <a:r>
              <a:rPr lang="it-IT" dirty="0"/>
              <a:t>Sr-82,  I-124 </a:t>
            </a:r>
            <a:r>
              <a:rPr lang="en-US" dirty="0"/>
              <a:t>Cu-64/Cu-67) 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traditional </a:t>
            </a:r>
            <a:r>
              <a:rPr lang="en-US" dirty="0"/>
              <a:t>radiopharmaceutical with new approaches (Tc-99m</a:t>
            </a:r>
            <a:r>
              <a:rPr lang="en-US" dirty="0" smtClean="0"/>
              <a:t>)</a:t>
            </a:r>
            <a:endParaRPr lang="it-IT" dirty="0">
              <a:latin typeface="Calibri" pitchFamily="34" charset="0"/>
              <a:cs typeface="Calibri" pitchFamily="34" charset="0"/>
            </a:endParaRPr>
          </a:p>
          <a:p>
            <a:r>
              <a:rPr lang="it-IT" dirty="0"/>
              <a:t>Partnership with industry is under </a:t>
            </a:r>
            <a:r>
              <a:rPr lang="it-IT" dirty="0" smtClean="0"/>
              <a:t>discussion</a:t>
            </a:r>
          </a:p>
          <a:p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LARAMED </a:t>
            </a:r>
            <a:r>
              <a:rPr lang="en-US" b="1" dirty="0">
                <a:solidFill>
                  <a:schemeClr val="tx1"/>
                </a:solidFill>
              </a:rPr>
              <a:t>is under </a:t>
            </a:r>
            <a:r>
              <a:rPr lang="en-US" b="1" dirty="0" smtClean="0">
                <a:solidFill>
                  <a:schemeClr val="tx1"/>
                </a:solidFill>
              </a:rPr>
              <a:t>evaluation for dedicated funding </a:t>
            </a:r>
            <a:r>
              <a:rPr lang="en-US" b="1" dirty="0">
                <a:solidFill>
                  <a:schemeClr val="tx1"/>
                </a:solidFill>
              </a:rPr>
              <a:t>by Italian Ministry of Research in the framework of  the call “</a:t>
            </a:r>
            <a:r>
              <a:rPr lang="en-US" b="1" dirty="0" err="1">
                <a:solidFill>
                  <a:schemeClr val="tx1"/>
                </a:solidFill>
              </a:rPr>
              <a:t>Progetti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Premiali</a:t>
            </a:r>
            <a:r>
              <a:rPr lang="en-US" b="1" dirty="0">
                <a:solidFill>
                  <a:schemeClr val="tx1"/>
                </a:solidFill>
              </a:rPr>
              <a:t> 2012”</a:t>
            </a:r>
          </a:p>
          <a:p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87759" y="1302644"/>
            <a:ext cx="434022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Calibri" pitchFamily="34" charset="0"/>
                <a:cs typeface="Calibri" pitchFamily="34" charset="0"/>
              </a:rPr>
              <a:t>SPES cyclotron is similar to the  ARRONAX one. It is well suited to produce  innovative radioisotopes for medicine.</a:t>
            </a:r>
            <a:endParaRPr lang="it-IT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949700" y="5041900"/>
          <a:ext cx="5194300" cy="1816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860"/>
                <a:gridCol w="1038860"/>
                <a:gridCol w="1038860"/>
                <a:gridCol w="1038860"/>
                <a:gridCol w="1038860"/>
              </a:tblGrid>
              <a:tr h="439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Radionuclide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Target nucleus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Nuclear Reaction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Cross section (mbarns)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Needed energy (MeV)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64</a:t>
                      </a:r>
                      <a:r>
                        <a:rPr lang="it-IT" sz="1200">
                          <a:effectLst/>
                        </a:rPr>
                        <a:t>Cu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Ni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64</a:t>
                      </a:r>
                      <a:r>
                        <a:rPr lang="it-IT" sz="1200">
                          <a:effectLst/>
                        </a:rPr>
                        <a:t>Ni(p,n)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675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68</a:t>
                      </a:r>
                      <a:r>
                        <a:rPr lang="it-IT" sz="1200">
                          <a:effectLst/>
                        </a:rPr>
                        <a:t>Ge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Ga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69</a:t>
                      </a:r>
                      <a:r>
                        <a:rPr lang="it-IT" sz="1200">
                          <a:effectLst/>
                        </a:rPr>
                        <a:t>Ga(p,2n)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550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 dirty="0">
                          <a:effectLst/>
                        </a:rPr>
                        <a:t>82</a:t>
                      </a:r>
                      <a:r>
                        <a:rPr lang="it-IT" sz="1200" dirty="0">
                          <a:effectLst/>
                        </a:rPr>
                        <a:t>Sr 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RbCl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nat</a:t>
                      </a:r>
                      <a:r>
                        <a:rPr lang="it-IT" sz="1200">
                          <a:effectLst/>
                        </a:rPr>
                        <a:t>Rb(p,4n)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98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67</a:t>
                      </a:r>
                      <a:r>
                        <a:rPr lang="it-IT" sz="1200">
                          <a:effectLst/>
                        </a:rPr>
                        <a:t>Cu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ZnO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68</a:t>
                      </a:r>
                      <a:r>
                        <a:rPr lang="it-IT" sz="1200">
                          <a:effectLst/>
                        </a:rPr>
                        <a:t>Zn(p,2p)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10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44</a:t>
                      </a:r>
                      <a:r>
                        <a:rPr lang="it-IT" sz="1200">
                          <a:effectLst/>
                        </a:rPr>
                        <a:t>Sc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44</a:t>
                      </a:r>
                      <a:r>
                        <a:rPr lang="it-IT" sz="1200">
                          <a:effectLst/>
                        </a:rPr>
                        <a:t>Ca(p,n)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700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47</a:t>
                      </a:r>
                      <a:r>
                        <a:rPr lang="it-IT" sz="1200">
                          <a:effectLst/>
                        </a:rPr>
                        <a:t>Sc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Ti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48</a:t>
                      </a:r>
                      <a:r>
                        <a:rPr lang="it-IT" sz="1200">
                          <a:effectLst/>
                        </a:rPr>
                        <a:t>Ti(p,2p)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20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70 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30783" y="260648"/>
            <a:ext cx="5762354" cy="758129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LARAMED project</a:t>
            </a:r>
          </a:p>
          <a:p>
            <a:r>
              <a:rPr lang="en-US" sz="2800" b="1" dirty="0" smtClean="0"/>
              <a:t>radionuclides for medicine </a:t>
            </a:r>
            <a:endParaRPr lang="it-IT" sz="2800" b="1" dirty="0" smtClean="0"/>
          </a:p>
        </p:txBody>
      </p:sp>
      <p:grpSp>
        <p:nvGrpSpPr>
          <p:cNvPr id="15" name="Gruppo 7"/>
          <p:cNvGrpSpPr>
            <a:grpSpLocks noChangeAspect="1"/>
          </p:cNvGrpSpPr>
          <p:nvPr/>
        </p:nvGrpSpPr>
        <p:grpSpPr>
          <a:xfrm>
            <a:off x="5700438" y="955995"/>
            <a:ext cx="1850548" cy="1269979"/>
            <a:chOff x="1842501" y="1148658"/>
            <a:chExt cx="5444143" cy="3736162"/>
          </a:xfrm>
          <a:effectLst/>
        </p:grpSpPr>
        <p:pic>
          <p:nvPicPr>
            <p:cNvPr id="16" name="Immagine 3" descr="Best70_Cyclotron_Beam_line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857356" y="1285860"/>
              <a:ext cx="5429288" cy="3598960"/>
            </a:xfrm>
            <a:prstGeom prst="rect">
              <a:avLst/>
            </a:prstGeom>
          </p:spPr>
        </p:pic>
        <p:sp>
          <p:nvSpPr>
            <p:cNvPr id="17" name="Triangolo isoscele 4"/>
            <p:cNvSpPr/>
            <p:nvPr/>
          </p:nvSpPr>
          <p:spPr>
            <a:xfrm rot="5239471">
              <a:off x="4012004" y="-1020845"/>
              <a:ext cx="524052" cy="4863057"/>
            </a:xfrm>
            <a:prstGeom prst="triangle">
              <a:avLst>
                <a:gd name="adj" fmla="val 46128"/>
              </a:avLst>
            </a:prstGeom>
            <a:solidFill>
              <a:srgbClr val="909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288977"/>
              </p:ext>
            </p:extLst>
          </p:nvPr>
        </p:nvGraphicFramePr>
        <p:xfrm>
          <a:off x="139699" y="1066800"/>
          <a:ext cx="8928101" cy="5557015"/>
        </p:xfrm>
        <a:graphic>
          <a:graphicData uri="http://schemas.openxmlformats.org/drawingml/2006/table">
            <a:tbl>
              <a:tblPr/>
              <a:tblGrid>
                <a:gridCol w="3751875"/>
                <a:gridCol w="849482"/>
                <a:gridCol w="849482"/>
                <a:gridCol w="283161"/>
                <a:gridCol w="566321"/>
                <a:gridCol w="902572"/>
                <a:gridCol w="875726"/>
                <a:gridCol w="849482"/>
              </a:tblGrid>
              <a:tr h="229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9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Authorization to operate and safety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Calibri"/>
                          <a:ea typeface="Calibri"/>
                          <a:cs typeface="Times New Roman"/>
                        </a:rPr>
                        <a:t>UCx</a:t>
                      </a: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 5</a:t>
                      </a:r>
                      <a:r>
                        <a:rPr lang="en-US" sz="120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ISOL</a:t>
                      </a:r>
                      <a:r>
                        <a:rPr lang="en-US" sz="16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T</a:t>
                      </a: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arget-Ion</a:t>
                      </a:r>
                      <a:r>
                        <a:rPr lang="en-US" sz="16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Sources  development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ISOL Targets  construction and installation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45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Building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Construction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Executive project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45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Cyclotron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Construction &amp; commissioning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schedule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RFQ development and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Alpi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up-grade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Design of RIB transport  &amp; selection (HRMS, Charge Breeder, Beam Cooler)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Construction and Installation of RIBs transfer lines and spectrometer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Complete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commissioning and first 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exotic beam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0268" name="TextBox 4"/>
          <p:cNvSpPr txBox="1">
            <a:spLocks noChangeArrowheads="1"/>
          </p:cNvSpPr>
          <p:nvPr/>
        </p:nvSpPr>
        <p:spPr bwMode="auto">
          <a:xfrm>
            <a:off x="5148064" y="1704521"/>
            <a:ext cx="2249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dirty="0" smtClean="0"/>
              <a:t>Full UCx </a:t>
            </a:r>
            <a:r>
              <a:rPr lang="it-IT" dirty="0"/>
              <a:t>authorization</a:t>
            </a:r>
          </a:p>
        </p:txBody>
      </p:sp>
      <p:sp>
        <p:nvSpPr>
          <p:cNvPr id="50269" name="TextBox 123"/>
          <p:cNvSpPr txBox="1">
            <a:spLocks noChangeArrowheads="1"/>
          </p:cNvSpPr>
          <p:nvPr/>
        </p:nvSpPr>
        <p:spPr bwMode="auto">
          <a:xfrm>
            <a:off x="2142522" y="252413"/>
            <a:ext cx="43858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200" b="1" dirty="0"/>
              <a:t>SPES Schedule </a:t>
            </a:r>
            <a:r>
              <a:rPr lang="it-IT" sz="3200" b="1" dirty="0" smtClean="0"/>
              <a:t>May 2013</a:t>
            </a:r>
            <a:endParaRPr lang="it-IT" sz="3200" b="1" dirty="0"/>
          </a:p>
        </p:txBody>
      </p:sp>
      <p:sp>
        <p:nvSpPr>
          <p:cNvPr id="13" name="4-Point Star 12"/>
          <p:cNvSpPr/>
          <p:nvPr/>
        </p:nvSpPr>
        <p:spPr>
          <a:xfrm>
            <a:off x="5725269" y="3894138"/>
            <a:ext cx="142875" cy="144462"/>
          </a:xfrm>
          <a:prstGeom prst="star4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9"/>
          <p:cNvSpPr txBox="1"/>
          <p:nvPr/>
        </p:nvSpPr>
        <p:spPr>
          <a:xfrm>
            <a:off x="683567" y="1556792"/>
            <a:ext cx="7983273" cy="42011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it-IT" sz="2400" dirty="0" smtClean="0">
                <a:cs typeface="Arial" pitchFamily="34" charset="0"/>
              </a:rPr>
              <a:t>SPES </a:t>
            </a:r>
            <a:r>
              <a:rPr lang="it-IT" sz="2400" dirty="0" err="1" smtClean="0">
                <a:cs typeface="Arial" pitchFamily="34" charset="0"/>
              </a:rPr>
              <a:t>is</a:t>
            </a:r>
            <a:r>
              <a:rPr lang="it-IT" sz="2400" dirty="0" smtClean="0">
                <a:cs typeface="Arial" pitchFamily="34" charset="0"/>
              </a:rPr>
              <a:t> under </a:t>
            </a:r>
            <a:r>
              <a:rPr lang="it-IT" sz="2400" dirty="0" err="1" smtClean="0">
                <a:cs typeface="Arial" pitchFamily="34" charset="0"/>
              </a:rPr>
              <a:t>construction</a:t>
            </a:r>
            <a:endParaRPr lang="en-US" sz="2400" dirty="0" smtClean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 smtClean="0">
                <a:cs typeface="Arial" pitchFamily="34" charset="0"/>
              </a:rPr>
              <a:t>Letters </a:t>
            </a:r>
            <a:r>
              <a:rPr lang="en-US" sz="2400" dirty="0">
                <a:cs typeface="Arial" pitchFamily="34" charset="0"/>
              </a:rPr>
              <a:t>of  </a:t>
            </a:r>
            <a:r>
              <a:rPr lang="en-US" sz="2400" dirty="0" smtClean="0">
                <a:cs typeface="Arial" pitchFamily="34" charset="0"/>
              </a:rPr>
              <a:t>Intent: </a:t>
            </a:r>
            <a:r>
              <a:rPr lang="en-US" sz="2400" dirty="0">
                <a:cs typeface="Arial" pitchFamily="34" charset="0"/>
              </a:rPr>
              <a:t>under discussion to select </a:t>
            </a:r>
            <a:r>
              <a:rPr lang="en-US" sz="2400" dirty="0" smtClean="0">
                <a:cs typeface="Arial" pitchFamily="34" charset="0"/>
              </a:rPr>
              <a:t>first-day-exp.</a:t>
            </a:r>
            <a:endParaRPr lang="en-US" sz="2400" dirty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cs typeface="Arial" pitchFamily="34" charset="0"/>
              </a:rPr>
              <a:t>ISOL Target and Ion Source: </a:t>
            </a:r>
            <a:r>
              <a:rPr lang="en-US" sz="2400" dirty="0" smtClean="0">
                <a:cs typeface="Arial" pitchFamily="34" charset="0"/>
              </a:rPr>
              <a:t>working in off-line laboratory. </a:t>
            </a:r>
            <a:endParaRPr lang="en-US" sz="2400" dirty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The Authorizations procedures 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for cyclotron operation is c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ompleted.</a:t>
            </a:r>
            <a:endParaRPr lang="en-US" sz="2400" dirty="0">
              <a:solidFill>
                <a:srgbClr val="000000"/>
              </a:solidFill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cs typeface="Arial" pitchFamily="34" charset="0"/>
              </a:rPr>
              <a:t>Contract for cyclotron: signed November ‘10, final design accepted </a:t>
            </a:r>
            <a:r>
              <a:rPr lang="en-US" sz="2400" dirty="0" smtClean="0">
                <a:cs typeface="Arial" pitchFamily="34" charset="0"/>
              </a:rPr>
              <a:t>(June ’11), cyclotron </a:t>
            </a:r>
            <a:r>
              <a:rPr lang="en-US" sz="2400" dirty="0">
                <a:cs typeface="Arial" pitchFamily="34" charset="0"/>
              </a:rPr>
              <a:t>under </a:t>
            </a:r>
            <a:r>
              <a:rPr lang="en-US" sz="2400" dirty="0" smtClean="0">
                <a:cs typeface="Arial" pitchFamily="34" charset="0"/>
              </a:rPr>
              <a:t>machining. </a:t>
            </a:r>
            <a:endParaRPr lang="en-US" sz="2400" dirty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 smtClean="0">
                <a:cs typeface="Arial" pitchFamily="34" charset="0"/>
              </a:rPr>
              <a:t>Building: financed (June ‘12), ground braking started.</a:t>
            </a:r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1182816" y="456040"/>
            <a:ext cx="698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spcBef>
                <a:spcPct val="50000"/>
              </a:spcBef>
              <a:defRPr kumimoji="1" sz="4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effectLst/>
              </a:rPr>
              <a:t>Current status and overview</a:t>
            </a:r>
          </a:p>
        </p:txBody>
      </p:sp>
    </p:spTree>
    <p:extLst>
      <p:ext uri="{BB962C8B-B14F-4D97-AF65-F5344CB8AC3E}">
        <p14:creationId xmlns:p14="http://schemas.microsoft.com/office/powerpoint/2010/main" val="3105706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8670"/>
            <a:ext cx="8280920" cy="621069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552" y="6248345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19/08/2013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8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gian\LNLdesktop\TAMU\bigsol\BigSol_03\BigSol_BBC\texas Joe_07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032" y="58003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90000"/>
                  </a:schemeClr>
                </a:solidFill>
              </a:rPr>
              <a:t>July 27, 2001</a:t>
            </a:r>
            <a:endParaRPr lang="it-IT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77718" y="1052736"/>
            <a:ext cx="63485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</a:rPr>
              <a:t>The </a:t>
            </a:r>
            <a:r>
              <a:rPr lang="it-IT" sz="2800" dirty="0" err="1" smtClean="0">
                <a:solidFill>
                  <a:srgbClr val="FFFF00"/>
                </a:solidFill>
              </a:rPr>
              <a:t>real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conclusion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is</a:t>
            </a:r>
            <a:r>
              <a:rPr lang="it-IT" sz="2800" dirty="0" smtClean="0">
                <a:solidFill>
                  <a:srgbClr val="FFFF00"/>
                </a:solidFill>
              </a:rPr>
              <a:t> the </a:t>
            </a:r>
            <a:r>
              <a:rPr lang="it-IT" sz="2800" dirty="0" err="1" smtClean="0">
                <a:solidFill>
                  <a:srgbClr val="FFFF00"/>
                </a:solidFill>
              </a:rPr>
              <a:t>dinner</a:t>
            </a:r>
            <a:r>
              <a:rPr lang="it-IT" sz="2800" dirty="0" smtClean="0">
                <a:solidFill>
                  <a:srgbClr val="FFFF00"/>
                </a:solidFill>
              </a:rPr>
              <a:t>, </a:t>
            </a:r>
            <a:r>
              <a:rPr lang="it-IT" sz="2800" dirty="0" err="1" smtClean="0">
                <a:solidFill>
                  <a:srgbClr val="FFFF00"/>
                </a:solidFill>
              </a:rPr>
              <a:t>as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usual</a:t>
            </a:r>
            <a:r>
              <a:rPr lang="it-IT" sz="2800" dirty="0" smtClean="0">
                <a:solidFill>
                  <a:srgbClr val="FFFF00"/>
                </a:solidFill>
              </a:rPr>
              <a:t> !</a:t>
            </a:r>
          </a:p>
          <a:p>
            <a:pPr algn="ctr"/>
            <a:endParaRPr lang="it-IT" sz="2800" dirty="0">
              <a:solidFill>
                <a:srgbClr val="FFFF00"/>
              </a:solidFill>
            </a:endParaRPr>
          </a:p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Thanks</a:t>
            </a:r>
            <a:r>
              <a:rPr lang="it-IT" sz="2800" dirty="0" smtClean="0">
                <a:solidFill>
                  <a:srgbClr val="FFFF00"/>
                </a:solidFill>
              </a:rPr>
              <a:t>, </a:t>
            </a:r>
            <a:r>
              <a:rPr lang="it-IT" sz="2800" dirty="0" err="1" smtClean="0">
                <a:solidFill>
                  <a:srgbClr val="FFFF00"/>
                </a:solidFill>
              </a:rPr>
              <a:t>Joe</a:t>
            </a:r>
            <a:r>
              <a:rPr lang="it-IT" sz="2800" dirty="0" smtClean="0">
                <a:solidFill>
                  <a:srgbClr val="FFFF00"/>
                </a:solidFill>
              </a:rPr>
              <a:t> and Karin!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B. Sharkov</a:t>
            </a:r>
          </a:p>
        </p:txBody>
      </p:sp>
      <p:sp>
        <p:nvSpPr>
          <p:cNvPr id="21506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F6AEB3-445A-4DBB-8820-B80991E13790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de-DE" smtClean="0"/>
          </a:p>
        </p:txBody>
      </p:sp>
      <p:grpSp>
        <p:nvGrpSpPr>
          <p:cNvPr id="7173" name="Group 3"/>
          <p:cNvGrpSpPr>
            <a:grpSpLocks/>
          </p:cNvGrpSpPr>
          <p:nvPr/>
        </p:nvGrpSpPr>
        <p:grpSpPr bwMode="auto">
          <a:xfrm>
            <a:off x="4281488" y="5949280"/>
            <a:ext cx="852487" cy="206375"/>
            <a:chOff x="280" y="3584"/>
            <a:chExt cx="496" cy="88"/>
          </a:xfrm>
        </p:grpSpPr>
        <p:sp>
          <p:nvSpPr>
            <p:cNvPr id="7204" name="Line 4"/>
            <p:cNvSpPr>
              <a:spLocks noChangeShapeType="1"/>
            </p:cNvSpPr>
            <p:nvPr/>
          </p:nvSpPr>
          <p:spPr bwMode="auto">
            <a:xfrm>
              <a:off x="280" y="3624"/>
              <a:ext cx="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5"/>
            <p:cNvSpPr>
              <a:spLocks noChangeShapeType="1"/>
            </p:cNvSpPr>
            <p:nvPr/>
          </p:nvSpPr>
          <p:spPr bwMode="auto">
            <a:xfrm>
              <a:off x="280" y="3584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6"/>
            <p:cNvSpPr>
              <a:spLocks noChangeShapeType="1"/>
            </p:cNvSpPr>
            <p:nvPr/>
          </p:nvSpPr>
          <p:spPr bwMode="auto">
            <a:xfrm>
              <a:off x="776" y="3584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4419600" y="5976962"/>
            <a:ext cx="5445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100" b="1" dirty="0">
                <a:latin typeface="Times New Roman" pitchFamily="18" charset="0"/>
                <a:ea typeface="ＭＳ Ｐゴシック" pitchFamily="34" charset="-128"/>
              </a:rPr>
              <a:t>100 m</a:t>
            </a: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>
            <a:off x="611188" y="684213"/>
            <a:ext cx="78486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Freeform 9"/>
          <p:cNvSpPr>
            <a:spLocks/>
          </p:cNvSpPr>
          <p:nvPr/>
        </p:nvSpPr>
        <p:spPr bwMode="auto">
          <a:xfrm>
            <a:off x="2971800" y="3276600"/>
            <a:ext cx="762000" cy="1371600"/>
          </a:xfrm>
          <a:custGeom>
            <a:avLst/>
            <a:gdLst>
              <a:gd name="T0" fmla="*/ 2147483647 w 480"/>
              <a:gd name="T1" fmla="*/ 0 h 864"/>
              <a:gd name="T2" fmla="*/ 2147483647 w 480"/>
              <a:gd name="T3" fmla="*/ 2147483647 h 864"/>
              <a:gd name="T4" fmla="*/ 2147483647 w 480"/>
              <a:gd name="T5" fmla="*/ 2147483647 h 864"/>
              <a:gd name="T6" fmla="*/ 2147483647 w 480"/>
              <a:gd name="T7" fmla="*/ 2147483647 h 864"/>
              <a:gd name="T8" fmla="*/ 2147483647 w 480"/>
              <a:gd name="T9" fmla="*/ 2147483647 h 864"/>
              <a:gd name="T10" fmla="*/ 0 w 480"/>
              <a:gd name="T11" fmla="*/ 2147483647 h 864"/>
              <a:gd name="T12" fmla="*/ 2147483647 w 480"/>
              <a:gd name="T13" fmla="*/ 2147483647 h 864"/>
              <a:gd name="T14" fmla="*/ 0 w 480"/>
              <a:gd name="T15" fmla="*/ 2147483647 h 864"/>
              <a:gd name="T16" fmla="*/ 2147483647 w 480"/>
              <a:gd name="T17" fmla="*/ 0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0"/>
              <a:gd name="T28" fmla="*/ 0 h 864"/>
              <a:gd name="T29" fmla="*/ 480 w 480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0" h="864">
                <a:moveTo>
                  <a:pt x="240" y="0"/>
                </a:moveTo>
                <a:lnTo>
                  <a:pt x="480" y="96"/>
                </a:lnTo>
                <a:lnTo>
                  <a:pt x="240" y="480"/>
                </a:lnTo>
                <a:lnTo>
                  <a:pt x="288" y="576"/>
                </a:lnTo>
                <a:lnTo>
                  <a:pt x="144" y="816"/>
                </a:lnTo>
                <a:lnTo>
                  <a:pt x="0" y="864"/>
                </a:lnTo>
                <a:lnTo>
                  <a:pt x="144" y="432"/>
                </a:lnTo>
                <a:lnTo>
                  <a:pt x="0" y="384"/>
                </a:lnTo>
                <a:lnTo>
                  <a:pt x="24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177" name="Picture 10" descr="02_GSI_mit_FAIR_A4_rg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/>
          <a:stretch>
            <a:fillRect/>
          </a:stretch>
        </p:blipFill>
        <p:spPr bwMode="auto">
          <a:xfrm>
            <a:off x="-152400" y="685800"/>
            <a:ext cx="81534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1"/>
          <p:cNvSpPr txBox="1">
            <a:spLocks noChangeArrowheads="1"/>
          </p:cNvSpPr>
          <p:nvPr/>
        </p:nvSpPr>
        <p:spPr bwMode="auto">
          <a:xfrm>
            <a:off x="6191250" y="4422775"/>
            <a:ext cx="2952750" cy="835025"/>
          </a:xfrm>
          <a:prstGeom prst="rect">
            <a:avLst/>
          </a:prstGeom>
          <a:solidFill>
            <a:srgbClr val="F8F8F8"/>
          </a:solidFill>
          <a:ln w="9525">
            <a:solidFill>
              <a:srgbClr val="221E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Nuclear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Structure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&amp;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Astrophysics</a:t>
            </a:r>
            <a:endParaRPr lang="de-DE" sz="1600" dirty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with</a:t>
            </a:r>
            <a:r>
              <a:rPr lang="de-DE" sz="1600" dirty="0">
                <a:solidFill>
                  <a:srgbClr val="008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rare isotope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beams</a:t>
            </a:r>
            <a:r>
              <a:rPr lang="de-DE" sz="16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,</a:t>
            </a:r>
            <a:endParaRPr lang="de-DE" sz="1600" b="1" i="1" u="sng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and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excellent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cooling</a:t>
            </a:r>
            <a:r>
              <a:rPr lang="de-DE" sz="16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6324600" y="5445224"/>
            <a:ext cx="2665413" cy="835025"/>
          </a:xfrm>
          <a:prstGeom prst="rect">
            <a:avLst/>
          </a:prstGeom>
          <a:solidFill>
            <a:srgbClr val="F8F8F8"/>
          </a:solidFill>
          <a:ln w="9525">
            <a:solidFill>
              <a:srgbClr val="221E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>
                <a:latin typeface="Times New Roman" pitchFamily="18" charset="0"/>
                <a:ea typeface="ＭＳ Ｐゴシック" pitchFamily="34" charset="-128"/>
              </a:rPr>
              <a:t>High EM Field </a:t>
            </a:r>
            <a:r>
              <a:rPr lang="de-DE" sz="16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(HI) </a:t>
            </a:r>
            <a:r>
              <a:rPr lang="de-DE" sz="1600">
                <a:solidFill>
                  <a:srgbClr val="008000"/>
                </a:solidFill>
                <a:latin typeface="Times New Roman" pitchFamily="18" charset="0"/>
                <a:ea typeface="ＭＳ Ｐゴシック" pitchFamily="34" charset="-128"/>
              </a:rPr>
              <a:t>            </a:t>
            </a:r>
            <a:r>
              <a:rPr lang="de-DE" sz="16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_</a:t>
            </a:r>
          </a:p>
          <a:p>
            <a:pPr eaLnBrk="1" hangingPunct="1"/>
            <a:r>
              <a:rPr lang="de-DE" sz="1600">
                <a:latin typeface="Times New Roman" pitchFamily="18" charset="0"/>
                <a:ea typeface="ＭＳ Ｐゴシック" pitchFamily="34" charset="-128"/>
              </a:rPr>
              <a:t>Fundamental Studies</a:t>
            </a:r>
            <a:r>
              <a:rPr lang="de-DE" sz="1600">
                <a:solidFill>
                  <a:srgbClr val="008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(HI &amp; p)</a:t>
            </a:r>
          </a:p>
          <a:p>
            <a:pPr eaLnBrk="1" hangingPunct="1"/>
            <a:r>
              <a:rPr lang="de-DE" sz="1600">
                <a:latin typeface="Times New Roman" pitchFamily="18" charset="0"/>
                <a:ea typeface="ＭＳ Ｐゴシック" pitchFamily="34" charset="-128"/>
              </a:rPr>
              <a:t>Applications </a:t>
            </a:r>
            <a:r>
              <a:rPr lang="de-DE" sz="16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(HI)</a:t>
            </a:r>
            <a:r>
              <a:rPr lang="de-DE" sz="1600"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7180" name="Text Box 13"/>
          <p:cNvSpPr txBox="1">
            <a:spLocks noChangeArrowheads="1"/>
          </p:cNvSpPr>
          <p:nvPr/>
        </p:nvSpPr>
        <p:spPr bwMode="auto">
          <a:xfrm>
            <a:off x="0" y="4394175"/>
            <a:ext cx="2286000" cy="835025"/>
          </a:xfrm>
          <a:prstGeom prst="rect">
            <a:avLst/>
          </a:prstGeom>
          <a:solidFill>
            <a:srgbClr val="F8F8F8"/>
          </a:solidFill>
          <a:ln w="9525">
            <a:solidFill>
              <a:srgbClr val="221E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Plasma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Physics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:   </a:t>
            </a:r>
            <a:r>
              <a:rPr lang="de-DE" sz="1600" b="1" i="1" u="sng" dirty="0" smtClean="0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higher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target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energy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density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600kJ/g</a:t>
            </a:r>
            <a:endParaRPr lang="de-DE" sz="16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181" name="Text Box 14"/>
          <p:cNvSpPr txBox="1">
            <a:spLocks noChangeArrowheads="1"/>
          </p:cNvSpPr>
          <p:nvPr/>
        </p:nvSpPr>
        <p:spPr bwMode="auto">
          <a:xfrm>
            <a:off x="6438900" y="2286000"/>
            <a:ext cx="2533066" cy="584775"/>
          </a:xfrm>
          <a:prstGeom prst="rect">
            <a:avLst/>
          </a:prstGeom>
          <a:solidFill>
            <a:srgbClr val="F8F8F8"/>
          </a:solidFill>
          <a:ln w="9525">
            <a:solidFill>
              <a:srgbClr val="221E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Nuclear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Matter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Physics</a:t>
            </a:r>
            <a:r>
              <a:rPr lang="de-DE" sz="1600" dirty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latin typeface="Times New Roman" pitchFamily="18" charset="0"/>
                <a:ea typeface="ＭＳ Ｐゴシック" pitchFamily="34" charset="-128"/>
              </a:rPr>
              <a:t>with</a:t>
            </a:r>
            <a:endParaRPr lang="de-DE" sz="1600" dirty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35-45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GeV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/u HI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beams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, </a:t>
            </a:r>
            <a:endParaRPr lang="de-DE" sz="1600" u="sng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182" name="Text Box 15"/>
          <p:cNvSpPr txBox="1">
            <a:spLocks noChangeArrowheads="1"/>
          </p:cNvSpPr>
          <p:nvPr/>
        </p:nvSpPr>
        <p:spPr bwMode="auto">
          <a:xfrm>
            <a:off x="0" y="3352800"/>
            <a:ext cx="1724025" cy="835025"/>
          </a:xfrm>
          <a:prstGeom prst="rect">
            <a:avLst/>
          </a:prstGeom>
          <a:solidFill>
            <a:srgbClr val="F8F8F8"/>
          </a:solidFill>
          <a:ln w="9525">
            <a:solidFill>
              <a:srgbClr val="221E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>
                <a:latin typeface="Times New Roman" pitchFamily="18" charset="0"/>
                <a:ea typeface="ＭＳ Ｐゴシック" pitchFamily="34" charset="-128"/>
              </a:rPr>
              <a:t>Hadron Physics</a:t>
            </a:r>
          </a:p>
          <a:p>
            <a:pPr eaLnBrk="1" hangingPunct="1"/>
            <a:r>
              <a:rPr lang="de-DE" sz="1600">
                <a:latin typeface="Times New Roman" pitchFamily="18" charset="0"/>
                <a:ea typeface="ＭＳ Ｐゴシック" pitchFamily="34" charset="-128"/>
              </a:rPr>
              <a:t>with </a:t>
            </a:r>
            <a:r>
              <a:rPr lang="de-DE" sz="16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antiprotons </a:t>
            </a:r>
          </a:p>
          <a:p>
            <a:pPr eaLnBrk="1" hangingPunct="1"/>
            <a:r>
              <a:rPr lang="de-DE" sz="16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of </a:t>
            </a:r>
            <a:r>
              <a:rPr lang="de-DE" sz="1600">
                <a:latin typeface="Times New Roman" pitchFamily="18" charset="0"/>
                <a:ea typeface="ＭＳ Ｐゴシック" pitchFamily="34" charset="-128"/>
              </a:rPr>
              <a:t>0 - 15 GeV</a:t>
            </a:r>
          </a:p>
        </p:txBody>
      </p:sp>
      <p:sp>
        <p:nvSpPr>
          <p:cNvPr id="7183" name="Text Box 16"/>
          <p:cNvSpPr txBox="1">
            <a:spLocks noChangeArrowheads="1"/>
          </p:cNvSpPr>
          <p:nvPr/>
        </p:nvSpPr>
        <p:spPr bwMode="auto">
          <a:xfrm>
            <a:off x="123340" y="1411288"/>
            <a:ext cx="3352800" cy="1314450"/>
          </a:xfrm>
          <a:prstGeom prst="rect">
            <a:avLst/>
          </a:prstGeom>
          <a:solidFill>
            <a:schemeClr val="bg2">
              <a:alpha val="67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b="1" u="sng" dirty="0">
                <a:latin typeface="Times New Roman" pitchFamily="18" charset="0"/>
                <a:ea typeface="ＭＳ Ｐゴシック" pitchFamily="34" charset="-128"/>
              </a:rPr>
              <a:t>Special Features:</a:t>
            </a:r>
            <a:endParaRPr lang="de-DE" sz="1600" b="1" u="sng" dirty="0">
              <a:solidFill>
                <a:srgbClr val="D40E0A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 sz="1600" dirty="0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 50ns </a:t>
            </a:r>
            <a:r>
              <a:rPr lang="de-DE" sz="1600" dirty="0" err="1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Bunched</a:t>
            </a:r>
            <a:r>
              <a:rPr lang="de-DE" sz="1600" dirty="0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beams</a:t>
            </a:r>
            <a:endParaRPr lang="de-DE" sz="1600" dirty="0">
              <a:solidFill>
                <a:srgbClr val="D40E0A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 sz="1600" dirty="0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Electron</a:t>
            </a:r>
            <a:r>
              <a:rPr lang="de-DE" sz="1600" dirty="0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D40E0A"/>
                </a:solidFill>
                <a:latin typeface="Times New Roman" pitchFamily="18" charset="0"/>
                <a:ea typeface="ＭＳ Ｐゴシック" pitchFamily="34" charset="-128"/>
              </a:rPr>
              <a:t>cooling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of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secondary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beams</a:t>
            </a:r>
            <a:endParaRPr lang="de-DE" sz="16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SC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magnets</a:t>
            </a: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fast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ramping</a:t>
            </a:r>
            <a:endParaRPr lang="de-DE" sz="16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Parallel </a:t>
            </a:r>
            <a:r>
              <a:rPr lang="de-DE" sz="16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operation</a:t>
            </a:r>
            <a:endParaRPr lang="de-DE" sz="1600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184" name="Text Box 17"/>
          <p:cNvSpPr txBox="1">
            <a:spLocks noChangeArrowheads="1"/>
          </p:cNvSpPr>
          <p:nvPr/>
        </p:nvSpPr>
        <p:spPr bwMode="auto">
          <a:xfrm>
            <a:off x="5181600" y="1371600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400" b="1">
                <a:ea typeface="ＭＳ Ｐゴシック" pitchFamily="34" charset="-128"/>
              </a:rPr>
              <a:t>SIS 100/300</a:t>
            </a:r>
            <a:endParaRPr lang="de-DE" sz="1100" b="1">
              <a:ea typeface="ＭＳ Ｐゴシック" pitchFamily="34" charset="-128"/>
            </a:endParaRPr>
          </a:p>
        </p:txBody>
      </p:sp>
      <p:sp>
        <p:nvSpPr>
          <p:cNvPr id="7185" name="Text Box 18"/>
          <p:cNvSpPr txBox="1">
            <a:spLocks noChangeArrowheads="1"/>
          </p:cNvSpPr>
          <p:nvPr/>
        </p:nvSpPr>
        <p:spPr bwMode="auto">
          <a:xfrm>
            <a:off x="3276600" y="2819400"/>
            <a:ext cx="536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b="1">
                <a:ea typeface="ＭＳ Ｐゴシック" pitchFamily="34" charset="-128"/>
              </a:rPr>
              <a:t>HESR</a:t>
            </a:r>
          </a:p>
        </p:txBody>
      </p:sp>
      <p:sp>
        <p:nvSpPr>
          <p:cNvPr id="7186" name="Text Box 19"/>
          <p:cNvSpPr txBox="1">
            <a:spLocks noChangeArrowheads="1"/>
          </p:cNvSpPr>
          <p:nvPr/>
        </p:nvSpPr>
        <p:spPr bwMode="auto">
          <a:xfrm>
            <a:off x="4953000" y="3581400"/>
            <a:ext cx="544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b="1">
                <a:ea typeface="ＭＳ Ｐゴシック" pitchFamily="34" charset="-128"/>
              </a:rPr>
              <a:t>Super</a:t>
            </a:r>
          </a:p>
          <a:p>
            <a:r>
              <a:rPr lang="de-DE" sz="1000" b="1">
                <a:ea typeface="ＭＳ Ｐゴシック" pitchFamily="34" charset="-128"/>
              </a:rPr>
              <a:t>FRS</a:t>
            </a:r>
          </a:p>
        </p:txBody>
      </p:sp>
      <p:sp>
        <p:nvSpPr>
          <p:cNvPr id="7187" name="Text Box 20"/>
          <p:cNvSpPr txBox="1">
            <a:spLocks noChangeArrowheads="1"/>
          </p:cNvSpPr>
          <p:nvPr/>
        </p:nvSpPr>
        <p:spPr bwMode="auto">
          <a:xfrm>
            <a:off x="4114800" y="5257800"/>
            <a:ext cx="536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b="1">
                <a:ea typeface="ＭＳ Ｐゴシック" pitchFamily="34" charset="-128"/>
              </a:rPr>
              <a:t>NESR</a:t>
            </a:r>
          </a:p>
        </p:txBody>
      </p:sp>
      <p:sp>
        <p:nvSpPr>
          <p:cNvPr id="7188" name="Text Box 21"/>
          <p:cNvSpPr txBox="1">
            <a:spLocks noChangeArrowheads="1"/>
          </p:cNvSpPr>
          <p:nvPr/>
        </p:nvSpPr>
        <p:spPr bwMode="auto">
          <a:xfrm>
            <a:off x="5181600" y="2438400"/>
            <a:ext cx="62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b="1">
                <a:ea typeface="ＭＳ Ｐゴシック" pitchFamily="34" charset="-128"/>
              </a:rPr>
              <a:t>CBM</a:t>
            </a:r>
          </a:p>
          <a:p>
            <a:r>
              <a:rPr lang="de-DE" sz="1000" b="1">
                <a:ea typeface="ＭＳ Ｐゴシック" pitchFamily="34" charset="-128"/>
              </a:rPr>
              <a:t>HADES</a:t>
            </a:r>
          </a:p>
        </p:txBody>
      </p:sp>
      <p:sp>
        <p:nvSpPr>
          <p:cNvPr id="7189" name="Text Box 22"/>
          <p:cNvSpPr txBox="1">
            <a:spLocks noChangeArrowheads="1"/>
          </p:cNvSpPr>
          <p:nvPr/>
        </p:nvSpPr>
        <p:spPr bwMode="auto">
          <a:xfrm>
            <a:off x="4953000" y="4495800"/>
            <a:ext cx="55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b="1">
                <a:ea typeface="ＭＳ Ｐゴシック" pitchFamily="34" charset="-128"/>
              </a:rPr>
              <a:t>FLAIR</a:t>
            </a:r>
          </a:p>
        </p:txBody>
      </p:sp>
      <p:sp>
        <p:nvSpPr>
          <p:cNvPr id="7190" name="Line 23"/>
          <p:cNvSpPr>
            <a:spLocks noChangeShapeType="1"/>
          </p:cNvSpPr>
          <p:nvPr/>
        </p:nvSpPr>
        <p:spPr bwMode="auto">
          <a:xfrm flipH="1">
            <a:off x="5638800" y="2590800"/>
            <a:ext cx="838200" cy="0"/>
          </a:xfrm>
          <a:prstGeom prst="line">
            <a:avLst/>
          </a:prstGeom>
          <a:noFill/>
          <a:ln w="952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1" name="Line 24"/>
          <p:cNvSpPr>
            <a:spLocks noChangeShapeType="1"/>
          </p:cNvSpPr>
          <p:nvPr/>
        </p:nvSpPr>
        <p:spPr bwMode="auto">
          <a:xfrm>
            <a:off x="1752600" y="3810000"/>
            <a:ext cx="838200" cy="0"/>
          </a:xfrm>
          <a:prstGeom prst="line">
            <a:avLst/>
          </a:prstGeom>
          <a:noFill/>
          <a:ln w="952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 flipV="1">
            <a:off x="2286000" y="3581400"/>
            <a:ext cx="1676400" cy="762000"/>
          </a:xfrm>
          <a:prstGeom prst="line">
            <a:avLst/>
          </a:prstGeom>
          <a:noFill/>
          <a:ln w="952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 flipH="1" flipV="1">
            <a:off x="5029200" y="4800600"/>
            <a:ext cx="1295400" cy="838200"/>
          </a:xfrm>
          <a:prstGeom prst="line">
            <a:avLst/>
          </a:prstGeom>
          <a:noFill/>
          <a:ln w="952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flipH="1" flipV="1">
            <a:off x="4267200" y="4343400"/>
            <a:ext cx="1905000" cy="152400"/>
          </a:xfrm>
          <a:prstGeom prst="line">
            <a:avLst/>
          </a:prstGeom>
          <a:noFill/>
          <a:ln w="952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flipH="1" flipV="1">
            <a:off x="4495800" y="4495800"/>
            <a:ext cx="1676400" cy="76200"/>
          </a:xfrm>
          <a:prstGeom prst="line">
            <a:avLst/>
          </a:prstGeom>
          <a:noFill/>
          <a:ln w="952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flipH="1">
            <a:off x="4800600" y="4572000"/>
            <a:ext cx="1371600" cy="762000"/>
          </a:xfrm>
          <a:prstGeom prst="line">
            <a:avLst/>
          </a:prstGeom>
          <a:noFill/>
          <a:ln w="952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7" name="Text Box 30"/>
          <p:cNvSpPr txBox="1">
            <a:spLocks noChangeArrowheads="1"/>
          </p:cNvSpPr>
          <p:nvPr/>
        </p:nvSpPr>
        <p:spPr bwMode="auto">
          <a:xfrm>
            <a:off x="3276600" y="4572000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b="1">
                <a:ea typeface="ＭＳ Ｐゴシック" pitchFamily="34" charset="-128"/>
              </a:rPr>
              <a:t>CR- </a:t>
            </a:r>
          </a:p>
          <a:p>
            <a:r>
              <a:rPr lang="de-DE" sz="1000" b="1">
                <a:ea typeface="ＭＳ Ｐゴシック" pitchFamily="34" charset="-128"/>
              </a:rPr>
              <a:t>RESR</a:t>
            </a:r>
          </a:p>
        </p:txBody>
      </p:sp>
      <p:sp>
        <p:nvSpPr>
          <p:cNvPr id="7198" name="Line 31"/>
          <p:cNvSpPr>
            <a:spLocks noChangeShapeType="1"/>
          </p:cNvSpPr>
          <p:nvPr/>
        </p:nvSpPr>
        <p:spPr bwMode="auto">
          <a:xfrm flipH="1">
            <a:off x="4953000" y="2725738"/>
            <a:ext cx="152400" cy="152400"/>
          </a:xfrm>
          <a:prstGeom prst="line">
            <a:avLst/>
          </a:prstGeom>
          <a:noFill/>
          <a:ln w="76200">
            <a:solidFill>
              <a:srgbClr val="221E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" name="Line 32"/>
          <p:cNvSpPr>
            <a:spLocks noChangeShapeType="1"/>
          </p:cNvSpPr>
          <p:nvPr/>
        </p:nvSpPr>
        <p:spPr bwMode="auto">
          <a:xfrm flipH="1" flipV="1">
            <a:off x="5029200" y="2801938"/>
            <a:ext cx="533400" cy="93662"/>
          </a:xfrm>
          <a:prstGeom prst="line">
            <a:avLst/>
          </a:prstGeom>
          <a:noFill/>
          <a:ln w="28575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0" name="Text Box 33"/>
          <p:cNvSpPr txBox="1">
            <a:spLocks noChangeArrowheads="1"/>
          </p:cNvSpPr>
          <p:nvPr/>
        </p:nvSpPr>
        <p:spPr bwMode="auto">
          <a:xfrm>
            <a:off x="5562600" y="2917825"/>
            <a:ext cx="1143000" cy="649288"/>
          </a:xfrm>
          <a:prstGeom prst="rect">
            <a:avLst/>
          </a:prstGeom>
          <a:solidFill>
            <a:schemeClr val="bg1"/>
          </a:solidFill>
          <a:ln w="9525">
            <a:solidFill>
              <a:srgbClr val="221E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>
                <a:solidFill>
                  <a:srgbClr val="221ECA"/>
                </a:solidFill>
                <a:latin typeface="Times New Roman" pitchFamily="18" charset="0"/>
                <a:ea typeface="ＭＳ Ｐゴシック" pitchFamily="34" charset="-128"/>
              </a:rPr>
              <a:t>Rare Isotope </a:t>
            </a:r>
          </a:p>
          <a:p>
            <a:r>
              <a:rPr lang="en-US" sz="1200" b="1">
                <a:solidFill>
                  <a:srgbClr val="221ECA"/>
                </a:solidFill>
                <a:latin typeface="Times New Roman" pitchFamily="18" charset="0"/>
                <a:ea typeface="ＭＳ Ｐゴシック" pitchFamily="34" charset="-128"/>
              </a:rPr>
              <a:t>Production Target</a:t>
            </a:r>
          </a:p>
        </p:txBody>
      </p:sp>
      <p:sp>
        <p:nvSpPr>
          <p:cNvPr id="7201" name="Line 34"/>
          <p:cNvSpPr>
            <a:spLocks noChangeShapeType="1"/>
          </p:cNvSpPr>
          <p:nvPr/>
        </p:nvSpPr>
        <p:spPr bwMode="auto">
          <a:xfrm rot="4762822" flipH="1">
            <a:off x="4098925" y="3924300"/>
            <a:ext cx="152400" cy="152400"/>
          </a:xfrm>
          <a:prstGeom prst="line">
            <a:avLst/>
          </a:prstGeom>
          <a:noFill/>
          <a:ln w="76200">
            <a:solidFill>
              <a:srgbClr val="221E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Line 35"/>
          <p:cNvSpPr>
            <a:spLocks noChangeShapeType="1"/>
          </p:cNvSpPr>
          <p:nvPr/>
        </p:nvSpPr>
        <p:spPr bwMode="auto">
          <a:xfrm flipH="1">
            <a:off x="4251325" y="3962400"/>
            <a:ext cx="1311275" cy="38100"/>
          </a:xfrm>
          <a:prstGeom prst="line">
            <a:avLst/>
          </a:prstGeom>
          <a:noFill/>
          <a:ln w="38100">
            <a:solidFill>
              <a:srgbClr val="221EC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3" name="Text Box 36"/>
          <p:cNvSpPr txBox="1">
            <a:spLocks noChangeArrowheads="1"/>
          </p:cNvSpPr>
          <p:nvPr/>
        </p:nvSpPr>
        <p:spPr bwMode="auto">
          <a:xfrm>
            <a:off x="5562600" y="3657600"/>
            <a:ext cx="1158875" cy="649288"/>
          </a:xfrm>
          <a:prstGeom prst="rect">
            <a:avLst/>
          </a:prstGeom>
          <a:solidFill>
            <a:schemeClr val="bg1"/>
          </a:solidFill>
          <a:ln w="9525">
            <a:solidFill>
              <a:srgbClr val="221E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>
                <a:solidFill>
                  <a:srgbClr val="221ECA"/>
                </a:solidFill>
                <a:latin typeface="Times New Roman" pitchFamily="18" charset="0"/>
                <a:ea typeface="ＭＳ Ｐゴシック" pitchFamily="34" charset="-128"/>
              </a:rPr>
              <a:t>Antiproton</a:t>
            </a:r>
          </a:p>
          <a:p>
            <a:r>
              <a:rPr lang="en-US" sz="1200" b="1">
                <a:solidFill>
                  <a:srgbClr val="221ECA"/>
                </a:solidFill>
                <a:latin typeface="Times New Roman" pitchFamily="18" charset="0"/>
                <a:ea typeface="ＭＳ Ｐゴシック" pitchFamily="34" charset="-128"/>
              </a:rPr>
              <a:t>Production Target</a:t>
            </a:r>
          </a:p>
        </p:txBody>
      </p:sp>
      <p:sp>
        <p:nvSpPr>
          <p:cNvPr id="40" name="Titel 1"/>
          <p:cNvSpPr>
            <a:spLocks noGrp="1"/>
          </p:cNvSpPr>
          <p:nvPr>
            <p:ph type="title"/>
          </p:nvPr>
        </p:nvSpPr>
        <p:spPr>
          <a:xfrm>
            <a:off x="381000" y="74613"/>
            <a:ext cx="8396288" cy="1065212"/>
          </a:xfrm>
        </p:spPr>
        <p:txBody>
          <a:bodyPr>
            <a:noAutofit/>
          </a:bodyPr>
          <a:lstStyle/>
          <a:p>
            <a:r>
              <a:rPr lang="de-DE" sz="2800" dirty="0" smtClean="0">
                <a:ea typeface="ＭＳ Ｐゴシック" pitchFamily="34" charset="-128"/>
              </a:rPr>
              <a:t>The FAIR Project: </a:t>
            </a:r>
            <a:br>
              <a:rPr lang="de-DE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>Facility for Antiproton and Ion Research</a:t>
            </a:r>
          </a:p>
        </p:txBody>
      </p:sp>
      <p:pic>
        <p:nvPicPr>
          <p:cNvPr id="41" name="Picture 9" descr="FAIR_V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180908" y="668809"/>
            <a:ext cx="1006716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483" y="786283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5"/>
          <p:cNvGrpSpPr>
            <a:grpSpLocks noChangeAspect="1"/>
          </p:cNvGrpSpPr>
          <p:nvPr/>
        </p:nvGrpSpPr>
        <p:grpSpPr bwMode="auto">
          <a:xfrm>
            <a:off x="125413" y="6400576"/>
            <a:ext cx="7435850" cy="469900"/>
            <a:chOff x="45" y="3994"/>
            <a:chExt cx="5625" cy="353"/>
          </a:xfrm>
        </p:grpSpPr>
        <p:grpSp>
          <p:nvGrpSpPr>
            <p:cNvPr id="44" name="Group 6"/>
            <p:cNvGrpSpPr>
              <a:grpSpLocks noChangeAspect="1"/>
            </p:cNvGrpSpPr>
            <p:nvPr/>
          </p:nvGrpSpPr>
          <p:grpSpPr bwMode="auto">
            <a:xfrm>
              <a:off x="45" y="3994"/>
              <a:ext cx="408" cy="353"/>
              <a:chOff x="0" y="3994"/>
              <a:chExt cx="408" cy="353"/>
            </a:xfrm>
          </p:grpSpPr>
          <p:pic>
            <p:nvPicPr>
              <p:cNvPr id="90" name="Picture 7" descr="austria"/>
              <p:cNvPicPr preferRelativeResize="0"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" y="3994"/>
                <a:ext cx="27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0" y="4176"/>
                <a:ext cx="408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Austria</a:t>
                </a:r>
              </a:p>
            </p:txBody>
          </p:sp>
        </p:grpSp>
        <p:grpSp>
          <p:nvGrpSpPr>
            <p:cNvPr id="45" name="Group 9"/>
            <p:cNvGrpSpPr>
              <a:grpSpLocks noChangeAspect="1"/>
            </p:cNvGrpSpPr>
            <p:nvPr/>
          </p:nvGrpSpPr>
          <p:grpSpPr bwMode="auto">
            <a:xfrm>
              <a:off x="2164" y="3994"/>
              <a:ext cx="327" cy="353"/>
              <a:chOff x="2077" y="4011"/>
              <a:chExt cx="327" cy="353"/>
            </a:xfrm>
          </p:grpSpPr>
          <p:pic>
            <p:nvPicPr>
              <p:cNvPr id="88" name="Picture 10"/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7" y="4011"/>
                <a:ext cx="27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2077" y="4193"/>
                <a:ext cx="327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India</a:t>
                </a:r>
              </a:p>
            </p:txBody>
          </p:sp>
        </p:grpSp>
        <p:grpSp>
          <p:nvGrpSpPr>
            <p:cNvPr id="46" name="Group 12"/>
            <p:cNvGrpSpPr>
              <a:grpSpLocks noChangeAspect="1"/>
            </p:cNvGrpSpPr>
            <p:nvPr/>
          </p:nvGrpSpPr>
          <p:grpSpPr bwMode="auto">
            <a:xfrm>
              <a:off x="382" y="3994"/>
              <a:ext cx="366" cy="353"/>
              <a:chOff x="360" y="4011"/>
              <a:chExt cx="366" cy="353"/>
            </a:xfrm>
          </p:grpSpPr>
          <p:pic>
            <p:nvPicPr>
              <p:cNvPr id="86" name="Picture 13" descr="China"/>
              <p:cNvPicPr preferRelativeResize="0"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011"/>
                <a:ext cx="27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7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360" y="4193"/>
                <a:ext cx="36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China</a:t>
                </a:r>
              </a:p>
            </p:txBody>
          </p:sp>
        </p:grpSp>
        <p:grpSp>
          <p:nvGrpSpPr>
            <p:cNvPr id="47" name="Group 15"/>
            <p:cNvGrpSpPr>
              <a:grpSpLocks noChangeAspect="1"/>
            </p:cNvGrpSpPr>
            <p:nvPr/>
          </p:nvGrpSpPr>
          <p:grpSpPr bwMode="auto">
            <a:xfrm>
              <a:off x="682" y="3994"/>
              <a:ext cx="422" cy="353"/>
              <a:chOff x="657" y="4011"/>
              <a:chExt cx="422" cy="353"/>
            </a:xfrm>
          </p:grpSpPr>
          <p:pic>
            <p:nvPicPr>
              <p:cNvPr id="84" name="Picture 16"/>
              <p:cNvPicPr preferRelativeResize="0"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" y="4011"/>
                <a:ext cx="249" cy="182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657" y="4192"/>
                <a:ext cx="422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Finland</a:t>
                </a:r>
              </a:p>
            </p:txBody>
          </p:sp>
        </p:grpSp>
        <p:grpSp>
          <p:nvGrpSpPr>
            <p:cNvPr id="48" name="Group 18"/>
            <p:cNvGrpSpPr>
              <a:grpSpLocks noChangeAspect="1"/>
            </p:cNvGrpSpPr>
            <p:nvPr/>
          </p:nvGrpSpPr>
          <p:grpSpPr bwMode="auto">
            <a:xfrm>
              <a:off x="1071" y="3994"/>
              <a:ext cx="408" cy="353"/>
              <a:chOff x="1022" y="4011"/>
              <a:chExt cx="408" cy="353"/>
            </a:xfrm>
          </p:grpSpPr>
          <p:pic>
            <p:nvPicPr>
              <p:cNvPr id="82" name="Picture 19"/>
              <p:cNvPicPr preferRelativeResize="0"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" y="4011"/>
                <a:ext cx="27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1022" y="4193"/>
                <a:ext cx="408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France</a:t>
                </a:r>
              </a:p>
            </p:txBody>
          </p:sp>
        </p:grpSp>
        <p:grpSp>
          <p:nvGrpSpPr>
            <p:cNvPr id="49" name="Group 21"/>
            <p:cNvGrpSpPr>
              <a:grpSpLocks noChangeAspect="1"/>
            </p:cNvGrpSpPr>
            <p:nvPr/>
          </p:nvGrpSpPr>
          <p:grpSpPr bwMode="auto">
            <a:xfrm>
              <a:off x="1407" y="3994"/>
              <a:ext cx="494" cy="353"/>
              <a:chOff x="1338" y="4011"/>
              <a:chExt cx="494" cy="353"/>
            </a:xfrm>
          </p:grpSpPr>
          <p:pic>
            <p:nvPicPr>
              <p:cNvPr id="80" name="Picture 22"/>
              <p:cNvPicPr preferRelativeResize="0"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" y="4011"/>
                <a:ext cx="30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1338" y="4193"/>
                <a:ext cx="494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Germany</a:t>
                </a:r>
              </a:p>
            </p:txBody>
          </p:sp>
        </p:grpSp>
        <p:grpSp>
          <p:nvGrpSpPr>
            <p:cNvPr id="50" name="Group 24"/>
            <p:cNvGrpSpPr>
              <a:grpSpLocks noChangeAspect="1"/>
            </p:cNvGrpSpPr>
            <p:nvPr/>
          </p:nvGrpSpPr>
          <p:grpSpPr bwMode="auto">
            <a:xfrm>
              <a:off x="1816" y="3994"/>
              <a:ext cx="422" cy="353"/>
              <a:chOff x="1712" y="4011"/>
              <a:chExt cx="422" cy="353"/>
            </a:xfrm>
          </p:grpSpPr>
          <p:pic>
            <p:nvPicPr>
              <p:cNvPr id="78" name="Picture 25" descr="gr-lgflag"/>
              <p:cNvPicPr preferRelativeResize="0"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" y="4011"/>
                <a:ext cx="27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1712" y="4193"/>
                <a:ext cx="422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Greece</a:t>
                </a:r>
              </a:p>
            </p:txBody>
          </p:sp>
        </p:grpSp>
        <p:grpSp>
          <p:nvGrpSpPr>
            <p:cNvPr id="51" name="Group 27"/>
            <p:cNvGrpSpPr>
              <a:grpSpLocks noChangeAspect="1"/>
            </p:cNvGrpSpPr>
            <p:nvPr/>
          </p:nvGrpSpPr>
          <p:grpSpPr bwMode="auto">
            <a:xfrm>
              <a:off x="5307" y="3994"/>
              <a:ext cx="363" cy="353"/>
              <a:chOff x="5215" y="4011"/>
              <a:chExt cx="363" cy="353"/>
            </a:xfrm>
          </p:grpSpPr>
          <p:pic>
            <p:nvPicPr>
              <p:cNvPr id="76" name="Picture 28"/>
              <p:cNvPicPr preferRelativeResize="0"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5" y="4011"/>
                <a:ext cx="363" cy="181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5223" y="4193"/>
                <a:ext cx="283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 dirty="0"/>
                  <a:t>U K</a:t>
                </a:r>
              </a:p>
            </p:txBody>
          </p:sp>
        </p:grpSp>
        <p:grpSp>
          <p:nvGrpSpPr>
            <p:cNvPr id="52" name="Group 30"/>
            <p:cNvGrpSpPr>
              <a:grpSpLocks noChangeAspect="1"/>
            </p:cNvGrpSpPr>
            <p:nvPr/>
          </p:nvGrpSpPr>
          <p:grpSpPr bwMode="auto">
            <a:xfrm>
              <a:off x="2485" y="3994"/>
              <a:ext cx="311" cy="353"/>
              <a:chOff x="2432" y="4011"/>
              <a:chExt cx="311" cy="353"/>
            </a:xfrm>
          </p:grpSpPr>
          <p:pic>
            <p:nvPicPr>
              <p:cNvPr id="74" name="Picture 31"/>
              <p:cNvPicPr preferRelativeResize="0"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2" y="4011"/>
                <a:ext cx="27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2444" y="4193"/>
                <a:ext cx="299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Italy</a:t>
                </a:r>
              </a:p>
            </p:txBody>
          </p:sp>
        </p:grpSp>
        <p:grpSp>
          <p:nvGrpSpPr>
            <p:cNvPr id="53" name="Group 33"/>
            <p:cNvGrpSpPr>
              <a:grpSpLocks noChangeAspect="1"/>
            </p:cNvGrpSpPr>
            <p:nvPr/>
          </p:nvGrpSpPr>
          <p:grpSpPr bwMode="auto">
            <a:xfrm>
              <a:off x="2789" y="3994"/>
              <a:ext cx="408" cy="353"/>
              <a:chOff x="2813" y="4011"/>
              <a:chExt cx="408" cy="353"/>
            </a:xfrm>
          </p:grpSpPr>
          <p:pic>
            <p:nvPicPr>
              <p:cNvPr id="72" name="Picture 34"/>
              <p:cNvPicPr preferRelativeResize="0"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7" y="4011"/>
                <a:ext cx="290" cy="182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Text Box 35"/>
              <p:cNvSpPr txBox="1">
                <a:spLocks noChangeAspect="1" noChangeArrowheads="1"/>
              </p:cNvSpPr>
              <p:nvPr/>
            </p:nvSpPr>
            <p:spPr bwMode="auto">
              <a:xfrm>
                <a:off x="2813" y="4193"/>
                <a:ext cx="408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Poland</a:t>
                </a:r>
              </a:p>
            </p:txBody>
          </p:sp>
        </p:grpSp>
        <p:grpSp>
          <p:nvGrpSpPr>
            <p:cNvPr id="54" name="Group 36"/>
            <p:cNvGrpSpPr>
              <a:grpSpLocks noChangeAspect="1"/>
            </p:cNvGrpSpPr>
            <p:nvPr/>
          </p:nvGrpSpPr>
          <p:grpSpPr bwMode="auto">
            <a:xfrm>
              <a:off x="3846" y="3994"/>
              <a:ext cx="466" cy="353"/>
              <a:chOff x="3278" y="4011"/>
              <a:chExt cx="466" cy="353"/>
            </a:xfrm>
          </p:grpSpPr>
          <p:pic>
            <p:nvPicPr>
              <p:cNvPr id="70" name="Picture 37" descr="Slovakia_flag_300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7" y="4011"/>
                <a:ext cx="272" cy="182"/>
              </a:xfrm>
              <a:prstGeom prst="rect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 Box 38"/>
              <p:cNvSpPr txBox="1">
                <a:spLocks noChangeAspect="1" noChangeArrowheads="1"/>
              </p:cNvSpPr>
              <p:nvPr/>
            </p:nvSpPr>
            <p:spPr bwMode="auto">
              <a:xfrm>
                <a:off x="3278" y="4193"/>
                <a:ext cx="46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Slovakia</a:t>
                </a:r>
              </a:p>
            </p:txBody>
          </p:sp>
        </p:grpSp>
        <p:grpSp>
          <p:nvGrpSpPr>
            <p:cNvPr id="55" name="Group 39"/>
            <p:cNvGrpSpPr>
              <a:grpSpLocks noChangeAspect="1"/>
            </p:cNvGrpSpPr>
            <p:nvPr/>
          </p:nvGrpSpPr>
          <p:grpSpPr bwMode="auto">
            <a:xfrm>
              <a:off x="4230" y="3994"/>
              <a:ext cx="471" cy="353"/>
              <a:chOff x="3726" y="4011"/>
              <a:chExt cx="471" cy="353"/>
            </a:xfrm>
          </p:grpSpPr>
          <p:pic>
            <p:nvPicPr>
              <p:cNvPr id="68" name="Picture 40" descr="800px-Flag_of_Slovenia_svg"/>
              <p:cNvPicPr preferRelativeResize="0"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1" y="4011"/>
                <a:ext cx="363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Text Box 41"/>
              <p:cNvSpPr txBox="1">
                <a:spLocks noChangeAspect="1" noChangeArrowheads="1"/>
              </p:cNvSpPr>
              <p:nvPr/>
            </p:nvSpPr>
            <p:spPr bwMode="auto">
              <a:xfrm>
                <a:off x="3726" y="4193"/>
                <a:ext cx="471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Slovenia</a:t>
                </a:r>
              </a:p>
            </p:txBody>
          </p:sp>
        </p:grpSp>
        <p:grpSp>
          <p:nvGrpSpPr>
            <p:cNvPr id="56" name="Group 42"/>
            <p:cNvGrpSpPr>
              <a:grpSpLocks noChangeAspect="1"/>
            </p:cNvGrpSpPr>
            <p:nvPr/>
          </p:nvGrpSpPr>
          <p:grpSpPr bwMode="auto">
            <a:xfrm>
              <a:off x="4619" y="3994"/>
              <a:ext cx="384" cy="353"/>
              <a:chOff x="4117" y="4011"/>
              <a:chExt cx="384" cy="353"/>
            </a:xfrm>
          </p:grpSpPr>
          <p:pic>
            <p:nvPicPr>
              <p:cNvPr id="66" name="Picture 43"/>
              <p:cNvPicPr preferRelativeResize="0"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" y="4011"/>
                <a:ext cx="272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 Box 44"/>
              <p:cNvSpPr txBox="1">
                <a:spLocks noChangeAspect="1" noChangeArrowheads="1"/>
              </p:cNvSpPr>
              <p:nvPr/>
            </p:nvSpPr>
            <p:spPr bwMode="auto">
              <a:xfrm>
                <a:off x="4117" y="4193"/>
                <a:ext cx="384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Spain </a:t>
                </a:r>
              </a:p>
            </p:txBody>
          </p:sp>
        </p:grpSp>
        <p:grpSp>
          <p:nvGrpSpPr>
            <p:cNvPr id="57" name="Group 45"/>
            <p:cNvGrpSpPr>
              <a:grpSpLocks noChangeAspect="1"/>
            </p:cNvGrpSpPr>
            <p:nvPr/>
          </p:nvGrpSpPr>
          <p:grpSpPr bwMode="auto">
            <a:xfrm>
              <a:off x="4935" y="3994"/>
              <a:ext cx="451" cy="353"/>
              <a:chOff x="4454" y="4011"/>
              <a:chExt cx="451" cy="353"/>
            </a:xfrm>
          </p:grpSpPr>
          <p:pic>
            <p:nvPicPr>
              <p:cNvPr id="64" name="Picture 46"/>
              <p:cNvPicPr preferRelativeResize="0"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" y="4011"/>
                <a:ext cx="290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4454" y="4193"/>
                <a:ext cx="451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Sweden</a:t>
                </a:r>
              </a:p>
            </p:txBody>
          </p:sp>
        </p:grpSp>
        <p:grpSp>
          <p:nvGrpSpPr>
            <p:cNvPr id="58" name="Group 48"/>
            <p:cNvGrpSpPr>
              <a:grpSpLocks noChangeAspect="1"/>
            </p:cNvGrpSpPr>
            <p:nvPr/>
          </p:nvGrpSpPr>
          <p:grpSpPr bwMode="auto">
            <a:xfrm>
              <a:off x="3113" y="3994"/>
              <a:ext cx="485" cy="353"/>
              <a:chOff x="4604" y="3453"/>
              <a:chExt cx="485" cy="353"/>
            </a:xfrm>
          </p:grpSpPr>
          <p:graphicFrame>
            <p:nvGraphicFramePr>
              <p:cNvPr id="62" name="Object 49"/>
              <p:cNvGraphicFramePr>
                <a:graphicFrameLocks noChangeAspect="1"/>
              </p:cNvGraphicFramePr>
              <p:nvPr/>
            </p:nvGraphicFramePr>
            <p:xfrm>
              <a:off x="4670" y="3453"/>
              <a:ext cx="272" cy="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86" name="Photo Editor Photo" r:id="rId21" imgW="2723810" imgH="1695687" progId="">
                      <p:embed/>
                    </p:oleObj>
                  </mc:Choice>
                  <mc:Fallback>
                    <p:oleObj name="Photo Editor Photo" r:id="rId21" imgW="2723810" imgH="1695687" progId="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0" y="3453"/>
                            <a:ext cx="272" cy="182"/>
                          </a:xfrm>
                          <a:prstGeom prst="rect">
                            <a:avLst/>
                          </a:prstGeom>
                          <a:noFill/>
                          <a:ln w="9525" cap="rnd">
                            <a:solidFill>
                              <a:srgbClr val="000000"/>
                            </a:solidFill>
                            <a:prstDash val="sysDot"/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" name="Text Box 50"/>
              <p:cNvSpPr txBox="1">
                <a:spLocks noChangeAspect="1" noChangeArrowheads="1"/>
              </p:cNvSpPr>
              <p:nvPr/>
            </p:nvSpPr>
            <p:spPr bwMode="auto">
              <a:xfrm>
                <a:off x="4604" y="3635"/>
                <a:ext cx="485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Romania</a:t>
                </a:r>
              </a:p>
            </p:txBody>
          </p:sp>
        </p:grpSp>
        <p:grpSp>
          <p:nvGrpSpPr>
            <p:cNvPr id="59" name="Group 51"/>
            <p:cNvGrpSpPr>
              <a:grpSpLocks noChangeAspect="1"/>
            </p:cNvGrpSpPr>
            <p:nvPr/>
          </p:nvGrpSpPr>
          <p:grpSpPr bwMode="auto">
            <a:xfrm>
              <a:off x="3513" y="3994"/>
              <a:ext cx="404" cy="353"/>
              <a:chOff x="5014" y="3453"/>
              <a:chExt cx="404" cy="353"/>
            </a:xfrm>
          </p:grpSpPr>
          <p:pic>
            <p:nvPicPr>
              <p:cNvPr id="60" name="Picture 52"/>
              <p:cNvPicPr preferRelativeResize="0"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6" y="3453"/>
                <a:ext cx="272" cy="182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 Box 53"/>
              <p:cNvSpPr txBox="1">
                <a:spLocks noChangeAspect="1" noChangeArrowheads="1"/>
              </p:cNvSpPr>
              <p:nvPr/>
            </p:nvSpPr>
            <p:spPr bwMode="auto">
              <a:xfrm>
                <a:off x="5014" y="3635"/>
                <a:ext cx="404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12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00"/>
                  <a:t>Russia</a:t>
                </a:r>
              </a:p>
            </p:txBody>
          </p:sp>
        </p:grpSp>
      </p:grpSp>
      <p:pic>
        <p:nvPicPr>
          <p:cNvPr id="93" name="Picture 62" descr="Saudi_Arabia_svg_750x500Px"/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6402164"/>
            <a:ext cx="454025" cy="2413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64"/>
          <p:cNvSpPr txBox="1">
            <a:spLocks noChangeArrowheads="1"/>
          </p:cNvSpPr>
          <p:nvPr/>
        </p:nvSpPr>
        <p:spPr bwMode="auto">
          <a:xfrm>
            <a:off x="7399305" y="6641876"/>
            <a:ext cx="84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900" dirty="0"/>
              <a:t>Saudi </a:t>
            </a:r>
            <a:r>
              <a:rPr lang="de-DE" sz="900" dirty="0" err="1" smtClean="0"/>
              <a:t>Arabia</a:t>
            </a:r>
            <a:endParaRPr lang="en-GB" sz="900" dirty="0"/>
          </a:p>
        </p:txBody>
      </p:sp>
      <p:pic>
        <p:nvPicPr>
          <p:cNvPr id="95" name="Picture 59"/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59" y="6406852"/>
            <a:ext cx="381373" cy="236612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0"/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789" y="6395912"/>
            <a:ext cx="342683" cy="247552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1" descr="Europe_800px-Flag"/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74" y="5380037"/>
            <a:ext cx="1067329" cy="56924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 Box 64"/>
          <p:cNvSpPr txBox="1">
            <a:spLocks noChangeArrowheads="1"/>
          </p:cNvSpPr>
          <p:nvPr/>
        </p:nvSpPr>
        <p:spPr bwMode="auto">
          <a:xfrm>
            <a:off x="8115466" y="6641876"/>
            <a:ext cx="3449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900" dirty="0" smtClean="0"/>
              <a:t>US</a:t>
            </a:r>
            <a:endParaRPr lang="en-GB" sz="900" dirty="0"/>
          </a:p>
        </p:txBody>
      </p:sp>
      <p:sp>
        <p:nvSpPr>
          <p:cNvPr id="99" name="Text Box 64"/>
          <p:cNvSpPr txBox="1">
            <a:spLocks noChangeArrowheads="1"/>
          </p:cNvSpPr>
          <p:nvPr/>
        </p:nvSpPr>
        <p:spPr bwMode="auto">
          <a:xfrm>
            <a:off x="8388424" y="6641876"/>
            <a:ext cx="5501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900" dirty="0" smtClean="0"/>
              <a:t>Mexico</a:t>
            </a:r>
            <a:endParaRPr lang="en-GB" sz="900" dirty="0"/>
          </a:p>
        </p:txBody>
      </p:sp>
      <p:sp>
        <p:nvSpPr>
          <p:cNvPr id="5" name="Figura a mano libera 4"/>
          <p:cNvSpPr/>
          <p:nvPr/>
        </p:nvSpPr>
        <p:spPr>
          <a:xfrm>
            <a:off x="3162300" y="4391025"/>
            <a:ext cx="2105025" cy="1609725"/>
          </a:xfrm>
          <a:custGeom>
            <a:avLst/>
            <a:gdLst>
              <a:gd name="connsiteX0" fmla="*/ 66675 w 2105025"/>
              <a:gd name="connsiteY0" fmla="*/ 0 h 1609725"/>
              <a:gd name="connsiteX1" fmla="*/ 857250 w 2105025"/>
              <a:gd name="connsiteY1" fmla="*/ 28575 h 1609725"/>
              <a:gd name="connsiteX2" fmla="*/ 857250 w 2105025"/>
              <a:gd name="connsiteY2" fmla="*/ 647700 h 1609725"/>
              <a:gd name="connsiteX3" fmla="*/ 1247775 w 2105025"/>
              <a:gd name="connsiteY3" fmla="*/ 609600 h 1609725"/>
              <a:gd name="connsiteX4" fmla="*/ 1247775 w 2105025"/>
              <a:gd name="connsiteY4" fmla="*/ 38100 h 1609725"/>
              <a:gd name="connsiteX5" fmla="*/ 1504950 w 2105025"/>
              <a:gd name="connsiteY5" fmla="*/ 28575 h 1609725"/>
              <a:gd name="connsiteX6" fmla="*/ 1533525 w 2105025"/>
              <a:gd name="connsiteY6" fmla="*/ 361950 h 1609725"/>
              <a:gd name="connsiteX7" fmla="*/ 2105025 w 2105025"/>
              <a:gd name="connsiteY7" fmla="*/ 361950 h 1609725"/>
              <a:gd name="connsiteX8" fmla="*/ 1714500 w 2105025"/>
              <a:gd name="connsiteY8" fmla="*/ 1543050 h 1609725"/>
              <a:gd name="connsiteX9" fmla="*/ 819150 w 2105025"/>
              <a:gd name="connsiteY9" fmla="*/ 1609725 h 1609725"/>
              <a:gd name="connsiteX10" fmla="*/ 733425 w 2105025"/>
              <a:gd name="connsiteY10" fmla="*/ 1028700 h 1609725"/>
              <a:gd name="connsiteX11" fmla="*/ 19050 w 2105025"/>
              <a:gd name="connsiteY11" fmla="*/ 1038225 h 1609725"/>
              <a:gd name="connsiteX12" fmla="*/ 0 w 2105025"/>
              <a:gd name="connsiteY12" fmla="*/ 28575 h 1609725"/>
              <a:gd name="connsiteX13" fmla="*/ 114300 w 2105025"/>
              <a:gd name="connsiteY13" fmla="*/ 1905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5025" h="1609725">
                <a:moveTo>
                  <a:pt x="66675" y="0"/>
                </a:moveTo>
                <a:lnTo>
                  <a:pt x="857250" y="28575"/>
                </a:lnTo>
                <a:lnTo>
                  <a:pt x="857250" y="647700"/>
                </a:lnTo>
                <a:lnTo>
                  <a:pt x="1247775" y="609600"/>
                </a:lnTo>
                <a:lnTo>
                  <a:pt x="1247775" y="38100"/>
                </a:lnTo>
                <a:lnTo>
                  <a:pt x="1504950" y="28575"/>
                </a:lnTo>
                <a:lnTo>
                  <a:pt x="1533525" y="361950"/>
                </a:lnTo>
                <a:lnTo>
                  <a:pt x="2105025" y="361950"/>
                </a:lnTo>
                <a:lnTo>
                  <a:pt x="1714500" y="1543050"/>
                </a:lnTo>
                <a:lnTo>
                  <a:pt x="819150" y="1609725"/>
                </a:lnTo>
                <a:lnTo>
                  <a:pt x="733425" y="1028700"/>
                </a:lnTo>
                <a:lnTo>
                  <a:pt x="19050" y="1038225"/>
                </a:lnTo>
                <a:lnTo>
                  <a:pt x="0" y="28575"/>
                </a:lnTo>
                <a:lnTo>
                  <a:pt x="114300" y="19050"/>
                </a:lnTo>
              </a:path>
            </a:pathLst>
          </a:cu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Box 13"/>
          <p:cNvSpPr txBox="1">
            <a:spLocks noChangeArrowheads="1"/>
          </p:cNvSpPr>
          <p:nvPr/>
        </p:nvSpPr>
        <p:spPr bwMode="auto">
          <a:xfrm>
            <a:off x="2433234" y="5152836"/>
            <a:ext cx="316479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b="1" dirty="0" err="1" smtClean="0">
                <a:latin typeface="Times New Roman" pitchFamily="18" charset="0"/>
                <a:ea typeface="ＭＳ Ｐゴシック" pitchFamily="34" charset="-128"/>
              </a:rPr>
              <a:t>Evaluated</a:t>
            </a:r>
            <a:r>
              <a:rPr lang="de-DE" sz="1600" b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b="1" dirty="0" err="1" smtClean="0">
                <a:latin typeface="Times New Roman" pitchFamily="18" charset="0"/>
                <a:ea typeface="ＭＳ Ｐゴシック" pitchFamily="34" charset="-128"/>
              </a:rPr>
              <a:t>cost</a:t>
            </a:r>
            <a:r>
              <a:rPr lang="de-DE" sz="1600" b="1" dirty="0" smtClean="0">
                <a:latin typeface="Times New Roman" pitchFamily="18" charset="0"/>
                <a:ea typeface="ＭＳ Ｐゴシック" pitchFamily="34" charset="-128"/>
              </a:rPr>
              <a:t>: </a:t>
            </a:r>
            <a:r>
              <a:rPr lang="en-US" sz="1600" b="1" dirty="0" smtClean="0">
                <a:latin typeface="Times New Roman" pitchFamily="18" charset="0"/>
                <a:ea typeface="ＭＳ Ｐゴシック" pitchFamily="34" charset="-128"/>
              </a:rPr>
              <a:t>~ </a:t>
            </a:r>
            <a:r>
              <a:rPr lang="de-DE" sz="1600" b="1" dirty="0" smtClean="0">
                <a:latin typeface="Times New Roman" pitchFamily="18" charset="0"/>
                <a:ea typeface="ＭＳ Ｐゴシック" pitchFamily="34" charset="-128"/>
              </a:rPr>
              <a:t>1000 </a:t>
            </a:r>
            <a:r>
              <a:rPr lang="de-DE" sz="1600" b="1" dirty="0" err="1" smtClean="0">
                <a:latin typeface="Times New Roman" pitchFamily="18" charset="0"/>
                <a:ea typeface="ＭＳ Ｐゴシック" pitchFamily="34" charset="-128"/>
              </a:rPr>
              <a:t>Meuro</a:t>
            </a:r>
            <a:endParaRPr lang="de-DE" sz="16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de-DE" sz="1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Without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low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energy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cooling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rings</a:t>
            </a:r>
          </a:p>
        </p:txBody>
      </p:sp>
    </p:spTree>
    <p:extLst>
      <p:ext uri="{BB962C8B-B14F-4D97-AF65-F5344CB8AC3E}">
        <p14:creationId xmlns:p14="http://schemas.microsoft.com/office/powerpoint/2010/main" val="1641709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919913" y="2895600"/>
            <a:ext cx="836612" cy="93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 rot="10800000">
            <a:off x="6675438" y="2886075"/>
            <a:ext cx="211137" cy="228600"/>
          </a:xfrm>
          <a:prstGeom prst="rtTriangl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10800000">
            <a:off x="6823075" y="866775"/>
            <a:ext cx="211138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6543675" y="1219200"/>
            <a:ext cx="703263" cy="1447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 rot="5400000">
            <a:off x="2742407" y="5204618"/>
            <a:ext cx="609600" cy="682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346700" y="4876800"/>
            <a:ext cx="211138" cy="304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021263" y="4876800"/>
            <a:ext cx="211137" cy="304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4740275" y="4876800"/>
            <a:ext cx="211138" cy="304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 flipV="1">
            <a:off x="633413" y="1009650"/>
            <a:ext cx="6262687" cy="76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 rot="10800000">
            <a:off x="4819650" y="866775"/>
            <a:ext cx="211138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Oval 12"/>
          <p:cNvSpPr>
            <a:spLocks noChangeArrowheads="1"/>
          </p:cNvSpPr>
          <p:nvPr/>
        </p:nvSpPr>
        <p:spPr bwMode="auto">
          <a:xfrm>
            <a:off x="1450975" y="876300"/>
            <a:ext cx="352425" cy="3810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1855788" y="876300"/>
            <a:ext cx="352425" cy="3810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>
            <a:off x="2251075" y="876300"/>
            <a:ext cx="352425" cy="3810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AutoShape 15"/>
          <p:cNvSpPr>
            <a:spLocks noChangeArrowheads="1"/>
          </p:cNvSpPr>
          <p:nvPr/>
        </p:nvSpPr>
        <p:spPr bwMode="auto">
          <a:xfrm rot="5400000">
            <a:off x="5690394" y="4961731"/>
            <a:ext cx="228600" cy="211138"/>
          </a:xfrm>
          <a:prstGeom prst="rtTriangl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52425" y="4648200"/>
            <a:ext cx="422275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211138" y="1143000"/>
            <a:ext cx="585787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7385050" y="685800"/>
            <a:ext cx="9144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7596188" y="1600200"/>
            <a:ext cx="352425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22275" y="4953000"/>
            <a:ext cx="211138" cy="2286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622300" y="4991100"/>
            <a:ext cx="5710238" cy="746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406" name="AutoShape 22"/>
          <p:cNvSpPr>
            <a:spLocks noChangeArrowheads="1"/>
          </p:cNvSpPr>
          <p:nvPr/>
        </p:nvSpPr>
        <p:spPr bwMode="auto">
          <a:xfrm>
            <a:off x="1125538" y="4800600"/>
            <a:ext cx="633412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AutoShape 23"/>
          <p:cNvSpPr>
            <a:spLocks noChangeArrowheads="1"/>
          </p:cNvSpPr>
          <p:nvPr/>
        </p:nvSpPr>
        <p:spPr bwMode="auto">
          <a:xfrm>
            <a:off x="2184400" y="4800600"/>
            <a:ext cx="633413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8" name="AutoShape 24"/>
          <p:cNvSpPr>
            <a:spLocks noChangeArrowheads="1"/>
          </p:cNvSpPr>
          <p:nvPr/>
        </p:nvSpPr>
        <p:spPr bwMode="auto">
          <a:xfrm>
            <a:off x="3262313" y="4800600"/>
            <a:ext cx="631825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AutoShape 25"/>
          <p:cNvSpPr>
            <a:spLocks noChangeArrowheads="1"/>
          </p:cNvSpPr>
          <p:nvPr/>
        </p:nvSpPr>
        <p:spPr bwMode="auto">
          <a:xfrm>
            <a:off x="3994150" y="4800600"/>
            <a:ext cx="633413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 rot="-4713870">
            <a:off x="8326438" y="2936875"/>
            <a:ext cx="93662" cy="1258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737475" y="1295400"/>
            <a:ext cx="69850" cy="1828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914400" y="914400"/>
            <a:ext cx="422275" cy="304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>
            <a:off x="5135563" y="838200"/>
            <a:ext cx="984250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>
            <a:off x="3729038" y="838200"/>
            <a:ext cx="914400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2744788" y="838200"/>
            <a:ext cx="773112" cy="457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7877175" y="762000"/>
            <a:ext cx="352425" cy="38100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Rectangle 33"/>
          <p:cNvSpPr>
            <a:spLocks noChangeArrowheads="1"/>
          </p:cNvSpPr>
          <p:nvPr/>
        </p:nvSpPr>
        <p:spPr bwMode="auto">
          <a:xfrm rot="-5400000">
            <a:off x="7581107" y="846931"/>
            <a:ext cx="381000" cy="211137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352425" y="1295400"/>
            <a:ext cx="280988" cy="381000"/>
          </a:xfrm>
          <a:prstGeom prst="rect">
            <a:avLst/>
          </a:prstGeom>
          <a:gradFill rotWithShape="0">
            <a:gsLst>
              <a:gs pos="0">
                <a:srgbClr val="3333CC">
                  <a:gamma/>
                  <a:shade val="46275"/>
                  <a:invGamma/>
                </a:srgbClr>
              </a:gs>
              <a:gs pos="50000">
                <a:srgbClr val="3333CC"/>
              </a:gs>
              <a:gs pos="100000">
                <a:srgbClr val="3333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2814638" y="1249363"/>
            <a:ext cx="676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latin typeface="Symbol" pitchFamily="18" charset="2"/>
              </a:rPr>
              <a:t>b </a:t>
            </a:r>
            <a:r>
              <a:rPr lang="en-US" sz="1200" b="1" dirty="0"/>
              <a:t>= 0.03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5486400" y="1249363"/>
            <a:ext cx="677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0.78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141288" y="2362200"/>
            <a:ext cx="796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400" b="1" i="1"/>
              <a:t>Ion</a:t>
            </a:r>
          </a:p>
          <a:p>
            <a:pPr algn="ctr" eaLnBrk="0" hangingPunct="0"/>
            <a:r>
              <a:rPr lang="en-US" sz="1400" b="1" i="1"/>
              <a:t>sources</a:t>
            </a:r>
            <a:endParaRPr lang="en-US" sz="1400" i="1">
              <a:latin typeface="Times New Roman" pitchFamily="18" charset="0"/>
            </a:endParaRP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844550" y="3810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RFQ</a:t>
            </a:r>
          </a:p>
          <a:p>
            <a:pPr algn="ctr" eaLnBrk="0" hangingPunct="0"/>
            <a:r>
              <a:rPr lang="en-US" sz="1200" b="1"/>
              <a:t>176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1758950" y="228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HWRs</a:t>
            </a:r>
          </a:p>
          <a:p>
            <a:pPr algn="ctr" eaLnBrk="0" hangingPunct="0"/>
            <a:r>
              <a:rPr lang="en-US" sz="1200" b="1"/>
              <a:t>176MHz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5127625" y="295275"/>
            <a:ext cx="111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Elliptical ISCL</a:t>
            </a:r>
          </a:p>
          <a:p>
            <a:pPr algn="ctr" eaLnBrk="0" hangingPunct="0"/>
            <a:r>
              <a:rPr lang="en-US" sz="1200" b="1"/>
              <a:t>704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6332538" y="152400"/>
            <a:ext cx="7016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1 GeV/q</a:t>
            </a:r>
          </a:p>
          <a:p>
            <a:pPr algn="ctr" eaLnBrk="0" hangingPunct="0"/>
            <a:r>
              <a:rPr lang="en-US" sz="1200" b="1"/>
              <a:t>H-, H+,</a:t>
            </a:r>
          </a:p>
          <a:p>
            <a:pPr algn="ctr" eaLnBrk="0" hangingPunct="0"/>
            <a:r>
              <a:rPr lang="en-US" sz="1200" b="1"/>
              <a:t> </a:t>
            </a:r>
            <a:r>
              <a:rPr lang="en-US" sz="1600" b="1" baseline="30000"/>
              <a:t>3</a:t>
            </a:r>
            <a:r>
              <a:rPr lang="en-US" sz="1200" b="1"/>
              <a:t>He++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985838" y="1752600"/>
            <a:ext cx="81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/>
              <a:t>1.5 MeV/u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774700" y="1295400"/>
            <a:ext cx="44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/>
              <a:t>100 </a:t>
            </a:r>
          </a:p>
          <a:p>
            <a:pPr eaLnBrk="0" hangingPunct="0"/>
            <a:r>
              <a:rPr lang="en-US" sz="1200" b="1"/>
              <a:t>keV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2251075" y="1752600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/>
              <a:t>60 MeV/q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3236913" y="1752600"/>
            <a:ext cx="857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/>
              <a:t>140 MeV/q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3957638" y="2181225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&gt;200 MeV/q</a:t>
            </a:r>
          </a:p>
          <a:p>
            <a:pPr algn="ctr" eaLnBrk="0" hangingPunct="0"/>
            <a:r>
              <a:rPr lang="en-US" sz="1200" b="1"/>
              <a:t>D+, A/q=2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6754813" y="4800600"/>
            <a:ext cx="771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Charge</a:t>
            </a:r>
          </a:p>
          <a:p>
            <a:pPr eaLnBrk="0" hangingPunct="0"/>
            <a:r>
              <a:rPr lang="en-US" sz="1400" b="1" i="1"/>
              <a:t>breeder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6323013" y="3486150"/>
            <a:ext cx="13763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Low-resolution</a:t>
            </a:r>
          </a:p>
          <a:p>
            <a:pPr eaLnBrk="0" hangingPunct="0"/>
            <a:r>
              <a:rPr lang="en-US" sz="1400" b="1" i="1"/>
              <a:t>mass-selector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8118475" y="152400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UC</a:t>
            </a:r>
            <a:r>
              <a:rPr lang="en-US" sz="2000" b="1" i="1" baseline="-25000"/>
              <a:t>x</a:t>
            </a:r>
            <a:r>
              <a:rPr lang="en-US" sz="1400" b="1" i="1"/>
              <a:t> target</a:t>
            </a:r>
            <a:endParaRPr lang="en-US" sz="2400" b="1" i="1">
              <a:latin typeface="Times New Roman" pitchFamily="18" charset="0"/>
            </a:endParaRP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8439150" y="1539875"/>
            <a:ext cx="706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1+ ion</a:t>
            </a:r>
          </a:p>
          <a:p>
            <a:pPr eaLnBrk="0" hangingPunct="0"/>
            <a:r>
              <a:rPr lang="en-US" sz="1400" b="1" i="1"/>
              <a:t>source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7010400" y="152400"/>
            <a:ext cx="1079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n-generator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37" name="Text Box 53"/>
          <p:cNvSpPr txBox="1">
            <a:spLocks noChangeArrowheads="1"/>
          </p:cNvSpPr>
          <p:nvPr/>
        </p:nvSpPr>
        <p:spPr bwMode="auto">
          <a:xfrm>
            <a:off x="4029075" y="5257800"/>
            <a:ext cx="755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0.065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38" name="Text Box 54"/>
          <p:cNvSpPr txBox="1">
            <a:spLocks noChangeArrowheads="1"/>
          </p:cNvSpPr>
          <p:nvPr/>
        </p:nvSpPr>
        <p:spPr bwMode="auto">
          <a:xfrm>
            <a:off x="3262313" y="5257800"/>
            <a:ext cx="676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0.14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2184400" y="5257800"/>
            <a:ext cx="676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0.27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1125538" y="5257800"/>
            <a:ext cx="755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0.385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081463" y="4038600"/>
            <a:ext cx="6524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QWR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88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3306763" y="4038600"/>
            <a:ext cx="7493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3 QWRs 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88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2236788" y="4038600"/>
            <a:ext cx="7318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8 HWRs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176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1125538" y="4038600"/>
            <a:ext cx="7318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Spoke</a:t>
            </a:r>
          </a:p>
          <a:p>
            <a:pPr algn="ctr" eaLnBrk="0" hangingPunct="0"/>
            <a:r>
              <a:rPr lang="en-US" sz="1200" b="1"/>
              <a:t>ISCL</a:t>
            </a:r>
          </a:p>
          <a:p>
            <a:pPr algn="ctr" eaLnBrk="0" hangingPunct="0"/>
            <a:r>
              <a:rPr lang="en-US" sz="1200" b="1"/>
              <a:t>264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563563" y="56388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20-150 MeV/u </a:t>
            </a:r>
          </a:p>
          <a:p>
            <a:pPr algn="ctr" eaLnBrk="0" hangingPunct="0"/>
            <a:r>
              <a:rPr lang="en-US" sz="1200" b="1"/>
              <a:t>(for </a:t>
            </a:r>
            <a:r>
              <a:rPr lang="en-US" sz="1200" b="1" baseline="30000"/>
              <a:t>132</a:t>
            </a:r>
            <a:r>
              <a:rPr lang="en-US" sz="1200" b="1"/>
              <a:t>Sn)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4926013" y="6096000"/>
            <a:ext cx="1751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To low-energy areas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47" name="Text Box 63"/>
          <p:cNvSpPr txBox="1">
            <a:spLocks noChangeArrowheads="1"/>
          </p:cNvSpPr>
          <p:nvPr/>
        </p:nvSpPr>
        <p:spPr bwMode="auto">
          <a:xfrm>
            <a:off x="0" y="3573463"/>
            <a:ext cx="14763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400" b="1" i="1"/>
              <a:t>Secondary</a:t>
            </a:r>
          </a:p>
          <a:p>
            <a:pPr algn="ctr" eaLnBrk="0" hangingPunct="0"/>
            <a:r>
              <a:rPr lang="en-US" sz="1400" b="1" i="1"/>
              <a:t>fragmentation</a:t>
            </a:r>
          </a:p>
          <a:p>
            <a:pPr algn="ctr" eaLnBrk="0" hangingPunct="0"/>
            <a:r>
              <a:rPr lang="en-US" sz="1400" b="1" i="1"/>
              <a:t>target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48" name="Text Box 64"/>
          <p:cNvSpPr txBox="1">
            <a:spLocks noChangeArrowheads="1"/>
          </p:cNvSpPr>
          <p:nvPr/>
        </p:nvSpPr>
        <p:spPr bwMode="auto">
          <a:xfrm>
            <a:off x="1073150" y="2552700"/>
            <a:ext cx="3551238" cy="121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2400" b="1" i="1" dirty="0">
                <a:latin typeface="Times New Roman" pitchFamily="18" charset="0"/>
              </a:rPr>
              <a:t>A possible schematic layout </a:t>
            </a:r>
          </a:p>
          <a:p>
            <a:pPr algn="ctr" eaLnBrk="0" hangingPunct="0"/>
            <a:r>
              <a:rPr lang="en-US" sz="2400" b="1" i="1" dirty="0">
                <a:latin typeface="Times New Roman" pitchFamily="18" charset="0"/>
              </a:rPr>
              <a:t>for a EURISOL facility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6449" name="Text Box 65"/>
          <p:cNvSpPr txBox="1">
            <a:spLocks noChangeArrowheads="1"/>
          </p:cNvSpPr>
          <p:nvPr/>
        </p:nvSpPr>
        <p:spPr bwMode="auto">
          <a:xfrm>
            <a:off x="8291513" y="762000"/>
            <a:ext cx="7048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4-MW</a:t>
            </a:r>
          </a:p>
          <a:p>
            <a:pPr eaLnBrk="0" hangingPunct="0"/>
            <a:r>
              <a:rPr lang="en-US" sz="1400" b="1" i="1"/>
              <a:t>target</a:t>
            </a:r>
          </a:p>
          <a:p>
            <a:pPr eaLnBrk="0" hangingPunct="0"/>
            <a:r>
              <a:rPr lang="en-US" sz="1400" b="1" i="1"/>
              <a:t>station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50" name="Text Box 66"/>
          <p:cNvSpPr txBox="1">
            <a:spLocks noChangeArrowheads="1"/>
          </p:cNvSpPr>
          <p:nvPr/>
        </p:nvSpPr>
        <p:spPr bwMode="auto">
          <a:xfrm>
            <a:off x="3870325" y="1249363"/>
            <a:ext cx="754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0.047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51" name="Text Box 67"/>
          <p:cNvSpPr txBox="1">
            <a:spLocks noChangeArrowheads="1"/>
          </p:cNvSpPr>
          <p:nvPr/>
        </p:nvSpPr>
        <p:spPr bwMode="auto">
          <a:xfrm>
            <a:off x="2673350" y="304800"/>
            <a:ext cx="110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3-spoke ISCL </a:t>
            </a:r>
          </a:p>
          <a:p>
            <a:pPr algn="ctr" eaLnBrk="0" hangingPunct="0"/>
            <a:r>
              <a:rPr lang="en-US" sz="1200" b="1"/>
              <a:t>325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52" name="Rectangle 68"/>
          <p:cNvSpPr>
            <a:spLocks noChangeArrowheads="1"/>
          </p:cNvSpPr>
          <p:nvPr/>
        </p:nvSpPr>
        <p:spPr bwMode="auto">
          <a:xfrm>
            <a:off x="633413" y="954088"/>
            <a:ext cx="4221162" cy="74612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453" name="Rectangle 69"/>
          <p:cNvSpPr>
            <a:spLocks noChangeArrowheads="1"/>
          </p:cNvSpPr>
          <p:nvPr/>
        </p:nvSpPr>
        <p:spPr bwMode="auto">
          <a:xfrm>
            <a:off x="985838" y="838200"/>
            <a:ext cx="420687" cy="304800"/>
          </a:xfrm>
          <a:prstGeom prst="rect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54" name="AutoShape 70"/>
          <p:cNvSpPr>
            <a:spLocks noChangeArrowheads="1"/>
          </p:cNvSpPr>
          <p:nvPr/>
        </p:nvSpPr>
        <p:spPr bwMode="auto">
          <a:xfrm>
            <a:off x="3798888" y="762000"/>
            <a:ext cx="915987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55" name="AutoShape 71"/>
          <p:cNvSpPr>
            <a:spLocks noChangeArrowheads="1"/>
          </p:cNvSpPr>
          <p:nvPr/>
        </p:nvSpPr>
        <p:spPr bwMode="auto">
          <a:xfrm>
            <a:off x="2814638" y="762000"/>
            <a:ext cx="773112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56" name="Text Box 72"/>
          <p:cNvSpPr txBox="1">
            <a:spLocks noChangeArrowheads="1"/>
          </p:cNvSpPr>
          <p:nvPr/>
        </p:nvSpPr>
        <p:spPr bwMode="auto">
          <a:xfrm>
            <a:off x="7627938" y="4533900"/>
            <a:ext cx="15446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r>
              <a:rPr lang="en-US" sz="1400" b="1" i="1"/>
              <a:t>High-resolution</a:t>
            </a:r>
          </a:p>
          <a:p>
            <a:pPr algn="r" eaLnBrk="0" hangingPunct="0"/>
            <a:r>
              <a:rPr lang="en-US" sz="1400" b="1" i="1"/>
              <a:t>mass-selector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57" name="Line 73"/>
          <p:cNvSpPr>
            <a:spLocks noChangeShapeType="1"/>
          </p:cNvSpPr>
          <p:nvPr/>
        </p:nvSpPr>
        <p:spPr bwMode="auto">
          <a:xfrm flipH="1">
            <a:off x="8018463" y="485775"/>
            <a:ext cx="280987" cy="428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58" name="Rectangle 74"/>
          <p:cNvSpPr>
            <a:spLocks noChangeArrowheads="1"/>
          </p:cNvSpPr>
          <p:nvPr/>
        </p:nvSpPr>
        <p:spPr bwMode="auto">
          <a:xfrm rot="-4714719">
            <a:off x="8383588" y="2865437"/>
            <a:ext cx="82550" cy="12668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59" name="Rectangle 75"/>
          <p:cNvSpPr>
            <a:spLocks noChangeArrowheads="1"/>
          </p:cNvSpPr>
          <p:nvPr/>
        </p:nvSpPr>
        <p:spPr bwMode="auto">
          <a:xfrm>
            <a:off x="7807325" y="1219200"/>
            <a:ext cx="84138" cy="1552575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60" name="Rectangle 76"/>
          <p:cNvSpPr>
            <a:spLocks noChangeArrowheads="1"/>
          </p:cNvSpPr>
          <p:nvPr/>
        </p:nvSpPr>
        <p:spPr bwMode="auto">
          <a:xfrm rot="5400000">
            <a:off x="5477669" y="5204619"/>
            <a:ext cx="609600" cy="682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37" name="Rectangle 77"/>
          <p:cNvSpPr>
            <a:spLocks noChangeArrowheads="1"/>
          </p:cNvSpPr>
          <p:nvPr/>
        </p:nvSpPr>
        <p:spPr bwMode="auto">
          <a:xfrm rot="5400000">
            <a:off x="5547519" y="5147469"/>
            <a:ext cx="609600" cy="6826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1038" name="Rectangle 78"/>
          <p:cNvSpPr>
            <a:spLocks noChangeArrowheads="1"/>
          </p:cNvSpPr>
          <p:nvPr/>
        </p:nvSpPr>
        <p:spPr bwMode="auto">
          <a:xfrm>
            <a:off x="7667625" y="1524000"/>
            <a:ext cx="352425" cy="4572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463" name="AutoShape 79"/>
          <p:cNvSpPr>
            <a:spLocks noChangeArrowheads="1"/>
          </p:cNvSpPr>
          <p:nvPr/>
        </p:nvSpPr>
        <p:spPr bwMode="auto">
          <a:xfrm rot="6293936">
            <a:off x="7534275" y="5183188"/>
            <a:ext cx="833437" cy="839788"/>
          </a:xfrm>
          <a:custGeom>
            <a:avLst/>
            <a:gdLst>
              <a:gd name="T0" fmla="*/ 416719 w 21600"/>
              <a:gd name="T1" fmla="*/ 0 h 21600"/>
              <a:gd name="T2" fmla="*/ 115524 w 21600"/>
              <a:gd name="T3" fmla="*/ 342797 h 21600"/>
              <a:gd name="T4" fmla="*/ 416719 w 21600"/>
              <a:gd name="T5" fmla="*/ 213602 h 21600"/>
              <a:gd name="T6" fmla="*/ 717913 w 21600"/>
              <a:gd name="T7" fmla="*/ 34279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89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64" name="AutoShape 80"/>
          <p:cNvSpPr>
            <a:spLocks noChangeArrowheads="1"/>
          </p:cNvSpPr>
          <p:nvPr/>
        </p:nvSpPr>
        <p:spPr bwMode="auto">
          <a:xfrm rot="-7079761">
            <a:off x="7456487" y="3205163"/>
            <a:ext cx="581025" cy="419100"/>
          </a:xfrm>
          <a:prstGeom prst="pentagon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65" name="Rectangle 81"/>
          <p:cNvSpPr>
            <a:spLocks noChangeArrowheads="1"/>
          </p:cNvSpPr>
          <p:nvPr/>
        </p:nvSpPr>
        <p:spPr bwMode="auto">
          <a:xfrm rot="-3749436">
            <a:off x="8018462" y="3109913"/>
            <a:ext cx="87313" cy="1004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66" name="Rectangle 82"/>
          <p:cNvSpPr>
            <a:spLocks noChangeArrowheads="1"/>
          </p:cNvSpPr>
          <p:nvPr/>
        </p:nvSpPr>
        <p:spPr bwMode="auto">
          <a:xfrm>
            <a:off x="7702550" y="4403725"/>
            <a:ext cx="563563" cy="76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67" name="AutoShape 83"/>
          <p:cNvSpPr>
            <a:spLocks noChangeArrowheads="1"/>
          </p:cNvSpPr>
          <p:nvPr/>
        </p:nvSpPr>
        <p:spPr bwMode="auto">
          <a:xfrm rot="6082511">
            <a:off x="7754938" y="3795713"/>
            <a:ext cx="833437" cy="839787"/>
          </a:xfrm>
          <a:custGeom>
            <a:avLst/>
            <a:gdLst>
              <a:gd name="T0" fmla="*/ 416719 w 21600"/>
              <a:gd name="T1" fmla="*/ 0 h 21600"/>
              <a:gd name="T2" fmla="*/ 115524 w 21600"/>
              <a:gd name="T3" fmla="*/ 342796 h 21600"/>
              <a:gd name="T4" fmla="*/ 416719 w 21600"/>
              <a:gd name="T5" fmla="*/ 213601 h 21600"/>
              <a:gd name="T6" fmla="*/ 717913 w 21600"/>
              <a:gd name="T7" fmla="*/ 34279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89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68" name="Rectangle 84"/>
          <p:cNvSpPr>
            <a:spLocks noChangeArrowheads="1"/>
          </p:cNvSpPr>
          <p:nvPr/>
        </p:nvSpPr>
        <p:spPr bwMode="auto">
          <a:xfrm rot="-3749436">
            <a:off x="8012113" y="3087688"/>
            <a:ext cx="96837" cy="884237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69" name="AutoShape 85"/>
          <p:cNvSpPr>
            <a:spLocks noChangeArrowheads="1"/>
          </p:cNvSpPr>
          <p:nvPr/>
        </p:nvSpPr>
        <p:spPr bwMode="auto">
          <a:xfrm rot="-7182212">
            <a:off x="7574756" y="3085307"/>
            <a:ext cx="631825" cy="395288"/>
          </a:xfrm>
          <a:prstGeom prst="pentagon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BottomLeft">
              <a:rot lat="600000" lon="600000" rev="0"/>
            </a:camera>
            <a:lightRig rig="legacyFlat1" dir="t"/>
          </a:scene3d>
          <a:sp3d extrusionH="4302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70" name="AutoShape 86"/>
          <p:cNvSpPr>
            <a:spLocks noChangeArrowheads="1"/>
          </p:cNvSpPr>
          <p:nvPr/>
        </p:nvSpPr>
        <p:spPr bwMode="auto">
          <a:xfrm rot="6082511">
            <a:off x="7886700" y="3562350"/>
            <a:ext cx="833438" cy="839788"/>
          </a:xfrm>
          <a:custGeom>
            <a:avLst/>
            <a:gdLst>
              <a:gd name="T0" fmla="*/ 416719 w 21600"/>
              <a:gd name="T1" fmla="*/ 0 h 21600"/>
              <a:gd name="T2" fmla="*/ 115524 w 21600"/>
              <a:gd name="T3" fmla="*/ 342797 h 21600"/>
              <a:gd name="T4" fmla="*/ 416719 w 21600"/>
              <a:gd name="T5" fmla="*/ 213602 h 21600"/>
              <a:gd name="T6" fmla="*/ 717914 w 21600"/>
              <a:gd name="T7" fmla="*/ 34279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89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047" name="Rectangle 87"/>
          <p:cNvSpPr>
            <a:spLocks noChangeArrowheads="1"/>
          </p:cNvSpPr>
          <p:nvPr/>
        </p:nvSpPr>
        <p:spPr bwMode="auto">
          <a:xfrm>
            <a:off x="7737475" y="4329113"/>
            <a:ext cx="563563" cy="746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472" name="Rectangle 88"/>
          <p:cNvSpPr>
            <a:spLocks noChangeArrowheads="1"/>
          </p:cNvSpPr>
          <p:nvPr/>
        </p:nvSpPr>
        <p:spPr bwMode="auto">
          <a:xfrm rot="-3485717">
            <a:off x="7921625" y="4826001"/>
            <a:ext cx="92075" cy="5778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73" name="Rectangle 89"/>
          <p:cNvSpPr>
            <a:spLocks noChangeArrowheads="1"/>
          </p:cNvSpPr>
          <p:nvPr/>
        </p:nvSpPr>
        <p:spPr bwMode="auto">
          <a:xfrm rot="-3485717">
            <a:off x="7957343" y="4793457"/>
            <a:ext cx="74613" cy="51435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74" name="AutoShape 90"/>
          <p:cNvSpPr>
            <a:spLocks noChangeArrowheads="1"/>
          </p:cNvSpPr>
          <p:nvPr/>
        </p:nvSpPr>
        <p:spPr bwMode="auto">
          <a:xfrm rot="6293936">
            <a:off x="7675563" y="5010150"/>
            <a:ext cx="833438" cy="839787"/>
          </a:xfrm>
          <a:custGeom>
            <a:avLst/>
            <a:gdLst>
              <a:gd name="T0" fmla="*/ 416719 w 21600"/>
              <a:gd name="T1" fmla="*/ 0 h 21600"/>
              <a:gd name="T2" fmla="*/ 115524 w 21600"/>
              <a:gd name="T3" fmla="*/ 342796 h 21600"/>
              <a:gd name="T4" fmla="*/ 416719 w 21600"/>
              <a:gd name="T5" fmla="*/ 213601 h 21600"/>
              <a:gd name="T6" fmla="*/ 717914 w 21600"/>
              <a:gd name="T7" fmla="*/ 34279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89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475" name="AutoShape 91"/>
          <p:cNvSpPr>
            <a:spLocks noChangeArrowheads="1"/>
          </p:cNvSpPr>
          <p:nvPr/>
        </p:nvSpPr>
        <p:spPr bwMode="auto">
          <a:xfrm rot="-4781234">
            <a:off x="7389813" y="4329113"/>
            <a:ext cx="833437" cy="839787"/>
          </a:xfrm>
          <a:custGeom>
            <a:avLst/>
            <a:gdLst>
              <a:gd name="T0" fmla="*/ 416719 w 21600"/>
              <a:gd name="T1" fmla="*/ 0 h 21600"/>
              <a:gd name="T2" fmla="*/ 115524 w 21600"/>
              <a:gd name="T3" fmla="*/ 342796 h 21600"/>
              <a:gd name="T4" fmla="*/ 416719 w 21600"/>
              <a:gd name="T5" fmla="*/ 213601 h 21600"/>
              <a:gd name="T6" fmla="*/ 717913 w 21600"/>
              <a:gd name="T7" fmla="*/ 34279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89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76" name="AutoShape 92"/>
          <p:cNvSpPr>
            <a:spLocks noChangeArrowheads="1"/>
          </p:cNvSpPr>
          <p:nvPr/>
        </p:nvSpPr>
        <p:spPr bwMode="auto">
          <a:xfrm rot="-4781234">
            <a:off x="7531100" y="4171950"/>
            <a:ext cx="833438" cy="839788"/>
          </a:xfrm>
          <a:custGeom>
            <a:avLst/>
            <a:gdLst>
              <a:gd name="T0" fmla="*/ 416719 w 21600"/>
              <a:gd name="T1" fmla="*/ 0 h 21600"/>
              <a:gd name="T2" fmla="*/ 115524 w 21600"/>
              <a:gd name="T3" fmla="*/ 342797 h 21600"/>
              <a:gd name="T4" fmla="*/ 416719 w 21600"/>
              <a:gd name="T5" fmla="*/ 213602 h 21600"/>
              <a:gd name="T6" fmla="*/ 717914 w 21600"/>
              <a:gd name="T7" fmla="*/ 34279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 w 21600"/>
              <a:gd name="T13" fmla="*/ 0 h 21600"/>
              <a:gd name="T14" fmla="*/ 21598 w 21600"/>
              <a:gd name="T15" fmla="*/ 1089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657" y="9494"/>
                </a:moveTo>
                <a:cubicBezTo>
                  <a:pt x="6254" y="7141"/>
                  <a:pt x="8372" y="5493"/>
                  <a:pt x="10800" y="5494"/>
                </a:cubicBezTo>
                <a:cubicBezTo>
                  <a:pt x="13227" y="5494"/>
                  <a:pt x="15345" y="7141"/>
                  <a:pt x="15942" y="9494"/>
                </a:cubicBezTo>
                <a:lnTo>
                  <a:pt x="21267" y="8141"/>
                </a:lnTo>
                <a:cubicBezTo>
                  <a:pt x="20051" y="3352"/>
                  <a:pt x="15740" y="-1"/>
                  <a:pt x="10799" y="0"/>
                </a:cubicBezTo>
                <a:cubicBezTo>
                  <a:pt x="5859" y="0"/>
                  <a:pt x="1548" y="3352"/>
                  <a:pt x="332" y="8141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477" name="Line 93"/>
          <p:cNvSpPr>
            <a:spLocks noChangeShapeType="1"/>
          </p:cNvSpPr>
          <p:nvPr/>
        </p:nvSpPr>
        <p:spPr bwMode="auto">
          <a:xfrm>
            <a:off x="7737475" y="447675"/>
            <a:ext cx="0" cy="466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78" name="Line 94"/>
          <p:cNvSpPr>
            <a:spLocks noChangeShapeType="1"/>
          </p:cNvSpPr>
          <p:nvPr/>
        </p:nvSpPr>
        <p:spPr bwMode="auto">
          <a:xfrm>
            <a:off x="8088313" y="1752600"/>
            <a:ext cx="422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79" name="Rectangle 95"/>
          <p:cNvSpPr>
            <a:spLocks noChangeArrowheads="1"/>
          </p:cNvSpPr>
          <p:nvPr/>
        </p:nvSpPr>
        <p:spPr bwMode="auto">
          <a:xfrm>
            <a:off x="5881688" y="4916488"/>
            <a:ext cx="503237" cy="74612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480" name="AutoShape 96"/>
          <p:cNvSpPr>
            <a:spLocks noChangeArrowheads="1"/>
          </p:cNvSpPr>
          <p:nvPr/>
        </p:nvSpPr>
        <p:spPr bwMode="auto">
          <a:xfrm rot="5400000">
            <a:off x="5787232" y="4856956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1" name="Rectangle 97"/>
          <p:cNvSpPr>
            <a:spLocks noChangeArrowheads="1"/>
          </p:cNvSpPr>
          <p:nvPr/>
        </p:nvSpPr>
        <p:spPr bwMode="auto">
          <a:xfrm>
            <a:off x="692150" y="4916488"/>
            <a:ext cx="5076825" cy="74612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482" name="AutoShape 98"/>
          <p:cNvSpPr>
            <a:spLocks noChangeArrowheads="1"/>
          </p:cNvSpPr>
          <p:nvPr/>
        </p:nvSpPr>
        <p:spPr bwMode="auto">
          <a:xfrm>
            <a:off x="1195388" y="4724400"/>
            <a:ext cx="633412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61847"/>
              </a:gs>
              <a:gs pos="50000">
                <a:srgbClr val="FF3399"/>
              </a:gs>
              <a:gs pos="100000">
                <a:srgbClr val="761847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3" name="AutoShape 99"/>
          <p:cNvSpPr>
            <a:spLocks noChangeArrowheads="1"/>
          </p:cNvSpPr>
          <p:nvPr/>
        </p:nvSpPr>
        <p:spPr bwMode="auto">
          <a:xfrm>
            <a:off x="2254250" y="4724400"/>
            <a:ext cx="633413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6185E"/>
              </a:gs>
              <a:gs pos="50000">
                <a:srgbClr val="FF33CC"/>
              </a:gs>
              <a:gs pos="100000">
                <a:srgbClr val="76185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4" name="AutoShape 100"/>
          <p:cNvSpPr>
            <a:spLocks noChangeArrowheads="1"/>
          </p:cNvSpPr>
          <p:nvPr/>
        </p:nvSpPr>
        <p:spPr bwMode="auto">
          <a:xfrm>
            <a:off x="3332163" y="4724400"/>
            <a:ext cx="633412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60076"/>
              </a:gs>
              <a:gs pos="50000">
                <a:srgbClr val="FF00FF"/>
              </a:gs>
              <a:gs pos="100000">
                <a:srgbClr val="7600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5" name="AutoShape 101"/>
          <p:cNvSpPr>
            <a:spLocks noChangeArrowheads="1"/>
          </p:cNvSpPr>
          <p:nvPr/>
        </p:nvSpPr>
        <p:spPr bwMode="auto">
          <a:xfrm>
            <a:off x="4065588" y="4724400"/>
            <a:ext cx="631825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470047"/>
              </a:gs>
              <a:gs pos="50000">
                <a:srgbClr val="990099"/>
              </a:gs>
              <a:gs pos="100000">
                <a:srgbClr val="470047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6" name="Text Box 102"/>
          <p:cNvSpPr txBox="1">
            <a:spLocks noChangeArrowheads="1"/>
          </p:cNvSpPr>
          <p:nvPr/>
        </p:nvSpPr>
        <p:spPr bwMode="auto">
          <a:xfrm>
            <a:off x="5135563" y="4267200"/>
            <a:ext cx="822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Bunching</a:t>
            </a:r>
          </a:p>
          <a:p>
            <a:pPr algn="ctr" eaLnBrk="0" hangingPunct="0"/>
            <a:r>
              <a:rPr lang="en-US" sz="1200" b="1"/>
              <a:t> RFQ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487" name="Rectangle 103"/>
          <p:cNvSpPr>
            <a:spLocks noChangeArrowheads="1"/>
          </p:cNvSpPr>
          <p:nvPr/>
        </p:nvSpPr>
        <p:spPr bwMode="auto">
          <a:xfrm>
            <a:off x="5418138" y="4800600"/>
            <a:ext cx="211137" cy="304800"/>
          </a:xfrm>
          <a:prstGeom prst="rect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8" name="Oval 104"/>
          <p:cNvSpPr>
            <a:spLocks noChangeArrowheads="1"/>
          </p:cNvSpPr>
          <p:nvPr/>
        </p:nvSpPr>
        <p:spPr bwMode="auto">
          <a:xfrm>
            <a:off x="492125" y="4800600"/>
            <a:ext cx="211138" cy="228600"/>
          </a:xfrm>
          <a:prstGeom prst="ellipse">
            <a:avLst/>
          </a:prstGeom>
          <a:solidFill>
            <a:srgbClr val="FFFF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89" name="Line 105"/>
          <p:cNvSpPr>
            <a:spLocks noChangeShapeType="1"/>
          </p:cNvSpPr>
          <p:nvPr/>
        </p:nvSpPr>
        <p:spPr bwMode="auto">
          <a:xfrm flipH="1" flipV="1">
            <a:off x="598488" y="43338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90" name="Line 106"/>
          <p:cNvSpPr>
            <a:spLocks noChangeShapeType="1"/>
          </p:cNvSpPr>
          <p:nvPr/>
        </p:nvSpPr>
        <p:spPr bwMode="auto">
          <a:xfrm flipH="1">
            <a:off x="69850" y="5943600"/>
            <a:ext cx="352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91" name="Text Box 107"/>
          <p:cNvSpPr txBox="1">
            <a:spLocks noChangeArrowheads="1"/>
          </p:cNvSpPr>
          <p:nvPr/>
        </p:nvSpPr>
        <p:spPr bwMode="auto">
          <a:xfrm>
            <a:off x="1547813" y="6400800"/>
            <a:ext cx="429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To medium-energy experimental areas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492" name="Rectangle 108"/>
          <p:cNvSpPr>
            <a:spLocks noChangeArrowheads="1"/>
          </p:cNvSpPr>
          <p:nvPr/>
        </p:nvSpPr>
        <p:spPr bwMode="auto">
          <a:xfrm flipH="1">
            <a:off x="76200" y="4981575"/>
            <a:ext cx="415925" cy="76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493" name="Rectangle 109"/>
          <p:cNvSpPr>
            <a:spLocks noChangeArrowheads="1"/>
          </p:cNvSpPr>
          <p:nvPr/>
        </p:nvSpPr>
        <p:spPr bwMode="auto">
          <a:xfrm>
            <a:off x="131763" y="4905375"/>
            <a:ext cx="360362" cy="74613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494" name="Text Box 110"/>
          <p:cNvSpPr txBox="1">
            <a:spLocks noChangeArrowheads="1"/>
          </p:cNvSpPr>
          <p:nvPr/>
        </p:nvSpPr>
        <p:spPr bwMode="auto">
          <a:xfrm>
            <a:off x="4924425" y="1249363"/>
            <a:ext cx="676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0.65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6495" name="Text Box 111"/>
          <p:cNvSpPr txBox="1">
            <a:spLocks noChangeArrowheads="1"/>
          </p:cNvSpPr>
          <p:nvPr/>
        </p:nvSpPr>
        <p:spPr bwMode="auto">
          <a:xfrm>
            <a:off x="3729038" y="304800"/>
            <a:ext cx="111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Elliptical ISCL</a:t>
            </a:r>
          </a:p>
          <a:p>
            <a:pPr algn="ctr" eaLnBrk="0" hangingPunct="0"/>
            <a:r>
              <a:rPr lang="en-US" sz="1200" b="1"/>
              <a:t>704 MHz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496" name="Rectangle 112"/>
          <p:cNvSpPr>
            <a:spLocks noChangeArrowheads="1"/>
          </p:cNvSpPr>
          <p:nvPr/>
        </p:nvSpPr>
        <p:spPr bwMode="auto">
          <a:xfrm rot="5400000">
            <a:off x="4407694" y="1470819"/>
            <a:ext cx="885825" cy="777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73" name="Rectangle 113"/>
          <p:cNvSpPr>
            <a:spLocks noChangeArrowheads="1"/>
          </p:cNvSpPr>
          <p:nvPr/>
        </p:nvSpPr>
        <p:spPr bwMode="auto">
          <a:xfrm rot="5400000">
            <a:off x="4477544" y="1451769"/>
            <a:ext cx="866775" cy="777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498" name="Oval 114"/>
          <p:cNvSpPr>
            <a:spLocks noChangeArrowheads="1"/>
          </p:cNvSpPr>
          <p:nvPr/>
        </p:nvSpPr>
        <p:spPr bwMode="auto">
          <a:xfrm>
            <a:off x="2322513" y="695325"/>
            <a:ext cx="350837" cy="381000"/>
          </a:xfrm>
          <a:prstGeom prst="ellipse">
            <a:avLst/>
          </a:prstGeom>
          <a:solidFill>
            <a:srgbClr val="FF33CC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99" name="Oval 115"/>
          <p:cNvSpPr>
            <a:spLocks noChangeArrowheads="1"/>
          </p:cNvSpPr>
          <p:nvPr/>
        </p:nvSpPr>
        <p:spPr bwMode="auto">
          <a:xfrm>
            <a:off x="2322513" y="685800"/>
            <a:ext cx="350837" cy="3810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00" name="Oval 116"/>
          <p:cNvSpPr>
            <a:spLocks noChangeArrowheads="1"/>
          </p:cNvSpPr>
          <p:nvPr/>
        </p:nvSpPr>
        <p:spPr bwMode="auto">
          <a:xfrm>
            <a:off x="1925638" y="695325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01" name="Oval 117"/>
          <p:cNvSpPr>
            <a:spLocks noChangeArrowheads="1"/>
          </p:cNvSpPr>
          <p:nvPr/>
        </p:nvSpPr>
        <p:spPr bwMode="auto">
          <a:xfrm>
            <a:off x="1925638" y="685800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02" name="Text Box 118"/>
          <p:cNvSpPr txBox="1">
            <a:spLocks noChangeArrowheads="1"/>
          </p:cNvSpPr>
          <p:nvPr/>
        </p:nvSpPr>
        <p:spPr bwMode="auto">
          <a:xfrm>
            <a:off x="1460500" y="1257300"/>
            <a:ext cx="1263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0.09, </a:t>
            </a:r>
            <a:r>
              <a:rPr lang="en-US" sz="1200" b="1">
                <a:latin typeface="Symbol" pitchFamily="18" charset="2"/>
              </a:rPr>
              <a:t>b </a:t>
            </a:r>
            <a:r>
              <a:rPr lang="en-US" sz="1200" b="1"/>
              <a:t>= 0.15</a:t>
            </a:r>
          </a:p>
        </p:txBody>
      </p:sp>
      <p:sp>
        <p:nvSpPr>
          <p:cNvPr id="16503" name="Oval 119"/>
          <p:cNvSpPr>
            <a:spLocks noChangeArrowheads="1"/>
          </p:cNvSpPr>
          <p:nvPr/>
        </p:nvSpPr>
        <p:spPr bwMode="auto">
          <a:xfrm>
            <a:off x="1520825" y="695325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04" name="Oval 120"/>
          <p:cNvSpPr>
            <a:spLocks noChangeArrowheads="1"/>
          </p:cNvSpPr>
          <p:nvPr/>
        </p:nvSpPr>
        <p:spPr bwMode="auto">
          <a:xfrm>
            <a:off x="1520825" y="685800"/>
            <a:ext cx="352425" cy="3810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05" name="Rectangle 121"/>
          <p:cNvSpPr>
            <a:spLocks noChangeArrowheads="1"/>
          </p:cNvSpPr>
          <p:nvPr/>
        </p:nvSpPr>
        <p:spPr bwMode="auto">
          <a:xfrm>
            <a:off x="5038725" y="952500"/>
            <a:ext cx="1857375" cy="74613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506" name="AutoShape 122"/>
          <p:cNvSpPr>
            <a:spLocks noChangeArrowheads="1"/>
          </p:cNvSpPr>
          <p:nvPr/>
        </p:nvSpPr>
        <p:spPr bwMode="auto">
          <a:xfrm>
            <a:off x="5207000" y="762000"/>
            <a:ext cx="982663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64700"/>
              </a:gs>
              <a:gs pos="5000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83" name="Rectangle 123"/>
          <p:cNvSpPr>
            <a:spLocks noChangeArrowheads="1"/>
          </p:cNvSpPr>
          <p:nvPr/>
        </p:nvSpPr>
        <p:spPr bwMode="auto">
          <a:xfrm>
            <a:off x="211138" y="152400"/>
            <a:ext cx="585787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1084" name="Rectangle 124"/>
          <p:cNvSpPr>
            <a:spLocks noChangeArrowheads="1"/>
          </p:cNvSpPr>
          <p:nvPr/>
        </p:nvSpPr>
        <p:spPr bwMode="auto">
          <a:xfrm>
            <a:off x="352425" y="304800"/>
            <a:ext cx="280988" cy="381000"/>
          </a:xfrm>
          <a:prstGeom prst="rect">
            <a:avLst/>
          </a:prstGeom>
          <a:gradFill rotWithShape="0">
            <a:gsLst>
              <a:gs pos="0">
                <a:srgbClr val="3333CC">
                  <a:gamma/>
                  <a:shade val="46275"/>
                  <a:invGamma/>
                </a:srgbClr>
              </a:gs>
              <a:gs pos="50000">
                <a:srgbClr val="3333CC"/>
              </a:gs>
              <a:gs pos="100000">
                <a:srgbClr val="3333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09" name="Rectangle 125"/>
          <p:cNvSpPr>
            <a:spLocks noChangeArrowheads="1"/>
          </p:cNvSpPr>
          <p:nvPr/>
        </p:nvSpPr>
        <p:spPr bwMode="auto">
          <a:xfrm rot="5400000">
            <a:off x="113507" y="970756"/>
            <a:ext cx="571500" cy="777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86" name="Rectangle 126"/>
          <p:cNvSpPr>
            <a:spLocks noChangeArrowheads="1"/>
          </p:cNvSpPr>
          <p:nvPr/>
        </p:nvSpPr>
        <p:spPr bwMode="auto">
          <a:xfrm rot="5400000">
            <a:off x="304800" y="803275"/>
            <a:ext cx="304800" cy="698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11" name="Rectangle 127"/>
          <p:cNvSpPr>
            <a:spLocks noChangeArrowheads="1"/>
          </p:cNvSpPr>
          <p:nvPr/>
        </p:nvSpPr>
        <p:spPr bwMode="auto">
          <a:xfrm>
            <a:off x="412750" y="809625"/>
            <a:ext cx="211138" cy="3048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PerspectiveBottomLef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88" name="Rectangle 128"/>
          <p:cNvSpPr>
            <a:spLocks noChangeArrowheads="1"/>
          </p:cNvSpPr>
          <p:nvPr/>
        </p:nvSpPr>
        <p:spPr bwMode="auto">
          <a:xfrm rot="5400000">
            <a:off x="381000" y="1184275"/>
            <a:ext cx="152400" cy="698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13" name="Line 129"/>
          <p:cNvSpPr>
            <a:spLocks noChangeShapeType="1"/>
          </p:cNvSpPr>
          <p:nvPr/>
        </p:nvSpPr>
        <p:spPr bwMode="auto">
          <a:xfrm>
            <a:off x="1477963" y="9906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14" name="Line 130"/>
          <p:cNvSpPr>
            <a:spLocks noChangeShapeType="1"/>
          </p:cNvSpPr>
          <p:nvPr/>
        </p:nvSpPr>
        <p:spPr bwMode="auto">
          <a:xfrm>
            <a:off x="2717800" y="9906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15" name="Line 131"/>
          <p:cNvSpPr>
            <a:spLocks noChangeShapeType="1"/>
          </p:cNvSpPr>
          <p:nvPr/>
        </p:nvSpPr>
        <p:spPr bwMode="auto">
          <a:xfrm flipH="1">
            <a:off x="3659188" y="9906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16" name="Line 132"/>
          <p:cNvSpPr>
            <a:spLocks noChangeShapeType="1"/>
          </p:cNvSpPr>
          <p:nvPr/>
        </p:nvSpPr>
        <p:spPr bwMode="auto">
          <a:xfrm>
            <a:off x="844550" y="990600"/>
            <a:ext cx="698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17" name="Text Box 133"/>
          <p:cNvSpPr txBox="1">
            <a:spLocks noChangeArrowheads="1"/>
          </p:cNvSpPr>
          <p:nvPr/>
        </p:nvSpPr>
        <p:spPr bwMode="auto">
          <a:xfrm>
            <a:off x="785813" y="174625"/>
            <a:ext cx="317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H-</a:t>
            </a:r>
            <a:endParaRPr lang="en-US" sz="1200" b="1" baseline="30000"/>
          </a:p>
        </p:txBody>
      </p:sp>
      <p:sp>
        <p:nvSpPr>
          <p:cNvPr id="16518" name="Text Box 134"/>
          <p:cNvSpPr txBox="1">
            <a:spLocks noChangeArrowheads="1"/>
          </p:cNvSpPr>
          <p:nvPr/>
        </p:nvSpPr>
        <p:spPr bwMode="auto">
          <a:xfrm>
            <a:off x="180975" y="1927225"/>
            <a:ext cx="65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/>
              <a:t>H+, D+,</a:t>
            </a:r>
          </a:p>
          <a:p>
            <a:pPr algn="ctr" eaLnBrk="0" hangingPunct="0"/>
            <a:r>
              <a:rPr lang="en-US" sz="1200" b="1" baseline="30000"/>
              <a:t>3</a:t>
            </a:r>
            <a:r>
              <a:rPr lang="en-US" sz="1200" b="1"/>
              <a:t>He++</a:t>
            </a:r>
            <a:endParaRPr lang="en-US" sz="1200" b="1">
              <a:latin typeface="Times New Roman" pitchFamily="18" charset="0"/>
            </a:endParaRPr>
          </a:p>
        </p:txBody>
      </p:sp>
      <p:sp>
        <p:nvSpPr>
          <p:cNvPr id="16519" name="Rectangle 135"/>
          <p:cNvSpPr>
            <a:spLocks noChangeArrowheads="1"/>
          </p:cNvSpPr>
          <p:nvPr/>
        </p:nvSpPr>
        <p:spPr bwMode="auto">
          <a:xfrm>
            <a:off x="5092700" y="4800600"/>
            <a:ext cx="211138" cy="304800"/>
          </a:xfrm>
          <a:prstGeom prst="rect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20" name="Rectangle 136"/>
          <p:cNvSpPr>
            <a:spLocks noChangeArrowheads="1"/>
          </p:cNvSpPr>
          <p:nvPr/>
        </p:nvSpPr>
        <p:spPr bwMode="auto">
          <a:xfrm>
            <a:off x="4811713" y="4800600"/>
            <a:ext cx="209550" cy="304800"/>
          </a:xfrm>
          <a:prstGeom prst="rect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21" name="AutoShape 137"/>
          <p:cNvSpPr>
            <a:spLocks noChangeArrowheads="1"/>
          </p:cNvSpPr>
          <p:nvPr/>
        </p:nvSpPr>
        <p:spPr bwMode="auto">
          <a:xfrm rot="5400000">
            <a:off x="2946400" y="4962525"/>
            <a:ext cx="228600" cy="209550"/>
          </a:xfrm>
          <a:prstGeom prst="rtTriangl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98" name="Rectangle 138"/>
          <p:cNvSpPr>
            <a:spLocks noChangeArrowheads="1"/>
          </p:cNvSpPr>
          <p:nvPr/>
        </p:nvSpPr>
        <p:spPr bwMode="auto">
          <a:xfrm rot="5400000">
            <a:off x="2803525" y="5146675"/>
            <a:ext cx="609600" cy="698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23" name="AutoShape 139"/>
          <p:cNvSpPr>
            <a:spLocks noChangeArrowheads="1"/>
          </p:cNvSpPr>
          <p:nvPr/>
        </p:nvSpPr>
        <p:spPr bwMode="auto">
          <a:xfrm rot="5400000">
            <a:off x="3034507" y="4866481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24" name="Rectangle 140"/>
          <p:cNvSpPr>
            <a:spLocks noChangeArrowheads="1"/>
          </p:cNvSpPr>
          <p:nvPr/>
        </p:nvSpPr>
        <p:spPr bwMode="auto">
          <a:xfrm rot="5400000">
            <a:off x="1695450" y="5213350"/>
            <a:ext cx="609600" cy="698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25" name="AutoShape 141"/>
          <p:cNvSpPr>
            <a:spLocks noChangeArrowheads="1"/>
          </p:cNvSpPr>
          <p:nvPr/>
        </p:nvSpPr>
        <p:spPr bwMode="auto">
          <a:xfrm rot="5400000">
            <a:off x="1908969" y="4971256"/>
            <a:ext cx="228600" cy="211138"/>
          </a:xfrm>
          <a:prstGeom prst="rtTriangl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02" name="Rectangle 142"/>
          <p:cNvSpPr>
            <a:spLocks noChangeArrowheads="1"/>
          </p:cNvSpPr>
          <p:nvPr/>
        </p:nvSpPr>
        <p:spPr bwMode="auto">
          <a:xfrm rot="5400000">
            <a:off x="1766094" y="5156994"/>
            <a:ext cx="609600" cy="6826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27" name="AutoShape 143"/>
          <p:cNvSpPr>
            <a:spLocks noChangeArrowheads="1"/>
          </p:cNvSpPr>
          <p:nvPr/>
        </p:nvSpPr>
        <p:spPr bwMode="auto">
          <a:xfrm rot="5400000">
            <a:off x="2005807" y="4866481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28" name="Text Box 144"/>
          <p:cNvSpPr txBox="1">
            <a:spLocks noChangeArrowheads="1"/>
          </p:cNvSpPr>
          <p:nvPr/>
        </p:nvSpPr>
        <p:spPr bwMode="auto">
          <a:xfrm>
            <a:off x="1617663" y="56388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/>
              <a:t>9.3- 62.5 MeV/u </a:t>
            </a:r>
          </a:p>
        </p:txBody>
      </p:sp>
      <p:sp>
        <p:nvSpPr>
          <p:cNvPr id="16529" name="Text Box 145"/>
          <p:cNvSpPr txBox="1">
            <a:spLocks noChangeArrowheads="1"/>
          </p:cNvSpPr>
          <p:nvPr/>
        </p:nvSpPr>
        <p:spPr bwMode="auto">
          <a:xfrm>
            <a:off x="2744788" y="5638800"/>
            <a:ext cx="1177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/>
              <a:t>2.1-19.9 MeV/u </a:t>
            </a:r>
          </a:p>
        </p:txBody>
      </p:sp>
      <p:sp>
        <p:nvSpPr>
          <p:cNvPr id="16530" name="Line 146"/>
          <p:cNvSpPr>
            <a:spLocks noChangeShapeType="1"/>
          </p:cNvSpPr>
          <p:nvPr/>
        </p:nvSpPr>
        <p:spPr bwMode="auto">
          <a:xfrm flipH="1">
            <a:off x="2039938" y="6019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31" name="Line 147"/>
          <p:cNvSpPr>
            <a:spLocks noChangeShapeType="1"/>
          </p:cNvSpPr>
          <p:nvPr/>
        </p:nvSpPr>
        <p:spPr bwMode="auto">
          <a:xfrm flipH="1">
            <a:off x="3095625" y="6019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32" name="Text Box 148"/>
          <p:cNvSpPr txBox="1">
            <a:spLocks noChangeArrowheads="1"/>
          </p:cNvSpPr>
          <p:nvPr/>
        </p:nvSpPr>
        <p:spPr bwMode="auto">
          <a:xfrm>
            <a:off x="0" y="6019800"/>
            <a:ext cx="19002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To high-energy</a:t>
            </a:r>
          </a:p>
          <a:p>
            <a:pPr eaLnBrk="0" hangingPunct="0"/>
            <a:r>
              <a:rPr lang="en-US" sz="1400" b="1" i="1"/>
              <a:t>experimental areas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533" name="Rectangle 149"/>
          <p:cNvSpPr>
            <a:spLocks noChangeArrowheads="1"/>
          </p:cNvSpPr>
          <p:nvPr/>
        </p:nvSpPr>
        <p:spPr bwMode="auto">
          <a:xfrm>
            <a:off x="2884488" y="4914900"/>
            <a:ext cx="141287" cy="74613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534" name="Rectangle 150"/>
          <p:cNvSpPr>
            <a:spLocks noChangeArrowheads="1"/>
          </p:cNvSpPr>
          <p:nvPr/>
        </p:nvSpPr>
        <p:spPr bwMode="auto">
          <a:xfrm>
            <a:off x="1828800" y="4914900"/>
            <a:ext cx="141288" cy="74613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6535" name="Rectangle 151"/>
          <p:cNvSpPr>
            <a:spLocks noChangeArrowheads="1"/>
          </p:cNvSpPr>
          <p:nvPr/>
        </p:nvSpPr>
        <p:spPr bwMode="auto">
          <a:xfrm>
            <a:off x="4784725" y="4525963"/>
            <a:ext cx="5445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Calibri" pitchFamily="34" charset="0"/>
              </a:rPr>
              <a:t>RFQs</a:t>
            </a:r>
          </a:p>
        </p:txBody>
      </p:sp>
      <p:sp>
        <p:nvSpPr>
          <p:cNvPr id="16536" name="Line 152"/>
          <p:cNvSpPr>
            <a:spLocks noChangeShapeType="1"/>
          </p:cNvSpPr>
          <p:nvPr/>
        </p:nvSpPr>
        <p:spPr bwMode="auto">
          <a:xfrm flipH="1">
            <a:off x="4916488" y="20288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37" name="Line 153"/>
          <p:cNvSpPr>
            <a:spLocks noChangeShapeType="1"/>
          </p:cNvSpPr>
          <p:nvPr/>
        </p:nvSpPr>
        <p:spPr bwMode="auto">
          <a:xfrm flipH="1">
            <a:off x="5840413" y="5638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38" name="Rectangle 154"/>
          <p:cNvSpPr>
            <a:spLocks noChangeArrowheads="1"/>
          </p:cNvSpPr>
          <p:nvPr/>
        </p:nvSpPr>
        <p:spPr bwMode="auto">
          <a:xfrm flipH="1">
            <a:off x="6824663" y="5486400"/>
            <a:ext cx="650875" cy="762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39" name="Rectangle 155"/>
          <p:cNvSpPr>
            <a:spLocks noChangeArrowheads="1"/>
          </p:cNvSpPr>
          <p:nvPr/>
        </p:nvSpPr>
        <p:spPr bwMode="auto">
          <a:xfrm flipH="1">
            <a:off x="6896100" y="5410200"/>
            <a:ext cx="631825" cy="762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40" name="Rectangle 156"/>
          <p:cNvSpPr>
            <a:spLocks noChangeArrowheads="1"/>
          </p:cNvSpPr>
          <p:nvPr/>
        </p:nvSpPr>
        <p:spPr bwMode="auto">
          <a:xfrm flipH="1">
            <a:off x="6948488" y="5600700"/>
            <a:ext cx="422275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41" name="Rectangle 157"/>
          <p:cNvSpPr>
            <a:spLocks noChangeArrowheads="1"/>
          </p:cNvSpPr>
          <p:nvPr/>
        </p:nvSpPr>
        <p:spPr bwMode="auto">
          <a:xfrm flipH="1">
            <a:off x="6565900" y="5791200"/>
            <a:ext cx="1471613" cy="76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18" name="Rectangle 158"/>
          <p:cNvSpPr>
            <a:spLocks noChangeArrowheads="1"/>
          </p:cNvSpPr>
          <p:nvPr/>
        </p:nvSpPr>
        <p:spPr bwMode="auto">
          <a:xfrm flipH="1">
            <a:off x="6613525" y="5715000"/>
            <a:ext cx="1476375" cy="762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43" name="Rectangle 159"/>
          <p:cNvSpPr>
            <a:spLocks noChangeArrowheads="1"/>
          </p:cNvSpPr>
          <p:nvPr/>
        </p:nvSpPr>
        <p:spPr bwMode="auto">
          <a:xfrm flipH="1">
            <a:off x="7000875" y="5511800"/>
            <a:ext cx="422275" cy="457200"/>
          </a:xfrm>
          <a:prstGeom prst="rect">
            <a:avLst/>
          </a:prstGeom>
          <a:gradFill rotWithShape="0">
            <a:gsLst>
              <a:gs pos="0">
                <a:srgbClr val="737373"/>
              </a:gs>
              <a:gs pos="50000">
                <a:srgbClr val="F8F8F8"/>
              </a:gs>
              <a:gs pos="100000">
                <a:srgbClr val="73737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44" name="AutoShape 160"/>
          <p:cNvSpPr>
            <a:spLocks noChangeArrowheads="1"/>
          </p:cNvSpPr>
          <p:nvPr/>
        </p:nvSpPr>
        <p:spPr bwMode="auto">
          <a:xfrm rot="2724757" flipH="1" flipV="1">
            <a:off x="6129338" y="5254625"/>
            <a:ext cx="833438" cy="839787"/>
          </a:xfrm>
          <a:custGeom>
            <a:avLst/>
            <a:gdLst>
              <a:gd name="T0" fmla="*/ 416719 w 21600"/>
              <a:gd name="T1" fmla="*/ 0 h 21600"/>
              <a:gd name="T2" fmla="*/ 211909 w 21600"/>
              <a:gd name="T3" fmla="*/ 178260 h 21600"/>
              <a:gd name="T4" fmla="*/ 416719 w 21600"/>
              <a:gd name="T5" fmla="*/ 204387 h 21600"/>
              <a:gd name="T6" fmla="*/ 621529 w 21600"/>
              <a:gd name="T7" fmla="*/ 17826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27 w 21600"/>
              <a:gd name="T13" fmla="*/ 0 h 21600"/>
              <a:gd name="T14" fmla="*/ 19373 w 21600"/>
              <a:gd name="T15" fmla="*/ 7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00" y="6585"/>
                </a:moveTo>
                <a:cubicBezTo>
                  <a:pt x="8203" y="5727"/>
                  <a:pt x="9480" y="5256"/>
                  <a:pt x="10800" y="5257"/>
                </a:cubicBezTo>
                <a:cubicBezTo>
                  <a:pt x="12119" y="5257"/>
                  <a:pt x="13396" y="5727"/>
                  <a:pt x="14399" y="6585"/>
                </a:cubicBezTo>
                <a:lnTo>
                  <a:pt x="17814" y="2587"/>
                </a:lnTo>
                <a:cubicBezTo>
                  <a:pt x="15858" y="917"/>
                  <a:pt x="13371" y="-1"/>
                  <a:pt x="10799" y="0"/>
                </a:cubicBezTo>
                <a:cubicBezTo>
                  <a:pt x="8228" y="0"/>
                  <a:pt x="5741" y="917"/>
                  <a:pt x="3785" y="2587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45" name="Rectangle 161"/>
          <p:cNvSpPr>
            <a:spLocks noChangeArrowheads="1"/>
          </p:cNvSpPr>
          <p:nvPr/>
        </p:nvSpPr>
        <p:spPr bwMode="auto">
          <a:xfrm rot="5400000" flipH="1" flipV="1">
            <a:off x="6138863" y="5384800"/>
            <a:ext cx="333375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46" name="AutoShape 162"/>
          <p:cNvSpPr>
            <a:spLocks noChangeArrowheads="1"/>
          </p:cNvSpPr>
          <p:nvPr/>
        </p:nvSpPr>
        <p:spPr bwMode="auto">
          <a:xfrm rot="13406164" flipV="1">
            <a:off x="5703888" y="4800600"/>
            <a:ext cx="769937" cy="909638"/>
          </a:xfrm>
          <a:custGeom>
            <a:avLst/>
            <a:gdLst>
              <a:gd name="T0" fmla="*/ 384969 w 21600"/>
              <a:gd name="T1" fmla="*/ 0 h 21600"/>
              <a:gd name="T2" fmla="*/ 195764 w 21600"/>
              <a:gd name="T3" fmla="*/ 193088 h 21600"/>
              <a:gd name="T4" fmla="*/ 384969 w 21600"/>
              <a:gd name="T5" fmla="*/ 221387 h 21600"/>
              <a:gd name="T6" fmla="*/ 574173 w 21600"/>
              <a:gd name="T7" fmla="*/ 1930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27 w 21600"/>
              <a:gd name="T13" fmla="*/ 0 h 21600"/>
              <a:gd name="T14" fmla="*/ 19373 w 21600"/>
              <a:gd name="T15" fmla="*/ 7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00" y="6585"/>
                </a:moveTo>
                <a:cubicBezTo>
                  <a:pt x="8203" y="5727"/>
                  <a:pt x="9480" y="5256"/>
                  <a:pt x="10800" y="5257"/>
                </a:cubicBezTo>
                <a:cubicBezTo>
                  <a:pt x="12119" y="5257"/>
                  <a:pt x="13396" y="5727"/>
                  <a:pt x="14399" y="6585"/>
                </a:cubicBezTo>
                <a:lnTo>
                  <a:pt x="17814" y="2587"/>
                </a:lnTo>
                <a:cubicBezTo>
                  <a:pt x="15858" y="917"/>
                  <a:pt x="13371" y="-1"/>
                  <a:pt x="10799" y="0"/>
                </a:cubicBezTo>
                <a:cubicBezTo>
                  <a:pt x="8228" y="0"/>
                  <a:pt x="5741" y="917"/>
                  <a:pt x="3785" y="2587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1123" name="Rectangle 163"/>
          <p:cNvSpPr>
            <a:spLocks noChangeArrowheads="1"/>
          </p:cNvSpPr>
          <p:nvPr/>
        </p:nvSpPr>
        <p:spPr bwMode="auto">
          <a:xfrm rot="5400000" flipH="1" flipV="1">
            <a:off x="6223794" y="5366544"/>
            <a:ext cx="304800" cy="873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48" name="AutoShape 164"/>
          <p:cNvSpPr>
            <a:spLocks noChangeArrowheads="1"/>
          </p:cNvSpPr>
          <p:nvPr/>
        </p:nvSpPr>
        <p:spPr bwMode="auto">
          <a:xfrm rot="2724757" flipH="1" flipV="1">
            <a:off x="6269832" y="5025231"/>
            <a:ext cx="833438" cy="841375"/>
          </a:xfrm>
          <a:custGeom>
            <a:avLst/>
            <a:gdLst>
              <a:gd name="T0" fmla="*/ 416719 w 21600"/>
              <a:gd name="T1" fmla="*/ 0 h 21600"/>
              <a:gd name="T2" fmla="*/ 211909 w 21600"/>
              <a:gd name="T3" fmla="*/ 178597 h 21600"/>
              <a:gd name="T4" fmla="*/ 416719 w 21600"/>
              <a:gd name="T5" fmla="*/ 204774 h 21600"/>
              <a:gd name="T6" fmla="*/ 621529 w 21600"/>
              <a:gd name="T7" fmla="*/ 17859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27 w 21600"/>
              <a:gd name="T13" fmla="*/ 0 h 21600"/>
              <a:gd name="T14" fmla="*/ 19373 w 21600"/>
              <a:gd name="T15" fmla="*/ 7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00" y="6585"/>
                </a:moveTo>
                <a:cubicBezTo>
                  <a:pt x="8203" y="5727"/>
                  <a:pt x="9480" y="5256"/>
                  <a:pt x="10800" y="5257"/>
                </a:cubicBezTo>
                <a:cubicBezTo>
                  <a:pt x="12119" y="5257"/>
                  <a:pt x="13396" y="5727"/>
                  <a:pt x="14399" y="6585"/>
                </a:cubicBezTo>
                <a:lnTo>
                  <a:pt x="17814" y="2587"/>
                </a:lnTo>
                <a:cubicBezTo>
                  <a:pt x="15858" y="917"/>
                  <a:pt x="13371" y="-1"/>
                  <a:pt x="10799" y="0"/>
                </a:cubicBezTo>
                <a:cubicBezTo>
                  <a:pt x="8228" y="0"/>
                  <a:pt x="5741" y="917"/>
                  <a:pt x="3785" y="2587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BottomLeft">
              <a:rot lat="0" lon="300000" rev="0"/>
            </a:camera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549" name="Line 165"/>
          <p:cNvSpPr>
            <a:spLocks noChangeShapeType="1"/>
          </p:cNvSpPr>
          <p:nvPr/>
        </p:nvSpPr>
        <p:spPr bwMode="auto">
          <a:xfrm flipH="1" flipV="1">
            <a:off x="7212013" y="5334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50" name="Rectangle 166"/>
          <p:cNvSpPr>
            <a:spLocks noChangeArrowheads="1"/>
          </p:cNvSpPr>
          <p:nvPr/>
        </p:nvSpPr>
        <p:spPr bwMode="auto">
          <a:xfrm rot="5400000">
            <a:off x="622300" y="5232400"/>
            <a:ext cx="609600" cy="698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51" name="AutoShape 167"/>
          <p:cNvSpPr>
            <a:spLocks noChangeArrowheads="1"/>
          </p:cNvSpPr>
          <p:nvPr/>
        </p:nvSpPr>
        <p:spPr bwMode="auto">
          <a:xfrm rot="5400000">
            <a:off x="835819" y="4990306"/>
            <a:ext cx="228600" cy="211138"/>
          </a:xfrm>
          <a:prstGeom prst="rtTriangl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28" name="Rectangle 168"/>
          <p:cNvSpPr>
            <a:spLocks noChangeArrowheads="1"/>
          </p:cNvSpPr>
          <p:nvPr/>
        </p:nvSpPr>
        <p:spPr bwMode="auto">
          <a:xfrm rot="5400000">
            <a:off x="692944" y="5176044"/>
            <a:ext cx="609600" cy="6826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53" name="AutoShape 169"/>
          <p:cNvSpPr>
            <a:spLocks noChangeArrowheads="1"/>
          </p:cNvSpPr>
          <p:nvPr/>
        </p:nvSpPr>
        <p:spPr bwMode="auto">
          <a:xfrm rot="5400000">
            <a:off x="932657" y="4885531"/>
            <a:ext cx="228600" cy="211137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54" name="Text Box 170"/>
          <p:cNvSpPr txBox="1">
            <a:spLocks noChangeArrowheads="1"/>
          </p:cNvSpPr>
          <p:nvPr/>
        </p:nvSpPr>
        <p:spPr bwMode="auto">
          <a:xfrm>
            <a:off x="6315075" y="4210050"/>
            <a:ext cx="796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/>
              <a:t>Charge</a:t>
            </a:r>
          </a:p>
          <a:p>
            <a:pPr eaLnBrk="0" hangingPunct="0"/>
            <a:r>
              <a:rPr lang="en-US" sz="1400" b="1" i="1"/>
              <a:t>selector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555" name="Rectangle 171"/>
          <p:cNvSpPr>
            <a:spLocks noChangeArrowheads="1"/>
          </p:cNvSpPr>
          <p:nvPr/>
        </p:nvSpPr>
        <p:spPr bwMode="auto">
          <a:xfrm rot="5400000">
            <a:off x="5945188" y="1946275"/>
            <a:ext cx="1828800" cy="698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32" name="Rectangle 172"/>
          <p:cNvSpPr>
            <a:spLocks noChangeArrowheads="1"/>
          </p:cNvSpPr>
          <p:nvPr/>
        </p:nvSpPr>
        <p:spPr bwMode="auto">
          <a:xfrm rot="5400000">
            <a:off x="6687344" y="1246981"/>
            <a:ext cx="466725" cy="873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57" name="Rectangle 173"/>
          <p:cNvSpPr>
            <a:spLocks noChangeArrowheads="1"/>
          </p:cNvSpPr>
          <p:nvPr/>
        </p:nvSpPr>
        <p:spPr bwMode="auto">
          <a:xfrm>
            <a:off x="6815138" y="1314450"/>
            <a:ext cx="350837" cy="38100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58" name="Rectangle 174"/>
          <p:cNvSpPr>
            <a:spLocks noChangeArrowheads="1"/>
          </p:cNvSpPr>
          <p:nvPr/>
        </p:nvSpPr>
        <p:spPr bwMode="auto">
          <a:xfrm>
            <a:off x="6873875" y="1781175"/>
            <a:ext cx="85725" cy="1066800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59" name="Line 175"/>
          <p:cNvSpPr>
            <a:spLocks noChangeShapeType="1"/>
          </p:cNvSpPr>
          <p:nvPr/>
        </p:nvSpPr>
        <p:spPr bwMode="auto">
          <a:xfrm flipH="1" flipV="1">
            <a:off x="6446838" y="676275"/>
            <a:ext cx="0" cy="323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60" name="Text Box 176"/>
          <p:cNvSpPr txBox="1">
            <a:spLocks noChangeArrowheads="1"/>
          </p:cNvSpPr>
          <p:nvPr/>
        </p:nvSpPr>
        <p:spPr bwMode="auto">
          <a:xfrm>
            <a:off x="4951413" y="2676525"/>
            <a:ext cx="13366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400" b="1" i="1"/>
              <a:t>One of several</a:t>
            </a:r>
          </a:p>
          <a:p>
            <a:pPr algn="ctr" eaLnBrk="0" hangingPunct="0"/>
            <a:r>
              <a:rPr lang="en-US" sz="1400" b="1" i="1"/>
              <a:t>100-kW direct</a:t>
            </a:r>
          </a:p>
          <a:p>
            <a:pPr algn="ctr" eaLnBrk="0" hangingPunct="0"/>
            <a:r>
              <a:rPr lang="en-US" sz="1400" b="1" i="1"/>
              <a:t>target stations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16561" name="Line 177"/>
          <p:cNvSpPr>
            <a:spLocks noChangeShapeType="1"/>
          </p:cNvSpPr>
          <p:nvPr/>
        </p:nvSpPr>
        <p:spPr bwMode="auto">
          <a:xfrm flipV="1">
            <a:off x="5768975" y="1476375"/>
            <a:ext cx="1196975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62" name="Line 178"/>
          <p:cNvSpPr>
            <a:spLocks noChangeShapeType="1"/>
          </p:cNvSpPr>
          <p:nvPr/>
        </p:nvSpPr>
        <p:spPr bwMode="auto">
          <a:xfrm flipV="1">
            <a:off x="6332538" y="4695825"/>
            <a:ext cx="211137" cy="33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63" name="AutoShape 179"/>
          <p:cNvSpPr>
            <a:spLocks noChangeArrowheads="1"/>
          </p:cNvSpPr>
          <p:nvPr/>
        </p:nvSpPr>
        <p:spPr bwMode="auto">
          <a:xfrm rot="10800000">
            <a:off x="6781800" y="2771775"/>
            <a:ext cx="209550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64" name="Rectangle 180"/>
          <p:cNvSpPr>
            <a:spLocks noChangeArrowheads="1"/>
          </p:cNvSpPr>
          <p:nvPr/>
        </p:nvSpPr>
        <p:spPr bwMode="auto">
          <a:xfrm>
            <a:off x="7035800" y="1019175"/>
            <a:ext cx="352425" cy="76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41" name="Rectangle 181"/>
          <p:cNvSpPr>
            <a:spLocks noChangeArrowheads="1"/>
          </p:cNvSpPr>
          <p:nvPr/>
        </p:nvSpPr>
        <p:spPr bwMode="auto">
          <a:xfrm>
            <a:off x="7035800" y="962025"/>
            <a:ext cx="563563" cy="746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66" name="Rectangle 182"/>
          <p:cNvSpPr>
            <a:spLocks noChangeArrowheads="1"/>
          </p:cNvSpPr>
          <p:nvPr/>
        </p:nvSpPr>
        <p:spPr bwMode="auto">
          <a:xfrm>
            <a:off x="6672263" y="2047875"/>
            <a:ext cx="352425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43" name="Rectangle 183"/>
          <p:cNvSpPr>
            <a:spLocks noChangeArrowheads="1"/>
          </p:cNvSpPr>
          <p:nvPr/>
        </p:nvSpPr>
        <p:spPr bwMode="auto">
          <a:xfrm>
            <a:off x="6737350" y="1981200"/>
            <a:ext cx="350838" cy="4572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568" name="AutoShape 184"/>
          <p:cNvSpPr>
            <a:spLocks noChangeArrowheads="1"/>
          </p:cNvSpPr>
          <p:nvPr/>
        </p:nvSpPr>
        <p:spPr bwMode="auto">
          <a:xfrm rot="10800000">
            <a:off x="7718425" y="2724150"/>
            <a:ext cx="212725" cy="228600"/>
          </a:xfrm>
          <a:prstGeom prst="rtTriangle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BottomLeft"/>
            <a:lightRig rig="legacyFlat1" dir="t"/>
          </a:scene3d>
          <a:sp3d extrusionH="125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69" name="Rectangle 185"/>
          <p:cNvSpPr>
            <a:spLocks noChangeArrowheads="1"/>
          </p:cNvSpPr>
          <p:nvPr/>
        </p:nvSpPr>
        <p:spPr bwMode="auto">
          <a:xfrm>
            <a:off x="6999288" y="2809875"/>
            <a:ext cx="793750" cy="93663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41146" name="Rectangle 186"/>
          <p:cNvSpPr>
            <a:spLocks noChangeArrowheads="1"/>
          </p:cNvSpPr>
          <p:nvPr/>
        </p:nvSpPr>
        <p:spPr bwMode="auto">
          <a:xfrm rot="5400000">
            <a:off x="7797006" y="2918619"/>
            <a:ext cx="85725" cy="77788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59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E:\onWork\INPC_JOE\Joe\TAMU\tamu_05\CollegeStation_LuglioOtt05\newIC\DSC000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2"/>
          <a:stretch/>
        </p:blipFill>
        <p:spPr bwMode="auto">
          <a:xfrm>
            <a:off x="5762265" y="644"/>
            <a:ext cx="3277319" cy="2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E:\onWork\INPC_JOE\Joe\TAMU\tamu_05\CollegeStation_LuglioOtt05\BBC\BB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14" y="-99392"/>
            <a:ext cx="2483644" cy="24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E:\onWork\INPC_JOE\Joe\TAMU\tamu_05\CollegeStation_LuglioOtt05\newIC\DSC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52" y="2250368"/>
            <a:ext cx="2305289" cy="23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E:\onWork\INPC_JOE\Joe\TAMU\TAMU_06\BIGSOL_06\Fig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17118"/>
            <a:ext cx="2484341" cy="21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E:\onWork\INPC_JOE\Joe\TAMU\tamu_05\CollegeStation_LuglioOtt05\newIC\DSC000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069" y="3166331"/>
            <a:ext cx="2053183" cy="20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~1\GIANFR~1\LOCALS~1\Temp\\msotw9_temp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29689" r="8361" b="18280"/>
          <a:stretch/>
        </p:blipFill>
        <p:spPr bwMode="auto">
          <a:xfrm>
            <a:off x="2079895" y="4697318"/>
            <a:ext cx="4711646" cy="217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 descr="E:\onWork\INPC_JOE\Joe\TAMU\tamu_05\CollegeStation_LuglioOtt05\BBC\DSC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89" y="3809462"/>
            <a:ext cx="2249157" cy="19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:\onWork\INPC_JOE\Joe\TAMU\tamu_05\CollegeStation_LuglioOtt05\newIC\DSC0000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45" y="4714081"/>
            <a:ext cx="2027287" cy="20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21" y="3007386"/>
            <a:ext cx="2578376" cy="193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21" y="5100113"/>
            <a:ext cx="2364927" cy="177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" y="3111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64062" y="712453"/>
            <a:ext cx="4337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BIG SOL and </a:t>
            </a:r>
            <a:r>
              <a:rPr lang="it-IT" sz="2800" b="1" dirty="0" err="1" smtClean="0">
                <a:solidFill>
                  <a:srgbClr val="FF0000"/>
                </a:solidFill>
              </a:rPr>
              <a:t>Focal</a:t>
            </a:r>
            <a:r>
              <a:rPr lang="it-IT" sz="2800" b="1" dirty="0" smtClean="0">
                <a:solidFill>
                  <a:srgbClr val="FF0000"/>
                </a:solidFill>
              </a:rPr>
              <a:t> detectors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71430" y="5200196"/>
            <a:ext cx="158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NIMROD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27027" y="3166331"/>
            <a:ext cx="1972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N</a:t>
            </a:r>
            <a:r>
              <a:rPr lang="it-IT" sz="2800" b="1" dirty="0" err="1" smtClean="0">
                <a:solidFill>
                  <a:srgbClr val="FF0000"/>
                </a:solidFill>
              </a:rPr>
              <a:t>eutron</a:t>
            </a:r>
            <a:r>
              <a:rPr lang="it-IT" sz="2800" b="1" dirty="0" smtClean="0">
                <a:solidFill>
                  <a:srgbClr val="FF0000"/>
                </a:solidFill>
              </a:rPr>
              <a:t> detectors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9627" y="2053125"/>
            <a:ext cx="8946869" cy="3046988"/>
          </a:xfrm>
          <a:prstGeom prst="rect">
            <a:avLst/>
          </a:prstGeom>
          <a:solidFill>
            <a:schemeClr val="accent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FF00"/>
                </a:solidFill>
              </a:rPr>
              <a:t>Thanks</a:t>
            </a:r>
            <a:r>
              <a:rPr lang="it-IT" sz="3200" b="1" dirty="0" smtClean="0">
                <a:solidFill>
                  <a:srgbClr val="FFFF00"/>
                </a:solidFill>
              </a:rPr>
              <a:t> to </a:t>
            </a:r>
            <a:r>
              <a:rPr lang="it-IT" sz="3200" b="1" dirty="0" err="1" smtClean="0">
                <a:solidFill>
                  <a:srgbClr val="FFFF00"/>
                </a:solidFill>
              </a:rPr>
              <a:t>Joe</a:t>
            </a:r>
            <a:r>
              <a:rPr lang="it-IT" sz="3200" b="1" dirty="0" smtClean="0">
                <a:solidFill>
                  <a:srgbClr val="FFFF00"/>
                </a:solidFill>
              </a:rPr>
              <a:t> for the long</a:t>
            </a:r>
          </a:p>
          <a:p>
            <a:pPr algn="ctr"/>
            <a:r>
              <a:rPr lang="it-IT" sz="3200" b="1" dirty="0" err="1" smtClean="0">
                <a:solidFill>
                  <a:srgbClr val="FFFF00"/>
                </a:solidFill>
              </a:rPr>
              <a:t>friendship</a:t>
            </a:r>
            <a:r>
              <a:rPr lang="it-IT" sz="32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it-IT" sz="3200" b="1" dirty="0">
              <a:solidFill>
                <a:srgbClr val="FFFF00"/>
              </a:solidFill>
            </a:endParaRPr>
          </a:p>
          <a:p>
            <a:pPr algn="ctr"/>
            <a:r>
              <a:rPr lang="it-IT" sz="3200" b="1" dirty="0" err="1" smtClean="0">
                <a:solidFill>
                  <a:srgbClr val="FFFF00"/>
                </a:solidFill>
              </a:rPr>
              <a:t>Thanks</a:t>
            </a:r>
            <a:r>
              <a:rPr lang="it-IT" sz="3200" b="1" dirty="0" smtClean="0">
                <a:solidFill>
                  <a:srgbClr val="FFFF00"/>
                </a:solidFill>
              </a:rPr>
              <a:t> to  </a:t>
            </a:r>
            <a:r>
              <a:rPr lang="it-IT" sz="3200" b="1" dirty="0" err="1" smtClean="0">
                <a:solidFill>
                  <a:srgbClr val="FFFF00"/>
                </a:solidFill>
              </a:rPr>
              <a:t>Roy</a:t>
            </a:r>
            <a:r>
              <a:rPr lang="it-IT" sz="3200" b="1" dirty="0" smtClean="0">
                <a:solidFill>
                  <a:srgbClr val="FFFF00"/>
                </a:solidFill>
              </a:rPr>
              <a:t>, Kris and the </a:t>
            </a:r>
            <a:r>
              <a:rPr lang="it-IT" sz="3200" b="1" dirty="0" err="1" smtClean="0">
                <a:solidFill>
                  <a:srgbClr val="FFFF00"/>
                </a:solidFill>
              </a:rPr>
              <a:t>Cyclotron</a:t>
            </a:r>
            <a:r>
              <a:rPr lang="it-IT" sz="3200" b="1" dirty="0" smtClean="0">
                <a:solidFill>
                  <a:srgbClr val="FFFF00"/>
                </a:solidFill>
              </a:rPr>
              <a:t> staff  for 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</a:rPr>
              <a:t>patience</a:t>
            </a:r>
            <a:r>
              <a:rPr lang="it-IT" sz="3200" b="1" dirty="0" smtClean="0">
                <a:solidFill>
                  <a:srgbClr val="FFFF00"/>
                </a:solidFill>
              </a:rPr>
              <a:t> and </a:t>
            </a:r>
            <a:r>
              <a:rPr lang="it-IT" sz="3200" b="1" dirty="0" err="1" smtClean="0">
                <a:solidFill>
                  <a:srgbClr val="FFFF00"/>
                </a:solidFill>
              </a:rPr>
              <a:t>helping</a:t>
            </a:r>
            <a:r>
              <a:rPr lang="it-IT" sz="3200" b="1" dirty="0" smtClean="0">
                <a:solidFill>
                  <a:srgbClr val="FFFF00"/>
                </a:solidFill>
              </a:rPr>
              <a:t> me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In </a:t>
            </a:r>
            <a:r>
              <a:rPr lang="it-IT" sz="3200" b="1" dirty="0" err="1" smtClean="0">
                <a:solidFill>
                  <a:srgbClr val="FFFF00"/>
                </a:solidFill>
              </a:rPr>
              <a:t>developing</a:t>
            </a:r>
            <a:r>
              <a:rPr lang="it-IT" sz="3200" b="1" dirty="0" smtClean="0">
                <a:solidFill>
                  <a:srgbClr val="FFFF00"/>
                </a:solidFill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</a:rPr>
              <a:t>several</a:t>
            </a:r>
            <a:r>
              <a:rPr lang="it-IT" sz="3200" b="1" dirty="0" smtClean="0">
                <a:solidFill>
                  <a:srgbClr val="FFFF00"/>
                </a:solidFill>
              </a:rPr>
              <a:t> detectors 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66" y="44624"/>
            <a:ext cx="9159766" cy="7121820"/>
            <a:chOff x="-15766" y="44624"/>
            <a:chExt cx="9159766" cy="712182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4" b="1822"/>
            <a:stretch/>
          </p:blipFill>
          <p:spPr bwMode="auto">
            <a:xfrm rot="10800000">
              <a:off x="0" y="116632"/>
              <a:ext cx="9144000" cy="704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-15766" y="47297"/>
              <a:ext cx="7062952" cy="7110248"/>
            </a:xfrm>
            <a:custGeom>
              <a:avLst/>
              <a:gdLst>
                <a:gd name="connsiteX0" fmla="*/ 0 w 7062952"/>
                <a:gd name="connsiteY0" fmla="*/ 0 h 7110248"/>
                <a:gd name="connsiteX1" fmla="*/ 2632842 w 7062952"/>
                <a:gd name="connsiteY1" fmla="*/ 15765 h 7110248"/>
                <a:gd name="connsiteX2" fmla="*/ 2617076 w 7062952"/>
                <a:gd name="connsiteY2" fmla="*/ 78827 h 7110248"/>
                <a:gd name="connsiteX3" fmla="*/ 2112580 w 7062952"/>
                <a:gd name="connsiteY3" fmla="*/ 378372 h 7110248"/>
                <a:gd name="connsiteX4" fmla="*/ 1734207 w 7062952"/>
                <a:gd name="connsiteY4" fmla="*/ 2538248 h 7110248"/>
                <a:gd name="connsiteX5" fmla="*/ 4051738 w 7062952"/>
                <a:gd name="connsiteY5" fmla="*/ 4635062 h 7110248"/>
                <a:gd name="connsiteX6" fmla="*/ 4083269 w 7062952"/>
                <a:gd name="connsiteY6" fmla="*/ 4556234 h 7110248"/>
                <a:gd name="connsiteX7" fmla="*/ 4083269 w 7062952"/>
                <a:gd name="connsiteY7" fmla="*/ 2916620 h 7110248"/>
                <a:gd name="connsiteX8" fmla="*/ 5013435 w 7062952"/>
                <a:gd name="connsiteY8" fmla="*/ 2963917 h 7110248"/>
                <a:gd name="connsiteX9" fmla="*/ 5044966 w 7062952"/>
                <a:gd name="connsiteY9" fmla="*/ 4540469 h 7110248"/>
                <a:gd name="connsiteX10" fmla="*/ 5849007 w 7062952"/>
                <a:gd name="connsiteY10" fmla="*/ 5376041 h 7110248"/>
                <a:gd name="connsiteX11" fmla="*/ 5423338 w 7062952"/>
                <a:gd name="connsiteY11" fmla="*/ 5754413 h 7110248"/>
                <a:gd name="connsiteX12" fmla="*/ 5454869 w 7062952"/>
                <a:gd name="connsiteY12" fmla="*/ 5849006 h 7110248"/>
                <a:gd name="connsiteX13" fmla="*/ 7062952 w 7062952"/>
                <a:gd name="connsiteY13" fmla="*/ 7062951 h 7110248"/>
                <a:gd name="connsiteX14" fmla="*/ 7047187 w 7062952"/>
                <a:gd name="connsiteY14" fmla="*/ 7110248 h 7110248"/>
                <a:gd name="connsiteX15" fmla="*/ 31532 w 7062952"/>
                <a:gd name="connsiteY15" fmla="*/ 7094482 h 7110248"/>
                <a:gd name="connsiteX16" fmla="*/ 0 w 7062952"/>
                <a:gd name="connsiteY16" fmla="*/ 0 h 71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2952" h="7110248">
                  <a:moveTo>
                    <a:pt x="0" y="0"/>
                  </a:moveTo>
                  <a:lnTo>
                    <a:pt x="2632842" y="15765"/>
                  </a:lnTo>
                  <a:lnTo>
                    <a:pt x="2617076" y="78827"/>
                  </a:lnTo>
                  <a:lnTo>
                    <a:pt x="2112580" y="378372"/>
                  </a:lnTo>
                  <a:lnTo>
                    <a:pt x="1734207" y="2538248"/>
                  </a:lnTo>
                  <a:lnTo>
                    <a:pt x="4051738" y="4635062"/>
                  </a:lnTo>
                  <a:lnTo>
                    <a:pt x="4083269" y="4556234"/>
                  </a:lnTo>
                  <a:lnTo>
                    <a:pt x="4083269" y="2916620"/>
                  </a:lnTo>
                  <a:lnTo>
                    <a:pt x="5013435" y="2963917"/>
                  </a:lnTo>
                  <a:lnTo>
                    <a:pt x="5044966" y="4540469"/>
                  </a:lnTo>
                  <a:lnTo>
                    <a:pt x="5849007" y="5376041"/>
                  </a:lnTo>
                  <a:lnTo>
                    <a:pt x="5423338" y="5754413"/>
                  </a:lnTo>
                  <a:lnTo>
                    <a:pt x="5454869" y="5849006"/>
                  </a:lnTo>
                  <a:lnTo>
                    <a:pt x="7062952" y="7062951"/>
                  </a:lnTo>
                  <a:lnTo>
                    <a:pt x="7047187" y="7110248"/>
                  </a:lnTo>
                  <a:lnTo>
                    <a:pt x="31532" y="7094482"/>
                  </a:lnTo>
                  <a:cubicBezTo>
                    <a:pt x="26277" y="4729655"/>
                    <a:pt x="21021" y="2364827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617076" y="44624"/>
              <a:ext cx="6526924" cy="7110248"/>
            </a:xfrm>
            <a:custGeom>
              <a:avLst/>
              <a:gdLst>
                <a:gd name="connsiteX0" fmla="*/ 0 w 6526924"/>
                <a:gd name="connsiteY0" fmla="*/ 0 h 7110248"/>
                <a:gd name="connsiteX1" fmla="*/ 6526924 w 6526924"/>
                <a:gd name="connsiteY1" fmla="*/ 31531 h 7110248"/>
                <a:gd name="connsiteX2" fmla="*/ 6511158 w 6526924"/>
                <a:gd name="connsiteY2" fmla="*/ 7110248 h 7110248"/>
                <a:gd name="connsiteX3" fmla="*/ 4430110 w 6526924"/>
                <a:gd name="connsiteY3" fmla="*/ 7110248 h 7110248"/>
                <a:gd name="connsiteX4" fmla="*/ 4414345 w 6526924"/>
                <a:gd name="connsiteY4" fmla="*/ 7015655 h 7110248"/>
                <a:gd name="connsiteX5" fmla="*/ 4493172 w 6526924"/>
                <a:gd name="connsiteY5" fmla="*/ 6984124 h 7110248"/>
                <a:gd name="connsiteX6" fmla="*/ 4855779 w 6526924"/>
                <a:gd name="connsiteY6" fmla="*/ 4619296 h 7110248"/>
                <a:gd name="connsiteX7" fmla="*/ 2207172 w 6526924"/>
                <a:gd name="connsiteY7" fmla="*/ 1529255 h 7110248"/>
                <a:gd name="connsiteX8" fmla="*/ 2175641 w 6526924"/>
                <a:gd name="connsiteY8" fmla="*/ 472965 h 7110248"/>
                <a:gd name="connsiteX9" fmla="*/ 0 w 6526924"/>
                <a:gd name="connsiteY9" fmla="*/ 0 h 71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6924" h="7110248">
                  <a:moveTo>
                    <a:pt x="0" y="0"/>
                  </a:moveTo>
                  <a:lnTo>
                    <a:pt x="6526924" y="31531"/>
                  </a:lnTo>
                  <a:cubicBezTo>
                    <a:pt x="6521669" y="2391103"/>
                    <a:pt x="6516413" y="4750676"/>
                    <a:pt x="6511158" y="7110248"/>
                  </a:cubicBezTo>
                  <a:lnTo>
                    <a:pt x="4430110" y="7110248"/>
                  </a:lnTo>
                  <a:lnTo>
                    <a:pt x="4414345" y="7015655"/>
                  </a:lnTo>
                  <a:lnTo>
                    <a:pt x="4493172" y="6984124"/>
                  </a:lnTo>
                  <a:lnTo>
                    <a:pt x="4855779" y="4619296"/>
                  </a:lnTo>
                  <a:lnTo>
                    <a:pt x="2207172" y="1529255"/>
                  </a:lnTo>
                  <a:lnTo>
                    <a:pt x="2175641" y="472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7740352" y="5918400"/>
            <a:ext cx="98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Highway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6625-1123-4288-989D-FB411D72F149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51127" y="270878"/>
            <a:ext cx="2057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ccia a sinistra 12"/>
          <p:cNvSpPr/>
          <p:nvPr/>
        </p:nvSpPr>
        <p:spPr>
          <a:xfrm rot="19426911">
            <a:off x="8132790" y="259013"/>
            <a:ext cx="978408" cy="3109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4509120"/>
            <a:ext cx="35283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899592" y="2441501"/>
            <a:ext cx="6446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INFN-Laboratori Nazionali di Legnaro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772941" y="355224"/>
            <a:ext cx="1096842" cy="10858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37106" y="71348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SPES Area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60437" y="34925"/>
            <a:ext cx="6400800" cy="1063625"/>
          </a:xfrm>
        </p:spPr>
        <p:txBody>
          <a:bodyPr tIns="35268"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US" b="1" dirty="0" smtClean="0"/>
              <a:t>SPES Facility Layout</a:t>
            </a:r>
          </a:p>
        </p:txBody>
      </p:sp>
      <p:grpSp>
        <p:nvGrpSpPr>
          <p:cNvPr id="3" name="Group 2"/>
          <p:cNvGrpSpPr/>
          <p:nvPr/>
        </p:nvGrpSpPr>
        <p:grpSpPr>
          <a:xfrm rot="10800000">
            <a:off x="617538" y="1098550"/>
            <a:ext cx="7131050" cy="5759450"/>
            <a:chOff x="617538" y="1098550"/>
            <a:chExt cx="7131050" cy="5759450"/>
          </a:xfrm>
        </p:grpSpPr>
        <p:grpSp>
          <p:nvGrpSpPr>
            <p:cNvPr id="2" name="Group 1"/>
            <p:cNvGrpSpPr/>
            <p:nvPr/>
          </p:nvGrpSpPr>
          <p:grpSpPr>
            <a:xfrm>
              <a:off x="617538" y="1098550"/>
              <a:ext cx="7131050" cy="5759450"/>
              <a:chOff x="617538" y="1098550"/>
              <a:chExt cx="7131050" cy="5759450"/>
            </a:xfrm>
          </p:grpSpPr>
          <p:grpSp>
            <p:nvGrpSpPr>
              <p:cNvPr id="30723" name="Group 14"/>
              <p:cNvGrpSpPr>
                <a:grpSpLocks/>
              </p:cNvGrpSpPr>
              <p:nvPr/>
            </p:nvGrpSpPr>
            <p:grpSpPr bwMode="auto">
              <a:xfrm>
                <a:off x="617538" y="1098550"/>
                <a:ext cx="7131050" cy="5759450"/>
                <a:chOff x="838200" y="717550"/>
                <a:chExt cx="7131050" cy="5759450"/>
              </a:xfrm>
            </p:grpSpPr>
            <p:pic>
              <p:nvPicPr>
                <p:cNvPr id="30737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96" r="22920" b="18739"/>
                <a:stretch>
                  <a:fillRect/>
                </a:stretch>
              </p:blipFill>
              <p:spPr bwMode="auto">
                <a:xfrm>
                  <a:off x="838200" y="717550"/>
                  <a:ext cx="7131050" cy="5759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39" name="TextBox 6"/>
                <p:cNvSpPr txBox="1">
                  <a:spLocks noChangeArrowheads="1"/>
                </p:cNvSpPr>
                <p:nvPr/>
              </p:nvSpPr>
              <p:spPr bwMode="auto">
                <a:xfrm rot="11616267">
                  <a:off x="4681909" y="5404979"/>
                  <a:ext cx="93345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 b="1" dirty="0">
                      <a:solidFill>
                        <a:srgbClr val="FF0000"/>
                      </a:solidFill>
                    </a:rPr>
                    <a:t>ALPI</a:t>
                  </a:r>
                </a:p>
              </p:txBody>
            </p:sp>
            <p:sp>
              <p:nvSpPr>
                <p:cNvPr id="30740" name="TextBox 7"/>
                <p:cNvSpPr txBox="1">
                  <a:spLocks noChangeArrowheads="1"/>
                </p:cNvSpPr>
                <p:nvPr/>
              </p:nvSpPr>
              <p:spPr bwMode="auto">
                <a:xfrm rot="11149335">
                  <a:off x="4808538" y="4498975"/>
                  <a:ext cx="9334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</a:rPr>
                    <a:t>Tandem</a:t>
                  </a:r>
                </a:p>
              </p:txBody>
            </p:sp>
            <p:sp>
              <p:nvSpPr>
                <p:cNvPr id="30742" name="TextBox 13"/>
                <p:cNvSpPr txBox="1">
                  <a:spLocks noChangeArrowheads="1"/>
                </p:cNvSpPr>
                <p:nvPr/>
              </p:nvSpPr>
              <p:spPr bwMode="auto">
                <a:xfrm rot="11500674">
                  <a:off x="1908175" y="3860800"/>
                  <a:ext cx="138050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dirty="0">
                      <a:solidFill>
                        <a:srgbClr val="FFFF00"/>
                      </a:solidFill>
                    </a:rPr>
                    <a:t>~ </a:t>
                  </a:r>
                  <a:r>
                    <a:rPr lang="en-US" dirty="0" smtClean="0">
                      <a:solidFill>
                        <a:srgbClr val="FFFF00"/>
                      </a:solidFill>
                    </a:rPr>
                    <a:t>54 </a:t>
                  </a:r>
                  <a:r>
                    <a:rPr lang="en-US" dirty="0">
                      <a:solidFill>
                        <a:srgbClr val="FFFF00"/>
                      </a:solidFill>
                    </a:rPr>
                    <a:t>x </a:t>
                  </a:r>
                  <a:r>
                    <a:rPr lang="en-US" dirty="0" smtClean="0">
                      <a:solidFill>
                        <a:srgbClr val="FFFF00"/>
                      </a:solidFill>
                    </a:rPr>
                    <a:t>67 m</a:t>
                  </a:r>
                  <a:r>
                    <a:rPr lang="en-US" baseline="30000" dirty="0" smtClean="0">
                      <a:solidFill>
                        <a:srgbClr val="FFFF00"/>
                      </a:solidFill>
                    </a:rPr>
                    <a:t>2</a:t>
                  </a:r>
                  <a:endParaRPr lang="en-US" baseline="300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0741" name="TextBox 8"/>
                <p:cNvSpPr txBox="1">
                  <a:spLocks noChangeArrowheads="1"/>
                </p:cNvSpPr>
                <p:nvPr/>
              </p:nvSpPr>
              <p:spPr bwMode="auto">
                <a:xfrm rot="11399997">
                  <a:off x="3132224" y="5476986"/>
                  <a:ext cx="11826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b="1" dirty="0">
                      <a:solidFill>
                        <a:srgbClr val="FF0000"/>
                      </a:solidFill>
                    </a:rPr>
                    <a:t>Exp. Hall 3</a:t>
                  </a:r>
                </a:p>
              </p:txBody>
            </p:sp>
          </p:grpSp>
          <p:pic>
            <p:nvPicPr>
              <p:cNvPr id="13414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6824233">
                <a:off x="1714501" y="4568825"/>
                <a:ext cx="1250950" cy="1355725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" name="Straight Connector 3"/>
            <p:cNvCxnSpPr/>
            <p:nvPr/>
          </p:nvCxnSpPr>
          <p:spPr>
            <a:xfrm flipH="1" flipV="1">
              <a:off x="2843213" y="5516563"/>
              <a:ext cx="2370137" cy="4953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 rot="499681">
              <a:off x="4876800" y="5995988"/>
              <a:ext cx="514350" cy="241300"/>
            </a:xfrm>
            <a:prstGeom prst="arc">
              <a:avLst>
                <a:gd name="adj1" fmla="val 16200000"/>
                <a:gd name="adj2" fmla="val 5693848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3228975" y="5840413"/>
              <a:ext cx="1863725" cy="3889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138488" y="5894388"/>
              <a:ext cx="280987" cy="15875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362325" y="5942013"/>
              <a:ext cx="280988" cy="1603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643313" y="5991225"/>
              <a:ext cx="280987" cy="15875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3228975" y="6000750"/>
              <a:ext cx="263525" cy="24447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3492500" y="6053138"/>
              <a:ext cx="261938" cy="246062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2973388" y="5949950"/>
              <a:ext cx="261937" cy="24447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3067050" y="5716588"/>
              <a:ext cx="261938" cy="24447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1454587">
              <a:off x="3503613" y="5605463"/>
              <a:ext cx="428625" cy="1984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800" b="1" dirty="0"/>
                <a:t>CB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 rot="11649122">
              <a:off x="4087813" y="5705475"/>
              <a:ext cx="428625" cy="23653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600" b="1" dirty="0"/>
                <a:t>NC RFQ</a:t>
              </a:r>
            </a:p>
          </p:txBody>
        </p:sp>
      </p:grpSp>
      <p:sp>
        <p:nvSpPr>
          <p:cNvPr id="25" name="TextBox 8"/>
          <p:cNvSpPr txBox="1">
            <a:spLocks noChangeArrowheads="1"/>
          </p:cNvSpPr>
          <p:nvPr/>
        </p:nvSpPr>
        <p:spPr bwMode="auto">
          <a:xfrm rot="599997">
            <a:off x="3179577" y="3195851"/>
            <a:ext cx="11031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Exp. </a:t>
            </a:r>
            <a:r>
              <a:rPr lang="en-US" b="1" dirty="0" smtClean="0">
                <a:solidFill>
                  <a:srgbClr val="FF0000"/>
                </a:solidFill>
              </a:rPr>
              <a:t>Halls</a:t>
            </a:r>
          </a:p>
          <a:p>
            <a:pPr algn="ctr" eaLnBrk="1" hangingPunct="1"/>
            <a:r>
              <a:rPr lang="it-IT" b="1" dirty="0" smtClean="0">
                <a:solidFill>
                  <a:srgbClr val="FF0000"/>
                </a:solidFill>
              </a:rPr>
              <a:t>1&amp;2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3"/>
          <p:cNvCxnSpPr>
            <a:endCxn id="25" idx="0"/>
          </p:cNvCxnSpPr>
          <p:nvPr/>
        </p:nvCxnSpPr>
        <p:spPr>
          <a:xfrm flipH="1">
            <a:off x="3787288" y="1885950"/>
            <a:ext cx="208648" cy="13148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25" idx="0"/>
          </p:cNvCxnSpPr>
          <p:nvPr/>
        </p:nvCxnSpPr>
        <p:spPr>
          <a:xfrm>
            <a:off x="3787288" y="3200761"/>
            <a:ext cx="173204" cy="3182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/>
          <p:cNvCxnSpPr>
            <a:stCxn id="25" idx="0"/>
          </p:cNvCxnSpPr>
          <p:nvPr/>
        </p:nvCxnSpPr>
        <p:spPr>
          <a:xfrm flipH="1">
            <a:off x="3504090" y="3200761"/>
            <a:ext cx="283198" cy="3182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3"/>
          <p:cNvCxnSpPr>
            <a:stCxn id="25" idx="0"/>
          </p:cNvCxnSpPr>
          <p:nvPr/>
        </p:nvCxnSpPr>
        <p:spPr>
          <a:xfrm flipH="1">
            <a:off x="3438154" y="3200761"/>
            <a:ext cx="349134" cy="842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25" idx="0"/>
          </p:cNvCxnSpPr>
          <p:nvPr/>
        </p:nvCxnSpPr>
        <p:spPr>
          <a:xfrm>
            <a:off x="3787288" y="3200761"/>
            <a:ext cx="39988" cy="34402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384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fn_ita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1989138"/>
            <a:ext cx="3616325" cy="4230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827088" y="188913"/>
            <a:ext cx="6408737" cy="1143000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defRPr/>
            </a:pPr>
            <a:r>
              <a:rPr lang="it-IT" sz="2800" b="1" dirty="0">
                <a:latin typeface="Myriad Pro Light Cond" pitchFamily="34" charset="0"/>
                <a:ea typeface="+mj-ea"/>
                <a:cs typeface="+mj-cs"/>
              </a:rPr>
              <a:t>Istituto Nazionale di Fisica Nucleare</a:t>
            </a:r>
          </a:p>
          <a:p>
            <a:pPr algn="ctr" eaLnBrk="0" hangingPunct="0">
              <a:defRPr/>
            </a:pPr>
            <a:r>
              <a:rPr lang="it-IT" sz="2400" dirty="0">
                <a:latin typeface="Myriad Pro Light Cond" pitchFamily="34" charset="0"/>
                <a:ea typeface="+mj-ea"/>
                <a:cs typeface="+mj-cs"/>
              </a:rPr>
              <a:t>(National </a:t>
            </a:r>
            <a:r>
              <a:rPr lang="it-IT" sz="2400" dirty="0" err="1">
                <a:latin typeface="Myriad Pro Light Cond" pitchFamily="34" charset="0"/>
                <a:ea typeface="+mj-ea"/>
                <a:cs typeface="+mj-cs"/>
              </a:rPr>
              <a:t>Nuclear</a:t>
            </a:r>
            <a:r>
              <a:rPr lang="it-IT" sz="2400" dirty="0">
                <a:latin typeface="Myriad Pro Light Cond" pitchFamily="34" charset="0"/>
                <a:ea typeface="+mj-ea"/>
                <a:cs typeface="+mj-cs"/>
              </a:rPr>
              <a:t> </a:t>
            </a:r>
            <a:r>
              <a:rPr lang="it-IT" sz="2400" dirty="0" err="1">
                <a:latin typeface="Myriad Pro Light Cond" pitchFamily="34" charset="0"/>
                <a:ea typeface="+mj-ea"/>
                <a:cs typeface="+mj-cs"/>
              </a:rPr>
              <a:t>Physics</a:t>
            </a:r>
            <a:r>
              <a:rPr lang="it-IT" sz="2400" dirty="0">
                <a:latin typeface="Myriad Pro Light Cond" pitchFamily="34" charset="0"/>
                <a:ea typeface="+mj-ea"/>
                <a:cs typeface="+mj-cs"/>
              </a:rPr>
              <a:t> </a:t>
            </a:r>
            <a:r>
              <a:rPr lang="it-IT" sz="2400" dirty="0" err="1">
                <a:latin typeface="Myriad Pro Light Cond" pitchFamily="34" charset="0"/>
                <a:ea typeface="+mj-ea"/>
                <a:cs typeface="+mj-cs"/>
              </a:rPr>
              <a:t>Institute</a:t>
            </a:r>
            <a:r>
              <a:rPr lang="it-IT" sz="2400" dirty="0">
                <a:latin typeface="Myriad Pro Light Cond" pitchFamily="34" charset="0"/>
                <a:ea typeface="+mj-ea"/>
                <a:cs typeface="+mj-cs"/>
              </a:rPr>
              <a:t>)</a:t>
            </a:r>
            <a:endParaRPr lang="it-IT" sz="2800" dirty="0">
              <a:latin typeface="Myriad Pro Light Cond" pitchFamily="34" charset="0"/>
              <a:ea typeface="+mj-ea"/>
              <a:cs typeface="+mj-cs"/>
            </a:endParaRPr>
          </a:p>
        </p:txBody>
      </p:sp>
      <p:pic>
        <p:nvPicPr>
          <p:cNvPr id="12292" name="Picture 11" descr="tor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2879725"/>
            <a:ext cx="5303837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475656" y="2348880"/>
            <a:ext cx="576064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24075" y="2781300"/>
            <a:ext cx="1943100" cy="7381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120 staff</a:t>
            </a:r>
          </a:p>
          <a:p>
            <a:pPr>
              <a:defRPr/>
            </a:pPr>
            <a:r>
              <a:rPr lang="en-US" sz="1400" dirty="0"/>
              <a:t>More than 400 users mainly international</a:t>
            </a:r>
          </a:p>
        </p:txBody>
      </p:sp>
      <p:cxnSp>
        <p:nvCxnSpPr>
          <p:cNvPr id="13" name="Straight Arrow Connector 12"/>
          <p:cNvCxnSpPr>
            <a:endCxn id="10" idx="5"/>
          </p:cNvCxnSpPr>
          <p:nvPr/>
        </p:nvCxnSpPr>
        <p:spPr>
          <a:xfrm rot="10800000">
            <a:off x="1967358" y="2594732"/>
            <a:ext cx="372395" cy="1861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67175" y="1196975"/>
            <a:ext cx="4527550" cy="17541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I.N.F.N. is strongly connected to University 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b="1" dirty="0"/>
              <a:t>4  National Laboratories </a:t>
            </a:r>
          </a:p>
          <a:p>
            <a:pPr>
              <a:defRPr/>
            </a:pPr>
            <a:r>
              <a:rPr lang="en-US" b="1" dirty="0"/>
              <a:t>19 Divisions located inside Italian Universities</a:t>
            </a:r>
          </a:p>
          <a:p>
            <a:pPr>
              <a:defRPr/>
            </a:pPr>
            <a:r>
              <a:rPr lang="en-US" dirty="0"/>
              <a:t>Personnel:	I.N.F.N. ~ 2000 persons</a:t>
            </a:r>
          </a:p>
          <a:p>
            <a:pPr>
              <a:defRPr/>
            </a:pPr>
            <a:r>
              <a:rPr lang="en-US" dirty="0"/>
              <a:t>Associated from University ~ 2000 persons</a:t>
            </a:r>
          </a:p>
          <a:p>
            <a:pPr>
              <a:defRPr/>
            </a:pPr>
            <a:r>
              <a:rPr lang="en-US" dirty="0"/>
              <a:t>Students, PHD, temporary positions ~ 1700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95738" y="1125538"/>
            <a:ext cx="5148262" cy="55435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gian\downloadFireFox\is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265363"/>
            <a:ext cx="49244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913" y="0"/>
            <a:ext cx="5738812" cy="120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/>
              <a:t>Radioactive Ion Beams: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/>
              <a:t> ISOL production methods</a:t>
            </a:r>
          </a:p>
        </p:txBody>
      </p:sp>
      <p:grpSp>
        <p:nvGrpSpPr>
          <p:cNvPr id="11268" name="Group 17"/>
          <p:cNvGrpSpPr>
            <a:grpSpLocks/>
          </p:cNvGrpSpPr>
          <p:nvPr/>
        </p:nvGrpSpPr>
        <p:grpSpPr bwMode="auto">
          <a:xfrm>
            <a:off x="5921375" y="1341438"/>
            <a:ext cx="2974975" cy="1938337"/>
            <a:chOff x="229039" y="3741525"/>
            <a:chExt cx="2974542" cy="1939126"/>
          </a:xfrm>
        </p:grpSpPr>
        <p:sp>
          <p:nvSpPr>
            <p:cNvPr id="9251" name="TextBox 12"/>
            <p:cNvSpPr txBox="1">
              <a:spLocks noChangeArrowheads="1"/>
            </p:cNvSpPr>
            <p:nvPr/>
          </p:nvSpPr>
          <p:spPr bwMode="auto">
            <a:xfrm>
              <a:off x="506812" y="3741525"/>
              <a:ext cx="2696769" cy="73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</a:t>
              </a:r>
              <a:r>
                <a:rPr lang="it-IT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Direct target</a:t>
              </a:r>
            </a:p>
            <a:p>
              <a:pPr>
                <a:defRPr/>
              </a:pP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Proton –induced reactions</a:t>
              </a:r>
            </a:p>
          </p:txBody>
        </p:sp>
        <p:grpSp>
          <p:nvGrpSpPr>
            <p:cNvPr id="11303" name="Group 5"/>
            <p:cNvGrpSpPr>
              <a:grpSpLocks/>
            </p:cNvGrpSpPr>
            <p:nvPr/>
          </p:nvGrpSpPr>
          <p:grpSpPr bwMode="auto">
            <a:xfrm>
              <a:off x="1225797" y="4732622"/>
              <a:ext cx="1038465" cy="877649"/>
              <a:chOff x="1242848" y="1587500"/>
              <a:chExt cx="2007476" cy="2428875"/>
            </a:xfrm>
          </p:grpSpPr>
          <p:sp>
            <p:nvSpPr>
              <p:cNvPr id="11306" name="AutoShape 40"/>
              <p:cNvSpPr>
                <a:spLocks noChangeArrowheads="1"/>
              </p:cNvSpPr>
              <p:nvPr/>
            </p:nvSpPr>
            <p:spPr bwMode="auto">
              <a:xfrm rot="-5448572">
                <a:off x="1970635" y="2780479"/>
                <a:ext cx="1285875" cy="1185917"/>
              </a:xfrm>
              <a:prstGeom prst="can">
                <a:avLst>
                  <a:gd name="adj" fmla="val 950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Line 47"/>
              <p:cNvSpPr>
                <a:spLocks noChangeShapeType="1"/>
              </p:cNvSpPr>
              <p:nvPr/>
            </p:nvSpPr>
            <p:spPr bwMode="auto">
              <a:xfrm flipH="1" flipV="1">
                <a:off x="1861207" y="2055091"/>
                <a:ext cx="296041" cy="565006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Line 48"/>
              <p:cNvSpPr>
                <a:spLocks noChangeShapeType="1"/>
              </p:cNvSpPr>
              <p:nvPr/>
            </p:nvSpPr>
            <p:spPr bwMode="auto">
              <a:xfrm flipH="1" flipV="1">
                <a:off x="2194034" y="1771506"/>
                <a:ext cx="222469" cy="569335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9" name="Line 49"/>
              <p:cNvSpPr>
                <a:spLocks noChangeShapeType="1"/>
              </p:cNvSpPr>
              <p:nvPr/>
            </p:nvSpPr>
            <p:spPr bwMode="auto">
              <a:xfrm flipV="1">
                <a:off x="2723055" y="1587500"/>
                <a:ext cx="1752" cy="565006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0" name="Line 50"/>
              <p:cNvSpPr>
                <a:spLocks noChangeShapeType="1"/>
              </p:cNvSpPr>
              <p:nvPr/>
            </p:nvSpPr>
            <p:spPr bwMode="auto">
              <a:xfrm flipV="1">
                <a:off x="3075152" y="1771506"/>
                <a:ext cx="175172" cy="56717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1" name="AutoShape 52"/>
              <p:cNvSpPr>
                <a:spLocks noChangeArrowheads="1"/>
              </p:cNvSpPr>
              <p:nvPr/>
            </p:nvSpPr>
            <p:spPr bwMode="auto">
              <a:xfrm>
                <a:off x="1242848" y="3146136"/>
                <a:ext cx="620110" cy="335540"/>
              </a:xfrm>
              <a:prstGeom prst="rightArrow">
                <a:avLst>
                  <a:gd name="adj1" fmla="val 50000"/>
                  <a:gd name="adj2" fmla="val 57094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53" name="TextBox 2"/>
            <p:cNvSpPr txBox="1">
              <a:spLocks noChangeArrowheads="1"/>
            </p:cNvSpPr>
            <p:nvPr/>
          </p:nvSpPr>
          <p:spPr bwMode="auto">
            <a:xfrm>
              <a:off x="229039" y="5202619"/>
              <a:ext cx="1057121" cy="47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1500"/>
                </a:lnSpc>
                <a:defRPr/>
              </a:pPr>
              <a:r>
                <a:rPr lang="it-IT" dirty="0" smtClean="0">
                  <a:solidFill>
                    <a:schemeClr val="accent1">
                      <a:lumMod val="75000"/>
                    </a:schemeClr>
                  </a:solidFill>
                </a:rPr>
                <a:t>Primary beam</a:t>
              </a:r>
            </a:p>
          </p:txBody>
        </p:sp>
        <p:sp>
          <p:nvSpPr>
            <p:cNvPr id="9254" name="TextBox 3"/>
            <p:cNvSpPr txBox="1">
              <a:spLocks noChangeArrowheads="1"/>
            </p:cNvSpPr>
            <p:nvPr/>
          </p:nvSpPr>
          <p:spPr bwMode="auto">
            <a:xfrm>
              <a:off x="1156004" y="4589595"/>
              <a:ext cx="1465050" cy="47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1500"/>
                </a:lnSpc>
                <a:defRPr/>
              </a:pPr>
              <a:r>
                <a:rPr lang="it-IT" dirty="0" smtClean="0">
                  <a:solidFill>
                    <a:schemeClr val="accent6">
                      <a:lumMod val="50000"/>
                    </a:schemeClr>
                  </a:solidFill>
                </a:rPr>
                <a:t>Secondary particles</a:t>
              </a:r>
            </a:p>
          </p:txBody>
        </p:sp>
      </p:grpSp>
      <p:grpSp>
        <p:nvGrpSpPr>
          <p:cNvPr id="11269" name="Group 1"/>
          <p:cNvGrpSpPr>
            <a:grpSpLocks/>
          </p:cNvGrpSpPr>
          <p:nvPr/>
        </p:nvGrpSpPr>
        <p:grpSpPr bwMode="auto">
          <a:xfrm>
            <a:off x="590550" y="3530600"/>
            <a:ext cx="2614613" cy="3213100"/>
            <a:chOff x="6234113" y="3441700"/>
            <a:chExt cx="2614612" cy="3213100"/>
          </a:xfrm>
        </p:grpSpPr>
        <p:pic>
          <p:nvPicPr>
            <p:cNvPr id="11297" name="Picture 3" descr="C:\Users\utente\gian\downloadFireFox\spiral2targetModu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38" y="3441700"/>
              <a:ext cx="2478087" cy="321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7643812" y="4940300"/>
              <a:ext cx="317500" cy="403225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99" name="TextBox 11"/>
            <p:cNvSpPr txBox="1">
              <a:spLocks noChangeArrowheads="1"/>
            </p:cNvSpPr>
            <p:nvPr/>
          </p:nvSpPr>
          <p:spPr bwMode="auto">
            <a:xfrm>
              <a:off x="7764463" y="5378450"/>
              <a:ext cx="9445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/>
                <a:t>d beam 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6278563" y="4756150"/>
              <a:ext cx="715963" cy="142875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01" name="TextBox 16"/>
            <p:cNvSpPr txBox="1">
              <a:spLocks noChangeArrowheads="1"/>
            </p:cNvSpPr>
            <p:nvPr/>
          </p:nvSpPr>
          <p:spPr bwMode="auto">
            <a:xfrm>
              <a:off x="6234113" y="4518025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/>
                <a:t>RIBs</a:t>
              </a:r>
            </a:p>
          </p:txBody>
        </p:sp>
      </p:grp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5040313"/>
            <a:ext cx="2289175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71" name="Group 2"/>
          <p:cNvGrpSpPr>
            <a:grpSpLocks/>
          </p:cNvGrpSpPr>
          <p:nvPr/>
        </p:nvGrpSpPr>
        <p:grpSpPr bwMode="auto">
          <a:xfrm>
            <a:off x="63500" y="1268413"/>
            <a:ext cx="2443163" cy="1016000"/>
            <a:chOff x="6899274" y="1145027"/>
            <a:chExt cx="2443955" cy="1015008"/>
          </a:xfrm>
        </p:grpSpPr>
        <p:sp>
          <p:nvSpPr>
            <p:cNvPr id="9220" name="TextBox 27"/>
            <p:cNvSpPr txBox="1">
              <a:spLocks noChangeArrowheads="1"/>
            </p:cNvSpPr>
            <p:nvPr/>
          </p:nvSpPr>
          <p:spPr bwMode="auto">
            <a:xfrm>
              <a:off x="6899274" y="1145027"/>
              <a:ext cx="2353438" cy="101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</a:t>
              </a:r>
              <a:r>
                <a:rPr lang="it-IT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step </a:t>
              </a:r>
            </a:p>
            <a:p>
              <a:pPr>
                <a:defRPr/>
              </a:pP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Power target</a:t>
              </a:r>
            </a:p>
            <a:p>
              <a:pPr>
                <a:defRPr/>
              </a:pP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(n-induced reactions) 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9043094" y="1468561"/>
              <a:ext cx="300135" cy="287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1272" name="TextBox 19"/>
          <p:cNvSpPr txBox="1">
            <a:spLocks noChangeArrowheads="1"/>
          </p:cNvSpPr>
          <p:nvPr/>
        </p:nvSpPr>
        <p:spPr bwMode="auto">
          <a:xfrm>
            <a:off x="3924300" y="5767388"/>
            <a:ext cx="2876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it-IT"/>
              <a:t>SPES direct target-ion source</a:t>
            </a:r>
          </a:p>
          <a:p>
            <a:pPr algn="r" eaLnBrk="1" hangingPunct="1"/>
            <a:r>
              <a:rPr lang="it-IT" sz="1600"/>
              <a:t>50x50x50 cm3</a:t>
            </a:r>
          </a:p>
          <a:p>
            <a:pPr algn="r" eaLnBrk="1" hangingPunct="1"/>
            <a:r>
              <a:rPr lang="it-IT" sz="1600"/>
              <a:t>25 kg</a:t>
            </a:r>
          </a:p>
          <a:p>
            <a:pPr algn="r" eaLnBrk="1" hangingPunct="1"/>
            <a:r>
              <a:rPr lang="it-IT" sz="1600"/>
              <a:t>ISOLDE-type target</a:t>
            </a:r>
          </a:p>
        </p:txBody>
      </p:sp>
      <p:pic>
        <p:nvPicPr>
          <p:cNvPr id="11273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7" t="16640" r="14938" b="62032"/>
          <a:stretch>
            <a:fillRect/>
          </a:stretch>
        </p:blipFill>
        <p:spPr bwMode="auto">
          <a:xfrm>
            <a:off x="7980363" y="4481513"/>
            <a:ext cx="684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3" descr="http://hie-isolde.web.cern.ch/HIE-ISOLDE/HIE-ISOLDE_site/Homepage/img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3827463"/>
            <a:ext cx="11334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5" name="Group 1"/>
          <p:cNvGrpSpPr>
            <a:grpSpLocks/>
          </p:cNvGrpSpPr>
          <p:nvPr/>
        </p:nvGrpSpPr>
        <p:grpSpPr bwMode="auto">
          <a:xfrm>
            <a:off x="100013" y="2151063"/>
            <a:ext cx="3241675" cy="1581150"/>
            <a:chOff x="5867400" y="2060575"/>
            <a:chExt cx="3241675" cy="1581150"/>
          </a:xfrm>
        </p:grpSpPr>
        <p:grpSp>
          <p:nvGrpSpPr>
            <p:cNvPr id="11277" name="Group 8"/>
            <p:cNvGrpSpPr>
              <a:grpSpLocks/>
            </p:cNvGrpSpPr>
            <p:nvPr/>
          </p:nvGrpSpPr>
          <p:grpSpPr bwMode="auto">
            <a:xfrm>
              <a:off x="6532563" y="2327275"/>
              <a:ext cx="1681162" cy="1314450"/>
              <a:chOff x="6532852" y="2327664"/>
              <a:chExt cx="1679576" cy="1314766"/>
            </a:xfrm>
          </p:grpSpPr>
          <p:sp>
            <p:nvSpPr>
              <p:cNvPr id="11280" name="TextBox 5"/>
              <p:cNvSpPr txBox="1">
                <a:spLocks noChangeArrowheads="1"/>
              </p:cNvSpPr>
              <p:nvPr/>
            </p:nvSpPr>
            <p:spPr bwMode="auto">
              <a:xfrm>
                <a:off x="6757016" y="3157606"/>
                <a:ext cx="107734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1400"/>
                  <a:t>Converted n</a:t>
                </a:r>
              </a:p>
            </p:txBody>
          </p:sp>
          <p:grpSp>
            <p:nvGrpSpPr>
              <p:cNvPr id="11281" name="Group 13"/>
              <p:cNvGrpSpPr>
                <a:grpSpLocks/>
              </p:cNvGrpSpPr>
              <p:nvPr/>
            </p:nvGrpSpPr>
            <p:grpSpPr bwMode="auto">
              <a:xfrm>
                <a:off x="6532852" y="2327664"/>
                <a:ext cx="1679576" cy="1314766"/>
                <a:chOff x="4803775" y="1646238"/>
                <a:chExt cx="4114801" cy="3233738"/>
              </a:xfrm>
            </p:grpSpPr>
            <p:sp>
              <p:nvSpPr>
                <p:cNvPr id="11282" name="Line 16"/>
                <p:cNvSpPr>
                  <a:spLocks noChangeShapeType="1"/>
                </p:cNvSpPr>
                <p:nvPr/>
              </p:nvSpPr>
              <p:spPr bwMode="auto">
                <a:xfrm>
                  <a:off x="8466173" y="4473228"/>
                  <a:ext cx="104138" cy="40674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3" name="Line 17"/>
                <p:cNvSpPr>
                  <a:spLocks noChangeShapeType="1"/>
                </p:cNvSpPr>
                <p:nvPr/>
              </p:nvSpPr>
              <p:spPr bwMode="auto">
                <a:xfrm>
                  <a:off x="8712007" y="4384885"/>
                  <a:ext cx="206569" cy="305521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4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7318947" y="1911268"/>
                  <a:ext cx="206569" cy="40858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5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7728671" y="1646238"/>
                  <a:ext cx="81945" cy="441717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384228" y="1646238"/>
                  <a:ext cx="1707" cy="40674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8712007" y="1911268"/>
                  <a:ext cx="204862" cy="353374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8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8138394" y="1646238"/>
                  <a:ext cx="0" cy="449079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9" name="AutoShape 24"/>
                <p:cNvSpPr>
                  <a:spLocks noChangeArrowheads="1"/>
                </p:cNvSpPr>
                <p:nvPr/>
              </p:nvSpPr>
              <p:spPr bwMode="auto">
                <a:xfrm rot="-5448572">
                  <a:off x="7149614" y="2767757"/>
                  <a:ext cx="2059506" cy="983337"/>
                </a:xfrm>
                <a:prstGeom prst="can">
                  <a:avLst>
                    <a:gd name="adj" fmla="val 95000"/>
                  </a:avLst>
                </a:prstGeom>
                <a:solidFill>
                  <a:srgbClr val="00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1290" name="AutoShape 28"/>
                <p:cNvSpPr>
                  <a:spLocks noChangeArrowheads="1"/>
                </p:cNvSpPr>
                <p:nvPr/>
              </p:nvSpPr>
              <p:spPr bwMode="auto">
                <a:xfrm rot="-5448572">
                  <a:off x="5531209" y="2797940"/>
                  <a:ext cx="1518077" cy="685800"/>
                </a:xfrm>
                <a:prstGeom prst="can">
                  <a:avLst>
                    <a:gd name="adj" fmla="val 95000"/>
                  </a:avLst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1291" name="AutoShape 30"/>
                <p:cNvSpPr>
                  <a:spLocks noChangeArrowheads="1"/>
                </p:cNvSpPr>
                <p:nvPr/>
              </p:nvSpPr>
              <p:spPr bwMode="auto">
                <a:xfrm>
                  <a:off x="4803775" y="2960861"/>
                  <a:ext cx="939546" cy="342350"/>
                </a:xfrm>
                <a:prstGeom prst="rightArrow">
                  <a:avLst>
                    <a:gd name="adj1" fmla="val 50000"/>
                    <a:gd name="adj2" fmla="val 78292"/>
                  </a:avLst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1292" name="AutoShape 31"/>
                <p:cNvSpPr>
                  <a:spLocks noChangeArrowheads="1"/>
                </p:cNvSpPr>
                <p:nvPr/>
              </p:nvSpPr>
              <p:spPr bwMode="auto">
                <a:xfrm>
                  <a:off x="6861175" y="2968686"/>
                  <a:ext cx="757809" cy="389301"/>
                </a:xfrm>
                <a:prstGeom prst="rightArrow">
                  <a:avLst>
                    <a:gd name="adj1" fmla="val 50000"/>
                    <a:gd name="adj2" fmla="val 55532"/>
                  </a:avLst>
                </a:prstGeom>
                <a:solidFill>
                  <a:srgbClr val="FF33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1293" name="AutoShape 35"/>
                <p:cNvSpPr>
                  <a:spLocks noChangeArrowheads="1"/>
                </p:cNvSpPr>
                <p:nvPr/>
              </p:nvSpPr>
              <p:spPr bwMode="auto">
                <a:xfrm>
                  <a:off x="6861175" y="3410806"/>
                  <a:ext cx="757809" cy="389301"/>
                </a:xfrm>
                <a:prstGeom prst="rightArrow">
                  <a:avLst>
                    <a:gd name="adj1" fmla="val 50000"/>
                    <a:gd name="adj2" fmla="val 55532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11294" name="AutoShape 36"/>
                <p:cNvSpPr>
                  <a:spLocks noChangeArrowheads="1"/>
                </p:cNvSpPr>
                <p:nvPr/>
              </p:nvSpPr>
              <p:spPr bwMode="auto">
                <a:xfrm>
                  <a:off x="6861175" y="2528522"/>
                  <a:ext cx="757809" cy="389301"/>
                </a:xfrm>
                <a:prstGeom prst="rightArrow">
                  <a:avLst>
                    <a:gd name="adj1" fmla="val 50000"/>
                    <a:gd name="adj2" fmla="val 55532"/>
                  </a:avLst>
                </a:prstGeom>
                <a:solidFill>
                  <a:srgbClr val="FF33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49" name="TextBox 2"/>
            <p:cNvSpPr txBox="1">
              <a:spLocks noChangeArrowheads="1"/>
            </p:cNvSpPr>
            <p:nvPr/>
          </p:nvSpPr>
          <p:spPr bwMode="auto">
            <a:xfrm>
              <a:off x="5867400" y="2663825"/>
              <a:ext cx="1058862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1500"/>
                </a:lnSpc>
                <a:defRPr/>
              </a:pPr>
              <a:r>
                <a:rPr lang="it-IT" dirty="0" smtClean="0">
                  <a:solidFill>
                    <a:schemeClr val="accent1">
                      <a:lumMod val="75000"/>
                    </a:schemeClr>
                  </a:solidFill>
                </a:rPr>
                <a:t>Primary beam</a:t>
              </a:r>
            </a:p>
          </p:txBody>
        </p:sp>
        <p:sp>
          <p:nvSpPr>
            <p:cNvPr id="50" name="TextBox 3"/>
            <p:cNvSpPr txBox="1">
              <a:spLocks noChangeArrowheads="1"/>
            </p:cNvSpPr>
            <p:nvPr/>
          </p:nvSpPr>
          <p:spPr bwMode="auto">
            <a:xfrm>
              <a:off x="7643812" y="2060575"/>
              <a:ext cx="1465263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1500"/>
                </a:lnSpc>
                <a:defRPr/>
              </a:pPr>
              <a:r>
                <a:rPr lang="it-IT" dirty="0" smtClean="0">
                  <a:solidFill>
                    <a:schemeClr val="accent6">
                      <a:lumMod val="50000"/>
                    </a:schemeClr>
                  </a:solidFill>
                </a:rPr>
                <a:t>Secondary particles</a:t>
              </a:r>
            </a:p>
          </p:txBody>
        </p:sp>
      </p:grpSp>
      <p:sp>
        <p:nvSpPr>
          <p:cNvPr id="11276" name="TextBox 1"/>
          <p:cNvSpPr txBox="1">
            <a:spLocks noChangeArrowheads="1"/>
          </p:cNvSpPr>
          <p:nvPr/>
        </p:nvSpPr>
        <p:spPr bwMode="auto">
          <a:xfrm>
            <a:off x="2528888" y="1331913"/>
            <a:ext cx="2439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600"/>
              <a:t>Decoupling the power of the driver beam from the RIB production target</a:t>
            </a:r>
          </a:p>
        </p:txBody>
      </p:sp>
    </p:spTree>
    <p:extLst>
      <p:ext uri="{BB962C8B-B14F-4D97-AF65-F5344CB8AC3E}">
        <p14:creationId xmlns:p14="http://schemas.microsoft.com/office/powerpoint/2010/main" val="22140842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15888"/>
            <a:ext cx="8229600" cy="7937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Second generation ISOL facilities in Europe </a:t>
            </a:r>
            <a:br>
              <a:rPr lang="it-IT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it-IT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(UCx target)</a:t>
            </a:r>
          </a:p>
        </p:txBody>
      </p:sp>
      <p:graphicFrame>
        <p:nvGraphicFramePr>
          <p:cNvPr id="176265" name="Group 137"/>
          <p:cNvGraphicFramePr>
            <a:graphicFrameLocks noGrp="1"/>
          </p:cNvGraphicFramePr>
          <p:nvPr/>
        </p:nvGraphicFramePr>
        <p:xfrm>
          <a:off x="395288" y="1576388"/>
          <a:ext cx="7993062" cy="3005168"/>
        </p:xfrm>
        <a:graphic>
          <a:graphicData uri="http://schemas.openxmlformats.org/drawingml/2006/table">
            <a:tbl>
              <a:tblPr/>
              <a:tblGrid>
                <a:gridCol w="1306477"/>
                <a:gridCol w="1845334"/>
                <a:gridCol w="845567"/>
                <a:gridCol w="1306476"/>
                <a:gridCol w="921821"/>
                <a:gridCol w="999768"/>
                <a:gridCol w="767619"/>
              </a:tblGrid>
              <a:tr h="896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Primary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beam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Power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on target</a:t>
                      </a:r>
                    </a:p>
                  </a:txBody>
                  <a:tcPr marL="91439" marR="91439" marT="45700" marB="4570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UCx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target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UCx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grams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Fission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s-1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Reaccelerator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Nominal  energy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AMeV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A=130 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741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ISOLDE upgrade</a:t>
                      </a:r>
                    </a:p>
                  </a:txBody>
                  <a:tcPr marL="91439" marR="91439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 1-1.4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- 2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0.8 kW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Direct (150g)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 Linac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5-10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48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SPIRAL2</a:t>
                      </a:r>
                    </a:p>
                  </a:txBody>
                  <a:tcPr marL="91439" marR="91439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 40 MeV 5mA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 kW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Converter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(4000g)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it-IT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CIME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Cyclotron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00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SPES</a:t>
                      </a:r>
                    </a:p>
                  </a:txBody>
                  <a:tcPr marL="91439" marR="91439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 40 MeV 200 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 kW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Direct (30g)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it-IT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ALPI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 Linac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L="91439" marR="91439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31"/>
                    </a:solidFill>
                  </a:tcPr>
                </a:tc>
              </a:tr>
            </a:tbl>
          </a:graphicData>
        </a:graphic>
      </p:graphicFrame>
      <p:sp>
        <p:nvSpPr>
          <p:cNvPr id="20546" name="Rectangle 1"/>
          <p:cNvSpPr>
            <a:spLocks noChangeArrowheads="1"/>
          </p:cNvSpPr>
          <p:nvPr/>
        </p:nvSpPr>
        <p:spPr bwMode="auto">
          <a:xfrm>
            <a:off x="285750" y="5084763"/>
            <a:ext cx="8675688" cy="1570037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Synergy &amp; complementarity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will offer to the  Nuclear Physics community up-to date facilities to improve the knowledge of nuclei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sp>
        <p:nvSpPr>
          <p:cNvPr id="14" name="Oval 13"/>
          <p:cNvSpPr/>
          <p:nvPr/>
        </p:nvSpPr>
        <p:spPr>
          <a:xfrm>
            <a:off x="5581650" y="3808413"/>
            <a:ext cx="2735263" cy="7207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139700" dist="139700" dir="888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64" name="CasellaDiTesto 1"/>
          <p:cNvSpPr txBox="1">
            <a:spLocks noChangeArrowheads="1"/>
          </p:cNvSpPr>
          <p:nvPr/>
        </p:nvSpPr>
        <p:spPr bwMode="auto">
          <a:xfrm>
            <a:off x="2268538" y="1052513"/>
            <a:ext cx="435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/>
              <a:t>Production and study of neutron-rich nuclei</a:t>
            </a:r>
          </a:p>
        </p:txBody>
      </p:sp>
    </p:spTree>
    <p:extLst>
      <p:ext uri="{BB962C8B-B14F-4D97-AF65-F5344CB8AC3E}">
        <p14:creationId xmlns:p14="http://schemas.microsoft.com/office/powerpoint/2010/main" val="3453319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prete\Documenti\LNL\transfer\onWork\ucans2\HRIBF_SPES beam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7729537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/>
          </p:cNvSpPr>
          <p:nvPr/>
        </p:nvSpPr>
        <p:spPr bwMode="auto">
          <a:xfrm>
            <a:off x="0" y="44450"/>
            <a:ext cx="9032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6C3A"/>
                </a:solidFill>
                <a:latin typeface="+mj-lt"/>
                <a:ea typeface="+mj-ea"/>
                <a:cs typeface="+mj-cs"/>
              </a:rPr>
              <a:t>SPES Target</a:t>
            </a:r>
          </a:p>
          <a:p>
            <a:pPr algn="ctr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6C3A"/>
                </a:solidFill>
                <a:latin typeface="+mj-lt"/>
                <a:ea typeface="+mj-ea"/>
                <a:cs typeface="+mj-cs"/>
              </a:rPr>
              <a:t>On-line Test experiment at HRIBF</a:t>
            </a:r>
          </a:p>
        </p:txBody>
      </p:sp>
      <p:sp>
        <p:nvSpPr>
          <p:cNvPr id="38921" name="TextBox 9"/>
          <p:cNvSpPr txBox="1">
            <a:spLocks noChangeArrowheads="1"/>
          </p:cNvSpPr>
          <p:nvPr/>
        </p:nvSpPr>
        <p:spPr bwMode="auto">
          <a:xfrm>
            <a:off x="3995936" y="1392893"/>
            <a:ext cx="4859338" cy="52322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E</a:t>
            </a:r>
            <a:r>
              <a:rPr lang="en-US" sz="1600" b="1" dirty="0" smtClean="0"/>
              <a:t>xpected </a:t>
            </a:r>
            <a:r>
              <a:rPr lang="en-US" sz="1600" b="1" dirty="0"/>
              <a:t>beam on </a:t>
            </a:r>
            <a:r>
              <a:rPr lang="en-US" sz="1600" b="1" dirty="0" smtClean="0"/>
              <a:t>target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/>
              <a:t>Data scaled to:</a:t>
            </a:r>
            <a:r>
              <a:rPr lang="en-US" sz="1200" dirty="0"/>
              <a:t> </a:t>
            </a:r>
            <a:r>
              <a:rPr lang="en-US" sz="1200" dirty="0" smtClean="0"/>
              <a:t>200 </a:t>
            </a:r>
            <a:r>
              <a:rPr lang="en-US" sz="1200" dirty="0" err="1" smtClean="0"/>
              <a:t>microA</a:t>
            </a:r>
            <a:r>
              <a:rPr lang="en-US" sz="1200" dirty="0" smtClean="0"/>
              <a:t> </a:t>
            </a:r>
            <a:r>
              <a:rPr lang="en-US" sz="1200" dirty="0"/>
              <a:t>proton current </a:t>
            </a:r>
            <a:r>
              <a:rPr lang="en-US" sz="1200" dirty="0" smtClean="0"/>
              <a:t> 2-5% </a:t>
            </a:r>
            <a:r>
              <a:rPr lang="en-US" sz="1200" dirty="0"/>
              <a:t>transport </a:t>
            </a:r>
            <a:r>
              <a:rPr lang="en-US" sz="1200" dirty="0" smtClean="0"/>
              <a:t>efficiency</a:t>
            </a:r>
            <a:endParaRPr lang="en-US" sz="1200" dirty="0"/>
          </a:p>
        </p:txBody>
      </p:sp>
      <p:pic>
        <p:nvPicPr>
          <p:cNvPr id="21509" name="Picture 5" descr="IMG_6650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157788"/>
            <a:ext cx="2614613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4" descr="IMG_6656"/>
          <p:cNvPicPr>
            <a:picLocks noChangeAspect="1" noChangeArrowheads="1"/>
          </p:cNvPicPr>
          <p:nvPr/>
        </p:nvPicPr>
        <p:blipFill>
          <a:blip r:embed="rId5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4729163"/>
            <a:ext cx="1347787" cy="50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4859338" y="5589588"/>
            <a:ext cx="1687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2060"/>
                </a:solidFill>
                <a:latin typeface="Calibri" pitchFamily="34" charset="0"/>
              </a:rPr>
              <a:t>Target assembly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00" y="2072431"/>
            <a:ext cx="3168650" cy="1323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Proton energy = 40MeV</a:t>
            </a:r>
          </a:p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ISOL target operated at 2000</a:t>
            </a:r>
            <a:r>
              <a:rPr lang="en-US" sz="1600" b="1" baseline="300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C.</a:t>
            </a:r>
          </a:p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Ionization and extraction with 1+ Plasma Source.</a:t>
            </a:r>
          </a:p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Isotopes measured at tape system. </a:t>
            </a:r>
          </a:p>
        </p:txBody>
      </p:sp>
      <p:pic>
        <p:nvPicPr>
          <p:cNvPr id="14" name="Picture 13" descr="publi1HRIBF.bmp"/>
          <p:cNvPicPr>
            <a:picLocks noChangeAspect="1"/>
          </p:cNvPicPr>
          <p:nvPr/>
        </p:nvPicPr>
        <p:blipFill>
          <a:blip r:embed="rId6"/>
          <a:srcRect t="55684" r="7368" b="16699"/>
          <a:stretch>
            <a:fillRect/>
          </a:stretch>
        </p:blipFill>
        <p:spPr>
          <a:xfrm>
            <a:off x="179388" y="1196975"/>
            <a:ext cx="2987675" cy="565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21514" name="Group 23"/>
          <p:cNvGrpSpPr>
            <a:grpSpLocks/>
          </p:cNvGrpSpPr>
          <p:nvPr/>
        </p:nvGrpSpPr>
        <p:grpSpPr bwMode="auto">
          <a:xfrm>
            <a:off x="-59261" y="4448175"/>
            <a:ext cx="2975499" cy="2409825"/>
            <a:chOff x="-59756" y="4448145"/>
            <a:chExt cx="2975498" cy="2409855"/>
          </a:xfrm>
        </p:grpSpPr>
        <p:grpSp>
          <p:nvGrpSpPr>
            <p:cNvPr id="21515" name="Group 40"/>
            <p:cNvGrpSpPr>
              <a:grpSpLocks/>
            </p:cNvGrpSpPr>
            <p:nvPr/>
          </p:nvGrpSpPr>
          <p:grpSpPr bwMode="auto">
            <a:xfrm>
              <a:off x="-59756" y="4481512"/>
              <a:ext cx="2975498" cy="2376488"/>
              <a:chOff x="5989115" y="3400425"/>
              <a:chExt cx="2975498" cy="2376488"/>
            </a:xfrm>
          </p:grpSpPr>
          <p:pic>
            <p:nvPicPr>
              <p:cNvPr id="21517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04" t="4811" r="15349" b="5171"/>
              <a:stretch>
                <a:fillRect/>
              </a:stretch>
            </p:blipFill>
            <p:spPr bwMode="auto">
              <a:xfrm>
                <a:off x="6588125" y="3400425"/>
                <a:ext cx="2376488" cy="2376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8" name="Line 19"/>
              <p:cNvSpPr>
                <a:spLocks noChangeShapeType="1"/>
              </p:cNvSpPr>
              <p:nvPr/>
            </p:nvSpPr>
            <p:spPr bwMode="auto">
              <a:xfrm flipH="1" flipV="1">
                <a:off x="6011863" y="4337050"/>
                <a:ext cx="2232025" cy="430213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 Box 20"/>
              <p:cNvSpPr txBox="1">
                <a:spLocks noChangeArrowheads="1"/>
              </p:cNvSpPr>
              <p:nvPr/>
            </p:nvSpPr>
            <p:spPr bwMode="auto">
              <a:xfrm rot="712278">
                <a:off x="5989115" y="4006871"/>
                <a:ext cx="896399" cy="253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dirty="0" smtClean="0">
                    <a:latin typeface="Calibri" pitchFamily="34" charset="0"/>
                  </a:rPr>
                  <a:t>Proton beam</a:t>
                </a:r>
                <a:endParaRPr lang="en-US" sz="1050" dirty="0">
                  <a:latin typeface="Calibri" pitchFamily="34" charset="0"/>
                </a:endParaRPr>
              </a:p>
            </p:txBody>
          </p:sp>
          <p:sp>
            <p:nvSpPr>
              <p:cNvPr id="21520" name="Text Box 21"/>
              <p:cNvSpPr txBox="1">
                <a:spLocks noChangeArrowheads="1"/>
              </p:cNvSpPr>
              <p:nvPr/>
            </p:nvSpPr>
            <p:spPr bwMode="auto">
              <a:xfrm>
                <a:off x="6011863" y="5156200"/>
                <a:ext cx="698500" cy="244475"/>
              </a:xfrm>
              <a:prstGeom prst="rect">
                <a:avLst/>
              </a:prstGeom>
              <a:solidFill>
                <a:srgbClr val="C1C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Windows</a:t>
                </a:r>
              </a:p>
            </p:txBody>
          </p:sp>
          <p:sp>
            <p:nvSpPr>
              <p:cNvPr id="21521" name="Text Box 22"/>
              <p:cNvSpPr txBox="1">
                <a:spLocks noChangeArrowheads="1"/>
              </p:cNvSpPr>
              <p:nvPr/>
            </p:nvSpPr>
            <p:spPr bwMode="auto">
              <a:xfrm>
                <a:off x="6948488" y="5227638"/>
                <a:ext cx="895350" cy="396875"/>
              </a:xfrm>
              <a:prstGeom prst="rect">
                <a:avLst/>
              </a:prstGeom>
              <a:solidFill>
                <a:srgbClr val="FBF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 b="1">
                    <a:latin typeface="Calibri" pitchFamily="34" charset="0"/>
                  </a:rPr>
                  <a:t>UCx targets</a:t>
                </a:r>
              </a:p>
              <a:p>
                <a:pPr eaLnBrk="1" hangingPunct="1"/>
                <a:r>
                  <a:rPr lang="en-US" sz="1000" b="1">
                    <a:latin typeface="Calibri" pitchFamily="34" charset="0"/>
                  </a:rPr>
                  <a:t>25 gr</a:t>
                </a:r>
              </a:p>
            </p:txBody>
          </p:sp>
          <p:sp>
            <p:nvSpPr>
              <p:cNvPr id="21522" name="Text Box 23"/>
              <p:cNvSpPr txBox="1">
                <a:spLocks noChangeArrowheads="1"/>
              </p:cNvSpPr>
              <p:nvPr/>
            </p:nvSpPr>
            <p:spPr bwMode="auto">
              <a:xfrm>
                <a:off x="8172450" y="5156200"/>
                <a:ext cx="500063" cy="244475"/>
              </a:xfrm>
              <a:prstGeom prst="rect">
                <a:avLst/>
              </a:prstGeom>
              <a:solidFill>
                <a:srgbClr val="C1C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dump</a:t>
                </a:r>
              </a:p>
            </p:txBody>
          </p:sp>
          <p:sp>
            <p:nvSpPr>
              <p:cNvPr id="21523" name="Line 34"/>
              <p:cNvSpPr>
                <a:spLocks noChangeShapeType="1"/>
              </p:cNvSpPr>
              <p:nvPr/>
            </p:nvSpPr>
            <p:spPr bwMode="auto">
              <a:xfrm flipV="1">
                <a:off x="6300788" y="4654550"/>
                <a:ext cx="719137" cy="50323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4" name="Line 35"/>
              <p:cNvSpPr>
                <a:spLocks noChangeShapeType="1"/>
              </p:cNvSpPr>
              <p:nvPr/>
            </p:nvSpPr>
            <p:spPr bwMode="auto">
              <a:xfrm flipH="1" flipV="1">
                <a:off x="8243888" y="4868863"/>
                <a:ext cx="215900" cy="28733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5" name="Line 36"/>
              <p:cNvSpPr>
                <a:spLocks noChangeShapeType="1"/>
              </p:cNvSpPr>
              <p:nvPr/>
            </p:nvSpPr>
            <p:spPr bwMode="auto">
              <a:xfrm flipV="1">
                <a:off x="7308850" y="4724400"/>
                <a:ext cx="144463" cy="5048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16" name="TextBox 22"/>
            <p:cNvSpPr txBox="1">
              <a:spLocks noChangeArrowheads="1"/>
            </p:cNvSpPr>
            <p:nvPr/>
          </p:nvSpPr>
          <p:spPr bwMode="auto">
            <a:xfrm>
              <a:off x="535163" y="4448145"/>
              <a:ext cx="23086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/>
                <a:t>SPES target conceptual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329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ric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49275"/>
            <a:ext cx="4643438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 descr="nri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590867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0825" y="908050"/>
            <a:ext cx="3960813" cy="22479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Targets developed for SPES ISOL facility allow to produce a variety of beams in the proton-rich and neutron-rich area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2225" y="4365625"/>
            <a:ext cx="2520950" cy="20304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 BAD VOLATILITY elements are produced and trapped in the target. These elements are highly required for nuclear medicine applications.</a:t>
            </a:r>
          </a:p>
        </p:txBody>
      </p:sp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2230438" y="3240088"/>
            <a:ext cx="563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b="1"/>
              <a:t>UCx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900113" y="0"/>
            <a:ext cx="6450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>
              <a:defRPr/>
            </a:pPr>
            <a:r>
              <a:rPr lang="en-US" sz="28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 materials &amp; ion source development</a:t>
            </a:r>
          </a:p>
        </p:txBody>
      </p:sp>
    </p:spTree>
    <p:extLst>
      <p:ext uri="{BB962C8B-B14F-4D97-AF65-F5344CB8AC3E}">
        <p14:creationId xmlns:p14="http://schemas.microsoft.com/office/powerpoint/2010/main" val="33989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/>
          <a:stretch/>
        </p:blipFill>
        <p:spPr bwMode="auto">
          <a:xfrm>
            <a:off x="107504" y="1670364"/>
            <a:ext cx="8710247" cy="34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1520" y="980728"/>
            <a:ext cx="8424936" cy="369332"/>
            <a:chOff x="251520" y="1412776"/>
            <a:chExt cx="8424936" cy="369332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251520" y="1700808"/>
              <a:ext cx="84249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707904" y="1412776"/>
              <a:ext cx="124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215 meters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90855" y="1772816"/>
            <a:ext cx="461665" cy="3404851"/>
            <a:chOff x="8690235" y="2132856"/>
            <a:chExt cx="461665" cy="3404851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8820472" y="2132856"/>
              <a:ext cx="0" cy="34048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690235" y="3212976"/>
              <a:ext cx="461665" cy="10336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dirty="0" smtClean="0"/>
                <a:t>83 meters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19672" y="18864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 SPES elements</a:t>
            </a:r>
            <a:endParaRPr lang="en-US" sz="36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27516" y="1340768"/>
            <a:ext cx="138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Two</a:t>
            </a:r>
            <a:r>
              <a:rPr lang="it-IT" dirty="0" smtClean="0"/>
              <a:t> ISOL targets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381036" y="144791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Cyclotron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689123" y="4920843"/>
            <a:ext cx="2268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High </a:t>
            </a:r>
            <a:r>
              <a:rPr lang="it-IT" dirty="0" err="1"/>
              <a:t>R</a:t>
            </a:r>
            <a:r>
              <a:rPr lang="it-IT" dirty="0" err="1" smtClean="0"/>
              <a:t>esolution</a:t>
            </a:r>
            <a:r>
              <a:rPr lang="it-IT" dirty="0" smtClean="0"/>
              <a:t> Mass Separator</a:t>
            </a:r>
          </a:p>
          <a:p>
            <a:r>
              <a:rPr lang="it-IT" dirty="0" smtClean="0"/>
              <a:t>DM/M= 1/40000</a:t>
            </a:r>
          </a:p>
          <a:p>
            <a:r>
              <a:rPr lang="it-IT" dirty="0" smtClean="0"/>
              <a:t>(DX=1.3 mm)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500690" y="4114510"/>
            <a:ext cx="295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 Breeder &amp; Medium </a:t>
            </a:r>
            <a:r>
              <a:rPr lang="it-IT" dirty="0" err="1" smtClean="0"/>
              <a:t>Resolution</a:t>
            </a:r>
            <a:r>
              <a:rPr lang="it-IT" dirty="0" smtClean="0"/>
              <a:t> Mass Separator DM/M=1/1000</a:t>
            </a:r>
          </a:p>
          <a:p>
            <a:r>
              <a:rPr lang="it-IT" dirty="0" smtClean="0"/>
              <a:t>(DX=8mm)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950873" y="359300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1+ RIB line 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581864" y="360815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</a:t>
            </a:r>
            <a:r>
              <a:rPr lang="it-IT" dirty="0" smtClean="0"/>
              <a:t>+ RIB line 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044725" y="18090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RFQ 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327428" y="17986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ALPI </a:t>
            </a:r>
            <a:r>
              <a:rPr lang="it-IT" dirty="0" err="1" smtClean="0"/>
              <a:t>Linac</a:t>
            </a:r>
            <a:endParaRPr lang="en-US" dirty="0"/>
          </a:p>
        </p:txBody>
      </p:sp>
      <p:cxnSp>
        <p:nvCxnSpPr>
          <p:cNvPr id="13" name="Connettore 2 12"/>
          <p:cNvCxnSpPr>
            <a:stCxn id="16" idx="0"/>
          </p:cNvCxnSpPr>
          <p:nvPr/>
        </p:nvCxnSpPr>
        <p:spPr>
          <a:xfrm flipH="1" flipV="1">
            <a:off x="5220072" y="3032535"/>
            <a:ext cx="422657" cy="5604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 flipV="1">
            <a:off x="3982227" y="3032535"/>
            <a:ext cx="229734" cy="578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7381036" y="1817242"/>
            <a:ext cx="611708" cy="1430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/>
          <p:cNvSpPr/>
          <p:nvPr/>
        </p:nvSpPr>
        <p:spPr>
          <a:xfrm>
            <a:off x="6472375" y="2469573"/>
            <a:ext cx="691913" cy="1858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>
            <a:off x="5827516" y="2404481"/>
            <a:ext cx="691913" cy="11885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ttore 2 25"/>
          <p:cNvCxnSpPr>
            <a:stCxn id="11" idx="1"/>
            <a:endCxn id="28" idx="4"/>
          </p:cNvCxnSpPr>
          <p:nvPr/>
        </p:nvCxnSpPr>
        <p:spPr>
          <a:xfrm flipH="1" flipV="1">
            <a:off x="6173473" y="3593004"/>
            <a:ext cx="515650" cy="19280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15" idx="0"/>
          </p:cNvCxnSpPr>
          <p:nvPr/>
        </p:nvCxnSpPr>
        <p:spPr>
          <a:xfrm flipH="1" flipV="1">
            <a:off x="4550782" y="3260862"/>
            <a:ext cx="427164" cy="853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>
            <a:off x="4204824" y="2417060"/>
            <a:ext cx="691913" cy="831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>
            <a:off x="3071357" y="2744055"/>
            <a:ext cx="691913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ttore 2 34"/>
          <p:cNvCxnSpPr>
            <a:stCxn id="18" idx="2"/>
            <a:endCxn id="34" idx="0"/>
          </p:cNvCxnSpPr>
          <p:nvPr/>
        </p:nvCxnSpPr>
        <p:spPr>
          <a:xfrm>
            <a:off x="3412775" y="2178362"/>
            <a:ext cx="4539" cy="5656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3285247" y="2924524"/>
            <a:ext cx="296617" cy="1080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ttore 2 43"/>
          <p:cNvCxnSpPr/>
          <p:nvPr/>
        </p:nvCxnSpPr>
        <p:spPr>
          <a:xfrm>
            <a:off x="6565325" y="2003474"/>
            <a:ext cx="253006" cy="529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18901" y="5301208"/>
            <a:ext cx="6300528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To </a:t>
            </a:r>
            <a:r>
              <a:rPr lang="it-IT" dirty="0" err="1"/>
              <a:t>allow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 </a:t>
            </a:r>
            <a:r>
              <a:rPr lang="it-IT" dirty="0" err="1"/>
              <a:t>configuration</a:t>
            </a:r>
            <a:r>
              <a:rPr lang="it-IT" dirty="0"/>
              <a:t> the </a:t>
            </a:r>
            <a:r>
              <a:rPr lang="it-IT" dirty="0" err="1"/>
              <a:t>actual</a:t>
            </a:r>
            <a:r>
              <a:rPr lang="it-IT" dirty="0"/>
              <a:t> 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lines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 be </a:t>
            </a:r>
            <a:r>
              <a:rPr lang="it-IT" dirty="0" err="1"/>
              <a:t>reshaffled</a:t>
            </a:r>
            <a:r>
              <a:rPr lang="it-IT" dirty="0"/>
              <a:t>. Works </a:t>
            </a:r>
            <a:r>
              <a:rPr lang="it-IT" dirty="0" err="1"/>
              <a:t>will</a:t>
            </a:r>
            <a:r>
              <a:rPr lang="it-IT" dirty="0"/>
              <a:t> start in </a:t>
            </a:r>
            <a:r>
              <a:rPr lang="it-IT" dirty="0" err="1"/>
              <a:t>September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Four</a:t>
            </a:r>
            <a:r>
              <a:rPr lang="it-IT" dirty="0" smtClean="0"/>
              <a:t>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available</a:t>
            </a:r>
            <a:r>
              <a:rPr lang="it-IT" dirty="0"/>
              <a:t> in </a:t>
            </a:r>
            <a:r>
              <a:rPr lang="it-IT" dirty="0" err="1"/>
              <a:t>experimental</a:t>
            </a:r>
            <a:r>
              <a:rPr lang="it-IT" dirty="0"/>
              <a:t> hall 3. </a:t>
            </a:r>
            <a:r>
              <a:rPr lang="it-IT" dirty="0" err="1" smtClean="0"/>
              <a:t>RIBs</a:t>
            </a:r>
            <a:r>
              <a:rPr lang="it-IT" dirty="0" smtClean="0"/>
              <a:t> </a:t>
            </a:r>
            <a:r>
              <a:rPr lang="it-IT" dirty="0"/>
              <a:t>can be </a:t>
            </a:r>
            <a:r>
              <a:rPr lang="it-IT" dirty="0" err="1" smtClean="0"/>
              <a:t>transported</a:t>
            </a:r>
            <a:r>
              <a:rPr lang="it-IT" dirty="0" smtClean="0"/>
              <a:t> </a:t>
            </a:r>
            <a:r>
              <a:rPr lang="it-IT" dirty="0"/>
              <a:t>in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 smtClean="0"/>
              <a:t>halls</a:t>
            </a:r>
            <a:r>
              <a:rPr lang="it-IT" dirty="0" smtClean="0"/>
              <a:t> </a:t>
            </a:r>
            <a:r>
              <a:rPr lang="it-IT" dirty="0" err="1" smtClean="0"/>
              <a:t>too</a:t>
            </a:r>
            <a:r>
              <a:rPr lang="it-IT" dirty="0" smtClean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6374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229600" cy="854075"/>
          </a:xfrm>
        </p:spPr>
        <p:txBody>
          <a:bodyPr/>
          <a:lstStyle/>
          <a:p>
            <a:r>
              <a:rPr lang="it-IT" dirty="0" smtClean="0">
                <a:latin typeface="Calibri" charset="0"/>
              </a:rPr>
              <a:t>NEW RFQ injector for ALPI</a:t>
            </a:r>
            <a:endParaRPr lang="it-IT" dirty="0">
              <a:latin typeface="Calibri" charset="0"/>
            </a:endParaRPr>
          </a:p>
        </p:txBody>
      </p:sp>
      <p:sp>
        <p:nvSpPr>
          <p:cNvPr id="43017" name="Rectangle 3"/>
          <p:cNvSpPr txBox="1">
            <a:spLocks noChangeArrowheads="1"/>
          </p:cNvSpPr>
          <p:nvPr/>
        </p:nvSpPr>
        <p:spPr bwMode="auto">
          <a:xfrm>
            <a:off x="96034" y="1092002"/>
            <a:ext cx="859118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Energy 5.7 –&gt; </a:t>
            </a:r>
            <a:r>
              <a:rPr lang="it-IT" sz="1600" dirty="0" smtClean="0">
                <a:latin typeface="Calibri" charset="0"/>
              </a:rPr>
              <a:t>727.3 [</a:t>
            </a:r>
            <a:r>
              <a:rPr lang="el-GR" sz="1600" dirty="0" smtClean="0">
                <a:latin typeface="Calibri" charset="0"/>
              </a:rPr>
              <a:t>β</a:t>
            </a:r>
            <a:r>
              <a:rPr lang="it-IT" sz="1600" dirty="0" smtClean="0">
                <a:latin typeface="Calibri" charset="0"/>
              </a:rPr>
              <a:t>=0.0395] </a:t>
            </a:r>
            <a:r>
              <a:rPr lang="it-IT" sz="1600" dirty="0">
                <a:latin typeface="Calibri" charset="0"/>
              </a:rPr>
              <a:t>KeV/A  (A/q=7)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Beam transmission </a:t>
            </a:r>
            <a:r>
              <a:rPr lang="it-IT" sz="1600" dirty="0" smtClean="0">
                <a:latin typeface="Calibri" charset="0"/>
              </a:rPr>
              <a:t>&gt;95%, low RMS longitudinal emittance at output: 0.15 ns*keV/u.</a:t>
            </a:r>
            <a:endParaRPr lang="it-IT" sz="1600" dirty="0">
              <a:latin typeface="Calibri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Length </a:t>
            </a:r>
            <a:r>
              <a:rPr lang="it-IT" sz="1600" dirty="0" smtClean="0">
                <a:latin typeface="Calibri" charset="0"/>
              </a:rPr>
              <a:t>695 </a:t>
            </a:r>
            <a:r>
              <a:rPr lang="it-IT" sz="1600" dirty="0">
                <a:latin typeface="Calibri" charset="0"/>
              </a:rPr>
              <a:t>cm </a:t>
            </a:r>
            <a:r>
              <a:rPr lang="it-IT" sz="1600" dirty="0" smtClean="0">
                <a:latin typeface="Calibri" charset="0"/>
              </a:rPr>
              <a:t>(7 modules) </a:t>
            </a:r>
            <a:r>
              <a:rPr lang="it-IT" sz="1600" dirty="0">
                <a:latin typeface="Calibri" charset="0"/>
              </a:rPr>
              <a:t>intervane </a:t>
            </a:r>
            <a:r>
              <a:rPr lang="it-IT" sz="1600" dirty="0" smtClean="0">
                <a:latin typeface="Calibri" charset="0"/>
              </a:rPr>
              <a:t>voltage  63.8 – 85.8 kV  </a:t>
            </a:r>
            <a:endParaRPr lang="it-IT" sz="1600" dirty="0">
              <a:latin typeface="Calibri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RF power </a:t>
            </a:r>
            <a:r>
              <a:rPr lang="it-IT" sz="1600" dirty="0" smtClean="0">
                <a:latin typeface="Calibri" charset="0"/>
              </a:rPr>
              <a:t>(four vanes) 100 kW.</a:t>
            </a:r>
            <a:endParaRPr lang="it-IT" sz="1600" dirty="0">
              <a:latin typeface="Calibri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 smtClean="0">
                <a:latin typeface="Calibri" charset="0"/>
              </a:rPr>
              <a:t>Mechanical </a:t>
            </a:r>
            <a:r>
              <a:rPr lang="it-IT" sz="1600" dirty="0">
                <a:latin typeface="Calibri" charset="0"/>
              </a:rPr>
              <a:t>design and realization, taking advantage of IFMIF </a:t>
            </a:r>
            <a:r>
              <a:rPr lang="it-IT" sz="1600" dirty="0" smtClean="0">
                <a:latin typeface="Calibri" charset="0"/>
              </a:rPr>
              <a:t>experience (LNL, INFN_Pd, Bo, To).</a:t>
            </a:r>
            <a:endParaRPr lang="it-IT" sz="1600" dirty="0">
              <a:latin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4776"/>
            <a:ext cx="3675000" cy="18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tente\gian\downloadFireFox\RFQ_SPES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3" y="2532162"/>
            <a:ext cx="307502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la 3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052633"/>
              </p:ext>
            </p:extLst>
          </p:nvPr>
        </p:nvGraphicFramePr>
        <p:xfrm>
          <a:off x="4726293" y="3218869"/>
          <a:ext cx="4284984" cy="3371813"/>
        </p:xfrm>
        <a:graphic>
          <a:graphicData uri="http://schemas.openxmlformats.org/drawingml/2006/table">
            <a:tbl>
              <a:tblPr firstRow="1" firstCol="1" bandRow="1" bandCol="1">
                <a:tableStyleId>{0E3FDE45-AF77-4B5C-9715-49D594BDF05E}</a:tableStyleId>
              </a:tblPr>
              <a:tblGrid>
                <a:gridCol w="2827740"/>
                <a:gridCol w="1457244"/>
              </a:tblGrid>
              <a:tr h="269169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itchFamily="34" charset="0"/>
                        </a:rPr>
                        <a:t>Parameter (units)</a:t>
                      </a:r>
                      <a:endParaRPr lang="it-IT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itchFamily="34" charset="0"/>
                        </a:rPr>
                        <a:t>Design Value</a:t>
                      </a:r>
                      <a:endParaRPr lang="it-IT" sz="12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Operational mode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CW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Frequency (MHz)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80.00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1969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Injection Energy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5.7 (β=0.0035)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6709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Output Energy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727 (β=0.0395)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4865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Accelerated beam current (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  <a:sym typeface="Symbol"/>
                        </a:rPr>
                        <a:t>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A)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100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1678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Charge states of accelerated ions (Q/A)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7 – 3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40120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Inter-vane voltage V (kV, A/q=7)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63.8 – 85.84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Vane length L (m) 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6.95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Average radius R</a:t>
                      </a:r>
                      <a:r>
                        <a:rPr lang="en-GB" sz="1200" b="0" baseline="-25000" dirty="0">
                          <a:effectLst/>
                          <a:latin typeface="Calibri" pitchFamily="34" charset="0"/>
                        </a:rPr>
                        <a:t>0 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(mm)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5.33 – 6.788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Synchronous phase (deg.)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-90 – -20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Focusing strength B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4.7 – 4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Peak field (Kilpatrick units)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1.74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Transmission (%)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95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457287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Output Long. RMS emittance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mmmrad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) /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keVns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/u)/(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keVdeg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0.055 / 0.15 / 4.35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9512" y="433236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Mechanical layout of the RFQ tank module of about 1 meter.</a:t>
            </a:r>
            <a:endParaRPr lang="it-IT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751512" y="2532162"/>
            <a:ext cx="385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First prototype construction: end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23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uppo 7"/>
          <p:cNvGrpSpPr>
            <a:grpSpLocks/>
          </p:cNvGrpSpPr>
          <p:nvPr/>
        </p:nvGrpSpPr>
        <p:grpSpPr bwMode="auto">
          <a:xfrm>
            <a:off x="409575" y="835025"/>
            <a:ext cx="8251825" cy="5757011"/>
            <a:chOff x="409575" y="835682"/>
            <a:chExt cx="8251825" cy="5756356"/>
          </a:xfrm>
        </p:grpSpPr>
        <p:pic>
          <p:nvPicPr>
            <p:cNvPr id="307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835682"/>
              <a:ext cx="4194233" cy="54413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71"/>
            <a:stretch>
              <a:fillRect/>
            </a:stretch>
          </p:blipFill>
          <p:spPr bwMode="auto">
            <a:xfrm>
              <a:off x="5980458" y="2970589"/>
              <a:ext cx="2680942" cy="33064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007" y="836577"/>
              <a:ext cx="2638840" cy="257122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3" name="Text Box 6"/>
            <p:cNvSpPr txBox="1">
              <a:spLocks noChangeArrowheads="1"/>
            </p:cNvSpPr>
            <p:nvPr/>
          </p:nvSpPr>
          <p:spPr bwMode="auto">
            <a:xfrm>
              <a:off x="3732213" y="837270"/>
              <a:ext cx="2320925" cy="575476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Superconductive linac based on QW </a:t>
              </a: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resonators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(since 1995)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Up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graded to </a:t>
              </a: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 smtClean="0">
                  <a:solidFill>
                    <a:schemeClr val="bg1"/>
                  </a:solidFill>
                  <a:latin typeface="+mn-lt"/>
                </a:rPr>
                <a:t>Veq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~ </a:t>
              </a: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50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MV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 </a:t>
              </a: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schemeClr val="bg1"/>
                  </a:solidFill>
                  <a:latin typeface="+mn-lt"/>
                </a:rPr>
                <a:t>Pb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/Cu  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to </a:t>
              </a:r>
              <a:r>
                <a:rPr lang="en-US" sz="1600" dirty="0" err="1">
                  <a:solidFill>
                    <a:schemeClr val="bg1"/>
                  </a:solidFill>
                  <a:latin typeface="+mn-lt"/>
                </a:rPr>
                <a:t>Nb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/Cu spattered 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cavities (or 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bulk </a:t>
              </a:r>
              <a:r>
                <a:rPr lang="en-US" sz="1600" dirty="0" err="1">
                  <a:solidFill>
                    <a:schemeClr val="bg1"/>
                  </a:solidFill>
                  <a:latin typeface="+mn-lt"/>
                </a:rPr>
                <a:t>Nb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cavities)</a:t>
              </a:r>
              <a:endParaRPr lang="en-US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17218" y="169476"/>
            <a:ext cx="60030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2060"/>
                </a:solidFill>
                <a:latin typeface="Arial" charset="0"/>
              </a:rPr>
              <a:t>  The ALPI </a:t>
            </a:r>
            <a:r>
              <a:rPr lang="it-IT" sz="2800" b="1" dirty="0" smtClean="0">
                <a:solidFill>
                  <a:srgbClr val="002060"/>
                </a:solidFill>
                <a:latin typeface="Arial" charset="0"/>
              </a:rPr>
              <a:t>Superconductive-Linac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64985510"/>
              </p:ext>
            </p:extLst>
          </p:nvPr>
        </p:nvGraphicFramePr>
        <p:xfrm>
          <a:off x="2506691" y="3407439"/>
          <a:ext cx="4219575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Chart" r:id="rId7" imgW="6118950" imgH="2743146" progId="Excel.Sheet.8">
                  <p:embed/>
                </p:oleObj>
              </mc:Choice>
              <mc:Fallback>
                <p:oleObj name="Chart" r:id="rId7" imgW="6118950" imgH="2743146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99" b="6517"/>
                      <a:stretch>
                        <a:fillRect/>
                      </a:stretch>
                    </p:blipFill>
                    <p:spPr bwMode="auto">
                      <a:xfrm>
                        <a:off x="2506691" y="3407439"/>
                        <a:ext cx="4219575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70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76456" cy="476672"/>
          </a:xfrm>
          <a:noFill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Framework for SPES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56" y="1484784"/>
            <a:ext cx="7320504" cy="549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eu_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00" y="4136012"/>
            <a:ext cx="706630" cy="4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p7_capaciti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30" y="4161550"/>
            <a:ext cx="6191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 du S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6012"/>
            <a:ext cx="1385956" cy="46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6" y="1556792"/>
            <a:ext cx="4289333" cy="154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-78102" y="2826499"/>
            <a:ext cx="38845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200" dirty="0"/>
              <a:t>Nuclear Physics European Coordination Committee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The Framework for SPES</a:t>
            </a:r>
            <a:endParaRPr lang="en-US" dirty="0"/>
          </a:p>
        </p:txBody>
      </p:sp>
      <p:sp>
        <p:nvSpPr>
          <p:cNvPr id="12" name="Rectangle 5"/>
          <p:cNvSpPr/>
          <p:nvPr/>
        </p:nvSpPr>
        <p:spPr>
          <a:xfrm>
            <a:off x="83632" y="4797152"/>
            <a:ext cx="3921767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Its core aim is to provide access to seven of the complementary world-class 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Large-Scale </a:t>
            </a:r>
            <a:r>
              <a:rPr lang="en-US" sz="1600" b="1" dirty="0">
                <a:solidFill>
                  <a:srgbClr val="FF0000"/>
                </a:solidFill>
              </a:rPr>
              <a:t>F</a:t>
            </a:r>
            <a:r>
              <a:rPr lang="en-US" sz="1600" b="1" dirty="0" smtClean="0">
                <a:solidFill>
                  <a:srgbClr val="FF0000"/>
                </a:solidFill>
              </a:rPr>
              <a:t>acilities</a:t>
            </a:r>
            <a:r>
              <a:rPr lang="en-US" sz="1400" dirty="0"/>
              <a:t>: </a:t>
            </a:r>
            <a:r>
              <a:rPr lang="en-US" sz="1400" dirty="0">
                <a:hlinkClick r:id="rId8"/>
              </a:rPr>
              <a:t>GANIL</a:t>
            </a:r>
            <a:r>
              <a:rPr lang="en-US" sz="1400" dirty="0"/>
              <a:t> (F), </a:t>
            </a:r>
            <a:r>
              <a:rPr lang="en-US" sz="1400" dirty="0">
                <a:hlinkClick r:id="rId9"/>
              </a:rPr>
              <a:t>GSI </a:t>
            </a:r>
            <a:r>
              <a:rPr lang="en-US" sz="1400" dirty="0"/>
              <a:t>(D), joint </a:t>
            </a:r>
            <a:r>
              <a:rPr lang="en-US" sz="1400" dirty="0">
                <a:hlinkClick r:id="rId10"/>
              </a:rPr>
              <a:t>LNL-LNS </a:t>
            </a:r>
            <a:r>
              <a:rPr lang="en-US" sz="1400" dirty="0"/>
              <a:t>(I),</a:t>
            </a:r>
            <a:r>
              <a:rPr lang="en-US" sz="1400" dirty="0">
                <a:hlinkClick r:id="rId11"/>
              </a:rPr>
              <a:t> JYFL</a:t>
            </a:r>
            <a:r>
              <a:rPr lang="en-US" sz="1400" dirty="0"/>
              <a:t> (FI), </a:t>
            </a:r>
            <a:r>
              <a:rPr lang="en-US" sz="1400" dirty="0">
                <a:hlinkClick r:id="rId12"/>
              </a:rPr>
              <a:t>KVI</a:t>
            </a:r>
            <a:r>
              <a:rPr lang="en-US" sz="1400" dirty="0"/>
              <a:t> (NL), </a:t>
            </a:r>
            <a:r>
              <a:rPr lang="en-US" sz="1400" dirty="0">
                <a:hlinkClick r:id="rId13"/>
              </a:rPr>
              <a:t>CERN-ISOLDE</a:t>
            </a:r>
            <a:r>
              <a:rPr lang="en-US" sz="1400" dirty="0"/>
              <a:t> (CH) and </a:t>
            </a:r>
            <a:r>
              <a:rPr lang="en-US" sz="1400" dirty="0">
                <a:hlinkClick r:id="rId14"/>
              </a:rPr>
              <a:t>ALTO</a:t>
            </a:r>
            <a:r>
              <a:rPr lang="en-US" sz="1400" dirty="0"/>
              <a:t> (F). These facilities provide stable and radioactive ion beams of excellent qualities ranging in energies from tens of </a:t>
            </a:r>
            <a:r>
              <a:rPr lang="en-US" sz="1400" dirty="0" err="1"/>
              <a:t>keV</a:t>
            </a:r>
            <a:r>
              <a:rPr lang="en-US" sz="1400" dirty="0"/>
              <a:t>/u to a few </a:t>
            </a:r>
            <a:r>
              <a:rPr lang="en-US" sz="1400" dirty="0" err="1"/>
              <a:t>GeV</a:t>
            </a:r>
            <a:r>
              <a:rPr lang="en-US" sz="1400" dirty="0"/>
              <a:t>/u.</a:t>
            </a:r>
          </a:p>
        </p:txBody>
      </p:sp>
      <p:sp>
        <p:nvSpPr>
          <p:cNvPr id="13" name="5-Point Star 6"/>
          <p:cNvSpPr/>
          <p:nvPr/>
        </p:nvSpPr>
        <p:spPr>
          <a:xfrm>
            <a:off x="3275856" y="5034270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6"/>
          <p:cNvSpPr/>
          <p:nvPr/>
        </p:nvSpPr>
        <p:spPr>
          <a:xfrm>
            <a:off x="5580112" y="4509120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6"/>
          <p:cNvSpPr/>
          <p:nvPr/>
        </p:nvSpPr>
        <p:spPr>
          <a:xfrm>
            <a:off x="6587483" y="5085184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6"/>
          <p:cNvSpPr/>
          <p:nvPr/>
        </p:nvSpPr>
        <p:spPr>
          <a:xfrm>
            <a:off x="6123903" y="4972700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6"/>
          <p:cNvSpPr/>
          <p:nvPr/>
        </p:nvSpPr>
        <p:spPr>
          <a:xfrm>
            <a:off x="6156176" y="4077072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6"/>
          <p:cNvSpPr/>
          <p:nvPr/>
        </p:nvSpPr>
        <p:spPr>
          <a:xfrm>
            <a:off x="6444208" y="4581128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6"/>
          <p:cNvSpPr/>
          <p:nvPr/>
        </p:nvSpPr>
        <p:spPr>
          <a:xfrm>
            <a:off x="7524328" y="2636912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6"/>
          <p:cNvSpPr/>
          <p:nvPr/>
        </p:nvSpPr>
        <p:spPr>
          <a:xfrm>
            <a:off x="5724128" y="4509120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6"/>
          <p:cNvSpPr/>
          <p:nvPr/>
        </p:nvSpPr>
        <p:spPr>
          <a:xfrm>
            <a:off x="7019531" y="6093296"/>
            <a:ext cx="216765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9"/>
          <p:cNvCxnSpPr/>
          <p:nvPr/>
        </p:nvCxnSpPr>
        <p:spPr>
          <a:xfrm>
            <a:off x="6679076" y="5193017"/>
            <a:ext cx="413204" cy="10442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umetto 2 22"/>
          <p:cNvSpPr/>
          <p:nvPr/>
        </p:nvSpPr>
        <p:spPr>
          <a:xfrm>
            <a:off x="8581804" y="5089619"/>
            <a:ext cx="461362" cy="305739"/>
          </a:xfrm>
          <a:prstGeom prst="wedgeRoundRectCallout">
            <a:avLst>
              <a:gd name="adj1" fmla="val -198241"/>
              <a:gd name="adj2" fmla="val -146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</a:rPr>
              <a:t>ELI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5-Point Star 6"/>
          <p:cNvSpPr/>
          <p:nvPr/>
        </p:nvSpPr>
        <p:spPr>
          <a:xfrm>
            <a:off x="7884368" y="5085184"/>
            <a:ext cx="216765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23"/>
          <p:cNvSpPr/>
          <p:nvPr/>
        </p:nvSpPr>
        <p:spPr>
          <a:xfrm>
            <a:off x="111830" y="3105928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European Commission </a:t>
            </a:r>
            <a:r>
              <a:rPr lang="en-US" dirty="0" smtClean="0"/>
              <a:t>funds, within </a:t>
            </a:r>
            <a:r>
              <a:rPr lang="en-US" dirty="0"/>
              <a:t>its Seventh Framework </a:t>
            </a:r>
            <a:r>
              <a:rPr lang="en-US" dirty="0" err="1"/>
              <a:t>Programme</a:t>
            </a:r>
            <a:r>
              <a:rPr lang="en-US" dirty="0"/>
              <a:t> (FP7</a:t>
            </a:r>
            <a:r>
              <a:rPr lang="en-US" dirty="0" smtClean="0"/>
              <a:t>), the ENSAR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23"/>
          <p:cNvSpPr txBox="1">
            <a:spLocks noChangeArrowheads="1"/>
          </p:cNvSpPr>
          <p:nvPr/>
        </p:nvSpPr>
        <p:spPr bwMode="auto">
          <a:xfrm>
            <a:off x="1905000" y="106363"/>
            <a:ext cx="4648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SPES  collaboration network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6600" y="889000"/>
            <a:ext cx="1433513" cy="307975"/>
          </a:xfrm>
          <a:prstGeom prst="rect">
            <a:avLst/>
          </a:prstGeom>
          <a:solidFill>
            <a:srgbClr val="9966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>
                <a:solidFill>
                  <a:schemeClr val="bg1">
                    <a:lumMod val="95000"/>
                  </a:schemeClr>
                </a:solidFill>
                <a:latin typeface="Arial" charset="0"/>
                <a:cs typeface="+mn-cs"/>
              </a:rPr>
              <a:t>KoRIA-KOREA</a:t>
            </a:r>
            <a:endParaRPr lang="it-IT" sz="1400" b="1" dirty="0">
              <a:solidFill>
                <a:schemeClr val="bg1">
                  <a:lumMod val="95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3150" y="889000"/>
            <a:ext cx="1387475" cy="307975"/>
          </a:xfrm>
          <a:prstGeom prst="rect">
            <a:avLst/>
          </a:prstGeom>
          <a:solidFill>
            <a:srgbClr val="9966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chemeClr val="bg1">
                    <a:lumMod val="95000"/>
                  </a:schemeClr>
                </a:solidFill>
                <a:latin typeface="Arial" charset="0"/>
                <a:cs typeface="+mn-cs"/>
              </a:rPr>
              <a:t>iThemba Labs</a:t>
            </a:r>
          </a:p>
        </p:txBody>
      </p:sp>
    </p:spTree>
    <p:extLst>
      <p:ext uri="{BB962C8B-B14F-4D97-AF65-F5344CB8AC3E}">
        <p14:creationId xmlns:p14="http://schemas.microsoft.com/office/powerpoint/2010/main" val="1061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914400" y="350838"/>
            <a:ext cx="6400800" cy="990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SPES CYCLOTRON  </a:t>
            </a:r>
            <a:r>
              <a:rPr lang="en-US" sz="36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work per year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1828800"/>
            <a:ext cx="39243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0000"/>
                </a:solidFill>
                <a:latin typeface="Garamond" pitchFamily="18" charset="0"/>
              </a:rPr>
              <a:t>Expected Beam on target: </a:t>
            </a:r>
          </a:p>
          <a:p>
            <a:r>
              <a:rPr lang="it-IT" sz="2400" b="1">
                <a:solidFill>
                  <a:srgbClr val="FF0000"/>
                </a:solidFill>
                <a:latin typeface="Garamond" pitchFamily="18" charset="0"/>
              </a:rPr>
              <a:t>10600 hours per year.</a:t>
            </a:r>
          </a:p>
          <a:p>
            <a:endParaRPr lang="it-IT" sz="1400" b="1">
              <a:solidFill>
                <a:srgbClr val="FF0000"/>
              </a:solidFill>
              <a:latin typeface="Garamond" pitchFamily="18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Garamond" pitchFamily="18" charset="0"/>
              </a:rPr>
              <a:t>Over 5000 hours/year  of proton beam available for RIB production and 5000 hours/year  for applications.</a:t>
            </a:r>
            <a:endParaRPr lang="it-IT" b="1">
              <a:solidFill>
                <a:srgbClr val="FF0000"/>
              </a:solidFill>
              <a:latin typeface="Garamond" pitchFamily="18" charset="0"/>
            </a:endParaRPr>
          </a:p>
          <a:p>
            <a:endParaRPr lang="it-IT" b="1">
              <a:latin typeface="Garamond" pitchFamily="18" charset="0"/>
            </a:endParaRPr>
          </a:p>
          <a:p>
            <a:r>
              <a:rPr lang="it-IT" b="1">
                <a:latin typeface="Garamond" pitchFamily="18" charset="0"/>
              </a:rPr>
              <a:t>2 weeks per shift</a:t>
            </a:r>
            <a:endParaRPr lang="it-IT" sz="1400" b="1">
              <a:latin typeface="Garamond" pitchFamily="18" charset="0"/>
            </a:endParaRPr>
          </a:p>
          <a:p>
            <a:r>
              <a:rPr lang="it-IT" sz="1600">
                <a:latin typeface="Garamond" pitchFamily="18" charset="0"/>
              </a:rPr>
              <a:t>Beam preparation 2 days</a:t>
            </a:r>
          </a:p>
          <a:p>
            <a:r>
              <a:rPr lang="it-IT" sz="1600">
                <a:latin typeface="Garamond" pitchFamily="18" charset="0"/>
              </a:rPr>
              <a:t>Beam on target 12 days</a:t>
            </a:r>
          </a:p>
          <a:p>
            <a:endParaRPr lang="en-US" sz="1600">
              <a:latin typeface="Garamond" pitchFamily="18" charset="0"/>
            </a:endParaRPr>
          </a:p>
          <a:p>
            <a:r>
              <a:rPr lang="it-IT" sz="1600">
                <a:latin typeface="Garamond" pitchFamily="18" charset="0"/>
                <a:sym typeface="Wingdings" pitchFamily="2" charset="2"/>
              </a:rPr>
              <a:t>Beam on target </a:t>
            </a:r>
            <a:r>
              <a:rPr lang="it-IT" sz="1600">
                <a:latin typeface="Garamond" pitchFamily="18" charset="0"/>
              </a:rPr>
              <a:t>280 hours per shift</a:t>
            </a:r>
          </a:p>
          <a:p>
            <a:endParaRPr lang="it-IT" sz="1600">
              <a:latin typeface="Garamond" pitchFamily="18" charset="0"/>
            </a:endParaRPr>
          </a:p>
          <a:p>
            <a:r>
              <a:rPr lang="it-IT" sz="1600">
                <a:latin typeface="Garamond" pitchFamily="18" charset="0"/>
              </a:rPr>
              <a:t>Each bunker will cool down for 14 days after target irradiation.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40200" y="2133600"/>
          <a:ext cx="4876801" cy="4145280"/>
        </p:xfrm>
        <a:graphic>
          <a:graphicData uri="http://schemas.openxmlformats.org/drawingml/2006/table">
            <a:tbl>
              <a:tblPr/>
              <a:tblGrid>
                <a:gridCol w="1199866"/>
                <a:gridCol w="901890"/>
                <a:gridCol w="641444"/>
                <a:gridCol w="2133601"/>
              </a:tblGrid>
              <a:tr h="4876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Proton</a:t>
                      </a:r>
                      <a:r>
                        <a:rPr lang="it-IT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beam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N.rs</a:t>
                      </a:r>
                      <a:r>
                        <a:rPr lang="it-IT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of </a:t>
                      </a:r>
                      <a:r>
                        <a:rPr lang="it-IT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SHIFTS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Beam</a:t>
                      </a:r>
                      <a:r>
                        <a:rPr lang="it-IT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on target: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Total  </a:t>
                      </a: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10600 </a:t>
                      </a: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hours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876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ISOL 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r>
                        <a:rPr lang="it-IT" sz="1600">
                          <a:latin typeface="Symbol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A 40MeV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10  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2800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876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Irradiation</a:t>
                      </a:r>
                      <a:r>
                        <a:rPr lang="it-IT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r>
                        <a:rPr lang="it-IT" sz="1600" dirty="0">
                          <a:latin typeface="Symbol"/>
                          <a:ea typeface="Times New Roman"/>
                          <a:cs typeface="Times New Roman"/>
                        </a:rPr>
                        <a:t> m</a:t>
                      </a: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A 70MeV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2500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876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Irradiation 2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r>
                        <a:rPr lang="it-IT" sz="1600" dirty="0">
                          <a:latin typeface="Symbol"/>
                          <a:ea typeface="Times New Roman"/>
                          <a:cs typeface="Times New Roman"/>
                        </a:rPr>
                        <a:t> m</a:t>
                      </a: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A 70MeV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2800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876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ISOL 2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it-IT" sz="1600" dirty="0" smtClean="0">
                          <a:latin typeface="Symbo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1600" dirty="0">
                          <a:latin typeface="Symbol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A </a:t>
                      </a: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40MeV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2500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3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876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Maintanance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7 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Times New Roman"/>
                          <a:ea typeface="Times New Roman"/>
                          <a:cs typeface="Times New Roman"/>
                        </a:rPr>
                        <a:t>7x14x24= 2350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9752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Cyclotron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Operation 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en-U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19x12x24=</a:t>
                      </a:r>
                      <a:r>
                        <a:rPr lang="it-IT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5462</a:t>
                      </a: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esperiment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19X2x24= </a:t>
                      </a:r>
                      <a:r>
                        <a:rPr lang="it-IT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912  beam preparation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3843" name="TextBox 4"/>
          <p:cNvSpPr txBox="1">
            <a:spLocks noChangeArrowheads="1"/>
          </p:cNvSpPr>
          <p:nvPr/>
        </p:nvSpPr>
        <p:spPr bwMode="auto">
          <a:xfrm>
            <a:off x="5508625" y="1700213"/>
            <a:ext cx="235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Beam sharing skeme</a:t>
            </a:r>
          </a:p>
        </p:txBody>
      </p:sp>
    </p:spTree>
    <p:extLst>
      <p:ext uri="{BB962C8B-B14F-4D97-AF65-F5344CB8AC3E}">
        <p14:creationId xmlns:p14="http://schemas.microsoft.com/office/powerpoint/2010/main" val="18749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4"/>
          <p:cNvSpPr>
            <a:spLocks noGrp="1" noChangeArrowheads="1"/>
          </p:cNvSpPr>
          <p:nvPr>
            <p:ph type="title" idx="4294967295"/>
          </p:nvPr>
        </p:nvSpPr>
        <p:spPr>
          <a:xfrm>
            <a:off x="1128713" y="188913"/>
            <a:ext cx="5943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Radiation protection </a:t>
            </a:r>
            <a:endParaRPr lang="en-US" sz="2000" b="1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3011" name="Immagine 11" descr="aria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9" b="9766"/>
          <a:stretch>
            <a:fillRect/>
          </a:stretch>
        </p:blipFill>
        <p:spPr bwMode="auto">
          <a:xfrm>
            <a:off x="381000" y="2667000"/>
            <a:ext cx="4000500" cy="33004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12" name="Group 40"/>
          <p:cNvGrpSpPr>
            <a:grpSpLocks/>
          </p:cNvGrpSpPr>
          <p:nvPr/>
        </p:nvGrpSpPr>
        <p:grpSpPr bwMode="auto">
          <a:xfrm>
            <a:off x="4276725" y="1785938"/>
            <a:ext cx="4867275" cy="4056062"/>
            <a:chOff x="3164" y="1440"/>
            <a:chExt cx="2308" cy="1272"/>
          </a:xfrm>
        </p:grpSpPr>
        <p:pic>
          <p:nvPicPr>
            <p:cNvPr id="43017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440"/>
              <a:ext cx="2160" cy="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Text Box 42"/>
            <p:cNvSpPr txBox="1">
              <a:spLocks noChangeArrowheads="1"/>
            </p:cNvSpPr>
            <p:nvPr/>
          </p:nvSpPr>
          <p:spPr bwMode="auto">
            <a:xfrm>
              <a:off x="4310" y="2640"/>
              <a:ext cx="22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900" b="1">
                  <a:latin typeface="Calibri" pitchFamily="34" charset="0"/>
                </a:rPr>
                <a:t>Z [cm]</a:t>
              </a:r>
            </a:p>
          </p:txBody>
        </p:sp>
        <p:sp>
          <p:nvSpPr>
            <p:cNvPr id="43019" name="Text Box 43"/>
            <p:cNvSpPr txBox="1">
              <a:spLocks noChangeArrowheads="1"/>
            </p:cNvSpPr>
            <p:nvPr/>
          </p:nvSpPr>
          <p:spPr bwMode="auto">
            <a:xfrm rot="-5400000">
              <a:off x="3142" y="2077"/>
              <a:ext cx="154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900" b="1">
                  <a:latin typeface="Calibri" pitchFamily="34" charset="0"/>
                </a:rPr>
                <a:t>X [cm]</a:t>
              </a:r>
            </a:p>
          </p:txBody>
        </p:sp>
      </p:grpSp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5245100" y="1458913"/>
            <a:ext cx="3656013" cy="338137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latin typeface="Book Antiqua" pitchFamily="18" charset="0"/>
              </a:rPr>
              <a:t>Protons 70MeV 300 </a:t>
            </a:r>
            <a:r>
              <a:rPr lang="en-US" sz="1600" b="1">
                <a:latin typeface="Symbol" pitchFamily="18" charset="2"/>
              </a:rPr>
              <a:t>m</a:t>
            </a:r>
            <a:r>
              <a:rPr lang="en-US" sz="1600" b="1">
                <a:latin typeface="Book Antiqua" pitchFamily="18" charset="0"/>
              </a:rPr>
              <a:t>A on UCx target</a:t>
            </a:r>
          </a:p>
        </p:txBody>
      </p:sp>
      <p:sp>
        <p:nvSpPr>
          <p:cNvPr id="43014" name="TextBox 47"/>
          <p:cNvSpPr txBox="1">
            <a:spLocks noChangeArrowheads="1"/>
          </p:cNvSpPr>
          <p:nvPr/>
        </p:nvSpPr>
        <p:spPr bwMode="auto">
          <a:xfrm>
            <a:off x="3516313" y="974725"/>
            <a:ext cx="2525712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u="sng">
                <a:latin typeface="Book Antiqua" pitchFamily="18" charset="0"/>
              </a:rPr>
              <a:t>FLUKA simulations</a:t>
            </a:r>
          </a:p>
        </p:txBody>
      </p:sp>
      <p:sp>
        <p:nvSpPr>
          <p:cNvPr id="43015" name="Rectangle 3"/>
          <p:cNvSpPr txBox="1">
            <a:spLocks noChangeArrowheads="1"/>
          </p:cNvSpPr>
          <p:nvPr/>
        </p:nvSpPr>
        <p:spPr bwMode="auto">
          <a:xfrm>
            <a:off x="228600" y="6065838"/>
            <a:ext cx="6985000" cy="792162"/>
          </a:xfrm>
          <a:prstGeom prst="rect">
            <a:avLst/>
          </a:prstGeom>
          <a:solidFill>
            <a:srgbClr val="C6D9F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it-IT" sz="1400">
                <a:latin typeface="Book Antiqua" pitchFamily="18" charset="0"/>
              </a:rPr>
              <a:t>After one hour the activation is under the legislative limit of 1 Bq/g.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it-IT" sz="1400">
                <a:latin typeface="Book Antiqua" pitchFamily="18" charset="0"/>
              </a:rPr>
              <a:t>“Need ” to storage  the Air for one hour.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it-IT" sz="1400">
                <a:latin typeface="Book Antiqua" pitchFamily="18" charset="0"/>
              </a:rPr>
              <a:t>Recirculation of Air  </a:t>
            </a:r>
            <a:endParaRPr lang="it-IT" sz="140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752600"/>
            <a:ext cx="4262438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Shielding: 3.6 m concrete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Sever  safety problem with air activation</a:t>
            </a:r>
          </a:p>
        </p:txBody>
      </p:sp>
    </p:spTree>
    <p:extLst>
      <p:ext uri="{BB962C8B-B14F-4D97-AF65-F5344CB8AC3E}">
        <p14:creationId xmlns:p14="http://schemas.microsoft.com/office/powerpoint/2010/main" val="884732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asellaDiTesto 7"/>
          <p:cNvSpPr txBox="1">
            <a:spLocks noChangeArrowheads="1"/>
          </p:cNvSpPr>
          <p:nvPr/>
        </p:nvSpPr>
        <p:spPr bwMode="auto">
          <a:xfrm>
            <a:off x="102108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6497102" y="238418"/>
            <a:ext cx="1555750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000" i="1" dirty="0"/>
              <a:t>Union for Compact Accelerator-based </a:t>
            </a:r>
            <a:endParaRPr lang="en-US" sz="1000" dirty="0"/>
          </a:p>
          <a:p>
            <a:r>
              <a:rPr lang="en-US" sz="1000" i="1" dirty="0"/>
              <a:t>Neutron Sources </a:t>
            </a:r>
            <a:endParaRPr lang="en-US" sz="10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82431"/>
              </p:ext>
            </p:extLst>
          </p:nvPr>
        </p:nvGraphicFramePr>
        <p:xfrm>
          <a:off x="201329" y="1879250"/>
          <a:ext cx="3940468" cy="1297885"/>
        </p:xfrm>
        <a:graphic>
          <a:graphicData uri="http://schemas.openxmlformats.org/drawingml/2006/table">
            <a:tbl>
              <a:tblPr/>
              <a:tblGrid>
                <a:gridCol w="836203"/>
                <a:gridCol w="1091173"/>
                <a:gridCol w="1073649"/>
                <a:gridCol w="939443"/>
              </a:tblGrid>
              <a:tr h="719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Energy region (MeV)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Sn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(n/s)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~ 6∙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it-IT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-1</a:t>
                      </a:r>
                      <a:endParaRPr kumimoji="0" lang="it-IT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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@ 2.5 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(n 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-2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s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)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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@ 1 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(n 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-2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s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)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9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 &lt; E &lt; 10 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4514850" algn="r"/>
                          <a:tab pos="6057900" algn="r"/>
                          <a:tab pos="6221413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~ 5∙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it-IT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-1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3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13</a:t>
                      </a:r>
                      <a:endParaRPr kumimoji="0" lang="it-IT" sz="1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92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 &lt; E &lt; 50 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4514850" algn="r"/>
                          <a:tab pos="6057900" algn="r"/>
                          <a:tab pos="6221413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~ 1∙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it-IT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-1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8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6x10</a:t>
                      </a:r>
                      <a:r>
                        <a:rPr kumimoji="0" lang="it-IT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981" y="980728"/>
            <a:ext cx="41069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457200" algn="l"/>
              </a:tabLst>
            </a:pPr>
            <a:r>
              <a:rPr lang="en-US" altLang="ja-JP" sz="1600" b="1" dirty="0">
                <a:ea typeface="MS Mincho" pitchFamily="49" charset="-128"/>
                <a:cs typeface="Times New Roman" pitchFamily="18" charset="0"/>
              </a:rPr>
              <a:t>Integral neutron production at SPES Cyclotron</a:t>
            </a:r>
            <a:endParaRPr lang="en-US" altLang="ja-JP" sz="1400" b="1" dirty="0">
              <a:ea typeface="MS Mincho" pitchFamily="49" charset="-128"/>
              <a:cs typeface="Times New Roman" pitchFamily="18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en-US" altLang="ja-JP" sz="1400" dirty="0">
                <a:ea typeface="MS Mincho" pitchFamily="49" charset="-128"/>
                <a:cs typeface="Times New Roman" pitchFamily="18" charset="0"/>
              </a:rPr>
              <a:t>Proton beam= 70 MeV, 500 </a:t>
            </a:r>
            <a:r>
              <a:rPr lang="en-US" altLang="ja-JP" sz="1400" dirty="0" smtClean="0">
                <a:latin typeface="Symbol" pitchFamily="18" charset="2"/>
                <a:ea typeface="MS Mincho" pitchFamily="49" charset="-128"/>
                <a:cs typeface="Times New Roman" pitchFamily="18" charset="0"/>
              </a:rPr>
              <a:t>m</a:t>
            </a:r>
            <a:r>
              <a:rPr lang="en-US" altLang="ja-JP" sz="1400" dirty="0" smtClean="0">
                <a:ea typeface="MS Mincho" pitchFamily="49" charset="-128"/>
                <a:cs typeface="Times New Roman" pitchFamily="18" charset="0"/>
              </a:rPr>
              <a:t>A Target </a:t>
            </a:r>
            <a:r>
              <a:rPr lang="en-US" altLang="ja-JP" sz="1400" dirty="0">
                <a:ea typeface="MS Mincho" pitchFamily="49" charset="-128"/>
                <a:cs typeface="Times New Roman" pitchFamily="18" charset="0"/>
              </a:rPr>
              <a:t>= W 5mm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50" y="116632"/>
            <a:ext cx="131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767443" y="4509684"/>
            <a:ext cx="1342208" cy="764445"/>
          </a:xfrm>
          <a:custGeom>
            <a:avLst/>
            <a:gdLst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4237 w 1342208"/>
              <a:gd name="connsiteY14" fmla="*/ 411747 h 764445"/>
              <a:gd name="connsiteX15" fmla="*/ 1234440 w 1342208"/>
              <a:gd name="connsiteY15" fmla="*/ 405216 h 764445"/>
              <a:gd name="connsiteX16" fmla="*/ 1227908 w 1342208"/>
              <a:gd name="connsiteY16" fmla="*/ 398685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4237 w 1342208"/>
              <a:gd name="connsiteY14" fmla="*/ 411747 h 764445"/>
              <a:gd name="connsiteX15" fmla="*/ 1234440 w 1342208"/>
              <a:gd name="connsiteY15" fmla="*/ 405216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4237 w 1342208"/>
              <a:gd name="connsiteY14" fmla="*/ 411747 h 764445"/>
              <a:gd name="connsiteX15" fmla="*/ 1231174 w 1342208"/>
              <a:gd name="connsiteY15" fmla="*/ 421545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7503 w 1342208"/>
              <a:gd name="connsiteY14" fmla="*/ 421544 h 764445"/>
              <a:gd name="connsiteX15" fmla="*/ 1231174 w 1342208"/>
              <a:gd name="connsiteY15" fmla="*/ 421545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0362 w 1342208"/>
              <a:gd name="connsiteY13" fmla="*/ 424810 h 764445"/>
              <a:gd name="connsiteX14" fmla="*/ 1247503 w 1342208"/>
              <a:gd name="connsiteY14" fmla="*/ 421544 h 764445"/>
              <a:gd name="connsiteX15" fmla="*/ 1231174 w 1342208"/>
              <a:gd name="connsiteY15" fmla="*/ 421545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342208" h="764445">
                <a:moveTo>
                  <a:pt x="1342208" y="764445"/>
                </a:moveTo>
                <a:cubicBezTo>
                  <a:pt x="1341120" y="759002"/>
                  <a:pt x="1339631" y="753624"/>
                  <a:pt x="1338943" y="748116"/>
                </a:cubicBezTo>
                <a:cubicBezTo>
                  <a:pt x="1328281" y="662816"/>
                  <a:pt x="1344526" y="769213"/>
                  <a:pt x="1332411" y="663207"/>
                </a:cubicBezTo>
                <a:cubicBezTo>
                  <a:pt x="1329911" y="641334"/>
                  <a:pt x="1326386" y="619582"/>
                  <a:pt x="1322614" y="597893"/>
                </a:cubicBezTo>
                <a:cubicBezTo>
                  <a:pt x="1322024" y="594502"/>
                  <a:pt x="1316914" y="590530"/>
                  <a:pt x="1319348" y="588096"/>
                </a:cubicBezTo>
                <a:lnTo>
                  <a:pt x="1325880" y="594627"/>
                </a:lnTo>
                <a:cubicBezTo>
                  <a:pt x="1324791" y="575033"/>
                  <a:pt x="1325265" y="555289"/>
                  <a:pt x="1322614" y="535845"/>
                </a:cubicBezTo>
                <a:cubicBezTo>
                  <a:pt x="1321956" y="531021"/>
                  <a:pt x="1318001" y="527257"/>
                  <a:pt x="1316083" y="522782"/>
                </a:cubicBezTo>
                <a:cubicBezTo>
                  <a:pt x="1314727" y="519618"/>
                  <a:pt x="1313906" y="516251"/>
                  <a:pt x="1312817" y="512985"/>
                </a:cubicBezTo>
                <a:cubicBezTo>
                  <a:pt x="1310612" y="499757"/>
                  <a:pt x="1309937" y="492498"/>
                  <a:pt x="1306286" y="480327"/>
                </a:cubicBezTo>
                <a:cubicBezTo>
                  <a:pt x="1303319" y="470435"/>
                  <a:pt x="1299754" y="460733"/>
                  <a:pt x="1296488" y="450936"/>
                </a:cubicBezTo>
                <a:cubicBezTo>
                  <a:pt x="1295247" y="447213"/>
                  <a:pt x="1289671" y="446959"/>
                  <a:pt x="1286691" y="444405"/>
                </a:cubicBezTo>
                <a:cubicBezTo>
                  <a:pt x="1282016" y="440397"/>
                  <a:pt x="1276349" y="434608"/>
                  <a:pt x="1273628" y="431342"/>
                </a:cubicBezTo>
                <a:cubicBezTo>
                  <a:pt x="1270907" y="428076"/>
                  <a:pt x="1274716" y="426443"/>
                  <a:pt x="1270362" y="424810"/>
                </a:cubicBezTo>
                <a:cubicBezTo>
                  <a:pt x="1266008" y="423177"/>
                  <a:pt x="1254034" y="422088"/>
                  <a:pt x="1247503" y="421544"/>
                </a:cubicBezTo>
                <a:cubicBezTo>
                  <a:pt x="1240972" y="421000"/>
                  <a:pt x="1236617" y="423178"/>
                  <a:pt x="1231174" y="421545"/>
                </a:cubicBezTo>
                <a:cubicBezTo>
                  <a:pt x="1225731" y="419912"/>
                  <a:pt x="1239883" y="416102"/>
                  <a:pt x="1214846" y="411748"/>
                </a:cubicBezTo>
                <a:cubicBezTo>
                  <a:pt x="1189809" y="407394"/>
                  <a:pt x="1129937" y="396508"/>
                  <a:pt x="1080951" y="395419"/>
                </a:cubicBezTo>
                <a:cubicBezTo>
                  <a:pt x="1038036" y="381112"/>
                  <a:pt x="1070249" y="389871"/>
                  <a:pt x="989511" y="385622"/>
                </a:cubicBezTo>
                <a:cubicBezTo>
                  <a:pt x="972084" y="384705"/>
                  <a:pt x="954651" y="383805"/>
                  <a:pt x="937260" y="382356"/>
                </a:cubicBezTo>
                <a:cubicBezTo>
                  <a:pt x="928514" y="381627"/>
                  <a:pt x="919897" y="379577"/>
                  <a:pt x="911134" y="379090"/>
                </a:cubicBezTo>
                <a:cubicBezTo>
                  <a:pt x="880682" y="377398"/>
                  <a:pt x="850174" y="376913"/>
                  <a:pt x="819694" y="375825"/>
                </a:cubicBezTo>
                <a:cubicBezTo>
                  <a:pt x="760513" y="356096"/>
                  <a:pt x="834523" y="379868"/>
                  <a:pt x="783771" y="366027"/>
                </a:cubicBezTo>
                <a:cubicBezTo>
                  <a:pt x="777129" y="364216"/>
                  <a:pt x="770928" y="360846"/>
                  <a:pt x="764177" y="359496"/>
                </a:cubicBezTo>
                <a:cubicBezTo>
                  <a:pt x="739242" y="354509"/>
                  <a:pt x="753356" y="356918"/>
                  <a:pt x="721723" y="352965"/>
                </a:cubicBezTo>
                <a:cubicBezTo>
                  <a:pt x="697509" y="344893"/>
                  <a:pt x="695970" y="343354"/>
                  <a:pt x="715191" y="352965"/>
                </a:cubicBezTo>
                <a:cubicBezTo>
                  <a:pt x="710837" y="348611"/>
                  <a:pt x="708102" y="341396"/>
                  <a:pt x="702128" y="339902"/>
                </a:cubicBezTo>
                <a:cubicBezTo>
                  <a:pt x="685726" y="335801"/>
                  <a:pt x="693324" y="338055"/>
                  <a:pt x="679268" y="333370"/>
                </a:cubicBezTo>
                <a:cubicBezTo>
                  <a:pt x="668918" y="317844"/>
                  <a:pt x="676461" y="324815"/>
                  <a:pt x="653143" y="317042"/>
                </a:cubicBezTo>
                <a:lnTo>
                  <a:pt x="643346" y="313776"/>
                </a:lnTo>
                <a:lnTo>
                  <a:pt x="633548" y="310510"/>
                </a:lnTo>
                <a:cubicBezTo>
                  <a:pt x="624299" y="282757"/>
                  <a:pt x="637199" y="316595"/>
                  <a:pt x="623751" y="294182"/>
                </a:cubicBezTo>
                <a:cubicBezTo>
                  <a:pt x="621980" y="291230"/>
                  <a:pt x="623287" y="286386"/>
                  <a:pt x="620486" y="284385"/>
                </a:cubicBezTo>
                <a:cubicBezTo>
                  <a:pt x="614883" y="280383"/>
                  <a:pt x="606620" y="281672"/>
                  <a:pt x="600891" y="277853"/>
                </a:cubicBezTo>
                <a:cubicBezTo>
                  <a:pt x="597625" y="275676"/>
                  <a:pt x="594159" y="273774"/>
                  <a:pt x="591094" y="271322"/>
                </a:cubicBezTo>
                <a:cubicBezTo>
                  <a:pt x="588690" y="269399"/>
                  <a:pt x="587203" y="266374"/>
                  <a:pt x="584563" y="264790"/>
                </a:cubicBezTo>
                <a:cubicBezTo>
                  <a:pt x="581611" y="263019"/>
                  <a:pt x="578032" y="262613"/>
                  <a:pt x="574766" y="261525"/>
                </a:cubicBezTo>
                <a:cubicBezTo>
                  <a:pt x="552530" y="239289"/>
                  <a:pt x="587275" y="273180"/>
                  <a:pt x="558437" y="248462"/>
                </a:cubicBezTo>
                <a:cubicBezTo>
                  <a:pt x="553762" y="244454"/>
                  <a:pt x="545374" y="235399"/>
                  <a:pt x="545374" y="235399"/>
                </a:cubicBezTo>
                <a:cubicBezTo>
                  <a:pt x="544285" y="232133"/>
                  <a:pt x="543879" y="228554"/>
                  <a:pt x="542108" y="225602"/>
                </a:cubicBezTo>
                <a:cubicBezTo>
                  <a:pt x="539639" y="221488"/>
                  <a:pt x="529423" y="214158"/>
                  <a:pt x="525780" y="212539"/>
                </a:cubicBezTo>
                <a:cubicBezTo>
                  <a:pt x="519489" y="209743"/>
                  <a:pt x="506186" y="206007"/>
                  <a:pt x="506186" y="206007"/>
                </a:cubicBezTo>
                <a:cubicBezTo>
                  <a:pt x="491213" y="183549"/>
                  <a:pt x="500570" y="188896"/>
                  <a:pt x="483326" y="183147"/>
                </a:cubicBezTo>
                <a:cubicBezTo>
                  <a:pt x="477897" y="177719"/>
                  <a:pt x="474412" y="173381"/>
                  <a:pt x="466997" y="170085"/>
                </a:cubicBezTo>
                <a:cubicBezTo>
                  <a:pt x="460706" y="167289"/>
                  <a:pt x="447403" y="163553"/>
                  <a:pt x="447403" y="163553"/>
                </a:cubicBezTo>
                <a:cubicBezTo>
                  <a:pt x="434645" y="150796"/>
                  <a:pt x="448032" y="162235"/>
                  <a:pt x="431074" y="153756"/>
                </a:cubicBezTo>
                <a:cubicBezTo>
                  <a:pt x="427564" y="152001"/>
                  <a:pt x="424863" y="148819"/>
                  <a:pt x="421277" y="147225"/>
                </a:cubicBezTo>
                <a:cubicBezTo>
                  <a:pt x="414986" y="144429"/>
                  <a:pt x="408214" y="142870"/>
                  <a:pt x="401683" y="140693"/>
                </a:cubicBezTo>
                <a:lnTo>
                  <a:pt x="391886" y="137427"/>
                </a:lnTo>
                <a:cubicBezTo>
                  <a:pt x="380485" y="126028"/>
                  <a:pt x="388276" y="131870"/>
                  <a:pt x="365760" y="124365"/>
                </a:cubicBezTo>
                <a:lnTo>
                  <a:pt x="346166" y="117833"/>
                </a:lnTo>
                <a:cubicBezTo>
                  <a:pt x="342900" y="116744"/>
                  <a:pt x="339233" y="116477"/>
                  <a:pt x="336368" y="114567"/>
                </a:cubicBezTo>
                <a:lnTo>
                  <a:pt x="326571" y="108036"/>
                </a:lnTo>
                <a:cubicBezTo>
                  <a:pt x="321129" y="91708"/>
                  <a:pt x="326571" y="99327"/>
                  <a:pt x="303711" y="91707"/>
                </a:cubicBezTo>
                <a:lnTo>
                  <a:pt x="293914" y="88442"/>
                </a:lnTo>
                <a:cubicBezTo>
                  <a:pt x="291737" y="86265"/>
                  <a:pt x="290023" y="83494"/>
                  <a:pt x="287383" y="81910"/>
                </a:cubicBezTo>
                <a:cubicBezTo>
                  <a:pt x="284431" y="80139"/>
                  <a:pt x="280896" y="79591"/>
                  <a:pt x="277586" y="78645"/>
                </a:cubicBezTo>
                <a:cubicBezTo>
                  <a:pt x="269599" y="76363"/>
                  <a:pt x="250748" y="72727"/>
                  <a:pt x="244928" y="68847"/>
                </a:cubicBezTo>
                <a:cubicBezTo>
                  <a:pt x="229402" y="58497"/>
                  <a:pt x="238856" y="63558"/>
                  <a:pt x="215537" y="55785"/>
                </a:cubicBezTo>
                <a:lnTo>
                  <a:pt x="186146" y="45987"/>
                </a:lnTo>
                <a:cubicBezTo>
                  <a:pt x="176794" y="42869"/>
                  <a:pt x="166551" y="43810"/>
                  <a:pt x="156754" y="42722"/>
                </a:cubicBezTo>
                <a:lnTo>
                  <a:pt x="127363" y="32925"/>
                </a:lnTo>
                <a:cubicBezTo>
                  <a:pt x="124097" y="31836"/>
                  <a:pt x="120430" y="31568"/>
                  <a:pt x="117566" y="29659"/>
                </a:cubicBezTo>
                <a:cubicBezTo>
                  <a:pt x="114300" y="27482"/>
                  <a:pt x="111576" y="24079"/>
                  <a:pt x="107768" y="23127"/>
                </a:cubicBezTo>
                <a:cubicBezTo>
                  <a:pt x="98205" y="20736"/>
                  <a:pt x="88174" y="20950"/>
                  <a:pt x="78377" y="19862"/>
                </a:cubicBezTo>
                <a:lnTo>
                  <a:pt x="39188" y="6799"/>
                </a:lnTo>
                <a:cubicBezTo>
                  <a:pt x="32995" y="4734"/>
                  <a:pt x="22480" y="951"/>
                  <a:pt x="16328" y="267"/>
                </a:cubicBezTo>
                <a:cubicBezTo>
                  <a:pt x="10919" y="-334"/>
                  <a:pt x="5443" y="267"/>
                  <a:pt x="0" y="267"/>
                </a:cubicBezTo>
              </a:path>
            </a:pathLst>
          </a:custGeom>
          <a:noFill/>
          <a:ln w="4445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Straight Connector 27"/>
          <p:cNvCxnSpPr/>
          <p:nvPr/>
        </p:nvCxnSpPr>
        <p:spPr>
          <a:xfrm>
            <a:off x="1547664" y="4653136"/>
            <a:ext cx="216024" cy="0"/>
          </a:xfrm>
          <a:prstGeom prst="line">
            <a:avLst/>
          </a:prstGeom>
          <a:ln w="412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07718" y="4048019"/>
            <a:ext cx="44287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200" dirty="0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059274" y="50459"/>
            <a:ext cx="5762625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</a:rPr>
              <a:t>SPES-cyclotron neutron facility</a:t>
            </a:r>
            <a:endParaRPr lang="it-IT" sz="2800" b="1" dirty="0" smtClean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3995" y="3684432"/>
            <a:ext cx="31824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Quasi mono energetic n-spectra</a:t>
            </a:r>
            <a:endParaRPr lang="it-IT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19" y="4059865"/>
            <a:ext cx="3314965" cy="2736304"/>
            <a:chOff x="251519" y="4059865"/>
            <a:chExt cx="3314965" cy="2736304"/>
          </a:xfrm>
        </p:grpSpPr>
        <p:grpSp>
          <p:nvGrpSpPr>
            <p:cNvPr id="7" name="Group 6"/>
            <p:cNvGrpSpPr/>
            <p:nvPr/>
          </p:nvGrpSpPr>
          <p:grpSpPr>
            <a:xfrm>
              <a:off x="251519" y="4059865"/>
              <a:ext cx="3314965" cy="2736304"/>
              <a:chOff x="251519" y="4059865"/>
              <a:chExt cx="3314965" cy="2736304"/>
            </a:xfrm>
          </p:grpSpPr>
          <p:pic>
            <p:nvPicPr>
              <p:cNvPr id="4198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19" y="4059865"/>
                <a:ext cx="3314965" cy="2736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Freeform 24"/>
              <p:cNvSpPr/>
              <p:nvPr/>
            </p:nvSpPr>
            <p:spPr>
              <a:xfrm>
                <a:off x="762654" y="4725144"/>
                <a:ext cx="1342208" cy="764445"/>
              </a:xfrm>
              <a:custGeom>
                <a:avLst/>
                <a:gdLst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4237 w 1342208"/>
                  <a:gd name="connsiteY14" fmla="*/ 411747 h 764445"/>
                  <a:gd name="connsiteX15" fmla="*/ 1234440 w 1342208"/>
                  <a:gd name="connsiteY15" fmla="*/ 405216 h 764445"/>
                  <a:gd name="connsiteX16" fmla="*/ 1227908 w 1342208"/>
                  <a:gd name="connsiteY16" fmla="*/ 398685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4237 w 1342208"/>
                  <a:gd name="connsiteY14" fmla="*/ 411747 h 764445"/>
                  <a:gd name="connsiteX15" fmla="*/ 1234440 w 1342208"/>
                  <a:gd name="connsiteY15" fmla="*/ 405216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4237 w 1342208"/>
                  <a:gd name="connsiteY14" fmla="*/ 411747 h 764445"/>
                  <a:gd name="connsiteX15" fmla="*/ 1231174 w 1342208"/>
                  <a:gd name="connsiteY15" fmla="*/ 421545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7503 w 1342208"/>
                  <a:gd name="connsiteY14" fmla="*/ 421544 h 764445"/>
                  <a:gd name="connsiteX15" fmla="*/ 1231174 w 1342208"/>
                  <a:gd name="connsiteY15" fmla="*/ 421545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0362 w 1342208"/>
                  <a:gd name="connsiteY13" fmla="*/ 424810 h 764445"/>
                  <a:gd name="connsiteX14" fmla="*/ 1247503 w 1342208"/>
                  <a:gd name="connsiteY14" fmla="*/ 421544 h 764445"/>
                  <a:gd name="connsiteX15" fmla="*/ 1231174 w 1342208"/>
                  <a:gd name="connsiteY15" fmla="*/ 421545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342208" h="764445">
                    <a:moveTo>
                      <a:pt x="1342208" y="764445"/>
                    </a:moveTo>
                    <a:cubicBezTo>
                      <a:pt x="1341120" y="759002"/>
                      <a:pt x="1339631" y="753624"/>
                      <a:pt x="1338943" y="748116"/>
                    </a:cubicBezTo>
                    <a:cubicBezTo>
                      <a:pt x="1328281" y="662816"/>
                      <a:pt x="1344526" y="769213"/>
                      <a:pt x="1332411" y="663207"/>
                    </a:cubicBezTo>
                    <a:cubicBezTo>
                      <a:pt x="1329911" y="641334"/>
                      <a:pt x="1326386" y="619582"/>
                      <a:pt x="1322614" y="597893"/>
                    </a:cubicBezTo>
                    <a:cubicBezTo>
                      <a:pt x="1322024" y="594502"/>
                      <a:pt x="1316914" y="590530"/>
                      <a:pt x="1319348" y="588096"/>
                    </a:cubicBezTo>
                    <a:lnTo>
                      <a:pt x="1325880" y="594627"/>
                    </a:lnTo>
                    <a:cubicBezTo>
                      <a:pt x="1324791" y="575033"/>
                      <a:pt x="1325265" y="555289"/>
                      <a:pt x="1322614" y="535845"/>
                    </a:cubicBezTo>
                    <a:cubicBezTo>
                      <a:pt x="1321956" y="531021"/>
                      <a:pt x="1318001" y="527257"/>
                      <a:pt x="1316083" y="522782"/>
                    </a:cubicBezTo>
                    <a:cubicBezTo>
                      <a:pt x="1314727" y="519618"/>
                      <a:pt x="1313906" y="516251"/>
                      <a:pt x="1312817" y="512985"/>
                    </a:cubicBezTo>
                    <a:cubicBezTo>
                      <a:pt x="1310612" y="499757"/>
                      <a:pt x="1309937" y="492498"/>
                      <a:pt x="1306286" y="480327"/>
                    </a:cubicBezTo>
                    <a:cubicBezTo>
                      <a:pt x="1303319" y="470435"/>
                      <a:pt x="1299754" y="460733"/>
                      <a:pt x="1296488" y="450936"/>
                    </a:cubicBezTo>
                    <a:cubicBezTo>
                      <a:pt x="1295247" y="447213"/>
                      <a:pt x="1289671" y="446959"/>
                      <a:pt x="1286691" y="444405"/>
                    </a:cubicBezTo>
                    <a:cubicBezTo>
                      <a:pt x="1282016" y="440397"/>
                      <a:pt x="1276349" y="434608"/>
                      <a:pt x="1273628" y="431342"/>
                    </a:cubicBezTo>
                    <a:cubicBezTo>
                      <a:pt x="1270907" y="428076"/>
                      <a:pt x="1274716" y="426443"/>
                      <a:pt x="1270362" y="424810"/>
                    </a:cubicBezTo>
                    <a:cubicBezTo>
                      <a:pt x="1266008" y="423177"/>
                      <a:pt x="1254034" y="422088"/>
                      <a:pt x="1247503" y="421544"/>
                    </a:cubicBezTo>
                    <a:cubicBezTo>
                      <a:pt x="1240972" y="421000"/>
                      <a:pt x="1236617" y="423178"/>
                      <a:pt x="1231174" y="421545"/>
                    </a:cubicBezTo>
                    <a:cubicBezTo>
                      <a:pt x="1225731" y="419912"/>
                      <a:pt x="1239883" y="416102"/>
                      <a:pt x="1214846" y="411748"/>
                    </a:cubicBezTo>
                    <a:cubicBezTo>
                      <a:pt x="1189809" y="407394"/>
                      <a:pt x="1129937" y="396508"/>
                      <a:pt x="1080951" y="395419"/>
                    </a:cubicBezTo>
                    <a:cubicBezTo>
                      <a:pt x="1038036" y="381112"/>
                      <a:pt x="1070249" y="389871"/>
                      <a:pt x="989511" y="385622"/>
                    </a:cubicBezTo>
                    <a:cubicBezTo>
                      <a:pt x="972084" y="384705"/>
                      <a:pt x="954651" y="383805"/>
                      <a:pt x="937260" y="382356"/>
                    </a:cubicBezTo>
                    <a:cubicBezTo>
                      <a:pt x="928514" y="381627"/>
                      <a:pt x="919897" y="379577"/>
                      <a:pt x="911134" y="379090"/>
                    </a:cubicBezTo>
                    <a:cubicBezTo>
                      <a:pt x="880682" y="377398"/>
                      <a:pt x="850174" y="376913"/>
                      <a:pt x="819694" y="375825"/>
                    </a:cubicBezTo>
                    <a:cubicBezTo>
                      <a:pt x="760513" y="356096"/>
                      <a:pt x="834523" y="379868"/>
                      <a:pt x="783771" y="366027"/>
                    </a:cubicBezTo>
                    <a:cubicBezTo>
                      <a:pt x="777129" y="364216"/>
                      <a:pt x="770928" y="360846"/>
                      <a:pt x="764177" y="359496"/>
                    </a:cubicBezTo>
                    <a:cubicBezTo>
                      <a:pt x="739242" y="354509"/>
                      <a:pt x="753356" y="356918"/>
                      <a:pt x="721723" y="352965"/>
                    </a:cubicBezTo>
                    <a:cubicBezTo>
                      <a:pt x="697509" y="344893"/>
                      <a:pt x="695970" y="343354"/>
                      <a:pt x="715191" y="352965"/>
                    </a:cubicBezTo>
                    <a:cubicBezTo>
                      <a:pt x="710837" y="348611"/>
                      <a:pt x="708102" y="341396"/>
                      <a:pt x="702128" y="339902"/>
                    </a:cubicBezTo>
                    <a:cubicBezTo>
                      <a:pt x="685726" y="335801"/>
                      <a:pt x="693324" y="338055"/>
                      <a:pt x="679268" y="333370"/>
                    </a:cubicBezTo>
                    <a:cubicBezTo>
                      <a:pt x="668918" y="317844"/>
                      <a:pt x="676461" y="324815"/>
                      <a:pt x="653143" y="317042"/>
                    </a:cubicBezTo>
                    <a:lnTo>
                      <a:pt x="643346" y="313776"/>
                    </a:lnTo>
                    <a:lnTo>
                      <a:pt x="633548" y="310510"/>
                    </a:lnTo>
                    <a:cubicBezTo>
                      <a:pt x="624299" y="282757"/>
                      <a:pt x="637199" y="316595"/>
                      <a:pt x="623751" y="294182"/>
                    </a:cubicBezTo>
                    <a:cubicBezTo>
                      <a:pt x="621980" y="291230"/>
                      <a:pt x="623287" y="286386"/>
                      <a:pt x="620486" y="284385"/>
                    </a:cubicBezTo>
                    <a:cubicBezTo>
                      <a:pt x="614883" y="280383"/>
                      <a:pt x="606620" y="281672"/>
                      <a:pt x="600891" y="277853"/>
                    </a:cubicBezTo>
                    <a:cubicBezTo>
                      <a:pt x="597625" y="275676"/>
                      <a:pt x="594159" y="273774"/>
                      <a:pt x="591094" y="271322"/>
                    </a:cubicBezTo>
                    <a:cubicBezTo>
                      <a:pt x="588690" y="269399"/>
                      <a:pt x="587203" y="266374"/>
                      <a:pt x="584563" y="264790"/>
                    </a:cubicBezTo>
                    <a:cubicBezTo>
                      <a:pt x="581611" y="263019"/>
                      <a:pt x="578032" y="262613"/>
                      <a:pt x="574766" y="261525"/>
                    </a:cubicBezTo>
                    <a:cubicBezTo>
                      <a:pt x="552530" y="239289"/>
                      <a:pt x="587275" y="273180"/>
                      <a:pt x="558437" y="248462"/>
                    </a:cubicBezTo>
                    <a:cubicBezTo>
                      <a:pt x="553762" y="244454"/>
                      <a:pt x="545374" y="235399"/>
                      <a:pt x="545374" y="235399"/>
                    </a:cubicBezTo>
                    <a:cubicBezTo>
                      <a:pt x="544285" y="232133"/>
                      <a:pt x="543879" y="228554"/>
                      <a:pt x="542108" y="225602"/>
                    </a:cubicBezTo>
                    <a:cubicBezTo>
                      <a:pt x="539639" y="221488"/>
                      <a:pt x="529423" y="214158"/>
                      <a:pt x="525780" y="212539"/>
                    </a:cubicBezTo>
                    <a:cubicBezTo>
                      <a:pt x="519489" y="209743"/>
                      <a:pt x="506186" y="206007"/>
                      <a:pt x="506186" y="206007"/>
                    </a:cubicBezTo>
                    <a:cubicBezTo>
                      <a:pt x="491213" y="183549"/>
                      <a:pt x="500570" y="188896"/>
                      <a:pt x="483326" y="183147"/>
                    </a:cubicBezTo>
                    <a:cubicBezTo>
                      <a:pt x="477897" y="177719"/>
                      <a:pt x="474412" y="173381"/>
                      <a:pt x="466997" y="170085"/>
                    </a:cubicBezTo>
                    <a:cubicBezTo>
                      <a:pt x="460706" y="167289"/>
                      <a:pt x="447403" y="163553"/>
                      <a:pt x="447403" y="163553"/>
                    </a:cubicBezTo>
                    <a:cubicBezTo>
                      <a:pt x="434645" y="150796"/>
                      <a:pt x="448032" y="162235"/>
                      <a:pt x="431074" y="153756"/>
                    </a:cubicBezTo>
                    <a:cubicBezTo>
                      <a:pt x="427564" y="152001"/>
                      <a:pt x="424863" y="148819"/>
                      <a:pt x="421277" y="147225"/>
                    </a:cubicBezTo>
                    <a:cubicBezTo>
                      <a:pt x="414986" y="144429"/>
                      <a:pt x="408214" y="142870"/>
                      <a:pt x="401683" y="140693"/>
                    </a:cubicBezTo>
                    <a:lnTo>
                      <a:pt x="391886" y="137427"/>
                    </a:lnTo>
                    <a:cubicBezTo>
                      <a:pt x="380485" y="126028"/>
                      <a:pt x="388276" y="131870"/>
                      <a:pt x="365760" y="124365"/>
                    </a:cubicBezTo>
                    <a:lnTo>
                      <a:pt x="346166" y="117833"/>
                    </a:lnTo>
                    <a:cubicBezTo>
                      <a:pt x="342900" y="116744"/>
                      <a:pt x="339233" y="116477"/>
                      <a:pt x="336368" y="114567"/>
                    </a:cubicBezTo>
                    <a:lnTo>
                      <a:pt x="326571" y="108036"/>
                    </a:lnTo>
                    <a:cubicBezTo>
                      <a:pt x="321129" y="91708"/>
                      <a:pt x="326571" y="99327"/>
                      <a:pt x="303711" y="91707"/>
                    </a:cubicBezTo>
                    <a:lnTo>
                      <a:pt x="293914" y="88442"/>
                    </a:lnTo>
                    <a:cubicBezTo>
                      <a:pt x="291737" y="86265"/>
                      <a:pt x="290023" y="83494"/>
                      <a:pt x="287383" y="81910"/>
                    </a:cubicBezTo>
                    <a:cubicBezTo>
                      <a:pt x="284431" y="80139"/>
                      <a:pt x="280896" y="79591"/>
                      <a:pt x="277586" y="78645"/>
                    </a:cubicBezTo>
                    <a:cubicBezTo>
                      <a:pt x="269599" y="76363"/>
                      <a:pt x="250748" y="72727"/>
                      <a:pt x="244928" y="68847"/>
                    </a:cubicBezTo>
                    <a:cubicBezTo>
                      <a:pt x="229402" y="58497"/>
                      <a:pt x="238856" y="63558"/>
                      <a:pt x="215537" y="55785"/>
                    </a:cubicBezTo>
                    <a:lnTo>
                      <a:pt x="186146" y="45987"/>
                    </a:lnTo>
                    <a:cubicBezTo>
                      <a:pt x="176794" y="42869"/>
                      <a:pt x="166551" y="43810"/>
                      <a:pt x="156754" y="42722"/>
                    </a:cubicBezTo>
                    <a:lnTo>
                      <a:pt x="127363" y="32925"/>
                    </a:lnTo>
                    <a:cubicBezTo>
                      <a:pt x="124097" y="31836"/>
                      <a:pt x="120430" y="31568"/>
                      <a:pt x="117566" y="29659"/>
                    </a:cubicBezTo>
                    <a:cubicBezTo>
                      <a:pt x="114300" y="27482"/>
                      <a:pt x="111576" y="24079"/>
                      <a:pt x="107768" y="23127"/>
                    </a:cubicBezTo>
                    <a:cubicBezTo>
                      <a:pt x="98205" y="20736"/>
                      <a:pt x="88174" y="20950"/>
                      <a:pt x="78377" y="19862"/>
                    </a:cubicBezTo>
                    <a:lnTo>
                      <a:pt x="39188" y="6799"/>
                    </a:lnTo>
                    <a:cubicBezTo>
                      <a:pt x="32995" y="4734"/>
                      <a:pt x="22480" y="951"/>
                      <a:pt x="16328" y="267"/>
                    </a:cubicBezTo>
                    <a:cubicBezTo>
                      <a:pt x="10919" y="-334"/>
                      <a:pt x="5443" y="267"/>
                      <a:pt x="0" y="267"/>
                    </a:cubicBezTo>
                  </a:path>
                </a:pathLst>
              </a:custGeom>
              <a:noFill/>
              <a:ln w="4445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1547664" y="4657997"/>
              <a:ext cx="216024" cy="0"/>
            </a:xfrm>
            <a:prstGeom prst="line">
              <a:avLst/>
            </a:prstGeom>
            <a:ln w="412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62654" y="3645024"/>
            <a:ext cx="2564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Single Event Effect facility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85105" y="4004170"/>
            <a:ext cx="27769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/>
              <a:t>Simulate terrestrial neutron flux (* 3 10</a:t>
            </a:r>
            <a:r>
              <a:rPr lang="it-IT" sz="1200" baseline="30000" dirty="0" smtClean="0"/>
              <a:t>8</a:t>
            </a:r>
            <a:r>
              <a:rPr lang="it-IT" sz="1200" dirty="0" smtClean="0"/>
              <a:t> )</a:t>
            </a:r>
          </a:p>
          <a:p>
            <a:r>
              <a:rPr lang="it-IT" sz="1200" dirty="0"/>
              <a:t>p</a:t>
            </a:r>
            <a:r>
              <a:rPr lang="it-IT" sz="1200" dirty="0" smtClean="0"/>
              <a:t>-beam: 70MeV 3</a:t>
            </a:r>
            <a:r>
              <a:rPr lang="it-IT" sz="1200" dirty="0" smtClean="0">
                <a:latin typeface="Symbol" pitchFamily="18" charset="2"/>
              </a:rPr>
              <a:t>m</a:t>
            </a:r>
            <a:r>
              <a:rPr lang="it-IT" sz="1200" dirty="0" smtClean="0"/>
              <a:t>A</a:t>
            </a:r>
            <a:endParaRPr lang="it-IT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654" y="5500506"/>
            <a:ext cx="193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/>
              <a:t>70 MeV protons on Pb-Be rotating composite target</a:t>
            </a:r>
            <a:endParaRPr lang="it-IT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32981" y="3699129"/>
            <a:ext cx="4250987" cy="3097040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32"/>
          <p:cNvSpPr/>
          <p:nvPr/>
        </p:nvSpPr>
        <p:spPr>
          <a:xfrm>
            <a:off x="4283968" y="3701672"/>
            <a:ext cx="4680520" cy="3097040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 descr="quasi pea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11456" r="14794"/>
          <a:stretch/>
        </p:blipFill>
        <p:spPr bwMode="auto">
          <a:xfrm>
            <a:off x="4672451" y="4380217"/>
            <a:ext cx="2598286" cy="2365711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I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37" y="5851966"/>
            <a:ext cx="844463" cy="8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 2" descr="IMG_01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38" y="4397920"/>
            <a:ext cx="1404223" cy="10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579260" y="4014356"/>
            <a:ext cx="26712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3 10</a:t>
            </a:r>
            <a:r>
              <a:rPr lang="it-IT" sz="1200" baseline="30000" dirty="0" smtClean="0"/>
              <a:t>5</a:t>
            </a:r>
            <a:r>
              <a:rPr lang="it-IT" sz="1200" dirty="0" smtClean="0"/>
              <a:t> n cm</a:t>
            </a:r>
            <a:r>
              <a:rPr lang="it-IT" sz="1200" baseline="30000" dirty="0" smtClean="0"/>
              <a:t>-2</a:t>
            </a:r>
            <a:r>
              <a:rPr lang="it-IT" sz="1200" dirty="0" smtClean="0"/>
              <a:t>s</a:t>
            </a:r>
            <a:r>
              <a:rPr lang="it-IT" sz="1200" baseline="30000" dirty="0" smtClean="0"/>
              <a:t>-1</a:t>
            </a:r>
            <a:r>
              <a:rPr lang="it-IT" sz="1200" dirty="0" smtClean="0"/>
              <a:t>      p-beam</a:t>
            </a:r>
            <a:r>
              <a:rPr lang="it-IT" sz="1200" dirty="0"/>
              <a:t>: 70MeV </a:t>
            </a:r>
            <a:r>
              <a:rPr lang="it-IT" sz="1200" dirty="0" smtClean="0"/>
              <a:t>50</a:t>
            </a:r>
            <a:r>
              <a:rPr lang="it-IT" sz="1200" dirty="0" smtClean="0">
                <a:latin typeface="Symbol" pitchFamily="18" charset="2"/>
              </a:rPr>
              <a:t>m</a:t>
            </a:r>
            <a:r>
              <a:rPr lang="it-IT" sz="1200" dirty="0" smtClean="0"/>
              <a:t>A</a:t>
            </a:r>
            <a:endParaRPr lang="it-IT" sz="12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4966650" y="792416"/>
            <a:ext cx="3997838" cy="2906713"/>
            <a:chOff x="4421541" y="4148371"/>
            <a:chExt cx="4799851" cy="2695906"/>
          </a:xfrm>
        </p:grpSpPr>
        <p:grpSp>
          <p:nvGrpSpPr>
            <p:cNvPr id="40" name="Group 39"/>
            <p:cNvGrpSpPr/>
            <p:nvPr/>
          </p:nvGrpSpPr>
          <p:grpSpPr>
            <a:xfrm>
              <a:off x="4421541" y="4148371"/>
              <a:ext cx="4799851" cy="2695906"/>
              <a:chOff x="5824230" y="4052229"/>
              <a:chExt cx="4532072" cy="2636600"/>
            </a:xfrm>
          </p:grpSpPr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6744" y="4221088"/>
                <a:ext cx="3773912" cy="2218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46" name="Chart 4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56833484"/>
                  </p:ext>
                </p:extLst>
              </p:nvPr>
            </p:nvGraphicFramePr>
            <p:xfrm>
              <a:off x="5824230" y="4052229"/>
              <a:ext cx="4532072" cy="2636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</p:grpSp>
        <p:sp>
          <p:nvSpPr>
            <p:cNvPr id="41" name="Rectangle 40"/>
            <p:cNvSpPr/>
            <p:nvPr/>
          </p:nvSpPr>
          <p:spPr>
            <a:xfrm>
              <a:off x="5086849" y="5708128"/>
              <a:ext cx="1776567" cy="634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" indent="-76200">
                <a:spcBef>
                  <a:spcPct val="20000"/>
                </a:spcBef>
                <a:defRPr/>
              </a:pPr>
              <a:r>
                <a:rPr lang="en-US" sz="1100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1100" baseline="-25000" dirty="0" err="1" smtClean="0">
                  <a:solidFill>
                    <a:srgbClr val="000000"/>
                  </a:solidFill>
                </a:rPr>
                <a:t>n</a:t>
              </a:r>
              <a:r>
                <a:rPr lang="en-US" sz="1100" dirty="0">
                  <a:solidFill>
                    <a:srgbClr val="000000"/>
                  </a:solidFill>
                </a:rPr>
                <a:t>= ~ 1.0∙10</a:t>
              </a:r>
              <a:r>
                <a:rPr lang="en-US" sz="1100" baseline="30000" dirty="0">
                  <a:solidFill>
                    <a:srgbClr val="000000"/>
                  </a:solidFill>
                </a:rPr>
                <a:t>11</a:t>
              </a:r>
              <a:r>
                <a:rPr lang="en-US" sz="1100" dirty="0">
                  <a:solidFill>
                    <a:srgbClr val="000000"/>
                  </a:solidFill>
                </a:rPr>
                <a:t> </a:t>
              </a:r>
              <a:r>
                <a:rPr lang="en-US" sz="1100" dirty="0" smtClean="0">
                  <a:solidFill>
                    <a:srgbClr val="000000"/>
                  </a:solidFill>
                </a:rPr>
                <a:t>cm</a:t>
              </a:r>
              <a:r>
                <a:rPr lang="en-US" sz="1100" baseline="30000" dirty="0" smtClean="0">
                  <a:solidFill>
                    <a:srgbClr val="000000"/>
                  </a:solidFill>
                </a:rPr>
                <a:t>-2</a:t>
              </a:r>
              <a:r>
                <a:rPr lang="en-US" sz="1100" dirty="0" smtClean="0">
                  <a:solidFill>
                    <a:srgbClr val="000000"/>
                  </a:solidFill>
                </a:rPr>
                <a:t>s</a:t>
              </a:r>
              <a:r>
                <a:rPr lang="en-US" sz="1100" baseline="30000" dirty="0" smtClean="0">
                  <a:solidFill>
                    <a:srgbClr val="000000"/>
                  </a:solidFill>
                </a:rPr>
                <a:t>-1</a:t>
              </a:r>
            </a:p>
            <a:p>
              <a:pPr marL="85725" indent="-76200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p</a:t>
              </a:r>
              <a:r>
                <a:rPr lang="en-US" sz="1100" dirty="0" smtClean="0">
                  <a:solidFill>
                    <a:srgbClr val="000000"/>
                  </a:solidFill>
                </a:rPr>
                <a:t>-beam 50MeV, 0.5mA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107804" y="5437238"/>
              <a:ext cx="1864674" cy="261610"/>
              <a:chOff x="5172869" y="5274129"/>
              <a:chExt cx="1864674" cy="26161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5172869" y="5445224"/>
                <a:ext cx="216024" cy="0"/>
              </a:xfrm>
              <a:prstGeom prst="line">
                <a:avLst/>
              </a:prstGeom>
              <a:ln w="412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326202" y="5274129"/>
                <a:ext cx="171134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smtClean="0"/>
                  <a:t> moderated n-spectra</a:t>
                </a:r>
                <a:endParaRPr lang="it-IT" sz="1100" dirty="0"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32981" y="807697"/>
            <a:ext cx="4250987" cy="2876735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4283968" y="807697"/>
            <a:ext cx="4680520" cy="2876735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TextBox 48"/>
          <p:cNvSpPr txBox="1"/>
          <p:nvPr/>
        </p:nvSpPr>
        <p:spPr>
          <a:xfrm>
            <a:off x="7452538" y="5529240"/>
            <a:ext cx="1691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/>
              <a:t>Rotating target prototype </a:t>
            </a:r>
            <a:endParaRPr lang="it-IT" sz="1000" b="1" dirty="0"/>
          </a:p>
        </p:txBody>
      </p:sp>
    </p:spTree>
    <p:extLst>
      <p:ext uri="{BB962C8B-B14F-4D97-AF65-F5344CB8AC3E}">
        <p14:creationId xmlns:p14="http://schemas.microsoft.com/office/powerpoint/2010/main" val="3282894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7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143125"/>
            <a:ext cx="5829300" cy="4429125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500063"/>
            <a:ext cx="1643062" cy="1500187"/>
          </a:xfrm>
          <a:prstGeom prst="rect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500063"/>
            <a:ext cx="1714500" cy="1497012"/>
          </a:xfrm>
          <a:prstGeom prst="rect">
            <a:avLst/>
          </a:prstGeom>
          <a:noFill/>
          <a:ln w="5724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143500"/>
            <a:ext cx="1928813" cy="1500188"/>
          </a:xfrm>
          <a:prstGeom prst="rect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1928813" cy="16621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ABAB"/>
              </a:gs>
            </a:gsLst>
            <a:lin ang="5400000" scaled="1"/>
          </a:gradFill>
          <a:ln w="5724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42938"/>
            <a:ext cx="1936750" cy="1643062"/>
          </a:xfrm>
          <a:prstGeom prst="rect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42938" y="357188"/>
            <a:ext cx="1857375" cy="338137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GB" sz="1600" b="1">
                <a:solidFill>
                  <a:srgbClr val="000000"/>
                </a:solidFill>
              </a:rPr>
              <a:t>PIAVE HI Injector 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429250" y="214313"/>
            <a:ext cx="1571625" cy="338137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GB" sz="1600" b="1">
                <a:solidFill>
                  <a:srgbClr val="000000"/>
                </a:solidFill>
              </a:rPr>
              <a:t>AN2000 2 MV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28625" y="2571750"/>
            <a:ext cx="2214563" cy="338138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GB" sz="1600" b="1">
                <a:solidFill>
                  <a:srgbClr val="000000"/>
                </a:solidFill>
              </a:rPr>
              <a:t>ALPI  Linac 40 MVeq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00063" y="4857750"/>
            <a:ext cx="2071687" cy="338138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GB" sz="1600" b="1">
                <a:solidFill>
                  <a:srgbClr val="000000"/>
                </a:solidFill>
              </a:rPr>
              <a:t>Tandem XTU 15 MV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7500938" y="214313"/>
            <a:ext cx="1071562" cy="338137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E3E5C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GB" sz="1600" b="1">
                <a:solidFill>
                  <a:srgbClr val="000000"/>
                </a:solidFill>
              </a:rPr>
              <a:t>CN 7 MV</a:t>
            </a:r>
          </a:p>
        </p:txBody>
      </p:sp>
      <p:cxnSp>
        <p:nvCxnSpPr>
          <p:cNvPr id="4109" name="AutoShape 13"/>
          <p:cNvCxnSpPr>
            <a:cxnSpLocks noChangeShapeType="1"/>
          </p:cNvCxnSpPr>
          <p:nvPr/>
        </p:nvCxnSpPr>
        <p:spPr bwMode="auto">
          <a:xfrm flipH="1">
            <a:off x="6858000" y="2000250"/>
            <a:ext cx="571500" cy="1285875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AutoShape 14"/>
          <p:cNvCxnSpPr>
            <a:cxnSpLocks noChangeShapeType="1"/>
          </p:cNvCxnSpPr>
          <p:nvPr/>
        </p:nvCxnSpPr>
        <p:spPr bwMode="auto">
          <a:xfrm flipH="1">
            <a:off x="6143625" y="2000250"/>
            <a:ext cx="36513" cy="1214438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 flipV="1">
            <a:off x="2500313" y="4214813"/>
            <a:ext cx="2428875" cy="1679575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2" name="AutoShape 16"/>
          <p:cNvCxnSpPr>
            <a:cxnSpLocks noChangeShapeType="1"/>
          </p:cNvCxnSpPr>
          <p:nvPr/>
        </p:nvCxnSpPr>
        <p:spPr bwMode="auto">
          <a:xfrm>
            <a:off x="2500313" y="3689350"/>
            <a:ext cx="1714500" cy="454025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3" name="AutoShape 17"/>
          <p:cNvCxnSpPr>
            <a:cxnSpLocks noChangeShapeType="1"/>
          </p:cNvCxnSpPr>
          <p:nvPr/>
        </p:nvCxnSpPr>
        <p:spPr bwMode="auto">
          <a:xfrm>
            <a:off x="2508250" y="1463675"/>
            <a:ext cx="1992313" cy="2393950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5259388" y="5224547"/>
            <a:ext cx="3313112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/>
              <a:t>Accelerators at </a:t>
            </a:r>
            <a:r>
              <a:rPr lang="it-IT" sz="2800" dirty="0" smtClean="0"/>
              <a:t>LNL</a:t>
            </a:r>
            <a:endParaRPr lang="it-IT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203575" y="1268413"/>
            <a:ext cx="1547813" cy="4619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SPES AREA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708400" y="2924175"/>
            <a:ext cx="1150938" cy="433388"/>
          </a:xfrm>
          <a:prstGeom prst="roundRect">
            <a:avLst/>
          </a:prstGeom>
          <a:solidFill>
            <a:schemeClr val="accent6">
              <a:lumMod val="75000"/>
              <a:alpha val="2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AutoShape 17"/>
          <p:cNvCxnSpPr>
            <a:cxnSpLocks noChangeShapeType="1"/>
            <a:stCxn id="20" idx="2"/>
            <a:endCxn id="21" idx="0"/>
          </p:cNvCxnSpPr>
          <p:nvPr/>
        </p:nvCxnSpPr>
        <p:spPr bwMode="auto">
          <a:xfrm rot="16200000" flipH="1">
            <a:off x="3534569" y="2174081"/>
            <a:ext cx="1193800" cy="306388"/>
          </a:xfrm>
          <a:prstGeom prst="straightConnector1">
            <a:avLst/>
          </a:prstGeom>
          <a:noFill/>
          <a:ln w="28440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 type="triangle" w="med" len="med"/>
          </a:ln>
        </p:spPr>
      </p:cxnSp>
      <p:sp>
        <p:nvSpPr>
          <p:cNvPr id="23" name="TextBox 22"/>
          <p:cNvSpPr txBox="1"/>
          <p:nvPr/>
        </p:nvSpPr>
        <p:spPr>
          <a:xfrm>
            <a:off x="2722385" y="183356"/>
            <a:ext cx="2537003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/>
              <a:t>INFN-LNL</a:t>
            </a:r>
            <a:endParaRPr lang="it-IT" sz="2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Laboratori Nazionali di </a:t>
            </a:r>
            <a:r>
              <a:rPr lang="it-IT" sz="1400" dirty="0" err="1"/>
              <a:t>Legnaro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77477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FR" altLang="fr-FR" sz="3600" dirty="0" smtClean="0">
                <a:solidFill>
                  <a:schemeClr val="accent2"/>
                </a:solidFill>
              </a:rPr>
              <a:t>Radioactive Ion </a:t>
            </a:r>
            <a:r>
              <a:rPr lang="fr-FR" altLang="fr-FR" sz="3600" dirty="0" err="1" smtClean="0">
                <a:solidFill>
                  <a:schemeClr val="accent2"/>
                </a:solidFill>
              </a:rPr>
              <a:t>Beams</a:t>
            </a:r>
            <a:r>
              <a:rPr lang="fr-FR" altLang="fr-FR" sz="3600" dirty="0" smtClean="0">
                <a:solidFill>
                  <a:schemeClr val="accent2"/>
                </a:solidFill>
              </a:rPr>
              <a:t>: the </a:t>
            </a:r>
            <a:r>
              <a:rPr lang="fr-FR" altLang="fr-FR" sz="3600" dirty="0" err="1" smtClean="0">
                <a:solidFill>
                  <a:schemeClr val="accent2"/>
                </a:solidFill>
              </a:rPr>
              <a:t>Nuclear</a:t>
            </a:r>
            <a:r>
              <a:rPr lang="fr-FR" altLang="fr-FR" sz="3600" dirty="0" smtClean="0">
                <a:solidFill>
                  <a:schemeClr val="accent2"/>
                </a:solidFill>
              </a:rPr>
              <a:t> </a:t>
            </a:r>
            <a:r>
              <a:rPr lang="fr-FR" altLang="fr-FR" sz="3600" dirty="0" err="1" smtClean="0">
                <a:solidFill>
                  <a:schemeClr val="accent2"/>
                </a:solidFill>
              </a:rPr>
              <a:t>Chart</a:t>
            </a:r>
            <a:r>
              <a:rPr lang="fr-FR" altLang="fr-FR" sz="3600" dirty="0" smtClean="0">
                <a:solidFill>
                  <a:schemeClr val="accent2"/>
                </a:solidFill>
              </a:rPr>
              <a:t> and Challenges</a:t>
            </a:r>
            <a:endParaRPr lang="en-GB" altLang="fr-FR" sz="3600" dirty="0" smtClean="0">
              <a:solidFill>
                <a:schemeClr val="accent2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41475"/>
            <a:ext cx="8839200" cy="4794250"/>
          </a:xfrm>
        </p:spPr>
      </p:pic>
      <p:sp>
        <p:nvSpPr>
          <p:cNvPr id="2" name="Ovale 1"/>
          <p:cNvSpPr/>
          <p:nvPr/>
        </p:nvSpPr>
        <p:spPr>
          <a:xfrm>
            <a:off x="7740352" y="1916832"/>
            <a:ext cx="936104" cy="504056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SHE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835696" y="328498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2-Proton radioactivity</a:t>
            </a:r>
            <a:endParaRPr lang="en-US" sz="1600"/>
          </a:p>
        </p:txBody>
      </p:sp>
      <p:sp>
        <p:nvSpPr>
          <p:cNvPr id="6" name="CasellaDiTesto 5"/>
          <p:cNvSpPr txBox="1"/>
          <p:nvPr/>
        </p:nvSpPr>
        <p:spPr>
          <a:xfrm>
            <a:off x="835604" y="2196153"/>
            <a:ext cx="19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Proton - neutron pairing</a:t>
            </a:r>
            <a:endParaRPr lang="en-US" sz="1600"/>
          </a:p>
        </p:txBody>
      </p:sp>
      <p:sp>
        <p:nvSpPr>
          <p:cNvPr id="7" name="CasellaDiTesto 6"/>
          <p:cNvSpPr txBox="1"/>
          <p:nvPr/>
        </p:nvSpPr>
        <p:spPr>
          <a:xfrm>
            <a:off x="2987824" y="522920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Halo nuclei and weakly bound quantistic systems</a:t>
            </a:r>
            <a:endParaRPr lang="en-US" sz="1600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701810" y="4869160"/>
            <a:ext cx="2502038" cy="1221869"/>
          </a:xfrm>
          <a:custGeom>
            <a:avLst/>
            <a:gdLst>
              <a:gd name="T0" fmla="*/ 2147483647 w 1703"/>
              <a:gd name="T1" fmla="*/ 0 h 966"/>
              <a:gd name="T2" fmla="*/ 2147483647 w 1703"/>
              <a:gd name="T3" fmla="*/ 2147483647 h 966"/>
              <a:gd name="T4" fmla="*/ 2147483647 w 1703"/>
              <a:gd name="T5" fmla="*/ 2147483647 h 966"/>
              <a:gd name="T6" fmla="*/ 2147483647 w 1703"/>
              <a:gd name="T7" fmla="*/ 2147483647 h 966"/>
              <a:gd name="T8" fmla="*/ 2147483647 w 1703"/>
              <a:gd name="T9" fmla="*/ 2147483647 h 966"/>
              <a:gd name="T10" fmla="*/ 0 w 1703"/>
              <a:gd name="T11" fmla="*/ 2147483647 h 9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3"/>
              <a:gd name="T19" fmla="*/ 0 h 966"/>
              <a:gd name="T20" fmla="*/ 1703 w 1703"/>
              <a:gd name="T21" fmla="*/ 966 h 9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3" h="966">
                <a:moveTo>
                  <a:pt x="1703" y="0"/>
                </a:moveTo>
                <a:lnTo>
                  <a:pt x="1519" y="56"/>
                </a:lnTo>
                <a:lnTo>
                  <a:pt x="1383" y="200"/>
                </a:lnTo>
                <a:lnTo>
                  <a:pt x="1239" y="224"/>
                </a:lnTo>
                <a:lnTo>
                  <a:pt x="839" y="224"/>
                </a:lnTo>
                <a:lnTo>
                  <a:pt x="0" y="96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3131840" y="3068960"/>
            <a:ext cx="4032448" cy="1800200"/>
          </a:xfrm>
          <a:custGeom>
            <a:avLst/>
            <a:gdLst>
              <a:gd name="T0" fmla="*/ 2147483647 w 2804"/>
              <a:gd name="T1" fmla="*/ 0 h 1528"/>
              <a:gd name="T2" fmla="*/ 2147483647 w 2804"/>
              <a:gd name="T3" fmla="*/ 2147483647 h 1528"/>
              <a:gd name="T4" fmla="*/ 2147483647 w 2804"/>
              <a:gd name="T5" fmla="*/ 2147483647 h 1528"/>
              <a:gd name="T6" fmla="*/ 2147483647 w 2804"/>
              <a:gd name="T7" fmla="*/ 2147483647 h 1528"/>
              <a:gd name="T8" fmla="*/ 2147483647 w 2804"/>
              <a:gd name="T9" fmla="*/ 2147483647 h 1528"/>
              <a:gd name="T10" fmla="*/ 2147483647 w 2804"/>
              <a:gd name="T11" fmla="*/ 2147483647 h 1528"/>
              <a:gd name="T12" fmla="*/ 2147483647 w 2804"/>
              <a:gd name="T13" fmla="*/ 2147483647 h 1528"/>
              <a:gd name="T14" fmla="*/ 2147483647 w 2804"/>
              <a:gd name="T15" fmla="*/ 2147483647 h 1528"/>
              <a:gd name="T16" fmla="*/ 2147483647 w 2804"/>
              <a:gd name="T17" fmla="*/ 2147483647 h 1528"/>
              <a:gd name="T18" fmla="*/ 2147483647 w 2804"/>
              <a:gd name="T19" fmla="*/ 2147483647 h 1528"/>
              <a:gd name="T20" fmla="*/ 2147483647 w 2804"/>
              <a:gd name="T21" fmla="*/ 2147483647 h 1528"/>
              <a:gd name="T22" fmla="*/ 0 w 2804"/>
              <a:gd name="T23" fmla="*/ 2147483647 h 15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04"/>
              <a:gd name="T37" fmla="*/ 0 h 1528"/>
              <a:gd name="T38" fmla="*/ 2804 w 2804"/>
              <a:gd name="T39" fmla="*/ 1528 h 15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04" h="1528">
                <a:moveTo>
                  <a:pt x="2804" y="0"/>
                </a:moveTo>
                <a:lnTo>
                  <a:pt x="2441" y="272"/>
                </a:lnTo>
                <a:lnTo>
                  <a:pt x="2350" y="317"/>
                </a:lnTo>
                <a:lnTo>
                  <a:pt x="2124" y="362"/>
                </a:lnTo>
                <a:lnTo>
                  <a:pt x="1851" y="362"/>
                </a:lnTo>
                <a:lnTo>
                  <a:pt x="1851" y="408"/>
                </a:lnTo>
                <a:lnTo>
                  <a:pt x="1806" y="498"/>
                </a:lnTo>
                <a:lnTo>
                  <a:pt x="1806" y="725"/>
                </a:lnTo>
                <a:lnTo>
                  <a:pt x="1670" y="861"/>
                </a:lnTo>
                <a:lnTo>
                  <a:pt x="627" y="1134"/>
                </a:lnTo>
                <a:lnTo>
                  <a:pt x="536" y="1451"/>
                </a:lnTo>
                <a:lnTo>
                  <a:pt x="0" y="1528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 rot="19886814">
            <a:off x="4294188" y="3554285"/>
            <a:ext cx="2124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r-</a:t>
            </a:r>
            <a:r>
              <a:rPr lang="it-IT" b="1" dirty="0" err="1">
                <a:solidFill>
                  <a:srgbClr val="FF0000"/>
                </a:solidFill>
                <a:latin typeface="Calibri" pitchFamily="34" charset="0"/>
              </a:rPr>
              <a:t>process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alibri" pitchFamily="34" charset="0"/>
              </a:rPr>
              <a:t>path</a:t>
            </a:r>
            <a:endParaRPr lang="it-IT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48064" y="5767863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Neutron-rich</a:t>
            </a:r>
            <a:r>
              <a:rPr lang="it-IT" dirty="0" smtClean="0"/>
              <a:t> </a:t>
            </a:r>
            <a:r>
              <a:rPr lang="it-IT" dirty="0" err="1" smtClean="0"/>
              <a:t>ions</a:t>
            </a:r>
            <a:r>
              <a:rPr lang="it-IT" dirty="0" smtClean="0"/>
              <a:t> are </a:t>
            </a:r>
            <a:r>
              <a:rPr lang="it-IT" dirty="0" err="1" smtClean="0"/>
              <a:t>produced</a:t>
            </a:r>
            <a:r>
              <a:rPr lang="it-IT" dirty="0" smtClean="0"/>
              <a:t> by FISSION of U, </a:t>
            </a:r>
            <a:r>
              <a:rPr lang="it-IT" dirty="0" err="1" smtClean="0"/>
              <a:t>Th</a:t>
            </a:r>
            <a:r>
              <a:rPr lang="it-IT" dirty="0" smtClean="0"/>
              <a:t>, </a:t>
            </a:r>
            <a:r>
              <a:rPr lang="it-IT" dirty="0" err="1" smtClean="0"/>
              <a:t>Cf</a:t>
            </a:r>
            <a:r>
              <a:rPr lang="it-IT" dirty="0" smtClean="0"/>
              <a:t>, …</a:t>
            </a:r>
            <a:endParaRPr lang="en-US" dirty="0"/>
          </a:p>
        </p:txBody>
      </p:sp>
      <p:sp>
        <p:nvSpPr>
          <p:cNvPr id="5" name="Ovale 4"/>
          <p:cNvSpPr/>
          <p:nvPr/>
        </p:nvSpPr>
        <p:spPr>
          <a:xfrm rot="19942891">
            <a:off x="2482229" y="4350500"/>
            <a:ext cx="2224385" cy="279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U </a:t>
            </a:r>
            <a:r>
              <a:rPr lang="it-IT" dirty="0" err="1" smtClean="0"/>
              <a:t>fission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5" y="127430"/>
            <a:ext cx="2463025" cy="105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02_GSI_mit_FAIR_A4_rg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/>
          <a:stretch>
            <a:fillRect/>
          </a:stretch>
        </p:blipFill>
        <p:spPr bwMode="auto">
          <a:xfrm>
            <a:off x="3657600" y="1524000"/>
            <a:ext cx="57023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FAIR_V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5181600" y="1743075"/>
            <a:ext cx="32258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57800" y="5410200"/>
            <a:ext cx="3886200" cy="10779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/>
              <a:t>European In Flight facility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1600201"/>
            <a:ext cx="3886199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/>
              <a:t>European ISOL </a:t>
            </a:r>
          </a:p>
          <a:p>
            <a:pPr algn="ctr">
              <a:defRPr/>
            </a:pPr>
            <a:r>
              <a:rPr lang="it-IT" sz="3200" b="1" dirty="0"/>
              <a:t>facility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2" y="3356992"/>
            <a:ext cx="4893534" cy="350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EURISOL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3962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991618" y="4770226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Adronic physics</a:t>
            </a:r>
          </a:p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RIB’s by  fragmentation and in flight separation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27584" y="4770226"/>
            <a:ext cx="151216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755576" y="4542219"/>
            <a:ext cx="183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ISOL production and secondary   fragmentation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23282" y="292095"/>
            <a:ext cx="490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75000"/>
                  </a:schemeClr>
                </a:solidFill>
              </a:rPr>
              <a:t>Strategy for Radioactive Beams</a:t>
            </a:r>
            <a:endParaRPr lang="en-US" sz="3200" b="1" spc="-15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700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         ISOL Roadmap in EUROPE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2531" name="Picture 2" descr="http://www.ganil-spiral2.eu/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8132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http://hie-isolde.web.cern.ch/HIE-ISOLDE/HIE-ISOLDE_site/Homepage/img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88132"/>
            <a:ext cx="1828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www.lnl.infn.it/~spes/images/logoSPES2008_med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11932"/>
            <a:ext cx="27384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rot="5400000">
            <a:off x="4267200" y="2402532"/>
            <a:ext cx="611188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4654550" y="2173932"/>
            <a:ext cx="24384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7" name="Picture 4" descr="EURISOL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84" y="2692698"/>
            <a:ext cx="3962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84219" y="2808913"/>
            <a:ext cx="189955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B050"/>
                </a:solidFill>
                <a:latin typeface="+mn-lt"/>
                <a:cs typeface="+mn-cs"/>
              </a:rPr>
              <a:t>FROM 2025</a:t>
            </a:r>
          </a:p>
        </p:txBody>
      </p:sp>
      <p:pic>
        <p:nvPicPr>
          <p:cNvPr id="22545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7384"/>
            <a:ext cx="1962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4963" y="2525018"/>
            <a:ext cx="252203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&gt; 10</a:t>
            </a:r>
            <a:r>
              <a:rPr lang="it-IT" baseline="30000" dirty="0"/>
              <a:t>15</a:t>
            </a:r>
            <a:r>
              <a:rPr lang="it-IT" dirty="0"/>
              <a:t> fission/s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100 MeV/n (A=130)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Mass resolution </a:t>
            </a:r>
            <a:r>
              <a:rPr lang="it-IT" dirty="0" smtClean="0"/>
              <a:t>1/20000</a:t>
            </a:r>
            <a:endParaRPr lang="it-IT" dirty="0"/>
          </a:p>
        </p:txBody>
      </p:sp>
      <p:cxnSp>
        <p:nvCxnSpPr>
          <p:cNvPr id="26" name="Straight Arrow Connector 16"/>
          <p:cNvCxnSpPr>
            <a:stCxn id="22531" idx="2"/>
          </p:cNvCxnSpPr>
          <p:nvPr/>
        </p:nvCxnSpPr>
        <p:spPr>
          <a:xfrm>
            <a:off x="1485900" y="2142182"/>
            <a:ext cx="3027363" cy="5667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32350"/>
              </p:ext>
            </p:extLst>
          </p:nvPr>
        </p:nvGraphicFramePr>
        <p:xfrm>
          <a:off x="95487" y="692696"/>
          <a:ext cx="901301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274"/>
                <a:gridCol w="3692404"/>
                <a:gridCol w="300433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Second generation 2014-2025</a:t>
                      </a:r>
                      <a:endParaRPr lang="it-IT" dirty="0" smtClean="0">
                        <a:solidFill>
                          <a:schemeClr val="bg1"/>
                        </a:solidFill>
                        <a:latin typeface="+mn-lt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it-IT" baseline="30000" dirty="0" smtClean="0">
                          <a:solidFill>
                            <a:schemeClr val="bg1"/>
                          </a:solidFill>
                        </a:rPr>
                        <a:t>13-14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fission/s 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10 MeV/n (A=130)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Effective Mass resolution 1/20000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766397"/>
              </p:ext>
            </p:extLst>
          </p:nvPr>
        </p:nvGraphicFramePr>
        <p:xfrm>
          <a:off x="0" y="3728928"/>
          <a:ext cx="9078913" cy="301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720"/>
                <a:gridCol w="4608512"/>
                <a:gridCol w="864096"/>
                <a:gridCol w="15545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First generation  ISOL facilities in EUROPE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Effective Mass resolution 1/4000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RIBs</a:t>
                      </a:r>
                    </a:p>
                    <a:p>
                      <a:r>
                        <a:rPr lang="en-US" sz="1600" dirty="0" err="1" smtClean="0"/>
                        <a:t>AMeV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Reaccelerator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IGISOL Jyvaskyla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Gas catcher (New ISOL technique)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 </a:t>
                      </a:r>
                      <a:r>
                        <a:rPr lang="en-US" sz="1600" dirty="0" err="1" smtClean="0"/>
                        <a:t>reacc</a:t>
                      </a:r>
                      <a:r>
                        <a:rPr lang="en-US" sz="1600" dirty="0" smtClean="0"/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ALTO </a:t>
                      </a:r>
                      <a:r>
                        <a:rPr lang="en-US" sz="1600" dirty="0" err="1" smtClean="0"/>
                        <a:t>Orsay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Photo-fission</a:t>
                      </a:r>
                      <a:r>
                        <a:rPr lang="en-US" sz="1600" baseline="0" dirty="0" smtClean="0"/>
                        <a:t> on UCx target </a:t>
                      </a:r>
                      <a:r>
                        <a:rPr lang="en-US" sz="1600" b="1" baseline="0" dirty="0" smtClean="0"/>
                        <a:t>(5</a:t>
                      </a:r>
                      <a:r>
                        <a:rPr lang="en-US" sz="1600" b="1" dirty="0" smtClean="0"/>
                        <a:t> 10</a:t>
                      </a:r>
                      <a:r>
                        <a:rPr lang="en-US" sz="1600" b="1" baseline="30000" dirty="0" smtClean="0"/>
                        <a:t>11 </a:t>
                      </a:r>
                      <a:r>
                        <a:rPr lang="en-US" sz="1600" b="1" dirty="0" smtClean="0"/>
                        <a:t>f/s, n-rich beams)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 </a:t>
                      </a:r>
                      <a:r>
                        <a:rPr lang="en-US" sz="1600" dirty="0" err="1" smtClean="0"/>
                        <a:t>reacc</a:t>
                      </a:r>
                      <a:r>
                        <a:rPr lang="en-US" sz="1600" dirty="0" smtClean="0"/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CRC Louvain-la-</a:t>
                      </a:r>
                      <a:r>
                        <a:rPr lang="en-US" sz="1600" dirty="0" err="1" smtClean="0"/>
                        <a:t>Neuve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Be,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</a:t>
                      </a:r>
                      <a:r>
                        <a:rPr lang="en-US" sz="1600" baseline="0" dirty="0" smtClean="0"/>
                        <a:t> - 10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CYCLONE110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EXCYT </a:t>
                      </a:r>
                      <a:r>
                        <a:rPr lang="en-US" sz="1600" dirty="0" err="1" smtClean="0"/>
                        <a:t>LNS_Catania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it-IT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8, 9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Li,</a:t>
                      </a:r>
                      <a:r>
                        <a:rPr lang="it-IT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it-IT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20, 21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Na</a:t>
                      </a:r>
                      <a:r>
                        <a:rPr lang="it-IT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2 - 7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TANDEM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SPIRAL_1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GANIL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HI fragmentation  on graphite, 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about 50 beams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2 -</a:t>
                      </a:r>
                      <a:r>
                        <a:rPr lang="en-US" sz="1600" b="1" baseline="0" dirty="0" smtClean="0"/>
                        <a:t> 20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CIME _cyclotron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ISOLDE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1.4GeV proton induced </a:t>
                      </a:r>
                      <a:r>
                        <a:rPr lang="en-US" sz="1600" b="1" baseline="0" dirty="0" smtClean="0"/>
                        <a:t>spallation Fission. </a:t>
                      </a:r>
                      <a:endParaRPr lang="en-US" sz="1600" b="1" dirty="0" smtClean="0"/>
                    </a:p>
                    <a:p>
                      <a:r>
                        <a:rPr lang="en-US" sz="1600" b="1" dirty="0" smtClean="0"/>
                        <a:t>(</a:t>
                      </a:r>
                      <a:r>
                        <a:rPr lang="en-US" sz="1600" b="1" dirty="0" err="1" smtClean="0"/>
                        <a:t>UCx</a:t>
                      </a:r>
                      <a:r>
                        <a:rPr lang="en-US" sz="1600" b="1" dirty="0" smtClean="0"/>
                        <a:t> target, 4 10</a:t>
                      </a:r>
                      <a:r>
                        <a:rPr lang="en-US" sz="1600" b="1" baseline="30000" dirty="0" smtClean="0"/>
                        <a:t>12 </a:t>
                      </a:r>
                      <a:r>
                        <a:rPr lang="en-US" sz="1600" b="1" dirty="0" smtClean="0"/>
                        <a:t>f/s, neutron-rich beams)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2 - 3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REX_linac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8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71342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0"/>
          <p:cNvSpPr>
            <a:spLocks noChangeArrowheads="1"/>
          </p:cNvSpPr>
          <p:nvPr/>
        </p:nvSpPr>
        <p:spPr bwMode="auto">
          <a:xfrm>
            <a:off x="179388" y="5827713"/>
            <a:ext cx="61928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SPES</a:t>
            </a:r>
            <a:r>
              <a:rPr lang="en-US" sz="4400" b="1" i="1">
                <a:solidFill>
                  <a:srgbClr val="3333FF"/>
                </a:solidFill>
                <a:latin typeface="Calibri" pitchFamily="34" charset="0"/>
                <a:cs typeface="Times New Roman" pitchFamily="18" charset="0"/>
              </a:rPr>
              <a:t>:</a:t>
            </a:r>
            <a:r>
              <a:rPr lang="en-US">
                <a:latin typeface="Calibri" pitchFamily="34" charset="0"/>
              </a:rPr>
              <a:t> </a:t>
            </a:r>
            <a:r>
              <a:rPr lang="en-US" sz="2800" i="1">
                <a:latin typeface="Calibri" pitchFamily="34" charset="0"/>
              </a:rPr>
              <a:t>DIRECT TARGET ISOL facility</a:t>
            </a:r>
            <a:r>
              <a:rPr lang="en-US" i="1">
                <a:latin typeface="Calibri" pitchFamily="34" charset="0"/>
              </a:rPr>
              <a:t> </a:t>
            </a:r>
            <a:endParaRPr lang="en-US">
              <a:latin typeface="Calibri" pitchFamily="34" charset="0"/>
            </a:endParaRPr>
          </a:p>
        </p:txBody>
      </p:sp>
      <p:pic>
        <p:nvPicPr>
          <p:cNvPr id="19461" name="Picture 11" descr="C:\Users\alberto\Desktop\SAM_26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852738"/>
            <a:ext cx="2076450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5157788"/>
            <a:ext cx="33686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34254" r="7616" b="24570"/>
          <a:stretch>
            <a:fillRect/>
          </a:stretch>
        </p:blipFill>
        <p:spPr bwMode="auto">
          <a:xfrm>
            <a:off x="-115549" y="1988840"/>
            <a:ext cx="3355638" cy="13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30575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72008" y="4941168"/>
            <a:ext cx="1835696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323850" y="5013325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Proton beam</a:t>
            </a:r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468313" y="4292600"/>
            <a:ext cx="947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2000</a:t>
            </a:r>
            <a:r>
              <a:rPr lang="en-US" baseline="30000">
                <a:solidFill>
                  <a:schemeClr val="bg1"/>
                </a:solidFill>
              </a:rPr>
              <a:t>o</a:t>
            </a:r>
            <a:r>
              <a:rPr lang="en-US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468" name="TextBox 12"/>
          <p:cNvSpPr txBox="1">
            <a:spLocks noChangeArrowheads="1"/>
          </p:cNvSpPr>
          <p:nvPr/>
        </p:nvSpPr>
        <p:spPr bwMode="auto">
          <a:xfrm>
            <a:off x="2195513" y="4365625"/>
            <a:ext cx="1300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>
                <a:solidFill>
                  <a:schemeClr val="bg1"/>
                </a:solidFill>
              </a:rPr>
              <a:t>Ion Source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4716463" y="5084763"/>
            <a:ext cx="1150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100" b="1">
                <a:solidFill>
                  <a:srgbClr val="FFC000"/>
                </a:solidFill>
              </a:rPr>
              <a:t>Experimental target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8028" y="1015414"/>
            <a:ext cx="2167485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+mn-lt"/>
                <a:cs typeface="+mn-cs"/>
              </a:rPr>
              <a:t>Proton driver: 70MeV 0.75 mA  2 exit ports</a:t>
            </a:r>
          </a:p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+mn-lt"/>
                <a:cs typeface="+mn-cs"/>
              </a:rPr>
              <a:t>‘Commercial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+mn-cs"/>
              </a:rPr>
              <a:t>’ cyclotron</a:t>
            </a:r>
            <a:endParaRPr kumimoji="1" lang="en-US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63600" y="0"/>
            <a:ext cx="651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sz="3200" dirty="0">
                <a:solidFill>
                  <a:srgbClr val="3366FF"/>
                </a:solidFill>
              </a:rPr>
              <a:t>The SPES </a:t>
            </a:r>
            <a:r>
              <a:rPr lang="en-US" sz="3200" dirty="0">
                <a:solidFill>
                  <a:srgbClr val="3366FF"/>
                </a:solidFill>
              </a:rPr>
              <a:t>choice</a:t>
            </a:r>
            <a:r>
              <a:rPr kumimoji="1" lang="en-US" sz="3200" dirty="0">
                <a:solidFill>
                  <a:srgbClr val="3366FF"/>
                </a:solidFill>
              </a:rPr>
              <a:t> for </a:t>
            </a:r>
            <a:r>
              <a:rPr kumimoji="1" lang="en-US" sz="3200" dirty="0" smtClean="0">
                <a:solidFill>
                  <a:srgbClr val="3366FF"/>
                </a:solidFill>
              </a:rPr>
              <a:t>the ISOL facility</a:t>
            </a:r>
            <a:endParaRPr kumimoji="1" lang="en-US" sz="3200" b="1" dirty="0">
              <a:solidFill>
                <a:srgbClr val="3366FF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363787" y="4941168"/>
            <a:ext cx="226377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latin typeface="+mn-lt"/>
                <a:cs typeface="+mn-cs"/>
              </a:rPr>
              <a:t>NEW  CONCEPT  </a:t>
            </a:r>
            <a:endParaRPr lang="en-US" sz="1600" b="1" u="sng" dirty="0" smtClean="0">
              <a:latin typeface="+mn-lt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/>
              <a:t>direct </a:t>
            </a:r>
            <a:r>
              <a:rPr lang="en-US" sz="1600" b="1" dirty="0"/>
              <a:t>target</a:t>
            </a:r>
            <a:endParaRPr lang="en-US" sz="1600" b="1" u="sng" dirty="0">
              <a:latin typeface="+mn-lt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cs typeface="+mn-cs"/>
              </a:rPr>
              <a:t>Multi-foil </a:t>
            </a:r>
            <a:r>
              <a:rPr lang="en-US" sz="1600" b="1" dirty="0" err="1">
                <a:latin typeface="+mn-lt"/>
                <a:cs typeface="+mn-cs"/>
              </a:rPr>
              <a:t>UCx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 smtClean="0">
                <a:latin typeface="+mn-lt"/>
                <a:cs typeface="+mn-cs"/>
              </a:rPr>
              <a:t>designed </a:t>
            </a:r>
            <a:r>
              <a:rPr lang="en-US" sz="1600" b="1" dirty="0">
                <a:latin typeface="+mn-lt"/>
                <a:cs typeface="+mn-cs"/>
              </a:rPr>
              <a:t>to reach  10</a:t>
            </a:r>
            <a:r>
              <a:rPr lang="en-US" sz="1600" b="1" baseline="30000" dirty="0">
                <a:latin typeface="+mn-lt"/>
                <a:cs typeface="+mn-cs"/>
              </a:rPr>
              <a:t>13</a:t>
            </a:r>
            <a:r>
              <a:rPr lang="en-US" sz="1600" b="1" dirty="0">
                <a:latin typeface="+mn-lt"/>
                <a:cs typeface="+mn-cs"/>
              </a:rPr>
              <a:t> f/s</a:t>
            </a:r>
            <a:endParaRPr kumimoji="1" lang="en-US" b="1" dirty="0">
              <a:latin typeface="+mn-lt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898279" y="3902373"/>
            <a:ext cx="2156272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ALPI </a:t>
            </a:r>
            <a:r>
              <a:rPr lang="it-IT" b="1" dirty="0" err="1" smtClean="0"/>
              <a:t>superconductive</a:t>
            </a:r>
            <a:r>
              <a:rPr lang="it-IT" b="1" dirty="0" smtClean="0"/>
              <a:t> LINAC</a:t>
            </a:r>
            <a:endParaRPr lang="en-US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809046" y="548680"/>
            <a:ext cx="357124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Define</a:t>
            </a:r>
            <a:r>
              <a:rPr lang="it-IT" dirty="0" smtClean="0"/>
              <a:t> a </a:t>
            </a:r>
            <a:r>
              <a:rPr lang="it-IT" dirty="0" err="1" smtClean="0"/>
              <a:t>cost-effective</a:t>
            </a:r>
            <a:r>
              <a:rPr lang="it-IT" dirty="0" smtClean="0"/>
              <a:t> </a:t>
            </a:r>
            <a:r>
              <a:rPr lang="it-IT" dirty="0" err="1" smtClean="0"/>
              <a:t>facility</a:t>
            </a:r>
            <a:r>
              <a:rPr lang="it-IT" dirty="0" smtClean="0"/>
              <a:t> in the </a:t>
            </a:r>
            <a:r>
              <a:rPr lang="it-IT" dirty="0" err="1" smtClean="0"/>
              <a:t>order</a:t>
            </a:r>
            <a:r>
              <a:rPr lang="it-IT" dirty="0" smtClean="0"/>
              <a:t> of 40-50 </a:t>
            </a:r>
            <a:r>
              <a:rPr lang="it-IT" dirty="0" err="1" smtClean="0"/>
              <a:t>Meuro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866484" y="1169301"/>
            <a:ext cx="217001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Cyclotron</a:t>
            </a:r>
            <a:r>
              <a:rPr lang="it-IT" dirty="0" smtClean="0"/>
              <a:t> 10</a:t>
            </a:r>
          </a:p>
          <a:p>
            <a:r>
              <a:rPr lang="it-IT" dirty="0" smtClean="0"/>
              <a:t>Building    10</a:t>
            </a:r>
          </a:p>
          <a:p>
            <a:r>
              <a:rPr lang="it-IT" dirty="0" smtClean="0"/>
              <a:t>RIB production  5</a:t>
            </a:r>
          </a:p>
          <a:p>
            <a:r>
              <a:rPr lang="it-IT" dirty="0" smtClean="0"/>
              <a:t>RIB </a:t>
            </a:r>
            <a:r>
              <a:rPr lang="it-IT" dirty="0" err="1" smtClean="0"/>
              <a:t>transport</a:t>
            </a:r>
            <a:r>
              <a:rPr lang="it-IT" dirty="0" smtClean="0"/>
              <a:t>   15</a:t>
            </a:r>
          </a:p>
          <a:p>
            <a:r>
              <a:rPr lang="it-IT" dirty="0" smtClean="0"/>
              <a:t>Re-</a:t>
            </a:r>
            <a:r>
              <a:rPr lang="it-IT" dirty="0" err="1" smtClean="0"/>
              <a:t>acc</a:t>
            </a:r>
            <a:r>
              <a:rPr lang="it-IT" dirty="0" smtClean="0"/>
              <a:t> 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3245</TotalTime>
  <Words>4612</Words>
  <Application>Microsoft Office PowerPoint</Application>
  <PresentationFormat>Presentazione su schermo (4:3)</PresentationFormat>
  <Paragraphs>1079</Paragraphs>
  <Slides>44</Slides>
  <Notes>28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44</vt:i4>
      </vt:variant>
    </vt:vector>
  </HeadingPairs>
  <TitlesOfParts>
    <vt:vector size="47" baseType="lpstr">
      <vt:lpstr>Office Theme</vt:lpstr>
      <vt:lpstr>Photo Editor Photo</vt:lpstr>
      <vt:lpstr>Chart</vt:lpstr>
      <vt:lpstr>Presentazione standard di PowerPoint</vt:lpstr>
      <vt:lpstr>Presentazione standard di PowerPoint</vt:lpstr>
      <vt:lpstr>Presentazione standard di PowerPoint</vt:lpstr>
      <vt:lpstr>The Framework for SPES</vt:lpstr>
      <vt:lpstr>Presentazione standard di PowerPoint</vt:lpstr>
      <vt:lpstr>Radioactive Ion Beams: the Nuclear Chart and Challenges</vt:lpstr>
      <vt:lpstr>Presentazione standard di PowerPoint</vt:lpstr>
      <vt:lpstr>          ISOL Roadmap in EUROPE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Upgraded ALPI layout</vt:lpstr>
      <vt:lpstr>70 MeV p Cyclotron</vt:lpstr>
      <vt:lpstr>Cyclotron Schedule (2013-2014)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FAIR Project:  Facility for Antiproton and Ion Research</vt:lpstr>
      <vt:lpstr>Presentazione standard di PowerPoint</vt:lpstr>
      <vt:lpstr>Presentazione standard di PowerPoint</vt:lpstr>
      <vt:lpstr>SPES Facility Layout</vt:lpstr>
      <vt:lpstr>Presentazione standard di PowerPoint</vt:lpstr>
      <vt:lpstr>Presentazione standard di PowerPoint</vt:lpstr>
      <vt:lpstr>Second generation ISOL facilities in Europe  (UCx target)</vt:lpstr>
      <vt:lpstr>Presentazione standard di PowerPoint</vt:lpstr>
      <vt:lpstr>Presentazione standard di PowerPoint</vt:lpstr>
      <vt:lpstr>Presentazione standard di PowerPoint</vt:lpstr>
      <vt:lpstr>NEW RFQ injector for ALPI</vt:lpstr>
      <vt:lpstr>Presentazione standard di PowerPoint</vt:lpstr>
      <vt:lpstr>Presentazione standard di PowerPoint</vt:lpstr>
      <vt:lpstr>SPES CYCLOTRON   load work per year</vt:lpstr>
      <vt:lpstr>Radiation protection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utente</dc:creator>
  <cp:lastModifiedBy>gian</cp:lastModifiedBy>
  <cp:revision>98</cp:revision>
  <cp:lastPrinted>2013-08-17T13:13:27Z</cp:lastPrinted>
  <dcterms:created xsi:type="dcterms:W3CDTF">2013-05-08T12:25:15Z</dcterms:created>
  <dcterms:modified xsi:type="dcterms:W3CDTF">2013-08-19T17:17:14Z</dcterms:modified>
</cp:coreProperties>
</file>