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49" r:id="rId2"/>
    <p:sldMasterId id="2147483688" r:id="rId3"/>
    <p:sldMasterId id="2147483702" r:id="rId4"/>
  </p:sldMasterIdLst>
  <p:notesMasterIdLst>
    <p:notesMasterId r:id="rId24"/>
  </p:notesMasterIdLst>
  <p:handoutMasterIdLst>
    <p:handoutMasterId r:id="rId25"/>
  </p:handoutMasterIdLst>
  <p:sldIdLst>
    <p:sldId id="436" r:id="rId5"/>
    <p:sldId id="399" r:id="rId6"/>
    <p:sldId id="422" r:id="rId7"/>
    <p:sldId id="417" r:id="rId8"/>
    <p:sldId id="427" r:id="rId9"/>
    <p:sldId id="421" r:id="rId10"/>
    <p:sldId id="415" r:id="rId11"/>
    <p:sldId id="423" r:id="rId12"/>
    <p:sldId id="393" r:id="rId13"/>
    <p:sldId id="428" r:id="rId14"/>
    <p:sldId id="429" r:id="rId15"/>
    <p:sldId id="430" r:id="rId16"/>
    <p:sldId id="424" r:id="rId17"/>
    <p:sldId id="388" r:id="rId18"/>
    <p:sldId id="387" r:id="rId19"/>
    <p:sldId id="411" r:id="rId20"/>
    <p:sldId id="431" r:id="rId21"/>
    <p:sldId id="433" r:id="rId22"/>
    <p:sldId id="435" r:id="rId23"/>
  </p:sldIdLst>
  <p:sldSz cx="9144000" cy="6858000" type="screen4x3"/>
  <p:notesSz cx="7053263" cy="9356725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40" userDrawn="1">
          <p15:clr>
            <a:srgbClr val="A4A3A4"/>
          </p15:clr>
        </p15:guide>
        <p15:guide id="2" pos="5520" userDrawn="1">
          <p15:clr>
            <a:srgbClr val="A4A3A4"/>
          </p15:clr>
        </p15:guide>
        <p15:guide id="3" orient="horz" pos="4008" userDrawn="1">
          <p15:clr>
            <a:srgbClr val="A4A3A4"/>
          </p15:clr>
        </p15:guide>
        <p15:guide id="4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1328F3"/>
    <a:srgbClr val="F00E0E"/>
    <a:srgbClr val="D729D7"/>
    <a:srgbClr val="FFFFFF"/>
    <a:srgbClr val="FFFF99"/>
    <a:srgbClr val="FF0066"/>
    <a:srgbClr val="CCFF99"/>
    <a:srgbClr val="293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5" autoAdjust="0"/>
    <p:restoredTop sz="86407" autoAdjust="0"/>
  </p:normalViewPr>
  <p:slideViewPr>
    <p:cSldViewPr snapToGrid="0" showGuides="1">
      <p:cViewPr varScale="1">
        <p:scale>
          <a:sx n="66" d="100"/>
          <a:sy n="66" d="100"/>
        </p:scale>
        <p:origin x="-96" y="-96"/>
      </p:cViewPr>
      <p:guideLst>
        <p:guide orient="horz" pos="3840"/>
        <p:guide orient="horz" pos="4008"/>
        <p:guide pos="3408"/>
        <p:guide pos="336"/>
      </p:guideLst>
    </p:cSldViewPr>
  </p:slideViewPr>
  <p:outlineViewPr>
    <p:cViewPr>
      <p:scale>
        <a:sx n="33" d="100"/>
        <a:sy n="33" d="100"/>
      </p:scale>
      <p:origin x="0" y="-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414" cy="4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1"/>
            <a:ext cx="3056414" cy="4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7504"/>
            <a:ext cx="3056414" cy="4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87504"/>
            <a:ext cx="3056414" cy="4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AD9EAF6-4C74-4957-A5E3-E3AB22F8B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2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414" cy="4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1"/>
            <a:ext cx="3056414" cy="4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44566"/>
            <a:ext cx="5642610" cy="42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7504"/>
            <a:ext cx="3056414" cy="4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87504"/>
            <a:ext cx="3056414" cy="4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06D1915-89C8-4D19-B381-3A0DD3E63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92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7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The basic question to be addressed is one concerning quantum correlations in the nuclear A-body system, their temperature and density dependence. </a:t>
            </a:r>
            <a:br>
              <a:rPr lang="en-US" dirty="0">
                <a:latin typeface="Calibri"/>
                <a:ea typeface="Calibri"/>
                <a:cs typeface="Times New Roman"/>
              </a:rPr>
            </a:br>
            <a:r>
              <a:rPr lang="en-US" dirty="0">
                <a:latin typeface="Calibri"/>
                <a:ea typeface="Calibri"/>
                <a:cs typeface="Times New Roman"/>
              </a:rPr>
              <a:t>Obviously, that question has applications for the isovector part of the EOS.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7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We have heard yesterday about the complications and difficulties associated with the task, as far as supra-normal densities are concerned. I am listing a few of the problems.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7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In the following, I wish to concentrate on the domain of sub-normal densities, which can be addressed within an expanded compound nucleus decay model. </a:t>
            </a:r>
          </a:p>
          <a:p>
            <a:r>
              <a:rPr lang="en-US" dirty="0">
                <a:latin typeface="Calibri"/>
                <a:ea typeface="Calibri"/>
                <a:cs typeface="Times New Roman"/>
              </a:rPr>
              <a:t>Right at the beginning I would like to give credit to my Chinese collaborator, Ye Wei, who did many of the calculations.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A41CD-B340-4E1C-9BB0-94EC7BF6AF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1915-89C8-4D19-B381-3A0DD3E632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1915-89C8-4D19-B381-3A0DD3E632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1915-89C8-4D19-B381-3A0DD3E632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plot shows a typical isoscaling plot from our work’ T</a:t>
            </a:r>
            <a:r>
              <a:rPr lang="en-US" baseline="0" dirty="0" smtClean="0"/>
              <a:t>he yield ratios R</a:t>
            </a:r>
            <a:r>
              <a:rPr lang="en-US" baseline="-25000" dirty="0" smtClean="0"/>
              <a:t>12</a:t>
            </a:r>
            <a:r>
              <a:rPr lang="en-US" baseline="0" dirty="0" smtClean="0"/>
              <a:t> of a cluster emitted from two different sources (1 and 2) are plotted vs. the neutron number (or the p number) of the cluster, for different cluster-Z values. On a logarithmic scale, these ratios follow parallel straight lines, which can be fitted by adjusting parameters alpha and beta. These coefficients are believed to be directly related to the symmetry energy </a:t>
            </a:r>
            <a:r>
              <a:rPr lang="en-US" baseline="0" dirty="0" err="1" smtClean="0"/>
              <a:t>C</a:t>
            </a:r>
            <a:r>
              <a:rPr lang="en-US" baseline="-25000" dirty="0" err="1" smtClean="0"/>
              <a:t>sym</a:t>
            </a:r>
            <a:r>
              <a:rPr lang="en-US" baseline="0" dirty="0" smtClean="0"/>
              <a:t> at the matter density of the emitter, as given by the formulas in the inset.</a:t>
            </a:r>
          </a:p>
          <a:p>
            <a:r>
              <a:rPr lang="en-US" baseline="0" dirty="0" smtClean="0"/>
              <a:t>These results are noteworthy, because they show isoscaling for clusters emitted, not from an equilibrated CN system, but in the dynamical breakup of PLFs following  a dissipative reaction. Values are calculated are defined in the equation for R</a:t>
            </a:r>
            <a:r>
              <a:rPr lang="en-US" baseline="-25000" dirty="0" smtClean="0"/>
              <a:t>12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These results caution against a summary analysis of emission data without clear identification of the nature of emitter and emission process.</a:t>
            </a:r>
          </a:p>
          <a:p>
            <a:r>
              <a:rPr lang="en-US" baseline="0" dirty="0" smtClean="0"/>
              <a:t>In addition, our results demonstrate significant ambiguity inherent in the isoscaling analysis. Due to uncertainties in the A and Z of the emitters, deduced symmetry energies can be uncertain by factors of 2. These data and other published results are actually consistent with ground-state masses. </a:t>
            </a:r>
          </a:p>
          <a:p>
            <a:r>
              <a:rPr lang="en-US" baseline="0" dirty="0" smtClean="0"/>
              <a:t>Even if the emitter is well characterized, a model is still needed to relate the data to a density-dependent symmetry energy. As of now, no such theory is available. However, our model has progressed towards a realistic description of the emission process and its relation to the isoEOS.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B5DDF-91BF-45E9-95D8-FFA7336B6A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0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1915-89C8-4D19-B381-3A0DD3E632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6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D1915-89C8-4D19-B381-3A0DD3E632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8B53-D836-4772-BE6D-AAFF07F44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257F8-E374-44E2-9C37-4B107DA3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258763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58763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B0B3-9F82-4478-9576-A0AC93693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7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78611259-71DE-4D3B-8E2D-5A67B0492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CD207B63-8882-4714-8738-3A6154522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1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C2FBAF8D-C69D-4495-8C1C-094B89DC0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33D940E0-514C-4B65-9E73-AB923CD5E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84D47333-6874-4503-9C57-99CBB844C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E93B8AFF-52E3-4A38-B40D-6B3D497AB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C4D7990F-A7EF-457D-974C-5FC2321CA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7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4FCC1010-B580-478F-8624-814FF57B5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 rot="-5400000">
            <a:off x="-1200197" y="4579891"/>
            <a:ext cx="2763931" cy="363538"/>
          </a:xfrm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7691-E8E8-4D6B-89C1-F7FD08AA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7629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0CE7FE3F-85F0-4F65-8230-64474493E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3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820D53F2-6A12-466B-96B3-F18371170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9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404813"/>
            <a:ext cx="2058988" cy="5721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6150" cy="5721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A53D1145-744F-4493-ACCF-D58DE7EA69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404813"/>
            <a:ext cx="8088313" cy="541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-5400000">
            <a:off x="-1044575" y="5040313"/>
            <a:ext cx="2433637" cy="3444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-5400000">
            <a:off x="-592931" y="2945606"/>
            <a:ext cx="1549400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B923240B-B2B4-425F-8DCC-1362D55AD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6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6425" y="404813"/>
            <a:ext cx="8088313" cy="541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5400000">
            <a:off x="-1044575" y="5040313"/>
            <a:ext cx="2433637" cy="3444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5400000">
            <a:off x="-592931" y="2945606"/>
            <a:ext cx="1549400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E8C80C1B-A899-421D-A788-E43BCA0E1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404813"/>
            <a:ext cx="8088313" cy="541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-5400000">
            <a:off x="-1044575" y="5040313"/>
            <a:ext cx="2433637" cy="3444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542088"/>
            <a:ext cx="2133600" cy="315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-5400000">
            <a:off x="-592931" y="2945606"/>
            <a:ext cx="1549400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</a:t>
            </a:r>
            <a:fld id="{CB17219F-13F2-4D6E-94CC-6DBC12C17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1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47C3B255-76C1-4711-88FA-F4740FAAD766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90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946AB16B-7DA7-48A3-9A31-84BE16BA2827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82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3CC0B7FA-1A79-4869-91D5-4901B94F96CE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59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133C466F-EC44-49B3-BF9D-0B599A6D2E10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7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3EFE-07F4-4D80-8AF3-ABA1FF34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0962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6D540408-938F-4781-9AD5-3F615BA705A0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2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36C8DDB0-5214-4E23-A570-37C3E4258710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3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037040BE-90ED-4BC2-B592-B80ACFC02B26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64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77559DA0-763A-45E6-80B2-134A7AF006D6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93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492EE41A-02F0-4D3B-BDA7-523ED9A948E2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00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647E9696-8C60-4693-A5FC-C32F1B4A1F64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97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9388"/>
            <a:ext cx="2057400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19800" cy="5946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D0AA25FD-AE77-43EC-8EDD-E0EA3F70009E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59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430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81775"/>
            <a:ext cx="2424113" cy="276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5400000">
            <a:off x="-626268" y="3906043"/>
            <a:ext cx="1568450" cy="3159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5400000">
            <a:off x="-265907" y="2456657"/>
            <a:ext cx="887413" cy="3556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D265FE4D-FF7C-48DB-A689-8D95B9CD6537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0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549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5494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36830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D5A5-B2F6-408F-85B2-BC1DAC983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045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825EC35B-C082-4FE9-B470-A5E2D0A644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2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488" y="1600200"/>
            <a:ext cx="18716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550" y="1600200"/>
            <a:ext cx="1873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C4CB-0903-4F43-9ADC-D455C6718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53648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33FD8C98-2C83-4568-BE1B-1A225CE05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41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0344D9B0-4962-460D-B276-5E0798AC8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8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2266E83F-FB5B-4D89-80FA-E7E465BC4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69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E29C9936-1C3F-47BF-9E68-C3245F5A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43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C9080BF1-6C7A-488E-B28B-95010021E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54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06341227-E374-47B1-AC2D-3B72DE7ED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8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E739A799-0879-4C6F-A9A1-27766948B8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0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EAF6E3D7-5C61-4D70-AD9A-FF51A9B78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68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0D8807B1-553A-4769-A43A-7A196C62A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55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404813"/>
            <a:ext cx="2058988" cy="5721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6150" cy="5721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35F0ABE5-C4A5-4240-A985-6545CB1AE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B03A-BE0F-45AB-8E73-5EA7B0367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2414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404813"/>
            <a:ext cx="8088313" cy="541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DF6EE669-6914-4C68-9025-601A37D44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48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6425" y="404813"/>
            <a:ext cx="8088313" cy="541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661B51CB-58DB-4B55-947E-51DED0DE8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25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404813"/>
            <a:ext cx="8088313" cy="541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57DBB793-8938-4B4F-AF9F-63AE0E11B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0777-C7F5-4C20-98C3-0FF3B5A70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9598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C43A-209D-4C61-94E8-9EDA22889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16425"/>
      </p:ext>
    </p:extLst>
  </p:cSld>
  <p:clrMapOvr>
    <a:masterClrMapping/>
  </p:clrMapOvr>
  <p:timing>
    <p:tnLst>
      <p:par>
        <p:cTn id="1" dur="0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95"/>
            <a:ext cx="8316410" cy="502454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9433"/>
            <a:ext cx="5111750" cy="45867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8553-9798-42A5-B9FC-7B44C08C6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5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6508-DB17-41ED-B794-2BF379BEF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58763"/>
            <a:ext cx="822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9488" y="1600200"/>
            <a:ext cx="38973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-5400000">
            <a:off x="-1191232" y="4723331"/>
            <a:ext cx="2746001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92875"/>
            <a:ext cx="2895600" cy="27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rot="-5400000">
            <a:off x="-153193" y="2891631"/>
            <a:ext cx="5588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7C7B314-781D-486D-A226-BCD55B9585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223" name="Group 14"/>
          <p:cNvGrpSpPr>
            <a:grpSpLocks/>
          </p:cNvGrpSpPr>
          <p:nvPr/>
        </p:nvGrpSpPr>
        <p:grpSpPr bwMode="auto">
          <a:xfrm>
            <a:off x="539750" y="779463"/>
            <a:ext cx="8218488" cy="53975"/>
            <a:chOff x="486" y="553"/>
            <a:chExt cx="4856" cy="34"/>
          </a:xfrm>
        </p:grpSpPr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486" y="587"/>
              <a:ext cx="4856" cy="0"/>
            </a:xfrm>
            <a:prstGeom prst="line">
              <a:avLst/>
            </a:prstGeom>
            <a:noFill/>
            <a:ln w="28575">
              <a:solidFill>
                <a:srgbClr val="2905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486" y="553"/>
              <a:ext cx="4856" cy="0"/>
            </a:xfrm>
            <a:prstGeom prst="line">
              <a:avLst/>
            </a:prstGeom>
            <a:noFill/>
            <a:ln w="28575">
              <a:solidFill>
                <a:srgbClr val="F6460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85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0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6425" y="404813"/>
            <a:ext cx="8088313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-5400000">
            <a:off x="-1044575" y="5040313"/>
            <a:ext cx="24336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42088"/>
            <a:ext cx="21336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rot="-5400000">
            <a:off x="-592931" y="2945606"/>
            <a:ext cx="15494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r>
              <a:rPr lang="en-US" dirty="0" smtClean="0"/>
              <a:t>  </a:t>
            </a:r>
            <a:fld id="{0E46FA49-E01D-43E1-84CE-090A2E70EDC5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8763" y="1236663"/>
            <a:ext cx="193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9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19125" y="884689"/>
            <a:ext cx="8089900" cy="1587"/>
          </a:xfrm>
          <a:prstGeom prst="line">
            <a:avLst/>
          </a:prstGeom>
          <a:noFill/>
          <a:ln w="76200" cmpd="tri">
            <a:solidFill>
              <a:srgbClr val="1328F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C50707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0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200" b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9388"/>
            <a:ext cx="8229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1775"/>
            <a:ext cx="242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B8B8B8"/>
                </a:solidFill>
                <a:latin typeface="+mn-lt"/>
              </a:defRPr>
            </a:lvl1pPr>
          </a:lstStyle>
          <a:p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626268" y="3906043"/>
            <a:ext cx="15684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8B8B8"/>
                </a:solidFill>
                <a:latin typeface="+mn-lt"/>
              </a:defRPr>
            </a:lvl1pPr>
          </a:lstStyle>
          <a:p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rot="-5400000">
            <a:off x="-265907" y="2456657"/>
            <a:ext cx="8874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  </a:t>
            </a:r>
            <a:fld id="{6C3164A8-450A-40F2-818D-AFB88FBC5FF8}" type="slidenum">
              <a:rPr lang="en-US">
                <a:solidFill>
                  <a:srgbClr val="B8B8B8"/>
                </a:solidFill>
              </a:rPr>
              <a:pPr/>
              <a:t>‹#›</a:t>
            </a:fld>
            <a:endParaRPr lang="en-US">
              <a:solidFill>
                <a:srgbClr val="B8B8B8"/>
              </a:solidFill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6250" y="617538"/>
            <a:ext cx="8188325" cy="47625"/>
            <a:chOff x="300" y="437"/>
            <a:chExt cx="5158" cy="30"/>
          </a:xfrm>
        </p:grpSpPr>
        <p:sp>
          <p:nvSpPr>
            <p:cNvPr id="3079" name="Line 7"/>
            <p:cNvSpPr>
              <a:spLocks noChangeShapeType="1"/>
            </p:cNvSpPr>
            <p:nvPr userDrawn="1"/>
          </p:nvSpPr>
          <p:spPr bwMode="auto">
            <a:xfrm>
              <a:off x="302" y="437"/>
              <a:ext cx="5156" cy="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auto">
            <a:xfrm>
              <a:off x="300" y="467"/>
              <a:ext cx="51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7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6425" y="404813"/>
            <a:ext cx="8088313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-5400000">
            <a:off x="-1044575" y="5040313"/>
            <a:ext cx="24336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>
                    <a:lumMod val="8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Proximity Splitting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42088"/>
            <a:ext cx="21336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W. Udo Schröder IWNDT 2013</a:t>
            </a:r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rot="-5400000">
            <a:off x="-592931" y="2945606"/>
            <a:ext cx="15494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</a:t>
            </a:r>
            <a:fld id="{80F84A84-4DEA-4E0E-89F2-31B495E35DAE}" type="slidenum">
              <a:rPr lang="en-US">
                <a:solidFill>
                  <a:srgbClr val="FFFFFF">
                    <a:lumMod val="8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338763" y="1236663"/>
            <a:ext cx="193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19125" y="884238"/>
            <a:ext cx="8089900" cy="1587"/>
          </a:xfrm>
          <a:prstGeom prst="line">
            <a:avLst/>
          </a:prstGeom>
          <a:noFill/>
          <a:ln w="76200" cmpd="tri">
            <a:solidFill>
              <a:srgbClr val="1328F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50707"/>
                </a:solidFill>
              </a:ln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6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0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2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0" y="486141"/>
            <a:ext cx="8316410" cy="946845"/>
          </a:xfrm>
          <a:solidFill>
            <a:schemeClr val="bg1"/>
          </a:solidFill>
        </p:spPr>
        <p:txBody>
          <a:bodyPr/>
          <a:lstStyle/>
          <a:p>
            <a:r>
              <a:rPr lang="en-US" kern="1200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Proximity Splitting/Breakup in MEHIR</a:t>
            </a:r>
            <a:r>
              <a:rPr lang="en-US" kern="1200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  <a:t/>
            </a:r>
            <a:br>
              <a:rPr lang="en-US" kern="1200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</a:br>
            <a:r>
              <a:rPr lang="en-US" kern="1200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  <a:t>(</a:t>
            </a:r>
            <a:r>
              <a:rPr lang="en-US" sz="1800" kern="1200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  <a:t>Frustrated Massive Transfer 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4829"/>
            <a:ext cx="8153400" cy="96981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W. Udo Schröder</a:t>
            </a:r>
          </a:p>
          <a:p>
            <a:pPr marL="0" indent="0" algn="ctr">
              <a:buNone/>
            </a:pPr>
            <a:r>
              <a:rPr lang="en-US" sz="1800" dirty="0" smtClean="0"/>
              <a:t>University of Rochester, Rochester, NY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553-9798-42A5-B9FC-7B44C08C64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89444"/>
            <a:ext cx="2283285" cy="270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460445" y="1486054"/>
            <a:ext cx="8316410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85961" y="2989444"/>
            <a:ext cx="5877039" cy="2705301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kern="0" dirty="0" smtClean="0"/>
              <a:t>International Workshop on Nuclear Dynamics and Thermodynamics </a:t>
            </a:r>
          </a:p>
          <a:p>
            <a:pPr marL="0" indent="0" algn="ctr">
              <a:buFontTx/>
              <a:buNone/>
            </a:pPr>
            <a:r>
              <a:rPr lang="en-US" sz="2400" kern="0" dirty="0" smtClean="0"/>
              <a:t>Honoring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2400" kern="0" dirty="0" smtClean="0"/>
              <a:t> </a:t>
            </a:r>
            <a:r>
              <a:rPr lang="en-US" sz="2400" kern="0" dirty="0" smtClean="0">
                <a:solidFill>
                  <a:srgbClr val="1328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B. (“Joe”) Natowitz</a:t>
            </a:r>
          </a:p>
          <a:p>
            <a:pPr marL="0" indent="0">
              <a:buFontTx/>
              <a:buNone/>
            </a:pPr>
            <a:r>
              <a:rPr lang="en-US" sz="2400" kern="0" dirty="0" smtClean="0"/>
              <a:t>College Station (TX), August 2013</a:t>
            </a:r>
            <a:r>
              <a:rPr lang="en-US" sz="1800" kern="0" dirty="0" smtClean="0"/>
              <a:t> </a:t>
            </a:r>
          </a:p>
          <a:p>
            <a:pPr marL="0" indent="0">
              <a:buFontTx/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140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4CB9D-3380-42CE-8EBB-259895C956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20" y="3060290"/>
            <a:ext cx="3504145" cy="314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283821"/>
            <a:ext cx="3670507" cy="412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499" y="278102"/>
            <a:ext cx="8234875" cy="519112"/>
          </a:xfrm>
        </p:spPr>
        <p:txBody>
          <a:bodyPr/>
          <a:lstStyle/>
          <a:p>
            <a:pPr algn="ctr"/>
            <a:r>
              <a:rPr lang="en-US" sz="2200" b="0" dirty="0" smtClean="0"/>
              <a:t>Dynamic </a:t>
            </a:r>
            <a:r>
              <a:rPr lang="en-US" sz="2200" b="0" dirty="0"/>
              <a:t>Splitting of PLF* after Dissipative </a:t>
            </a:r>
            <a:r>
              <a:rPr lang="en-US" sz="2200" b="0" dirty="0" err="1"/>
              <a:t>Rxns</a:t>
            </a:r>
            <a:endParaRPr lang="en-US" sz="2200" b="0" dirty="0"/>
          </a:p>
        </p:txBody>
      </p:sp>
      <p:sp>
        <p:nvSpPr>
          <p:cNvPr id="11" name="Rectangle 10"/>
          <p:cNvSpPr/>
          <p:nvPr/>
        </p:nvSpPr>
        <p:spPr>
          <a:xfrm>
            <a:off x="4103406" y="913688"/>
            <a:ext cx="2931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rgbClr val="1747DF"/>
                </a:solidFill>
                <a:latin typeface="+mj-lt"/>
              </a:rPr>
              <a:t>48</a:t>
            </a:r>
            <a:r>
              <a:rPr lang="en-US" sz="1400" dirty="0" smtClean="0">
                <a:solidFill>
                  <a:srgbClr val="1747DF"/>
                </a:solidFill>
                <a:latin typeface="+mj-lt"/>
              </a:rPr>
              <a:t>Ca+</a:t>
            </a:r>
            <a:r>
              <a:rPr lang="en-US" sz="1400" baseline="30000" dirty="0" smtClean="0">
                <a:solidFill>
                  <a:srgbClr val="1747DF"/>
                </a:solidFill>
                <a:latin typeface="+mj-lt"/>
              </a:rPr>
              <a:t>112,124</a:t>
            </a:r>
            <a:r>
              <a:rPr lang="en-US" sz="1400" dirty="0" smtClean="0">
                <a:solidFill>
                  <a:srgbClr val="1747DF"/>
                </a:solidFill>
                <a:latin typeface="+mj-lt"/>
              </a:rPr>
              <a:t>Sn, E/A = 45 MeV</a:t>
            </a:r>
            <a:endParaRPr lang="en-US" sz="1400" dirty="0">
              <a:latin typeface="+mj-lt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4277031" y="1279341"/>
            <a:ext cx="4311343" cy="144655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+mn-lt"/>
                <a:ea typeface="Times New Roman"/>
              </a:rPr>
              <a:t>Experimental </a:t>
            </a:r>
            <a:r>
              <a:rPr lang="en-US" sz="1400" dirty="0" err="1" smtClean="0">
                <a:effectLst/>
                <a:latin typeface="+mn-lt"/>
                <a:ea typeface="Times New Roman"/>
              </a:rPr>
              <a:t>Wilczyński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> </a:t>
            </a:r>
            <a:r>
              <a:rPr lang="en-US" sz="1400" dirty="0">
                <a:effectLst/>
                <a:latin typeface="+mn-lt"/>
                <a:ea typeface="Times New Roman"/>
              </a:rPr>
              <a:t>contour diagrams for </a:t>
            </a:r>
            <a:r>
              <a:rPr lang="en-US" sz="1400" baseline="30000" dirty="0" smtClean="0">
                <a:effectLst/>
                <a:latin typeface="+mn-lt"/>
                <a:ea typeface="Times New Roman"/>
              </a:rPr>
              <a:t>48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>Ca+</a:t>
            </a:r>
            <a:r>
              <a:rPr lang="en-US" sz="1400" baseline="30000" dirty="0" smtClean="0">
                <a:effectLst/>
                <a:latin typeface="+mn-lt"/>
                <a:ea typeface="Times New Roman"/>
              </a:rPr>
              <a:t>112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>Sn </a:t>
            </a:r>
            <a:r>
              <a:rPr lang="en-US" sz="1400" dirty="0">
                <a:effectLst/>
                <a:latin typeface="+mn-lt"/>
                <a:ea typeface="Times New Roman"/>
              </a:rPr>
              <a:t>@E/A=45 MeV. 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/>
            </a:r>
            <a:br>
              <a:rPr lang="en-US" sz="1400" dirty="0" smtClean="0">
                <a:effectLst/>
                <a:latin typeface="+mn-lt"/>
                <a:ea typeface="Times New Roman"/>
              </a:rPr>
            </a:br>
            <a:r>
              <a:rPr lang="en-US" sz="1400" dirty="0" smtClean="0">
                <a:effectLst/>
                <a:latin typeface="+mn-lt"/>
                <a:ea typeface="Times New Roman"/>
              </a:rPr>
              <a:t>Top</a:t>
            </a:r>
            <a:r>
              <a:rPr lang="en-US" sz="1400" dirty="0">
                <a:effectLst/>
                <a:latin typeface="+mn-lt"/>
                <a:ea typeface="Times New Roman"/>
              </a:rPr>
              <a:t>: PLF energy vs. angle, 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/>
            </a:r>
            <a:br>
              <a:rPr lang="en-US" sz="1400" dirty="0" smtClean="0">
                <a:effectLst/>
                <a:latin typeface="+mn-lt"/>
                <a:ea typeface="Times New Roman"/>
              </a:rPr>
            </a:br>
            <a:r>
              <a:rPr lang="en-US" sz="1400" dirty="0" smtClean="0">
                <a:effectLst/>
                <a:latin typeface="+mn-lt"/>
                <a:ea typeface="Times New Roman"/>
              </a:rPr>
              <a:t>Bottom</a:t>
            </a:r>
            <a:r>
              <a:rPr lang="en-US" sz="1400" dirty="0">
                <a:effectLst/>
                <a:latin typeface="+mn-lt"/>
                <a:ea typeface="Times New Roman"/>
              </a:rPr>
              <a:t>: PLF velocity vs. angle. </a:t>
            </a:r>
            <a:endParaRPr lang="en-US" sz="1400" dirty="0" smtClean="0">
              <a:effectLst/>
              <a:latin typeface="+mn-lt"/>
              <a:ea typeface="Times New Roman"/>
            </a:endParaRPr>
          </a:p>
          <a:p>
            <a:pPr marL="0" marR="0" algn="l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effectLst/>
                <a:latin typeface="+mn-lt"/>
                <a:ea typeface="Times New Roman"/>
              </a:rPr>
              <a:t>Nucleon </a:t>
            </a:r>
            <a:r>
              <a:rPr lang="en-US" sz="1400" dirty="0">
                <a:effectLst/>
                <a:latin typeface="+mn-lt"/>
                <a:ea typeface="Times New Roman"/>
              </a:rPr>
              <a:t>exchange 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>model (</a:t>
            </a:r>
            <a:r>
              <a:rPr lang="en-US" sz="1400" dirty="0">
                <a:effectLst/>
                <a:latin typeface="+mn-lt"/>
                <a:ea typeface="Times New Roman"/>
              </a:rPr>
              <a:t>CLAT</a:t>
            </a:r>
            <a:r>
              <a:rPr lang="en-US" sz="1400" dirty="0" smtClean="0">
                <a:effectLst/>
                <a:latin typeface="+mn-lt"/>
                <a:ea typeface="Times New Roman"/>
              </a:rPr>
              <a:t>). Sequential evaporation: GEMINI. </a:t>
            </a:r>
            <a:endParaRPr lang="en-US" sz="1400" dirty="0">
              <a:effectLst/>
              <a:latin typeface="+mn-lt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050" y="5804806"/>
            <a:ext cx="4449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latin typeface="+mj-lt"/>
              </a:rPr>
              <a:t>Galilei</a:t>
            </a:r>
            <a:r>
              <a:rPr lang="en-US" sz="1400" dirty="0">
                <a:latin typeface="+mj-lt"/>
              </a:rPr>
              <a:t> invariant cross </a:t>
            </a:r>
            <a:r>
              <a:rPr lang="en-US" sz="1400" dirty="0" smtClean="0">
                <a:latin typeface="+mj-lt"/>
              </a:rPr>
              <a:t>sections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a) </a:t>
            </a:r>
            <a:r>
              <a:rPr lang="en-US" sz="1400" dirty="0">
                <a:latin typeface="+mj-lt"/>
              </a:rPr>
              <a:t>for heavier PLF remnants </a:t>
            </a:r>
            <a:r>
              <a:rPr lang="en-US" sz="1400" dirty="0" smtClean="0">
                <a:latin typeface="+mj-lt"/>
              </a:rPr>
              <a:t/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b) for lighter remnants (IMFs). </a:t>
            </a:r>
            <a:endParaRPr lang="en-US" sz="1400" dirty="0">
              <a:latin typeface="+mj-lt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1431573" y="1171619"/>
            <a:ext cx="1670427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 smtClean="0">
                <a:solidFill>
                  <a:srgbClr val="1328F3"/>
                </a:solidFill>
                <a:effectLst/>
                <a:latin typeface="+mn-lt"/>
                <a:ea typeface="Times New Roman"/>
              </a:rPr>
              <a:t>Wilczyński</a:t>
            </a:r>
            <a:r>
              <a:rPr lang="en-US" sz="1400" b="1" dirty="0" smtClean="0">
                <a:solidFill>
                  <a:srgbClr val="1328F3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400" b="1" dirty="0" smtClean="0">
                <a:solidFill>
                  <a:srgbClr val="1328F3"/>
                </a:solidFill>
                <a:latin typeface="+mn-lt"/>
                <a:ea typeface="Times New Roman"/>
              </a:rPr>
              <a:t>Plots</a:t>
            </a:r>
            <a:endParaRPr lang="en-US" sz="1400" b="1" dirty="0">
              <a:solidFill>
                <a:srgbClr val="1328F3"/>
              </a:solidFill>
              <a:effectLst/>
              <a:latin typeface="+mn-lt"/>
              <a:ea typeface="Times New Roman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5516463" y="2952568"/>
            <a:ext cx="2423768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1328F3"/>
                </a:solidFill>
                <a:effectLst/>
                <a:latin typeface="+mn-lt"/>
                <a:ea typeface="Times New Roman"/>
              </a:rPr>
              <a:t>Invariant Velocity </a:t>
            </a:r>
            <a:r>
              <a:rPr lang="en-US" sz="1400" b="1" dirty="0" smtClean="0">
                <a:solidFill>
                  <a:srgbClr val="1328F3"/>
                </a:solidFill>
                <a:latin typeface="+mn-lt"/>
                <a:ea typeface="Times New Roman"/>
              </a:rPr>
              <a:t>Plots</a:t>
            </a:r>
            <a:endParaRPr lang="en-US" sz="1400" b="1" dirty="0">
              <a:solidFill>
                <a:srgbClr val="1328F3"/>
              </a:solidFill>
              <a:effectLst/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1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92850"/>
            <a:ext cx="8234875" cy="519112"/>
          </a:xfrm>
        </p:spPr>
        <p:txBody>
          <a:bodyPr/>
          <a:lstStyle/>
          <a:p>
            <a:r>
              <a:rPr lang="en-US" sz="2200" dirty="0" smtClean="0"/>
              <a:t>Proximity Splitting of PLF* after Dissipative </a:t>
            </a:r>
            <a:r>
              <a:rPr lang="en-US" sz="2200" dirty="0" err="1" smtClean="0"/>
              <a:t>Rxns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202"/>
            <a:ext cx="2895600" cy="275478"/>
          </a:xfrm>
        </p:spPr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9686" y="900327"/>
            <a:ext cx="836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1328F3"/>
                </a:solidFill>
                <a:latin typeface="+mn-lt"/>
              </a:rPr>
              <a:t>Prompt projectile splitting in proximity (under the influence) of target. Nuclear surface interactions </a:t>
            </a:r>
            <a:r>
              <a:rPr lang="en-US" sz="1800" dirty="0" smtClean="0">
                <a:solidFill>
                  <a:srgbClr val="1328F3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1328F3"/>
                </a:solidFill>
                <a:latin typeface="+mn-lt"/>
                <a:sym typeface="Wingdings" pitchFamily="2" charset="2"/>
              </a:rPr>
              <a:t>aligned</a:t>
            </a:r>
            <a:r>
              <a:rPr lang="en-US" sz="1800" b="1" dirty="0" smtClean="0">
                <a:solidFill>
                  <a:srgbClr val="1328F3"/>
                </a:solidFill>
                <a:latin typeface="+mn-lt"/>
              </a:rPr>
              <a:t> asymmetric breakup</a:t>
            </a:r>
            <a:br>
              <a:rPr lang="en-US" sz="1800" b="1" dirty="0" smtClean="0">
                <a:solidFill>
                  <a:srgbClr val="1328F3"/>
                </a:solidFill>
                <a:latin typeface="+mn-lt"/>
              </a:rPr>
            </a:br>
            <a:endParaRPr lang="en-US" sz="1800" b="1" dirty="0" smtClean="0">
              <a:solidFill>
                <a:srgbClr val="1328F3"/>
              </a:solidFill>
              <a:latin typeface="+mn-lt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17" y="1531697"/>
            <a:ext cx="6059946" cy="27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1500" y="4695351"/>
            <a:ext cx="48411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Evidence for dynamics:</a:t>
            </a:r>
            <a:endParaRPr lang="en-US" sz="1400" dirty="0">
              <a:latin typeface="+mj-lt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US" sz="1400" dirty="0">
                <a:latin typeface="+mj-lt"/>
              </a:rPr>
              <a:t>Alignment of breakup </a:t>
            </a:r>
            <a:r>
              <a:rPr lang="en-US" sz="1400" dirty="0" smtClean="0">
                <a:latin typeface="+mj-lt"/>
              </a:rPr>
              <a:t>axis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in plane, in </a:t>
            </a:r>
            <a:r>
              <a:rPr lang="en-US" sz="1400" dirty="0">
                <a:latin typeface="+mj-lt"/>
              </a:rPr>
              <a:t>direction of flight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F/B </a:t>
            </a:r>
            <a:r>
              <a:rPr lang="en-US" sz="1400" dirty="0">
                <a:latin typeface="+mj-lt"/>
              </a:rPr>
              <a:t>of </a:t>
            </a:r>
            <a:r>
              <a:rPr lang="en-US" sz="1400" dirty="0" smtClean="0">
                <a:latin typeface="+mj-lt"/>
              </a:rPr>
              <a:t>heavy/light. </a:t>
            </a:r>
            <a:endParaRPr lang="en-US" sz="1400" dirty="0">
              <a:latin typeface="+mj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>
                <a:latin typeface="+mj-lt"/>
              </a:rPr>
              <a:t>Relative velocity </a:t>
            </a:r>
            <a:r>
              <a:rPr lang="en-US" sz="1400" dirty="0" smtClean="0">
                <a:latin typeface="+mj-lt"/>
              </a:rPr>
              <a:t>≈2x systematics.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Anti-correlation </a:t>
            </a:r>
            <a:r>
              <a:rPr lang="en-US" sz="1400" dirty="0">
                <a:latin typeface="+mj-lt"/>
              </a:rPr>
              <a:t>Z: Z</a:t>
            </a:r>
            <a:r>
              <a:rPr lang="en-US" sz="1400" baseline="-25000" dirty="0">
                <a:latin typeface="+mj-lt"/>
              </a:rPr>
              <a:t>1</a:t>
            </a:r>
            <a:r>
              <a:rPr lang="en-US" sz="1400" dirty="0">
                <a:latin typeface="+mj-lt"/>
              </a:rPr>
              <a:t> + Z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  <a:ea typeface="Verdana"/>
                <a:cs typeface="Verdana"/>
              </a:rPr>
              <a:t>≈ Z</a:t>
            </a:r>
            <a:r>
              <a:rPr lang="en-US" sz="1400" baseline="-25000" dirty="0">
                <a:latin typeface="+mj-lt"/>
              </a:rPr>
              <a:t>PLF*</a:t>
            </a:r>
          </a:p>
          <a:p>
            <a:pPr marL="342900" lvl="0" indent="-342900" algn="l">
              <a:buFont typeface="+mj-lt"/>
              <a:buAutoNum type="arabicPeriod"/>
            </a:pPr>
            <a:endParaRPr lang="en-US" sz="14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2214" y="4775489"/>
            <a:ext cx="1447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>
                <a:solidFill>
                  <a:srgbClr val="1747DF"/>
                </a:solidFill>
                <a:latin typeface="+mn-lt"/>
              </a:rPr>
              <a:t>48</a:t>
            </a:r>
            <a:r>
              <a:rPr lang="en-US" sz="1400" dirty="0">
                <a:solidFill>
                  <a:srgbClr val="1747DF"/>
                </a:solidFill>
                <a:latin typeface="+mn-lt"/>
              </a:rPr>
              <a:t>Ca+</a:t>
            </a:r>
            <a:r>
              <a:rPr lang="en-US" sz="1400" baseline="30000" dirty="0">
                <a:solidFill>
                  <a:srgbClr val="1747DF"/>
                </a:solidFill>
                <a:latin typeface="+mn-lt"/>
              </a:rPr>
              <a:t>112,124</a:t>
            </a:r>
            <a:r>
              <a:rPr lang="en-US" sz="1400" dirty="0">
                <a:solidFill>
                  <a:srgbClr val="1747DF"/>
                </a:solidFill>
                <a:latin typeface="+mn-lt"/>
              </a:rPr>
              <a:t>Sn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7009982">
            <a:off x="1726240" y="2677955"/>
            <a:ext cx="1580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Reaction Plane</a:t>
            </a:r>
            <a:endParaRPr lang="en-US" sz="1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16660" y="4218231"/>
            <a:ext cx="2772334" cy="2409709"/>
            <a:chOff x="6116660" y="4218231"/>
            <a:chExt cx="2772334" cy="24097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6660" y="4218231"/>
              <a:ext cx="2772334" cy="240970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6524786" y="4440265"/>
              <a:ext cx="147234" cy="1239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Alignment and Coplanarity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38163" y="947979"/>
            <a:ext cx="4850948" cy="4096932"/>
            <a:chOff x="538163" y="1130863"/>
            <a:chExt cx="4850948" cy="4096932"/>
          </a:xfrm>
        </p:grpSpPr>
        <p:pic>
          <p:nvPicPr>
            <p:cNvPr id="2048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" y="1185647"/>
              <a:ext cx="4850948" cy="404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475910" y="3308769"/>
              <a:ext cx="18759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328F3"/>
                  </a:solidFill>
                  <a:latin typeface="+mn-lt"/>
                </a:rPr>
                <a:t>Statistical  x 4</a:t>
              </a:r>
              <a:endParaRPr lang="en-US" sz="1400" b="1" dirty="0">
                <a:solidFill>
                  <a:srgbClr val="1328F3"/>
                </a:solidFill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9650" y="1130863"/>
              <a:ext cx="44487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328F3"/>
                  </a:solidFill>
                  <a:latin typeface="+mn-lt"/>
                </a:rPr>
                <a:t>Angular Distribution of light IMF clusters</a:t>
              </a:r>
              <a:endParaRPr lang="en-US" sz="1400" dirty="0">
                <a:solidFill>
                  <a:srgbClr val="1328F3"/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74860" y="970439"/>
            <a:ext cx="3003452" cy="3675464"/>
            <a:chOff x="527539" y="1027598"/>
            <a:chExt cx="3003452" cy="3675464"/>
          </a:xfrm>
        </p:grpSpPr>
        <p:grpSp>
          <p:nvGrpSpPr>
            <p:cNvPr id="26" name="Group 25"/>
            <p:cNvGrpSpPr/>
            <p:nvPr/>
          </p:nvGrpSpPr>
          <p:grpSpPr>
            <a:xfrm>
              <a:off x="527539" y="1027598"/>
              <a:ext cx="3003452" cy="3675464"/>
              <a:chOff x="753973" y="1271450"/>
              <a:chExt cx="4590228" cy="3789045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973" y="1271450"/>
                <a:ext cx="4590228" cy="37890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436154" y="4669915"/>
                <a:ext cx="843501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200" dirty="0" smtClean="0">
                    <a:latin typeface="Symbol" pitchFamily="18" charset="2"/>
                  </a:rPr>
                  <a:t>Q</a:t>
                </a:r>
                <a:r>
                  <a:rPr lang="en-US" sz="1200" baseline="-25000" dirty="0" smtClean="0"/>
                  <a:t>tilt </a:t>
                </a:r>
                <a:r>
                  <a:rPr lang="en-US" sz="900" dirty="0" smtClean="0">
                    <a:latin typeface="+mn-lt"/>
                  </a:rPr>
                  <a:t>(deg.)</a:t>
                </a:r>
                <a:endParaRPr lang="en-US" sz="900" dirty="0">
                  <a:latin typeface="+mn-lt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1715567" y="3061396"/>
              <a:ext cx="87105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6152827" y="1024592"/>
            <a:ext cx="24797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328F3"/>
                </a:solidFill>
                <a:latin typeface="+mn-lt"/>
              </a:rPr>
              <a:t>Distribution of </a:t>
            </a:r>
            <a:r>
              <a:rPr lang="en-US" sz="1400" dirty="0">
                <a:solidFill>
                  <a:srgbClr val="1328F3"/>
                </a:solidFill>
                <a:latin typeface="+mn-lt"/>
              </a:rPr>
              <a:t>Tilt </a:t>
            </a:r>
            <a:r>
              <a:rPr lang="en-US" sz="1400" dirty="0" smtClean="0">
                <a:solidFill>
                  <a:srgbClr val="1328F3"/>
                </a:solidFill>
                <a:latin typeface="+mn-lt"/>
              </a:rPr>
              <a:t>Angles (of Split-Axis) </a:t>
            </a:r>
            <a:endParaRPr lang="en-US" sz="1400" dirty="0">
              <a:solidFill>
                <a:srgbClr val="1328F3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6530" y="4724147"/>
            <a:ext cx="3141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Orientation of the PLF scission axis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Q</a:t>
            </a:r>
            <a:r>
              <a:rPr lang="en-US" sz="1600" baseline="-25000" dirty="0"/>
              <a:t>Tilt</a:t>
            </a:r>
            <a:r>
              <a:rPr lang="en-US" sz="1600" dirty="0"/>
              <a:t>≈ 90</a:t>
            </a:r>
            <a:r>
              <a:rPr lang="en-US" sz="1600" baseline="30000" dirty="0"/>
              <a:t>0</a:t>
            </a:r>
            <a:r>
              <a:rPr lang="en-US" sz="1600" dirty="0"/>
              <a:t>±25</a:t>
            </a:r>
            <a:r>
              <a:rPr lang="en-US" sz="1600" baseline="30000" dirty="0"/>
              <a:t>0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b="1" dirty="0" smtClean="0">
                <a:solidFill>
                  <a:srgbClr val="1328F3"/>
                </a:solidFill>
                <a:latin typeface="+mn-lt"/>
                <a:sym typeface="Wingdings" pitchFamily="2" charset="2"/>
              </a:rPr>
              <a:t> Coplanarity</a:t>
            </a:r>
            <a:endParaRPr lang="en-US" sz="1600" b="1" dirty="0">
              <a:solidFill>
                <a:srgbClr val="1328F3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408" y="4899935"/>
            <a:ext cx="475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latin typeface="+mn-lt"/>
              </a:rPr>
              <a:t>Preferred orientation </a:t>
            </a:r>
            <a:r>
              <a:rPr lang="en-US" sz="1600" dirty="0">
                <a:latin typeface="+mn-lt"/>
              </a:rPr>
              <a:t>of </a:t>
            </a:r>
            <a:r>
              <a:rPr lang="en-US" sz="1600" dirty="0" smtClean="0">
                <a:latin typeface="+mn-lt"/>
              </a:rPr>
              <a:t>deformed pre-scission PLF: lighter IMF backwards (towards TLF) </a:t>
            </a:r>
            <a:r>
              <a:rPr lang="en-US" sz="1600" b="1" dirty="0" smtClean="0">
                <a:solidFill>
                  <a:srgbClr val="1328F3"/>
                </a:solidFill>
                <a:latin typeface="+mn-lt"/>
                <a:sym typeface="Wingdings" pitchFamily="2" charset="2"/>
              </a:rPr>
              <a:t> Minimizing energy/L</a:t>
            </a:r>
            <a:endParaRPr lang="en-US" sz="1600" b="1" dirty="0">
              <a:solidFill>
                <a:srgbClr val="1328F3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356852" y="1519084"/>
            <a:ext cx="3731342" cy="2419969"/>
          </a:xfrm>
          <a:custGeom>
            <a:avLst/>
            <a:gdLst>
              <a:gd name="connsiteX0" fmla="*/ 0 w 3731342"/>
              <a:gd name="connsiteY0" fmla="*/ 0 h 2419969"/>
              <a:gd name="connsiteX1" fmla="*/ 132735 w 3731342"/>
              <a:gd name="connsiteY1" fmla="*/ 988142 h 2419969"/>
              <a:gd name="connsiteX2" fmla="*/ 250722 w 3731342"/>
              <a:gd name="connsiteY2" fmla="*/ 1268361 h 2419969"/>
              <a:gd name="connsiteX3" fmla="*/ 427703 w 3731342"/>
              <a:gd name="connsiteY3" fmla="*/ 1755058 h 2419969"/>
              <a:gd name="connsiteX4" fmla="*/ 663677 w 3731342"/>
              <a:gd name="connsiteY4" fmla="*/ 2035277 h 2419969"/>
              <a:gd name="connsiteX5" fmla="*/ 1061883 w 3731342"/>
              <a:gd name="connsiteY5" fmla="*/ 2271251 h 2419969"/>
              <a:gd name="connsiteX6" fmla="*/ 1607574 w 3731342"/>
              <a:gd name="connsiteY6" fmla="*/ 2374490 h 2419969"/>
              <a:gd name="connsiteX7" fmla="*/ 2433483 w 3731342"/>
              <a:gd name="connsiteY7" fmla="*/ 2418735 h 2419969"/>
              <a:gd name="connsiteX8" fmla="*/ 2979174 w 3731342"/>
              <a:gd name="connsiteY8" fmla="*/ 2330245 h 2419969"/>
              <a:gd name="connsiteX9" fmla="*/ 3451122 w 3731342"/>
              <a:gd name="connsiteY9" fmla="*/ 2123768 h 2419969"/>
              <a:gd name="connsiteX10" fmla="*/ 3731342 w 3731342"/>
              <a:gd name="connsiteY10" fmla="*/ 1902542 h 2419969"/>
              <a:gd name="connsiteX11" fmla="*/ 3731342 w 3731342"/>
              <a:gd name="connsiteY11" fmla="*/ 1902542 h 2419969"/>
              <a:gd name="connsiteX12" fmla="*/ 3731342 w 3731342"/>
              <a:gd name="connsiteY12" fmla="*/ 1902542 h 241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1342" h="2419969">
                <a:moveTo>
                  <a:pt x="0" y="0"/>
                </a:moveTo>
                <a:cubicBezTo>
                  <a:pt x="45474" y="388374"/>
                  <a:pt x="90948" y="776748"/>
                  <a:pt x="132735" y="988142"/>
                </a:cubicBezTo>
                <a:cubicBezTo>
                  <a:pt x="174522" y="1199536"/>
                  <a:pt x="201561" y="1140542"/>
                  <a:pt x="250722" y="1268361"/>
                </a:cubicBezTo>
                <a:cubicBezTo>
                  <a:pt x="299883" y="1396180"/>
                  <a:pt x="358877" y="1627239"/>
                  <a:pt x="427703" y="1755058"/>
                </a:cubicBezTo>
                <a:cubicBezTo>
                  <a:pt x="496529" y="1882877"/>
                  <a:pt x="557980" y="1949245"/>
                  <a:pt x="663677" y="2035277"/>
                </a:cubicBezTo>
                <a:cubicBezTo>
                  <a:pt x="769374" y="2121309"/>
                  <a:pt x="904567" y="2214716"/>
                  <a:pt x="1061883" y="2271251"/>
                </a:cubicBezTo>
                <a:cubicBezTo>
                  <a:pt x="1219199" y="2327786"/>
                  <a:pt x="1378974" y="2349909"/>
                  <a:pt x="1607574" y="2374490"/>
                </a:cubicBezTo>
                <a:cubicBezTo>
                  <a:pt x="1836174" y="2399071"/>
                  <a:pt x="2204883" y="2426109"/>
                  <a:pt x="2433483" y="2418735"/>
                </a:cubicBezTo>
                <a:cubicBezTo>
                  <a:pt x="2662083" y="2411361"/>
                  <a:pt x="2809568" y="2379406"/>
                  <a:pt x="2979174" y="2330245"/>
                </a:cubicBezTo>
                <a:cubicBezTo>
                  <a:pt x="3148780" y="2281084"/>
                  <a:pt x="3325761" y="2195052"/>
                  <a:pt x="3451122" y="2123768"/>
                </a:cubicBezTo>
                <a:cubicBezTo>
                  <a:pt x="3576483" y="2052484"/>
                  <a:pt x="3731342" y="1902542"/>
                  <a:pt x="3731342" y="1902542"/>
                </a:cubicBezTo>
                <a:lnTo>
                  <a:pt x="3731342" y="1902542"/>
                </a:lnTo>
                <a:lnTo>
                  <a:pt x="3731342" y="1902542"/>
                </a:lnTo>
              </a:path>
            </a:pathLst>
          </a:cu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098" y="1451846"/>
            <a:ext cx="3023878" cy="67061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36530" y="6248164"/>
            <a:ext cx="3323256" cy="336873"/>
            <a:chOff x="5536530" y="6674367"/>
            <a:chExt cx="3323256" cy="336873"/>
          </a:xfrm>
        </p:grpSpPr>
        <p:sp>
          <p:nvSpPr>
            <p:cNvPr id="37" name="TextBox 36"/>
            <p:cNvSpPr txBox="1"/>
            <p:nvPr/>
          </p:nvSpPr>
          <p:spPr>
            <a:xfrm>
              <a:off x="5536530" y="6694814"/>
              <a:ext cx="2786061" cy="307777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n-lt"/>
                </a:rPr>
                <a:t>Relative IMF/</a:t>
              </a:r>
              <a:r>
                <a:rPr lang="en-US" sz="1400" dirty="0" err="1" smtClean="0">
                  <a:latin typeface="+mn-lt"/>
                </a:rPr>
                <a:t>PLF</a:t>
              </a:r>
              <a:r>
                <a:rPr lang="en-US" sz="1400" baseline="-25000" dirty="0" err="1" smtClean="0">
                  <a:latin typeface="+mn-lt"/>
                </a:rPr>
                <a:t>rem</a:t>
              </a:r>
              <a:r>
                <a:rPr lang="en-US" sz="1400" baseline="-25000" dirty="0" smtClean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velocity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8353587" y="6674367"/>
              <a:ext cx="506199" cy="3368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7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48</a:t>
            </a:r>
            <a:r>
              <a:rPr lang="en-US" dirty="0" smtClean="0"/>
              <a:t>Ca + </a:t>
            </a:r>
            <a:r>
              <a:rPr lang="en-US" baseline="30000" dirty="0" smtClean="0"/>
              <a:t>124</a:t>
            </a:r>
            <a:r>
              <a:rPr lang="en-US" dirty="0" smtClean="0"/>
              <a:t>Sn E/A =45 MeV Multiplicity Correlations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055771"/>
            <a:ext cx="3284163" cy="339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23515" y="450194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Projectile velocity v</a:t>
            </a:r>
            <a:r>
              <a:rPr lang="en-US" sz="1400" baseline="-25000" dirty="0" smtClean="0">
                <a:latin typeface="+mj-lt"/>
              </a:rPr>
              <a:t>||</a:t>
            </a:r>
            <a:r>
              <a:rPr lang="en-US" sz="1400" dirty="0" smtClean="0">
                <a:latin typeface="+mj-lt"/>
              </a:rPr>
              <a:t>= 9 cm/ns</a:t>
            </a:r>
          </a:p>
          <a:p>
            <a:pPr algn="l"/>
            <a:endParaRPr lang="en-US" sz="1400" dirty="0" smtClean="0">
              <a:latin typeface="+mj-lt"/>
            </a:endParaRPr>
          </a:p>
          <a:p>
            <a:pPr algn="l"/>
            <a:r>
              <a:rPr lang="en-US" sz="1400" dirty="0" smtClean="0">
                <a:latin typeface="+mj-lt"/>
              </a:rPr>
              <a:t>Multiplicity </a:t>
            </a:r>
            <a:r>
              <a:rPr lang="en-US" sz="1400" dirty="0">
                <a:latin typeface="+mj-lt"/>
              </a:rPr>
              <a:t>distributions indicate semi-peripheral (fast) </a:t>
            </a:r>
            <a:r>
              <a:rPr lang="en-US" sz="1400" dirty="0" smtClean="0">
                <a:latin typeface="+mj-lt"/>
              </a:rPr>
              <a:t>reactions for </a:t>
            </a:r>
            <a:endParaRPr lang="en-US" sz="1400" dirty="0">
              <a:latin typeface="+mj-lt"/>
            </a:endParaRPr>
          </a:p>
          <a:p>
            <a:pPr algn="l"/>
            <a:endParaRPr lang="en-US" sz="1400" dirty="0" smtClean="0">
              <a:latin typeface="+mj-lt"/>
            </a:endParaRPr>
          </a:p>
          <a:p>
            <a:pPr algn="l"/>
            <a:r>
              <a:rPr lang="en-US" sz="1400" dirty="0" smtClean="0">
                <a:latin typeface="+mj-lt"/>
              </a:rPr>
              <a:t>More </a:t>
            </a:r>
            <a:r>
              <a:rPr lang="en-US" sz="1400" dirty="0">
                <a:latin typeface="+mj-lt"/>
              </a:rPr>
              <a:t>central (smaller L) if IMF is emitted </a:t>
            </a:r>
            <a:r>
              <a:rPr lang="en-US" sz="1400" dirty="0" smtClean="0">
                <a:latin typeface="+mj-lt"/>
              </a:rPr>
              <a:t>forward</a:t>
            </a:r>
            <a:endParaRPr lang="en-US" sz="1400" dirty="0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518104" y="938024"/>
            <a:ext cx="3232604" cy="4866737"/>
            <a:chOff x="5518104" y="938024"/>
            <a:chExt cx="3232604" cy="48667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8104" y="1281776"/>
              <a:ext cx="3232604" cy="4522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5814339" y="938024"/>
              <a:ext cx="29085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1328F3"/>
                  </a:solidFill>
                  <a:latin typeface="+mj-lt"/>
                </a:rPr>
                <a:t>Charged-Particle Multiplicity Distributions</a:t>
              </a:r>
              <a:endParaRPr lang="en-US" sz="1200" b="1" dirty="0">
                <a:solidFill>
                  <a:srgbClr val="1328F3"/>
                </a:solidFill>
                <a:latin typeface="+mj-lt"/>
              </a:endParaRP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36530" y="6248164"/>
            <a:ext cx="3323256" cy="336873"/>
            <a:chOff x="5536530" y="6674367"/>
            <a:chExt cx="3323256" cy="336873"/>
          </a:xfrm>
        </p:grpSpPr>
        <p:sp>
          <p:nvSpPr>
            <p:cNvPr id="12" name="TextBox 11"/>
            <p:cNvSpPr txBox="1"/>
            <p:nvPr/>
          </p:nvSpPr>
          <p:spPr>
            <a:xfrm>
              <a:off x="5536530" y="6694814"/>
              <a:ext cx="2786061" cy="307777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n-lt"/>
                </a:rPr>
                <a:t>Relative IMF/</a:t>
              </a:r>
              <a:r>
                <a:rPr lang="en-US" sz="1400" dirty="0" err="1" smtClean="0">
                  <a:latin typeface="+mn-lt"/>
                </a:rPr>
                <a:t>PLF</a:t>
              </a:r>
              <a:r>
                <a:rPr lang="en-US" sz="1400" baseline="-25000" dirty="0" err="1" smtClean="0">
                  <a:latin typeface="+mn-lt"/>
                </a:rPr>
                <a:t>rem</a:t>
              </a:r>
              <a:r>
                <a:rPr lang="en-US" sz="1400" baseline="-25000" dirty="0" smtClean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velocity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8353587" y="6674367"/>
              <a:ext cx="506199" cy="3368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5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IMF/</a:t>
            </a:r>
            <a:r>
              <a:rPr lang="en-US" dirty="0" err="1"/>
              <a:t>PLF</a:t>
            </a:r>
            <a:r>
              <a:rPr lang="en-US" baseline="-25000" dirty="0" err="1"/>
              <a:t>rem</a:t>
            </a:r>
            <a:r>
              <a:rPr lang="en-US" baseline="-25000" dirty="0"/>
              <a:t> </a:t>
            </a:r>
            <a:r>
              <a:rPr lang="en-US" dirty="0" smtClean="0"/>
              <a:t>Angle-Velocity 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5" y="962025"/>
            <a:ext cx="5360687" cy="565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4351" y="915114"/>
            <a:ext cx="214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328F3"/>
                </a:solidFill>
                <a:latin typeface="+mn-lt"/>
              </a:rPr>
              <a:t>Experiment</a:t>
            </a:r>
            <a:endParaRPr lang="en-US" sz="1600" dirty="0">
              <a:solidFill>
                <a:srgbClr val="1328F3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941" y="3469783"/>
            <a:ext cx="239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Simulation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NEM/GEMINI</a:t>
            </a:r>
            <a:endParaRPr lang="en-US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7481" y="5083121"/>
            <a:ext cx="239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Simulation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QMD/GEMINI</a:t>
            </a:r>
            <a:endParaRPr lang="en-US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513" y="6307231"/>
            <a:ext cx="198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n-lt"/>
              </a:rPr>
              <a:t>v</a:t>
            </a:r>
            <a:r>
              <a:rPr lang="en-US" sz="1200" baseline="-25000" dirty="0" err="1" smtClean="0">
                <a:latin typeface="+mn-lt"/>
              </a:rPr>
              <a:t>C</a:t>
            </a:r>
            <a:r>
              <a:rPr lang="en-US" sz="1200" dirty="0" smtClean="0">
                <a:latin typeface="+mn-lt"/>
              </a:rPr>
              <a:t> = Viola Systematics</a:t>
            </a:r>
            <a:endParaRPr lang="en-US" sz="120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19" y="1207368"/>
            <a:ext cx="557621" cy="1579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830025" y="2692046"/>
            <a:ext cx="3166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1328F3"/>
                </a:solidFill>
                <a:latin typeface="+mn-lt"/>
              </a:rPr>
              <a:t>NEM &amp; QMD simulations:</a:t>
            </a:r>
          </a:p>
          <a:p>
            <a:pPr algn="l"/>
            <a:r>
              <a:rPr lang="en-US" sz="1400" dirty="0" smtClean="0">
                <a:latin typeface="+mn-lt"/>
              </a:rPr>
              <a:t>Fragment emission is sequential (via GEMINI) or late in collision.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636881"/>
              </p:ext>
            </p:extLst>
          </p:nvPr>
        </p:nvGraphicFramePr>
        <p:xfrm>
          <a:off x="5859463" y="3987800"/>
          <a:ext cx="29638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6" imgW="3530520" imgH="711000" progId="Equation.DSMT4">
                  <p:embed/>
                </p:oleObj>
              </mc:Choice>
              <mc:Fallback>
                <p:oleObj name="Equation" r:id="rId6" imgW="35305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9463" y="3987800"/>
                        <a:ext cx="296386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10390" y="4872662"/>
            <a:ext cx="3139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Centrifugal energy </a:t>
            </a:r>
            <a:r>
              <a:rPr lang="en-US" sz="1400" dirty="0" smtClean="0">
                <a:latin typeface="+mn-lt"/>
              </a:rPr>
              <a:t>boost: Required J values are consistent with </a:t>
            </a:r>
            <a:r>
              <a:rPr lang="en-US" sz="1400" i="1" dirty="0" smtClean="0">
                <a:latin typeface="+mn-lt"/>
              </a:rPr>
              <a:t>J</a:t>
            </a:r>
            <a:r>
              <a:rPr lang="en-US" sz="1400" dirty="0" smtClean="0">
                <a:latin typeface="+mn-lt"/>
              </a:rPr>
              <a:t> stability limit for Ca</a:t>
            </a:r>
            <a:r>
              <a:rPr lang="en-US" sz="1400" dirty="0">
                <a:latin typeface="+mn-lt"/>
              </a:rPr>
              <a:t>.</a:t>
            </a:r>
            <a:r>
              <a:rPr lang="en-US" sz="1400" dirty="0" smtClean="0">
                <a:latin typeface="+mn-lt"/>
              </a:rPr>
              <a:t> </a:t>
            </a:r>
          </a:p>
          <a:p>
            <a:pPr algn="l"/>
            <a:endParaRPr lang="en-US" sz="1400" dirty="0" smtClean="0">
              <a:latin typeface="+mn-lt"/>
            </a:endParaRPr>
          </a:p>
          <a:p>
            <a:pPr algn="l"/>
            <a:r>
              <a:rPr lang="en-US" sz="1400" dirty="0" smtClean="0">
                <a:solidFill>
                  <a:srgbClr val="1328F3"/>
                </a:solidFill>
                <a:latin typeface="+mn-lt"/>
              </a:rPr>
              <a:t>But does not explain F/B alignment and yield asymmetry</a:t>
            </a:r>
            <a:r>
              <a:rPr lang="en-US" sz="1400" dirty="0" smtClean="0">
                <a:latin typeface="+mn-lt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21607" y="3548231"/>
            <a:ext cx="2836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n-lt"/>
              </a:rPr>
              <a:t>Centrifugal energy boost</a:t>
            </a:r>
            <a:endParaRPr lang="en-US" sz="1400" dirty="0">
              <a:latin typeface="+mn-lt"/>
            </a:endParaRPr>
          </a:p>
        </p:txBody>
      </p:sp>
      <p:grpSp>
        <p:nvGrpSpPr>
          <p:cNvPr id="9221" name="Group 9220"/>
          <p:cNvGrpSpPr/>
          <p:nvPr/>
        </p:nvGrpSpPr>
        <p:grpSpPr>
          <a:xfrm>
            <a:off x="6110857" y="1072209"/>
            <a:ext cx="2627313" cy="1518987"/>
            <a:chOff x="6110857" y="968034"/>
            <a:chExt cx="2627313" cy="1518987"/>
          </a:xfrm>
        </p:grpSpPr>
        <p:grpSp>
          <p:nvGrpSpPr>
            <p:cNvPr id="16" name="Group 15"/>
            <p:cNvGrpSpPr/>
            <p:nvPr/>
          </p:nvGrpSpPr>
          <p:grpSpPr>
            <a:xfrm rot="5400000">
              <a:off x="6665020" y="413871"/>
              <a:ext cx="1518987" cy="2627313"/>
              <a:chOff x="6922806" y="3713163"/>
              <a:chExt cx="1518987" cy="262731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922806" y="3713163"/>
                <a:ext cx="1518987" cy="2627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154750" y="3972730"/>
                <a:ext cx="1119703" cy="2086263"/>
                <a:chOff x="7154750" y="3972730"/>
                <a:chExt cx="1119703" cy="2086263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7154750" y="5127176"/>
                  <a:ext cx="931817" cy="93181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189310" y="3972730"/>
                  <a:ext cx="777880" cy="914949"/>
                  <a:chOff x="1078136" y="5194641"/>
                  <a:chExt cx="777880" cy="914949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 flipV="1">
                    <a:off x="1223964" y="5194641"/>
                    <a:ext cx="533400" cy="914949"/>
                    <a:chOff x="7472364" y="2634360"/>
                    <a:chExt cx="533400" cy="914949"/>
                  </a:xfrm>
                </p:grpSpPr>
                <p:sp>
                  <p:nvSpPr>
                    <p:cNvPr id="26" name="Oval 25"/>
                    <p:cNvSpPr/>
                    <p:nvPr/>
                  </p:nvSpPr>
                  <p:spPr bwMode="auto">
                    <a:xfrm>
                      <a:off x="7601633" y="2634360"/>
                      <a:ext cx="285750" cy="285750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 bwMode="auto">
                    <a:xfrm>
                      <a:off x="7472364" y="3015909"/>
                      <a:ext cx="533400" cy="5334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p:txBody>
                </p:sp>
              </p:grpSp>
              <p:cxnSp>
                <p:nvCxnSpPr>
                  <p:cNvPr id="24" name="Straight Arrow Connector 23"/>
                  <p:cNvCxnSpPr/>
                  <p:nvPr/>
                </p:nvCxnSpPr>
                <p:spPr bwMode="auto">
                  <a:xfrm rot="16200000" flipV="1">
                    <a:off x="1214389" y="5325087"/>
                    <a:ext cx="505374" cy="77788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arrow" w="med" len="med"/>
                    <a:tailEnd type="arrow" w="med" len="med"/>
                  </a:ln>
                  <a:effectLst/>
                </p:spPr>
              </p:cxnSp>
            </p:grpSp>
            <p:cxnSp>
              <p:nvCxnSpPr>
                <p:cNvPr id="21" name="Straight Arrow Connector 20"/>
                <p:cNvCxnSpPr>
                  <a:endCxn id="26" idx="0"/>
                </p:cNvCxnSpPr>
                <p:nvPr/>
              </p:nvCxnSpPr>
              <p:spPr bwMode="auto">
                <a:xfrm rot="16200000" flipV="1">
                  <a:off x="7227331" y="5267631"/>
                  <a:ext cx="767062" cy="7158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arrow" w="med" len="med"/>
                  <a:tailEnd type="arrow" w="med" len="med"/>
                </a:ln>
                <a:effectLst/>
              </p:spPr>
            </p:cxnSp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7714477" y="4245573"/>
                  <a:ext cx="6582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+mj-lt"/>
                    </a:rPr>
                    <a:t>v</a:t>
                  </a:r>
                  <a:r>
                    <a:rPr lang="en-US" baseline="-25000" dirty="0" err="1" smtClean="0">
                      <a:latin typeface="+mj-lt"/>
                    </a:rPr>
                    <a:t>rel</a:t>
                  </a:r>
                  <a:endParaRPr lang="en-US" baseline="-25000" dirty="0">
                    <a:latin typeface="+mj-lt"/>
                  </a:endParaRPr>
                </a:p>
              </p:txBody>
            </p:sp>
          </p:grpSp>
        </p:grpSp>
        <p:cxnSp>
          <p:nvCxnSpPr>
            <p:cNvPr id="28" name="Straight Arrow Connector 27"/>
            <p:cNvCxnSpPr/>
            <p:nvPr/>
          </p:nvCxnSpPr>
          <p:spPr bwMode="auto">
            <a:xfrm flipV="1">
              <a:off x="8228380" y="1246113"/>
              <a:ext cx="0" cy="43726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7723006" y="1719136"/>
              <a:ext cx="1" cy="3009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7672233" y="1655903"/>
              <a:ext cx="572194" cy="171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5926237" y="6248164"/>
            <a:ext cx="2933549" cy="336873"/>
            <a:chOff x="5926237" y="6674367"/>
            <a:chExt cx="2933549" cy="336873"/>
          </a:xfrm>
        </p:grpSpPr>
        <p:sp>
          <p:nvSpPr>
            <p:cNvPr id="44" name="TextBox 43"/>
            <p:cNvSpPr txBox="1"/>
            <p:nvPr/>
          </p:nvSpPr>
          <p:spPr>
            <a:xfrm>
              <a:off x="5926237" y="6694814"/>
              <a:ext cx="2350054" cy="307777"/>
            </a:xfrm>
            <a:prstGeom prst="rect">
              <a:avLst/>
            </a:prstGeom>
            <a:solidFill>
              <a:srgbClr val="FFFFC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n-lt"/>
                </a:rPr>
                <a:t>TLF-(</a:t>
              </a:r>
              <a:r>
                <a:rPr lang="en-US" sz="1400" dirty="0" err="1" smtClean="0">
                  <a:latin typeface="+mn-lt"/>
                </a:rPr>
                <a:t>IMF+PLF</a:t>
              </a:r>
              <a:r>
                <a:rPr lang="en-US" sz="1400" baseline="-25000" dirty="0" err="1" smtClean="0">
                  <a:latin typeface="+mn-lt"/>
                </a:rPr>
                <a:t>rem</a:t>
              </a:r>
              <a:r>
                <a:rPr lang="en-US" sz="1400" dirty="0" smtClean="0">
                  <a:latin typeface="+mn-lt"/>
                </a:rPr>
                <a:t>) </a:t>
              </a:r>
              <a:r>
                <a:rPr lang="en-US" sz="1400" dirty="0" err="1" smtClean="0">
                  <a:latin typeface="+mn-lt"/>
                </a:rPr>
                <a:t>Int</a:t>
              </a:r>
              <a:r>
                <a:rPr lang="en-US" sz="1400" dirty="0" smtClean="0">
                  <a:latin typeface="+mn-lt"/>
                </a:rPr>
                <a:t> ?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8353587" y="6674367"/>
              <a:ext cx="506199" cy="3368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3-Body Driving Potential (Proximity + Coulomb)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4899" b="2966"/>
          <a:stretch/>
        </p:blipFill>
        <p:spPr bwMode="auto">
          <a:xfrm>
            <a:off x="428219" y="1085851"/>
            <a:ext cx="6088062" cy="525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050242" y="1161551"/>
            <a:ext cx="1518987" cy="2627313"/>
            <a:chOff x="7015406" y="3713163"/>
            <a:chExt cx="1518987" cy="2627313"/>
          </a:xfrm>
        </p:grpSpPr>
        <p:sp>
          <p:nvSpPr>
            <p:cNvPr id="21" name="Rectangle 20"/>
            <p:cNvSpPr/>
            <p:nvPr/>
          </p:nvSpPr>
          <p:spPr bwMode="auto">
            <a:xfrm>
              <a:off x="7015406" y="3713163"/>
              <a:ext cx="1518987" cy="2627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154750" y="3972730"/>
              <a:ext cx="1373119" cy="2086263"/>
              <a:chOff x="7154750" y="3972730"/>
              <a:chExt cx="1373119" cy="2086263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7154750" y="5127176"/>
                <a:ext cx="931817" cy="931817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335138" y="3972730"/>
                <a:ext cx="1086050" cy="1367905"/>
                <a:chOff x="1223964" y="5194641"/>
                <a:chExt cx="1086050" cy="136790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 flipV="1">
                  <a:off x="1223964" y="5194641"/>
                  <a:ext cx="533400" cy="914949"/>
                  <a:chOff x="7472364" y="2634360"/>
                  <a:chExt cx="533400" cy="914949"/>
                </a:xfrm>
              </p:grpSpPr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7601633" y="2634360"/>
                    <a:ext cx="285750" cy="28575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7472364" y="3015909"/>
                    <a:ext cx="533400" cy="5334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 bwMode="auto">
                <a:xfrm flipV="1">
                  <a:off x="1503252" y="5439022"/>
                  <a:ext cx="1" cy="54511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  <a:effectLst/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795418" y="6100881"/>
                  <a:ext cx="5145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</a:t>
                  </a:r>
                  <a:r>
                    <a:rPr lang="en-US" baseline="-25000" dirty="0" smtClean="0"/>
                    <a:t>P</a:t>
                  </a:r>
                  <a:endParaRPr lang="en-US" baseline="-25000" dirty="0"/>
                </a:p>
              </p:txBody>
            </p:sp>
          </p:grp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614426" y="4787544"/>
                <a:ext cx="4348" cy="89044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7869582" y="4164857"/>
                <a:ext cx="658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r</a:t>
                </a:r>
                <a:r>
                  <a:rPr lang="en-US" baseline="-25000" dirty="0" smtClean="0">
                    <a:latin typeface="+mj-lt"/>
                  </a:rPr>
                  <a:t>def</a:t>
                </a:r>
                <a:endParaRPr lang="en-US" baseline="-25000" dirty="0">
                  <a:latin typeface="+mj-lt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900991" y="884552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L=0</a:t>
            </a:r>
            <a:endParaRPr lang="en-US" sz="12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0533" y="906117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L=80</a:t>
            </a:r>
            <a:endParaRPr lang="en-US" sz="1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991" y="3623525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L=160</a:t>
            </a:r>
            <a:endParaRPr lang="en-US" sz="12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4186" y="3610454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L=300</a:t>
            </a:r>
            <a:endParaRPr lang="en-US" sz="12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5244" y="4167810"/>
            <a:ext cx="21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B.R.  Binary Reaction</a:t>
            </a:r>
          </a:p>
          <a:p>
            <a:pPr marL="228600" indent="-228600" algn="l">
              <a:buAutoNum type="alphaUcPeriod" startAt="6"/>
            </a:pPr>
            <a:r>
              <a:rPr lang="en-US" sz="1200" dirty="0" smtClean="0">
                <a:latin typeface="+mn-lt"/>
              </a:rPr>
              <a:t>    Complete Fusion</a:t>
            </a:r>
          </a:p>
          <a:p>
            <a:pPr algn="l"/>
            <a:r>
              <a:rPr lang="en-US" sz="1200" dirty="0" smtClean="0">
                <a:latin typeface="+mn-lt"/>
              </a:rPr>
              <a:t>I.F</a:t>
            </a:r>
            <a:r>
              <a:rPr lang="en-US" sz="1200" dirty="0">
                <a:latin typeface="+mn-lt"/>
              </a:rPr>
              <a:t>.  </a:t>
            </a:r>
            <a:r>
              <a:rPr lang="en-US" sz="1200" dirty="0" smtClean="0">
                <a:latin typeface="+mn-lt"/>
              </a:rPr>
              <a:t>  Incomplete </a:t>
            </a:r>
            <a:r>
              <a:rPr lang="en-US" sz="1200" dirty="0">
                <a:latin typeface="+mn-lt"/>
              </a:rPr>
              <a:t>Fusion</a:t>
            </a:r>
          </a:p>
          <a:p>
            <a:pPr algn="l"/>
            <a:r>
              <a:rPr lang="en-US" sz="1200" dirty="0" smtClean="0">
                <a:latin typeface="+mn-lt"/>
              </a:rPr>
              <a:t>P.S.   Projectile Splitting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8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3-Body Driving Potential (Proximity + Coulomb)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4899" b="2966"/>
          <a:stretch/>
        </p:blipFill>
        <p:spPr bwMode="auto">
          <a:xfrm>
            <a:off x="428219" y="1085851"/>
            <a:ext cx="6088062" cy="525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050242" y="1161551"/>
            <a:ext cx="1518987" cy="2627313"/>
            <a:chOff x="7015406" y="3713163"/>
            <a:chExt cx="1518987" cy="2627313"/>
          </a:xfrm>
        </p:grpSpPr>
        <p:sp>
          <p:nvSpPr>
            <p:cNvPr id="21" name="Rectangle 20"/>
            <p:cNvSpPr/>
            <p:nvPr/>
          </p:nvSpPr>
          <p:spPr bwMode="auto">
            <a:xfrm>
              <a:off x="7015406" y="3713163"/>
              <a:ext cx="1518987" cy="2627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154750" y="3972730"/>
              <a:ext cx="1373119" cy="2086263"/>
              <a:chOff x="7154750" y="3972730"/>
              <a:chExt cx="1373119" cy="2086263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7154750" y="5127176"/>
                <a:ext cx="931817" cy="931817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335138" y="3972730"/>
                <a:ext cx="1086050" cy="1367905"/>
                <a:chOff x="1223964" y="5194641"/>
                <a:chExt cx="1086050" cy="136790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 flipV="1">
                  <a:off x="1223964" y="5194641"/>
                  <a:ext cx="533400" cy="914949"/>
                  <a:chOff x="7472364" y="2634360"/>
                  <a:chExt cx="533400" cy="914949"/>
                </a:xfrm>
              </p:grpSpPr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7601633" y="2634360"/>
                    <a:ext cx="285750" cy="28575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7472364" y="3015909"/>
                    <a:ext cx="533400" cy="5334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 bwMode="auto">
                <a:xfrm flipV="1">
                  <a:off x="1503252" y="5439022"/>
                  <a:ext cx="1" cy="54511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 w="med" len="med"/>
                </a:ln>
                <a:effectLst/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795418" y="6100881"/>
                  <a:ext cx="5145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</a:t>
                  </a:r>
                  <a:r>
                    <a:rPr lang="en-US" baseline="-25000" dirty="0" smtClean="0"/>
                    <a:t>P</a:t>
                  </a:r>
                  <a:endParaRPr lang="en-US" baseline="-25000" dirty="0"/>
                </a:p>
              </p:txBody>
            </p:sp>
          </p:grp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614426" y="4787544"/>
                <a:ext cx="4348" cy="89044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7869582" y="4164857"/>
                <a:ext cx="658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r</a:t>
                </a:r>
                <a:r>
                  <a:rPr lang="en-US" baseline="-25000" dirty="0" smtClean="0">
                    <a:latin typeface="+mj-lt"/>
                  </a:rPr>
                  <a:t>def</a:t>
                </a:r>
                <a:endParaRPr lang="en-US" baseline="-25000" dirty="0">
                  <a:latin typeface="+mj-lt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900991" y="884552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L=0</a:t>
            </a:r>
            <a:endParaRPr lang="en-US" sz="12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0533" y="906117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L=80</a:t>
            </a:r>
            <a:endParaRPr lang="en-US" sz="12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991" y="3623525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L=160</a:t>
            </a:r>
            <a:endParaRPr lang="en-US" sz="12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4186" y="3610454"/>
            <a:ext cx="75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L=300</a:t>
            </a:r>
            <a:endParaRPr lang="en-US" sz="12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5244" y="4167810"/>
            <a:ext cx="21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B.R.  Binary Reaction</a:t>
            </a:r>
          </a:p>
          <a:p>
            <a:pPr marL="228600" indent="-228600" algn="l">
              <a:buAutoNum type="alphaUcPeriod" startAt="6"/>
            </a:pPr>
            <a:r>
              <a:rPr lang="en-US" sz="1200" dirty="0" smtClean="0">
                <a:latin typeface="+mn-lt"/>
              </a:rPr>
              <a:t>    Complete Fusion</a:t>
            </a:r>
          </a:p>
          <a:p>
            <a:pPr algn="l"/>
            <a:r>
              <a:rPr lang="en-US" sz="1200" dirty="0" smtClean="0">
                <a:latin typeface="+mn-lt"/>
              </a:rPr>
              <a:t>I.F</a:t>
            </a:r>
            <a:r>
              <a:rPr lang="en-US" sz="1200" dirty="0">
                <a:latin typeface="+mn-lt"/>
              </a:rPr>
              <a:t>.  </a:t>
            </a:r>
            <a:r>
              <a:rPr lang="en-US" sz="1200" dirty="0" smtClean="0">
                <a:latin typeface="+mn-lt"/>
              </a:rPr>
              <a:t>  Incomplete </a:t>
            </a:r>
            <a:r>
              <a:rPr lang="en-US" sz="1200" dirty="0">
                <a:latin typeface="+mn-lt"/>
              </a:rPr>
              <a:t>Fusion</a:t>
            </a:r>
          </a:p>
          <a:p>
            <a:pPr algn="l"/>
            <a:r>
              <a:rPr lang="en-US" sz="1200" dirty="0" smtClean="0">
                <a:latin typeface="+mn-lt"/>
              </a:rPr>
              <a:t>P.S.   Projectile Splitting</a:t>
            </a:r>
            <a:endParaRPr lang="en-US" sz="1200" dirty="0"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11086" y="1637211"/>
            <a:ext cx="1698171" cy="1584960"/>
          </a:xfrm>
          <a:custGeom>
            <a:avLst/>
            <a:gdLst>
              <a:gd name="connsiteX0" fmla="*/ 0 w 1698171"/>
              <a:gd name="connsiteY0" fmla="*/ 0 h 1584960"/>
              <a:gd name="connsiteX1" fmla="*/ 8708 w 1698171"/>
              <a:gd name="connsiteY1" fmla="*/ 252549 h 1584960"/>
              <a:gd name="connsiteX2" fmla="*/ 8708 w 1698171"/>
              <a:gd name="connsiteY2" fmla="*/ 391886 h 1584960"/>
              <a:gd name="connsiteX3" fmla="*/ 26125 w 1698171"/>
              <a:gd name="connsiteY3" fmla="*/ 600892 h 1584960"/>
              <a:gd name="connsiteX4" fmla="*/ 26125 w 1698171"/>
              <a:gd name="connsiteY4" fmla="*/ 775063 h 1584960"/>
              <a:gd name="connsiteX5" fmla="*/ 43543 w 1698171"/>
              <a:gd name="connsiteY5" fmla="*/ 923109 h 1584960"/>
              <a:gd name="connsiteX6" fmla="*/ 78377 w 1698171"/>
              <a:gd name="connsiteY6" fmla="*/ 1097280 h 1584960"/>
              <a:gd name="connsiteX7" fmla="*/ 191588 w 1698171"/>
              <a:gd name="connsiteY7" fmla="*/ 1254035 h 1584960"/>
              <a:gd name="connsiteX8" fmla="*/ 461554 w 1698171"/>
              <a:gd name="connsiteY8" fmla="*/ 1436915 h 1584960"/>
              <a:gd name="connsiteX9" fmla="*/ 574765 w 1698171"/>
              <a:gd name="connsiteY9" fmla="*/ 1524000 h 1584960"/>
              <a:gd name="connsiteX10" fmla="*/ 827314 w 1698171"/>
              <a:gd name="connsiteY10" fmla="*/ 1558835 h 1584960"/>
              <a:gd name="connsiteX11" fmla="*/ 1132114 w 1698171"/>
              <a:gd name="connsiteY11" fmla="*/ 1584960 h 1584960"/>
              <a:gd name="connsiteX12" fmla="*/ 1550125 w 1698171"/>
              <a:gd name="connsiteY12" fmla="*/ 1576252 h 1584960"/>
              <a:gd name="connsiteX13" fmla="*/ 1698171 w 1698171"/>
              <a:gd name="connsiteY13" fmla="*/ 1567543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8171" h="1584960">
                <a:moveTo>
                  <a:pt x="0" y="0"/>
                </a:moveTo>
                <a:cubicBezTo>
                  <a:pt x="3628" y="93617"/>
                  <a:pt x="7257" y="187235"/>
                  <a:pt x="8708" y="252549"/>
                </a:cubicBezTo>
                <a:cubicBezTo>
                  <a:pt x="10159" y="317863"/>
                  <a:pt x="5805" y="333829"/>
                  <a:pt x="8708" y="391886"/>
                </a:cubicBezTo>
                <a:cubicBezTo>
                  <a:pt x="11611" y="449943"/>
                  <a:pt x="23222" y="537029"/>
                  <a:pt x="26125" y="600892"/>
                </a:cubicBezTo>
                <a:cubicBezTo>
                  <a:pt x="29028" y="664755"/>
                  <a:pt x="23222" y="721360"/>
                  <a:pt x="26125" y="775063"/>
                </a:cubicBezTo>
                <a:cubicBezTo>
                  <a:pt x="29028" y="828766"/>
                  <a:pt x="34834" y="869406"/>
                  <a:pt x="43543" y="923109"/>
                </a:cubicBezTo>
                <a:cubicBezTo>
                  <a:pt x="52252" y="976812"/>
                  <a:pt x="53703" y="1042126"/>
                  <a:pt x="78377" y="1097280"/>
                </a:cubicBezTo>
                <a:cubicBezTo>
                  <a:pt x="103051" y="1152434"/>
                  <a:pt x="127725" y="1197429"/>
                  <a:pt x="191588" y="1254035"/>
                </a:cubicBezTo>
                <a:cubicBezTo>
                  <a:pt x="255451" y="1310641"/>
                  <a:pt x="397691" y="1391921"/>
                  <a:pt x="461554" y="1436915"/>
                </a:cubicBezTo>
                <a:cubicBezTo>
                  <a:pt x="525417" y="1481909"/>
                  <a:pt x="513805" y="1503680"/>
                  <a:pt x="574765" y="1524000"/>
                </a:cubicBezTo>
                <a:cubicBezTo>
                  <a:pt x="635725" y="1544320"/>
                  <a:pt x="734423" y="1548675"/>
                  <a:pt x="827314" y="1558835"/>
                </a:cubicBezTo>
                <a:cubicBezTo>
                  <a:pt x="920205" y="1568995"/>
                  <a:pt x="1011646" y="1582057"/>
                  <a:pt x="1132114" y="1584960"/>
                </a:cubicBezTo>
                <a:lnTo>
                  <a:pt x="1550125" y="1576252"/>
                </a:lnTo>
                <a:cubicBezTo>
                  <a:pt x="1644468" y="1573349"/>
                  <a:pt x="1671319" y="1570446"/>
                  <a:pt x="1698171" y="1567543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 rot="21375389">
            <a:off x="1611086" y="3184092"/>
            <a:ext cx="1724297" cy="116457"/>
          </a:xfrm>
          <a:custGeom>
            <a:avLst/>
            <a:gdLst>
              <a:gd name="connsiteX0" fmla="*/ 1724297 w 1724297"/>
              <a:gd name="connsiteY0" fmla="*/ 116457 h 116457"/>
              <a:gd name="connsiteX1" fmla="*/ 1349828 w 1724297"/>
              <a:gd name="connsiteY1" fmla="*/ 99039 h 116457"/>
              <a:gd name="connsiteX2" fmla="*/ 783771 w 1724297"/>
              <a:gd name="connsiteY2" fmla="*/ 46788 h 116457"/>
              <a:gd name="connsiteX3" fmla="*/ 478971 w 1724297"/>
              <a:gd name="connsiteY3" fmla="*/ 3245 h 116457"/>
              <a:gd name="connsiteX4" fmla="*/ 191588 w 1724297"/>
              <a:gd name="connsiteY4" fmla="*/ 11954 h 116457"/>
              <a:gd name="connsiteX5" fmla="*/ 0 w 1724297"/>
              <a:gd name="connsiteY5" fmla="*/ 81622 h 1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297" h="116457">
                <a:moveTo>
                  <a:pt x="1724297" y="116457"/>
                </a:moveTo>
                <a:cubicBezTo>
                  <a:pt x="1615439" y="113553"/>
                  <a:pt x="1506582" y="110650"/>
                  <a:pt x="1349828" y="99039"/>
                </a:cubicBezTo>
                <a:cubicBezTo>
                  <a:pt x="1193074" y="87428"/>
                  <a:pt x="928914" y="62754"/>
                  <a:pt x="783771" y="46788"/>
                </a:cubicBezTo>
                <a:cubicBezTo>
                  <a:pt x="638628" y="30822"/>
                  <a:pt x="577668" y="9051"/>
                  <a:pt x="478971" y="3245"/>
                </a:cubicBezTo>
                <a:cubicBezTo>
                  <a:pt x="380274" y="-2561"/>
                  <a:pt x="271416" y="-1109"/>
                  <a:pt x="191588" y="11954"/>
                </a:cubicBezTo>
                <a:cubicBezTo>
                  <a:pt x="111759" y="25017"/>
                  <a:pt x="55879" y="53319"/>
                  <a:pt x="0" y="81622"/>
                </a:cubicBezTo>
              </a:path>
            </a:pathLst>
          </a:cu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078529" y="4084320"/>
            <a:ext cx="1274272" cy="1555991"/>
          </a:xfrm>
          <a:custGeom>
            <a:avLst/>
            <a:gdLst>
              <a:gd name="connsiteX0" fmla="*/ 1274272 w 1274272"/>
              <a:gd name="connsiteY0" fmla="*/ 1550126 h 1555991"/>
              <a:gd name="connsiteX1" fmla="*/ 1126227 w 1274272"/>
              <a:gd name="connsiteY1" fmla="*/ 1550126 h 1555991"/>
              <a:gd name="connsiteX2" fmla="*/ 769175 w 1274272"/>
              <a:gd name="connsiteY2" fmla="*/ 1489166 h 1555991"/>
              <a:gd name="connsiteX3" fmla="*/ 403415 w 1274272"/>
              <a:gd name="connsiteY3" fmla="*/ 1419497 h 1555991"/>
              <a:gd name="connsiteX4" fmla="*/ 37655 w 1274272"/>
              <a:gd name="connsiteY4" fmla="*/ 1201783 h 1555991"/>
              <a:gd name="connsiteX5" fmla="*/ 55072 w 1274272"/>
              <a:gd name="connsiteY5" fmla="*/ 957943 h 1555991"/>
              <a:gd name="connsiteX6" fmla="*/ 420832 w 1274272"/>
              <a:gd name="connsiteY6" fmla="*/ 592183 h 1555991"/>
              <a:gd name="connsiteX7" fmla="*/ 1073975 w 1274272"/>
              <a:gd name="connsiteY7" fmla="*/ 0 h 15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272" h="1555991">
                <a:moveTo>
                  <a:pt x="1274272" y="1550126"/>
                </a:moveTo>
                <a:cubicBezTo>
                  <a:pt x="1242341" y="1555206"/>
                  <a:pt x="1210410" y="1560286"/>
                  <a:pt x="1126227" y="1550126"/>
                </a:cubicBezTo>
                <a:cubicBezTo>
                  <a:pt x="1042044" y="1539966"/>
                  <a:pt x="769175" y="1489166"/>
                  <a:pt x="769175" y="1489166"/>
                </a:cubicBezTo>
                <a:cubicBezTo>
                  <a:pt x="648706" y="1467394"/>
                  <a:pt x="525335" y="1467394"/>
                  <a:pt x="403415" y="1419497"/>
                </a:cubicBezTo>
                <a:cubicBezTo>
                  <a:pt x="281495" y="1371600"/>
                  <a:pt x="95712" y="1278709"/>
                  <a:pt x="37655" y="1201783"/>
                </a:cubicBezTo>
                <a:cubicBezTo>
                  <a:pt x="-20402" y="1124857"/>
                  <a:pt x="-8791" y="1059543"/>
                  <a:pt x="55072" y="957943"/>
                </a:cubicBezTo>
                <a:cubicBezTo>
                  <a:pt x="118935" y="856343"/>
                  <a:pt x="251015" y="751840"/>
                  <a:pt x="420832" y="592183"/>
                </a:cubicBezTo>
                <a:cubicBezTo>
                  <a:pt x="590649" y="432526"/>
                  <a:pt x="832312" y="216263"/>
                  <a:pt x="1073975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652031" y="4450079"/>
            <a:ext cx="1274272" cy="1203287"/>
          </a:xfrm>
          <a:custGeom>
            <a:avLst/>
            <a:gdLst>
              <a:gd name="connsiteX0" fmla="*/ 1274272 w 1274272"/>
              <a:gd name="connsiteY0" fmla="*/ 1550126 h 1555991"/>
              <a:gd name="connsiteX1" fmla="*/ 1126227 w 1274272"/>
              <a:gd name="connsiteY1" fmla="*/ 1550126 h 1555991"/>
              <a:gd name="connsiteX2" fmla="*/ 769175 w 1274272"/>
              <a:gd name="connsiteY2" fmla="*/ 1489166 h 1555991"/>
              <a:gd name="connsiteX3" fmla="*/ 403415 w 1274272"/>
              <a:gd name="connsiteY3" fmla="*/ 1419497 h 1555991"/>
              <a:gd name="connsiteX4" fmla="*/ 37655 w 1274272"/>
              <a:gd name="connsiteY4" fmla="*/ 1201783 h 1555991"/>
              <a:gd name="connsiteX5" fmla="*/ 55072 w 1274272"/>
              <a:gd name="connsiteY5" fmla="*/ 957943 h 1555991"/>
              <a:gd name="connsiteX6" fmla="*/ 420832 w 1274272"/>
              <a:gd name="connsiteY6" fmla="*/ 592183 h 1555991"/>
              <a:gd name="connsiteX7" fmla="*/ 1073975 w 1274272"/>
              <a:gd name="connsiteY7" fmla="*/ 0 h 15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272" h="1555991">
                <a:moveTo>
                  <a:pt x="1274272" y="1550126"/>
                </a:moveTo>
                <a:cubicBezTo>
                  <a:pt x="1242341" y="1555206"/>
                  <a:pt x="1210410" y="1560286"/>
                  <a:pt x="1126227" y="1550126"/>
                </a:cubicBezTo>
                <a:cubicBezTo>
                  <a:pt x="1042044" y="1539966"/>
                  <a:pt x="769175" y="1489166"/>
                  <a:pt x="769175" y="1489166"/>
                </a:cubicBezTo>
                <a:cubicBezTo>
                  <a:pt x="648706" y="1467394"/>
                  <a:pt x="525335" y="1467394"/>
                  <a:pt x="403415" y="1419497"/>
                </a:cubicBezTo>
                <a:cubicBezTo>
                  <a:pt x="281495" y="1371600"/>
                  <a:pt x="95712" y="1278709"/>
                  <a:pt x="37655" y="1201783"/>
                </a:cubicBezTo>
                <a:cubicBezTo>
                  <a:pt x="-20402" y="1124857"/>
                  <a:pt x="-8791" y="1059543"/>
                  <a:pt x="55072" y="957943"/>
                </a:cubicBezTo>
                <a:cubicBezTo>
                  <a:pt x="118935" y="856343"/>
                  <a:pt x="251015" y="751840"/>
                  <a:pt x="420832" y="592183"/>
                </a:cubicBezTo>
                <a:cubicBezTo>
                  <a:pt x="590649" y="432526"/>
                  <a:pt x="832312" y="216263"/>
                  <a:pt x="1073975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7" y="1520807"/>
            <a:ext cx="5328820" cy="3849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447"/>
            <a:ext cx="7772400" cy="431454"/>
          </a:xfrm>
        </p:spPr>
        <p:txBody>
          <a:bodyPr/>
          <a:lstStyle/>
          <a:p>
            <a:r>
              <a:rPr lang="en-US" sz="2200" dirty="0" smtClean="0"/>
              <a:t>Isoscaling in </a:t>
            </a:r>
            <a:r>
              <a:rPr lang="en-US" sz="2200" dirty="0" smtClean="0">
                <a:solidFill>
                  <a:srgbClr val="C6190C"/>
                </a:solidFill>
              </a:rPr>
              <a:t>Dynamic</a:t>
            </a:r>
            <a:r>
              <a:rPr lang="en-US" sz="2200" dirty="0" smtClean="0"/>
              <a:t> PLF* Splitting (</a:t>
            </a:r>
            <a:r>
              <a:rPr lang="en-US" sz="2200" baseline="30000" dirty="0" smtClean="0">
                <a:solidFill>
                  <a:srgbClr val="1747DF"/>
                </a:solidFill>
              </a:rPr>
              <a:t>48</a:t>
            </a:r>
            <a:r>
              <a:rPr lang="en-US" sz="2200" dirty="0" smtClean="0">
                <a:solidFill>
                  <a:srgbClr val="1747DF"/>
                </a:solidFill>
              </a:rPr>
              <a:t>Ca+</a:t>
            </a:r>
            <a:r>
              <a:rPr lang="en-US" sz="2200" baseline="30000" dirty="0" smtClean="0">
                <a:solidFill>
                  <a:srgbClr val="1747DF"/>
                </a:solidFill>
              </a:rPr>
              <a:t>112,124</a:t>
            </a:r>
            <a:r>
              <a:rPr lang="en-US" sz="2200" dirty="0" smtClean="0">
                <a:solidFill>
                  <a:srgbClr val="1747DF"/>
                </a:solidFill>
              </a:rPr>
              <a:t>Sn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AEDD4-5E8A-4F28-A1BC-7E139A6C85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52155"/>
              </p:ext>
            </p:extLst>
          </p:nvPr>
        </p:nvGraphicFramePr>
        <p:xfrm>
          <a:off x="6264275" y="1550303"/>
          <a:ext cx="22463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" name="Equation" r:id="rId5" imgW="2501640" imgH="1091880" progId="Equation.DSMT4">
                  <p:embed/>
                </p:oleObj>
              </mc:Choice>
              <mc:Fallback>
                <p:oleObj name="Equation" r:id="rId5" imgW="25016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4275" y="1550303"/>
                        <a:ext cx="22463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3142" y="928636"/>
            <a:ext cx="81030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 smtClean="0">
                <a:solidFill>
                  <a:srgbClr val="1747DF"/>
                </a:solidFill>
                <a:latin typeface="+mn-lt"/>
                <a:ea typeface="SimSun" pitchFamily="2" charset="-122"/>
              </a:rPr>
              <a:t>PLFs from 2 dissipative reactions split dynamically. Compare cluster yields </a:t>
            </a:r>
            <a:r>
              <a:rPr lang="en-US" altLang="zh-CN" sz="1400" dirty="0" smtClean="0">
                <a:solidFill>
                  <a:srgbClr val="1747DF"/>
                </a:solidFill>
                <a:latin typeface="+mn-lt"/>
                <a:ea typeface="SimSun" pitchFamily="2" charset="-122"/>
                <a:sym typeface="Wingdings" pitchFamily="2" charset="2"/>
              </a:rPr>
              <a:t> ratios</a:t>
            </a:r>
            <a:r>
              <a:rPr lang="en-US" altLang="zh-CN" sz="1400" dirty="0" smtClean="0">
                <a:solidFill>
                  <a:srgbClr val="1747DF"/>
                </a:solidFill>
                <a:latin typeface="+mn-lt"/>
                <a:ea typeface="SimSun" pitchFamily="2" charset="-122"/>
              </a:rPr>
              <a:t>.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3142" y="1759437"/>
            <a:ext cx="5061588" cy="2247427"/>
            <a:chOff x="543142" y="1628813"/>
            <a:chExt cx="5061588" cy="2247427"/>
          </a:xfrm>
        </p:grpSpPr>
        <p:sp>
          <p:nvSpPr>
            <p:cNvPr id="3" name="TextBox 2"/>
            <p:cNvSpPr txBox="1"/>
            <p:nvPr/>
          </p:nvSpPr>
          <p:spPr>
            <a:xfrm>
              <a:off x="1301671" y="1628813"/>
              <a:ext cx="4303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Isoscaling Plot Li, Be, B, C, N Isotones</a:t>
              </a:r>
              <a:endParaRPr lang="en-US" sz="1400" dirty="0">
                <a:latin typeface="+mn-lt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3378341" y="3558740"/>
            <a:ext cx="2171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7" name="Equation" r:id="rId7" imgW="2171520" imgH="317160" progId="Equation.DSMT4">
                    <p:embed/>
                  </p:oleObj>
                </mc:Choice>
                <mc:Fallback>
                  <p:oleObj name="Equation" r:id="rId7" imgW="217152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341" y="3558740"/>
                          <a:ext cx="21717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16200000">
              <a:off x="407322" y="2485109"/>
              <a:ext cx="54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R</a:t>
              </a:r>
              <a:r>
                <a:rPr lang="en-US" sz="1200" b="1" baseline="-25000" dirty="0" smtClean="0"/>
                <a:t>12</a:t>
              </a:r>
              <a:endParaRPr lang="en-US" sz="1200" b="1" baseline="-25000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256208" y="4117975"/>
          <a:ext cx="2643369" cy="74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8" name="Equation" r:id="rId9" imgW="3492360" imgH="990360" progId="Equation.DSMT4">
                  <p:embed/>
                </p:oleObj>
              </mc:Choice>
              <mc:Fallback>
                <p:oleObj name="Equation" r:id="rId9" imgW="34923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208" y="4117975"/>
                        <a:ext cx="2643369" cy="749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90220" y="5385142"/>
            <a:ext cx="80821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 smtClean="0">
                <a:latin typeface="+mj-lt"/>
                <a:ea typeface="SimSun" pitchFamily="2" charset="-122"/>
              </a:rPr>
              <a:t>Ambiguity due to uncertain reconstruction </a:t>
            </a:r>
            <a:r>
              <a:rPr lang="en-US" altLang="zh-CN" sz="1400" dirty="0" smtClean="0">
                <a:latin typeface="+mj-lt"/>
                <a:ea typeface="SimSun" pitchFamily="2" charset="-122"/>
                <a:sym typeface="Wingdings" pitchFamily="2" charset="2"/>
              </a:rPr>
              <a:t> Isoscaling due to interaction of breakup fragments?</a:t>
            </a:r>
            <a:r>
              <a:rPr lang="en-US" altLang="zh-CN" sz="1400" dirty="0" smtClean="0">
                <a:ea typeface="SimSun" pitchFamily="2" charset="-122"/>
                <a:sym typeface="Wingdings" pitchFamily="2" charset="2"/>
              </a:rPr>
              <a:t/>
            </a:r>
            <a:br>
              <a:rPr lang="en-US" altLang="zh-CN" sz="1400" dirty="0" smtClean="0">
                <a:ea typeface="SimSun" pitchFamily="2" charset="-122"/>
                <a:sym typeface="Wingdings" pitchFamily="2" charset="2"/>
              </a:rPr>
            </a:br>
            <a:r>
              <a:rPr lang="en-US" sz="1400" dirty="0" smtClean="0">
                <a:latin typeface="+mn-lt"/>
                <a:ea typeface="SimSun" pitchFamily="2" charset="-122"/>
                <a:sym typeface="Wingdings" pitchFamily="2" charset="2"/>
              </a:rPr>
              <a:t>Need reaction model to simulate simultaneous observables. </a:t>
            </a:r>
          </a:p>
          <a:p>
            <a:pPr algn="l"/>
            <a:r>
              <a:rPr lang="en-US" sz="1400" dirty="0" smtClean="0">
                <a:latin typeface="+mn-lt"/>
                <a:ea typeface="SimSun" pitchFamily="2" charset="-122"/>
                <a:sym typeface="Wingdings" pitchFamily="2" charset="2"/>
              </a:rPr>
              <a:t>Need realistic model to relate {</a:t>
            </a:r>
            <a:r>
              <a:rPr lang="en-US" sz="1400" i="1" dirty="0" smtClean="0">
                <a:latin typeface="Symbol" panose="05050102010706020507" pitchFamily="18" charset="2"/>
                <a:ea typeface="SimSun" pitchFamily="2" charset="-122"/>
                <a:sym typeface="Wingdings" pitchFamily="2" charset="2"/>
              </a:rPr>
              <a:t>a, b </a:t>
            </a:r>
            <a:r>
              <a:rPr lang="en-US" sz="1400" dirty="0" smtClean="0">
                <a:latin typeface="+mn-lt"/>
                <a:ea typeface="SimSun" pitchFamily="2" charset="-122"/>
                <a:sym typeface="Wingdings" pitchFamily="2" charset="2"/>
              </a:rPr>
              <a:t>}  </a:t>
            </a:r>
            <a:r>
              <a:rPr lang="en-US" sz="1400" dirty="0" err="1" smtClean="0">
                <a:latin typeface="+mn-lt"/>
                <a:ea typeface="SimSun" pitchFamily="2" charset="-122"/>
                <a:sym typeface="Wingdings" pitchFamily="2" charset="2"/>
              </a:rPr>
              <a:t>C</a:t>
            </a:r>
            <a:r>
              <a:rPr lang="en-US" sz="1400" baseline="-25000" dirty="0" err="1" smtClean="0">
                <a:latin typeface="+mn-lt"/>
                <a:ea typeface="SimSun" pitchFamily="2" charset="-122"/>
                <a:sym typeface="Wingdings" pitchFamily="2" charset="2"/>
              </a:rPr>
              <a:t>sym</a:t>
            </a:r>
            <a:r>
              <a:rPr lang="en-US" sz="1400" dirty="0" smtClean="0">
                <a:latin typeface="+mn-lt"/>
                <a:ea typeface="SimSun" pitchFamily="2" charset="-122"/>
                <a:sym typeface="Wingdings" pitchFamily="2" charset="2"/>
              </a:rPr>
              <a:t>(r)</a:t>
            </a:r>
            <a:endParaRPr lang="en-US" sz="1400" baseline="-250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04559" y="2639485"/>
            <a:ext cx="2597241" cy="1669500"/>
            <a:chOff x="6004559" y="2639485"/>
            <a:chExt cx="2597241" cy="1669500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042683"/>
                </p:ext>
              </p:extLst>
            </p:nvPr>
          </p:nvGraphicFramePr>
          <p:xfrm>
            <a:off x="6024880" y="2639485"/>
            <a:ext cx="2576920" cy="770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29" name="Equation" r:id="rId11" imgW="2374560" imgH="698400" progId="Equation.DSMT4">
                    <p:embed/>
                  </p:oleObj>
                </mc:Choice>
                <mc:Fallback>
                  <p:oleObj name="Equation" r:id="rId11" imgW="237456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4880" y="2639485"/>
                          <a:ext cx="2576920" cy="7703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4207537"/>
                </p:ext>
              </p:extLst>
            </p:nvPr>
          </p:nvGraphicFramePr>
          <p:xfrm>
            <a:off x="6004559" y="3545313"/>
            <a:ext cx="2583815" cy="763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30" name="Equation" r:id="rId13" imgW="2400120" imgH="698400" progId="Equation.DSMT4">
                    <p:embed/>
                  </p:oleObj>
                </mc:Choice>
                <mc:Fallback>
                  <p:oleObj name="Equation" r:id="rId13" imgW="240012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4559" y="3545313"/>
                          <a:ext cx="2583815" cy="7636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704676" y="2696950"/>
              <a:ext cx="805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Apparent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02657" y="3589500"/>
              <a:ext cx="8059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n-lt"/>
                </a:rPr>
                <a:t>Apparent</a:t>
              </a:r>
              <a:endParaRPr lang="en-US" sz="1000" dirty="0"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49792" y="4178461"/>
            <a:ext cx="5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3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40"/>
    </mc:Choice>
    <mc:Fallback xmlns="">
      <p:transition spd="slow" advTm="1199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021466"/>
            <a:ext cx="8212298" cy="5379334"/>
          </a:xfrm>
        </p:spPr>
        <p:txBody>
          <a:bodyPr/>
          <a:lstStyle/>
          <a:p>
            <a:pPr marL="0" indent="0">
              <a:buClr>
                <a:srgbClr val="0000FF"/>
              </a:buClr>
              <a:buNone/>
            </a:pPr>
            <a:r>
              <a:rPr lang="en-US" sz="1600" dirty="0" smtClean="0"/>
              <a:t>Experimental observations (</a:t>
            </a:r>
            <a:r>
              <a:rPr lang="en-US" sz="1600" dirty="0" err="1" smtClean="0"/>
              <a:t>Ca+Sn</a:t>
            </a:r>
            <a:r>
              <a:rPr lang="en-US" sz="1600" dirty="0" smtClean="0"/>
              <a:t>, 45A MeV) </a:t>
            </a:r>
          </a:p>
          <a:p>
            <a:pPr>
              <a:buClr>
                <a:srgbClr val="0000FF"/>
              </a:buClr>
            </a:pPr>
            <a:r>
              <a:rPr lang="en-US" sz="1600" dirty="0" smtClean="0"/>
              <a:t>Reaction mechanism changes for semi-peripheral collisions from</a:t>
            </a:r>
            <a:br>
              <a:rPr lang="en-US" sz="1600" dirty="0" smtClean="0"/>
            </a:br>
            <a:r>
              <a:rPr lang="en-US" sz="1600" dirty="0" smtClean="0"/>
              <a:t>binary (PLF+TLF) to PLF* splitting in TLF proximity.</a:t>
            </a:r>
            <a:br>
              <a:rPr lang="en-US" sz="1600" dirty="0" smtClean="0"/>
            </a:br>
            <a:r>
              <a:rPr lang="en-US" sz="1600" dirty="0" smtClean="0"/>
              <a:t>Estimates: J</a:t>
            </a:r>
            <a:r>
              <a:rPr lang="en-US" sz="1600" baseline="-25000" dirty="0" smtClean="0"/>
              <a:t>PLF</a:t>
            </a:r>
            <a:r>
              <a:rPr lang="en-US" sz="1600" dirty="0" smtClean="0"/>
              <a:t>~ (20-25)ħ, T</a:t>
            </a:r>
            <a:r>
              <a:rPr lang="en-US" sz="1600" baseline="-25000" dirty="0" smtClean="0"/>
              <a:t>PLF</a:t>
            </a:r>
            <a:r>
              <a:rPr lang="en-US" sz="1600" dirty="0" smtClean="0"/>
              <a:t>~ 5 MeV.</a:t>
            </a:r>
            <a:br>
              <a:rPr lang="en-US" sz="1600" dirty="0" smtClean="0"/>
            </a:br>
            <a:r>
              <a:rPr lang="en-US" sz="1600" dirty="0" smtClean="0"/>
              <a:t>Relative velocity augmented by centrifugal boost.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Clr>
                <a:srgbClr val="0000FF"/>
              </a:buClr>
            </a:pPr>
            <a:r>
              <a:rPr lang="en-US" sz="1600" dirty="0"/>
              <a:t>Breakup instability suggests softening of surface, </a:t>
            </a:r>
            <a:r>
              <a:rPr lang="en-US" sz="1600" b="1" dirty="0">
                <a:latin typeface="Symbol" panose="05050102010706020507" pitchFamily="18" charset="2"/>
              </a:rPr>
              <a:t>g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0 for T  (5-6) MeV</a:t>
            </a:r>
            <a:endParaRPr lang="en-US" sz="1600" dirty="0"/>
          </a:p>
          <a:p>
            <a:pPr>
              <a:buClr>
                <a:srgbClr val="0000FF"/>
              </a:buClr>
            </a:pPr>
            <a:r>
              <a:rPr lang="en-US" sz="1600" dirty="0" smtClean="0"/>
              <a:t>Breakup alignment indicates influence of underlying PES (TLF proximity).</a:t>
            </a:r>
            <a:endParaRPr lang="en-US" sz="1600" dirty="0"/>
          </a:p>
          <a:p>
            <a:pPr>
              <a:buClr>
                <a:srgbClr val="0000FF"/>
              </a:buClr>
            </a:pPr>
            <a:endParaRPr lang="en-US" sz="1600" dirty="0"/>
          </a:p>
          <a:p>
            <a:pPr>
              <a:buClr>
                <a:srgbClr val="0000FF"/>
              </a:buClr>
            </a:pPr>
            <a:r>
              <a:rPr lang="en-US" sz="1600" dirty="0" smtClean="0"/>
              <a:t>Potential of dynamical breakup processes to image bulk EOS, tensile strength. Process much faster than </a:t>
            </a:r>
            <a:r>
              <a:rPr lang="en-US" sz="1600" dirty="0" smtClean="0"/>
              <a:t>(collective) </a:t>
            </a:r>
            <a:r>
              <a:rPr lang="en-US" sz="1600" dirty="0" smtClean="0"/>
              <a:t>shape evolutions.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1600" dirty="0" smtClean="0"/>
          </a:p>
          <a:p>
            <a:pPr lvl="0">
              <a:buClr>
                <a:srgbClr val="0000FF"/>
              </a:buClr>
            </a:pPr>
            <a:r>
              <a:rPr lang="en-US" sz="1600" dirty="0">
                <a:solidFill>
                  <a:srgbClr val="000000"/>
                </a:solidFill>
              </a:rPr>
              <a:t>Isoscaling observed also for competing mechanisms (dynamic splitting).</a:t>
            </a:r>
          </a:p>
          <a:p>
            <a:pPr lvl="0">
              <a:buClr>
                <a:srgbClr val="0000FF"/>
              </a:buClr>
            </a:pPr>
            <a:r>
              <a:rPr lang="en-US" sz="1600" dirty="0">
                <a:solidFill>
                  <a:srgbClr val="000000"/>
                </a:solidFill>
              </a:rPr>
              <a:t>Ground state masses explain isoscaling phenomena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>
                <a:srgbClr val="0000FF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 lvl="0">
              <a:buClr>
                <a:srgbClr val="0000FF"/>
              </a:buClr>
            </a:pPr>
            <a:r>
              <a:rPr lang="en-US" sz="1600" dirty="0">
                <a:solidFill>
                  <a:srgbClr val="000000"/>
                </a:solidFill>
              </a:rPr>
              <a:t>Progress in thermodynamics of finite nuclei (expansion, surface, caloric).</a:t>
            </a:r>
          </a:p>
          <a:p>
            <a:pPr>
              <a:buClr>
                <a:srgbClr val="0000FF"/>
              </a:buClr>
            </a:pPr>
            <a:r>
              <a:rPr lang="en-US" sz="1600" dirty="0" smtClean="0"/>
              <a:t>Theoretical work needed to derive more rigorous/direct connection between EOS (hot RLDM?) and dynamic processes.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8229600" cy="948714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021466"/>
            <a:ext cx="8212298" cy="48931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094" y="2404627"/>
            <a:ext cx="89178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Thank You!</a:t>
            </a:r>
          </a:p>
          <a:p>
            <a:pPr algn="ctr"/>
            <a:endParaRPr lang="en-US" sz="4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(Joe, keep up the good work!)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xfrm rot="-5400000">
            <a:off x="-1099915" y="4767127"/>
            <a:ext cx="2746001" cy="3635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bg1">
                    <a:lumMod val="85000"/>
                  </a:schemeClr>
                </a:solidFill>
              </a:rPr>
              <a:t>Proximity Splitting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W. Udo Schröder IWNDT 2013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5AF8220D-7996-4D4C-982C-D5417B43FCFA}" type="slidenum">
              <a:rPr lang="en-US" sz="1000" smtClean="0">
                <a:solidFill>
                  <a:schemeClr val="bg2"/>
                </a:solidFill>
              </a:rPr>
              <a:pPr eaLnBrk="1" hangingPunct="1">
                <a:defRPr/>
              </a:pPr>
              <a:t>2</a:t>
            </a:fld>
            <a:endParaRPr lang="en-US" sz="1000" smtClean="0">
              <a:solidFill>
                <a:schemeClr val="bg2"/>
              </a:solidFill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630983" y="2797063"/>
            <a:ext cx="5098372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55563" indent="-55563" algn="l">
              <a:lnSpc>
                <a:spcPct val="15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n-lt"/>
                <a:cs typeface="+mn-cs"/>
              </a:rPr>
              <a:t>Outline:</a:t>
            </a:r>
            <a:endParaRPr lang="en-US" sz="1800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55563" indent="-55563"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Challenges </a:t>
            </a:r>
          </a:p>
          <a:p>
            <a:pPr marL="55563" indent="-55563"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  <a:cs typeface="+mn-cs"/>
              </a:rPr>
              <a:t>Mechanical (in)stability, tensile strength</a:t>
            </a:r>
          </a:p>
          <a:p>
            <a:pPr marL="55563" indent="-55563"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Simple expectations</a:t>
            </a:r>
          </a:p>
          <a:p>
            <a:pPr marL="55563" indent="-55563"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err="1" smtClean="0">
                <a:solidFill>
                  <a:srgbClr val="0000FF"/>
                </a:solidFill>
                <a:latin typeface="+mj-lt"/>
              </a:rPr>
              <a:t>Expt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example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sz="1800" baseline="30000" dirty="0">
                <a:solidFill>
                  <a:srgbClr val="BBE0E3">
                    <a:lumMod val="10000"/>
                  </a:srgbClr>
                </a:solidFill>
                <a:latin typeface="+mj-lt"/>
              </a:rPr>
              <a:t>48</a:t>
            </a:r>
            <a:r>
              <a:rPr lang="en-US" sz="1800" dirty="0">
                <a:solidFill>
                  <a:srgbClr val="BBE0E3">
                    <a:lumMod val="10000"/>
                  </a:srgbClr>
                </a:solidFill>
                <a:latin typeface="+mj-lt"/>
              </a:rPr>
              <a:t>Ca+</a:t>
            </a:r>
            <a:r>
              <a:rPr lang="en-US" sz="1800" baseline="30000" dirty="0">
                <a:solidFill>
                  <a:srgbClr val="BBE0E3">
                    <a:lumMod val="10000"/>
                  </a:srgbClr>
                </a:solidFill>
                <a:latin typeface="+mj-lt"/>
              </a:rPr>
              <a:t>112,124</a:t>
            </a:r>
            <a:r>
              <a:rPr lang="en-US" sz="1800" dirty="0">
                <a:solidFill>
                  <a:srgbClr val="BBE0E3">
                    <a:lumMod val="10000"/>
                  </a:srgbClr>
                </a:solidFill>
                <a:latin typeface="+mj-lt"/>
              </a:rPr>
              <a:t>Sn </a:t>
            </a:r>
            <a:r>
              <a:rPr lang="en-US" sz="1800" dirty="0" smtClean="0">
                <a:solidFill>
                  <a:srgbClr val="BBE0E3">
                    <a:lumMod val="10000"/>
                  </a:srgbClr>
                </a:solidFill>
                <a:latin typeface="+mj-lt"/>
              </a:rPr>
              <a:t>@45A MeV</a:t>
            </a:r>
          </a:p>
          <a:p>
            <a:pPr marL="55563" indent="-55563"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1800" dirty="0" smtClean="0">
                <a:solidFill>
                  <a:srgbClr val="1328F3"/>
                </a:solidFill>
                <a:latin typeface="+mj-lt"/>
              </a:rPr>
              <a:t>Conclusions</a:t>
            </a:r>
          </a:p>
        </p:txBody>
      </p:sp>
      <p:sp>
        <p:nvSpPr>
          <p:cNvPr id="23569" name="Rectangle 20"/>
          <p:cNvSpPr>
            <a:spLocks noChangeArrowheads="1"/>
          </p:cNvSpPr>
          <p:nvPr/>
        </p:nvSpPr>
        <p:spPr bwMode="auto">
          <a:xfrm>
            <a:off x="3599337" y="5686761"/>
            <a:ext cx="5143874" cy="73866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 smtClean="0">
                <a:latin typeface="+mn-lt"/>
              </a:rPr>
              <a:t>M.J. Quinlan, </a:t>
            </a:r>
            <a:r>
              <a:rPr lang="en-US" sz="1400" dirty="0"/>
              <a:t>H. Singh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+mn-lt"/>
              </a:rPr>
              <a:t>E. Henry, J. Tõke, WUS and CECIL/CHIMERA Collaboration (Univ. Rochester, LNS/Catania,…) </a:t>
            </a:r>
            <a:endParaRPr lang="en-US" sz="1400" dirty="0">
              <a:latin typeface="+mn-lt"/>
            </a:endParaRPr>
          </a:p>
        </p:txBody>
      </p:sp>
      <p:pic>
        <p:nvPicPr>
          <p:cNvPr id="1026" name="Picture 2" descr="C:\Users\Udo\Downloads\mov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819582"/>
            <a:ext cx="2616266" cy="252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237" y="5814065"/>
            <a:ext cx="28516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aseline="30000" dirty="0" smtClean="0"/>
              <a:t>48</a:t>
            </a:r>
            <a:r>
              <a:rPr lang="en-US" sz="900" dirty="0" smtClean="0"/>
              <a:t>Ca+</a:t>
            </a:r>
            <a:r>
              <a:rPr lang="en-US" sz="900" baseline="30000" dirty="0" smtClean="0"/>
              <a:t>124</a:t>
            </a:r>
            <a:r>
              <a:rPr lang="en-US" sz="900" dirty="0" smtClean="0"/>
              <a:t>Sn </a:t>
            </a:r>
            <a:r>
              <a:rPr lang="en-US" sz="900" dirty="0"/>
              <a:t>Reaction. E/A=45 MeV, b= 5 </a:t>
            </a:r>
            <a:r>
              <a:rPr lang="en-US" sz="900" dirty="0" err="1"/>
              <a:t>fm</a:t>
            </a:r>
            <a:r>
              <a:rPr lang="en-US" sz="900" dirty="0"/>
              <a:t>, QMD simulation, soft EOS </a:t>
            </a:r>
          </a:p>
          <a:p>
            <a:pPr algn="l"/>
            <a:r>
              <a:rPr lang="en-US" sz="900" dirty="0" smtClean="0">
                <a:latin typeface="+mn-lt"/>
              </a:rPr>
              <a:t>M.J</a:t>
            </a:r>
            <a:r>
              <a:rPr lang="en-US" sz="900" dirty="0">
                <a:latin typeface="+mn-lt"/>
              </a:rPr>
              <a:t>. </a:t>
            </a:r>
            <a:r>
              <a:rPr lang="en-US" sz="900" dirty="0" smtClean="0">
                <a:latin typeface="+mn-lt"/>
              </a:rPr>
              <a:t>Quinlan, PhD Thesis, U. Rochester, 2011</a:t>
            </a:r>
            <a:endParaRPr lang="en-US" sz="900" dirty="0">
              <a:latin typeface="+mn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81888" y="1138954"/>
            <a:ext cx="8147467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  <a:cs typeface="+mn-cs"/>
              </a:rPr>
              <a:t>Influence of mean field vs. residual interactions (scattering)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EOS/isoEOS compatible with interactions/decay of finite nuclei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Method: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Statistical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vs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dynamical 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+mn-cs"/>
              </a:rPr>
              <a:t>particle emission (</a:t>
            </a:r>
            <a:r>
              <a:rPr lang="en-US" sz="1800" b="1" dirty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E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*/T/</a:t>
            </a:r>
            <a:r>
              <a:rPr lang="en-US" sz="1800" dirty="0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j-lt"/>
              </a:rPr>
              <a:t>)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+mn-cs"/>
              </a:rPr>
              <a:t>.</a:t>
            </a:r>
            <a:endParaRPr lang="en-US" sz="18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Questions and Challenges in HIR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60609"/>
      </p:ext>
    </p:extLst>
  </p:cSld>
  <p:clrMapOvr>
    <a:masterClrMapping/>
  </p:clrMapOvr>
  <p:timing>
    <p:tnLst>
      <p:par>
        <p:cTn id="1" dur="0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92905" cy="556944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rgbClr val="000000"/>
                </a:solidFill>
              </a:rPr>
              <a:t>Challenges to Studies of “the” EOS/isoEOS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7999" y="914590"/>
            <a:ext cx="5515410" cy="278521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Preparation (A, Z, E*, J</a:t>
            </a:r>
            <a:r>
              <a:rPr lang="en-US" sz="1600" dirty="0" smtClean="0"/>
              <a:t>) of  highly excited, equilibrated systems at limits of stability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Understanding of EOS-driven expansion and decay mechanism of finite nuclei.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Interest in </a:t>
            </a:r>
            <a:r>
              <a:rPr lang="en-US" sz="1600" i="1" dirty="0" smtClean="0"/>
              <a:t>bulk</a:t>
            </a:r>
            <a:r>
              <a:rPr lang="en-US" sz="1600" dirty="0" smtClean="0"/>
              <a:t> mean field (EOS), …. But exotic clusters (=instability) evaporated from </a:t>
            </a:r>
            <a:r>
              <a:rPr lang="en-US" sz="1600" i="1" dirty="0" smtClean="0"/>
              <a:t>surface.</a:t>
            </a:r>
            <a:r>
              <a:rPr lang="en-US" sz="1600" dirty="0" smtClean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Competing </a:t>
            </a:r>
            <a:r>
              <a:rPr lang="en-US" sz="1600" dirty="0">
                <a:solidFill>
                  <a:srgbClr val="000000"/>
                </a:solidFill>
              </a:rPr>
              <a:t>reaction mechanisms produce similar phenomena (e.g.  isotopic distributions), fission, neck </a:t>
            </a:r>
            <a:r>
              <a:rPr lang="en-US" sz="1600" dirty="0" smtClean="0">
                <a:solidFill>
                  <a:srgbClr val="000000"/>
                </a:solidFill>
              </a:rPr>
              <a:t>rupture, but different sensitivity/response.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553-9798-42A5-B9FC-7B44C08C64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7" y="873304"/>
            <a:ext cx="32004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713" y="4895812"/>
            <a:ext cx="8269287" cy="830997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:  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Are </a:t>
            </a:r>
            <a:r>
              <a:rPr lang="en-US" sz="1600" dirty="0">
                <a:solidFill>
                  <a:srgbClr val="0000FF"/>
                </a:solidFill>
                <a:latin typeface="+mn-lt"/>
                <a:sym typeface="Wingdings" pitchFamily="2" charset="2"/>
              </a:rPr>
              <a:t>there additional useful processes, observables?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latin typeface="+mn-lt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     </a:t>
            </a:r>
            <a:r>
              <a:rPr lang="en-US" sz="1600" dirty="0">
                <a:solidFill>
                  <a:srgbClr val="0000FF"/>
                </a:solidFill>
                <a:latin typeface="+mn-lt"/>
                <a:sym typeface="Wingdings" pitchFamily="2" charset="2"/>
              </a:rPr>
              <a:t>dynamical processes: 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aligned dynamical fission/breakup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         proximity splitting ( a number of recent works, here example </a:t>
            </a:r>
            <a:r>
              <a:rPr lang="en-US" sz="1600" dirty="0" err="1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Ca+Sn</a:t>
            </a:r>
            <a:r>
              <a:rPr lang="en-US" sz="1600" dirty="0" smtClean="0">
                <a:solidFill>
                  <a:srgbClr val="0000FF"/>
                </a:solidFill>
                <a:latin typeface="+mn-lt"/>
                <a:sym typeface="Wingdings" pitchFamily="2" charset="2"/>
              </a:rPr>
              <a:t>).</a:t>
            </a:r>
            <a:endParaRPr lang="en-US" sz="1600" dirty="0">
              <a:solidFill>
                <a:srgbClr val="0000FF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468" y="3860781"/>
            <a:ext cx="826477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Superposition </a:t>
            </a:r>
            <a:r>
              <a:rPr lang="en-US" sz="1600" kern="0" dirty="0">
                <a:solidFill>
                  <a:srgbClr val="000000"/>
                </a:solidFill>
                <a:latin typeface="Verdana"/>
              </a:rPr>
              <a:t>of effects of mean field with those of residual interactions (in-medium scattering, “pre-equilibrium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”).</a:t>
            </a:r>
            <a:endParaRPr lang="en-US" sz="1600" kern="0" dirty="0">
              <a:solidFill>
                <a:srgbClr val="000000"/>
              </a:solidFill>
              <a:latin typeface="Verdana"/>
            </a:endParaRPr>
          </a:p>
          <a:p>
            <a:pPr marL="285750" lvl="0" indent="-285750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Verdana"/>
              </a:rPr>
              <a:t>Secondary evaporation effects/”side 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feeding.”</a:t>
            </a:r>
            <a:endParaRPr lang="en-US" sz="1600" kern="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60557" y="5846952"/>
            <a:ext cx="4799229" cy="336873"/>
            <a:chOff x="4060557" y="6273155"/>
            <a:chExt cx="4799229" cy="336873"/>
          </a:xfrm>
        </p:grpSpPr>
        <p:sp>
          <p:nvSpPr>
            <p:cNvPr id="9" name="TextBox 8"/>
            <p:cNvSpPr txBox="1"/>
            <p:nvPr/>
          </p:nvSpPr>
          <p:spPr>
            <a:xfrm>
              <a:off x="4060557" y="6278101"/>
              <a:ext cx="4262034" cy="307777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latin typeface="+mn-lt"/>
                </a:rPr>
                <a:t>What can be learnt from </a:t>
              </a:r>
              <a:r>
                <a:rPr lang="en-US" sz="1400" dirty="0" err="1" smtClean="0">
                  <a:latin typeface="+mn-lt"/>
                </a:rPr>
                <a:t>dyn</a:t>
              </a:r>
              <a:r>
                <a:rPr lang="en-US" sz="1400" dirty="0" smtClean="0">
                  <a:latin typeface="+mn-lt"/>
                </a:rPr>
                <a:t>. fission/breakup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8353587" y="6273155"/>
              <a:ext cx="506199" cy="3368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2" name="Left Arrow 11"/>
          <p:cNvSpPr/>
          <p:nvPr/>
        </p:nvSpPr>
        <p:spPr bwMode="auto">
          <a:xfrm>
            <a:off x="2301500" y="1619573"/>
            <a:ext cx="340963" cy="20147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81686" cy="479304"/>
          </a:xfrm>
        </p:spPr>
        <p:txBody>
          <a:bodyPr/>
          <a:lstStyle/>
          <a:p>
            <a:r>
              <a:rPr lang="en-US" dirty="0" smtClean="0"/>
              <a:t>EOS and Tensile Strength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553-9798-42A5-B9FC-7B44C08C64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4" y="967129"/>
            <a:ext cx="3593850" cy="41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440536" y="4114807"/>
            <a:ext cx="1805282" cy="1822338"/>
            <a:chOff x="4518026" y="4455763"/>
            <a:chExt cx="1805282" cy="182233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518026" y="4455763"/>
              <a:ext cx="1805282" cy="1822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1448" y="4581067"/>
              <a:ext cx="1552381" cy="1295238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 bwMode="auto">
            <a:xfrm>
              <a:off x="4671448" y="5829811"/>
              <a:ext cx="233766" cy="29977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0797" y="5888494"/>
              <a:ext cx="1061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latin typeface="+mj-lt"/>
                </a:rPr>
                <a:t>F=Load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4189" y="5147383"/>
            <a:ext cx="3804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Force required for nuclear breakup depends on </a:t>
            </a:r>
            <a:r>
              <a:rPr lang="en-US" sz="1400" b="1" i="1" dirty="0" smtClean="0">
                <a:latin typeface="+mj-lt"/>
              </a:rPr>
              <a:t>T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b="1" i="1" dirty="0" smtClean="0">
                <a:latin typeface="+mj-lt"/>
              </a:rPr>
              <a:t>A/Z </a:t>
            </a:r>
            <a:r>
              <a:rPr lang="en-US" sz="1400" dirty="0" smtClean="0">
                <a:latin typeface="+mj-lt"/>
              </a:rPr>
              <a:t>and on transitional nuclear shapes (light vs. heavy nuclei). Available forces: centrifugal, nucleus-nucleus interactions, thermal pressure.</a:t>
            </a:r>
            <a:endParaRPr lang="en-US" sz="1400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59709" y="3752595"/>
            <a:ext cx="2563616" cy="2337414"/>
            <a:chOff x="6259709" y="4039308"/>
            <a:chExt cx="2563616" cy="2337414"/>
          </a:xfrm>
        </p:grpSpPr>
        <p:grpSp>
          <p:nvGrpSpPr>
            <p:cNvPr id="16" name="Group 15"/>
            <p:cNvGrpSpPr/>
            <p:nvPr/>
          </p:nvGrpSpPr>
          <p:grpSpPr>
            <a:xfrm>
              <a:off x="6259709" y="4039308"/>
              <a:ext cx="2563616" cy="2337414"/>
              <a:chOff x="6259709" y="4388017"/>
              <a:chExt cx="2563616" cy="23374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709" y="4388017"/>
                <a:ext cx="2563616" cy="2337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Oval 7"/>
              <p:cNvSpPr/>
              <p:nvPr/>
            </p:nvSpPr>
            <p:spPr bwMode="auto">
              <a:xfrm>
                <a:off x="8555065" y="5091194"/>
                <a:ext cx="116237" cy="116237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25592" y="5910608"/>
                <a:ext cx="1829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J. R. Davis, Tensile Testing, ASM Intern., 2004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9369" y="5199344"/>
                <a:ext cx="6619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 smtClean="0">
                    <a:latin typeface="+mj-lt"/>
                  </a:rPr>
                  <a:t>Fracture</a:t>
                </a:r>
                <a:endParaRPr lang="en-US" sz="900" dirty="0">
                  <a:latin typeface="+mj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3743" y="4170603"/>
              <a:ext cx="1370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latin typeface="+mj-lt"/>
                </a:rPr>
                <a:t>Ductile Metal</a:t>
              </a:r>
              <a:endParaRPr lang="en-US" sz="1200" dirty="0">
                <a:latin typeface="+mj-lt"/>
              </a:endParaRP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72645"/>
              </p:ext>
            </p:extLst>
          </p:nvPr>
        </p:nvGraphicFramePr>
        <p:xfrm>
          <a:off x="4613275" y="985838"/>
          <a:ext cx="4227513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6" imgW="5003640" imgH="3504960" progId="Equation.DSMT4">
                  <p:embed/>
                </p:oleObj>
              </mc:Choice>
              <mc:Fallback>
                <p:oleObj name="Equation" r:id="rId6" imgW="5003640" imgH="350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3275" y="985838"/>
                        <a:ext cx="4227513" cy="296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4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81686" cy="479304"/>
          </a:xfrm>
        </p:spPr>
        <p:txBody>
          <a:bodyPr/>
          <a:lstStyle/>
          <a:p>
            <a:r>
              <a:rPr lang="en-US" dirty="0" smtClean="0"/>
              <a:t>EOS and Tensile Strength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553-9798-42A5-B9FC-7B44C08C64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4" y="967129"/>
            <a:ext cx="3593850" cy="41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144045"/>
              </p:ext>
            </p:extLst>
          </p:nvPr>
        </p:nvGraphicFramePr>
        <p:xfrm>
          <a:off x="4613275" y="985838"/>
          <a:ext cx="4227513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Equation" r:id="rId4" imgW="5003640" imgH="3504960" progId="Equation.DSMT4">
                  <p:embed/>
                </p:oleObj>
              </mc:Choice>
              <mc:Fallback>
                <p:oleObj name="Equation" r:id="rId4" imgW="5003640" imgH="350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3275" y="985838"/>
                        <a:ext cx="4227513" cy="296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440536" y="4114807"/>
            <a:ext cx="1805282" cy="1822338"/>
            <a:chOff x="4518026" y="4455763"/>
            <a:chExt cx="1805282" cy="182233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518026" y="4455763"/>
              <a:ext cx="1805282" cy="18223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1448" y="4581067"/>
              <a:ext cx="1552381" cy="1295238"/>
            </a:xfrm>
            <a:prstGeom prst="rect">
              <a:avLst/>
            </a:prstGeom>
          </p:spPr>
        </p:pic>
        <p:sp>
          <p:nvSpPr>
            <p:cNvPr id="11" name="Down Arrow 10"/>
            <p:cNvSpPr/>
            <p:nvPr/>
          </p:nvSpPr>
          <p:spPr bwMode="auto">
            <a:xfrm>
              <a:off x="4671448" y="5829811"/>
              <a:ext cx="233766" cy="29977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59709" y="3752595"/>
            <a:ext cx="2563616" cy="2337414"/>
            <a:chOff x="6259709" y="4039308"/>
            <a:chExt cx="2563616" cy="2337414"/>
          </a:xfrm>
        </p:grpSpPr>
        <p:grpSp>
          <p:nvGrpSpPr>
            <p:cNvPr id="16" name="Group 15"/>
            <p:cNvGrpSpPr/>
            <p:nvPr/>
          </p:nvGrpSpPr>
          <p:grpSpPr>
            <a:xfrm>
              <a:off x="6259709" y="4039308"/>
              <a:ext cx="2563616" cy="2337414"/>
              <a:chOff x="6259709" y="4388017"/>
              <a:chExt cx="2563616" cy="23374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9709" y="4388017"/>
                <a:ext cx="2563616" cy="23374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" name="Oval 7"/>
              <p:cNvSpPr/>
              <p:nvPr/>
            </p:nvSpPr>
            <p:spPr bwMode="auto">
              <a:xfrm>
                <a:off x="8555065" y="5091194"/>
                <a:ext cx="116237" cy="116237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25592" y="5910608"/>
                <a:ext cx="1829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J. R. Davis, Tensile Testing, ASM Intern., 2004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9369" y="5199344"/>
                <a:ext cx="6619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dirty="0" smtClean="0">
                    <a:latin typeface="+mj-lt"/>
                  </a:rPr>
                  <a:t>Fracture</a:t>
                </a:r>
                <a:endParaRPr lang="en-US" sz="900" dirty="0">
                  <a:latin typeface="+mj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63743" y="4170603"/>
              <a:ext cx="1370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latin typeface="+mj-lt"/>
                </a:rPr>
                <a:t>Ductile Metal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05593" y="6248164"/>
            <a:ext cx="2854193" cy="336873"/>
            <a:chOff x="6005593" y="6674367"/>
            <a:chExt cx="2854193" cy="336873"/>
          </a:xfrm>
        </p:grpSpPr>
        <p:sp>
          <p:nvSpPr>
            <p:cNvPr id="21" name="TextBox 20"/>
            <p:cNvSpPr txBox="1"/>
            <p:nvPr/>
          </p:nvSpPr>
          <p:spPr>
            <a:xfrm>
              <a:off x="6005593" y="6694814"/>
              <a:ext cx="2316998" cy="307777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+mn-lt"/>
                </a:rPr>
                <a:t>Centrifugal-Force Effect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8353587" y="6674367"/>
              <a:ext cx="506199" cy="3368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 bwMode="auto">
          <a:xfrm>
            <a:off x="2517609" y="4079351"/>
            <a:ext cx="709487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161237" y="3440622"/>
            <a:ext cx="509249" cy="0"/>
          </a:xfrm>
          <a:prstGeom prst="line">
            <a:avLst/>
          </a:prstGeom>
          <a:solidFill>
            <a:schemeClr val="accent1"/>
          </a:solidFill>
          <a:ln w="57150" cap="flat" cmpd="dbl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895600" y="409935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8" imgW="914400" imgH="215640" progId="Equation.DSMT4">
                  <p:embed/>
                </p:oleObj>
              </mc:Choice>
              <mc:Fallback>
                <p:oleObj name="Equation" r:id="rId8" imgW="914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5600" y="409935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43307" y="5547538"/>
            <a:ext cx="106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F=Load</a:t>
            </a:r>
            <a:endParaRPr lang="en-US" sz="16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189" y="5147383"/>
            <a:ext cx="3804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Force required for nuclear breakup depends on </a:t>
            </a:r>
            <a:r>
              <a:rPr lang="en-US" sz="1400" b="1" i="1" dirty="0" smtClean="0">
                <a:latin typeface="+mj-lt"/>
              </a:rPr>
              <a:t>T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b="1" i="1" dirty="0" smtClean="0">
                <a:latin typeface="+mj-lt"/>
              </a:rPr>
              <a:t>A/Z </a:t>
            </a:r>
            <a:r>
              <a:rPr lang="en-US" sz="1400" dirty="0" smtClean="0">
                <a:latin typeface="+mj-lt"/>
              </a:rPr>
              <a:t>and on transitional nuclear shapes (light vs. heavy nuclei). Available forces: centrifugal, nucleus-nucleus interactions, thermal pressure.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40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Dynamical (Centrifugal) Instabilities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765" y="1923133"/>
            <a:ext cx="3453235" cy="87461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Stability criteria for dynamical system, state= {density profile </a:t>
            </a:r>
            <a:r>
              <a:rPr lang="en-US" sz="1400" i="1" dirty="0" smtClean="0">
                <a:latin typeface="Symbol" pitchFamily="18" charset="2"/>
              </a:rPr>
              <a:t>r</a:t>
            </a:r>
            <a:r>
              <a:rPr lang="en-US" sz="1400" dirty="0" smtClean="0"/>
              <a:t>(r), shape par’s, E*,J}</a:t>
            </a: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553-9798-42A5-B9FC-7B44C08C64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0898" y="930417"/>
            <a:ext cx="4640996" cy="1405619"/>
            <a:chOff x="521848" y="863742"/>
            <a:chExt cx="4640996" cy="1405619"/>
          </a:xfrm>
        </p:grpSpPr>
        <p:grpSp>
          <p:nvGrpSpPr>
            <p:cNvPr id="8" name="Group 7"/>
            <p:cNvGrpSpPr/>
            <p:nvPr/>
          </p:nvGrpSpPr>
          <p:grpSpPr>
            <a:xfrm>
              <a:off x="521848" y="863742"/>
              <a:ext cx="4640996" cy="1405619"/>
              <a:chOff x="493712" y="920892"/>
              <a:chExt cx="4640996" cy="1405619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93712" y="920892"/>
                <a:ext cx="4640996" cy="14056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pic>
            <p:nvPicPr>
              <p:cNvPr id="9" name="Picture 9" descr="C:\Users\Udo\AppData\Local\Temp\SNAGHTML8b80fb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917" y="934961"/>
                <a:ext cx="4532091" cy="1359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92952" y="897897"/>
              <a:ext cx="4206240" cy="30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kern="0" dirty="0" smtClean="0"/>
                <a:t>Spherical          Triaxial           Binary</a:t>
              </a:r>
              <a:endParaRPr lang="en-US" kern="0" baseline="-25000" dirty="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7475" y="4639000"/>
            <a:ext cx="3466220" cy="15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Estimate trends: RLDM at </a:t>
            </a:r>
            <a:r>
              <a:rPr lang="en-US" i="1" kern="0" dirty="0" smtClean="0"/>
              <a:t>T≠0, </a:t>
            </a:r>
          </a:p>
          <a:p>
            <a:pPr marL="0" indent="0">
              <a:buFontTx/>
              <a:buNone/>
            </a:pPr>
            <a:r>
              <a:rPr lang="en-US" kern="0" dirty="0" smtClean="0"/>
              <a:t>Scale </a:t>
            </a:r>
            <a:r>
              <a:rPr lang="en-US" i="1" kern="0" dirty="0" err="1" smtClean="0"/>
              <a:t>E</a:t>
            </a:r>
            <a:r>
              <a:rPr lang="en-US" i="1" kern="0" baseline="-25000" dirty="0" err="1" smtClean="0"/>
              <a:t>surf</a:t>
            </a:r>
            <a:r>
              <a:rPr lang="en-US" kern="0" dirty="0" smtClean="0"/>
              <a:t> with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kern="0" dirty="0" smtClean="0"/>
          </a:p>
          <a:p>
            <a:pPr>
              <a:buFont typeface="Wingdings"/>
              <a:buChar char="à"/>
            </a:pPr>
            <a:r>
              <a:rPr lang="en-US" kern="0" dirty="0" smtClean="0">
                <a:sym typeface="Wingdings" panose="05000000000000000000" pitchFamily="2" charset="2"/>
              </a:rPr>
              <a:t>(</a:t>
            </a:r>
            <a:r>
              <a:rPr lang="en-US" kern="0" dirty="0" err="1" smtClean="0"/>
              <a:t>E</a:t>
            </a:r>
            <a:r>
              <a:rPr lang="en-US" kern="0" baseline="-25000" dirty="0" err="1" smtClean="0"/>
              <a:t>rot</a:t>
            </a:r>
            <a:r>
              <a:rPr lang="en-US" kern="0" dirty="0" smtClean="0"/>
              <a:t>(J)/</a:t>
            </a:r>
            <a:r>
              <a:rPr lang="en-US" kern="0" dirty="0" err="1" smtClean="0"/>
              <a:t>E</a:t>
            </a:r>
            <a:r>
              <a:rPr lang="en-US" kern="0" baseline="-25000" dirty="0" err="1" smtClean="0"/>
              <a:t>surf</a:t>
            </a:r>
            <a:r>
              <a:rPr lang="en-US" kern="0" dirty="0" smtClean="0"/>
              <a:t>)</a:t>
            </a:r>
            <a:r>
              <a:rPr lang="en-US" kern="0" baseline="-25000" dirty="0" err="1" smtClean="0"/>
              <a:t>crit</a:t>
            </a:r>
            <a:r>
              <a:rPr lang="en-US" kern="0" dirty="0" smtClean="0"/>
              <a:t> = f(</a:t>
            </a:r>
            <a:r>
              <a:rPr lang="en-US" i="1" kern="0" dirty="0" smtClean="0"/>
              <a:t>T</a:t>
            </a:r>
            <a:r>
              <a:rPr lang="en-US" kern="0" dirty="0" smtClean="0"/>
              <a:t>)</a:t>
            </a:r>
            <a:br>
              <a:rPr lang="en-US" kern="0" dirty="0" smtClean="0"/>
            </a:br>
            <a:endParaRPr lang="en-US" kern="0" dirty="0" smtClean="0"/>
          </a:p>
          <a:p>
            <a:pPr marL="0" indent="0">
              <a:buNone/>
            </a:pPr>
            <a:r>
              <a:rPr lang="en-US" b="1" kern="0" dirty="0" smtClean="0">
                <a:solidFill>
                  <a:srgbClr val="1328F3"/>
                </a:solidFill>
              </a:rPr>
              <a:t>But:</a:t>
            </a:r>
            <a:r>
              <a:rPr lang="en-US" kern="0" dirty="0" smtClean="0">
                <a:solidFill>
                  <a:srgbClr val="1328F3"/>
                </a:solidFill>
              </a:rPr>
              <a:t> No expansion </a:t>
            </a:r>
            <a:r>
              <a:rPr lang="en-US" kern="0" dirty="0" err="1" smtClean="0">
                <a:solidFill>
                  <a:srgbClr val="1328F3"/>
                </a:solidFill>
              </a:rPr>
              <a:t>d.o.f</a:t>
            </a:r>
            <a:r>
              <a:rPr lang="en-US" kern="0" dirty="0" smtClean="0">
                <a:solidFill>
                  <a:srgbClr val="1328F3"/>
                </a:solidFill>
              </a:rPr>
              <a:t>. !!</a:t>
            </a:r>
            <a:endParaRPr lang="en-US" kern="0" dirty="0">
              <a:solidFill>
                <a:srgbClr val="1328F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92437" y="928821"/>
            <a:ext cx="3594388" cy="1071745"/>
            <a:chOff x="5292437" y="1062171"/>
            <a:chExt cx="3594388" cy="1431914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5292437" y="1062171"/>
              <a:ext cx="3594388" cy="143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kern="0" dirty="0"/>
                <a:t>Rotating-liquid drop model </a:t>
              </a:r>
              <a:r>
                <a:rPr lang="en-US" kern="0" dirty="0" smtClean="0"/>
                <a:t>(</a:t>
              </a:r>
              <a:r>
                <a:rPr lang="en-US" kern="0" dirty="0" err="1" smtClean="0"/>
                <a:t>g.s</a:t>
              </a:r>
              <a:r>
                <a:rPr lang="en-US" kern="0" dirty="0" smtClean="0"/>
                <a:t>.) </a:t>
              </a:r>
              <a:r>
                <a:rPr lang="en-US" sz="1000" kern="0" dirty="0" smtClean="0"/>
                <a:t>(Cohen</a:t>
              </a:r>
              <a:r>
                <a:rPr lang="en-US" sz="1000" kern="0" dirty="0"/>
                <a:t>, </a:t>
              </a:r>
              <a:r>
                <a:rPr lang="en-US" sz="1000" kern="0" dirty="0" err="1"/>
                <a:t>Plasil</a:t>
              </a:r>
              <a:r>
                <a:rPr lang="en-US" sz="1000" kern="0" dirty="0"/>
                <a:t>, </a:t>
              </a:r>
              <a:r>
                <a:rPr lang="en-US" sz="1000" kern="0" dirty="0" err="1"/>
                <a:t>Swiatecki</a:t>
              </a:r>
              <a:r>
                <a:rPr lang="en-US" sz="1000" kern="0" dirty="0" smtClean="0"/>
                <a:t>, Ann. Phys. 82</a:t>
              </a:r>
              <a:r>
                <a:rPr lang="en-US" kern="0" dirty="0" smtClean="0"/>
                <a:t> </a:t>
              </a:r>
              <a:r>
                <a:rPr lang="en-US" sz="1000" kern="0" dirty="0" smtClean="0"/>
                <a:t>(1974))</a:t>
              </a:r>
            </a:p>
            <a:p>
              <a:pPr marL="0" indent="0">
                <a:buFontTx/>
                <a:buNone/>
              </a:pPr>
              <a:r>
                <a:rPr lang="en-US" sz="1400" kern="0" dirty="0" smtClean="0"/>
                <a:t>Instability = f (shape, J), specific families of nuclear shapes. 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75093"/>
                </p:ext>
              </p:extLst>
            </p:nvPr>
          </p:nvGraphicFramePr>
          <p:xfrm>
            <a:off x="7945558" y="2109474"/>
            <a:ext cx="774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54" name="Equation" r:id="rId4" imgW="774360" imgH="304560" progId="Equation.DSMT4">
                    <p:embed/>
                  </p:oleObj>
                </mc:Choice>
                <mc:Fallback>
                  <p:oleObj name="Equation" r:id="rId4" imgW="77436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45558" y="2109474"/>
                          <a:ext cx="7747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3786"/>
              </p:ext>
            </p:extLst>
          </p:nvPr>
        </p:nvGraphicFramePr>
        <p:xfrm>
          <a:off x="5403703" y="2731010"/>
          <a:ext cx="3395662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5" name="Equation" r:id="rId6" imgW="4063680" imgH="2184120" progId="Equation.DSMT4">
                  <p:embed/>
                </p:oleObj>
              </mc:Choice>
              <mc:Fallback>
                <p:oleObj name="Equation" r:id="rId6" imgW="4063680" imgH="218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3703" y="2731010"/>
                        <a:ext cx="3395662" cy="18240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93713" y="2532185"/>
            <a:ext cx="4677042" cy="4117580"/>
            <a:chOff x="493713" y="2532185"/>
            <a:chExt cx="4677042" cy="411758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13" y="2532185"/>
              <a:ext cx="4677042" cy="4117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 bwMode="auto">
            <a:xfrm>
              <a:off x="2476500" y="5259502"/>
              <a:ext cx="103073" cy="10307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000375" y="5269027"/>
              <a:ext cx="103073" cy="103073"/>
            </a:xfrm>
            <a:prstGeom prst="ellipse">
              <a:avLst/>
            </a:prstGeom>
            <a:solidFill>
              <a:srgbClr val="D729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409950" y="5269027"/>
              <a:ext cx="103073" cy="103073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762375" y="5269027"/>
              <a:ext cx="103073" cy="103073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029075" y="5278552"/>
              <a:ext cx="103073" cy="103073"/>
            </a:xfrm>
            <a:prstGeom prst="ellipse">
              <a:avLst/>
            </a:prstGeom>
            <a:solidFill>
              <a:srgbClr val="D729D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46424"/>
              </p:ext>
            </p:extLst>
          </p:nvPr>
        </p:nvGraphicFramePr>
        <p:xfrm>
          <a:off x="5916917" y="5385915"/>
          <a:ext cx="2324257" cy="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6" name="Equation" r:id="rId9" imgW="2450880" imgH="330120" progId="Equation.DSMT4">
                  <p:embed/>
                </p:oleObj>
              </mc:Choice>
              <mc:Fallback>
                <p:oleObj name="Equation" r:id="rId9" imgW="2450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6917" y="5385915"/>
                        <a:ext cx="2324257" cy="31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91876"/>
              </p:ext>
            </p:extLst>
          </p:nvPr>
        </p:nvGraphicFramePr>
        <p:xfrm>
          <a:off x="1373393" y="5077496"/>
          <a:ext cx="624300" cy="44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" name="Equation" r:id="rId11" imgW="990360" imgH="698400" progId="Equation.DSMT4">
                  <p:embed/>
                </p:oleObj>
              </mc:Choice>
              <mc:Fallback>
                <p:oleObj name="Equation" r:id="rId11" imgW="9903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3393" y="5077496"/>
                        <a:ext cx="624300" cy="44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56117" y="6318838"/>
            <a:ext cx="24075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Angular Momentum J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6183" cy="490430"/>
          </a:xfrm>
        </p:spPr>
        <p:txBody>
          <a:bodyPr/>
          <a:lstStyle/>
          <a:p>
            <a:r>
              <a:rPr lang="en-US" dirty="0" smtClean="0"/>
              <a:t>Expectations for Peripheral </a:t>
            </a:r>
            <a:r>
              <a:rPr lang="en-US" dirty="0" err="1" smtClean="0"/>
              <a:t>Ca+Sn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68553-9798-42A5-B9FC-7B44C08C64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3713" y="929729"/>
            <a:ext cx="3184310" cy="2813310"/>
            <a:chOff x="5020925" y="1249619"/>
            <a:chExt cx="3184310" cy="2813310"/>
          </a:xfrm>
        </p:grpSpPr>
        <p:grpSp>
          <p:nvGrpSpPr>
            <p:cNvPr id="31" name="Group 30"/>
            <p:cNvGrpSpPr/>
            <p:nvPr/>
          </p:nvGrpSpPr>
          <p:grpSpPr>
            <a:xfrm>
              <a:off x="5020925" y="1249619"/>
              <a:ext cx="3184310" cy="2813310"/>
              <a:chOff x="1172000" y="557571"/>
              <a:chExt cx="6800000" cy="574285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000" y="557571"/>
                <a:ext cx="6800000" cy="5742857"/>
              </a:xfrm>
              <a:prstGeom prst="rect">
                <a:avLst/>
              </a:prstGeom>
            </p:spPr>
          </p:pic>
          <p:sp>
            <p:nvSpPr>
              <p:cNvPr id="30" name="Freeform 29"/>
              <p:cNvSpPr/>
              <p:nvPr/>
            </p:nvSpPr>
            <p:spPr bwMode="auto">
              <a:xfrm>
                <a:off x="2123268" y="875654"/>
                <a:ext cx="4770751" cy="4610906"/>
              </a:xfrm>
              <a:custGeom>
                <a:avLst/>
                <a:gdLst>
                  <a:gd name="connsiteX0" fmla="*/ 0 w 4770751"/>
                  <a:gd name="connsiteY0" fmla="*/ 0 h 4610906"/>
                  <a:gd name="connsiteX1" fmla="*/ 1061634 w 4770751"/>
                  <a:gd name="connsiteY1" fmla="*/ 1309607 h 4610906"/>
                  <a:gd name="connsiteX2" fmla="*/ 1627322 w 4770751"/>
                  <a:gd name="connsiteY2" fmla="*/ 1759058 h 4610906"/>
                  <a:gd name="connsiteX3" fmla="*/ 2347993 w 4770751"/>
                  <a:gd name="connsiteY3" fmla="*/ 2371241 h 4610906"/>
                  <a:gd name="connsiteX4" fmla="*/ 3177152 w 4770751"/>
                  <a:gd name="connsiteY4" fmla="*/ 3084163 h 4610906"/>
                  <a:gd name="connsiteX5" fmla="*/ 3719593 w 4770751"/>
                  <a:gd name="connsiteY5" fmla="*/ 3843580 h 4610906"/>
                  <a:gd name="connsiteX6" fmla="*/ 4579749 w 4770751"/>
                  <a:gd name="connsiteY6" fmla="*/ 4432515 h 4610906"/>
                  <a:gd name="connsiteX7" fmla="*/ 4757979 w 4770751"/>
                  <a:gd name="connsiteY7" fmla="*/ 4595248 h 4610906"/>
                  <a:gd name="connsiteX8" fmla="*/ 4742481 w 4770751"/>
                  <a:gd name="connsiteY8" fmla="*/ 4595248 h 461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0751" h="4610906">
                    <a:moveTo>
                      <a:pt x="0" y="0"/>
                    </a:moveTo>
                    <a:cubicBezTo>
                      <a:pt x="395207" y="508215"/>
                      <a:pt x="790414" y="1016431"/>
                      <a:pt x="1061634" y="1309607"/>
                    </a:cubicBezTo>
                    <a:cubicBezTo>
                      <a:pt x="1332854" y="1602783"/>
                      <a:pt x="1412929" y="1582119"/>
                      <a:pt x="1627322" y="1759058"/>
                    </a:cubicBezTo>
                    <a:cubicBezTo>
                      <a:pt x="1841715" y="1935997"/>
                      <a:pt x="2347993" y="2371241"/>
                      <a:pt x="2347993" y="2371241"/>
                    </a:cubicBezTo>
                    <a:cubicBezTo>
                      <a:pt x="2606298" y="2592092"/>
                      <a:pt x="2948552" y="2838773"/>
                      <a:pt x="3177152" y="3084163"/>
                    </a:cubicBezTo>
                    <a:cubicBezTo>
                      <a:pt x="3405752" y="3329553"/>
                      <a:pt x="3485827" y="3618855"/>
                      <a:pt x="3719593" y="3843580"/>
                    </a:cubicBezTo>
                    <a:cubicBezTo>
                      <a:pt x="3953359" y="4068305"/>
                      <a:pt x="4406685" y="4307237"/>
                      <a:pt x="4579749" y="4432515"/>
                    </a:cubicBezTo>
                    <a:cubicBezTo>
                      <a:pt x="4752813" y="4557793"/>
                      <a:pt x="4730857" y="4568126"/>
                      <a:pt x="4757979" y="4595248"/>
                    </a:cubicBezTo>
                    <a:cubicBezTo>
                      <a:pt x="4785101" y="4622370"/>
                      <a:pt x="4763791" y="4608809"/>
                      <a:pt x="4742481" y="4595248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 bwMode="auto">
            <a:xfrm>
              <a:off x="5328785" y="2552873"/>
              <a:ext cx="134153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5697053" y="976695"/>
            <a:ext cx="3114702" cy="2777350"/>
            <a:chOff x="1584314" y="1243134"/>
            <a:chExt cx="3114702" cy="2777350"/>
          </a:xfrm>
        </p:grpSpPr>
        <p:grpSp>
          <p:nvGrpSpPr>
            <p:cNvPr id="43" name="Group 42"/>
            <p:cNvGrpSpPr/>
            <p:nvPr/>
          </p:nvGrpSpPr>
          <p:grpSpPr>
            <a:xfrm>
              <a:off x="1584314" y="1243134"/>
              <a:ext cx="3114702" cy="2777350"/>
              <a:chOff x="1700571" y="1019476"/>
              <a:chExt cx="5742857" cy="481904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0571" y="1019476"/>
                <a:ext cx="5742857" cy="4819048"/>
              </a:xfrm>
              <a:prstGeom prst="rect">
                <a:avLst/>
              </a:prstGeom>
            </p:spPr>
          </p:pic>
          <p:sp>
            <p:nvSpPr>
              <p:cNvPr id="42" name="Freeform 41"/>
              <p:cNvSpPr/>
              <p:nvPr/>
            </p:nvSpPr>
            <p:spPr bwMode="auto">
              <a:xfrm>
                <a:off x="3068664" y="1588576"/>
                <a:ext cx="2859438" cy="3502617"/>
              </a:xfrm>
              <a:custGeom>
                <a:avLst/>
                <a:gdLst>
                  <a:gd name="connsiteX0" fmla="*/ 0 w 2859438"/>
                  <a:gd name="connsiteY0" fmla="*/ 0 h 3502617"/>
                  <a:gd name="connsiteX1" fmla="*/ 581187 w 2859438"/>
                  <a:gd name="connsiteY1" fmla="*/ 278970 h 3502617"/>
                  <a:gd name="connsiteX2" fmla="*/ 1139126 w 2859438"/>
                  <a:gd name="connsiteY2" fmla="*/ 658678 h 3502617"/>
                  <a:gd name="connsiteX3" fmla="*/ 1596326 w 2859438"/>
                  <a:gd name="connsiteY3" fmla="*/ 1154624 h 3502617"/>
                  <a:gd name="connsiteX4" fmla="*/ 2533973 w 2859438"/>
                  <a:gd name="connsiteY4" fmla="*/ 3285641 h 3502617"/>
                  <a:gd name="connsiteX5" fmla="*/ 2657960 w 2859438"/>
                  <a:gd name="connsiteY5" fmla="*/ 3425126 h 3502617"/>
                  <a:gd name="connsiteX6" fmla="*/ 2859438 w 2859438"/>
                  <a:gd name="connsiteY6" fmla="*/ 3502617 h 350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9438" h="3502617">
                    <a:moveTo>
                      <a:pt x="0" y="0"/>
                    </a:moveTo>
                    <a:cubicBezTo>
                      <a:pt x="195666" y="84595"/>
                      <a:pt x="391333" y="169190"/>
                      <a:pt x="581187" y="278970"/>
                    </a:cubicBezTo>
                    <a:cubicBezTo>
                      <a:pt x="771041" y="388750"/>
                      <a:pt x="969936" y="512736"/>
                      <a:pt x="1139126" y="658678"/>
                    </a:cubicBezTo>
                    <a:cubicBezTo>
                      <a:pt x="1308316" y="804620"/>
                      <a:pt x="1363852" y="716797"/>
                      <a:pt x="1596326" y="1154624"/>
                    </a:cubicBezTo>
                    <a:cubicBezTo>
                      <a:pt x="1828800" y="1592451"/>
                      <a:pt x="2357034" y="2907224"/>
                      <a:pt x="2533973" y="3285641"/>
                    </a:cubicBezTo>
                    <a:cubicBezTo>
                      <a:pt x="2710912" y="3664058"/>
                      <a:pt x="2603716" y="3388963"/>
                      <a:pt x="2657960" y="3425126"/>
                    </a:cubicBezTo>
                    <a:cubicBezTo>
                      <a:pt x="2712204" y="3461289"/>
                      <a:pt x="2785821" y="3481953"/>
                      <a:pt x="2859438" y="3502617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00E0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027231" y="2095239"/>
              <a:ext cx="1546842" cy="1499434"/>
              <a:chOff x="2027231" y="2095239"/>
              <a:chExt cx="1546842" cy="1499434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2027231" y="3099337"/>
                <a:ext cx="1546842" cy="106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 flipV="1">
                <a:off x="3082706" y="2095239"/>
                <a:ext cx="11878" cy="149943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0" name="Group 49"/>
          <p:cNvGrpSpPr/>
          <p:nvPr/>
        </p:nvGrpSpPr>
        <p:grpSpPr>
          <a:xfrm>
            <a:off x="5631640" y="3355382"/>
            <a:ext cx="3163648" cy="3162298"/>
            <a:chOff x="4777708" y="3698243"/>
            <a:chExt cx="3488450" cy="3100755"/>
          </a:xfrm>
        </p:grpSpPr>
        <p:grpSp>
          <p:nvGrpSpPr>
            <p:cNvPr id="35" name="Group 34"/>
            <p:cNvGrpSpPr/>
            <p:nvPr/>
          </p:nvGrpSpPr>
          <p:grpSpPr>
            <a:xfrm>
              <a:off x="4777708" y="3698243"/>
              <a:ext cx="3488450" cy="3100755"/>
              <a:chOff x="1125601" y="610071"/>
              <a:chExt cx="6951161" cy="568559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5601" y="610071"/>
                <a:ext cx="6951161" cy="5685595"/>
              </a:xfrm>
              <a:prstGeom prst="rect">
                <a:avLst/>
              </a:prstGeom>
            </p:spPr>
          </p:pic>
          <p:sp>
            <p:nvSpPr>
              <p:cNvPr id="34" name="Freeform 33"/>
              <p:cNvSpPr/>
              <p:nvPr/>
            </p:nvSpPr>
            <p:spPr bwMode="auto">
              <a:xfrm>
                <a:off x="2270502" y="1263112"/>
                <a:ext cx="4602996" cy="4186006"/>
              </a:xfrm>
              <a:custGeom>
                <a:avLst/>
                <a:gdLst>
                  <a:gd name="connsiteX0" fmla="*/ 0 w 4602996"/>
                  <a:gd name="connsiteY0" fmla="*/ 0 h 4186006"/>
                  <a:gd name="connsiteX1" fmla="*/ 581186 w 4602996"/>
                  <a:gd name="connsiteY1" fmla="*/ 457200 h 4186006"/>
                  <a:gd name="connsiteX2" fmla="*/ 1216617 w 4602996"/>
                  <a:gd name="connsiteY2" fmla="*/ 1038386 h 4186006"/>
                  <a:gd name="connsiteX3" fmla="*/ 1813301 w 4602996"/>
                  <a:gd name="connsiteY3" fmla="*/ 1557580 h 4186006"/>
                  <a:gd name="connsiteX4" fmla="*/ 2347993 w 4602996"/>
                  <a:gd name="connsiteY4" fmla="*/ 2193010 h 4186006"/>
                  <a:gd name="connsiteX5" fmla="*/ 2944678 w 4602996"/>
                  <a:gd name="connsiteY5" fmla="*/ 3053166 h 4186006"/>
                  <a:gd name="connsiteX6" fmla="*/ 3378630 w 4602996"/>
                  <a:gd name="connsiteY6" fmla="*/ 3711844 h 4186006"/>
                  <a:gd name="connsiteX7" fmla="*/ 3649851 w 4602996"/>
                  <a:gd name="connsiteY7" fmla="*/ 3990813 h 4186006"/>
                  <a:gd name="connsiteX8" fmla="*/ 3944318 w 4602996"/>
                  <a:gd name="connsiteY8" fmla="*/ 4114800 h 4186006"/>
                  <a:gd name="connsiteX9" fmla="*/ 4440264 w 4602996"/>
                  <a:gd name="connsiteY9" fmla="*/ 4176793 h 4186006"/>
                  <a:gd name="connsiteX10" fmla="*/ 4602996 w 4602996"/>
                  <a:gd name="connsiteY10" fmla="*/ 4184542 h 418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02996" h="4186006">
                    <a:moveTo>
                      <a:pt x="0" y="0"/>
                    </a:moveTo>
                    <a:cubicBezTo>
                      <a:pt x="189208" y="142068"/>
                      <a:pt x="378416" y="284136"/>
                      <a:pt x="581186" y="457200"/>
                    </a:cubicBezTo>
                    <a:cubicBezTo>
                      <a:pt x="783956" y="630264"/>
                      <a:pt x="1011265" y="854989"/>
                      <a:pt x="1216617" y="1038386"/>
                    </a:cubicBezTo>
                    <a:cubicBezTo>
                      <a:pt x="1421969" y="1221783"/>
                      <a:pt x="1624738" y="1365143"/>
                      <a:pt x="1813301" y="1557580"/>
                    </a:cubicBezTo>
                    <a:cubicBezTo>
                      <a:pt x="2001864" y="1750017"/>
                      <a:pt x="2159430" y="1943746"/>
                      <a:pt x="2347993" y="2193010"/>
                    </a:cubicBezTo>
                    <a:cubicBezTo>
                      <a:pt x="2536556" y="2442274"/>
                      <a:pt x="2772905" y="2800027"/>
                      <a:pt x="2944678" y="3053166"/>
                    </a:cubicBezTo>
                    <a:cubicBezTo>
                      <a:pt x="3116451" y="3306305"/>
                      <a:pt x="3261101" y="3555570"/>
                      <a:pt x="3378630" y="3711844"/>
                    </a:cubicBezTo>
                    <a:cubicBezTo>
                      <a:pt x="3496159" y="3868119"/>
                      <a:pt x="3555570" y="3923654"/>
                      <a:pt x="3649851" y="3990813"/>
                    </a:cubicBezTo>
                    <a:cubicBezTo>
                      <a:pt x="3744132" y="4057972"/>
                      <a:pt x="3812583" y="4083803"/>
                      <a:pt x="3944318" y="4114800"/>
                    </a:cubicBezTo>
                    <a:cubicBezTo>
                      <a:pt x="4076053" y="4145797"/>
                      <a:pt x="4330484" y="4165169"/>
                      <a:pt x="4440264" y="4176793"/>
                    </a:cubicBezTo>
                    <a:cubicBezTo>
                      <a:pt x="4550044" y="4188417"/>
                      <a:pt x="4576520" y="4186479"/>
                      <a:pt x="4602996" y="4184542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00E0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 bwMode="auto">
            <a:xfrm flipH="1" flipV="1">
              <a:off x="6563809" y="5248621"/>
              <a:ext cx="3290" cy="10886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318720" y="5974203"/>
              <a:ext cx="17120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569939" y="3798593"/>
            <a:ext cx="3108084" cy="2694281"/>
            <a:chOff x="379035" y="3991457"/>
            <a:chExt cx="3355577" cy="2541281"/>
          </a:xfrm>
        </p:grpSpPr>
        <p:grpSp>
          <p:nvGrpSpPr>
            <p:cNvPr id="51" name="Group 50"/>
            <p:cNvGrpSpPr/>
            <p:nvPr/>
          </p:nvGrpSpPr>
          <p:grpSpPr>
            <a:xfrm>
              <a:off x="420345" y="3991457"/>
              <a:ext cx="3314267" cy="2522362"/>
              <a:chOff x="616766" y="3765914"/>
              <a:chExt cx="3314267" cy="252236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766" y="3765914"/>
                <a:ext cx="3314267" cy="2522362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849824" y="4401400"/>
                <a:ext cx="1540532" cy="175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TextBox 55"/>
            <p:cNvSpPr txBox="1"/>
            <p:nvPr/>
          </p:nvSpPr>
          <p:spPr>
            <a:xfrm>
              <a:off x="1246386" y="6301906"/>
              <a:ext cx="18055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+mj-lt"/>
                </a:rPr>
                <a:t>Angular Momentum (h)</a:t>
              </a:r>
              <a:endParaRPr lang="en-US" sz="900" dirty="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-408326" y="4971789"/>
              <a:ext cx="180555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+mj-lt"/>
                </a:rPr>
                <a:t>Temperature (</a:t>
              </a:r>
              <a:r>
                <a:rPr lang="en-US" sz="900" i="1" dirty="0" smtClean="0">
                  <a:latin typeface="+mj-lt"/>
                </a:rPr>
                <a:t>MeV</a:t>
              </a:r>
              <a:r>
                <a:rPr lang="en-US" sz="900" dirty="0" smtClean="0">
                  <a:latin typeface="+mj-lt"/>
                </a:rPr>
                <a:t>)</a:t>
              </a:r>
              <a:endParaRPr lang="en-US" sz="900" dirty="0"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7709" y="1085551"/>
            <a:ext cx="1859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Classical transport model (NEM) calculations.</a:t>
            </a:r>
          </a:p>
          <a:p>
            <a:pPr algn="l"/>
            <a:endParaRPr lang="en-US" sz="1400" dirty="0">
              <a:latin typeface="+mj-lt"/>
            </a:endParaRPr>
          </a:p>
          <a:p>
            <a:pPr algn="l"/>
            <a:r>
              <a:rPr lang="en-US" sz="1400" dirty="0" smtClean="0">
                <a:latin typeface="+mj-lt"/>
              </a:rPr>
              <a:t>Proximity +Coulomb interactions, one-body dissipation.</a:t>
            </a:r>
          </a:p>
          <a:p>
            <a:pPr algn="l"/>
            <a:endParaRPr lang="en-US" sz="1400" dirty="0">
              <a:latin typeface="+mj-lt"/>
            </a:endParaRPr>
          </a:p>
          <a:p>
            <a:pPr algn="l"/>
            <a:endParaRPr lang="en-US" sz="1400" dirty="0" smtClean="0">
              <a:solidFill>
                <a:srgbClr val="1328F3"/>
              </a:solidFill>
              <a:latin typeface="+mj-lt"/>
            </a:endParaRPr>
          </a:p>
          <a:p>
            <a:pPr algn="l"/>
            <a:r>
              <a:rPr lang="en-US" sz="1400" dirty="0" err="1" smtClean="0">
                <a:solidFill>
                  <a:srgbClr val="1328F3"/>
                </a:solidFill>
                <a:latin typeface="+mj-lt"/>
              </a:rPr>
              <a:t>Ca+Sn</a:t>
            </a:r>
            <a:r>
              <a:rPr lang="en-US" sz="1400" dirty="0" smtClean="0">
                <a:solidFill>
                  <a:srgbClr val="1328F3"/>
                </a:solidFill>
                <a:latin typeface="+mj-lt"/>
              </a:rPr>
              <a:t> 45 A MeV typical ranges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2768063" y="4936823"/>
            <a:ext cx="13410" cy="1163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2146753" y="4490977"/>
            <a:ext cx="13412" cy="1674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930171" y="5087739"/>
            <a:ext cx="1813148" cy="16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 flipV="1">
            <a:off x="2484104" y="2518940"/>
            <a:ext cx="11876" cy="8377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 flipV="1">
            <a:off x="1988303" y="2173615"/>
            <a:ext cx="11877" cy="11782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930171" y="2697908"/>
            <a:ext cx="162530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7646916" y="5585271"/>
            <a:ext cx="2984" cy="509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996887" y="4960311"/>
            <a:ext cx="12575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7674934" y="2697908"/>
            <a:ext cx="11878" cy="643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130320" y="1850948"/>
            <a:ext cx="11241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68040"/>
              </p:ext>
            </p:extLst>
          </p:nvPr>
        </p:nvGraphicFramePr>
        <p:xfrm>
          <a:off x="3770623" y="3822775"/>
          <a:ext cx="1831526" cy="104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Equation" r:id="rId7" imgW="1981080" imgH="1130040" progId="Equation.DSMT4">
                  <p:embed/>
                </p:oleObj>
              </mc:Choice>
              <mc:Fallback>
                <p:oleObj name="Equation" r:id="rId7" imgW="198108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0623" y="3822775"/>
                        <a:ext cx="1831526" cy="104490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402892" y="1150794"/>
            <a:ext cx="202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Interaction Time (L)</a:t>
            </a:r>
            <a:endParaRPr lang="en-US" sz="1400" dirty="0" smtClean="0">
              <a:solidFill>
                <a:srgbClr val="1328F3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41792" y="3887432"/>
            <a:ext cx="202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PLF Temperature (L)</a:t>
            </a:r>
            <a:endParaRPr lang="en-US" sz="1400" dirty="0" smtClean="0">
              <a:solidFill>
                <a:srgbClr val="1328F3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66115" y="1160880"/>
            <a:ext cx="182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PLF Mean Spin (L)</a:t>
            </a:r>
            <a:endParaRPr lang="en-US" sz="1400" dirty="0" smtClean="0">
              <a:solidFill>
                <a:srgbClr val="1328F3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39053" y="3603406"/>
            <a:ext cx="225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Dissipated Energy (L)</a:t>
            </a:r>
            <a:endParaRPr lang="en-US" sz="1400" dirty="0" smtClean="0">
              <a:solidFill>
                <a:srgbClr val="1328F3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25519" y="6098635"/>
            <a:ext cx="2353174" cy="52322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Can projectile (PLF) sustain E*,J ?</a:t>
            </a:r>
            <a:endParaRPr lang="en-US" sz="1400" dirty="0" smtClean="0">
              <a:solidFill>
                <a:srgbClr val="1328F3"/>
              </a:solidFill>
              <a:latin typeface="+mj-lt"/>
            </a:endParaRPr>
          </a:p>
        </p:txBody>
      </p:sp>
      <p:sp>
        <p:nvSpPr>
          <p:cNvPr id="65" name="Right Arrow 64"/>
          <p:cNvSpPr/>
          <p:nvPr/>
        </p:nvSpPr>
        <p:spPr bwMode="auto">
          <a:xfrm>
            <a:off x="5671605" y="6370509"/>
            <a:ext cx="689063" cy="25134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DDDDDD"/>
                </a:solidFill>
              </a:rPr>
              <a:t>Proximity Splitting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24" y="6387669"/>
            <a:ext cx="3131477" cy="38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DDDDDD"/>
                </a:solidFill>
              </a:rPr>
              <a:t>W. Udo </a:t>
            </a:r>
            <a:r>
              <a:rPr lang="en-US" dirty="0" err="1" smtClean="0">
                <a:solidFill>
                  <a:srgbClr val="DDDDDD"/>
                </a:solidFill>
              </a:rPr>
              <a:t>Schröder</a:t>
            </a:r>
            <a:r>
              <a:rPr lang="en-US" dirty="0" smtClean="0">
                <a:solidFill>
                  <a:srgbClr val="DDDDDD"/>
                </a:solidFill>
              </a:rPr>
              <a:t> IWNDT 2013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-79375" y="2408238"/>
            <a:ext cx="657225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F60CC11-0EED-4229-8917-1F4A353F72D1}" type="slidenum">
              <a:rPr lang="en-US" smtClean="0">
                <a:solidFill>
                  <a:srgbClr val="DDDDDD"/>
                </a:solidFill>
              </a:rPr>
              <a:pPr eaLnBrk="1" hangingPunct="1"/>
              <a:t>8</a:t>
            </a:fld>
            <a:endParaRPr lang="en-US" smtClean="0">
              <a:solidFill>
                <a:srgbClr val="DDDDDD"/>
              </a:solidFill>
            </a:endParaRPr>
          </a:p>
        </p:txBody>
      </p:sp>
      <p:pic>
        <p:nvPicPr>
          <p:cNvPr id="27672" name="Picture 21" descr="CHIMERA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1" y="1034650"/>
            <a:ext cx="3481166" cy="261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503483" y="327660"/>
            <a:ext cx="8295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Experiment: </a:t>
            </a:r>
            <a:r>
              <a:rPr lang="en-US" kern="0" baseline="300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48</a:t>
            </a:r>
            <a:r>
              <a:rPr lang="en-US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Ca + </a:t>
            </a:r>
            <a:r>
              <a:rPr lang="en-US" kern="0" baseline="300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112,124</a:t>
            </a:r>
            <a:r>
              <a:rPr lang="en-US" kern="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Sn @ 45 A MeV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9162" y="1709915"/>
            <a:ext cx="3962400" cy="3565408"/>
            <a:chOff x="1093763" y="1415556"/>
            <a:chExt cx="3962400" cy="3565408"/>
          </a:xfrm>
        </p:grpSpPr>
        <p:grpSp>
          <p:nvGrpSpPr>
            <p:cNvPr id="2" name="Group 1"/>
            <p:cNvGrpSpPr/>
            <p:nvPr/>
          </p:nvGrpSpPr>
          <p:grpSpPr>
            <a:xfrm>
              <a:off x="1093763" y="1415556"/>
              <a:ext cx="3962400" cy="3565408"/>
              <a:chOff x="228600" y="3065580"/>
              <a:chExt cx="3962400" cy="3565408"/>
            </a:xfrm>
          </p:grpSpPr>
          <p:pic>
            <p:nvPicPr>
              <p:cNvPr id="27653" name="Picture 2" descr="chimer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352800"/>
                <a:ext cx="3505200" cy="327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5" name="Rectangle 4"/>
              <p:cNvSpPr>
                <a:spLocks noChangeArrowheads="1"/>
              </p:cNvSpPr>
              <p:nvPr/>
            </p:nvSpPr>
            <p:spPr bwMode="auto">
              <a:xfrm>
                <a:off x="228600" y="3065580"/>
                <a:ext cx="3962400" cy="3429000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Text Box 5"/>
              <p:cNvSpPr txBox="1">
                <a:spLocks noChangeArrowheads="1"/>
              </p:cNvSpPr>
              <p:nvPr/>
            </p:nvSpPr>
            <p:spPr bwMode="auto">
              <a:xfrm>
                <a:off x="2123022" y="5721690"/>
                <a:ext cx="6858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 b="1" dirty="0" smtClean="0">
                    <a:solidFill>
                      <a:srgbClr val="FF3300"/>
                    </a:solidFill>
                    <a:latin typeface="Times New Roman" pitchFamily="18" charset="0"/>
                  </a:rPr>
                  <a:t>Cone</a:t>
                </a:r>
                <a:r>
                  <a:rPr lang="en-GB" sz="1600" dirty="0" smtClean="0">
                    <a:latin typeface="Times New Roman" pitchFamily="18" charset="0"/>
                  </a:rPr>
                  <a:t> </a:t>
                </a:r>
                <a:endParaRPr lang="en-GB" sz="1600" dirty="0">
                  <a:latin typeface="Times New Roman" pitchFamily="18" charset="0"/>
                </a:endParaRPr>
              </a:p>
            </p:txBody>
          </p:sp>
          <p:sp>
            <p:nvSpPr>
              <p:cNvPr id="27657" name="Line 6"/>
              <p:cNvSpPr>
                <a:spLocks noChangeShapeType="1"/>
              </p:cNvSpPr>
              <p:nvPr/>
            </p:nvSpPr>
            <p:spPr bwMode="auto">
              <a:xfrm>
                <a:off x="3048000" y="6172200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Text Box 7"/>
              <p:cNvSpPr txBox="1">
                <a:spLocks noChangeArrowheads="1"/>
              </p:cNvSpPr>
              <p:nvPr/>
            </p:nvSpPr>
            <p:spPr bwMode="auto">
              <a:xfrm>
                <a:off x="2971800" y="6172200"/>
                <a:ext cx="914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1m</a:t>
                </a:r>
              </a:p>
            </p:txBody>
          </p:sp>
          <p:sp>
            <p:nvSpPr>
              <p:cNvPr id="27659" name="Line 8"/>
              <p:cNvSpPr>
                <a:spLocks noChangeShapeType="1"/>
              </p:cNvSpPr>
              <p:nvPr/>
            </p:nvSpPr>
            <p:spPr bwMode="auto">
              <a:xfrm>
                <a:off x="3048000" y="6096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Line 9"/>
              <p:cNvSpPr>
                <a:spLocks noChangeShapeType="1"/>
              </p:cNvSpPr>
              <p:nvPr/>
            </p:nvSpPr>
            <p:spPr bwMode="auto">
              <a:xfrm>
                <a:off x="3810000" y="60960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10"/>
              <p:cNvSpPr>
                <a:spLocks noChangeShapeType="1"/>
              </p:cNvSpPr>
              <p:nvPr/>
            </p:nvSpPr>
            <p:spPr bwMode="auto">
              <a:xfrm flipH="1" flipV="1">
                <a:off x="838200" y="48006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11"/>
              <p:cNvSpPr>
                <a:spLocks noChangeShapeType="1"/>
              </p:cNvSpPr>
              <p:nvPr/>
            </p:nvSpPr>
            <p:spPr bwMode="auto">
              <a:xfrm flipV="1">
                <a:off x="838200" y="3657600"/>
                <a:ext cx="1447800" cy="11430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12"/>
              <p:cNvSpPr>
                <a:spLocks noChangeShapeType="1"/>
              </p:cNvSpPr>
              <p:nvPr/>
            </p:nvSpPr>
            <p:spPr bwMode="auto">
              <a:xfrm>
                <a:off x="2286000" y="36576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3"/>
              <p:cNvSpPr txBox="1">
                <a:spLocks noChangeArrowheads="1"/>
              </p:cNvSpPr>
              <p:nvPr/>
            </p:nvSpPr>
            <p:spPr bwMode="auto">
              <a:xfrm>
                <a:off x="914400" y="4648200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1°</a:t>
                </a:r>
              </a:p>
            </p:txBody>
          </p:sp>
          <p:sp>
            <p:nvSpPr>
              <p:cNvPr id="27665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3733800"/>
                <a:ext cx="533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30°</a:t>
                </a:r>
              </a:p>
            </p:txBody>
          </p:sp>
          <p:sp>
            <p:nvSpPr>
              <p:cNvPr id="27666" name="Text Box 15"/>
              <p:cNvSpPr txBox="1">
                <a:spLocks noChangeArrowheads="1"/>
              </p:cNvSpPr>
              <p:nvPr/>
            </p:nvSpPr>
            <p:spPr bwMode="auto">
              <a:xfrm>
                <a:off x="501752" y="3121852"/>
                <a:ext cx="342900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 b="1" dirty="0" smtClean="0">
                    <a:solidFill>
                      <a:schemeClr val="accent2"/>
                    </a:solidFill>
                    <a:latin typeface="Arial" charset="0"/>
                  </a:rPr>
                  <a:t>CHIMERA Multi-Detector Array (LNS Catania)</a:t>
                </a:r>
                <a:endParaRPr lang="en-GB" sz="1200" b="1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27667" name="Line 16"/>
              <p:cNvSpPr>
                <a:spLocks noChangeShapeType="1"/>
              </p:cNvSpPr>
              <p:nvPr/>
            </p:nvSpPr>
            <p:spPr bwMode="auto">
              <a:xfrm>
                <a:off x="1252000" y="3963375"/>
                <a:ext cx="5334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>
                <a:off x="2514600" y="3886200"/>
                <a:ext cx="457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Text Box 18"/>
              <p:cNvSpPr txBox="1">
                <a:spLocks noChangeArrowheads="1"/>
              </p:cNvSpPr>
              <p:nvPr/>
            </p:nvSpPr>
            <p:spPr bwMode="auto">
              <a:xfrm>
                <a:off x="2286000" y="3581400"/>
                <a:ext cx="7620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900">
                    <a:latin typeface="Arial" charset="0"/>
                  </a:rPr>
                  <a:t>TARGET</a:t>
                </a:r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H="1">
                <a:off x="3674599" y="3573193"/>
                <a:ext cx="2286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Text Box 20"/>
              <p:cNvSpPr txBox="1">
                <a:spLocks noChangeArrowheads="1"/>
              </p:cNvSpPr>
              <p:nvPr/>
            </p:nvSpPr>
            <p:spPr bwMode="auto">
              <a:xfrm>
                <a:off x="3609536" y="3764865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900" dirty="0">
                    <a:latin typeface="Arial" charset="0"/>
                  </a:rPr>
                  <a:t>BEAM</a:t>
                </a:r>
              </a:p>
            </p:txBody>
          </p:sp>
          <p:sp>
            <p:nvSpPr>
              <p:cNvPr id="27700" name="Text Box 52"/>
              <p:cNvSpPr txBox="1">
                <a:spLocks noChangeArrowheads="1"/>
              </p:cNvSpPr>
              <p:nvPr/>
            </p:nvSpPr>
            <p:spPr bwMode="auto">
              <a:xfrm>
                <a:off x="381000" y="3502445"/>
                <a:ext cx="137160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 b="1" dirty="0" smtClean="0">
                    <a:solidFill>
                      <a:schemeClr val="accent2"/>
                    </a:solidFill>
                    <a:latin typeface="Arial" charset="0"/>
                  </a:rPr>
                  <a:t>Cone: 688 </a:t>
                </a:r>
                <a:r>
                  <a:rPr lang="en-GB" sz="1600" b="1" dirty="0">
                    <a:solidFill>
                      <a:schemeClr val="accent2"/>
                    </a:solidFill>
                    <a:latin typeface="Arial" charset="0"/>
                  </a:rPr>
                  <a:t>telescopes</a:t>
                </a:r>
              </a:p>
            </p:txBody>
          </p:sp>
        </p:grpSp>
        <p:sp>
          <p:nvSpPr>
            <p:cNvPr id="3" name="Left Arrow 2"/>
            <p:cNvSpPr/>
            <p:nvPr/>
          </p:nvSpPr>
          <p:spPr bwMode="auto">
            <a:xfrm rot="19443968">
              <a:off x="4458017" y="1930204"/>
              <a:ext cx="392088" cy="154744"/>
            </a:xfrm>
            <a:prstGeom prst="leftArrow">
              <a:avLst/>
            </a:prstGeom>
            <a:solidFill>
              <a:srgbClr val="F00E0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065775" y="2705011"/>
              <a:ext cx="863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b="1" dirty="0" smtClean="0">
                  <a:solidFill>
                    <a:srgbClr val="FF3300"/>
                  </a:solidFill>
                  <a:latin typeface="Times New Roman" pitchFamily="18" charset="0"/>
                </a:rPr>
                <a:t>Sphere</a:t>
              </a:r>
              <a:r>
                <a:rPr lang="en-GB" sz="1600" dirty="0" smtClean="0">
                  <a:latin typeface="Times New Roman" pitchFamily="18" charset="0"/>
                </a:rPr>
                <a:t> </a:t>
              </a:r>
              <a:endParaRPr lang="en-GB" sz="1600" dirty="0">
                <a:latin typeface="Times New Roman" pitchFamily="18" charset="0"/>
              </a:endParaRPr>
            </a:p>
          </p:txBody>
        </p:sp>
      </p:grp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42" y="3720015"/>
            <a:ext cx="3525315" cy="28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41139" y="919044"/>
            <a:ext cx="4255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aseline="30000" dirty="0" smtClean="0">
                <a:latin typeface="+mn-lt"/>
              </a:rPr>
              <a:t>40,48</a:t>
            </a:r>
            <a:r>
              <a:rPr lang="en-US" sz="1400" dirty="0" smtClean="0">
                <a:latin typeface="+mn-lt"/>
              </a:rPr>
              <a:t>Ca+</a:t>
            </a:r>
            <a:r>
              <a:rPr lang="en-US" sz="1400" baseline="30000" dirty="0" smtClean="0">
                <a:latin typeface="+mn-lt"/>
              </a:rPr>
              <a:t>112,124</a:t>
            </a:r>
            <a:r>
              <a:rPr lang="en-US" sz="1400" dirty="0" smtClean="0">
                <a:latin typeface="+mn-lt"/>
              </a:rPr>
              <a:t>Sn </a:t>
            </a:r>
            <a:r>
              <a:rPr lang="en-US" sz="1400" dirty="0">
                <a:latin typeface="+mn-lt"/>
              </a:rPr>
              <a:t>Reaction. E/A=45 </a:t>
            </a:r>
            <a:r>
              <a:rPr lang="en-US" sz="1400" dirty="0" smtClean="0">
                <a:latin typeface="+mn-lt"/>
              </a:rPr>
              <a:t>MeV</a:t>
            </a:r>
            <a:endParaRPr lang="en-US" sz="1400" dirty="0">
              <a:latin typeface="+mn-lt"/>
            </a:endParaRPr>
          </a:p>
          <a:p>
            <a:pPr algn="l"/>
            <a:r>
              <a:rPr lang="en-US" sz="1400" dirty="0" smtClean="0">
                <a:latin typeface="+mn-lt"/>
              </a:rPr>
              <a:t>M.J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smtClean="0">
                <a:latin typeface="+mn-lt"/>
              </a:rPr>
              <a:t>Quinlan, PhD Thesis, U. Rochester, 2011</a:t>
            </a:r>
            <a:endParaRPr lang="en-US" sz="1400" dirty="0"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74037" y="5092760"/>
            <a:ext cx="9743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1" dirty="0" smtClean="0">
                <a:latin typeface="+mn-lt"/>
              </a:rPr>
              <a:t>No neutrons</a:t>
            </a:r>
            <a:endParaRPr lang="en-US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0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48</a:t>
            </a:r>
            <a:r>
              <a:rPr lang="en-US" dirty="0"/>
              <a:t>Ca + </a:t>
            </a:r>
            <a:r>
              <a:rPr lang="en-US" baseline="30000" dirty="0" smtClean="0"/>
              <a:t>112,124</a:t>
            </a:r>
            <a:r>
              <a:rPr lang="en-US" dirty="0" smtClean="0"/>
              <a:t>Sn @ 45 A MeV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Proximity Splitting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Udo Schröder IWNDT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7691-E8E8-4D6B-89C1-F7FD08AA46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713" y="3846493"/>
            <a:ext cx="3461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>
                <a:latin typeface="+mn-lt"/>
              </a:rPr>
              <a:t>E(Si)-E(CsI) correlations </a:t>
            </a:r>
            <a:r>
              <a:rPr lang="en-US" sz="1400" dirty="0">
                <a:latin typeface="+mn-lt"/>
              </a:rPr>
              <a:t>for different </a:t>
            </a:r>
            <a:r>
              <a:rPr lang="en-US" sz="1400" dirty="0" smtClean="0">
                <a:latin typeface="+mn-lt"/>
              </a:rPr>
              <a:t>elements for </a:t>
            </a:r>
            <a:r>
              <a:rPr lang="en-US" sz="1400" baseline="30000" dirty="0" smtClean="0">
                <a:latin typeface="+mn-lt"/>
              </a:rPr>
              <a:t>48</a:t>
            </a:r>
            <a:r>
              <a:rPr lang="en-US" sz="1400" dirty="0" smtClean="0">
                <a:latin typeface="+mn-lt"/>
              </a:rPr>
              <a:t>Ca </a:t>
            </a:r>
            <a:r>
              <a:rPr lang="en-US" sz="1400" dirty="0">
                <a:latin typeface="+mn-lt"/>
              </a:rPr>
              <a:t>+ </a:t>
            </a:r>
            <a:r>
              <a:rPr lang="en-US" sz="1400" baseline="30000" dirty="0">
                <a:latin typeface="+mn-lt"/>
              </a:rPr>
              <a:t>124</a:t>
            </a:r>
            <a:r>
              <a:rPr lang="en-US" sz="1400" dirty="0">
                <a:latin typeface="+mn-lt"/>
              </a:rPr>
              <a:t>Sn </a:t>
            </a:r>
            <a:r>
              <a:rPr lang="en-US" sz="1400" dirty="0" smtClean="0">
                <a:latin typeface="+mn-lt"/>
              </a:rPr>
              <a:t>at </a:t>
            </a:r>
            <a:r>
              <a:rPr lang="en-US" sz="1400" dirty="0">
                <a:latin typeface="+mn-lt"/>
              </a:rPr>
              <a:t>laboratory angle θ = 19</a:t>
            </a:r>
            <a:r>
              <a:rPr lang="en-US" sz="1400" baseline="30000" dirty="0">
                <a:latin typeface="+mn-lt"/>
              </a:rPr>
              <a:t>o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8" name="Picture 2" descr="liwithf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6798" r="7621" b="5895"/>
          <a:stretch/>
        </p:blipFill>
        <p:spPr bwMode="auto">
          <a:xfrm>
            <a:off x="5692935" y="1170440"/>
            <a:ext cx="3076415" cy="26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2d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7778" b="4431"/>
          <a:stretch/>
        </p:blipFill>
        <p:spPr bwMode="auto">
          <a:xfrm>
            <a:off x="363538" y="1278502"/>
            <a:ext cx="3875315" cy="24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66" t="4993" r="7099" b="10121"/>
          <a:stretch/>
        </p:blipFill>
        <p:spPr>
          <a:xfrm>
            <a:off x="5522749" y="4086900"/>
            <a:ext cx="3246601" cy="22959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9880" y="5056039"/>
            <a:ext cx="3461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Angle-integrated isotopic distributions for both targets are approximate Gaussians with similar widths.</a:t>
            </a:r>
          </a:p>
          <a:p>
            <a:pPr algn="l"/>
            <a:r>
              <a:rPr lang="en-US" sz="1400" dirty="0" smtClean="0">
                <a:latin typeface="+mj-lt"/>
              </a:rPr>
              <a:t>Heavier target </a:t>
            </a:r>
            <a:r>
              <a:rPr lang="en-US" sz="1400" dirty="0" smtClean="0">
                <a:latin typeface="+mj-lt"/>
                <a:sym typeface="Wingdings" pitchFamily="2" charset="2"/>
              </a:rPr>
              <a:t> n rich PLF</a:t>
            </a:r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9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ENAME" val="NInt"/>
  <p:tag name="HOMEPAGE" val="http://courses.ats.rochester.edu/schroder/NuScience/lecturenotes.html"/>
  <p:tag name="HTMLPAGETITLE" val="Neutron Interactions with Matter"/>
  <p:tag name="OUTPUTWIDTH" val="800"/>
  <p:tag name="TEMPLATEFILENAME" val="FullScreen.htm"/>
  <p:tag name="TEMPLATEFOLDER" val="C:\Program Files\RnR\PPToolsV2\"/>
  <p:tag name="OUTPUTFOLDERNAME" val="C:\My Webs\NuScience\Presentations\RadInter-N-RnR_files\"/>
  <p:tag name="OUTPUTIMAGESAS" val="JPG"/>
  <p:tag name="OUTPUTRANGE" val="SLIDE"/>
  <p:tag name="OUTPUTFROM" val="1"/>
  <p:tag name="OUTPUTTO" val="17"/>
  <p:tag name="OUTPUTRANGEMODE" val="SHOW"/>
  <p:tag name="FILENAMECASE" val="PRESERVE"/>
</p:tagLst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dInter_G_Q1">
  <a:themeElements>
    <a:clrScheme name="RadInter_G_Q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dInter_G_Q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adInter_G_Q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adInter_ChdPart">
  <a:themeElements>
    <a:clrScheme name="RadInter_ChdP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dInter_ChdPart">
      <a:majorFont>
        <a:latin typeface="Verdan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adInter_ChdP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ChdP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ChdP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ChdP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ChdP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ChdP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ChdP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ChdP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ChdP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ChdP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ChdP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ChdP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adInter_G_Q1">
  <a:themeElements>
    <a:clrScheme name="RadInter_G_Q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dInter_G_Q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adInter_G_Q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nter_G_Q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nter_G_Q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RadInter_G_Q1</Template>
  <TotalTime>41713</TotalTime>
  <Words>1454</Words>
  <Application>Microsoft Office PowerPoint</Application>
  <PresentationFormat>On-screen Show (4:3)</PresentationFormat>
  <Paragraphs>256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3_Default Design</vt:lpstr>
      <vt:lpstr>RadInter_G_Q1</vt:lpstr>
      <vt:lpstr>RadInter_ChdPart</vt:lpstr>
      <vt:lpstr>1_RadInter_G_Q1</vt:lpstr>
      <vt:lpstr>Equation</vt:lpstr>
      <vt:lpstr>Proximity Splitting/Breakup in MEHIR (Frustrated Massive Transfer ?)</vt:lpstr>
      <vt:lpstr>Basic Questions and Challenges in HIR Dynamics</vt:lpstr>
      <vt:lpstr>Challenges to Studies of “the” EOS/isoEOS </vt:lpstr>
      <vt:lpstr>EOS and Tensile Strength</vt:lpstr>
      <vt:lpstr>EOS and Tensile Strength</vt:lpstr>
      <vt:lpstr> Dynamical (Centrifugal) Instabilities</vt:lpstr>
      <vt:lpstr>Expectations for Peripheral Ca+Sn Collisions</vt:lpstr>
      <vt:lpstr>PowerPoint Presentation</vt:lpstr>
      <vt:lpstr>48Ca + 112,124Sn @ 45 A MeV</vt:lpstr>
      <vt:lpstr>Dynamic Splitting of PLF* after Dissipative Rxns</vt:lpstr>
      <vt:lpstr>Proximity Splitting of PLF* after Dissipative Rxns</vt:lpstr>
      <vt:lpstr>Angular Alignment and Coplanarity</vt:lpstr>
      <vt:lpstr>48Ca + 124Sn E/A =45 MeV Multiplicity Correlations</vt:lpstr>
      <vt:lpstr>IMF/PLFrem Angle-Velocity Correlations</vt:lpstr>
      <vt:lpstr>3-Body Driving Potential (Proximity + Coulomb)</vt:lpstr>
      <vt:lpstr>3-Body Driving Potential (Proximity + Coulomb)</vt:lpstr>
      <vt:lpstr>Isoscaling in Dynamic PLF* Splitting (48Ca+112,124Sn)</vt:lpstr>
      <vt:lpstr>Summary &amp; Conclusions</vt:lpstr>
      <vt:lpstr>PowerPoint Presentation</vt:lpstr>
    </vt:vector>
  </TitlesOfParts>
  <Company>University of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MANDI A Mobile Accelerator-Based Diagnostics Instrument</dc:title>
  <dc:creator>W. Udo Schroeder</dc:creator>
  <cp:lastModifiedBy>Udo</cp:lastModifiedBy>
  <cp:revision>554</cp:revision>
  <cp:lastPrinted>2013-08-18T19:50:09Z</cp:lastPrinted>
  <dcterms:created xsi:type="dcterms:W3CDTF">2002-07-02T15:19:42Z</dcterms:created>
  <dcterms:modified xsi:type="dcterms:W3CDTF">2013-08-20T04:21:51Z</dcterms:modified>
</cp:coreProperties>
</file>