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3.xml" ContentType="application/vnd.openxmlformats-officedocument.presentationml.notesSlide+xml"/>
  <Override PartName="/ppt/embeddings/oleObject6.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8.xml" ContentType="application/vnd.openxmlformats-officedocument.presentationml.notesSlide+xml"/>
  <Override PartName="/ppt/embeddings/oleObject15.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677" r:id="rId2"/>
    <p:sldId id="758" r:id="rId3"/>
    <p:sldId id="806" r:id="rId4"/>
    <p:sldId id="807" r:id="rId5"/>
    <p:sldId id="808" r:id="rId6"/>
    <p:sldId id="809" r:id="rId7"/>
    <p:sldId id="823" r:id="rId8"/>
    <p:sldId id="813" r:id="rId9"/>
    <p:sldId id="810" r:id="rId10"/>
    <p:sldId id="814" r:id="rId11"/>
    <p:sldId id="822" r:id="rId12"/>
    <p:sldId id="824" r:id="rId13"/>
    <p:sldId id="816" r:id="rId14"/>
    <p:sldId id="828" r:id="rId15"/>
    <p:sldId id="827" r:id="rId16"/>
    <p:sldId id="817" r:id="rId17"/>
    <p:sldId id="821" r:id="rId18"/>
    <p:sldId id="818" r:id="rId19"/>
  </p:sldIdLst>
  <p:sldSz cx="9144000" cy="6858000" type="screen4x3"/>
  <p:notesSz cx="9601200" cy="7315200"/>
  <p:defaultTextStyle>
    <a:defPPr>
      <a:defRPr lang="en-US"/>
    </a:defPPr>
    <a:lvl1pPr algn="l" rtl="0" fontAlgn="base">
      <a:spcBef>
        <a:spcPct val="20000"/>
      </a:spcBef>
      <a:spcAft>
        <a:spcPct val="0"/>
      </a:spcAft>
      <a:buChar char="•"/>
      <a:defRPr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nch" initials="lwg"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3300"/>
    <a:srgbClr val="FFFFFF"/>
    <a:srgbClr val="FFFFCC"/>
    <a:srgbClr val="FFFF99"/>
    <a:srgbClr val="FF0000"/>
    <a:srgbClr val="99FFCC"/>
    <a:srgbClr val="66FFFF"/>
    <a:srgbClr val="66FFCC"/>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autoAdjust="0"/>
  </p:normalViewPr>
  <p:slideViewPr>
    <p:cSldViewPr snapToGrid="0">
      <p:cViewPr varScale="1">
        <p:scale>
          <a:sx n="104" d="100"/>
          <a:sy n="104" d="100"/>
        </p:scale>
        <p:origin x="-1680" y="-96"/>
      </p:cViewPr>
      <p:guideLst>
        <p:guide orient="horz" pos="583"/>
        <p:guide pos="433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684" y="66"/>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 Id="rId2" Type="http://schemas.openxmlformats.org/officeDocument/2006/relationships/image" Target="../media/image18.wmf"/><Relationship Id="rId3"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 Id="rId2"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 Id="rId2" Type="http://schemas.openxmlformats.org/officeDocument/2006/relationships/image" Target="../media/image27.wmf"/><Relationship Id="rId3"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4167188" cy="354013"/>
          </a:xfrm>
          <a:prstGeom prst="rect">
            <a:avLst/>
          </a:prstGeom>
          <a:noFill/>
          <a:ln w="9525">
            <a:noFill/>
            <a:miter lim="800000"/>
            <a:headEnd/>
            <a:tailEnd/>
          </a:ln>
          <a:effectLst/>
        </p:spPr>
        <p:txBody>
          <a:bodyPr vert="horz" wrap="square" lIns="91874" tIns="45937" rIns="91874" bIns="45937" numCol="1" anchor="t" anchorCtr="0" compatLnSpc="1">
            <a:prstTxWarp prst="textNoShape">
              <a:avLst/>
            </a:prstTxWarp>
          </a:bodyPr>
          <a:lstStyle>
            <a:lvl1pPr defTabSz="922338">
              <a:spcBef>
                <a:spcPct val="0"/>
              </a:spcBef>
              <a:buFontTx/>
              <a:buNone/>
              <a:defRPr sz="1700"/>
            </a:lvl1pPr>
          </a:lstStyle>
          <a:p>
            <a:endParaRPr lang="en-US"/>
          </a:p>
        </p:txBody>
      </p:sp>
      <p:sp>
        <p:nvSpPr>
          <p:cNvPr id="18435" name="Rectangle 3"/>
          <p:cNvSpPr>
            <a:spLocks noGrp="1" noChangeArrowheads="1"/>
          </p:cNvSpPr>
          <p:nvPr>
            <p:ph type="dt" sz="quarter" idx="1"/>
          </p:nvPr>
        </p:nvSpPr>
        <p:spPr bwMode="auto">
          <a:xfrm>
            <a:off x="5434013" y="0"/>
            <a:ext cx="4167187" cy="354013"/>
          </a:xfrm>
          <a:prstGeom prst="rect">
            <a:avLst/>
          </a:prstGeom>
          <a:noFill/>
          <a:ln w="9525">
            <a:noFill/>
            <a:miter lim="800000"/>
            <a:headEnd/>
            <a:tailEnd/>
          </a:ln>
          <a:effectLst/>
        </p:spPr>
        <p:txBody>
          <a:bodyPr vert="horz" wrap="square" lIns="91874" tIns="45937" rIns="91874" bIns="45937" numCol="1" anchor="t" anchorCtr="0" compatLnSpc="1">
            <a:prstTxWarp prst="textNoShape">
              <a:avLst/>
            </a:prstTxWarp>
          </a:bodyPr>
          <a:lstStyle>
            <a:lvl1pPr algn="r" defTabSz="922338">
              <a:spcBef>
                <a:spcPct val="0"/>
              </a:spcBef>
              <a:buFontTx/>
              <a:buNone/>
              <a:defRPr sz="1700"/>
            </a:lvl1pPr>
          </a:lstStyle>
          <a:p>
            <a:endParaRPr lang="en-US"/>
          </a:p>
        </p:txBody>
      </p:sp>
      <p:sp>
        <p:nvSpPr>
          <p:cNvPr id="18436" name="Rectangle 4"/>
          <p:cNvSpPr>
            <a:spLocks noGrp="1" noChangeArrowheads="1"/>
          </p:cNvSpPr>
          <p:nvPr>
            <p:ph type="ftr" sz="quarter" idx="2"/>
          </p:nvPr>
        </p:nvSpPr>
        <p:spPr bwMode="auto">
          <a:xfrm>
            <a:off x="0" y="6961188"/>
            <a:ext cx="4167188" cy="354012"/>
          </a:xfrm>
          <a:prstGeom prst="rect">
            <a:avLst/>
          </a:prstGeom>
          <a:noFill/>
          <a:ln w="9525">
            <a:noFill/>
            <a:miter lim="800000"/>
            <a:headEnd/>
            <a:tailEnd/>
          </a:ln>
          <a:effectLst/>
        </p:spPr>
        <p:txBody>
          <a:bodyPr vert="horz" wrap="square" lIns="91874" tIns="45937" rIns="91874" bIns="45937" numCol="1" anchor="b" anchorCtr="0" compatLnSpc="1">
            <a:prstTxWarp prst="textNoShape">
              <a:avLst/>
            </a:prstTxWarp>
          </a:bodyPr>
          <a:lstStyle>
            <a:lvl1pPr defTabSz="922338">
              <a:spcBef>
                <a:spcPct val="0"/>
              </a:spcBef>
              <a:buFontTx/>
              <a:buNone/>
              <a:defRPr sz="1700"/>
            </a:lvl1pPr>
          </a:lstStyle>
          <a:p>
            <a:endParaRPr lang="en-US"/>
          </a:p>
        </p:txBody>
      </p:sp>
      <p:sp>
        <p:nvSpPr>
          <p:cNvPr id="18437" name="Rectangle 5"/>
          <p:cNvSpPr>
            <a:spLocks noGrp="1" noChangeArrowheads="1"/>
          </p:cNvSpPr>
          <p:nvPr>
            <p:ph type="sldNum" sz="quarter" idx="3"/>
          </p:nvPr>
        </p:nvSpPr>
        <p:spPr bwMode="auto">
          <a:xfrm>
            <a:off x="5434013" y="6961188"/>
            <a:ext cx="4167187" cy="354012"/>
          </a:xfrm>
          <a:prstGeom prst="rect">
            <a:avLst/>
          </a:prstGeom>
          <a:noFill/>
          <a:ln w="9525">
            <a:noFill/>
            <a:miter lim="800000"/>
            <a:headEnd/>
            <a:tailEnd/>
          </a:ln>
          <a:effectLst/>
        </p:spPr>
        <p:txBody>
          <a:bodyPr vert="horz" wrap="square" lIns="91874" tIns="45937" rIns="91874" bIns="45937" numCol="1" anchor="b" anchorCtr="0" compatLnSpc="1">
            <a:prstTxWarp prst="textNoShape">
              <a:avLst/>
            </a:prstTxWarp>
          </a:bodyPr>
          <a:lstStyle>
            <a:lvl1pPr algn="r" defTabSz="922338">
              <a:spcBef>
                <a:spcPct val="0"/>
              </a:spcBef>
              <a:buFontTx/>
              <a:buNone/>
              <a:defRPr sz="1700"/>
            </a:lvl1pPr>
          </a:lstStyle>
          <a:p>
            <a:fld id="{EA648718-3A6B-4ED3-9605-8CB2B13BC75F}" type="slidenum">
              <a:rPr lang="en-US"/>
              <a:pPr/>
              <a:t>‹#›</a:t>
            </a:fld>
            <a:endParaRPr lang="en-US"/>
          </a:p>
        </p:txBody>
      </p:sp>
    </p:spTree>
    <p:extLst>
      <p:ext uri="{BB962C8B-B14F-4D97-AF65-F5344CB8AC3E}">
        <p14:creationId xmlns:p14="http://schemas.microsoft.com/office/powerpoint/2010/main" val="2050705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3522" name="Rectangle 1026"/>
          <p:cNvSpPr>
            <a:spLocks noGrp="1" noChangeArrowheads="1"/>
          </p:cNvSpPr>
          <p:nvPr>
            <p:ph type="hdr" sz="quarter"/>
          </p:nvPr>
        </p:nvSpPr>
        <p:spPr bwMode="auto">
          <a:xfrm>
            <a:off x="0" y="0"/>
            <a:ext cx="4176713" cy="396875"/>
          </a:xfrm>
          <a:prstGeom prst="rect">
            <a:avLst/>
          </a:prstGeom>
          <a:noFill/>
          <a:ln w="9525">
            <a:noFill/>
            <a:miter lim="800000"/>
            <a:headEnd/>
            <a:tailEnd/>
          </a:ln>
          <a:effectLst/>
        </p:spPr>
        <p:txBody>
          <a:bodyPr vert="horz" wrap="square" lIns="95002" tIns="47502" rIns="95002" bIns="47502" numCol="1" anchor="t" anchorCtr="0" compatLnSpc="1">
            <a:prstTxWarp prst="textNoShape">
              <a:avLst/>
            </a:prstTxWarp>
          </a:bodyPr>
          <a:lstStyle>
            <a:lvl1pPr defTabSz="950913">
              <a:spcBef>
                <a:spcPct val="0"/>
              </a:spcBef>
              <a:buFontTx/>
              <a:buNone/>
              <a:defRPr sz="1200"/>
            </a:lvl1pPr>
          </a:lstStyle>
          <a:p>
            <a:endParaRPr lang="en-US"/>
          </a:p>
        </p:txBody>
      </p:sp>
      <p:sp>
        <p:nvSpPr>
          <p:cNvPr id="363523" name="Rectangle 1027"/>
          <p:cNvSpPr>
            <a:spLocks noGrp="1" noChangeArrowheads="1"/>
          </p:cNvSpPr>
          <p:nvPr>
            <p:ph type="dt" idx="1"/>
          </p:nvPr>
        </p:nvSpPr>
        <p:spPr bwMode="auto">
          <a:xfrm>
            <a:off x="5440363" y="0"/>
            <a:ext cx="4175125" cy="396875"/>
          </a:xfrm>
          <a:prstGeom prst="rect">
            <a:avLst/>
          </a:prstGeom>
          <a:noFill/>
          <a:ln w="9525">
            <a:noFill/>
            <a:miter lim="800000"/>
            <a:headEnd/>
            <a:tailEnd/>
          </a:ln>
          <a:effectLst/>
        </p:spPr>
        <p:txBody>
          <a:bodyPr vert="horz" wrap="square" lIns="95002" tIns="47502" rIns="95002" bIns="47502" numCol="1" anchor="t" anchorCtr="0" compatLnSpc="1">
            <a:prstTxWarp prst="textNoShape">
              <a:avLst/>
            </a:prstTxWarp>
          </a:bodyPr>
          <a:lstStyle>
            <a:lvl1pPr algn="r" defTabSz="950913">
              <a:spcBef>
                <a:spcPct val="0"/>
              </a:spcBef>
              <a:buFontTx/>
              <a:buNone/>
              <a:defRPr sz="1200"/>
            </a:lvl1pPr>
          </a:lstStyle>
          <a:p>
            <a:endParaRPr lang="en-US"/>
          </a:p>
        </p:txBody>
      </p:sp>
      <p:sp>
        <p:nvSpPr>
          <p:cNvPr id="363524" name="Rectangle 1028"/>
          <p:cNvSpPr>
            <a:spLocks noGrp="1" noRot="1" noChangeAspect="1" noChangeArrowheads="1" noTextEdit="1"/>
          </p:cNvSpPr>
          <p:nvPr>
            <p:ph type="sldImg" idx="2"/>
          </p:nvPr>
        </p:nvSpPr>
        <p:spPr bwMode="auto">
          <a:xfrm>
            <a:off x="3000375" y="558800"/>
            <a:ext cx="3611563" cy="2708275"/>
          </a:xfrm>
          <a:prstGeom prst="rect">
            <a:avLst/>
          </a:prstGeom>
          <a:noFill/>
          <a:ln w="9525">
            <a:solidFill>
              <a:srgbClr val="000000"/>
            </a:solidFill>
            <a:miter lim="800000"/>
            <a:headEnd/>
            <a:tailEnd/>
          </a:ln>
          <a:effectLst/>
        </p:spPr>
      </p:sp>
      <p:sp>
        <p:nvSpPr>
          <p:cNvPr id="363525" name="Rectangle 1029"/>
          <p:cNvSpPr>
            <a:spLocks noGrp="1" noChangeArrowheads="1"/>
          </p:cNvSpPr>
          <p:nvPr>
            <p:ph type="body" sz="quarter" idx="3"/>
          </p:nvPr>
        </p:nvSpPr>
        <p:spPr bwMode="auto">
          <a:xfrm>
            <a:off x="1260475" y="3505200"/>
            <a:ext cx="7094538" cy="3267075"/>
          </a:xfrm>
          <a:prstGeom prst="rect">
            <a:avLst/>
          </a:prstGeom>
          <a:noFill/>
          <a:ln w="9525">
            <a:noFill/>
            <a:miter lim="800000"/>
            <a:headEnd/>
            <a:tailEnd/>
          </a:ln>
          <a:effectLst/>
        </p:spPr>
        <p:txBody>
          <a:bodyPr vert="horz" wrap="square" lIns="95002" tIns="47502" rIns="95002" bIns="475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3526" name="Rectangle 1030"/>
          <p:cNvSpPr>
            <a:spLocks noGrp="1" noChangeArrowheads="1"/>
          </p:cNvSpPr>
          <p:nvPr>
            <p:ph type="ftr" sz="quarter" idx="4"/>
          </p:nvPr>
        </p:nvSpPr>
        <p:spPr bwMode="auto">
          <a:xfrm>
            <a:off x="0" y="6932613"/>
            <a:ext cx="4176713" cy="396875"/>
          </a:xfrm>
          <a:prstGeom prst="rect">
            <a:avLst/>
          </a:prstGeom>
          <a:noFill/>
          <a:ln w="9525">
            <a:noFill/>
            <a:miter lim="800000"/>
            <a:headEnd/>
            <a:tailEnd/>
          </a:ln>
          <a:effectLst/>
        </p:spPr>
        <p:txBody>
          <a:bodyPr vert="horz" wrap="square" lIns="95002" tIns="47502" rIns="95002" bIns="47502" numCol="1" anchor="b" anchorCtr="0" compatLnSpc="1">
            <a:prstTxWarp prst="textNoShape">
              <a:avLst/>
            </a:prstTxWarp>
          </a:bodyPr>
          <a:lstStyle>
            <a:lvl1pPr defTabSz="950913">
              <a:spcBef>
                <a:spcPct val="0"/>
              </a:spcBef>
              <a:buFontTx/>
              <a:buNone/>
              <a:defRPr sz="1200"/>
            </a:lvl1pPr>
          </a:lstStyle>
          <a:p>
            <a:endParaRPr lang="en-US"/>
          </a:p>
        </p:txBody>
      </p:sp>
      <p:sp>
        <p:nvSpPr>
          <p:cNvPr id="363527" name="Rectangle 1031"/>
          <p:cNvSpPr>
            <a:spLocks noGrp="1" noChangeArrowheads="1"/>
          </p:cNvSpPr>
          <p:nvPr>
            <p:ph type="sldNum" sz="quarter" idx="5"/>
          </p:nvPr>
        </p:nvSpPr>
        <p:spPr bwMode="auto">
          <a:xfrm>
            <a:off x="5440363" y="6932613"/>
            <a:ext cx="4175125" cy="396875"/>
          </a:xfrm>
          <a:prstGeom prst="rect">
            <a:avLst/>
          </a:prstGeom>
          <a:noFill/>
          <a:ln w="9525">
            <a:noFill/>
            <a:miter lim="800000"/>
            <a:headEnd/>
            <a:tailEnd/>
          </a:ln>
          <a:effectLst/>
        </p:spPr>
        <p:txBody>
          <a:bodyPr vert="horz" wrap="square" lIns="95002" tIns="47502" rIns="95002" bIns="47502" numCol="1" anchor="b" anchorCtr="0" compatLnSpc="1">
            <a:prstTxWarp prst="textNoShape">
              <a:avLst/>
            </a:prstTxWarp>
          </a:bodyPr>
          <a:lstStyle>
            <a:lvl1pPr algn="r" defTabSz="950913">
              <a:spcBef>
                <a:spcPct val="0"/>
              </a:spcBef>
              <a:buFontTx/>
              <a:buNone/>
              <a:defRPr sz="1200"/>
            </a:lvl1pPr>
          </a:lstStyle>
          <a:p>
            <a:fld id="{C14EFD22-C355-49D3-908C-1755D96773B8}" type="slidenum">
              <a:rPr lang="en-US"/>
              <a:pPr/>
              <a:t>‹#›</a:t>
            </a:fld>
            <a:endParaRPr lang="en-US"/>
          </a:p>
        </p:txBody>
      </p:sp>
    </p:spTree>
    <p:extLst>
      <p:ext uri="{BB962C8B-B14F-4D97-AF65-F5344CB8AC3E}">
        <p14:creationId xmlns:p14="http://schemas.microsoft.com/office/powerpoint/2010/main" val="6445213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the of this workshop for opportunity to present results of our work to participate in the interesting discussions. </a:t>
            </a:r>
          </a:p>
          <a:p>
            <a:r>
              <a:rPr lang="en-US" dirty="0" err="1" smtClean="0"/>
              <a:t>Acknowlege</a:t>
            </a:r>
            <a:r>
              <a:rPr lang="en-US" dirty="0" smtClean="0"/>
              <a:t> collaborators</a:t>
            </a:r>
          </a:p>
          <a:p>
            <a:r>
              <a:rPr lang="en-US" dirty="0" smtClean="0"/>
              <a:t>Read outline</a:t>
            </a:r>
            <a:endParaRPr lang="en-US" dirty="0"/>
          </a:p>
        </p:txBody>
      </p:sp>
      <p:sp>
        <p:nvSpPr>
          <p:cNvPr id="4" name="Slide Number Placeholder 3"/>
          <p:cNvSpPr>
            <a:spLocks noGrp="1"/>
          </p:cNvSpPr>
          <p:nvPr>
            <p:ph type="sldNum" sz="quarter" idx="10"/>
          </p:nvPr>
        </p:nvSpPr>
        <p:spPr/>
        <p:txBody>
          <a:bodyPr/>
          <a:lstStyle/>
          <a:p>
            <a:fld id="{C14EFD22-C355-49D3-908C-1755D96773B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E5394BA-58A3-C64A-B58B-85D211A33F58}" type="slidenum">
              <a:rPr lang="en-US"/>
              <a:pPr/>
              <a:t>16</a:t>
            </a:fld>
            <a:endParaRPr lang="en-US"/>
          </a:p>
        </p:txBody>
      </p:sp>
      <p:sp>
        <p:nvSpPr>
          <p:cNvPr id="2369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69539" name="Rectangle 3"/>
          <p:cNvSpPr>
            <a:spLocks noGrp="1" noChangeArrowheads="1"/>
          </p:cNvSpPr>
          <p:nvPr>
            <p:ph type="body" idx="1"/>
          </p:nvPr>
        </p:nvSpPr>
        <p:spPr/>
        <p:txBody>
          <a:bodyPr/>
          <a:lstStyle/>
          <a:p>
            <a:r>
              <a:rPr lang="en-US" dirty="0" smtClean="0"/>
              <a:t>Proton scatters into triton</a:t>
            </a:r>
            <a:r>
              <a:rPr lang="en-US" baseline="0" dirty="0" smtClean="0"/>
              <a:t> state to produce alphas – alphas consisted as tritons and helium-3</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solidFill>
                  <a:srgbClr val="FF0000"/>
                </a:solidFill>
              </a:rPr>
              <a:t>Illustrates the importance of cluster production (and their dynamics)</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E5394BA-58A3-C64A-B58B-85D211A33F58}" type="slidenum">
              <a:rPr lang="en-US"/>
              <a:pPr/>
              <a:t>17</a:t>
            </a:fld>
            <a:endParaRPr lang="en-US"/>
          </a:p>
        </p:txBody>
      </p:sp>
      <p:sp>
        <p:nvSpPr>
          <p:cNvPr id="2369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69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E5394BA-58A3-C64A-B58B-85D211A33F58}" type="slidenum">
              <a:rPr lang="en-US"/>
              <a:pPr/>
              <a:t>18</a:t>
            </a:fld>
            <a:endParaRPr lang="en-US"/>
          </a:p>
        </p:txBody>
      </p:sp>
      <p:sp>
        <p:nvSpPr>
          <p:cNvPr id="2369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69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we will be discussing the EOS and in particular its isospin dependence.</a:t>
            </a:r>
          </a:p>
          <a:p>
            <a:r>
              <a:rPr lang="en-US" dirty="0" smtClean="0"/>
              <a:t> We focus on the potential energy contribution to the EOS and not on its temperature dependence, because is most uncertain. </a:t>
            </a:r>
          </a:p>
          <a:p>
            <a:r>
              <a:rPr lang="en-US" dirty="0" smtClean="0"/>
              <a:t>If we express the EOS as an energy functional, we can isolate the isospin dependence of the EOS by decomposing it into symmetric matter EOS and a symmetry energy term that depends </a:t>
            </a:r>
            <a:r>
              <a:rPr lang="en-US" dirty="0" err="1" smtClean="0"/>
              <a:t>quadratically</a:t>
            </a:r>
            <a:r>
              <a:rPr lang="en-US" dirty="0" smtClean="0"/>
              <a:t> on the asymmetry.</a:t>
            </a:r>
          </a:p>
          <a:p>
            <a:r>
              <a:rPr lang="en-US" dirty="0" smtClean="0"/>
              <a:t>The symmetric matter </a:t>
            </a:r>
            <a:r>
              <a:rPr lang="en-US" dirty="0" err="1" smtClean="0"/>
              <a:t>EoS</a:t>
            </a:r>
            <a:r>
              <a:rPr lang="en-US" dirty="0" smtClean="0"/>
              <a:t> describes how the bulk term of the liquid drop mass formulae depends on density.</a:t>
            </a:r>
          </a:p>
          <a:p>
            <a:r>
              <a:rPr lang="en-US" dirty="0" smtClean="0"/>
              <a:t>The symmetry energy describes how the symmetry energy of the liquid drop mass formulae depends on density</a:t>
            </a:r>
          </a:p>
          <a:p>
            <a:r>
              <a:rPr lang="en-US" dirty="0" smtClean="0"/>
              <a:t>The symmetric matter EOS has minimum at saturation density. The curvature about the minimum largely dictates the monopole resonance energy.</a:t>
            </a:r>
          </a:p>
          <a:p>
            <a:r>
              <a:rPr lang="en-US" dirty="0" smtClean="0"/>
              <a:t>The symmetric matter EOS shows a selection of different models to illustrate the questions concerning the density dependence, some more realistic than others. </a:t>
            </a:r>
          </a:p>
          <a:p>
            <a:r>
              <a:rPr lang="en-US" dirty="0" smtClean="0"/>
              <a:t>The Symmetry energy are predictions using 17 </a:t>
            </a:r>
            <a:r>
              <a:rPr lang="en-US" dirty="0" err="1" smtClean="0"/>
              <a:t>Skyrme</a:t>
            </a:r>
            <a:r>
              <a:rPr lang="en-US" dirty="0" smtClean="0"/>
              <a:t> </a:t>
            </a:r>
            <a:r>
              <a:rPr lang="en-US" dirty="0" err="1" smtClean="0"/>
              <a:t>intereaaction</a:t>
            </a:r>
            <a:r>
              <a:rPr lang="en-US" dirty="0" smtClean="0"/>
              <a:t> </a:t>
            </a:r>
            <a:r>
              <a:rPr lang="en-US" dirty="0" err="1" smtClean="0"/>
              <a:t>adjusteed</a:t>
            </a:r>
            <a:r>
              <a:rPr lang="en-US" dirty="0" smtClean="0"/>
              <a:t> to reproduce the masses of </a:t>
            </a:r>
            <a:r>
              <a:rPr lang="en-US" dirty="0" err="1" smtClean="0"/>
              <a:t>Sn</a:t>
            </a:r>
            <a:r>
              <a:rPr lang="en-US" dirty="0" smtClean="0"/>
              <a:t> isotopes</a:t>
            </a:r>
          </a:p>
          <a:p>
            <a:r>
              <a:rPr lang="en-US" dirty="0" smtClean="0"/>
              <a:t>The symmetry energy does not have a stable minimum that we know of, is increasing at saturation density</a:t>
            </a:r>
          </a:p>
          <a:p>
            <a:r>
              <a:rPr lang="en-US" dirty="0" smtClean="0"/>
              <a:t>Both are uncertain away from saturation density, with the largest uncertainty at high density.  </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C14EFD22-C355-49D3-908C-1755D96773B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symmetry energy can be important.</a:t>
            </a:r>
          </a:p>
          <a:p>
            <a:r>
              <a:rPr lang="en-US" dirty="0" smtClean="0"/>
              <a:t>When</a:t>
            </a:r>
            <a:r>
              <a:rPr lang="en-US" baseline="0" dirty="0" smtClean="0"/>
              <a:t> we have an </a:t>
            </a:r>
            <a:r>
              <a:rPr lang="en-US" baseline="0" dirty="0" err="1" smtClean="0"/>
              <a:t>isovector</a:t>
            </a:r>
            <a:r>
              <a:rPr lang="en-US" baseline="0" dirty="0" smtClean="0"/>
              <a:t> dependence of the mean-field, the effective mass can be a dominant effect - stronger than the symmetry energy </a:t>
            </a:r>
          </a:p>
          <a:p>
            <a:pPr marL="0" indent="0">
              <a:buFontTx/>
              <a:buNone/>
            </a:pPr>
            <a:r>
              <a:rPr lang="en-US" baseline="0" dirty="0" smtClean="0"/>
              <a:t>This figure shows how the n and p effective mass changes with the nuclear density. Keep in mind that this is a low energy approximation. Clearly the effect is getting more important at higher densities -&gt; thus higher energies of the collision.</a:t>
            </a:r>
          </a:p>
          <a:p>
            <a:pPr marL="0" indent="0">
              <a:buFontTx/>
              <a:buNone/>
            </a:pPr>
            <a:r>
              <a:rPr lang="en-US" baseline="0" dirty="0" smtClean="0"/>
              <a:t>Although it is not clear at what energies this effect will be more important as it has to compete with a shorter time scale of the collisions.</a:t>
            </a:r>
          </a:p>
          <a:p>
            <a:pPr marL="0" indent="0">
              <a:buFontTx/>
              <a:buNone/>
            </a:pPr>
            <a:r>
              <a:rPr lang="en-US" baseline="0" dirty="0" smtClean="0"/>
              <a:t>This figure shows the energy dependent of the n to p ratio. The red line represent the calculations where </a:t>
            </a:r>
            <a:r>
              <a:rPr lang="en-US" baseline="0" dirty="0" err="1" smtClean="0"/>
              <a:t>mn</a:t>
            </a:r>
            <a:r>
              <a:rPr lang="en-US" baseline="0" dirty="0" smtClean="0"/>
              <a:t>*&lt;</a:t>
            </a:r>
            <a:r>
              <a:rPr lang="en-US" baseline="0" dirty="0" err="1" smtClean="0"/>
              <a:t>mp</a:t>
            </a:r>
            <a:r>
              <a:rPr lang="en-US" baseline="0" dirty="0" smtClean="0"/>
              <a:t>* while the blue line represent the calculations where </a:t>
            </a:r>
            <a:r>
              <a:rPr lang="en-US" baseline="0" dirty="0" err="1" smtClean="0"/>
              <a:t>mn</a:t>
            </a:r>
            <a:r>
              <a:rPr lang="en-US" baseline="0" dirty="0" smtClean="0"/>
              <a:t>*&gt;</a:t>
            </a:r>
            <a:r>
              <a:rPr lang="en-US" baseline="0" dirty="0" err="1" smtClean="0"/>
              <a:t>mp</a:t>
            </a:r>
            <a:r>
              <a:rPr lang="en-US" baseline="0" dirty="0" smtClean="0"/>
              <a:t>*.</a:t>
            </a:r>
          </a:p>
          <a:p>
            <a:pPr marL="0" indent="0">
              <a:buFontTx/>
              <a:buNone/>
            </a:pPr>
            <a:r>
              <a:rPr lang="en-US" baseline="0" dirty="0" smtClean="0"/>
              <a:t>The left panel figure shows calculations for the soft and the right one for the stiff parameterization of the symmetry potential. Clearly, the changes of the </a:t>
            </a:r>
            <a:r>
              <a:rPr lang="en-US" baseline="0" dirty="0" err="1" smtClean="0"/>
              <a:t>efffective</a:t>
            </a:r>
            <a:r>
              <a:rPr lang="en-US" baseline="0" dirty="0" smtClean="0"/>
              <a:t> mass has a larger effect on those ratios that the symmetry energy.</a:t>
            </a:r>
          </a:p>
          <a:p>
            <a:pPr marL="0" indent="0">
              <a:buFontTx/>
              <a:buNone/>
            </a:pPr>
            <a:r>
              <a:rPr lang="en-US" baseline="0" dirty="0" smtClean="0"/>
              <a:t>We also understand the differences between both lines. In case where </a:t>
            </a:r>
            <a:r>
              <a:rPr lang="en-US" baseline="0" dirty="0" err="1" smtClean="0"/>
              <a:t>mn</a:t>
            </a:r>
            <a:r>
              <a:rPr lang="en-US" baseline="0" dirty="0" smtClean="0"/>
              <a:t>*&lt;</a:t>
            </a:r>
            <a:r>
              <a:rPr lang="en-US" baseline="0" dirty="0" err="1" smtClean="0"/>
              <a:t>mp</a:t>
            </a:r>
            <a:r>
              <a:rPr lang="en-US" baseline="0" dirty="0" smtClean="0"/>
              <a:t>* more neutrons are being accelerated to high energies (because of the lower mass) and thus  n/p is larger while in the other case , where </a:t>
            </a:r>
            <a:r>
              <a:rPr lang="en-US" baseline="0" dirty="0" err="1" smtClean="0"/>
              <a:t>mn</a:t>
            </a:r>
            <a:r>
              <a:rPr lang="en-US" baseline="0" dirty="0" smtClean="0"/>
              <a:t>*&gt;</a:t>
            </a:r>
            <a:r>
              <a:rPr lang="en-US" baseline="0" dirty="0" err="1" smtClean="0"/>
              <a:t>mp</a:t>
            </a:r>
            <a:r>
              <a:rPr lang="en-US" baseline="0" dirty="0" smtClean="0"/>
              <a:t>* more protons are accelerated to higher energies and thus the n/p ratio is smaller. </a:t>
            </a:r>
          </a:p>
          <a:p>
            <a:pPr marL="0" indent="0">
              <a:buFontTx/>
              <a:buNone/>
            </a:pPr>
            <a:r>
              <a:rPr lang="en-US" baseline="0" dirty="0" smtClean="0"/>
              <a:t>So we want to study the effect of the symmetry energy and the effective mass experimentally…. (next slide)</a:t>
            </a:r>
          </a:p>
        </p:txBody>
      </p:sp>
      <p:sp>
        <p:nvSpPr>
          <p:cNvPr id="4" name="Slide Number Placeholder 3"/>
          <p:cNvSpPr>
            <a:spLocks noGrp="1"/>
          </p:cNvSpPr>
          <p:nvPr>
            <p:ph type="sldNum" sz="quarter" idx="10"/>
          </p:nvPr>
        </p:nvSpPr>
        <p:spPr/>
        <p:txBody>
          <a:bodyPr/>
          <a:lstStyle/>
          <a:p>
            <a:fld id="{D3D48809-31D2-CE44-BC8C-6B1E777A9798}" type="slidenum">
              <a:rPr lang="en-US" smtClean="0"/>
              <a:pPr/>
              <a:t>6</a:t>
            </a:fld>
            <a:endParaRPr lang="en-US"/>
          </a:p>
        </p:txBody>
      </p:sp>
    </p:spTree>
    <p:extLst>
      <p:ext uri="{BB962C8B-B14F-4D97-AF65-F5344CB8AC3E}">
        <p14:creationId xmlns:p14="http://schemas.microsoft.com/office/powerpoint/2010/main" val="1235773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new data I will now discuss was obtained from this setup. It is complicated. and has to be precise as well so we make use of the double ratios to cancel out </a:t>
            </a:r>
            <a:r>
              <a:rPr lang="en-US" dirty="0" err="1" smtClean="0"/>
              <a:t>systamic</a:t>
            </a:r>
            <a:r>
              <a:rPr lang="en-US" dirty="0" smtClean="0"/>
              <a:t> uncertainties. </a:t>
            </a:r>
            <a:endParaRPr lang="en-US" dirty="0"/>
          </a:p>
        </p:txBody>
      </p:sp>
      <p:sp>
        <p:nvSpPr>
          <p:cNvPr id="4" name="Slide Number Placeholder 3"/>
          <p:cNvSpPr>
            <a:spLocks noGrp="1"/>
          </p:cNvSpPr>
          <p:nvPr>
            <p:ph type="sldNum" sz="quarter" idx="10"/>
          </p:nvPr>
        </p:nvSpPr>
        <p:spPr/>
        <p:txBody>
          <a:bodyPr/>
          <a:lstStyle/>
          <a:p>
            <a:fld id="{C14EFD22-C355-49D3-908C-1755D96773B8}"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E5394BA-58A3-C64A-B58B-85D211A33F58}" type="slidenum">
              <a:rPr lang="en-US"/>
              <a:pPr/>
              <a:t>8</a:t>
            </a:fld>
            <a:endParaRPr lang="en-US"/>
          </a:p>
        </p:txBody>
      </p:sp>
      <p:sp>
        <p:nvSpPr>
          <p:cNvPr id="2369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69539" name="Rectangle 3"/>
          <p:cNvSpPr>
            <a:spLocks noGrp="1" noChangeArrowheads="1"/>
          </p:cNvSpPr>
          <p:nvPr>
            <p:ph type="body" idx="1"/>
          </p:nvPr>
        </p:nvSpPr>
        <p:spPr/>
        <p:txBody>
          <a:bodyPr/>
          <a:lstStyle/>
          <a:p>
            <a:r>
              <a:rPr lang="en-US" dirty="0" smtClean="0"/>
              <a:t>So what is our choice of experimental observables. As I showed you before, it’s natural</a:t>
            </a:r>
            <a:r>
              <a:rPr lang="en-US" baseline="0" dirty="0" smtClean="0"/>
              <a:t> to look at </a:t>
            </a:r>
            <a:r>
              <a:rPr lang="en-US" baseline="0" dirty="0" err="1" smtClean="0"/>
              <a:t>isospin</a:t>
            </a:r>
            <a:r>
              <a:rPr lang="en-US" baseline="0" dirty="0" smtClean="0"/>
              <a:t> </a:t>
            </a:r>
            <a:r>
              <a:rPr lang="en-US" baseline="0" dirty="0" err="1" smtClean="0"/>
              <a:t>multiplets</a:t>
            </a:r>
            <a:r>
              <a:rPr lang="en-US" baseline="0" dirty="0" smtClean="0"/>
              <a:t> as both the symmetry energy and the effective mass affect their production in different ways. It also helps studying the differences between their spectra which distributions can cover few orders of magnitude. What is shown here is thus, a ratio of neutrons to protons plotted versus their kinetic energy.</a:t>
            </a:r>
            <a:endParaRPr lang="en-US" dirty="0" smtClean="0"/>
          </a:p>
          <a:p>
            <a:r>
              <a:rPr lang="en-US" dirty="0" smtClean="0"/>
              <a:t>Experimentally,</a:t>
            </a:r>
            <a:r>
              <a:rPr lang="en-US" baseline="0" dirty="0" smtClean="0"/>
              <a:t> n/p single ratio is not the best observable to look at. The reason is that we usually know the neutron efficiency within 10% while the effects we measure are usually subtle.</a:t>
            </a:r>
            <a:endParaRPr lang="en-US" dirty="0" smtClean="0"/>
          </a:p>
          <a:p>
            <a:r>
              <a:rPr lang="en-US" dirty="0" smtClean="0"/>
              <a:t>Thus, a better experimental</a:t>
            </a:r>
            <a:r>
              <a:rPr lang="en-US" baseline="0" dirty="0" smtClean="0"/>
              <a:t> observable is the double-ratio (ratio of ratios for two systems) as it cancels our a lot of systematic uncertainties </a:t>
            </a:r>
          </a:p>
          <a:p>
            <a:r>
              <a:rPr lang="en-US" baseline="0" dirty="0" smtClean="0"/>
              <a:t>Another useful observable is the single particle ratio. Even though we don’t look at </a:t>
            </a:r>
            <a:r>
              <a:rPr lang="en-US" baseline="0" dirty="0" err="1" smtClean="0"/>
              <a:t>isospin</a:t>
            </a:r>
            <a:r>
              <a:rPr lang="en-US" baseline="0" dirty="0" smtClean="0"/>
              <a:t> </a:t>
            </a:r>
            <a:r>
              <a:rPr lang="en-US" baseline="0" dirty="0" err="1" smtClean="0"/>
              <a:t>multiplets</a:t>
            </a:r>
            <a:r>
              <a:rPr lang="en-US" baseline="0" dirty="0" smtClean="0"/>
              <a:t> then but we the change to the particle spectra for different systems is also sensitive to the </a:t>
            </a:r>
            <a:r>
              <a:rPr lang="en-US" baseline="0" dirty="0" err="1" smtClean="0"/>
              <a:t>sym</a:t>
            </a:r>
            <a:r>
              <a:rPr lang="en-US" baseline="0" dirty="0" smtClean="0"/>
              <a:t> en and or effective mass</a:t>
            </a:r>
          </a:p>
          <a:p>
            <a:endParaRPr lang="en-US" baseline="0" dirty="0" smtClean="0"/>
          </a:p>
          <a:p>
            <a:endParaRPr lang="en-US" dirty="0" smtClean="0"/>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D48809-31D2-CE44-BC8C-6B1E777A9798}" type="slidenum">
              <a:rPr lang="en-US" smtClean="0"/>
              <a:pPr/>
              <a:t>9</a:t>
            </a:fld>
            <a:endParaRPr lang="en-US"/>
          </a:p>
        </p:txBody>
      </p:sp>
    </p:spTree>
    <p:extLst>
      <p:ext uri="{BB962C8B-B14F-4D97-AF65-F5344CB8AC3E}">
        <p14:creationId xmlns:p14="http://schemas.microsoft.com/office/powerpoint/2010/main" val="269409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E5394BA-58A3-C64A-B58B-85D211A33F58}" type="slidenum">
              <a:rPr lang="en-US"/>
              <a:pPr/>
              <a:t>10</a:t>
            </a:fld>
            <a:endParaRPr lang="en-US"/>
          </a:p>
        </p:txBody>
      </p:sp>
      <p:sp>
        <p:nvSpPr>
          <p:cNvPr id="2369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69539" name="Rectangle 3"/>
          <p:cNvSpPr>
            <a:spLocks noGrp="1" noChangeArrowheads="1"/>
          </p:cNvSpPr>
          <p:nvPr>
            <p:ph type="body" idx="1"/>
          </p:nvPr>
        </p:nvSpPr>
        <p:spPr/>
        <p:txBody>
          <a:bodyPr/>
          <a:lstStyle/>
          <a:p>
            <a:r>
              <a:rPr lang="en-US" dirty="0" smtClean="0"/>
              <a:t>Now,</a:t>
            </a:r>
            <a:r>
              <a:rPr lang="en-US" baseline="0" dirty="0" smtClean="0"/>
              <a:t> I’d like to discuss the experimental results. This figure shows the energy dependence of the n and p ratio from neutron rich system 124Sn and less asymmetric system 112Sn at 50MeV/A. As shown, and expected, more neutrons are produced in n-rich system what reduces the number of produced protons. Then, we can also look at our other observables – double ratio that is around 2.2 and decreases slightly with kinetic energy.</a:t>
            </a:r>
          </a:p>
          <a:p>
            <a:endParaRPr lang="en-US" dirty="0" smtClean="0"/>
          </a:p>
          <a:p>
            <a:r>
              <a:rPr lang="en-US" dirty="0" smtClean="0"/>
              <a:t>We all</a:t>
            </a:r>
            <a:r>
              <a:rPr lang="en-US" baseline="0" dirty="0" smtClean="0"/>
              <a:t> know that measuring neutrons is not an easy task so it would be much better if we could study the effect of symmetry energy using charged particles. Natural choice would be to look at tritons and helium-3 as </a:t>
            </a:r>
            <a:r>
              <a:rPr lang="en-US" dirty="0" smtClean="0"/>
              <a:t>t/he3 is</a:t>
            </a:r>
            <a:r>
              <a:rPr lang="en-US" baseline="0" dirty="0" smtClean="0"/>
              <a:t> derivable from </a:t>
            </a:r>
            <a:r>
              <a:rPr lang="en-US" dirty="0" smtClean="0"/>
              <a:t>n/p in the simple coalescence model.</a:t>
            </a:r>
          </a:p>
          <a:p>
            <a:r>
              <a:rPr lang="en-US" dirty="0" smtClean="0"/>
              <a:t>Here, we’re going to test to what extend it is true</a:t>
            </a:r>
            <a:r>
              <a:rPr lang="en-US" baseline="0" dirty="0" smtClean="0"/>
              <a:t>.</a:t>
            </a:r>
          </a:p>
          <a:p>
            <a:r>
              <a:rPr lang="en-US" dirty="0" smtClean="0"/>
              <a:t>Independently</a:t>
            </a:r>
            <a:r>
              <a:rPr lang="en-US" baseline="0" dirty="0" smtClean="0"/>
              <a:t> of w</a:t>
            </a:r>
            <a:r>
              <a:rPr lang="en-US" dirty="0" smtClean="0"/>
              <a:t>hether the coalescence holds at any energy</a:t>
            </a:r>
            <a:r>
              <a:rPr lang="en-US" baseline="0" dirty="0" smtClean="0"/>
              <a:t> or not we still have to understand what influences n/p and t/3he ratios.</a:t>
            </a:r>
          </a:p>
          <a:p>
            <a:r>
              <a:rPr lang="en-US" baseline="0" dirty="0" smtClean="0"/>
              <a:t>While we see that the ratio of helium-3 is in good agreement with proton ratio  we cannot say the same thing about tritons. The difference is about 10% but please keep in mind that the total effect of the </a:t>
            </a:r>
            <a:r>
              <a:rPr lang="en-US" baseline="0" dirty="0" err="1" smtClean="0"/>
              <a:t>SymEn</a:t>
            </a:r>
            <a:r>
              <a:rPr lang="en-US" baseline="0" dirty="0" smtClean="0"/>
              <a:t> is usually within 10-20%.</a:t>
            </a:r>
          </a:p>
          <a:p>
            <a:r>
              <a:rPr lang="en-US" baseline="0" dirty="0" smtClean="0"/>
              <a:t>As a consequence, t/He3 double ratio is lower than n/p ratio.</a:t>
            </a:r>
          </a:p>
          <a:p>
            <a:r>
              <a:rPr lang="en-US" baseline="0" dirty="0" smtClean="0"/>
              <a:t>We can also look at the same observables but for collisions at higher energy 120MeV/A where coalescence should work better.</a:t>
            </a:r>
          </a:p>
          <a:p>
            <a:r>
              <a:rPr lang="en-US" baseline="0" dirty="0" smtClean="0"/>
              <a:t>However, we still see the same difference between the production of neutrons and tritons.</a:t>
            </a:r>
          </a:p>
          <a:p>
            <a:r>
              <a:rPr lang="en-US" baseline="0" dirty="0" smtClean="0"/>
              <a:t>Now, we would like to compare our results to the theoretical models. We chose transport models for this comparison</a:t>
            </a:r>
            <a:endParaRPr lang="en-US" dirty="0" smtClean="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E5394BA-58A3-C64A-B58B-85D211A33F58}" type="slidenum">
              <a:rPr lang="en-US"/>
              <a:pPr/>
              <a:t>13</a:t>
            </a:fld>
            <a:endParaRPr lang="en-US"/>
          </a:p>
        </p:txBody>
      </p:sp>
      <p:sp>
        <p:nvSpPr>
          <p:cNvPr id="2369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69539" name="Rectangle 3"/>
          <p:cNvSpPr>
            <a:spLocks noGrp="1" noChangeArrowheads="1"/>
          </p:cNvSpPr>
          <p:nvPr>
            <p:ph type="body" idx="1"/>
          </p:nvPr>
        </p:nvSpPr>
        <p:spPr/>
        <p:txBody>
          <a:bodyPr/>
          <a:lstStyle/>
          <a:p>
            <a:r>
              <a:rPr lang="en-US" dirty="0" smtClean="0"/>
              <a:t>Cluster production for alphas is</a:t>
            </a:r>
            <a:r>
              <a:rPr lang="en-US" baseline="0" dirty="0" smtClean="0"/>
              <a:t> not realistic</a:t>
            </a:r>
          </a:p>
          <a:p>
            <a:r>
              <a:rPr lang="en-US" baseline="0" dirty="0" err="1" smtClean="0"/>
              <a:t>Clusterization</a:t>
            </a:r>
            <a:r>
              <a:rPr lang="en-US" baseline="0" dirty="0" smtClean="0"/>
              <a:t> is relatively a general process comparing to dynamics of putting clusters/particles at a given velocity</a:t>
            </a:r>
          </a:p>
          <a:p>
            <a:r>
              <a:rPr lang="en-US" baseline="0" dirty="0" smtClean="0"/>
              <a:t>So I don’t want to care how they come up in clusters but instead I will take all the light particles at a given velocity</a:t>
            </a:r>
          </a:p>
          <a:p>
            <a:pPr marL="171450" indent="-171450">
              <a:buFontTx/>
              <a:buChar char="-"/>
            </a:pPr>
            <a:r>
              <a:rPr lang="en-US" baseline="0" dirty="0" smtClean="0"/>
              <a:t>Explain coalescence invariance</a:t>
            </a:r>
          </a:p>
          <a:p>
            <a:pPr marL="0" indent="0">
              <a:buFontTx/>
              <a:buNone/>
            </a:pPr>
            <a:r>
              <a:rPr lang="en-US" baseline="0" dirty="0" smtClean="0"/>
              <a:t>What does it mean for the single particle ratios</a:t>
            </a:r>
          </a:p>
          <a:p>
            <a:pPr marL="0" indent="0">
              <a:buFontTx/>
              <a:buNone/>
            </a:pPr>
            <a:r>
              <a:rPr lang="en-US" dirty="0" smtClean="0"/>
              <a:t>- Density is changing</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E5394BA-58A3-C64A-B58B-85D211A33F58}" type="slidenum">
              <a:rPr lang="en-US"/>
              <a:pPr/>
              <a:t>15</a:t>
            </a:fld>
            <a:endParaRPr lang="en-US"/>
          </a:p>
        </p:txBody>
      </p:sp>
      <p:sp>
        <p:nvSpPr>
          <p:cNvPr id="2369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69539" name="Rectangle 3"/>
          <p:cNvSpPr>
            <a:spLocks noGrp="1" noChangeArrowheads="1"/>
          </p:cNvSpPr>
          <p:nvPr>
            <p:ph type="body" idx="1"/>
          </p:nvPr>
        </p:nvSpPr>
        <p:spPr/>
        <p:txBody>
          <a:bodyPr/>
          <a:lstStyle/>
          <a:p>
            <a:r>
              <a:rPr lang="en-US" dirty="0" smtClean="0"/>
              <a:t>Cluster production for alphas is</a:t>
            </a:r>
            <a:r>
              <a:rPr lang="en-US" baseline="0" dirty="0" smtClean="0"/>
              <a:t> not realistic</a:t>
            </a:r>
          </a:p>
          <a:p>
            <a:r>
              <a:rPr lang="en-US" baseline="0" dirty="0" err="1" smtClean="0"/>
              <a:t>Clusterization</a:t>
            </a:r>
            <a:r>
              <a:rPr lang="en-US" baseline="0" dirty="0" smtClean="0"/>
              <a:t> is relatively a general process comparing to dynamics of putting clusters/particles at a given velocity</a:t>
            </a:r>
          </a:p>
          <a:p>
            <a:r>
              <a:rPr lang="en-US" baseline="0" dirty="0" smtClean="0"/>
              <a:t>So I don’t want to care how they come up in clusters but instead I will take all the light particles at a given velocity</a:t>
            </a:r>
          </a:p>
          <a:p>
            <a:pPr marL="171450" indent="-171450">
              <a:buFontTx/>
              <a:buChar char="-"/>
            </a:pPr>
            <a:r>
              <a:rPr lang="en-US" baseline="0" dirty="0" smtClean="0"/>
              <a:t>Explain coalescence invariance</a:t>
            </a:r>
          </a:p>
          <a:p>
            <a:pPr marL="0" indent="0">
              <a:buFontTx/>
              <a:buNone/>
            </a:pPr>
            <a:r>
              <a:rPr lang="en-US" baseline="0" dirty="0" smtClean="0"/>
              <a:t>What does it mean for the single particle ratios</a:t>
            </a:r>
          </a:p>
          <a:p>
            <a:pPr marL="0" indent="0">
              <a:buFontTx/>
              <a:buNone/>
            </a:pPr>
            <a:r>
              <a:rPr lang="en-US" dirty="0" smtClean="0"/>
              <a:t>- Density is changing</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9807F4-5C82-4D1F-A2F8-71C33CBEA84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F081C1-25CC-488C-874A-8969E526280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77813"/>
            <a:ext cx="1968500" cy="525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5753100" cy="525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0DD3A5-8478-439D-88FE-3D81FEBEE9B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7772400" cy="8651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1422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73600" y="14224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69DEBC8-CDF9-4BFF-8A32-52933E7183A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7772400" cy="8651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1422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422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7948A14-8592-4DAD-9DE8-7873FDEA997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7772400" cy="8651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1422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600" y="1422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3600" y="3556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D4AA4D49-CC7D-43C3-A072-EB8D2E6292EF}"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7772400" cy="8651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422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73600" y="1422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F8AEC83-6A76-445C-A42A-E4625A39AA9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C6A626-1ED9-4686-B07D-8081B057B0C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6B90E4-91B0-46E2-81B2-C5F5E02E7EF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422400"/>
            <a:ext cx="3810000" cy="4114800"/>
          </a:xfrm>
        </p:spPr>
        <p:txBody>
          <a:bodyPr/>
          <a:lstStyle>
            <a:lvl1pPr>
              <a:defRPr sz="1800" baseline="0"/>
            </a:lvl1pPr>
            <a:lvl2pPr>
              <a:defRPr sz="1800" baseline="0"/>
            </a:lvl2pPr>
            <a:lvl3pPr>
              <a:defRPr sz="1800" baseline="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73600" y="1422400"/>
            <a:ext cx="3810000" cy="4114800"/>
          </a:xfrm>
        </p:spPr>
        <p:txBody>
          <a:bodyPr/>
          <a:lstStyle>
            <a:lvl1pPr>
              <a:defRPr sz="1800" baseline="0"/>
            </a:lvl1pPr>
            <a:lvl2pPr>
              <a:defRPr sz="1800" baseline="0"/>
            </a:lvl2pPr>
            <a:lvl3pPr>
              <a:defRPr sz="1800" baseline="0"/>
            </a:lvl3pPr>
            <a:lvl4pPr>
              <a:defRPr sz="1800" baseline="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9CD35A-0B25-433E-8965-9B6E34008DC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28B3A1F-79D6-4892-81F1-6284A436183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75BF20C-90F9-4659-82FE-6A739F11A6E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1C61FE7-0609-4C57-99AE-8B30A94F046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072D8F-4FA9-49B9-B4A7-B4EFBADA538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F5F330-9DB0-4653-9662-349F3D1E370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3"/>
            <a:ext cx="7772400" cy="865187"/>
          </a:xfrm>
          <a:prstGeom prst="rect">
            <a:avLst/>
          </a:prstGeom>
          <a:gradFill rotWithShape="0">
            <a:gsLst>
              <a:gs pos="0">
                <a:schemeClr val="bg1"/>
              </a:gs>
              <a:gs pos="100000">
                <a:schemeClr val="hlink"/>
              </a:gs>
            </a:gsLst>
            <a:path path="shape">
              <a:fillToRect l="50000" t="50000" r="50000" b="50000"/>
            </a:path>
          </a:gradFill>
          <a:ln w="15875">
            <a:solidFill>
              <a:schemeClr val="folHlink"/>
            </a:solidFill>
            <a:miter lim="800000"/>
            <a:headEnd/>
            <a:tailEnd/>
          </a:ln>
          <a:effectLst>
            <a:outerShdw dist="107763"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11200" y="1422400"/>
            <a:ext cx="7772400" cy="4114800"/>
          </a:xfrm>
          <a:prstGeom prst="rect">
            <a:avLst/>
          </a:prstGeom>
          <a:solidFill>
            <a:srgbClr val="FFFF99"/>
          </a:solidFill>
          <a:ln w="9525">
            <a:noFill/>
            <a:miter lim="800000"/>
            <a:headEnd/>
            <a:tailEnd/>
          </a:ln>
          <a:effectLst>
            <a:outerShdw dist="107763" dir="2700000" algn="ctr" rotWithShape="0">
              <a:schemeClr val="bg2"/>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fld id="{4D5C2A7B-2FC1-420D-A685-C461D6F9BF4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2800">
          <a:solidFill>
            <a:srgbClr val="CC00CC"/>
          </a:solidFill>
          <a:latin typeface="+mj-lt"/>
          <a:ea typeface="+mj-ea"/>
          <a:cs typeface="+mj-cs"/>
        </a:defRPr>
      </a:lvl1pPr>
      <a:lvl2pPr algn="ctr" rtl="0" fontAlgn="base">
        <a:spcBef>
          <a:spcPct val="0"/>
        </a:spcBef>
        <a:spcAft>
          <a:spcPct val="0"/>
        </a:spcAft>
        <a:defRPr sz="2800">
          <a:solidFill>
            <a:srgbClr val="CC00CC"/>
          </a:solidFill>
          <a:latin typeface="Times New Roman" pitchFamily="18" charset="0"/>
        </a:defRPr>
      </a:lvl2pPr>
      <a:lvl3pPr algn="ctr" rtl="0" fontAlgn="base">
        <a:spcBef>
          <a:spcPct val="0"/>
        </a:spcBef>
        <a:spcAft>
          <a:spcPct val="0"/>
        </a:spcAft>
        <a:defRPr sz="2800">
          <a:solidFill>
            <a:srgbClr val="CC00CC"/>
          </a:solidFill>
          <a:latin typeface="Times New Roman" pitchFamily="18" charset="0"/>
        </a:defRPr>
      </a:lvl3pPr>
      <a:lvl4pPr algn="ctr" rtl="0" fontAlgn="base">
        <a:spcBef>
          <a:spcPct val="0"/>
        </a:spcBef>
        <a:spcAft>
          <a:spcPct val="0"/>
        </a:spcAft>
        <a:defRPr sz="2800">
          <a:solidFill>
            <a:srgbClr val="CC00CC"/>
          </a:solidFill>
          <a:latin typeface="Times New Roman" pitchFamily="18" charset="0"/>
        </a:defRPr>
      </a:lvl4pPr>
      <a:lvl5pPr algn="ctr" rtl="0" fontAlgn="base">
        <a:spcBef>
          <a:spcPct val="0"/>
        </a:spcBef>
        <a:spcAft>
          <a:spcPct val="0"/>
        </a:spcAft>
        <a:defRPr sz="2800">
          <a:solidFill>
            <a:srgbClr val="CC00CC"/>
          </a:solidFill>
          <a:latin typeface="Times New Roman" pitchFamily="18" charset="0"/>
        </a:defRPr>
      </a:lvl5pPr>
      <a:lvl6pPr marL="457200" algn="ctr" rtl="0" fontAlgn="base">
        <a:spcBef>
          <a:spcPct val="0"/>
        </a:spcBef>
        <a:spcAft>
          <a:spcPct val="0"/>
        </a:spcAft>
        <a:defRPr sz="2800">
          <a:solidFill>
            <a:srgbClr val="CC00CC"/>
          </a:solidFill>
          <a:latin typeface="Times New Roman" pitchFamily="18" charset="0"/>
        </a:defRPr>
      </a:lvl6pPr>
      <a:lvl7pPr marL="914400" algn="ctr" rtl="0" fontAlgn="base">
        <a:spcBef>
          <a:spcPct val="0"/>
        </a:spcBef>
        <a:spcAft>
          <a:spcPct val="0"/>
        </a:spcAft>
        <a:defRPr sz="2800">
          <a:solidFill>
            <a:srgbClr val="CC00CC"/>
          </a:solidFill>
          <a:latin typeface="Times New Roman" pitchFamily="18" charset="0"/>
        </a:defRPr>
      </a:lvl7pPr>
      <a:lvl8pPr marL="1371600" algn="ctr" rtl="0" fontAlgn="base">
        <a:spcBef>
          <a:spcPct val="0"/>
        </a:spcBef>
        <a:spcAft>
          <a:spcPct val="0"/>
        </a:spcAft>
        <a:defRPr sz="2800">
          <a:solidFill>
            <a:srgbClr val="CC00CC"/>
          </a:solidFill>
          <a:latin typeface="Times New Roman" pitchFamily="18" charset="0"/>
        </a:defRPr>
      </a:lvl8pPr>
      <a:lvl9pPr marL="1828800" algn="ctr" rtl="0" fontAlgn="base">
        <a:spcBef>
          <a:spcPct val="0"/>
        </a:spcBef>
        <a:spcAft>
          <a:spcPct val="0"/>
        </a:spcAft>
        <a:defRPr sz="2800">
          <a:solidFill>
            <a:srgbClr val="CC00CC"/>
          </a:solidFill>
          <a:latin typeface="Times New Roman" pitchFamily="18" charset="0"/>
        </a:defRPr>
      </a:lvl9pPr>
    </p:titleStyle>
    <p:bodyStyle>
      <a:lvl1pPr marL="342900" indent="-342900" algn="l" rtl="0" fontAlgn="base">
        <a:spcBef>
          <a:spcPct val="20000"/>
        </a:spcBef>
        <a:spcAft>
          <a:spcPct val="0"/>
        </a:spcAft>
        <a:buChar char="•"/>
        <a:defRPr sz="2000">
          <a:solidFill>
            <a:schemeClr val="accent2"/>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rgbClr val="FF0000"/>
          </a:solidFill>
          <a:latin typeface="+mn-lt"/>
        </a:defRPr>
      </a:lvl3pPr>
      <a:lvl4pPr marL="1600200" indent="-228600" algn="l" rtl="0" fontAlgn="base">
        <a:spcBef>
          <a:spcPct val="20000"/>
        </a:spcBef>
        <a:spcAft>
          <a:spcPct val="0"/>
        </a:spcAft>
        <a:buChar char="–"/>
        <a:defRPr>
          <a:solidFill>
            <a:srgbClr val="993300"/>
          </a:solidFill>
          <a:latin typeface="+mn-lt"/>
        </a:defRPr>
      </a:lvl4pPr>
      <a:lvl5pPr marL="2057400" indent="-228600" algn="l" rtl="0" fontAlgn="base">
        <a:spcBef>
          <a:spcPct val="20000"/>
        </a:spcBef>
        <a:spcAft>
          <a:spcPct val="0"/>
        </a:spcAft>
        <a:buChar char="»"/>
        <a:defRPr>
          <a:solidFill>
            <a:schemeClr val="accent1"/>
          </a:solidFill>
          <a:latin typeface="+mn-lt"/>
        </a:defRPr>
      </a:lvl5pPr>
      <a:lvl6pPr marL="2514600" indent="-228600" algn="l" rtl="0" fontAlgn="base">
        <a:spcBef>
          <a:spcPct val="20000"/>
        </a:spcBef>
        <a:spcAft>
          <a:spcPct val="0"/>
        </a:spcAft>
        <a:buChar char="»"/>
        <a:defRPr>
          <a:solidFill>
            <a:schemeClr val="accent1"/>
          </a:solidFill>
          <a:latin typeface="+mn-lt"/>
        </a:defRPr>
      </a:lvl6pPr>
      <a:lvl7pPr marL="2971800" indent="-228600" algn="l" rtl="0" fontAlgn="base">
        <a:spcBef>
          <a:spcPct val="20000"/>
        </a:spcBef>
        <a:spcAft>
          <a:spcPct val="0"/>
        </a:spcAft>
        <a:buChar char="»"/>
        <a:defRPr>
          <a:solidFill>
            <a:schemeClr val="accent1"/>
          </a:solidFill>
          <a:latin typeface="+mn-lt"/>
        </a:defRPr>
      </a:lvl7pPr>
      <a:lvl8pPr marL="3429000" indent="-228600" algn="l" rtl="0" fontAlgn="base">
        <a:spcBef>
          <a:spcPct val="20000"/>
        </a:spcBef>
        <a:spcAft>
          <a:spcPct val="0"/>
        </a:spcAft>
        <a:buChar char="»"/>
        <a:defRPr>
          <a:solidFill>
            <a:schemeClr val="accent1"/>
          </a:solidFill>
          <a:latin typeface="+mn-lt"/>
        </a:defRPr>
      </a:lvl8pPr>
      <a:lvl9pPr marL="3886200" indent="-228600" algn="l" rtl="0" fontAlgn="base">
        <a:spcBef>
          <a:spcPct val="20000"/>
        </a:spcBef>
        <a:spcAft>
          <a:spcPct val="0"/>
        </a:spcAft>
        <a:buChar char="»"/>
        <a:defRPr>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4.gif"/><Relationship Id="rId5" Type="http://schemas.openxmlformats.org/officeDocument/2006/relationships/image" Target="../media/image25.gif"/><Relationship Id="rId6" Type="http://schemas.openxmlformats.org/officeDocument/2006/relationships/oleObject" Target="../embeddings/oleObject10.bin"/><Relationship Id="rId7" Type="http://schemas.openxmlformats.org/officeDocument/2006/relationships/image" Target="../media/image22.wmf"/><Relationship Id="rId8" Type="http://schemas.openxmlformats.org/officeDocument/2006/relationships/oleObject" Target="../embeddings/oleObject11.bin"/><Relationship Id="rId9" Type="http://schemas.openxmlformats.org/officeDocument/2006/relationships/image" Target="../media/image23.w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gif"/><Relationship Id="rId4" Type="http://schemas.openxmlformats.org/officeDocument/2006/relationships/image" Target="../media/image30.gif"/><Relationship Id="rId5" Type="http://schemas.openxmlformats.org/officeDocument/2006/relationships/oleObject" Target="../embeddings/oleObject12.bin"/><Relationship Id="rId6" Type="http://schemas.openxmlformats.org/officeDocument/2006/relationships/image" Target="../media/image26.wmf"/><Relationship Id="rId7" Type="http://schemas.openxmlformats.org/officeDocument/2006/relationships/oleObject" Target="../embeddings/oleObject13.bin"/><Relationship Id="rId8" Type="http://schemas.openxmlformats.org/officeDocument/2006/relationships/image" Target="../media/image27.wmf"/><Relationship Id="rId9" Type="http://schemas.openxmlformats.org/officeDocument/2006/relationships/oleObject" Target="../embeddings/oleObject14.bin"/><Relationship Id="rId10" Type="http://schemas.openxmlformats.org/officeDocument/2006/relationships/image" Target="../media/image28.w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gif"/><Relationship Id="rId4" Type="http://schemas.openxmlformats.org/officeDocument/2006/relationships/image" Target="../media/image30.gif"/><Relationship Id="rId5" Type="http://schemas.openxmlformats.org/officeDocument/2006/relationships/image" Target="../media/image29.gif"/><Relationship Id="rId1" Type="http://schemas.openxmlformats.org/officeDocument/2006/relationships/slideLayout" Target="../slideLayouts/slideLayout7.xml"/><Relationship Id="rId2" Type="http://schemas.openxmlformats.org/officeDocument/2006/relationships/image" Target="../media/image31.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34.gif"/><Relationship Id="rId5" Type="http://schemas.openxmlformats.org/officeDocument/2006/relationships/image" Target="../media/image14.gif"/><Relationship Id="rId6" Type="http://schemas.openxmlformats.org/officeDocument/2006/relationships/oleObject" Target="../embeddings/oleObject15.bin"/><Relationship Id="rId7" Type="http://schemas.openxmlformats.org/officeDocument/2006/relationships/image" Target="../media/image33.w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gif"/><Relationship Id="rId4" Type="http://schemas.openxmlformats.org/officeDocument/2006/relationships/image" Target="../media/image35.gif"/><Relationship Id="rId1" Type="http://schemas.openxmlformats.org/officeDocument/2006/relationships/slideLayout" Target="../slideLayouts/slideLayout7.xml"/><Relationship Id="rId2" Type="http://schemas.openxmlformats.org/officeDocument/2006/relationships/image" Target="../media/image30.gif"/></Relationships>
</file>

<file path=ppt/slides/_rels/slide15.xml.rels><?xml version="1.0" encoding="UTF-8" standalone="yes"?>
<Relationships xmlns="http://schemas.openxmlformats.org/package/2006/relationships"><Relationship Id="rId3" Type="http://schemas.openxmlformats.org/officeDocument/2006/relationships/image" Target="../media/image34.gif"/><Relationship Id="rId4" Type="http://schemas.openxmlformats.org/officeDocument/2006/relationships/image" Target="../media/image14.gif"/><Relationship Id="rId5" Type="http://schemas.openxmlformats.org/officeDocument/2006/relationships/image" Target="../media/image35.gif"/><Relationship Id="rId6" Type="http://schemas.openxmlformats.org/officeDocument/2006/relationships/image" Target="../media/image36.gi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37.gif"/><Relationship Id="rId4" Type="http://schemas.openxmlformats.org/officeDocument/2006/relationships/image" Target="../media/image38.gif"/><Relationship Id="rId5" Type="http://schemas.openxmlformats.org/officeDocument/2006/relationships/image" Target="../media/image39.gif"/><Relationship Id="rId6" Type="http://schemas.openxmlformats.org/officeDocument/2006/relationships/image" Target="../media/image40.gif"/><Relationship Id="rId7" Type="http://schemas.openxmlformats.org/officeDocument/2006/relationships/image" Target="../media/image41.gi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39.gif"/><Relationship Id="rId4" Type="http://schemas.openxmlformats.org/officeDocument/2006/relationships/image" Target="../media/image42.emf"/><Relationship Id="rId5" Type="http://schemas.openxmlformats.org/officeDocument/2006/relationships/image" Target="../media/image43.em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1.wmf"/><Relationship Id="rId7"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wmf"/><Relationship Id="rId5" Type="http://schemas.openxmlformats.org/officeDocument/2006/relationships/oleObject" Target="../embeddings/oleObject3.bin"/><Relationship Id="rId6" Type="http://schemas.openxmlformats.org/officeDocument/2006/relationships/image" Target="../media/image5.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oleObject" Target="../embeddings/oleObject4.bin"/><Relationship Id="rId5" Type="http://schemas.openxmlformats.org/officeDocument/2006/relationships/image" Target="../media/image6.wmf"/><Relationship Id="rId6" Type="http://schemas.openxmlformats.org/officeDocument/2006/relationships/image" Target="../media/image8.png"/><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oleObject" Target="../embeddings/oleObject5.bin"/><Relationship Id="rId5" Type="http://schemas.openxmlformats.org/officeDocument/2006/relationships/image" Target="../media/image9.w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2.png"/><Relationship Id="rId5" Type="http://schemas.microsoft.com/office/2007/relationships/hdphoto" Target="../media/hdphoto1.wdp"/><Relationship Id="rId6" Type="http://schemas.openxmlformats.org/officeDocument/2006/relationships/oleObject" Target="../embeddings/oleObject6.bin"/><Relationship Id="rId7" Type="http://schemas.openxmlformats.org/officeDocument/2006/relationships/image" Target="../media/image11.wmf"/><Relationship Id="rId8" Type="http://schemas.openxmlformats.org/officeDocument/2006/relationships/image" Target="../media/image13.gif"/><Relationship Id="rId9" Type="http://schemas.openxmlformats.org/officeDocument/2006/relationships/image" Target="../media/image14.gi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image" Target="../media/image19.wmf"/><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notesSlide" Target="../notesSlides/notesSlide5.xml"/><Relationship Id="rId4" Type="http://schemas.openxmlformats.org/officeDocument/2006/relationships/image" Target="../media/image13.gif"/><Relationship Id="rId5" Type="http://schemas.openxmlformats.org/officeDocument/2006/relationships/image" Target="../media/image14.gif"/><Relationship Id="rId6" Type="http://schemas.openxmlformats.org/officeDocument/2006/relationships/oleObject" Target="../embeddings/oleObject7.bin"/><Relationship Id="rId7" Type="http://schemas.openxmlformats.org/officeDocument/2006/relationships/image" Target="../media/image17.wmf"/><Relationship Id="rId8" Type="http://schemas.openxmlformats.org/officeDocument/2006/relationships/image" Target="../media/image20.gif"/><Relationship Id="rId9" Type="http://schemas.openxmlformats.org/officeDocument/2006/relationships/oleObject" Target="../embeddings/oleObject8.bin"/><Relationship Id="rId10" Type="http://schemas.openxmlformats.org/officeDocument/2006/relationships/image" Target="../media/image1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a:xfrm>
            <a:off x="763588" y="177800"/>
            <a:ext cx="7729537" cy="846137"/>
          </a:xfrm>
          <a:ln/>
        </p:spPr>
        <p:txBody>
          <a:bodyPr/>
          <a:lstStyle/>
          <a:p>
            <a:r>
              <a:rPr lang="en-US" dirty="0" smtClean="0"/>
              <a:t>Probing the isospin dependence of nucleon effective mass with heavy-ion reactions</a:t>
            </a:r>
            <a:endParaRPr lang="en-US" dirty="0">
              <a:cs typeface="Arial" pitchFamily="34" charset="0"/>
            </a:endParaRPr>
          </a:p>
        </p:txBody>
      </p:sp>
      <p:sp>
        <p:nvSpPr>
          <p:cNvPr id="611331" name="Rectangle 3"/>
          <p:cNvSpPr>
            <a:spLocks noGrp="1" noChangeArrowheads="1"/>
          </p:cNvSpPr>
          <p:nvPr>
            <p:ph type="body" idx="1"/>
          </p:nvPr>
        </p:nvSpPr>
        <p:spPr>
          <a:xfrm>
            <a:off x="1219200" y="2774950"/>
            <a:ext cx="6946900" cy="2506480"/>
          </a:xfrm>
          <a:solidFill>
            <a:srgbClr val="FFFFB3"/>
          </a:solidFill>
        </p:spPr>
        <p:txBody>
          <a:bodyPr/>
          <a:lstStyle/>
          <a:p>
            <a:r>
              <a:rPr lang="en-US" sz="2400" dirty="0" smtClean="0">
                <a:cs typeface="Times New Roman" pitchFamily="18" charset="0"/>
              </a:rPr>
              <a:t>Momentum dependence of mean field/</a:t>
            </a:r>
          </a:p>
          <a:p>
            <a:pPr lvl="1"/>
            <a:r>
              <a:rPr lang="en-US" sz="2400" dirty="0" smtClean="0">
                <a:cs typeface="Times New Roman" pitchFamily="18" charset="0"/>
              </a:rPr>
              <a:t>Origins and expectations for the momentum dependence</a:t>
            </a:r>
          </a:p>
          <a:p>
            <a:pPr lvl="1"/>
            <a:r>
              <a:rPr lang="en-US" sz="2400" dirty="0" smtClean="0">
                <a:cs typeface="Times New Roman" pitchFamily="18" charset="0"/>
              </a:rPr>
              <a:t>Experimental observables</a:t>
            </a:r>
          </a:p>
          <a:p>
            <a:r>
              <a:rPr lang="en-US" sz="2400" dirty="0" smtClean="0">
                <a:cs typeface="Times New Roman" pitchFamily="18" charset="0"/>
              </a:rPr>
              <a:t>Experimental results</a:t>
            </a:r>
            <a:endParaRPr lang="en-US" sz="2400" dirty="0">
              <a:cs typeface="Times New Roman" pitchFamily="18" charset="0"/>
            </a:endParaRPr>
          </a:p>
        </p:txBody>
      </p:sp>
      <p:sp>
        <p:nvSpPr>
          <p:cNvPr id="611332" name="Text Box 4"/>
          <p:cNvSpPr txBox="1">
            <a:spLocks noChangeArrowheads="1"/>
          </p:cNvSpPr>
          <p:nvPr/>
        </p:nvSpPr>
        <p:spPr bwMode="auto">
          <a:xfrm>
            <a:off x="1185863" y="1304925"/>
            <a:ext cx="7018337" cy="1034129"/>
          </a:xfrm>
          <a:prstGeom prst="rect">
            <a:avLst/>
          </a:prstGeom>
          <a:solidFill>
            <a:srgbClr val="CCFFFF"/>
          </a:solidFill>
          <a:ln w="9525">
            <a:noFill/>
            <a:miter lim="800000"/>
            <a:headEnd/>
            <a:tailEnd/>
          </a:ln>
          <a:effectLst>
            <a:outerShdw dist="107763" dir="2700000" algn="ctr" rotWithShape="0">
              <a:schemeClr val="bg2">
                <a:alpha val="50000"/>
              </a:schemeClr>
            </a:outerShdw>
          </a:effectLst>
        </p:spPr>
        <p:txBody>
          <a:bodyPr wrap="square">
            <a:spAutoFit/>
          </a:bodyPr>
          <a:lstStyle/>
          <a:p>
            <a:pPr algn="ctr">
              <a:buFontTx/>
              <a:buNone/>
            </a:pPr>
            <a:r>
              <a:rPr lang="en-US" dirty="0" smtClean="0"/>
              <a:t>Z. Chajecki, D. Coupland, W.  Lynch, M. Tsang, M. </a:t>
            </a:r>
            <a:r>
              <a:rPr lang="en-US" dirty="0" err="1" smtClean="0"/>
              <a:t>Youngs</a:t>
            </a:r>
            <a:r>
              <a:rPr lang="en-US" dirty="0" smtClean="0"/>
              <a:t>    </a:t>
            </a:r>
          </a:p>
          <a:p>
            <a:pPr algn="ctr">
              <a:buFontTx/>
              <a:buNone/>
            </a:pPr>
            <a:r>
              <a:rPr lang="en-US" dirty="0" smtClean="0"/>
              <a:t>Work performed at NSCL and Department of Physics and Astronomy</a:t>
            </a:r>
          </a:p>
          <a:p>
            <a:pPr algn="ctr">
              <a:buFontTx/>
              <a:buNone/>
            </a:pPr>
            <a:r>
              <a:rPr lang="en-US" dirty="0" smtClean="0"/>
              <a:t>Michigan State University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5578360"/>
            <a:ext cx="9002252" cy="1200329"/>
          </a:xfrm>
          <a:prstGeom prst="rect">
            <a:avLst/>
          </a:prstGeom>
        </p:spPr>
        <p:txBody>
          <a:bodyPr wrap="square">
            <a:spAutoFit/>
          </a:bodyPr>
          <a:lstStyle/>
          <a:p>
            <a:pPr marL="342900" indent="-342900">
              <a:lnSpc>
                <a:spcPct val="140000"/>
              </a:lnSpc>
              <a:buFont typeface="Arial"/>
              <a:buChar char="•"/>
            </a:pPr>
            <a:r>
              <a:rPr lang="en-US" sz="2400" dirty="0" smtClean="0"/>
              <a:t>Coalescence and thermal models → t/</a:t>
            </a:r>
            <a:r>
              <a:rPr lang="en-US" sz="2400" baseline="30000" dirty="0" smtClean="0"/>
              <a:t>3</a:t>
            </a:r>
            <a:r>
              <a:rPr lang="en-US" sz="2400" dirty="0" smtClean="0"/>
              <a:t>He is derivable </a:t>
            </a:r>
            <a:r>
              <a:rPr lang="en-US" sz="2400" dirty="0"/>
              <a:t>from n/p</a:t>
            </a:r>
          </a:p>
          <a:p>
            <a:pPr marL="342900" indent="-342900">
              <a:lnSpc>
                <a:spcPct val="140000"/>
              </a:lnSpc>
              <a:buFont typeface="Arial"/>
              <a:buChar char="•"/>
            </a:pPr>
            <a:r>
              <a:rPr lang="en-US" sz="2400" dirty="0" smtClean="0"/>
              <a:t>Is t</a:t>
            </a:r>
            <a:r>
              <a:rPr lang="en-US" sz="2400" dirty="0"/>
              <a:t>/</a:t>
            </a:r>
            <a:r>
              <a:rPr lang="en-US" sz="2400" baseline="30000" dirty="0"/>
              <a:t>3</a:t>
            </a:r>
            <a:r>
              <a:rPr lang="en-US" sz="2400" dirty="0"/>
              <a:t>He </a:t>
            </a:r>
            <a:r>
              <a:rPr lang="en-US" sz="2400" dirty="0" smtClean="0"/>
              <a:t>a surrogate for n</a:t>
            </a:r>
            <a:r>
              <a:rPr lang="en-US" sz="2400" dirty="0"/>
              <a:t>/</a:t>
            </a:r>
            <a:r>
              <a:rPr lang="en-US" sz="2400" dirty="0" smtClean="0"/>
              <a:t>p?</a:t>
            </a:r>
            <a:endParaRPr lang="en-US" sz="2400" dirty="0"/>
          </a:p>
        </p:txBody>
      </p:sp>
      <p:sp>
        <p:nvSpPr>
          <p:cNvPr id="2368521" name="Rectangle 9"/>
          <p:cNvSpPr>
            <a:spLocks noGrp="1" noChangeArrowheads="1"/>
          </p:cNvSpPr>
          <p:nvPr>
            <p:ph type="title" idx="4294967295"/>
          </p:nvPr>
        </p:nvSpPr>
        <p:spPr>
          <a:xfrm>
            <a:off x="622300" y="0"/>
            <a:ext cx="7772400" cy="458787"/>
          </a:xfrm>
          <a:noFill/>
          <a:ln>
            <a:noFill/>
          </a:ln>
          <a:effectLst/>
        </p:spPr>
        <p:txBody>
          <a:bodyPr/>
          <a:lstStyle/>
          <a:p>
            <a:r>
              <a:rPr lang="en-US" sz="3200" dirty="0" smtClean="0">
                <a:solidFill>
                  <a:srgbClr val="FF00FF"/>
                </a:solidFill>
                <a:latin typeface="Times New Roman" pitchFamily="18" charset="0"/>
                <a:cs typeface="Times New Roman" pitchFamily="18" charset="0"/>
              </a:rPr>
              <a:t>Experimental results</a:t>
            </a:r>
            <a:endParaRPr lang="en-US" sz="3200" dirty="0">
              <a:solidFill>
                <a:srgbClr val="FF00FF"/>
              </a:solidFill>
              <a:latin typeface="Times New Roman" pitchFamily="18" charset="0"/>
              <a:cs typeface="Times New Roman" pitchFamily="18" charset="0"/>
            </a:endParaRPr>
          </a:p>
        </p:txBody>
      </p:sp>
      <p:sp>
        <p:nvSpPr>
          <p:cNvPr id="44" name="TextBox 43"/>
          <p:cNvSpPr txBox="1"/>
          <p:nvPr/>
        </p:nvSpPr>
        <p:spPr>
          <a:xfrm rot="16200000">
            <a:off x="-342909" y="1943101"/>
            <a:ext cx="1283749" cy="369332"/>
          </a:xfrm>
          <a:prstGeom prst="rect">
            <a:avLst/>
          </a:prstGeom>
          <a:solidFill>
            <a:srgbClr val="FFFFFF"/>
          </a:solidFill>
        </p:spPr>
        <p:txBody>
          <a:bodyPr wrap="none" rtlCol="0">
            <a:spAutoFit/>
          </a:bodyPr>
          <a:lstStyle/>
          <a:p>
            <a:pPr>
              <a:buNone/>
            </a:pPr>
            <a:r>
              <a:rPr lang="en-US" dirty="0" err="1" smtClean="0"/>
              <a:t>R</a:t>
            </a:r>
            <a:r>
              <a:rPr lang="en-US" baseline="-25000" dirty="0" err="1" smtClean="0"/>
              <a:t>i</a:t>
            </a:r>
            <a:r>
              <a:rPr lang="en-US" dirty="0" smtClean="0"/>
              <a:t>(124/112)</a:t>
            </a:r>
            <a:endParaRPr lang="en-US" dirty="0"/>
          </a:p>
        </p:txBody>
      </p:sp>
      <p:grpSp>
        <p:nvGrpSpPr>
          <p:cNvPr id="24" name="Group 23"/>
          <p:cNvGrpSpPr/>
          <p:nvPr/>
        </p:nvGrpSpPr>
        <p:grpSpPr>
          <a:xfrm>
            <a:off x="4463455" y="778192"/>
            <a:ext cx="4680545" cy="3069402"/>
            <a:chOff x="4463455" y="778192"/>
            <a:chExt cx="4680545" cy="3069402"/>
          </a:xfrm>
        </p:grpSpPr>
        <p:pic>
          <p:nvPicPr>
            <p:cNvPr id="8" name="Picture 7" descr="xydratio_50_opt0.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3455" y="778192"/>
              <a:ext cx="4680545" cy="3069402"/>
            </a:xfrm>
            <a:prstGeom prst="rect">
              <a:avLst/>
            </a:prstGeom>
          </p:spPr>
        </p:pic>
        <p:sp>
          <p:nvSpPr>
            <p:cNvPr id="45" name="TextBox 44"/>
            <p:cNvSpPr txBox="1"/>
            <p:nvPr/>
          </p:nvSpPr>
          <p:spPr>
            <a:xfrm rot="16200000">
              <a:off x="4507047" y="1892301"/>
              <a:ext cx="702436" cy="369332"/>
            </a:xfrm>
            <a:prstGeom prst="rect">
              <a:avLst/>
            </a:prstGeom>
            <a:solidFill>
              <a:srgbClr val="FFFFFF"/>
            </a:solidFill>
          </p:spPr>
          <p:txBody>
            <a:bodyPr wrap="none" rtlCol="0">
              <a:spAutoFit/>
            </a:bodyPr>
            <a:lstStyle/>
            <a:p>
              <a:pPr>
                <a:buNone/>
              </a:pPr>
              <a:r>
                <a:rPr lang="en-US" dirty="0" err="1" smtClean="0"/>
                <a:t>DR</a:t>
              </a:r>
              <a:r>
                <a:rPr lang="en-US" baseline="-25000" dirty="0" err="1" smtClean="0"/>
                <a:t>n</a:t>
              </a:r>
              <a:r>
                <a:rPr lang="en-US" baseline="-25000" dirty="0" smtClean="0"/>
                <a:t>/p</a:t>
              </a:r>
              <a:endParaRPr lang="en-US" dirty="0"/>
            </a:p>
          </p:txBody>
        </p:sp>
      </p:grpSp>
      <p:grpSp>
        <p:nvGrpSpPr>
          <p:cNvPr id="25" name="Group 24"/>
          <p:cNvGrpSpPr/>
          <p:nvPr/>
        </p:nvGrpSpPr>
        <p:grpSpPr>
          <a:xfrm>
            <a:off x="0" y="777416"/>
            <a:ext cx="4681728" cy="3070178"/>
            <a:chOff x="0" y="777416"/>
            <a:chExt cx="4681728" cy="3070178"/>
          </a:xfrm>
        </p:grpSpPr>
        <p:pic>
          <p:nvPicPr>
            <p:cNvPr id="23" name="Picture 22" descr="xxratiosboth_50_opt1.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77416"/>
              <a:ext cx="4681728" cy="3070178"/>
            </a:xfrm>
            <a:prstGeom prst="rect">
              <a:avLst/>
            </a:prstGeom>
          </p:spPr>
        </p:pic>
        <p:sp>
          <p:nvSpPr>
            <p:cNvPr id="47" name="TextBox 46"/>
            <p:cNvSpPr txBox="1"/>
            <p:nvPr/>
          </p:nvSpPr>
          <p:spPr>
            <a:xfrm>
              <a:off x="1028700" y="952500"/>
              <a:ext cx="1590500" cy="400110"/>
            </a:xfrm>
            <a:prstGeom prst="rect">
              <a:avLst/>
            </a:prstGeom>
            <a:noFill/>
          </p:spPr>
          <p:txBody>
            <a:bodyPr wrap="none" rtlCol="0">
              <a:spAutoFit/>
            </a:bodyPr>
            <a:lstStyle/>
            <a:p>
              <a:pPr>
                <a:buNone/>
              </a:pPr>
              <a:r>
                <a:rPr lang="en-US" sz="2000" dirty="0" smtClean="0"/>
                <a:t>E/A=50 MeV</a:t>
              </a:r>
              <a:endParaRPr lang="en-US" sz="2000" dirty="0"/>
            </a:p>
          </p:txBody>
        </p:sp>
      </p:grpSp>
      <p:sp>
        <p:nvSpPr>
          <p:cNvPr id="48" name="TextBox 47"/>
          <p:cNvSpPr txBox="1"/>
          <p:nvPr/>
        </p:nvSpPr>
        <p:spPr>
          <a:xfrm>
            <a:off x="5397500" y="939800"/>
            <a:ext cx="1590500" cy="400110"/>
          </a:xfrm>
          <a:prstGeom prst="rect">
            <a:avLst/>
          </a:prstGeom>
          <a:noFill/>
        </p:spPr>
        <p:txBody>
          <a:bodyPr wrap="none" rtlCol="0">
            <a:spAutoFit/>
          </a:bodyPr>
          <a:lstStyle/>
          <a:p>
            <a:pPr>
              <a:buNone/>
            </a:pPr>
            <a:r>
              <a:rPr lang="en-US" sz="2000" dirty="0" smtClean="0"/>
              <a:t>E/A=50 MeV</a:t>
            </a:r>
            <a:endParaRPr lang="en-US" sz="2000" dirty="0"/>
          </a:p>
        </p:txBody>
      </p:sp>
      <p:graphicFrame>
        <p:nvGraphicFramePr>
          <p:cNvPr id="919554" name="Object 2"/>
          <p:cNvGraphicFramePr>
            <a:graphicFrameLocks noChangeAspect="1"/>
          </p:cNvGraphicFramePr>
          <p:nvPr/>
        </p:nvGraphicFramePr>
        <p:xfrm>
          <a:off x="666750" y="3997325"/>
          <a:ext cx="3802063" cy="1533525"/>
        </p:xfrm>
        <a:graphic>
          <a:graphicData uri="http://schemas.openxmlformats.org/presentationml/2006/ole">
            <mc:AlternateContent xmlns:mc="http://schemas.openxmlformats.org/markup-compatibility/2006">
              <mc:Choice xmlns:v="urn:schemas-microsoft-com:vml" Requires="v">
                <p:oleObj spid="_x0000_s919577" name="Equation" r:id="rId6" imgW="2513911" imgH="1015816" progId="Equation.DSMT4">
                  <p:embed/>
                </p:oleObj>
              </mc:Choice>
              <mc:Fallback>
                <p:oleObj name="Equation" r:id="rId6" imgW="2513911" imgH="1015816" progId="Equation.DSMT4">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750" y="3997325"/>
                        <a:ext cx="3802063" cy="153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4"/>
          <p:cNvGraphicFramePr>
            <a:graphicFrameLocks noChangeAspect="1"/>
          </p:cNvGraphicFramePr>
          <p:nvPr/>
        </p:nvGraphicFramePr>
        <p:xfrm>
          <a:off x="5275263" y="3886200"/>
          <a:ext cx="3732212" cy="1800225"/>
        </p:xfrm>
        <a:graphic>
          <a:graphicData uri="http://schemas.openxmlformats.org/presentationml/2006/ole">
            <mc:AlternateContent xmlns:mc="http://schemas.openxmlformats.org/markup-compatibility/2006">
              <mc:Choice xmlns:v="urn:schemas-microsoft-com:vml" Requires="v">
                <p:oleObj spid="_x0000_s919578" name="Equation" r:id="rId8" imgW="2475880" imgH="1193295" progId="Equation.DSMT4">
                  <p:embed/>
                </p:oleObj>
              </mc:Choice>
              <mc:Fallback>
                <p:oleObj name="Equation" r:id="rId8" imgW="2475880" imgH="1193295" progId="Equation.DSMT4">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75263" y="3886200"/>
                        <a:ext cx="3732212" cy="180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5827856" y="517136"/>
            <a:ext cx="3112476" cy="307777"/>
          </a:xfrm>
          <a:prstGeom prst="rect">
            <a:avLst/>
          </a:prstGeom>
          <a:noFill/>
        </p:spPr>
        <p:txBody>
          <a:bodyPr wrap="none" rtlCol="0">
            <a:spAutoFit/>
          </a:bodyPr>
          <a:lstStyle/>
          <a:p>
            <a:pPr>
              <a:buNone/>
            </a:pPr>
            <a:r>
              <a:rPr lang="en-US" sz="1400" dirty="0" smtClean="0"/>
              <a:t>D. </a:t>
            </a:r>
            <a:r>
              <a:rPr lang="en-US" sz="1400" dirty="0" err="1" smtClean="0"/>
              <a:t>Coupland</a:t>
            </a:r>
            <a:r>
              <a:rPr lang="en-US" sz="1400" dirty="0" smtClean="0"/>
              <a:t>, M. </a:t>
            </a:r>
            <a:r>
              <a:rPr lang="en-US" sz="1400" dirty="0" err="1" smtClean="0"/>
              <a:t>Youngs</a:t>
            </a:r>
            <a:r>
              <a:rPr lang="en-US" sz="1400" dirty="0" smtClean="0"/>
              <a:t> , Ph.D. (2013)</a:t>
            </a:r>
            <a:endParaRPr lang="en-US" sz="1400" dirty="0"/>
          </a:p>
        </p:txBody>
      </p:sp>
      <p:sp>
        <p:nvSpPr>
          <p:cNvPr id="16" name="TextBox 15"/>
          <p:cNvSpPr txBox="1"/>
          <p:nvPr/>
        </p:nvSpPr>
        <p:spPr>
          <a:xfrm rot="16200000">
            <a:off x="-457208" y="1866899"/>
            <a:ext cx="1283749" cy="369332"/>
          </a:xfrm>
          <a:prstGeom prst="rect">
            <a:avLst/>
          </a:prstGeom>
          <a:solidFill>
            <a:srgbClr val="FFFFFF"/>
          </a:solidFill>
        </p:spPr>
        <p:txBody>
          <a:bodyPr wrap="none" rtlCol="0">
            <a:spAutoFit/>
          </a:bodyPr>
          <a:lstStyle/>
          <a:p>
            <a:pPr>
              <a:buNone/>
            </a:pPr>
            <a:r>
              <a:rPr lang="en-US" dirty="0" err="1" smtClean="0"/>
              <a:t>R</a:t>
            </a:r>
            <a:r>
              <a:rPr lang="en-US" baseline="-25000" dirty="0" err="1" smtClean="0"/>
              <a:t>i</a:t>
            </a:r>
            <a:r>
              <a:rPr lang="en-US" dirty="0" smtClean="0"/>
              <a:t>(124/112)</a:t>
            </a:r>
            <a:endParaRPr lang="en-US" dirty="0"/>
          </a:p>
        </p:txBody>
      </p:sp>
    </p:spTree>
    <p:extLst>
      <p:ext uri="{BB962C8B-B14F-4D97-AF65-F5344CB8AC3E}">
        <p14:creationId xmlns:p14="http://schemas.microsoft.com/office/powerpoint/2010/main" val="36228141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19554"/>
                                        </p:tgtEl>
                                        <p:attrNameLst>
                                          <p:attrName>style.visibility</p:attrName>
                                        </p:attrNameLst>
                                      </p:cBhvr>
                                      <p:to>
                                        <p:strVal val="visible"/>
                                      </p:to>
                                    </p:set>
                                    <p:animEffect transition="in" filter="dissolve">
                                      <p:cBhvr>
                                        <p:cTn id="7" dur="500"/>
                                        <p:tgtEl>
                                          <p:spTgt spid="919554"/>
                                        </p:tgtEl>
                                      </p:cBhvr>
                                    </p:animEffect>
                                  </p:childTnLst>
                                </p:cTn>
                              </p:par>
                              <p:par>
                                <p:cTn id="8" presetID="9"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dissolve">
                                      <p:cBhvr>
                                        <p:cTn id="18" dur="500"/>
                                        <p:tgtEl>
                                          <p:spTgt spid="50"/>
                                        </p:tgtEl>
                                      </p:cBhvr>
                                    </p:animEffect>
                                  </p:childTnLst>
                                </p:cTn>
                              </p:par>
                              <p:par>
                                <p:cTn id="19" presetID="9"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dissolv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dissolv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xxratiosboth_50_opt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3969"/>
            <a:ext cx="4681728" cy="3070178"/>
          </a:xfrm>
          <a:prstGeom prst="rect">
            <a:avLst/>
          </a:prstGeom>
        </p:spPr>
      </p:pic>
      <p:pic>
        <p:nvPicPr>
          <p:cNvPr id="13" name="Picture 12" descr="xydratio_50_opt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2272" y="778189"/>
            <a:ext cx="4681728" cy="3070178"/>
          </a:xfrm>
          <a:prstGeom prst="rect">
            <a:avLst/>
          </a:prstGeom>
        </p:spPr>
      </p:pic>
      <p:sp>
        <p:nvSpPr>
          <p:cNvPr id="15" name="TextBox 14"/>
          <p:cNvSpPr txBox="1"/>
          <p:nvPr/>
        </p:nvSpPr>
        <p:spPr>
          <a:xfrm>
            <a:off x="962424" y="904576"/>
            <a:ext cx="1600200" cy="400110"/>
          </a:xfrm>
          <a:prstGeom prst="rect">
            <a:avLst/>
          </a:prstGeom>
          <a:noFill/>
        </p:spPr>
        <p:txBody>
          <a:bodyPr wrap="square" rtlCol="0">
            <a:spAutoFit/>
          </a:bodyPr>
          <a:lstStyle/>
          <a:p>
            <a:pPr>
              <a:buNone/>
            </a:pPr>
            <a:r>
              <a:rPr lang="en-US" sz="2000" dirty="0" smtClean="0"/>
              <a:t>E/A=50MeV</a:t>
            </a:r>
            <a:endParaRPr lang="en-US" sz="2000" dirty="0"/>
          </a:p>
        </p:txBody>
      </p:sp>
      <p:sp>
        <p:nvSpPr>
          <p:cNvPr id="16" name="TextBox 15"/>
          <p:cNvSpPr txBox="1"/>
          <p:nvPr/>
        </p:nvSpPr>
        <p:spPr>
          <a:xfrm>
            <a:off x="5359152" y="896226"/>
            <a:ext cx="1600200" cy="400110"/>
          </a:xfrm>
          <a:prstGeom prst="rect">
            <a:avLst/>
          </a:prstGeom>
          <a:noFill/>
        </p:spPr>
        <p:txBody>
          <a:bodyPr wrap="square" rtlCol="0">
            <a:spAutoFit/>
          </a:bodyPr>
          <a:lstStyle/>
          <a:p>
            <a:pPr>
              <a:buNone/>
            </a:pPr>
            <a:r>
              <a:rPr lang="en-US" sz="2000" dirty="0" smtClean="0"/>
              <a:t>E/A=50MeV</a:t>
            </a:r>
            <a:endParaRPr lang="en-US" sz="2000" dirty="0"/>
          </a:p>
        </p:txBody>
      </p:sp>
      <p:sp>
        <p:nvSpPr>
          <p:cNvPr id="17" name="TextBox 16"/>
          <p:cNvSpPr txBox="1"/>
          <p:nvPr/>
        </p:nvSpPr>
        <p:spPr>
          <a:xfrm rot="16200000">
            <a:off x="-457208" y="1866899"/>
            <a:ext cx="1283749" cy="369332"/>
          </a:xfrm>
          <a:prstGeom prst="rect">
            <a:avLst/>
          </a:prstGeom>
          <a:solidFill>
            <a:srgbClr val="FFFFFF"/>
          </a:solidFill>
        </p:spPr>
        <p:txBody>
          <a:bodyPr wrap="none" rtlCol="0">
            <a:spAutoFit/>
          </a:bodyPr>
          <a:lstStyle/>
          <a:p>
            <a:pPr>
              <a:buNone/>
            </a:pPr>
            <a:r>
              <a:rPr lang="en-US" dirty="0" err="1" smtClean="0"/>
              <a:t>R</a:t>
            </a:r>
            <a:r>
              <a:rPr lang="en-US" baseline="-25000" dirty="0" err="1" smtClean="0"/>
              <a:t>i</a:t>
            </a:r>
            <a:r>
              <a:rPr lang="en-US" dirty="0" smtClean="0"/>
              <a:t>(124/112)</a:t>
            </a:r>
            <a:endParaRPr lang="en-US" dirty="0"/>
          </a:p>
        </p:txBody>
      </p:sp>
      <p:sp>
        <p:nvSpPr>
          <p:cNvPr id="18" name="TextBox 17"/>
          <p:cNvSpPr txBox="1"/>
          <p:nvPr/>
        </p:nvSpPr>
        <p:spPr>
          <a:xfrm rot="16200000">
            <a:off x="4481647" y="1993899"/>
            <a:ext cx="702436" cy="369332"/>
          </a:xfrm>
          <a:prstGeom prst="rect">
            <a:avLst/>
          </a:prstGeom>
          <a:solidFill>
            <a:srgbClr val="FFFFFF"/>
          </a:solidFill>
        </p:spPr>
        <p:txBody>
          <a:bodyPr wrap="none" rtlCol="0">
            <a:spAutoFit/>
          </a:bodyPr>
          <a:lstStyle/>
          <a:p>
            <a:pPr>
              <a:buNone/>
            </a:pPr>
            <a:r>
              <a:rPr lang="en-US" dirty="0" err="1" smtClean="0"/>
              <a:t>DR</a:t>
            </a:r>
            <a:r>
              <a:rPr lang="en-US" baseline="-25000" dirty="0" err="1" smtClean="0"/>
              <a:t>n</a:t>
            </a:r>
            <a:r>
              <a:rPr lang="en-US" baseline="-25000" dirty="0" smtClean="0"/>
              <a:t>/p</a:t>
            </a:r>
            <a:endParaRPr lang="en-US" dirty="0"/>
          </a:p>
        </p:txBody>
      </p:sp>
      <p:sp>
        <p:nvSpPr>
          <p:cNvPr id="19" name="TextBox 18"/>
          <p:cNvSpPr txBox="1"/>
          <p:nvPr/>
        </p:nvSpPr>
        <p:spPr>
          <a:xfrm>
            <a:off x="889000" y="38100"/>
            <a:ext cx="7772400" cy="584775"/>
          </a:xfrm>
          <a:prstGeom prst="rect">
            <a:avLst/>
          </a:prstGeom>
          <a:noFill/>
        </p:spPr>
        <p:txBody>
          <a:bodyPr wrap="square" rtlCol="0">
            <a:spAutoFit/>
          </a:bodyPr>
          <a:lstStyle/>
          <a:p>
            <a:pPr>
              <a:buNone/>
            </a:pPr>
            <a:r>
              <a:rPr lang="en-US" sz="3200" dirty="0" smtClean="0">
                <a:solidFill>
                  <a:srgbClr val="FF00FF"/>
                </a:solidFill>
              </a:rPr>
              <a:t>Comparison of   (</a:t>
            </a:r>
            <a:r>
              <a:rPr lang="en-US" sz="3200" dirty="0" err="1" smtClean="0">
                <a:solidFill>
                  <a:srgbClr val="FF00FF"/>
                </a:solidFill>
              </a:rPr>
              <a:t>n,p</a:t>
            </a:r>
            <a:r>
              <a:rPr lang="en-US" sz="3200" dirty="0" smtClean="0">
                <a:solidFill>
                  <a:srgbClr val="FF00FF"/>
                </a:solidFill>
              </a:rPr>
              <a:t>) to (t,</a:t>
            </a:r>
            <a:r>
              <a:rPr lang="en-US" sz="3200" baseline="30000" dirty="0" smtClean="0">
                <a:solidFill>
                  <a:srgbClr val="FF00FF"/>
                </a:solidFill>
              </a:rPr>
              <a:t>3</a:t>
            </a:r>
            <a:r>
              <a:rPr lang="en-US" sz="3200" dirty="0" smtClean="0">
                <a:solidFill>
                  <a:srgbClr val="FF00FF"/>
                </a:solidFill>
              </a:rPr>
              <a:t>He) observables</a:t>
            </a:r>
            <a:endParaRPr lang="en-US" sz="3200" dirty="0">
              <a:solidFill>
                <a:srgbClr val="FF00FF"/>
              </a:solidFill>
            </a:endParaRPr>
          </a:p>
        </p:txBody>
      </p:sp>
      <p:graphicFrame>
        <p:nvGraphicFramePr>
          <p:cNvPr id="920578" name="Object 2"/>
          <p:cNvGraphicFramePr>
            <a:graphicFrameLocks noChangeAspect="1"/>
          </p:cNvGraphicFramePr>
          <p:nvPr/>
        </p:nvGraphicFramePr>
        <p:xfrm>
          <a:off x="5145088" y="4079875"/>
          <a:ext cx="3732212" cy="2125663"/>
        </p:xfrm>
        <a:graphic>
          <a:graphicData uri="http://schemas.openxmlformats.org/presentationml/2006/ole">
            <mc:AlternateContent xmlns:mc="http://schemas.openxmlformats.org/markup-compatibility/2006">
              <mc:Choice xmlns:v="urn:schemas-microsoft-com:vml" Requires="v">
                <p:oleObj spid="_x0000_s920612" name="Equation" r:id="rId5" imgW="2475880" imgH="1409356" progId="Equation.DSMT4">
                  <p:embed/>
                </p:oleObj>
              </mc:Choice>
              <mc:Fallback>
                <p:oleObj name="Equation" r:id="rId5" imgW="2475880" imgH="1409356" progId="Equation.DSMT4">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5088" y="4079875"/>
                        <a:ext cx="3732212" cy="212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0580" name="Object 4"/>
          <p:cNvGraphicFramePr>
            <a:graphicFrameLocks noChangeAspect="1"/>
          </p:cNvGraphicFramePr>
          <p:nvPr/>
        </p:nvGraphicFramePr>
        <p:xfrm>
          <a:off x="466725" y="3975100"/>
          <a:ext cx="4205288" cy="2416175"/>
        </p:xfrm>
        <a:graphic>
          <a:graphicData uri="http://schemas.openxmlformats.org/presentationml/2006/ole">
            <mc:AlternateContent xmlns:mc="http://schemas.openxmlformats.org/markup-compatibility/2006">
              <mc:Choice xmlns:v="urn:schemas-microsoft-com:vml" Requires="v">
                <p:oleObj spid="_x0000_s920613" name="Equation" r:id="rId7" imgW="2780680" imgH="1600062" progId="Equation.DSMT4">
                  <p:embed/>
                </p:oleObj>
              </mc:Choice>
              <mc:Fallback>
                <p:oleObj name="Equation" r:id="rId7" imgW="2780680" imgH="1600062" progId="Equation.DSMT4">
                  <p:embed/>
                  <p:pic>
                    <p:nvPicPr>
                      <p:cNvPr id="0"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725" y="3975100"/>
                        <a:ext cx="4205288" cy="2416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22"/>
          <p:cNvSpPr/>
          <p:nvPr/>
        </p:nvSpPr>
        <p:spPr bwMode="auto">
          <a:xfrm>
            <a:off x="1790700" y="5156200"/>
            <a:ext cx="1016000" cy="482600"/>
          </a:xfrm>
          <a:prstGeom prst="rect">
            <a:avLst/>
          </a:prstGeom>
          <a:noFill/>
          <a:ln w="254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graphicFrame>
        <p:nvGraphicFramePr>
          <p:cNvPr id="24" name="Object 23"/>
          <p:cNvGraphicFramePr>
            <a:graphicFrameLocks noChangeAspect="1"/>
          </p:cNvGraphicFramePr>
          <p:nvPr/>
        </p:nvGraphicFramePr>
        <p:xfrm>
          <a:off x="3346450" y="5654675"/>
          <a:ext cx="284163" cy="225425"/>
        </p:xfrm>
        <a:graphic>
          <a:graphicData uri="http://schemas.openxmlformats.org/presentationml/2006/ole">
            <mc:AlternateContent xmlns:mc="http://schemas.openxmlformats.org/markup-compatibility/2006">
              <mc:Choice xmlns:v="urn:schemas-microsoft-com:vml" Requires="v">
                <p:oleObj spid="_x0000_s920614" name="Equation" r:id="rId9" imgW="139616" imgH="114231" progId="Equation.DSMT4">
                  <p:embed/>
                </p:oleObj>
              </mc:Choice>
              <mc:Fallback>
                <p:oleObj name="Equation" r:id="rId9" imgW="139616" imgH="114231" progId="Equation.DSMT4">
                  <p:embed/>
                  <p:pic>
                    <p:nvPicPr>
                      <p:cNvPr id="0"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6450" y="5654675"/>
                        <a:ext cx="284163" cy="22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3606800" y="5575300"/>
            <a:ext cx="635000" cy="369332"/>
          </a:xfrm>
          <a:prstGeom prst="rect">
            <a:avLst/>
          </a:prstGeom>
          <a:noFill/>
        </p:spPr>
        <p:txBody>
          <a:bodyPr wrap="square" rtlCol="0">
            <a:spAutoFit/>
          </a:bodyPr>
          <a:lstStyle/>
          <a:p>
            <a:pPr>
              <a:buNone/>
            </a:pPr>
            <a:r>
              <a:rPr lang="en-US" dirty="0" smtClean="0">
                <a:solidFill>
                  <a:srgbClr val="FF0000"/>
                </a:solidFill>
              </a:rPr>
              <a:t>0</a:t>
            </a:r>
            <a:endParaRPr lang="en-US" dirty="0">
              <a:solidFill>
                <a:srgbClr val="FF0000"/>
              </a:solidFill>
            </a:endParaRPr>
          </a:p>
        </p:txBody>
      </p:sp>
      <p:cxnSp>
        <p:nvCxnSpPr>
          <p:cNvPr id="27" name="Straight Connector 26"/>
          <p:cNvCxnSpPr/>
          <p:nvPr/>
        </p:nvCxnSpPr>
        <p:spPr bwMode="auto">
          <a:xfrm>
            <a:off x="2806700" y="5600700"/>
            <a:ext cx="558800" cy="139700"/>
          </a:xfrm>
          <a:prstGeom prst="line">
            <a:avLst/>
          </a:prstGeom>
          <a:solidFill>
            <a:srgbClr val="FFFF99"/>
          </a:solidFill>
          <a:ln w="25400" cap="flat" cmpd="sng" algn="ctr">
            <a:solidFill>
              <a:srgbClr val="FF0000"/>
            </a:solidFill>
            <a:prstDash val="solid"/>
            <a:round/>
            <a:headEnd type="triangle" w="med" len="med"/>
            <a:tailEnd type="triangle" w="med" len="med"/>
          </a:ln>
          <a:effectLst/>
        </p:spPr>
      </p:cxnSp>
      <p:sp>
        <p:nvSpPr>
          <p:cNvPr id="20" name="TextBox 19"/>
          <p:cNvSpPr txBox="1"/>
          <p:nvPr/>
        </p:nvSpPr>
        <p:spPr>
          <a:xfrm>
            <a:off x="5827856" y="517136"/>
            <a:ext cx="3112476" cy="307777"/>
          </a:xfrm>
          <a:prstGeom prst="rect">
            <a:avLst/>
          </a:prstGeom>
          <a:noFill/>
        </p:spPr>
        <p:txBody>
          <a:bodyPr wrap="none" rtlCol="0">
            <a:spAutoFit/>
          </a:bodyPr>
          <a:lstStyle/>
          <a:p>
            <a:pPr>
              <a:buNone/>
            </a:pPr>
            <a:r>
              <a:rPr lang="en-US" sz="1400" dirty="0" smtClean="0"/>
              <a:t>D. </a:t>
            </a:r>
            <a:r>
              <a:rPr lang="en-US" sz="1400" dirty="0" err="1" smtClean="0"/>
              <a:t>Coupland</a:t>
            </a:r>
            <a:r>
              <a:rPr lang="en-US" sz="1400" dirty="0" smtClean="0"/>
              <a:t>, M. </a:t>
            </a:r>
            <a:r>
              <a:rPr lang="en-US" sz="1400" dirty="0" err="1" smtClean="0"/>
              <a:t>Youngs</a:t>
            </a:r>
            <a:r>
              <a:rPr lang="en-US" sz="1400" dirty="0" smtClean="0"/>
              <a:t> , Ph.D. (2013)</a:t>
            </a:r>
            <a:endParaRPr lang="en-US" sz="1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0580"/>
                                        </p:tgtEl>
                                        <p:attrNameLst>
                                          <p:attrName>style.visibility</p:attrName>
                                        </p:attrNameLst>
                                      </p:cBhvr>
                                      <p:to>
                                        <p:strVal val="visible"/>
                                      </p:to>
                                    </p:set>
                                    <p:animEffect transition="in" filter="dissolve">
                                      <p:cBhvr>
                                        <p:cTn id="7" dur="500"/>
                                        <p:tgtEl>
                                          <p:spTgt spid="9205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ssolve">
                                      <p:cBhvr>
                                        <p:cTn id="15" dur="500"/>
                                        <p:tgtEl>
                                          <p:spTgt spid="2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dissolve">
                                      <p:cBhvr>
                                        <p:cTn id="18" dur="500"/>
                                        <p:tgtEl>
                                          <p:spTgt spid="23"/>
                                        </p:tgtEl>
                                      </p:cBhvr>
                                    </p:animEffect>
                                  </p:childTnLst>
                                </p:cTn>
                              </p:par>
                              <p:par>
                                <p:cTn id="19" presetID="9"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dissolv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920578"/>
                                        </p:tgtEl>
                                        <p:attrNameLst>
                                          <p:attrName>style.visibility</p:attrName>
                                        </p:attrNameLst>
                                      </p:cBhvr>
                                      <p:to>
                                        <p:strVal val="visible"/>
                                      </p:to>
                                    </p:set>
                                    <p:animEffect transition="in" filter="dissolve">
                                      <p:cBhvr>
                                        <p:cTn id="26" dur="500"/>
                                        <p:tgtEl>
                                          <p:spTgt spid="920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807672"/>
            <a:ext cx="9161260" cy="3072640"/>
            <a:chOff x="0" y="3807672"/>
            <a:chExt cx="9161260" cy="3072640"/>
          </a:xfrm>
        </p:grpSpPr>
        <p:grpSp>
          <p:nvGrpSpPr>
            <p:cNvPr id="3" name="Group 35"/>
            <p:cNvGrpSpPr/>
            <p:nvPr/>
          </p:nvGrpSpPr>
          <p:grpSpPr>
            <a:xfrm>
              <a:off x="0" y="3807672"/>
              <a:ext cx="9161260" cy="3072640"/>
              <a:chOff x="0" y="3329317"/>
              <a:chExt cx="9161260" cy="3072640"/>
            </a:xfrm>
          </p:grpSpPr>
          <p:grpSp>
            <p:nvGrpSpPr>
              <p:cNvPr id="6" name="Group 36"/>
              <p:cNvGrpSpPr/>
              <p:nvPr/>
            </p:nvGrpSpPr>
            <p:grpSpPr>
              <a:xfrm>
                <a:off x="4479532" y="3331779"/>
                <a:ext cx="4681728" cy="3070178"/>
                <a:chOff x="4479532" y="3842704"/>
                <a:chExt cx="4681728" cy="3070178"/>
              </a:xfrm>
            </p:grpSpPr>
            <p:pic>
              <p:nvPicPr>
                <p:cNvPr id="10" name="Picture 9" descr="xydrati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3842704"/>
                  <a:ext cx="4681728" cy="3070178"/>
                </a:xfrm>
                <a:prstGeom prst="rect">
                  <a:avLst/>
                </a:prstGeom>
              </p:spPr>
            </p:pic>
            <p:sp>
              <p:nvSpPr>
                <p:cNvPr id="11" name="TextBox 10"/>
                <p:cNvSpPr txBox="1"/>
                <p:nvPr/>
              </p:nvSpPr>
              <p:spPr>
                <a:xfrm>
                  <a:off x="5415089" y="3968612"/>
                  <a:ext cx="1820735" cy="400110"/>
                </a:xfrm>
                <a:prstGeom prst="rect">
                  <a:avLst/>
                </a:prstGeom>
                <a:noFill/>
              </p:spPr>
              <p:txBody>
                <a:bodyPr wrap="square" rtlCol="0">
                  <a:spAutoFit/>
                </a:bodyPr>
                <a:lstStyle/>
                <a:p>
                  <a:pPr>
                    <a:buNone/>
                  </a:pPr>
                  <a:r>
                    <a:rPr lang="en-US" sz="2000" dirty="0" smtClean="0"/>
                    <a:t>E/A=120MeV</a:t>
                  </a:r>
                  <a:endParaRPr lang="en-US" sz="2000" dirty="0"/>
                </a:p>
              </p:txBody>
            </p:sp>
          </p:grpSp>
          <p:grpSp>
            <p:nvGrpSpPr>
              <p:cNvPr id="7" name="Group 37"/>
              <p:cNvGrpSpPr/>
              <p:nvPr/>
            </p:nvGrpSpPr>
            <p:grpSpPr>
              <a:xfrm>
                <a:off x="0" y="3329317"/>
                <a:ext cx="4681728" cy="3070178"/>
                <a:chOff x="0" y="3807672"/>
                <a:chExt cx="4681728" cy="3070178"/>
              </a:xfrm>
            </p:grpSpPr>
            <p:pic>
              <p:nvPicPr>
                <p:cNvPr id="8" name="Picture 7" descr="xxratiosboth.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7672"/>
                  <a:ext cx="4681728" cy="3070178"/>
                </a:xfrm>
                <a:prstGeom prst="rect">
                  <a:avLst/>
                </a:prstGeom>
              </p:spPr>
            </p:pic>
            <p:sp>
              <p:nvSpPr>
                <p:cNvPr id="9" name="TextBox 8"/>
                <p:cNvSpPr txBox="1"/>
                <p:nvPr/>
              </p:nvSpPr>
              <p:spPr>
                <a:xfrm>
                  <a:off x="1018362" y="3976962"/>
                  <a:ext cx="1811254" cy="400110"/>
                </a:xfrm>
                <a:prstGeom prst="rect">
                  <a:avLst/>
                </a:prstGeom>
                <a:noFill/>
              </p:spPr>
              <p:txBody>
                <a:bodyPr wrap="square" rtlCol="0">
                  <a:spAutoFit/>
                </a:bodyPr>
                <a:lstStyle/>
                <a:p>
                  <a:pPr>
                    <a:buNone/>
                  </a:pPr>
                  <a:r>
                    <a:rPr lang="en-US" sz="2000" dirty="0" smtClean="0"/>
                    <a:t>E/A=120MeV</a:t>
                  </a:r>
                  <a:endParaRPr lang="en-US" sz="2000" dirty="0"/>
                </a:p>
              </p:txBody>
            </p:sp>
          </p:grpSp>
        </p:grpSp>
        <p:sp>
          <p:nvSpPr>
            <p:cNvPr id="4" name="TextBox 3"/>
            <p:cNvSpPr txBox="1"/>
            <p:nvPr/>
          </p:nvSpPr>
          <p:spPr>
            <a:xfrm rot="16200000">
              <a:off x="-381009" y="4775203"/>
              <a:ext cx="1283749" cy="369332"/>
            </a:xfrm>
            <a:prstGeom prst="rect">
              <a:avLst/>
            </a:prstGeom>
            <a:solidFill>
              <a:srgbClr val="FFFFFF"/>
            </a:solidFill>
          </p:spPr>
          <p:txBody>
            <a:bodyPr wrap="none" rtlCol="0">
              <a:spAutoFit/>
            </a:bodyPr>
            <a:lstStyle/>
            <a:p>
              <a:pPr>
                <a:buNone/>
              </a:pPr>
              <a:r>
                <a:rPr lang="en-US" dirty="0" err="1" smtClean="0"/>
                <a:t>R</a:t>
              </a:r>
              <a:r>
                <a:rPr lang="en-US" baseline="-25000" dirty="0" err="1" smtClean="0"/>
                <a:t>i</a:t>
              </a:r>
              <a:r>
                <a:rPr lang="en-US" dirty="0" smtClean="0"/>
                <a:t>(124/112)</a:t>
              </a:r>
              <a:endParaRPr lang="en-US" dirty="0"/>
            </a:p>
          </p:txBody>
        </p:sp>
        <p:sp>
          <p:nvSpPr>
            <p:cNvPr id="5" name="TextBox 4"/>
            <p:cNvSpPr txBox="1"/>
            <p:nvPr/>
          </p:nvSpPr>
          <p:spPr>
            <a:xfrm rot="16200000">
              <a:off x="4545147" y="4940301"/>
              <a:ext cx="702436" cy="369332"/>
            </a:xfrm>
            <a:prstGeom prst="rect">
              <a:avLst/>
            </a:prstGeom>
            <a:solidFill>
              <a:srgbClr val="FFFFFF"/>
            </a:solidFill>
          </p:spPr>
          <p:txBody>
            <a:bodyPr wrap="none" rtlCol="0">
              <a:spAutoFit/>
            </a:bodyPr>
            <a:lstStyle/>
            <a:p>
              <a:pPr>
                <a:buNone/>
              </a:pPr>
              <a:r>
                <a:rPr lang="en-US" dirty="0" err="1" smtClean="0"/>
                <a:t>DR</a:t>
              </a:r>
              <a:r>
                <a:rPr lang="en-US" baseline="-25000" dirty="0" err="1" smtClean="0"/>
                <a:t>n</a:t>
              </a:r>
              <a:r>
                <a:rPr lang="en-US" baseline="-25000" dirty="0" smtClean="0"/>
                <a:t>/p</a:t>
              </a:r>
              <a:endParaRPr lang="en-US" dirty="0"/>
            </a:p>
          </p:txBody>
        </p:sp>
      </p:grpSp>
      <p:grpSp>
        <p:nvGrpSpPr>
          <p:cNvPr id="12" name="Group 11"/>
          <p:cNvGrpSpPr/>
          <p:nvPr/>
        </p:nvGrpSpPr>
        <p:grpSpPr>
          <a:xfrm>
            <a:off x="0" y="773971"/>
            <a:ext cx="9144000" cy="3074398"/>
            <a:chOff x="0" y="773971"/>
            <a:chExt cx="9144000" cy="3074398"/>
          </a:xfrm>
        </p:grpSpPr>
        <p:pic>
          <p:nvPicPr>
            <p:cNvPr id="13" name="Picture 12" descr="xydratio_50_opt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2272" y="778191"/>
              <a:ext cx="4681728" cy="3070178"/>
            </a:xfrm>
            <a:prstGeom prst="rect">
              <a:avLst/>
            </a:prstGeom>
          </p:spPr>
        </p:pic>
        <p:pic>
          <p:nvPicPr>
            <p:cNvPr id="14" name="Picture 13" descr="xxratiosboth_50_opt3.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73971"/>
              <a:ext cx="4681728" cy="3070178"/>
            </a:xfrm>
            <a:prstGeom prst="rect">
              <a:avLst/>
            </a:prstGeom>
          </p:spPr>
        </p:pic>
        <p:sp>
          <p:nvSpPr>
            <p:cNvPr id="15" name="TextBox 14"/>
            <p:cNvSpPr txBox="1"/>
            <p:nvPr/>
          </p:nvSpPr>
          <p:spPr>
            <a:xfrm>
              <a:off x="962424" y="904578"/>
              <a:ext cx="1600200" cy="400110"/>
            </a:xfrm>
            <a:prstGeom prst="rect">
              <a:avLst/>
            </a:prstGeom>
            <a:noFill/>
          </p:spPr>
          <p:txBody>
            <a:bodyPr wrap="square" rtlCol="0">
              <a:spAutoFit/>
            </a:bodyPr>
            <a:lstStyle/>
            <a:p>
              <a:pPr>
                <a:buNone/>
              </a:pPr>
              <a:r>
                <a:rPr lang="en-US" sz="2000" dirty="0" smtClean="0"/>
                <a:t>E/A=50MeV</a:t>
              </a:r>
              <a:endParaRPr lang="en-US" sz="2000" dirty="0"/>
            </a:p>
          </p:txBody>
        </p:sp>
        <p:sp>
          <p:nvSpPr>
            <p:cNvPr id="16" name="TextBox 15"/>
            <p:cNvSpPr txBox="1"/>
            <p:nvPr/>
          </p:nvSpPr>
          <p:spPr>
            <a:xfrm>
              <a:off x="5359152" y="896228"/>
              <a:ext cx="1600200" cy="400110"/>
            </a:xfrm>
            <a:prstGeom prst="rect">
              <a:avLst/>
            </a:prstGeom>
            <a:noFill/>
          </p:spPr>
          <p:txBody>
            <a:bodyPr wrap="square" rtlCol="0">
              <a:spAutoFit/>
            </a:bodyPr>
            <a:lstStyle/>
            <a:p>
              <a:pPr>
                <a:buNone/>
              </a:pPr>
              <a:r>
                <a:rPr lang="en-US" sz="2000" dirty="0" smtClean="0"/>
                <a:t>E/A=50MeV</a:t>
              </a:r>
              <a:endParaRPr lang="en-US" sz="2000" dirty="0"/>
            </a:p>
          </p:txBody>
        </p:sp>
        <p:sp>
          <p:nvSpPr>
            <p:cNvPr id="17" name="TextBox 16"/>
            <p:cNvSpPr txBox="1"/>
            <p:nvPr/>
          </p:nvSpPr>
          <p:spPr>
            <a:xfrm rot="16200000">
              <a:off x="-457208" y="1866901"/>
              <a:ext cx="1283749" cy="369332"/>
            </a:xfrm>
            <a:prstGeom prst="rect">
              <a:avLst/>
            </a:prstGeom>
            <a:solidFill>
              <a:srgbClr val="FFFFFF"/>
            </a:solidFill>
          </p:spPr>
          <p:txBody>
            <a:bodyPr wrap="none" rtlCol="0">
              <a:spAutoFit/>
            </a:bodyPr>
            <a:lstStyle/>
            <a:p>
              <a:pPr>
                <a:buNone/>
              </a:pPr>
              <a:r>
                <a:rPr lang="en-US" dirty="0" err="1" smtClean="0"/>
                <a:t>R</a:t>
              </a:r>
              <a:r>
                <a:rPr lang="en-US" baseline="-25000" dirty="0" err="1" smtClean="0"/>
                <a:t>i</a:t>
              </a:r>
              <a:r>
                <a:rPr lang="en-US" dirty="0" smtClean="0"/>
                <a:t>(124/112)</a:t>
              </a:r>
              <a:endParaRPr lang="en-US" dirty="0"/>
            </a:p>
          </p:txBody>
        </p:sp>
        <p:sp>
          <p:nvSpPr>
            <p:cNvPr id="18" name="TextBox 17"/>
            <p:cNvSpPr txBox="1"/>
            <p:nvPr/>
          </p:nvSpPr>
          <p:spPr>
            <a:xfrm rot="16200000">
              <a:off x="4481647" y="1993901"/>
              <a:ext cx="702436" cy="369332"/>
            </a:xfrm>
            <a:prstGeom prst="rect">
              <a:avLst/>
            </a:prstGeom>
            <a:solidFill>
              <a:srgbClr val="FFFFFF"/>
            </a:solidFill>
          </p:spPr>
          <p:txBody>
            <a:bodyPr wrap="none" rtlCol="0">
              <a:spAutoFit/>
            </a:bodyPr>
            <a:lstStyle/>
            <a:p>
              <a:pPr>
                <a:buNone/>
              </a:pPr>
              <a:r>
                <a:rPr lang="en-US" dirty="0" err="1" smtClean="0"/>
                <a:t>DR</a:t>
              </a:r>
              <a:r>
                <a:rPr lang="en-US" baseline="-25000" dirty="0" err="1" smtClean="0"/>
                <a:t>n</a:t>
              </a:r>
              <a:r>
                <a:rPr lang="en-US" baseline="-25000" dirty="0" smtClean="0"/>
                <a:t>/p</a:t>
              </a:r>
              <a:endParaRPr lang="en-US" dirty="0"/>
            </a:p>
          </p:txBody>
        </p:sp>
      </p:grpSp>
      <p:sp>
        <p:nvSpPr>
          <p:cNvPr id="19" name="TextBox 18"/>
          <p:cNvSpPr txBox="1"/>
          <p:nvPr/>
        </p:nvSpPr>
        <p:spPr>
          <a:xfrm>
            <a:off x="889000" y="38100"/>
            <a:ext cx="7772400" cy="584775"/>
          </a:xfrm>
          <a:prstGeom prst="rect">
            <a:avLst/>
          </a:prstGeom>
          <a:noFill/>
        </p:spPr>
        <p:txBody>
          <a:bodyPr wrap="square" rtlCol="0">
            <a:spAutoFit/>
          </a:bodyPr>
          <a:lstStyle/>
          <a:p>
            <a:pPr>
              <a:buNone/>
            </a:pPr>
            <a:r>
              <a:rPr lang="en-US" sz="3200" dirty="0" smtClean="0">
                <a:solidFill>
                  <a:srgbClr val="FF00FF"/>
                </a:solidFill>
              </a:rPr>
              <a:t>Comparison of   (</a:t>
            </a:r>
            <a:r>
              <a:rPr lang="en-US" sz="3200" dirty="0" err="1" smtClean="0">
                <a:solidFill>
                  <a:srgbClr val="FF00FF"/>
                </a:solidFill>
              </a:rPr>
              <a:t>n,p</a:t>
            </a:r>
            <a:r>
              <a:rPr lang="en-US" sz="3200" dirty="0" smtClean="0">
                <a:solidFill>
                  <a:srgbClr val="FF00FF"/>
                </a:solidFill>
              </a:rPr>
              <a:t>) to (t,</a:t>
            </a:r>
            <a:r>
              <a:rPr lang="en-US" sz="3200" baseline="30000" dirty="0" smtClean="0">
                <a:solidFill>
                  <a:srgbClr val="FF00FF"/>
                </a:solidFill>
              </a:rPr>
              <a:t>3</a:t>
            </a:r>
            <a:r>
              <a:rPr lang="en-US" sz="3200" dirty="0" smtClean="0">
                <a:solidFill>
                  <a:srgbClr val="FF00FF"/>
                </a:solidFill>
              </a:rPr>
              <a:t>He) observables</a:t>
            </a:r>
            <a:endParaRPr lang="en-US" sz="3200" dirty="0">
              <a:solidFill>
                <a:srgbClr val="FF00FF"/>
              </a:solidFill>
            </a:endParaRPr>
          </a:p>
        </p:txBody>
      </p:sp>
      <p:sp>
        <p:nvSpPr>
          <p:cNvPr id="20" name="TextBox 19"/>
          <p:cNvSpPr txBox="1"/>
          <p:nvPr/>
        </p:nvSpPr>
        <p:spPr>
          <a:xfrm>
            <a:off x="5827856" y="517136"/>
            <a:ext cx="3112476" cy="307777"/>
          </a:xfrm>
          <a:prstGeom prst="rect">
            <a:avLst/>
          </a:prstGeom>
          <a:noFill/>
        </p:spPr>
        <p:txBody>
          <a:bodyPr wrap="none" rtlCol="0">
            <a:spAutoFit/>
          </a:bodyPr>
          <a:lstStyle/>
          <a:p>
            <a:pPr>
              <a:buNone/>
            </a:pPr>
            <a:r>
              <a:rPr lang="en-US" sz="1400" dirty="0" smtClean="0"/>
              <a:t>D. </a:t>
            </a:r>
            <a:r>
              <a:rPr lang="en-US" sz="1400" dirty="0" err="1" smtClean="0"/>
              <a:t>Coupland</a:t>
            </a:r>
            <a:r>
              <a:rPr lang="en-US" sz="1400" dirty="0" smtClean="0"/>
              <a:t>, M. </a:t>
            </a:r>
            <a:r>
              <a:rPr lang="en-US" sz="1400" dirty="0" err="1" smtClean="0"/>
              <a:t>Youngs</a:t>
            </a:r>
            <a:r>
              <a:rPr lang="en-US" sz="1400" dirty="0" smtClean="0"/>
              <a:t> , Ph.D. (2013)</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0" y="833270"/>
            <a:ext cx="9131300" cy="5644565"/>
          </a:xfrm>
          <a:prstGeom prst="rect">
            <a:avLst/>
          </a:prstGeom>
          <a:solidFill>
            <a:srgbClr val="FFFFFF"/>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a:ln>
                <a:noFill/>
              </a:ln>
              <a:solidFill>
                <a:srgbClr val="DE0000"/>
              </a:solidFill>
              <a:effectLst/>
              <a:latin typeface="Arial" charset="0"/>
              <a:ea typeface="ＭＳ Ｐゴシック" charset="0"/>
              <a:cs typeface="Arial" charset="0"/>
            </a:endParaRPr>
          </a:p>
        </p:txBody>
      </p:sp>
      <p:sp>
        <p:nvSpPr>
          <p:cNvPr id="2368521" name="Rectangle 9"/>
          <p:cNvSpPr>
            <a:spLocks noGrp="1" noChangeArrowheads="1"/>
          </p:cNvSpPr>
          <p:nvPr>
            <p:ph type="title" idx="4294967295"/>
          </p:nvPr>
        </p:nvSpPr>
        <p:spPr>
          <a:xfrm>
            <a:off x="609600" y="227013"/>
            <a:ext cx="7772400" cy="420687"/>
          </a:xfrm>
          <a:noFill/>
          <a:ln>
            <a:noFill/>
          </a:ln>
          <a:effectLst/>
        </p:spPr>
        <p:txBody>
          <a:bodyPr/>
          <a:lstStyle/>
          <a:p>
            <a:r>
              <a:rPr lang="en-US" sz="3200" dirty="0" smtClean="0">
                <a:solidFill>
                  <a:srgbClr val="FF00FF"/>
                </a:solidFill>
                <a:latin typeface="Times New Roman"/>
              </a:rPr>
              <a:t>Comparisons with transport theory: </a:t>
            </a:r>
            <a:r>
              <a:rPr lang="en-US" sz="3200" dirty="0" err="1" smtClean="0">
                <a:solidFill>
                  <a:srgbClr val="FF00FF"/>
                </a:solidFill>
                <a:latin typeface="Times New Roman"/>
              </a:rPr>
              <a:t>n,p</a:t>
            </a:r>
            <a:endParaRPr lang="en-US" sz="3200" dirty="0">
              <a:solidFill>
                <a:srgbClr val="FF00FF"/>
              </a:solidFill>
              <a:latin typeface="Times New Roman"/>
            </a:endParaRPr>
          </a:p>
        </p:txBody>
      </p:sp>
      <p:sp>
        <p:nvSpPr>
          <p:cNvPr id="5" name="Rectangle 4"/>
          <p:cNvSpPr/>
          <p:nvPr/>
        </p:nvSpPr>
        <p:spPr>
          <a:xfrm>
            <a:off x="4843782" y="1064401"/>
            <a:ext cx="4228053" cy="2800767"/>
          </a:xfrm>
          <a:prstGeom prst="rect">
            <a:avLst/>
          </a:prstGeom>
        </p:spPr>
        <p:txBody>
          <a:bodyPr wrap="square">
            <a:spAutoFit/>
          </a:bodyPr>
          <a:lstStyle/>
          <a:p>
            <a:pPr>
              <a:buNone/>
            </a:pPr>
            <a:r>
              <a:rPr lang="en-US" sz="2800" b="1" u="sng" dirty="0" err="1" smtClean="0">
                <a:solidFill>
                  <a:srgbClr val="374B41"/>
                </a:solidFill>
              </a:rPr>
              <a:t>ImQMD</a:t>
            </a:r>
            <a:r>
              <a:rPr lang="en-US" sz="2800" b="1" u="sng" dirty="0" smtClean="0">
                <a:solidFill>
                  <a:srgbClr val="374B41"/>
                </a:solidFill>
              </a:rPr>
              <a:t>:</a:t>
            </a:r>
          </a:p>
          <a:p>
            <a:pPr marL="285750" indent="-285750">
              <a:buFontTx/>
              <a:buChar char="-"/>
            </a:pPr>
            <a:r>
              <a:rPr lang="en-US" sz="2000" dirty="0" smtClean="0"/>
              <a:t>Cluster </a:t>
            </a:r>
            <a:r>
              <a:rPr lang="en-US" sz="2000" dirty="0"/>
              <a:t>production </a:t>
            </a:r>
            <a:r>
              <a:rPr lang="en-US" sz="2000" dirty="0" smtClean="0"/>
              <a:t>does not have the correct binding energies for light fragments.</a:t>
            </a:r>
          </a:p>
          <a:p>
            <a:pPr marL="285750" indent="-285750">
              <a:buFontTx/>
              <a:buChar char="-"/>
            </a:pPr>
            <a:r>
              <a:rPr lang="en-US" sz="2000" dirty="0" smtClean="0"/>
              <a:t>Test semi-classical dynamics by constructing “coalescence invariant” nucleon spectra, which represent flows prior to </a:t>
            </a:r>
            <a:r>
              <a:rPr lang="en-US" sz="2000" dirty="0" err="1" smtClean="0"/>
              <a:t>clusterization</a:t>
            </a:r>
            <a:r>
              <a:rPr lang="en-US" sz="2000" dirty="0" smtClean="0"/>
              <a:t>. </a:t>
            </a:r>
          </a:p>
        </p:txBody>
      </p:sp>
      <p:sp>
        <p:nvSpPr>
          <p:cNvPr id="11" name="Rectangle 10"/>
          <p:cNvSpPr/>
          <p:nvPr/>
        </p:nvSpPr>
        <p:spPr>
          <a:xfrm>
            <a:off x="4760754" y="3820162"/>
            <a:ext cx="4366752" cy="2739211"/>
          </a:xfrm>
          <a:prstGeom prst="rect">
            <a:avLst/>
          </a:prstGeom>
        </p:spPr>
        <p:txBody>
          <a:bodyPr wrap="square">
            <a:spAutoFit/>
          </a:bodyPr>
          <a:lstStyle/>
          <a:p>
            <a:pPr>
              <a:buNone/>
            </a:pPr>
            <a:r>
              <a:rPr lang="en-US" sz="2800" b="1" u="sng" dirty="0" smtClean="0">
                <a:solidFill>
                  <a:srgbClr val="374B41"/>
                </a:solidFill>
              </a:rPr>
              <a:t>Coalescence invariance: </a:t>
            </a:r>
          </a:p>
          <a:p>
            <a:pPr marL="285750" indent="-285750">
              <a:buFontTx/>
              <a:buChar char="-"/>
            </a:pPr>
            <a:r>
              <a:rPr lang="en-US" sz="2000" dirty="0" smtClean="0"/>
              <a:t>Coalescence protons  or neutrons spectra include both free neutrons and protons  and those within clusters. This is done for both experiment data and theoretical calculations.  It is essentially an observable constructed from measured spectra.</a:t>
            </a:r>
          </a:p>
        </p:txBody>
      </p:sp>
      <p:grpSp>
        <p:nvGrpSpPr>
          <p:cNvPr id="2" name="Group 24"/>
          <p:cNvGrpSpPr/>
          <p:nvPr/>
        </p:nvGrpSpPr>
        <p:grpSpPr>
          <a:xfrm>
            <a:off x="32988" y="737404"/>
            <a:ext cx="4728324" cy="3536575"/>
            <a:chOff x="32988" y="737404"/>
            <a:chExt cx="4728324" cy="3536575"/>
          </a:xfrm>
        </p:grpSpPr>
        <p:pic>
          <p:nvPicPr>
            <p:cNvPr id="26" name="Picture 25" descr="xxratios_50.gif"/>
            <p:cNvPicPr>
              <a:picLocks noChangeAspect="1"/>
            </p:cNvPicPr>
            <p:nvPr/>
          </p:nvPicPr>
          <p:blipFill rotWithShape="1">
            <a:blip r:embed="rId4">
              <a:extLst>
                <a:ext uri="{28A0092B-C50C-407E-A947-70E740481C1C}">
                  <a14:useLocalDpi xmlns:a14="http://schemas.microsoft.com/office/drawing/2010/main" val="0"/>
                </a:ext>
              </a:extLst>
            </a:blip>
            <a:srcRect t="65424" r="51398"/>
            <a:stretch/>
          </p:blipFill>
          <p:spPr>
            <a:xfrm>
              <a:off x="32988" y="991256"/>
              <a:ext cx="4728324" cy="3282723"/>
            </a:xfrm>
            <a:prstGeom prst="rect">
              <a:avLst/>
            </a:prstGeom>
          </p:spPr>
        </p:pic>
        <p:sp>
          <p:nvSpPr>
            <p:cNvPr id="3" name="TextBox 2"/>
            <p:cNvSpPr txBox="1"/>
            <p:nvPr/>
          </p:nvSpPr>
          <p:spPr>
            <a:xfrm>
              <a:off x="781860" y="737404"/>
              <a:ext cx="3962400" cy="461665"/>
            </a:xfrm>
            <a:prstGeom prst="rect">
              <a:avLst/>
            </a:prstGeom>
            <a:noFill/>
          </p:spPr>
          <p:txBody>
            <a:bodyPr wrap="square" rtlCol="0">
              <a:spAutoFit/>
            </a:bodyPr>
            <a:lstStyle/>
            <a:p>
              <a:pPr algn="ctr">
                <a:buNone/>
              </a:pPr>
              <a:r>
                <a:rPr lang="en-US" sz="2400" b="1" dirty="0" smtClean="0"/>
                <a:t>Free particles</a:t>
              </a:r>
              <a:endParaRPr lang="en-US" sz="2400" b="1" dirty="0"/>
            </a:p>
          </p:txBody>
        </p:sp>
        <p:sp>
          <p:nvSpPr>
            <p:cNvPr id="8" name="TextBox 7"/>
            <p:cNvSpPr txBox="1"/>
            <p:nvPr/>
          </p:nvSpPr>
          <p:spPr>
            <a:xfrm>
              <a:off x="1086312" y="3272484"/>
              <a:ext cx="1600200" cy="400110"/>
            </a:xfrm>
            <a:prstGeom prst="rect">
              <a:avLst/>
            </a:prstGeom>
            <a:noFill/>
          </p:spPr>
          <p:txBody>
            <a:bodyPr wrap="square" rtlCol="0">
              <a:spAutoFit/>
            </a:bodyPr>
            <a:lstStyle/>
            <a:p>
              <a:pPr>
                <a:buNone/>
              </a:pPr>
              <a:r>
                <a:rPr lang="en-US" sz="2000" b="1" dirty="0" smtClean="0">
                  <a:solidFill>
                    <a:srgbClr val="FF0000"/>
                  </a:solidFill>
                </a:rPr>
                <a:t>E/A=50MeV</a:t>
              </a:r>
              <a:endParaRPr lang="en-US" sz="2000" b="1" dirty="0">
                <a:solidFill>
                  <a:srgbClr val="FF0000"/>
                </a:solidFill>
              </a:endParaRPr>
            </a:p>
          </p:txBody>
        </p:sp>
        <p:pic>
          <p:nvPicPr>
            <p:cNvPr id="18" name="Picture 17" descr="xxratios_120.gif"/>
            <p:cNvPicPr>
              <a:picLocks noChangeAspect="1"/>
            </p:cNvPicPr>
            <p:nvPr/>
          </p:nvPicPr>
          <p:blipFill rotWithShape="1">
            <a:blip r:embed="rId5">
              <a:extLst>
                <a:ext uri="{28A0092B-C50C-407E-A947-70E740481C1C}">
                  <a14:useLocalDpi xmlns:a14="http://schemas.microsoft.com/office/drawing/2010/main" val="0"/>
                </a:ext>
              </a:extLst>
            </a:blip>
            <a:srcRect l="77537" t="38667" r="9024" b="55752"/>
            <a:stretch/>
          </p:blipFill>
          <p:spPr>
            <a:xfrm>
              <a:off x="2185891" y="1230372"/>
              <a:ext cx="1867433" cy="756916"/>
            </a:xfrm>
            <a:prstGeom prst="rect">
              <a:avLst/>
            </a:prstGeom>
          </p:spPr>
        </p:pic>
      </p:grpSp>
      <p:sp>
        <p:nvSpPr>
          <p:cNvPr id="45" name="TextBox 44"/>
          <p:cNvSpPr txBox="1"/>
          <p:nvPr/>
        </p:nvSpPr>
        <p:spPr>
          <a:xfrm>
            <a:off x="254000" y="5267913"/>
            <a:ext cx="4559300" cy="1130566"/>
          </a:xfrm>
          <a:prstGeom prst="rect">
            <a:avLst/>
          </a:prstGeom>
          <a:solidFill>
            <a:schemeClr val="accent2">
              <a:lumMod val="40000"/>
              <a:lumOff val="60000"/>
            </a:schemeClr>
          </a:solidFill>
        </p:spPr>
        <p:txBody>
          <a:bodyPr wrap="square" rtlCol="0">
            <a:spAutoFit/>
          </a:bodyPr>
          <a:lstStyle/>
          <a:p>
            <a:pPr>
              <a:lnSpc>
                <a:spcPct val="90000"/>
              </a:lnSpc>
              <a:buNone/>
            </a:pPr>
            <a:r>
              <a:rPr lang="en-US" sz="1400" dirty="0" smtClean="0"/>
              <a:t> </a:t>
            </a:r>
            <a:r>
              <a:rPr lang="en-US" sz="1600" dirty="0" smtClean="0"/>
              <a:t>ImQMD05_sky</a:t>
            </a:r>
            <a:r>
              <a:rPr lang="en-US" sz="1600" dirty="0"/>
              <a:t>: incorporate </a:t>
            </a:r>
            <a:r>
              <a:rPr lang="en-US" sz="1600" dirty="0" err="1"/>
              <a:t>Skyrme</a:t>
            </a:r>
            <a:r>
              <a:rPr lang="en-US" sz="1600" dirty="0"/>
              <a:t> interactions</a:t>
            </a:r>
          </a:p>
          <a:p>
            <a:pPr>
              <a:lnSpc>
                <a:spcPct val="90000"/>
              </a:lnSpc>
              <a:buNone/>
            </a:pPr>
            <a:r>
              <a:rPr lang="en-US" sz="1600" dirty="0" smtClean="0"/>
              <a:t>Y. Zhang (2013) Private Communication</a:t>
            </a:r>
          </a:p>
          <a:p>
            <a:pPr>
              <a:lnSpc>
                <a:spcPct val="90000"/>
              </a:lnSpc>
              <a:buNone/>
            </a:pPr>
            <a:r>
              <a:rPr lang="en-US" sz="1600" dirty="0" smtClean="0"/>
              <a:t>Tsang (2013) Private Communication</a:t>
            </a:r>
          </a:p>
          <a:p>
            <a:pPr>
              <a:lnSpc>
                <a:spcPct val="90000"/>
              </a:lnSpc>
              <a:buNone/>
            </a:pPr>
            <a:r>
              <a:rPr lang="en-US" sz="1600" dirty="0" smtClean="0"/>
              <a:t>D. </a:t>
            </a:r>
            <a:r>
              <a:rPr lang="en-US" sz="1600" dirty="0" err="1" smtClean="0"/>
              <a:t>Coupland</a:t>
            </a:r>
            <a:r>
              <a:rPr lang="en-US" sz="1600" dirty="0" smtClean="0"/>
              <a:t>, M. </a:t>
            </a:r>
            <a:r>
              <a:rPr lang="en-US" sz="1600" dirty="0" err="1" smtClean="0"/>
              <a:t>Youngs</a:t>
            </a:r>
            <a:r>
              <a:rPr lang="en-US" sz="1600" dirty="0" smtClean="0"/>
              <a:t> (2013)</a:t>
            </a:r>
            <a:endParaRPr lang="en-US" sz="1600" dirty="0"/>
          </a:p>
        </p:txBody>
      </p:sp>
      <p:graphicFrame>
        <p:nvGraphicFramePr>
          <p:cNvPr id="921602" name="Object 2"/>
          <p:cNvGraphicFramePr>
            <a:graphicFrameLocks noChangeAspect="1"/>
          </p:cNvGraphicFramePr>
          <p:nvPr/>
        </p:nvGraphicFramePr>
        <p:xfrm>
          <a:off x="749300" y="4270375"/>
          <a:ext cx="3111500" cy="948036"/>
        </p:xfrm>
        <a:graphic>
          <a:graphicData uri="http://schemas.openxmlformats.org/presentationml/2006/ole">
            <mc:AlternateContent xmlns:mc="http://schemas.openxmlformats.org/markup-compatibility/2006">
              <mc:Choice xmlns:v="urn:schemas-microsoft-com:vml" Requires="v">
                <p:oleObj spid="_x0000_s921616" name="Equation" r:id="rId6" imgW="1752187" imgH="533538" progId="Equation.DSMT4">
                  <p:embed/>
                </p:oleObj>
              </mc:Choice>
              <mc:Fallback>
                <p:oleObj name="Equation" r:id="rId6" imgW="1752187" imgH="533538"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300" y="4270375"/>
                        <a:ext cx="3111500" cy="9480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1" name="Group 26"/>
          <p:cNvGrpSpPr/>
          <p:nvPr/>
        </p:nvGrpSpPr>
        <p:grpSpPr>
          <a:xfrm>
            <a:off x="0" y="734825"/>
            <a:ext cx="4876891" cy="3549879"/>
            <a:chOff x="8757452" y="3308121"/>
            <a:chExt cx="4876891" cy="3549879"/>
          </a:xfrm>
        </p:grpSpPr>
        <p:pic>
          <p:nvPicPr>
            <p:cNvPr id="46" name="Picture 45" descr="xxratios_50.gif"/>
            <p:cNvPicPr>
              <a:picLocks noChangeAspect="1"/>
            </p:cNvPicPr>
            <p:nvPr/>
          </p:nvPicPr>
          <p:blipFill rotWithShape="1">
            <a:blip r:embed="rId4">
              <a:extLst>
                <a:ext uri="{28A0092B-C50C-407E-A947-70E740481C1C}">
                  <a14:useLocalDpi xmlns:a14="http://schemas.microsoft.com/office/drawing/2010/main" val="0"/>
                </a:ext>
              </a:extLst>
            </a:blip>
            <a:srcRect l="50141" t="66476"/>
            <a:stretch/>
          </p:blipFill>
          <p:spPr>
            <a:xfrm>
              <a:off x="8757452" y="3657873"/>
              <a:ext cx="4876891" cy="3200127"/>
            </a:xfrm>
            <a:prstGeom prst="rect">
              <a:avLst/>
            </a:prstGeom>
          </p:spPr>
        </p:pic>
        <p:sp>
          <p:nvSpPr>
            <p:cNvPr id="47" name="TextBox 46"/>
            <p:cNvSpPr txBox="1"/>
            <p:nvPr/>
          </p:nvSpPr>
          <p:spPr>
            <a:xfrm>
              <a:off x="9377828" y="3308121"/>
              <a:ext cx="3962400" cy="461665"/>
            </a:xfrm>
            <a:prstGeom prst="rect">
              <a:avLst/>
            </a:prstGeom>
            <a:noFill/>
          </p:spPr>
          <p:txBody>
            <a:bodyPr wrap="square" rtlCol="0">
              <a:spAutoFit/>
            </a:bodyPr>
            <a:lstStyle/>
            <a:p>
              <a:pPr algn="ctr">
                <a:buNone/>
              </a:pPr>
              <a:r>
                <a:rPr lang="en-US" sz="2400" b="1" dirty="0" smtClean="0"/>
                <a:t>Coalescence </a:t>
              </a:r>
              <a:r>
                <a:rPr lang="en-US" sz="2400" b="1" dirty="0" err="1" smtClean="0"/>
                <a:t>invarient</a:t>
              </a:r>
              <a:r>
                <a:rPr lang="en-US" sz="2400" b="1" dirty="0" smtClean="0"/>
                <a:t> n/p</a:t>
              </a:r>
              <a:endParaRPr lang="en-US" sz="2400" b="1" dirty="0"/>
            </a:p>
          </p:txBody>
        </p:sp>
        <p:sp>
          <p:nvSpPr>
            <p:cNvPr id="48" name="TextBox 47"/>
            <p:cNvSpPr txBox="1"/>
            <p:nvPr/>
          </p:nvSpPr>
          <p:spPr>
            <a:xfrm>
              <a:off x="10426009" y="5783740"/>
              <a:ext cx="1600200" cy="400110"/>
            </a:xfrm>
            <a:prstGeom prst="rect">
              <a:avLst/>
            </a:prstGeom>
            <a:noFill/>
          </p:spPr>
          <p:txBody>
            <a:bodyPr wrap="square" rtlCol="0">
              <a:spAutoFit/>
            </a:bodyPr>
            <a:lstStyle/>
            <a:p>
              <a:pPr>
                <a:buNone/>
              </a:pPr>
              <a:r>
                <a:rPr lang="en-US" sz="2000" b="1" dirty="0" smtClean="0">
                  <a:solidFill>
                    <a:srgbClr val="FF0000"/>
                  </a:solidFill>
                </a:rPr>
                <a:t>E/A=50MeV</a:t>
              </a:r>
              <a:endParaRPr lang="en-US" sz="2000" b="1" dirty="0">
                <a:solidFill>
                  <a:srgbClr val="FF0000"/>
                </a:solidFill>
              </a:endParaRPr>
            </a:p>
          </p:txBody>
        </p:sp>
        <p:pic>
          <p:nvPicPr>
            <p:cNvPr id="49" name="Picture 48" descr="xxratios_120.gif"/>
            <p:cNvPicPr>
              <a:picLocks noChangeAspect="1"/>
            </p:cNvPicPr>
            <p:nvPr/>
          </p:nvPicPr>
          <p:blipFill rotWithShape="1">
            <a:blip r:embed="rId5">
              <a:extLst>
                <a:ext uri="{28A0092B-C50C-407E-A947-70E740481C1C}">
                  <a14:useLocalDpi xmlns:a14="http://schemas.microsoft.com/office/drawing/2010/main" val="0"/>
                </a:ext>
              </a:extLst>
            </a:blip>
            <a:srcRect l="77537" t="38667" r="9024" b="55752"/>
            <a:stretch/>
          </p:blipFill>
          <p:spPr>
            <a:xfrm>
              <a:off x="10898806" y="3791116"/>
              <a:ext cx="1867433" cy="756916"/>
            </a:xfrm>
            <a:prstGeom prst="rect">
              <a:avLst/>
            </a:prstGeom>
          </p:spPr>
        </p:pic>
      </p:grpSp>
      <p:sp>
        <p:nvSpPr>
          <p:cNvPr id="50" name="Down Arrow 49"/>
          <p:cNvSpPr/>
          <p:nvPr/>
        </p:nvSpPr>
        <p:spPr bwMode="auto">
          <a:xfrm flipV="1">
            <a:off x="4107181" y="4368800"/>
            <a:ext cx="502919" cy="927100"/>
          </a:xfrm>
          <a:prstGeom prst="downArrow">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612399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xydratio_50_opt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272" y="778191"/>
            <a:ext cx="4681728" cy="3070178"/>
          </a:xfrm>
          <a:prstGeom prst="rect">
            <a:avLst/>
          </a:prstGeom>
        </p:spPr>
      </p:pic>
      <p:pic>
        <p:nvPicPr>
          <p:cNvPr id="14" name="Picture 13" descr="xxratiosboth_50_opt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3971"/>
            <a:ext cx="4681728" cy="3070178"/>
          </a:xfrm>
          <a:prstGeom prst="rect">
            <a:avLst/>
          </a:prstGeom>
        </p:spPr>
      </p:pic>
      <p:sp>
        <p:nvSpPr>
          <p:cNvPr id="15" name="TextBox 14"/>
          <p:cNvSpPr txBox="1"/>
          <p:nvPr/>
        </p:nvSpPr>
        <p:spPr>
          <a:xfrm>
            <a:off x="962424" y="904578"/>
            <a:ext cx="1600200" cy="400110"/>
          </a:xfrm>
          <a:prstGeom prst="rect">
            <a:avLst/>
          </a:prstGeom>
          <a:noFill/>
        </p:spPr>
        <p:txBody>
          <a:bodyPr wrap="square" rtlCol="0">
            <a:spAutoFit/>
          </a:bodyPr>
          <a:lstStyle/>
          <a:p>
            <a:pPr>
              <a:buNone/>
            </a:pPr>
            <a:r>
              <a:rPr lang="en-US" sz="2000" dirty="0" smtClean="0"/>
              <a:t>E/A=50MeV</a:t>
            </a:r>
            <a:endParaRPr lang="en-US" sz="2000" dirty="0"/>
          </a:p>
        </p:txBody>
      </p:sp>
      <p:sp>
        <p:nvSpPr>
          <p:cNvPr id="16" name="TextBox 15"/>
          <p:cNvSpPr txBox="1"/>
          <p:nvPr/>
        </p:nvSpPr>
        <p:spPr>
          <a:xfrm>
            <a:off x="5359152" y="896228"/>
            <a:ext cx="1600200" cy="400110"/>
          </a:xfrm>
          <a:prstGeom prst="rect">
            <a:avLst/>
          </a:prstGeom>
          <a:noFill/>
        </p:spPr>
        <p:txBody>
          <a:bodyPr wrap="square" rtlCol="0">
            <a:spAutoFit/>
          </a:bodyPr>
          <a:lstStyle/>
          <a:p>
            <a:pPr>
              <a:buNone/>
            </a:pPr>
            <a:r>
              <a:rPr lang="en-US" sz="2000" dirty="0" smtClean="0"/>
              <a:t>E/A=50MeV</a:t>
            </a:r>
            <a:endParaRPr lang="en-US" sz="2000" dirty="0"/>
          </a:p>
        </p:txBody>
      </p:sp>
      <p:sp>
        <p:nvSpPr>
          <p:cNvPr id="17" name="TextBox 16"/>
          <p:cNvSpPr txBox="1"/>
          <p:nvPr/>
        </p:nvSpPr>
        <p:spPr>
          <a:xfrm rot="16200000">
            <a:off x="-457208" y="1866901"/>
            <a:ext cx="1283749" cy="369332"/>
          </a:xfrm>
          <a:prstGeom prst="rect">
            <a:avLst/>
          </a:prstGeom>
          <a:solidFill>
            <a:srgbClr val="FFFFFF"/>
          </a:solidFill>
        </p:spPr>
        <p:txBody>
          <a:bodyPr wrap="none" rtlCol="0">
            <a:spAutoFit/>
          </a:bodyPr>
          <a:lstStyle/>
          <a:p>
            <a:pPr>
              <a:buNone/>
            </a:pPr>
            <a:r>
              <a:rPr lang="en-US" dirty="0" err="1" smtClean="0"/>
              <a:t>R</a:t>
            </a:r>
            <a:r>
              <a:rPr lang="en-US" baseline="-25000" dirty="0" err="1" smtClean="0"/>
              <a:t>i</a:t>
            </a:r>
            <a:r>
              <a:rPr lang="en-US" dirty="0" smtClean="0"/>
              <a:t>(124/112)</a:t>
            </a:r>
            <a:endParaRPr lang="en-US" dirty="0"/>
          </a:p>
        </p:txBody>
      </p:sp>
      <p:sp>
        <p:nvSpPr>
          <p:cNvPr id="18" name="TextBox 17"/>
          <p:cNvSpPr txBox="1"/>
          <p:nvPr/>
        </p:nvSpPr>
        <p:spPr>
          <a:xfrm rot="16200000">
            <a:off x="4481647" y="1993901"/>
            <a:ext cx="702436" cy="369332"/>
          </a:xfrm>
          <a:prstGeom prst="rect">
            <a:avLst/>
          </a:prstGeom>
          <a:solidFill>
            <a:srgbClr val="FFFFFF"/>
          </a:solidFill>
        </p:spPr>
        <p:txBody>
          <a:bodyPr wrap="none" rtlCol="0">
            <a:spAutoFit/>
          </a:bodyPr>
          <a:lstStyle/>
          <a:p>
            <a:pPr>
              <a:buNone/>
            </a:pPr>
            <a:r>
              <a:rPr lang="en-US" dirty="0" err="1" smtClean="0"/>
              <a:t>DR</a:t>
            </a:r>
            <a:r>
              <a:rPr lang="en-US" baseline="-25000" dirty="0" err="1" smtClean="0"/>
              <a:t>n</a:t>
            </a:r>
            <a:r>
              <a:rPr lang="en-US" baseline="-25000" dirty="0" smtClean="0"/>
              <a:t>/p</a:t>
            </a:r>
            <a:endParaRPr lang="en-US" dirty="0"/>
          </a:p>
        </p:txBody>
      </p:sp>
      <p:sp>
        <p:nvSpPr>
          <p:cNvPr id="19" name="TextBox 18"/>
          <p:cNvSpPr txBox="1"/>
          <p:nvPr/>
        </p:nvSpPr>
        <p:spPr>
          <a:xfrm>
            <a:off x="889000" y="38100"/>
            <a:ext cx="7772400" cy="584775"/>
          </a:xfrm>
          <a:prstGeom prst="rect">
            <a:avLst/>
          </a:prstGeom>
          <a:noFill/>
        </p:spPr>
        <p:txBody>
          <a:bodyPr wrap="square" rtlCol="0">
            <a:spAutoFit/>
          </a:bodyPr>
          <a:lstStyle/>
          <a:p>
            <a:pPr>
              <a:buNone/>
            </a:pPr>
            <a:r>
              <a:rPr lang="en-US" sz="3200" dirty="0" smtClean="0">
                <a:solidFill>
                  <a:srgbClr val="FF00FF"/>
                </a:solidFill>
              </a:rPr>
              <a:t>Comparison of   independent particle ratios</a:t>
            </a:r>
            <a:endParaRPr lang="en-US" sz="3200" dirty="0">
              <a:solidFill>
                <a:srgbClr val="FF00FF"/>
              </a:solidFill>
            </a:endParaRPr>
          </a:p>
        </p:txBody>
      </p:sp>
      <p:sp>
        <p:nvSpPr>
          <p:cNvPr id="21" name="Rectangle 20"/>
          <p:cNvSpPr/>
          <p:nvPr/>
        </p:nvSpPr>
        <p:spPr bwMode="auto">
          <a:xfrm>
            <a:off x="4660900" y="660400"/>
            <a:ext cx="4495800" cy="6197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pic>
        <p:nvPicPr>
          <p:cNvPr id="22" name="Picture 21" descr="xxratios_50.gif"/>
          <p:cNvPicPr>
            <a:picLocks noChangeAspect="1"/>
          </p:cNvPicPr>
          <p:nvPr/>
        </p:nvPicPr>
        <p:blipFill rotWithShape="1">
          <a:blip r:embed="rId4">
            <a:extLst>
              <a:ext uri="{28A0092B-C50C-407E-A947-70E740481C1C}">
                <a14:useLocalDpi xmlns:a14="http://schemas.microsoft.com/office/drawing/2010/main" val="0"/>
              </a:ext>
            </a:extLst>
          </a:blip>
          <a:srcRect l="51576" b="33431"/>
          <a:stretch/>
        </p:blipFill>
        <p:spPr>
          <a:xfrm>
            <a:off x="4724401" y="900912"/>
            <a:ext cx="4284136" cy="5747527"/>
          </a:xfrm>
          <a:prstGeom prst="rect">
            <a:avLst/>
          </a:prstGeom>
        </p:spPr>
      </p:pic>
      <p:sp>
        <p:nvSpPr>
          <p:cNvPr id="23" name="TextBox 22"/>
          <p:cNvSpPr txBox="1"/>
          <p:nvPr/>
        </p:nvSpPr>
        <p:spPr>
          <a:xfrm rot="16200000">
            <a:off x="4199561" y="1917702"/>
            <a:ext cx="1317412" cy="369332"/>
          </a:xfrm>
          <a:prstGeom prst="rect">
            <a:avLst/>
          </a:prstGeom>
          <a:solidFill>
            <a:srgbClr val="FFFFFF"/>
          </a:solidFill>
        </p:spPr>
        <p:txBody>
          <a:bodyPr wrap="none" rtlCol="0">
            <a:spAutoFit/>
          </a:bodyPr>
          <a:lstStyle/>
          <a:p>
            <a:pPr>
              <a:buNone/>
            </a:pPr>
            <a:r>
              <a:rPr lang="en-US" dirty="0" err="1" smtClean="0"/>
              <a:t>R</a:t>
            </a:r>
            <a:r>
              <a:rPr lang="en-US" baseline="-25000" dirty="0" err="1" smtClean="0"/>
              <a:t>n</a:t>
            </a:r>
            <a:r>
              <a:rPr lang="en-US" dirty="0" smtClean="0"/>
              <a:t>(124/112)</a:t>
            </a:r>
            <a:endParaRPr lang="en-US" dirty="0"/>
          </a:p>
        </p:txBody>
      </p:sp>
      <p:sp>
        <p:nvSpPr>
          <p:cNvPr id="24" name="TextBox 23"/>
          <p:cNvSpPr txBox="1"/>
          <p:nvPr/>
        </p:nvSpPr>
        <p:spPr>
          <a:xfrm rot="16200000">
            <a:off x="4199562" y="4940302"/>
            <a:ext cx="1317412" cy="369332"/>
          </a:xfrm>
          <a:prstGeom prst="rect">
            <a:avLst/>
          </a:prstGeom>
          <a:solidFill>
            <a:srgbClr val="FFFFFF"/>
          </a:solidFill>
        </p:spPr>
        <p:txBody>
          <a:bodyPr wrap="none" rtlCol="0">
            <a:spAutoFit/>
          </a:bodyPr>
          <a:lstStyle/>
          <a:p>
            <a:pPr>
              <a:buNone/>
            </a:pPr>
            <a:r>
              <a:rPr lang="en-US" dirty="0" err="1" smtClean="0"/>
              <a:t>R</a:t>
            </a:r>
            <a:r>
              <a:rPr lang="en-US" baseline="-25000" dirty="0" err="1" smtClean="0"/>
              <a:t>p</a:t>
            </a:r>
            <a:r>
              <a:rPr lang="en-US" dirty="0" smtClean="0"/>
              <a:t>(124/112)</a:t>
            </a:r>
            <a:endParaRPr lang="en-US" dirty="0"/>
          </a:p>
        </p:txBody>
      </p:sp>
      <p:sp>
        <p:nvSpPr>
          <p:cNvPr id="25" name="Rectangle 24"/>
          <p:cNvSpPr/>
          <p:nvPr/>
        </p:nvSpPr>
        <p:spPr>
          <a:xfrm>
            <a:off x="386082" y="3993733"/>
            <a:ext cx="4228053" cy="2800767"/>
          </a:xfrm>
          <a:prstGeom prst="rect">
            <a:avLst/>
          </a:prstGeom>
        </p:spPr>
        <p:txBody>
          <a:bodyPr wrap="square">
            <a:spAutoFit/>
          </a:bodyPr>
          <a:lstStyle/>
          <a:p>
            <a:pPr>
              <a:buNone/>
            </a:pPr>
            <a:r>
              <a:rPr lang="en-US" sz="2800" b="1" u="sng" dirty="0" err="1" smtClean="0">
                <a:solidFill>
                  <a:srgbClr val="374B41"/>
                </a:solidFill>
              </a:rPr>
              <a:t>ImQMD</a:t>
            </a:r>
            <a:r>
              <a:rPr lang="en-US" sz="2800" b="1" u="sng" dirty="0" smtClean="0">
                <a:solidFill>
                  <a:srgbClr val="374B41"/>
                </a:solidFill>
              </a:rPr>
              <a:t>:</a:t>
            </a:r>
          </a:p>
          <a:p>
            <a:pPr marL="285750" indent="-285750">
              <a:buFontTx/>
              <a:buChar char="-"/>
            </a:pPr>
            <a:r>
              <a:rPr lang="en-US" sz="2000" dirty="0" smtClean="0"/>
              <a:t>Soft sym energy approaches free data at high energies, but differs at low energies where clusters contribute. </a:t>
            </a:r>
          </a:p>
          <a:p>
            <a:pPr marL="285750" indent="-285750">
              <a:buFontTx/>
              <a:buChar char="-"/>
            </a:pPr>
            <a:r>
              <a:rPr lang="en-US" sz="2000" dirty="0" smtClean="0"/>
              <a:t>Including free and bound nucleons in the observable reduces the discrepancies </a:t>
            </a:r>
          </a:p>
        </p:txBody>
      </p:sp>
      <p:sp>
        <p:nvSpPr>
          <p:cNvPr id="20" name="TextBox 19"/>
          <p:cNvSpPr txBox="1"/>
          <p:nvPr/>
        </p:nvSpPr>
        <p:spPr>
          <a:xfrm>
            <a:off x="1187162" y="541558"/>
            <a:ext cx="3112476" cy="307777"/>
          </a:xfrm>
          <a:prstGeom prst="rect">
            <a:avLst/>
          </a:prstGeom>
          <a:noFill/>
        </p:spPr>
        <p:txBody>
          <a:bodyPr wrap="none" rtlCol="0">
            <a:spAutoFit/>
          </a:bodyPr>
          <a:lstStyle/>
          <a:p>
            <a:pPr>
              <a:buNone/>
            </a:pPr>
            <a:r>
              <a:rPr lang="en-US" sz="1400" dirty="0" smtClean="0"/>
              <a:t>D. </a:t>
            </a:r>
            <a:r>
              <a:rPr lang="en-US" sz="1400" dirty="0" err="1" smtClean="0"/>
              <a:t>Coupland</a:t>
            </a:r>
            <a:r>
              <a:rPr lang="en-US" sz="1400" dirty="0" smtClean="0"/>
              <a:t>, M. </a:t>
            </a:r>
            <a:r>
              <a:rPr lang="en-US" sz="1400" dirty="0" err="1" smtClean="0"/>
              <a:t>Youngs</a:t>
            </a:r>
            <a:r>
              <a:rPr lang="en-US" sz="1400" dirty="0" smtClean="0"/>
              <a:t> , Ph.D. (2013)</a:t>
            </a:r>
            <a:endParaRPr lang="en-US" sz="1400" dirty="0"/>
          </a:p>
        </p:txBody>
      </p:sp>
      <p:sp>
        <p:nvSpPr>
          <p:cNvPr id="26" name="TextBox 25"/>
          <p:cNvSpPr txBox="1"/>
          <p:nvPr/>
        </p:nvSpPr>
        <p:spPr>
          <a:xfrm>
            <a:off x="5424848" y="663668"/>
            <a:ext cx="3326727" cy="307777"/>
          </a:xfrm>
          <a:prstGeom prst="rect">
            <a:avLst/>
          </a:prstGeom>
          <a:noFill/>
        </p:spPr>
        <p:txBody>
          <a:bodyPr wrap="none" rtlCol="0">
            <a:spAutoFit/>
          </a:bodyPr>
          <a:lstStyle/>
          <a:p>
            <a:pPr>
              <a:buNone/>
            </a:pPr>
            <a:r>
              <a:rPr lang="en-US" sz="1400" dirty="0" smtClean="0"/>
              <a:t>D. </a:t>
            </a:r>
            <a:r>
              <a:rPr lang="en-US" sz="1400" dirty="0" err="1" smtClean="0"/>
              <a:t>Coupland</a:t>
            </a:r>
            <a:r>
              <a:rPr lang="en-US" sz="1400" dirty="0" smtClean="0"/>
              <a:t>, M. </a:t>
            </a:r>
            <a:r>
              <a:rPr lang="en-US" sz="1400" dirty="0" err="1" smtClean="0"/>
              <a:t>Youngs</a:t>
            </a:r>
            <a:r>
              <a:rPr lang="en-US" sz="1400" dirty="0" smtClean="0"/>
              <a:t> , Y. Zhang. (2013)</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0" y="833270"/>
            <a:ext cx="9131300" cy="5644565"/>
          </a:xfrm>
          <a:prstGeom prst="rect">
            <a:avLst/>
          </a:prstGeom>
          <a:solidFill>
            <a:srgbClr val="FFFFFF"/>
          </a:solidFill>
          <a:ln w="28575"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a:ln>
                <a:noFill/>
              </a:ln>
              <a:solidFill>
                <a:srgbClr val="DE0000"/>
              </a:solidFill>
              <a:effectLst/>
              <a:latin typeface="Arial" charset="0"/>
              <a:ea typeface="ＭＳ Ｐゴシック" charset="0"/>
              <a:cs typeface="Arial" charset="0"/>
            </a:endParaRPr>
          </a:p>
        </p:txBody>
      </p:sp>
      <p:sp>
        <p:nvSpPr>
          <p:cNvPr id="13" name="Slide Number Placeholder 2"/>
          <p:cNvSpPr>
            <a:spLocks noGrp="1"/>
          </p:cNvSpPr>
          <p:nvPr>
            <p:ph type="sldNum" sz="quarter" idx="11"/>
          </p:nvPr>
        </p:nvSpPr>
        <p:spPr/>
        <p:txBody>
          <a:bodyPr/>
          <a:lstStyle/>
          <a:p>
            <a:fld id="{454D13D5-3A0D-0341-A0F1-7CF43E2DFD89}" type="slidenum">
              <a:rPr lang="en-US"/>
              <a:pPr/>
              <a:t>15</a:t>
            </a:fld>
            <a:endParaRPr lang="en-US"/>
          </a:p>
        </p:txBody>
      </p:sp>
      <p:sp>
        <p:nvSpPr>
          <p:cNvPr id="2368521" name="Rectangle 9"/>
          <p:cNvSpPr>
            <a:spLocks noGrp="1" noChangeArrowheads="1"/>
          </p:cNvSpPr>
          <p:nvPr>
            <p:ph type="title" idx="4294967295"/>
          </p:nvPr>
        </p:nvSpPr>
        <p:spPr>
          <a:xfrm>
            <a:off x="596900" y="0"/>
            <a:ext cx="7772400" cy="700087"/>
          </a:xfrm>
          <a:noFill/>
          <a:ln>
            <a:noFill/>
          </a:ln>
          <a:effectLst/>
        </p:spPr>
        <p:txBody>
          <a:bodyPr/>
          <a:lstStyle/>
          <a:p>
            <a:r>
              <a:rPr lang="en-US" sz="3200" dirty="0" smtClean="0">
                <a:solidFill>
                  <a:srgbClr val="FF00FF"/>
                </a:solidFill>
                <a:latin typeface="Times New Roman" pitchFamily="18" charset="0"/>
                <a:cs typeface="Times New Roman" pitchFamily="18" charset="0"/>
              </a:rPr>
              <a:t>Comparisons of n/p double ratios </a:t>
            </a:r>
            <a:endParaRPr lang="en-US" sz="3200" dirty="0">
              <a:solidFill>
                <a:srgbClr val="FF00FF"/>
              </a:solidFill>
              <a:latin typeface="Times New Roman" pitchFamily="18" charset="0"/>
              <a:cs typeface="Times New Roman" pitchFamily="18" charset="0"/>
            </a:endParaRPr>
          </a:p>
        </p:txBody>
      </p:sp>
      <p:sp>
        <p:nvSpPr>
          <p:cNvPr id="5" name="Rectangle 4"/>
          <p:cNvSpPr/>
          <p:nvPr/>
        </p:nvSpPr>
        <p:spPr>
          <a:xfrm>
            <a:off x="4843782" y="1064401"/>
            <a:ext cx="4228053" cy="2677656"/>
          </a:xfrm>
          <a:prstGeom prst="rect">
            <a:avLst/>
          </a:prstGeom>
        </p:spPr>
        <p:txBody>
          <a:bodyPr wrap="square">
            <a:spAutoFit/>
          </a:bodyPr>
          <a:lstStyle/>
          <a:p>
            <a:r>
              <a:rPr lang="en-US" sz="2800" b="1" u="sng" dirty="0" err="1" smtClean="0">
                <a:solidFill>
                  <a:srgbClr val="374B41"/>
                </a:solidFill>
              </a:rPr>
              <a:t>ImQMD</a:t>
            </a:r>
            <a:r>
              <a:rPr lang="en-US" sz="2800" b="1" u="sng" dirty="0" smtClean="0">
                <a:solidFill>
                  <a:srgbClr val="374B41"/>
                </a:solidFill>
              </a:rPr>
              <a:t>:</a:t>
            </a:r>
          </a:p>
          <a:p>
            <a:pPr marL="285750" indent="-285750">
              <a:buFontTx/>
              <a:buChar char="-"/>
            </a:pPr>
            <a:r>
              <a:rPr lang="en-US" sz="2000" dirty="0" smtClean="0"/>
              <a:t>Cluster </a:t>
            </a:r>
            <a:r>
              <a:rPr lang="en-US" sz="2000" dirty="0"/>
              <a:t>production for alphas is not </a:t>
            </a:r>
            <a:r>
              <a:rPr lang="en-US" sz="2000" dirty="0" smtClean="0"/>
              <a:t>realistic</a:t>
            </a:r>
          </a:p>
          <a:p>
            <a:pPr marL="285750" indent="-285750">
              <a:buFontTx/>
              <a:buChar char="-"/>
            </a:pPr>
            <a:r>
              <a:rPr lang="en-US" sz="2000" i="1" dirty="0" smtClean="0"/>
              <a:t>Possible solution:</a:t>
            </a:r>
            <a:r>
              <a:rPr lang="en-US" sz="2000" dirty="0" smtClean="0"/>
              <a:t> Ignore the cluster production mechanism and look all the light particles (neutrons and protons) at a given velocity</a:t>
            </a:r>
          </a:p>
        </p:txBody>
      </p:sp>
      <p:sp>
        <p:nvSpPr>
          <p:cNvPr id="11" name="Rectangle 10"/>
          <p:cNvSpPr/>
          <p:nvPr/>
        </p:nvSpPr>
        <p:spPr>
          <a:xfrm>
            <a:off x="4760754" y="3820162"/>
            <a:ext cx="4366752" cy="2677656"/>
          </a:xfrm>
          <a:prstGeom prst="rect">
            <a:avLst/>
          </a:prstGeom>
        </p:spPr>
        <p:txBody>
          <a:bodyPr wrap="square">
            <a:spAutoFit/>
          </a:bodyPr>
          <a:lstStyle/>
          <a:p>
            <a:r>
              <a:rPr lang="en-US" sz="2800" b="1" u="sng" dirty="0" smtClean="0">
                <a:solidFill>
                  <a:srgbClr val="374B41"/>
                </a:solidFill>
              </a:rPr>
              <a:t>Coalescence invariance: </a:t>
            </a:r>
          </a:p>
          <a:p>
            <a:pPr marL="285750" indent="-285750">
              <a:buFontTx/>
              <a:buChar char="-"/>
            </a:pPr>
            <a:r>
              <a:rPr lang="en-US" sz="2000" dirty="0" smtClean="0"/>
              <a:t>Coalescence protons (neutrons): Include protons (neutrons) from </a:t>
            </a:r>
            <a:r>
              <a:rPr lang="en-US" sz="2000" dirty="0"/>
              <a:t>within </a:t>
            </a:r>
            <a:r>
              <a:rPr lang="en-US" sz="2000" dirty="0" smtClean="0"/>
              <a:t>clusters with </a:t>
            </a:r>
            <a:r>
              <a:rPr lang="en-US" sz="2000" dirty="0"/>
              <a:t>the free proton </a:t>
            </a:r>
            <a:r>
              <a:rPr lang="en-US" sz="2000" dirty="0" smtClean="0"/>
              <a:t>(neutron) spectra</a:t>
            </a:r>
          </a:p>
          <a:p>
            <a:pPr marL="285750" indent="-285750">
              <a:buFontTx/>
              <a:buChar char="-"/>
            </a:pPr>
            <a:r>
              <a:rPr lang="en-US" sz="2000" dirty="0" smtClean="0">
                <a:solidFill>
                  <a:schemeClr val="bg2">
                    <a:lumMod val="60000"/>
                    <a:lumOff val="40000"/>
                  </a:schemeClr>
                </a:solidFill>
              </a:rPr>
              <a:t>Possibly </a:t>
            </a:r>
            <a:r>
              <a:rPr lang="en-US" sz="2000" dirty="0">
                <a:solidFill>
                  <a:schemeClr val="bg2">
                    <a:lumMod val="60000"/>
                    <a:lumOff val="40000"/>
                  </a:schemeClr>
                </a:solidFill>
              </a:rPr>
              <a:t>a better match between simulation and experimental data</a:t>
            </a:r>
          </a:p>
          <a:p>
            <a:endParaRPr lang="en-US" sz="2000" dirty="0"/>
          </a:p>
        </p:txBody>
      </p:sp>
      <p:grpSp>
        <p:nvGrpSpPr>
          <p:cNvPr id="2" name="Group 24"/>
          <p:cNvGrpSpPr/>
          <p:nvPr/>
        </p:nvGrpSpPr>
        <p:grpSpPr>
          <a:xfrm>
            <a:off x="32988" y="737404"/>
            <a:ext cx="4728324" cy="3536575"/>
            <a:chOff x="32988" y="737404"/>
            <a:chExt cx="4728324" cy="3536575"/>
          </a:xfrm>
        </p:grpSpPr>
        <p:pic>
          <p:nvPicPr>
            <p:cNvPr id="26" name="Picture 25" descr="xxratios_50.gif"/>
            <p:cNvPicPr>
              <a:picLocks noChangeAspect="1"/>
            </p:cNvPicPr>
            <p:nvPr/>
          </p:nvPicPr>
          <p:blipFill rotWithShape="1">
            <a:blip r:embed="rId3">
              <a:extLst>
                <a:ext uri="{28A0092B-C50C-407E-A947-70E740481C1C}">
                  <a14:useLocalDpi xmlns:a14="http://schemas.microsoft.com/office/drawing/2010/main" val="0"/>
                </a:ext>
              </a:extLst>
            </a:blip>
            <a:srcRect t="65424" r="51398"/>
            <a:stretch/>
          </p:blipFill>
          <p:spPr>
            <a:xfrm>
              <a:off x="32988" y="991256"/>
              <a:ext cx="4728324" cy="3282723"/>
            </a:xfrm>
            <a:prstGeom prst="rect">
              <a:avLst/>
            </a:prstGeom>
          </p:spPr>
        </p:pic>
        <p:sp>
          <p:nvSpPr>
            <p:cNvPr id="3" name="TextBox 2"/>
            <p:cNvSpPr txBox="1"/>
            <p:nvPr/>
          </p:nvSpPr>
          <p:spPr>
            <a:xfrm>
              <a:off x="781860" y="737404"/>
              <a:ext cx="3962400" cy="461665"/>
            </a:xfrm>
            <a:prstGeom prst="rect">
              <a:avLst/>
            </a:prstGeom>
            <a:noFill/>
          </p:spPr>
          <p:txBody>
            <a:bodyPr wrap="square" rtlCol="0">
              <a:spAutoFit/>
            </a:bodyPr>
            <a:lstStyle/>
            <a:p>
              <a:pPr algn="ctr"/>
              <a:r>
                <a:rPr lang="en-US" sz="2400" b="1" dirty="0" smtClean="0"/>
                <a:t>Free particles</a:t>
              </a:r>
              <a:endParaRPr lang="en-US" sz="2400" b="1" dirty="0"/>
            </a:p>
          </p:txBody>
        </p:sp>
        <p:sp>
          <p:nvSpPr>
            <p:cNvPr id="8" name="TextBox 7"/>
            <p:cNvSpPr txBox="1"/>
            <p:nvPr/>
          </p:nvSpPr>
          <p:spPr>
            <a:xfrm>
              <a:off x="1086312" y="3272484"/>
              <a:ext cx="1600200" cy="400110"/>
            </a:xfrm>
            <a:prstGeom prst="rect">
              <a:avLst/>
            </a:prstGeom>
            <a:noFill/>
          </p:spPr>
          <p:txBody>
            <a:bodyPr wrap="square" rtlCol="0">
              <a:spAutoFit/>
            </a:bodyPr>
            <a:lstStyle/>
            <a:p>
              <a:r>
                <a:rPr lang="en-US" sz="2000" b="1" dirty="0" smtClean="0">
                  <a:solidFill>
                    <a:srgbClr val="FF0000"/>
                  </a:solidFill>
                </a:rPr>
                <a:t>E/A=50MeV</a:t>
              </a:r>
              <a:endParaRPr lang="en-US" sz="2000" b="1" dirty="0">
                <a:solidFill>
                  <a:srgbClr val="FF0000"/>
                </a:solidFill>
              </a:endParaRPr>
            </a:p>
          </p:txBody>
        </p:sp>
        <p:pic>
          <p:nvPicPr>
            <p:cNvPr id="18" name="Picture 17" descr="xxratios_120.gif"/>
            <p:cNvPicPr>
              <a:picLocks noChangeAspect="1"/>
            </p:cNvPicPr>
            <p:nvPr/>
          </p:nvPicPr>
          <p:blipFill rotWithShape="1">
            <a:blip r:embed="rId4">
              <a:extLst>
                <a:ext uri="{28A0092B-C50C-407E-A947-70E740481C1C}">
                  <a14:useLocalDpi xmlns:a14="http://schemas.microsoft.com/office/drawing/2010/main" val="0"/>
                </a:ext>
              </a:extLst>
            </a:blip>
            <a:srcRect l="77537" t="38667" r="9024" b="55752"/>
            <a:stretch/>
          </p:blipFill>
          <p:spPr>
            <a:xfrm>
              <a:off x="2185891" y="1230372"/>
              <a:ext cx="1867433" cy="756916"/>
            </a:xfrm>
            <a:prstGeom prst="rect">
              <a:avLst/>
            </a:prstGeom>
          </p:spPr>
        </p:pic>
      </p:grpSp>
      <p:grpSp>
        <p:nvGrpSpPr>
          <p:cNvPr id="4" name="Group 26"/>
          <p:cNvGrpSpPr/>
          <p:nvPr/>
        </p:nvGrpSpPr>
        <p:grpSpPr>
          <a:xfrm>
            <a:off x="0" y="734825"/>
            <a:ext cx="4876891" cy="3549879"/>
            <a:chOff x="8757452" y="3308121"/>
            <a:chExt cx="4876891" cy="3549879"/>
          </a:xfrm>
        </p:grpSpPr>
        <p:pic>
          <p:nvPicPr>
            <p:cNvPr id="16" name="Picture 15" descr="xxratios_50.gif"/>
            <p:cNvPicPr>
              <a:picLocks noChangeAspect="1"/>
            </p:cNvPicPr>
            <p:nvPr/>
          </p:nvPicPr>
          <p:blipFill rotWithShape="1">
            <a:blip r:embed="rId3">
              <a:extLst>
                <a:ext uri="{28A0092B-C50C-407E-A947-70E740481C1C}">
                  <a14:useLocalDpi xmlns:a14="http://schemas.microsoft.com/office/drawing/2010/main" val="0"/>
                </a:ext>
              </a:extLst>
            </a:blip>
            <a:srcRect l="50141" t="66476"/>
            <a:stretch/>
          </p:blipFill>
          <p:spPr>
            <a:xfrm>
              <a:off x="8757452" y="3657873"/>
              <a:ext cx="4876891" cy="3200127"/>
            </a:xfrm>
            <a:prstGeom prst="rect">
              <a:avLst/>
            </a:prstGeom>
          </p:spPr>
        </p:pic>
        <p:sp>
          <p:nvSpPr>
            <p:cNvPr id="24" name="TextBox 23"/>
            <p:cNvSpPr txBox="1"/>
            <p:nvPr/>
          </p:nvSpPr>
          <p:spPr>
            <a:xfrm>
              <a:off x="9377828" y="3308121"/>
              <a:ext cx="3962400" cy="461665"/>
            </a:xfrm>
            <a:prstGeom prst="rect">
              <a:avLst/>
            </a:prstGeom>
            <a:noFill/>
          </p:spPr>
          <p:txBody>
            <a:bodyPr wrap="square" rtlCol="0">
              <a:spAutoFit/>
            </a:bodyPr>
            <a:lstStyle/>
            <a:p>
              <a:pPr algn="ctr"/>
              <a:r>
                <a:rPr lang="en-US" sz="2400" b="1" dirty="0" smtClean="0"/>
                <a:t>Coalescence particles</a:t>
              </a:r>
              <a:endParaRPr lang="en-US" sz="2400" b="1" dirty="0"/>
            </a:p>
          </p:txBody>
        </p:sp>
        <p:sp>
          <p:nvSpPr>
            <p:cNvPr id="28" name="TextBox 27"/>
            <p:cNvSpPr txBox="1"/>
            <p:nvPr/>
          </p:nvSpPr>
          <p:spPr>
            <a:xfrm>
              <a:off x="10426009" y="5783740"/>
              <a:ext cx="1600200" cy="400110"/>
            </a:xfrm>
            <a:prstGeom prst="rect">
              <a:avLst/>
            </a:prstGeom>
            <a:noFill/>
          </p:spPr>
          <p:txBody>
            <a:bodyPr wrap="square" rtlCol="0">
              <a:spAutoFit/>
            </a:bodyPr>
            <a:lstStyle/>
            <a:p>
              <a:r>
                <a:rPr lang="en-US" sz="2000" b="1" dirty="0" smtClean="0">
                  <a:solidFill>
                    <a:srgbClr val="FF0000"/>
                  </a:solidFill>
                </a:rPr>
                <a:t>E/A=50MeV</a:t>
              </a:r>
              <a:endParaRPr lang="en-US" sz="2000" b="1" dirty="0">
                <a:solidFill>
                  <a:srgbClr val="FF0000"/>
                </a:solidFill>
              </a:endParaRPr>
            </a:p>
          </p:txBody>
        </p:sp>
        <p:pic>
          <p:nvPicPr>
            <p:cNvPr id="29" name="Picture 28" descr="xxratios_120.gif"/>
            <p:cNvPicPr>
              <a:picLocks noChangeAspect="1"/>
            </p:cNvPicPr>
            <p:nvPr/>
          </p:nvPicPr>
          <p:blipFill rotWithShape="1">
            <a:blip r:embed="rId4">
              <a:extLst>
                <a:ext uri="{28A0092B-C50C-407E-A947-70E740481C1C}">
                  <a14:useLocalDpi xmlns:a14="http://schemas.microsoft.com/office/drawing/2010/main" val="0"/>
                </a:ext>
              </a:extLst>
            </a:blip>
            <a:srcRect l="77537" t="38667" r="9024" b="55752"/>
            <a:stretch/>
          </p:blipFill>
          <p:spPr>
            <a:xfrm>
              <a:off x="10898806" y="3791116"/>
              <a:ext cx="1867433" cy="756916"/>
            </a:xfrm>
            <a:prstGeom prst="rect">
              <a:avLst/>
            </a:prstGeom>
          </p:spPr>
        </p:pic>
      </p:grpSp>
      <p:pic>
        <p:nvPicPr>
          <p:cNvPr id="31" name="Picture 30" descr="xxratios_50.gif"/>
          <p:cNvPicPr>
            <a:picLocks noChangeAspect="1"/>
          </p:cNvPicPr>
          <p:nvPr/>
        </p:nvPicPr>
        <p:blipFill rotWithShape="1">
          <a:blip r:embed="rId5">
            <a:extLst>
              <a:ext uri="{28A0092B-C50C-407E-A947-70E740481C1C}">
                <a14:useLocalDpi xmlns:a14="http://schemas.microsoft.com/office/drawing/2010/main" val="0"/>
              </a:ext>
            </a:extLst>
          </a:blip>
          <a:srcRect l="51576" b="33431"/>
          <a:stretch/>
        </p:blipFill>
        <p:spPr>
          <a:xfrm>
            <a:off x="4883743" y="900912"/>
            <a:ext cx="4124793" cy="5533755"/>
          </a:xfrm>
          <a:prstGeom prst="rect">
            <a:avLst/>
          </a:prstGeom>
        </p:spPr>
      </p:pic>
      <p:grpSp>
        <p:nvGrpSpPr>
          <p:cNvPr id="6" name="Group 40"/>
          <p:cNvGrpSpPr/>
          <p:nvPr/>
        </p:nvGrpSpPr>
        <p:grpSpPr>
          <a:xfrm>
            <a:off x="0" y="4423684"/>
            <a:ext cx="4573535" cy="867930"/>
            <a:chOff x="4844682" y="3764599"/>
            <a:chExt cx="4573535" cy="867930"/>
          </a:xfrm>
        </p:grpSpPr>
        <p:sp>
          <p:nvSpPr>
            <p:cNvPr id="42" name="Line 7"/>
            <p:cNvSpPr>
              <a:spLocks noChangeShapeType="1"/>
            </p:cNvSpPr>
            <p:nvPr/>
          </p:nvSpPr>
          <p:spPr bwMode="auto">
            <a:xfrm>
              <a:off x="6303079" y="4219419"/>
              <a:ext cx="282977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Text Box 3"/>
            <p:cNvSpPr txBox="1">
              <a:spLocks noChangeArrowheads="1"/>
            </p:cNvSpPr>
            <p:nvPr/>
          </p:nvSpPr>
          <p:spPr bwMode="auto">
            <a:xfrm>
              <a:off x="6212328" y="3764599"/>
              <a:ext cx="320588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10000"/>
                </a:spcBef>
              </a:pPr>
              <a:r>
                <a:rPr lang="en-US" sz="2400" dirty="0" smtClean="0">
                  <a:solidFill>
                    <a:srgbClr val="FF0000"/>
                  </a:solidFill>
                  <a:latin typeface="Times New Roman" charset="0"/>
                </a:rPr>
                <a:t>Y(n)</a:t>
              </a:r>
              <a:r>
                <a:rPr lang="en-US" sz="2400" dirty="0">
                  <a:solidFill>
                    <a:srgbClr val="FF0000"/>
                  </a:solidFill>
                  <a:latin typeface="Times New Roman" charset="0"/>
                </a:rPr>
                <a:t>/</a:t>
              </a:r>
              <a:r>
                <a:rPr lang="en-US" sz="2400" dirty="0" smtClean="0">
                  <a:solidFill>
                    <a:srgbClr val="FF0000"/>
                  </a:solidFill>
                  <a:latin typeface="Times New Roman" charset="0"/>
                </a:rPr>
                <a:t>Y</a:t>
              </a:r>
              <a:r>
                <a:rPr lang="en-US" sz="2400" dirty="0" smtClean="0">
                  <a:solidFill>
                    <a:srgbClr val="A50021"/>
                  </a:solidFill>
                  <a:latin typeface="Times New Roman" charset="0"/>
                </a:rPr>
                <a:t>(</a:t>
              </a:r>
              <a:r>
                <a:rPr lang="en-US" sz="2400" dirty="0">
                  <a:solidFill>
                    <a:srgbClr val="FF0000"/>
                  </a:solidFill>
                  <a:latin typeface="Times New Roman" charset="0"/>
                </a:rPr>
                <a:t>p</a:t>
              </a:r>
              <a:r>
                <a:rPr lang="en-US" sz="2400" dirty="0" smtClean="0">
                  <a:solidFill>
                    <a:srgbClr val="FF0000"/>
                  </a:solidFill>
                  <a:latin typeface="Times New Roman" charset="0"/>
                </a:rPr>
                <a:t>); </a:t>
              </a:r>
              <a:r>
                <a:rPr lang="en-US" sz="2400" baseline="30000" dirty="0" smtClean="0">
                  <a:solidFill>
                    <a:srgbClr val="FF0000"/>
                  </a:solidFill>
                  <a:latin typeface="Times New Roman" charset="0"/>
                </a:rPr>
                <a:t>124</a:t>
              </a:r>
              <a:r>
                <a:rPr lang="en-US" sz="2400" dirty="0" smtClean="0">
                  <a:solidFill>
                    <a:srgbClr val="FF0000"/>
                  </a:solidFill>
                  <a:latin typeface="Times New Roman" charset="0"/>
                </a:rPr>
                <a:t>Sn+</a:t>
              </a:r>
              <a:r>
                <a:rPr lang="en-US" sz="2400" baseline="30000" dirty="0" smtClean="0">
                  <a:solidFill>
                    <a:srgbClr val="FF0000"/>
                  </a:solidFill>
                  <a:latin typeface="Times New Roman" charset="0"/>
                </a:rPr>
                <a:t>124</a:t>
              </a:r>
              <a:r>
                <a:rPr lang="en-US" sz="2400" dirty="0" smtClean="0">
                  <a:solidFill>
                    <a:srgbClr val="FF0000"/>
                  </a:solidFill>
                  <a:latin typeface="Times New Roman" charset="0"/>
                </a:rPr>
                <a:t>Sn</a:t>
              </a:r>
            </a:p>
            <a:p>
              <a:pPr eaLnBrk="1" hangingPunct="1">
                <a:spcBef>
                  <a:spcPct val="10000"/>
                </a:spcBef>
              </a:pPr>
              <a:r>
                <a:rPr lang="en-US" sz="2400" dirty="0" smtClean="0">
                  <a:solidFill>
                    <a:srgbClr val="FF0000"/>
                  </a:solidFill>
                  <a:latin typeface="Times New Roman" charset="0"/>
                </a:rPr>
                <a:t>Y</a:t>
              </a:r>
              <a:r>
                <a:rPr lang="en-US" sz="2400" dirty="0" smtClean="0">
                  <a:solidFill>
                    <a:srgbClr val="A50021"/>
                  </a:solidFill>
                  <a:latin typeface="Times New Roman" charset="0"/>
                </a:rPr>
                <a:t>(</a:t>
              </a:r>
              <a:r>
                <a:rPr lang="en-US" sz="2400" dirty="0" smtClean="0">
                  <a:solidFill>
                    <a:srgbClr val="FF0000"/>
                  </a:solidFill>
                  <a:latin typeface="Times New Roman" charset="0"/>
                </a:rPr>
                <a:t>n)/Y(p); </a:t>
              </a:r>
              <a:r>
                <a:rPr lang="en-US" sz="2400" baseline="30000" dirty="0" smtClean="0">
                  <a:solidFill>
                    <a:srgbClr val="FF0000"/>
                  </a:solidFill>
                  <a:latin typeface="Times New Roman" charset="0"/>
                </a:rPr>
                <a:t>112</a:t>
              </a:r>
              <a:r>
                <a:rPr lang="en-US" sz="2400" dirty="0" smtClean="0">
                  <a:solidFill>
                    <a:srgbClr val="FF0000"/>
                  </a:solidFill>
                  <a:latin typeface="Times New Roman" charset="0"/>
                </a:rPr>
                <a:t>Sn</a:t>
              </a:r>
              <a:r>
                <a:rPr lang="en-US" sz="2400" dirty="0">
                  <a:solidFill>
                    <a:srgbClr val="FF0000"/>
                  </a:solidFill>
                  <a:latin typeface="Times New Roman" charset="0"/>
                </a:rPr>
                <a:t>+</a:t>
              </a:r>
              <a:r>
                <a:rPr lang="en-US" sz="2400" baseline="30000" dirty="0" smtClean="0">
                  <a:solidFill>
                    <a:srgbClr val="FF0000"/>
                  </a:solidFill>
                  <a:latin typeface="Times New Roman" charset="0"/>
                </a:rPr>
                <a:t>112</a:t>
              </a:r>
              <a:r>
                <a:rPr lang="en-US" sz="2400" dirty="0" smtClean="0">
                  <a:solidFill>
                    <a:srgbClr val="FF0000"/>
                  </a:solidFill>
                  <a:latin typeface="Times New Roman" charset="0"/>
                </a:rPr>
                <a:t>Sn</a:t>
              </a:r>
              <a:endParaRPr lang="en-US" sz="2400" dirty="0">
                <a:solidFill>
                  <a:srgbClr val="FF0000"/>
                </a:solidFill>
                <a:latin typeface="Times New Roman" charset="0"/>
              </a:endParaRPr>
            </a:p>
          </p:txBody>
        </p:sp>
        <p:sp>
          <p:nvSpPr>
            <p:cNvPr id="44" name="TextBox 43"/>
            <p:cNvSpPr txBox="1"/>
            <p:nvPr/>
          </p:nvSpPr>
          <p:spPr>
            <a:xfrm>
              <a:off x="4844682" y="3988734"/>
              <a:ext cx="1828800" cy="461665"/>
            </a:xfrm>
            <a:prstGeom prst="rect">
              <a:avLst/>
            </a:prstGeom>
            <a:noFill/>
          </p:spPr>
          <p:txBody>
            <a:bodyPr wrap="square" rtlCol="0">
              <a:spAutoFit/>
            </a:bodyPr>
            <a:lstStyle/>
            <a:p>
              <a:r>
                <a:rPr lang="en-US" sz="2400" dirty="0" smtClean="0">
                  <a:solidFill>
                    <a:srgbClr val="FF0000"/>
                  </a:solidFill>
                </a:rPr>
                <a:t>DR(n/p)=</a:t>
              </a:r>
              <a:endParaRPr lang="en-US" sz="2400" dirty="0">
                <a:solidFill>
                  <a:srgbClr val="FF0000"/>
                </a:solidFill>
              </a:endParaRPr>
            </a:p>
          </p:txBody>
        </p:sp>
      </p:grpSp>
      <p:grpSp>
        <p:nvGrpSpPr>
          <p:cNvPr id="7" name="Group 31"/>
          <p:cNvGrpSpPr/>
          <p:nvPr/>
        </p:nvGrpSpPr>
        <p:grpSpPr>
          <a:xfrm>
            <a:off x="-3369" y="840902"/>
            <a:ext cx="9147369" cy="5644565"/>
            <a:chOff x="-16069" y="833270"/>
            <a:chExt cx="9147369" cy="5644565"/>
          </a:xfrm>
        </p:grpSpPr>
        <p:sp>
          <p:nvSpPr>
            <p:cNvPr id="33" name="Rectangle 32"/>
            <p:cNvSpPr/>
            <p:nvPr/>
          </p:nvSpPr>
          <p:spPr bwMode="auto">
            <a:xfrm>
              <a:off x="0" y="833270"/>
              <a:ext cx="9131300" cy="5644565"/>
            </a:xfrm>
            <a:prstGeom prst="rect">
              <a:avLst/>
            </a:prstGeom>
            <a:solidFill>
              <a:srgbClr val="FFFFFF"/>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a:ln>
                  <a:noFill/>
                </a:ln>
                <a:solidFill>
                  <a:srgbClr val="DE0000"/>
                </a:solidFill>
                <a:effectLst/>
                <a:latin typeface="Arial" charset="0"/>
                <a:ea typeface="ＭＳ Ｐゴシック" charset="0"/>
                <a:cs typeface="Arial" charset="0"/>
              </a:endParaRPr>
            </a:p>
          </p:txBody>
        </p:sp>
        <p:pic>
          <p:nvPicPr>
            <p:cNvPr id="34" name="Picture 33" descr="xxratios_50.gif"/>
            <p:cNvPicPr>
              <a:picLocks noChangeAspect="1"/>
            </p:cNvPicPr>
            <p:nvPr/>
          </p:nvPicPr>
          <p:blipFill rotWithShape="1">
            <a:blip r:embed="rId3">
              <a:extLst>
                <a:ext uri="{28A0092B-C50C-407E-A947-70E740481C1C}">
                  <a14:useLocalDpi xmlns:a14="http://schemas.microsoft.com/office/drawing/2010/main" val="0"/>
                </a:ext>
              </a:extLst>
            </a:blip>
            <a:srcRect l="50141" t="66476"/>
            <a:stretch/>
          </p:blipFill>
          <p:spPr>
            <a:xfrm>
              <a:off x="-16069" y="2314802"/>
              <a:ext cx="4839278" cy="3175446"/>
            </a:xfrm>
            <a:prstGeom prst="rect">
              <a:avLst/>
            </a:prstGeom>
          </p:spPr>
        </p:pic>
        <p:sp>
          <p:nvSpPr>
            <p:cNvPr id="35" name="TextBox 34"/>
            <p:cNvSpPr txBox="1"/>
            <p:nvPr/>
          </p:nvSpPr>
          <p:spPr>
            <a:xfrm>
              <a:off x="977253" y="1715468"/>
              <a:ext cx="3588733" cy="584776"/>
            </a:xfrm>
            <a:prstGeom prst="rect">
              <a:avLst/>
            </a:prstGeom>
            <a:noFill/>
          </p:spPr>
          <p:txBody>
            <a:bodyPr wrap="square" rtlCol="0">
              <a:spAutoFit/>
            </a:bodyPr>
            <a:lstStyle/>
            <a:p>
              <a:pPr algn="ctr">
                <a:buNone/>
              </a:pPr>
              <a:r>
                <a:rPr lang="en-US" sz="3200" b="1" dirty="0" smtClean="0">
                  <a:solidFill>
                    <a:srgbClr val="FF0000"/>
                  </a:solidFill>
                </a:rPr>
                <a:t>E/A=50MeV</a:t>
              </a:r>
              <a:endParaRPr lang="en-US" sz="3200" b="1" dirty="0">
                <a:solidFill>
                  <a:srgbClr val="FF0000"/>
                </a:solidFill>
              </a:endParaRPr>
            </a:p>
          </p:txBody>
        </p:sp>
        <p:pic>
          <p:nvPicPr>
            <p:cNvPr id="36" name="Picture 35" descr="xxratios_120.gif"/>
            <p:cNvPicPr>
              <a:picLocks noChangeAspect="1"/>
            </p:cNvPicPr>
            <p:nvPr/>
          </p:nvPicPr>
          <p:blipFill rotWithShape="1">
            <a:blip r:embed="rId4">
              <a:extLst>
                <a:ext uri="{28A0092B-C50C-407E-A947-70E740481C1C}">
                  <a14:useLocalDpi xmlns:a14="http://schemas.microsoft.com/office/drawing/2010/main" val="0"/>
                </a:ext>
              </a:extLst>
            </a:blip>
            <a:srcRect l="77537" t="38667" r="9024" b="55752"/>
            <a:stretch/>
          </p:blipFill>
          <p:spPr>
            <a:xfrm>
              <a:off x="935587" y="2471669"/>
              <a:ext cx="2270175" cy="920157"/>
            </a:xfrm>
            <a:prstGeom prst="rect">
              <a:avLst/>
            </a:prstGeom>
          </p:spPr>
        </p:pic>
        <p:pic>
          <p:nvPicPr>
            <p:cNvPr id="37" name="Picture 36" descr="xxratios_120.gif"/>
            <p:cNvPicPr>
              <a:picLocks noChangeAspect="1"/>
            </p:cNvPicPr>
            <p:nvPr/>
          </p:nvPicPr>
          <p:blipFill rotWithShape="1">
            <a:blip r:embed="rId6">
              <a:extLst>
                <a:ext uri="{28A0092B-C50C-407E-A947-70E740481C1C}">
                  <a14:useLocalDpi xmlns:a14="http://schemas.microsoft.com/office/drawing/2010/main" val="0"/>
                </a:ext>
              </a:extLst>
            </a:blip>
            <a:srcRect l="50888" t="66334" r="1788"/>
            <a:stretch/>
          </p:blipFill>
          <p:spPr>
            <a:xfrm>
              <a:off x="4647024" y="2314801"/>
              <a:ext cx="4468835" cy="3102476"/>
            </a:xfrm>
            <a:prstGeom prst="rect">
              <a:avLst/>
            </a:prstGeom>
          </p:spPr>
        </p:pic>
        <p:sp>
          <p:nvSpPr>
            <p:cNvPr id="38" name="TextBox 37"/>
            <p:cNvSpPr txBox="1"/>
            <p:nvPr/>
          </p:nvSpPr>
          <p:spPr>
            <a:xfrm>
              <a:off x="643095" y="900200"/>
              <a:ext cx="8086913" cy="646331"/>
            </a:xfrm>
            <a:prstGeom prst="rect">
              <a:avLst/>
            </a:prstGeom>
            <a:noFill/>
          </p:spPr>
          <p:txBody>
            <a:bodyPr wrap="square" rtlCol="0">
              <a:spAutoFit/>
            </a:bodyPr>
            <a:lstStyle/>
            <a:p>
              <a:pPr algn="ctr">
                <a:buNone/>
              </a:pPr>
              <a:r>
                <a:rPr lang="en-US" sz="3600" b="1" dirty="0" smtClean="0">
                  <a:solidFill>
                    <a:srgbClr val="374B41"/>
                  </a:solidFill>
                </a:rPr>
                <a:t>Energy dependence</a:t>
              </a:r>
              <a:endParaRPr lang="en-US" sz="3600" b="1" dirty="0">
                <a:solidFill>
                  <a:srgbClr val="374B41"/>
                </a:solidFill>
              </a:endParaRPr>
            </a:p>
          </p:txBody>
        </p:sp>
        <p:sp>
          <p:nvSpPr>
            <p:cNvPr id="39" name="TextBox 38"/>
            <p:cNvSpPr txBox="1"/>
            <p:nvPr/>
          </p:nvSpPr>
          <p:spPr>
            <a:xfrm>
              <a:off x="5438289" y="1707118"/>
              <a:ext cx="3588733" cy="584776"/>
            </a:xfrm>
            <a:prstGeom prst="rect">
              <a:avLst/>
            </a:prstGeom>
            <a:noFill/>
          </p:spPr>
          <p:txBody>
            <a:bodyPr wrap="square" rtlCol="0">
              <a:spAutoFit/>
            </a:bodyPr>
            <a:lstStyle/>
            <a:p>
              <a:pPr algn="ctr">
                <a:buNone/>
              </a:pPr>
              <a:r>
                <a:rPr lang="en-US" sz="3200" b="1" dirty="0" smtClean="0">
                  <a:solidFill>
                    <a:srgbClr val="FF0000"/>
                  </a:solidFill>
                </a:rPr>
                <a:t>E/A=120MeV</a:t>
              </a:r>
              <a:endParaRPr lang="en-US" sz="3200" b="1" dirty="0">
                <a:solidFill>
                  <a:srgbClr val="FF0000"/>
                </a:solidFill>
              </a:endParaRPr>
            </a:p>
          </p:txBody>
        </p:sp>
        <p:pic>
          <p:nvPicPr>
            <p:cNvPr id="40" name="Picture 39" descr="xxratios_120.gif"/>
            <p:cNvPicPr>
              <a:picLocks noChangeAspect="1"/>
            </p:cNvPicPr>
            <p:nvPr/>
          </p:nvPicPr>
          <p:blipFill rotWithShape="1">
            <a:blip r:embed="rId4">
              <a:extLst>
                <a:ext uri="{28A0092B-C50C-407E-A947-70E740481C1C}">
                  <a14:useLocalDpi xmlns:a14="http://schemas.microsoft.com/office/drawing/2010/main" val="0"/>
                </a:ext>
              </a:extLst>
            </a:blip>
            <a:srcRect l="77537" t="38667" r="9024" b="55752"/>
            <a:stretch/>
          </p:blipFill>
          <p:spPr>
            <a:xfrm>
              <a:off x="5461030" y="2495469"/>
              <a:ext cx="2270175" cy="920157"/>
            </a:xfrm>
            <a:prstGeom prst="rect">
              <a:avLst/>
            </a:prstGeom>
          </p:spPr>
        </p:pic>
      </p:grpSp>
      <p:sp>
        <p:nvSpPr>
          <p:cNvPr id="41" name="Rectangle 40"/>
          <p:cNvSpPr/>
          <p:nvPr/>
        </p:nvSpPr>
        <p:spPr bwMode="auto">
          <a:xfrm>
            <a:off x="0" y="723900"/>
            <a:ext cx="9144000" cy="330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6" name="Down Arrow 55"/>
          <p:cNvSpPr/>
          <p:nvPr/>
        </p:nvSpPr>
        <p:spPr bwMode="auto">
          <a:xfrm flipV="1">
            <a:off x="5326381" y="4914900"/>
            <a:ext cx="502919" cy="927100"/>
          </a:xfrm>
          <a:prstGeom prst="downArrow">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7" name="Down Arrow 56"/>
          <p:cNvSpPr/>
          <p:nvPr/>
        </p:nvSpPr>
        <p:spPr bwMode="auto">
          <a:xfrm flipV="1">
            <a:off x="4284981" y="4953000"/>
            <a:ext cx="502919" cy="927100"/>
          </a:xfrm>
          <a:prstGeom prst="downArrow">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5" name="TextBox 54"/>
          <p:cNvSpPr txBox="1"/>
          <p:nvPr/>
        </p:nvSpPr>
        <p:spPr>
          <a:xfrm>
            <a:off x="2743200" y="5712413"/>
            <a:ext cx="4559300" cy="855619"/>
          </a:xfrm>
          <a:prstGeom prst="rect">
            <a:avLst/>
          </a:prstGeom>
          <a:solidFill>
            <a:schemeClr val="accent2">
              <a:lumMod val="40000"/>
              <a:lumOff val="60000"/>
            </a:schemeClr>
          </a:solidFill>
        </p:spPr>
        <p:txBody>
          <a:bodyPr wrap="square" rtlCol="0">
            <a:spAutoFit/>
          </a:bodyPr>
          <a:lstStyle/>
          <a:p>
            <a:pPr>
              <a:lnSpc>
                <a:spcPct val="90000"/>
              </a:lnSpc>
              <a:buNone/>
            </a:pPr>
            <a:r>
              <a:rPr lang="en-US" sz="1400" dirty="0" smtClean="0"/>
              <a:t> </a:t>
            </a:r>
            <a:r>
              <a:rPr lang="en-US" sz="1600" dirty="0" smtClean="0"/>
              <a:t>ImQMD05_sky</a:t>
            </a:r>
            <a:r>
              <a:rPr lang="en-US" sz="1600" dirty="0"/>
              <a:t>: incorporate </a:t>
            </a:r>
            <a:r>
              <a:rPr lang="en-US" sz="1600" dirty="0" err="1"/>
              <a:t>Skyrme</a:t>
            </a:r>
            <a:r>
              <a:rPr lang="en-US" sz="1600" dirty="0"/>
              <a:t> interactions</a:t>
            </a:r>
          </a:p>
          <a:p>
            <a:pPr>
              <a:lnSpc>
                <a:spcPct val="90000"/>
              </a:lnSpc>
              <a:buNone/>
            </a:pPr>
            <a:r>
              <a:rPr lang="en-US" sz="1600" dirty="0" smtClean="0"/>
              <a:t>Y. Zhang (2013) Private Communication</a:t>
            </a:r>
          </a:p>
          <a:p>
            <a:pPr>
              <a:lnSpc>
                <a:spcPct val="90000"/>
              </a:lnSpc>
              <a:buNone/>
            </a:pPr>
            <a:r>
              <a:rPr lang="en-US" sz="1600" dirty="0" smtClean="0"/>
              <a:t>Tsang (2013) Private Communication</a:t>
            </a:r>
            <a:endParaRPr lang="en-US" sz="1600" dirty="0"/>
          </a:p>
        </p:txBody>
      </p:sp>
      <p:sp>
        <p:nvSpPr>
          <p:cNvPr id="45" name="TextBox 44"/>
          <p:cNvSpPr txBox="1"/>
          <p:nvPr/>
        </p:nvSpPr>
        <p:spPr>
          <a:xfrm>
            <a:off x="5876705" y="2128987"/>
            <a:ext cx="3281843" cy="307777"/>
          </a:xfrm>
          <a:prstGeom prst="rect">
            <a:avLst/>
          </a:prstGeom>
          <a:noFill/>
        </p:spPr>
        <p:txBody>
          <a:bodyPr wrap="none" rtlCol="0">
            <a:spAutoFit/>
          </a:bodyPr>
          <a:lstStyle/>
          <a:p>
            <a:pPr>
              <a:buNone/>
            </a:pPr>
            <a:r>
              <a:rPr lang="en-US" sz="1400" dirty="0" smtClean="0"/>
              <a:t>D. </a:t>
            </a:r>
            <a:r>
              <a:rPr lang="en-US" sz="1400" dirty="0" err="1" smtClean="0"/>
              <a:t>Coupland</a:t>
            </a:r>
            <a:r>
              <a:rPr lang="en-US" sz="1400" dirty="0" smtClean="0"/>
              <a:t>, M. </a:t>
            </a:r>
            <a:r>
              <a:rPr lang="en-US" sz="1400" dirty="0" err="1" smtClean="0"/>
              <a:t>Youngs</a:t>
            </a:r>
            <a:r>
              <a:rPr lang="en-US" sz="1400" dirty="0" smtClean="0"/>
              <a:t> , </a:t>
            </a:r>
            <a:r>
              <a:rPr lang="en-US" sz="1400" dirty="0" err="1" smtClean="0"/>
              <a:t>Y.Zhang</a:t>
            </a:r>
            <a:r>
              <a:rPr lang="en-US" sz="1400" dirty="0" smtClean="0"/>
              <a:t>. (2013)</a:t>
            </a:r>
            <a:endParaRPr lang="en-US" sz="1400" dirty="0"/>
          </a:p>
        </p:txBody>
      </p:sp>
    </p:spTree>
    <p:extLst>
      <p:ext uri="{BB962C8B-B14F-4D97-AF65-F5344CB8AC3E}">
        <p14:creationId xmlns:p14="http://schemas.microsoft.com/office/powerpoint/2010/main" val="40612399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
          <p:cNvSpPr>
            <a:spLocks noGrp="1"/>
          </p:cNvSpPr>
          <p:nvPr>
            <p:ph type="ftr" sz="quarter" idx="10"/>
          </p:nvPr>
        </p:nvSpPr>
        <p:spPr/>
        <p:txBody>
          <a:bodyPr/>
          <a:lstStyle/>
          <a:p>
            <a:r>
              <a:rPr lang="pl-PL" smtClean="0"/>
              <a:t>Z.Chajecki - NuSYM 2013</a:t>
            </a:r>
            <a:endParaRPr lang="en-US"/>
          </a:p>
        </p:txBody>
      </p:sp>
      <p:sp>
        <p:nvSpPr>
          <p:cNvPr id="2368521" name="Rectangle 9"/>
          <p:cNvSpPr>
            <a:spLocks noGrp="1" noChangeArrowheads="1"/>
          </p:cNvSpPr>
          <p:nvPr>
            <p:ph type="title" idx="4294967295"/>
          </p:nvPr>
        </p:nvSpPr>
        <p:spPr>
          <a:xfrm>
            <a:off x="635000" y="0"/>
            <a:ext cx="7772400" cy="573087"/>
          </a:xfrm>
          <a:noFill/>
          <a:ln>
            <a:noFill/>
          </a:ln>
          <a:effectLst/>
        </p:spPr>
        <p:txBody>
          <a:bodyPr/>
          <a:lstStyle/>
          <a:p>
            <a:r>
              <a:rPr lang="en-US" sz="3200" dirty="0" smtClean="0">
                <a:solidFill>
                  <a:srgbClr val="FF00FF"/>
                </a:solidFill>
              </a:rPr>
              <a:t>Comparison with transport theory: clusters</a:t>
            </a:r>
            <a:endParaRPr lang="en-US" sz="3200" dirty="0">
              <a:solidFill>
                <a:srgbClr val="FF00FF"/>
              </a:solidFill>
            </a:endParaRPr>
          </a:p>
        </p:txBody>
      </p:sp>
      <p:grpSp>
        <p:nvGrpSpPr>
          <p:cNvPr id="2" name="Group 131"/>
          <p:cNvGrpSpPr/>
          <p:nvPr/>
        </p:nvGrpSpPr>
        <p:grpSpPr>
          <a:xfrm>
            <a:off x="5775348" y="3581648"/>
            <a:ext cx="2256573" cy="1329966"/>
            <a:chOff x="533400" y="2582873"/>
            <a:chExt cx="2256573" cy="1329966"/>
          </a:xfrm>
        </p:grpSpPr>
        <p:cxnSp>
          <p:nvCxnSpPr>
            <p:cNvPr id="4" name="Straight Connector 3"/>
            <p:cNvCxnSpPr/>
            <p:nvPr/>
          </p:nvCxnSpPr>
          <p:spPr bwMode="auto">
            <a:xfrm>
              <a:off x="533400" y="3200400"/>
              <a:ext cx="1676400" cy="0"/>
            </a:xfrm>
            <a:prstGeom prst="line">
              <a:avLst/>
            </a:prstGeom>
            <a:solidFill>
              <a:schemeClr val="accent1"/>
            </a:solidFill>
            <a:ln w="9525" cap="flat" cmpd="sng" algn="ctr">
              <a:solidFill>
                <a:srgbClr val="0000C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a:off x="533400" y="3419475"/>
              <a:ext cx="1676400"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p:nvCxnSpPr>
          <p:spPr bwMode="auto">
            <a:xfrm>
              <a:off x="533400" y="3641725"/>
              <a:ext cx="1676400" cy="0"/>
            </a:xfrm>
            <a:prstGeom prst="line">
              <a:avLst/>
            </a:prstGeom>
            <a:solidFill>
              <a:schemeClr val="accent1"/>
            </a:solidFill>
            <a:ln w="9525" cap="flat" cmpd="sng" algn="ctr">
              <a:solidFill>
                <a:srgbClr val="0000C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 name="Group 18"/>
            <p:cNvGrpSpPr/>
            <p:nvPr/>
          </p:nvGrpSpPr>
          <p:grpSpPr>
            <a:xfrm>
              <a:off x="889000" y="3428672"/>
              <a:ext cx="67054" cy="206375"/>
              <a:chOff x="889000" y="3206750"/>
              <a:chExt cx="67054" cy="206375"/>
            </a:xfrm>
          </p:grpSpPr>
          <p:grpSp>
            <p:nvGrpSpPr>
              <p:cNvPr id="5" name="Group 17"/>
              <p:cNvGrpSpPr/>
              <p:nvPr/>
            </p:nvGrpSpPr>
            <p:grpSpPr>
              <a:xfrm>
                <a:off x="889000" y="3265172"/>
                <a:ext cx="67054" cy="60956"/>
                <a:chOff x="2286000" y="2788922"/>
                <a:chExt cx="67054" cy="60956"/>
              </a:xfrm>
            </p:grpSpPr>
            <p:cxnSp>
              <p:nvCxnSpPr>
                <p:cNvPr id="11" name="Straight Connector 10"/>
                <p:cNvCxnSpPr>
                  <a:cxnSpLocks/>
                </p:cNvCxnSpPr>
                <p:nvPr/>
              </p:nvCxnSpPr>
              <p:spPr bwMode="auto">
                <a:xfrm>
                  <a:off x="2286000" y="2788922"/>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Connector 24"/>
                <p:cNvCxnSpPr>
                  <a:cxnSpLocks/>
                </p:cNvCxnSpPr>
                <p:nvPr/>
              </p:nvCxnSpPr>
              <p:spPr bwMode="auto">
                <a:xfrm flipV="1">
                  <a:off x="2286000" y="2819400"/>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6" name="Group 25"/>
              <p:cNvGrpSpPr/>
              <p:nvPr/>
            </p:nvGrpSpPr>
            <p:grpSpPr>
              <a:xfrm>
                <a:off x="889000" y="3206750"/>
                <a:ext cx="67054" cy="60956"/>
                <a:chOff x="2286000" y="2788922"/>
                <a:chExt cx="67054" cy="60956"/>
              </a:xfrm>
            </p:grpSpPr>
            <p:cxnSp>
              <p:nvCxnSpPr>
                <p:cNvPr id="27" name="Straight Connector 26"/>
                <p:cNvCxnSpPr>
                  <a:cxnSpLocks/>
                </p:cNvCxnSpPr>
                <p:nvPr/>
              </p:nvCxnSpPr>
              <p:spPr bwMode="auto">
                <a:xfrm>
                  <a:off x="2286000" y="2788922"/>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p:cNvCxnSpPr>
                  <a:cxnSpLocks/>
                </p:cNvCxnSpPr>
                <p:nvPr/>
              </p:nvCxnSpPr>
              <p:spPr bwMode="auto">
                <a:xfrm flipV="1">
                  <a:off x="2286000" y="2819400"/>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7" name="Group 28"/>
              <p:cNvGrpSpPr/>
              <p:nvPr/>
            </p:nvGrpSpPr>
            <p:grpSpPr>
              <a:xfrm>
                <a:off x="889000" y="3322322"/>
                <a:ext cx="67054" cy="60956"/>
                <a:chOff x="2286000" y="2788922"/>
                <a:chExt cx="67054" cy="60956"/>
              </a:xfrm>
            </p:grpSpPr>
            <p:cxnSp>
              <p:nvCxnSpPr>
                <p:cNvPr id="30" name="Straight Connector 29"/>
                <p:cNvCxnSpPr>
                  <a:cxnSpLocks/>
                </p:cNvCxnSpPr>
                <p:nvPr/>
              </p:nvCxnSpPr>
              <p:spPr bwMode="auto">
                <a:xfrm>
                  <a:off x="2286000" y="2788922"/>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Connector 30"/>
                <p:cNvCxnSpPr>
                  <a:cxnSpLocks/>
                </p:cNvCxnSpPr>
                <p:nvPr/>
              </p:nvCxnSpPr>
              <p:spPr bwMode="auto">
                <a:xfrm flipV="1">
                  <a:off x="2286000" y="2819400"/>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33" name="Straight Connector 32"/>
              <p:cNvCxnSpPr>
                <a:cxnSpLocks/>
              </p:cNvCxnSpPr>
              <p:nvPr/>
            </p:nvCxnSpPr>
            <p:spPr bwMode="auto">
              <a:xfrm>
                <a:off x="889000" y="3382647"/>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8" name="Group 35"/>
            <p:cNvGrpSpPr/>
            <p:nvPr/>
          </p:nvGrpSpPr>
          <p:grpSpPr>
            <a:xfrm>
              <a:off x="981075" y="2987675"/>
              <a:ext cx="67054" cy="206375"/>
              <a:chOff x="889000" y="3206750"/>
              <a:chExt cx="67054" cy="206375"/>
            </a:xfrm>
          </p:grpSpPr>
          <p:grpSp>
            <p:nvGrpSpPr>
              <p:cNvPr id="9" name="Group 36"/>
              <p:cNvGrpSpPr/>
              <p:nvPr/>
            </p:nvGrpSpPr>
            <p:grpSpPr>
              <a:xfrm>
                <a:off x="889000" y="3265172"/>
                <a:ext cx="67054" cy="60956"/>
                <a:chOff x="2286000" y="2788922"/>
                <a:chExt cx="67054" cy="60956"/>
              </a:xfrm>
            </p:grpSpPr>
            <p:cxnSp>
              <p:nvCxnSpPr>
                <p:cNvPr id="45" name="Straight Connector 44"/>
                <p:cNvCxnSpPr>
                  <a:cxnSpLocks/>
                </p:cNvCxnSpPr>
                <p:nvPr/>
              </p:nvCxnSpPr>
              <p:spPr bwMode="auto">
                <a:xfrm>
                  <a:off x="2286000" y="2788922"/>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 name="Straight Connector 45"/>
                <p:cNvCxnSpPr>
                  <a:cxnSpLocks/>
                </p:cNvCxnSpPr>
                <p:nvPr/>
              </p:nvCxnSpPr>
              <p:spPr bwMode="auto">
                <a:xfrm flipV="1">
                  <a:off x="2286000" y="2819400"/>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0" name="Group 37"/>
              <p:cNvGrpSpPr/>
              <p:nvPr/>
            </p:nvGrpSpPr>
            <p:grpSpPr>
              <a:xfrm>
                <a:off x="889000" y="3206750"/>
                <a:ext cx="67054" cy="60956"/>
                <a:chOff x="2286000" y="2788922"/>
                <a:chExt cx="67054" cy="60956"/>
              </a:xfrm>
            </p:grpSpPr>
            <p:cxnSp>
              <p:nvCxnSpPr>
                <p:cNvPr id="43" name="Straight Connector 42"/>
                <p:cNvCxnSpPr>
                  <a:cxnSpLocks/>
                </p:cNvCxnSpPr>
                <p:nvPr/>
              </p:nvCxnSpPr>
              <p:spPr bwMode="auto">
                <a:xfrm>
                  <a:off x="2286000" y="2788922"/>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Straight Connector 43"/>
                <p:cNvCxnSpPr>
                  <a:cxnSpLocks/>
                </p:cNvCxnSpPr>
                <p:nvPr/>
              </p:nvCxnSpPr>
              <p:spPr bwMode="auto">
                <a:xfrm flipV="1">
                  <a:off x="2286000" y="2819400"/>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4" name="Group 38"/>
              <p:cNvGrpSpPr/>
              <p:nvPr/>
            </p:nvGrpSpPr>
            <p:grpSpPr>
              <a:xfrm>
                <a:off x="889000" y="3322322"/>
                <a:ext cx="67054" cy="60956"/>
                <a:chOff x="2286000" y="2788922"/>
                <a:chExt cx="67054" cy="60956"/>
              </a:xfrm>
            </p:grpSpPr>
            <p:cxnSp>
              <p:nvCxnSpPr>
                <p:cNvPr id="41" name="Straight Connector 40"/>
                <p:cNvCxnSpPr>
                  <a:cxnSpLocks/>
                </p:cNvCxnSpPr>
                <p:nvPr/>
              </p:nvCxnSpPr>
              <p:spPr bwMode="auto">
                <a:xfrm>
                  <a:off x="2286000" y="2788922"/>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 name="Straight Connector 41"/>
                <p:cNvCxnSpPr>
                  <a:cxnSpLocks/>
                </p:cNvCxnSpPr>
                <p:nvPr/>
              </p:nvCxnSpPr>
              <p:spPr bwMode="auto">
                <a:xfrm flipV="1">
                  <a:off x="2286000" y="2819400"/>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40" name="Straight Connector 39"/>
              <p:cNvCxnSpPr>
                <a:cxnSpLocks/>
              </p:cNvCxnSpPr>
              <p:nvPr/>
            </p:nvCxnSpPr>
            <p:spPr bwMode="auto">
              <a:xfrm>
                <a:off x="889000" y="3382647"/>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5" name="Group 46"/>
            <p:cNvGrpSpPr/>
            <p:nvPr/>
          </p:nvGrpSpPr>
          <p:grpSpPr>
            <a:xfrm>
              <a:off x="981075" y="2809875"/>
              <a:ext cx="67054" cy="206375"/>
              <a:chOff x="889000" y="3206750"/>
              <a:chExt cx="67054" cy="206375"/>
            </a:xfrm>
          </p:grpSpPr>
          <p:grpSp>
            <p:nvGrpSpPr>
              <p:cNvPr id="17" name="Group 47"/>
              <p:cNvGrpSpPr/>
              <p:nvPr/>
            </p:nvGrpSpPr>
            <p:grpSpPr>
              <a:xfrm>
                <a:off x="889000" y="3265172"/>
                <a:ext cx="67054" cy="60956"/>
                <a:chOff x="2286000" y="2788922"/>
                <a:chExt cx="67054" cy="60956"/>
              </a:xfrm>
            </p:grpSpPr>
            <p:cxnSp>
              <p:nvCxnSpPr>
                <p:cNvPr id="56" name="Straight Connector 55"/>
                <p:cNvCxnSpPr>
                  <a:cxnSpLocks/>
                </p:cNvCxnSpPr>
                <p:nvPr/>
              </p:nvCxnSpPr>
              <p:spPr bwMode="auto">
                <a:xfrm>
                  <a:off x="2286000" y="2788922"/>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7" name="Straight Connector 56"/>
                <p:cNvCxnSpPr>
                  <a:cxnSpLocks/>
                </p:cNvCxnSpPr>
                <p:nvPr/>
              </p:nvCxnSpPr>
              <p:spPr bwMode="auto">
                <a:xfrm flipV="1">
                  <a:off x="2286000" y="2819400"/>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8" name="Group 48"/>
              <p:cNvGrpSpPr/>
              <p:nvPr/>
            </p:nvGrpSpPr>
            <p:grpSpPr>
              <a:xfrm>
                <a:off x="889000" y="3206750"/>
                <a:ext cx="67054" cy="60956"/>
                <a:chOff x="2286000" y="2788922"/>
                <a:chExt cx="67054" cy="60956"/>
              </a:xfrm>
            </p:grpSpPr>
            <p:cxnSp>
              <p:nvCxnSpPr>
                <p:cNvPr id="54" name="Straight Connector 53"/>
                <p:cNvCxnSpPr>
                  <a:cxnSpLocks/>
                </p:cNvCxnSpPr>
                <p:nvPr/>
              </p:nvCxnSpPr>
              <p:spPr bwMode="auto">
                <a:xfrm>
                  <a:off x="2286000" y="2788922"/>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 name="Straight Connector 54"/>
                <p:cNvCxnSpPr>
                  <a:cxnSpLocks/>
                </p:cNvCxnSpPr>
                <p:nvPr/>
              </p:nvCxnSpPr>
              <p:spPr bwMode="auto">
                <a:xfrm flipV="1">
                  <a:off x="2286000" y="2819400"/>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9" name="Group 49"/>
              <p:cNvGrpSpPr/>
              <p:nvPr/>
            </p:nvGrpSpPr>
            <p:grpSpPr>
              <a:xfrm>
                <a:off x="889000" y="3322322"/>
                <a:ext cx="67054" cy="60956"/>
                <a:chOff x="2286000" y="2788922"/>
                <a:chExt cx="67054" cy="60956"/>
              </a:xfrm>
            </p:grpSpPr>
            <p:cxnSp>
              <p:nvCxnSpPr>
                <p:cNvPr id="52" name="Straight Connector 51"/>
                <p:cNvCxnSpPr>
                  <a:cxnSpLocks/>
                </p:cNvCxnSpPr>
                <p:nvPr/>
              </p:nvCxnSpPr>
              <p:spPr bwMode="auto">
                <a:xfrm>
                  <a:off x="2286000" y="2788922"/>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3" name="Straight Connector 52"/>
                <p:cNvCxnSpPr>
                  <a:cxnSpLocks/>
                </p:cNvCxnSpPr>
                <p:nvPr/>
              </p:nvCxnSpPr>
              <p:spPr bwMode="auto">
                <a:xfrm flipV="1">
                  <a:off x="2286000" y="2819400"/>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51" name="Straight Connector 50"/>
              <p:cNvCxnSpPr>
                <a:cxnSpLocks/>
              </p:cNvCxnSpPr>
              <p:nvPr/>
            </p:nvCxnSpPr>
            <p:spPr bwMode="auto">
              <a:xfrm>
                <a:off x="889000" y="3382647"/>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35" name="TextBox 34"/>
            <p:cNvSpPr txBox="1"/>
            <p:nvPr/>
          </p:nvSpPr>
          <p:spPr>
            <a:xfrm>
              <a:off x="568110" y="3543507"/>
              <a:ext cx="161925" cy="369332"/>
            </a:xfrm>
            <a:prstGeom prst="rect">
              <a:avLst/>
            </a:prstGeom>
            <a:noFill/>
          </p:spPr>
          <p:txBody>
            <a:bodyPr wrap="square" rtlCol="0">
              <a:spAutoFit/>
            </a:bodyPr>
            <a:lstStyle/>
            <a:p>
              <a:pPr>
                <a:buNone/>
              </a:pPr>
              <a:r>
                <a:rPr lang="en-US" dirty="0" smtClean="0"/>
                <a:t>n</a:t>
              </a:r>
              <a:endParaRPr lang="en-US" dirty="0"/>
            </a:p>
          </p:txBody>
        </p:sp>
        <p:sp>
          <p:nvSpPr>
            <p:cNvPr id="59" name="TextBox 58"/>
            <p:cNvSpPr txBox="1"/>
            <p:nvPr/>
          </p:nvSpPr>
          <p:spPr>
            <a:xfrm>
              <a:off x="572550" y="3313708"/>
              <a:ext cx="161925" cy="369332"/>
            </a:xfrm>
            <a:prstGeom prst="rect">
              <a:avLst/>
            </a:prstGeom>
            <a:noFill/>
          </p:spPr>
          <p:txBody>
            <a:bodyPr wrap="square" rtlCol="0">
              <a:spAutoFit/>
            </a:bodyPr>
            <a:lstStyle/>
            <a:p>
              <a:pPr>
                <a:buNone/>
              </a:pPr>
              <a:r>
                <a:rPr lang="en-US" dirty="0" smtClean="0"/>
                <a:t>p</a:t>
              </a:r>
              <a:endParaRPr lang="en-US" dirty="0"/>
            </a:p>
          </p:txBody>
        </p:sp>
        <p:sp>
          <p:nvSpPr>
            <p:cNvPr id="60" name="TextBox 59"/>
            <p:cNvSpPr txBox="1"/>
            <p:nvPr/>
          </p:nvSpPr>
          <p:spPr>
            <a:xfrm>
              <a:off x="584882" y="2919181"/>
              <a:ext cx="161925" cy="369332"/>
            </a:xfrm>
            <a:prstGeom prst="rect">
              <a:avLst/>
            </a:prstGeom>
            <a:noFill/>
          </p:spPr>
          <p:txBody>
            <a:bodyPr wrap="square" rtlCol="0">
              <a:spAutoFit/>
            </a:bodyPr>
            <a:lstStyle/>
            <a:p>
              <a:pPr>
                <a:buNone/>
              </a:pPr>
              <a:r>
                <a:rPr lang="en-US" dirty="0" smtClean="0"/>
                <a:t>n</a:t>
              </a:r>
              <a:endParaRPr lang="en-US" dirty="0"/>
            </a:p>
          </p:txBody>
        </p:sp>
        <p:cxnSp>
          <p:nvCxnSpPr>
            <p:cNvPr id="61" name="Straight Connector 60"/>
            <p:cNvCxnSpPr/>
            <p:nvPr/>
          </p:nvCxnSpPr>
          <p:spPr bwMode="auto">
            <a:xfrm>
              <a:off x="2071382" y="2995945"/>
              <a:ext cx="301573" cy="41486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3" name="Straight Connector 62"/>
            <p:cNvCxnSpPr/>
            <p:nvPr/>
          </p:nvCxnSpPr>
          <p:spPr bwMode="auto">
            <a:xfrm flipV="1">
              <a:off x="2075822" y="3407254"/>
              <a:ext cx="301573" cy="41486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5" name="TextBox 64"/>
            <p:cNvSpPr txBox="1"/>
            <p:nvPr/>
          </p:nvSpPr>
          <p:spPr>
            <a:xfrm>
              <a:off x="1012982" y="2582873"/>
              <a:ext cx="347727" cy="369332"/>
            </a:xfrm>
            <a:prstGeom prst="rect">
              <a:avLst/>
            </a:prstGeom>
            <a:noFill/>
          </p:spPr>
          <p:txBody>
            <a:bodyPr wrap="square" rtlCol="0">
              <a:spAutoFit/>
            </a:bodyPr>
            <a:lstStyle/>
            <a:p>
              <a:pPr>
                <a:buNone/>
              </a:pPr>
              <a:r>
                <a:rPr lang="en-US" dirty="0"/>
                <a:t>N</a:t>
              </a:r>
            </a:p>
          </p:txBody>
        </p:sp>
        <p:sp>
          <p:nvSpPr>
            <p:cNvPr id="114" name="TextBox 113"/>
            <p:cNvSpPr txBox="1"/>
            <p:nvPr/>
          </p:nvSpPr>
          <p:spPr>
            <a:xfrm>
              <a:off x="2442246" y="3026869"/>
              <a:ext cx="347727" cy="646331"/>
            </a:xfrm>
            <a:prstGeom prst="rect">
              <a:avLst/>
            </a:prstGeom>
            <a:noFill/>
          </p:spPr>
          <p:txBody>
            <a:bodyPr wrap="square" rtlCol="0">
              <a:spAutoFit/>
            </a:bodyPr>
            <a:lstStyle/>
            <a:p>
              <a:pPr>
                <a:buNone/>
              </a:pPr>
              <a:r>
                <a:rPr lang="en-US" sz="3600" b="1" dirty="0" smtClean="0"/>
                <a:t>t</a:t>
              </a:r>
              <a:endParaRPr lang="en-US" sz="3600" b="1" dirty="0"/>
            </a:p>
          </p:txBody>
        </p:sp>
      </p:grpSp>
      <p:grpSp>
        <p:nvGrpSpPr>
          <p:cNvPr id="20" name="Group 132"/>
          <p:cNvGrpSpPr/>
          <p:nvPr/>
        </p:nvGrpSpPr>
        <p:grpSpPr>
          <a:xfrm>
            <a:off x="5687654" y="3465667"/>
            <a:ext cx="2296036" cy="1560792"/>
            <a:chOff x="576992" y="4033617"/>
            <a:chExt cx="2296036" cy="1560792"/>
          </a:xfrm>
        </p:grpSpPr>
        <p:sp>
          <p:nvSpPr>
            <p:cNvPr id="64" name="TextBox 63"/>
            <p:cNvSpPr txBox="1"/>
            <p:nvPr/>
          </p:nvSpPr>
          <p:spPr>
            <a:xfrm>
              <a:off x="2525301" y="4555561"/>
              <a:ext cx="347727" cy="646331"/>
            </a:xfrm>
            <a:prstGeom prst="rect">
              <a:avLst/>
            </a:prstGeom>
            <a:noFill/>
          </p:spPr>
          <p:txBody>
            <a:bodyPr wrap="square" rtlCol="0">
              <a:spAutoFit/>
            </a:bodyPr>
            <a:lstStyle/>
            <a:p>
              <a:pPr>
                <a:buNone/>
              </a:pPr>
              <a:r>
                <a:rPr lang="en-US" sz="3600" b="1" dirty="0" smtClean="0">
                  <a:latin typeface="Symbol" charset="2"/>
                  <a:cs typeface="Symbol" charset="2"/>
                </a:rPr>
                <a:t>a</a:t>
              </a:r>
              <a:endParaRPr lang="en-US" sz="3600" b="1" dirty="0">
                <a:latin typeface="Symbol" charset="2"/>
                <a:cs typeface="Symbol" charset="2"/>
              </a:endParaRPr>
            </a:p>
          </p:txBody>
        </p:sp>
        <p:cxnSp>
          <p:nvCxnSpPr>
            <p:cNvPr id="67" name="Straight Connector 66"/>
            <p:cNvCxnSpPr/>
            <p:nvPr/>
          </p:nvCxnSpPr>
          <p:spPr bwMode="auto">
            <a:xfrm>
              <a:off x="584882" y="4651144"/>
              <a:ext cx="1676400" cy="0"/>
            </a:xfrm>
            <a:prstGeom prst="line">
              <a:avLst/>
            </a:prstGeom>
            <a:solidFill>
              <a:schemeClr val="accent1"/>
            </a:solidFill>
            <a:ln w="9525" cap="flat" cmpd="sng" algn="ctr">
              <a:solidFill>
                <a:srgbClr val="F4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 name="Straight Connector 67"/>
            <p:cNvCxnSpPr/>
            <p:nvPr/>
          </p:nvCxnSpPr>
          <p:spPr bwMode="auto">
            <a:xfrm>
              <a:off x="584882" y="4870219"/>
              <a:ext cx="1676400" cy="0"/>
            </a:xfrm>
            <a:prstGeom prst="line">
              <a:avLst/>
            </a:prstGeom>
            <a:solidFill>
              <a:schemeClr val="accent1"/>
            </a:solidFill>
            <a:ln w="9525" cap="flat" cmpd="sng" algn="ctr">
              <a:solidFill>
                <a:srgbClr val="0000C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 name="Straight Connector 68"/>
            <p:cNvCxnSpPr/>
            <p:nvPr/>
          </p:nvCxnSpPr>
          <p:spPr bwMode="auto">
            <a:xfrm>
              <a:off x="584882" y="5092469"/>
              <a:ext cx="1676400" cy="0"/>
            </a:xfrm>
            <a:prstGeom prst="line">
              <a:avLst/>
            </a:prstGeom>
            <a:solidFill>
              <a:schemeClr val="accent1"/>
            </a:solidFill>
            <a:ln w="9525" cap="flat" cmpd="sng" algn="ctr">
              <a:solidFill>
                <a:srgbClr val="F4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1" name="Group 69"/>
            <p:cNvGrpSpPr/>
            <p:nvPr/>
          </p:nvGrpSpPr>
          <p:grpSpPr>
            <a:xfrm>
              <a:off x="940482" y="4879416"/>
              <a:ext cx="67054" cy="206375"/>
              <a:chOff x="889000" y="3206750"/>
              <a:chExt cx="67054" cy="206375"/>
            </a:xfrm>
          </p:grpSpPr>
          <p:grpSp>
            <p:nvGrpSpPr>
              <p:cNvPr id="22" name="Group 70"/>
              <p:cNvGrpSpPr/>
              <p:nvPr/>
            </p:nvGrpSpPr>
            <p:grpSpPr>
              <a:xfrm>
                <a:off x="889000" y="3265172"/>
                <a:ext cx="67054" cy="60956"/>
                <a:chOff x="2286000" y="2788922"/>
                <a:chExt cx="67054" cy="60956"/>
              </a:xfrm>
            </p:grpSpPr>
            <p:cxnSp>
              <p:nvCxnSpPr>
                <p:cNvPr id="79" name="Straight Connector 78"/>
                <p:cNvCxnSpPr>
                  <a:cxnSpLocks/>
                </p:cNvCxnSpPr>
                <p:nvPr/>
              </p:nvCxnSpPr>
              <p:spPr bwMode="auto">
                <a:xfrm>
                  <a:off x="2286000" y="2788922"/>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0" name="Straight Connector 79"/>
                <p:cNvCxnSpPr>
                  <a:cxnSpLocks/>
                </p:cNvCxnSpPr>
                <p:nvPr/>
              </p:nvCxnSpPr>
              <p:spPr bwMode="auto">
                <a:xfrm flipV="1">
                  <a:off x="2286000" y="2819400"/>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23" name="Group 71"/>
              <p:cNvGrpSpPr/>
              <p:nvPr/>
            </p:nvGrpSpPr>
            <p:grpSpPr>
              <a:xfrm>
                <a:off x="889000" y="3206750"/>
                <a:ext cx="67054" cy="60956"/>
                <a:chOff x="2286000" y="2788922"/>
                <a:chExt cx="67054" cy="60956"/>
              </a:xfrm>
            </p:grpSpPr>
            <p:cxnSp>
              <p:nvCxnSpPr>
                <p:cNvPr id="77" name="Straight Connector 76"/>
                <p:cNvCxnSpPr>
                  <a:cxnSpLocks/>
                </p:cNvCxnSpPr>
                <p:nvPr/>
              </p:nvCxnSpPr>
              <p:spPr bwMode="auto">
                <a:xfrm>
                  <a:off x="2286000" y="2788922"/>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8" name="Straight Connector 77"/>
                <p:cNvCxnSpPr>
                  <a:cxnSpLocks/>
                </p:cNvCxnSpPr>
                <p:nvPr/>
              </p:nvCxnSpPr>
              <p:spPr bwMode="auto">
                <a:xfrm flipV="1">
                  <a:off x="2286000" y="2819400"/>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24" name="Group 72"/>
              <p:cNvGrpSpPr/>
              <p:nvPr/>
            </p:nvGrpSpPr>
            <p:grpSpPr>
              <a:xfrm>
                <a:off x="889000" y="3322322"/>
                <a:ext cx="67054" cy="60956"/>
                <a:chOff x="2286000" y="2788922"/>
                <a:chExt cx="67054" cy="60956"/>
              </a:xfrm>
            </p:grpSpPr>
            <p:cxnSp>
              <p:nvCxnSpPr>
                <p:cNvPr id="75" name="Straight Connector 74"/>
                <p:cNvCxnSpPr>
                  <a:cxnSpLocks/>
                </p:cNvCxnSpPr>
                <p:nvPr/>
              </p:nvCxnSpPr>
              <p:spPr bwMode="auto">
                <a:xfrm>
                  <a:off x="2286000" y="2788922"/>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6" name="Straight Connector 75"/>
                <p:cNvCxnSpPr>
                  <a:cxnSpLocks/>
                </p:cNvCxnSpPr>
                <p:nvPr/>
              </p:nvCxnSpPr>
              <p:spPr bwMode="auto">
                <a:xfrm flipV="1">
                  <a:off x="2286000" y="2819400"/>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74" name="Straight Connector 73"/>
              <p:cNvCxnSpPr>
                <a:cxnSpLocks/>
              </p:cNvCxnSpPr>
              <p:nvPr/>
            </p:nvCxnSpPr>
            <p:spPr bwMode="auto">
              <a:xfrm>
                <a:off x="889000" y="3382647"/>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26" name="Group 80"/>
            <p:cNvGrpSpPr/>
            <p:nvPr/>
          </p:nvGrpSpPr>
          <p:grpSpPr>
            <a:xfrm>
              <a:off x="1032557" y="4438419"/>
              <a:ext cx="67054" cy="206375"/>
              <a:chOff x="889000" y="3206750"/>
              <a:chExt cx="67054" cy="206375"/>
            </a:xfrm>
          </p:grpSpPr>
          <p:grpSp>
            <p:nvGrpSpPr>
              <p:cNvPr id="29" name="Group 81"/>
              <p:cNvGrpSpPr/>
              <p:nvPr/>
            </p:nvGrpSpPr>
            <p:grpSpPr>
              <a:xfrm>
                <a:off x="889000" y="3265172"/>
                <a:ext cx="67054" cy="60956"/>
                <a:chOff x="2286000" y="2788922"/>
                <a:chExt cx="67054" cy="60956"/>
              </a:xfrm>
            </p:grpSpPr>
            <p:cxnSp>
              <p:nvCxnSpPr>
                <p:cNvPr id="90" name="Straight Connector 89"/>
                <p:cNvCxnSpPr>
                  <a:cxnSpLocks/>
                </p:cNvCxnSpPr>
                <p:nvPr/>
              </p:nvCxnSpPr>
              <p:spPr bwMode="auto">
                <a:xfrm>
                  <a:off x="2286000" y="2788922"/>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1" name="Straight Connector 90"/>
                <p:cNvCxnSpPr>
                  <a:cxnSpLocks/>
                </p:cNvCxnSpPr>
                <p:nvPr/>
              </p:nvCxnSpPr>
              <p:spPr bwMode="auto">
                <a:xfrm flipV="1">
                  <a:off x="2286000" y="2819400"/>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2" name="Group 82"/>
              <p:cNvGrpSpPr/>
              <p:nvPr/>
            </p:nvGrpSpPr>
            <p:grpSpPr>
              <a:xfrm>
                <a:off x="889000" y="3206750"/>
                <a:ext cx="67054" cy="60956"/>
                <a:chOff x="2286000" y="2788922"/>
                <a:chExt cx="67054" cy="60956"/>
              </a:xfrm>
            </p:grpSpPr>
            <p:cxnSp>
              <p:nvCxnSpPr>
                <p:cNvPr id="88" name="Straight Connector 87"/>
                <p:cNvCxnSpPr>
                  <a:cxnSpLocks/>
                </p:cNvCxnSpPr>
                <p:nvPr/>
              </p:nvCxnSpPr>
              <p:spPr bwMode="auto">
                <a:xfrm>
                  <a:off x="2286000" y="2788922"/>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9" name="Straight Connector 88"/>
                <p:cNvCxnSpPr>
                  <a:cxnSpLocks/>
                </p:cNvCxnSpPr>
                <p:nvPr/>
              </p:nvCxnSpPr>
              <p:spPr bwMode="auto">
                <a:xfrm flipV="1">
                  <a:off x="2286000" y="2819400"/>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4" name="Group 83"/>
              <p:cNvGrpSpPr/>
              <p:nvPr/>
            </p:nvGrpSpPr>
            <p:grpSpPr>
              <a:xfrm>
                <a:off x="889000" y="3322322"/>
                <a:ext cx="67054" cy="60956"/>
                <a:chOff x="2286000" y="2788922"/>
                <a:chExt cx="67054" cy="60956"/>
              </a:xfrm>
            </p:grpSpPr>
            <p:cxnSp>
              <p:nvCxnSpPr>
                <p:cNvPr id="86" name="Straight Connector 85"/>
                <p:cNvCxnSpPr>
                  <a:cxnSpLocks/>
                </p:cNvCxnSpPr>
                <p:nvPr/>
              </p:nvCxnSpPr>
              <p:spPr bwMode="auto">
                <a:xfrm>
                  <a:off x="2286000" y="2788922"/>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7" name="Straight Connector 86"/>
                <p:cNvCxnSpPr>
                  <a:cxnSpLocks/>
                </p:cNvCxnSpPr>
                <p:nvPr/>
              </p:nvCxnSpPr>
              <p:spPr bwMode="auto">
                <a:xfrm flipV="1">
                  <a:off x="2286000" y="2819400"/>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85" name="Straight Connector 84"/>
              <p:cNvCxnSpPr>
                <a:cxnSpLocks/>
              </p:cNvCxnSpPr>
              <p:nvPr/>
            </p:nvCxnSpPr>
            <p:spPr bwMode="auto">
              <a:xfrm>
                <a:off x="889000" y="3382647"/>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6" name="Group 91"/>
            <p:cNvGrpSpPr/>
            <p:nvPr/>
          </p:nvGrpSpPr>
          <p:grpSpPr>
            <a:xfrm>
              <a:off x="1032557" y="4260619"/>
              <a:ext cx="67054" cy="206375"/>
              <a:chOff x="889000" y="3206750"/>
              <a:chExt cx="67054" cy="206375"/>
            </a:xfrm>
          </p:grpSpPr>
          <p:grpSp>
            <p:nvGrpSpPr>
              <p:cNvPr id="37" name="Group 92"/>
              <p:cNvGrpSpPr/>
              <p:nvPr/>
            </p:nvGrpSpPr>
            <p:grpSpPr>
              <a:xfrm>
                <a:off x="889000" y="3265172"/>
                <a:ext cx="67054" cy="60956"/>
                <a:chOff x="2286000" y="2788922"/>
                <a:chExt cx="67054" cy="60956"/>
              </a:xfrm>
            </p:grpSpPr>
            <p:cxnSp>
              <p:nvCxnSpPr>
                <p:cNvPr id="101" name="Straight Connector 100"/>
                <p:cNvCxnSpPr>
                  <a:cxnSpLocks/>
                </p:cNvCxnSpPr>
                <p:nvPr/>
              </p:nvCxnSpPr>
              <p:spPr bwMode="auto">
                <a:xfrm>
                  <a:off x="2286000" y="2788922"/>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2" name="Straight Connector 101"/>
                <p:cNvCxnSpPr>
                  <a:cxnSpLocks/>
                </p:cNvCxnSpPr>
                <p:nvPr/>
              </p:nvCxnSpPr>
              <p:spPr bwMode="auto">
                <a:xfrm flipV="1">
                  <a:off x="2286000" y="2819400"/>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8" name="Group 93"/>
              <p:cNvGrpSpPr/>
              <p:nvPr/>
            </p:nvGrpSpPr>
            <p:grpSpPr>
              <a:xfrm>
                <a:off x="889000" y="3206750"/>
                <a:ext cx="67054" cy="60956"/>
                <a:chOff x="2286000" y="2788922"/>
                <a:chExt cx="67054" cy="60956"/>
              </a:xfrm>
            </p:grpSpPr>
            <p:cxnSp>
              <p:nvCxnSpPr>
                <p:cNvPr id="99" name="Straight Connector 98"/>
                <p:cNvCxnSpPr>
                  <a:cxnSpLocks/>
                </p:cNvCxnSpPr>
                <p:nvPr/>
              </p:nvCxnSpPr>
              <p:spPr bwMode="auto">
                <a:xfrm>
                  <a:off x="2286000" y="2788922"/>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0" name="Straight Connector 99"/>
                <p:cNvCxnSpPr>
                  <a:cxnSpLocks/>
                </p:cNvCxnSpPr>
                <p:nvPr/>
              </p:nvCxnSpPr>
              <p:spPr bwMode="auto">
                <a:xfrm flipV="1">
                  <a:off x="2286000" y="2819400"/>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9" name="Group 94"/>
              <p:cNvGrpSpPr/>
              <p:nvPr/>
            </p:nvGrpSpPr>
            <p:grpSpPr>
              <a:xfrm>
                <a:off x="889000" y="3322322"/>
                <a:ext cx="67054" cy="60956"/>
                <a:chOff x="2286000" y="2788922"/>
                <a:chExt cx="67054" cy="60956"/>
              </a:xfrm>
            </p:grpSpPr>
            <p:cxnSp>
              <p:nvCxnSpPr>
                <p:cNvPr id="97" name="Straight Connector 96"/>
                <p:cNvCxnSpPr>
                  <a:cxnSpLocks/>
                </p:cNvCxnSpPr>
                <p:nvPr/>
              </p:nvCxnSpPr>
              <p:spPr bwMode="auto">
                <a:xfrm>
                  <a:off x="2286000" y="2788922"/>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8" name="Straight Connector 97"/>
                <p:cNvCxnSpPr>
                  <a:cxnSpLocks/>
                </p:cNvCxnSpPr>
                <p:nvPr/>
              </p:nvCxnSpPr>
              <p:spPr bwMode="auto">
                <a:xfrm flipV="1">
                  <a:off x="2286000" y="2819400"/>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96" name="Straight Connector 95"/>
              <p:cNvCxnSpPr>
                <a:cxnSpLocks/>
              </p:cNvCxnSpPr>
              <p:nvPr/>
            </p:nvCxnSpPr>
            <p:spPr bwMode="auto">
              <a:xfrm>
                <a:off x="889000" y="3382647"/>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03" name="TextBox 102"/>
            <p:cNvSpPr txBox="1"/>
            <p:nvPr/>
          </p:nvSpPr>
          <p:spPr>
            <a:xfrm>
              <a:off x="619592" y="4994251"/>
              <a:ext cx="161925" cy="369332"/>
            </a:xfrm>
            <a:prstGeom prst="rect">
              <a:avLst/>
            </a:prstGeom>
            <a:noFill/>
          </p:spPr>
          <p:txBody>
            <a:bodyPr wrap="square" rtlCol="0">
              <a:spAutoFit/>
            </a:bodyPr>
            <a:lstStyle/>
            <a:p>
              <a:pPr>
                <a:buNone/>
              </a:pPr>
              <a:r>
                <a:rPr lang="en-US" dirty="0" smtClean="0"/>
                <a:t>p</a:t>
              </a:r>
              <a:endParaRPr lang="en-US" dirty="0"/>
            </a:p>
          </p:txBody>
        </p:sp>
        <p:sp>
          <p:nvSpPr>
            <p:cNvPr id="104" name="TextBox 103"/>
            <p:cNvSpPr txBox="1"/>
            <p:nvPr/>
          </p:nvSpPr>
          <p:spPr>
            <a:xfrm>
              <a:off x="624032" y="4764452"/>
              <a:ext cx="161925" cy="369332"/>
            </a:xfrm>
            <a:prstGeom prst="rect">
              <a:avLst/>
            </a:prstGeom>
            <a:noFill/>
          </p:spPr>
          <p:txBody>
            <a:bodyPr wrap="square" rtlCol="0">
              <a:spAutoFit/>
            </a:bodyPr>
            <a:lstStyle/>
            <a:p>
              <a:pPr>
                <a:buNone/>
              </a:pPr>
              <a:r>
                <a:rPr lang="en-US" dirty="0"/>
                <a:t>n</a:t>
              </a:r>
            </a:p>
          </p:txBody>
        </p:sp>
        <p:sp>
          <p:nvSpPr>
            <p:cNvPr id="105" name="TextBox 104"/>
            <p:cNvSpPr txBox="1"/>
            <p:nvPr/>
          </p:nvSpPr>
          <p:spPr>
            <a:xfrm>
              <a:off x="636364" y="4369925"/>
              <a:ext cx="161925" cy="369332"/>
            </a:xfrm>
            <a:prstGeom prst="rect">
              <a:avLst/>
            </a:prstGeom>
            <a:noFill/>
          </p:spPr>
          <p:txBody>
            <a:bodyPr wrap="square" rtlCol="0">
              <a:spAutoFit/>
            </a:bodyPr>
            <a:lstStyle/>
            <a:p>
              <a:pPr>
                <a:buNone/>
              </a:pPr>
              <a:r>
                <a:rPr lang="en-US" dirty="0" smtClean="0"/>
                <a:t>p</a:t>
              </a:r>
              <a:endParaRPr lang="en-US" dirty="0"/>
            </a:p>
          </p:txBody>
        </p:sp>
        <p:sp>
          <p:nvSpPr>
            <p:cNvPr id="108" name="TextBox 107"/>
            <p:cNvSpPr txBox="1"/>
            <p:nvPr/>
          </p:nvSpPr>
          <p:spPr>
            <a:xfrm>
              <a:off x="1064464" y="4033617"/>
              <a:ext cx="347727" cy="369332"/>
            </a:xfrm>
            <a:prstGeom prst="rect">
              <a:avLst/>
            </a:prstGeom>
            <a:noFill/>
          </p:spPr>
          <p:txBody>
            <a:bodyPr wrap="square" rtlCol="0">
              <a:spAutoFit/>
            </a:bodyPr>
            <a:lstStyle/>
            <a:p>
              <a:pPr>
                <a:buNone/>
              </a:pPr>
              <a:r>
                <a:rPr lang="en-US" dirty="0"/>
                <a:t>N</a:t>
              </a:r>
            </a:p>
          </p:txBody>
        </p:sp>
        <p:sp>
          <p:nvSpPr>
            <p:cNvPr id="115" name="TextBox 114"/>
            <p:cNvSpPr txBox="1"/>
            <p:nvPr/>
          </p:nvSpPr>
          <p:spPr>
            <a:xfrm>
              <a:off x="628472" y="5225077"/>
              <a:ext cx="161925" cy="369332"/>
            </a:xfrm>
            <a:prstGeom prst="rect">
              <a:avLst/>
            </a:prstGeom>
            <a:noFill/>
          </p:spPr>
          <p:txBody>
            <a:bodyPr wrap="square" rtlCol="0">
              <a:spAutoFit/>
            </a:bodyPr>
            <a:lstStyle/>
            <a:p>
              <a:pPr>
                <a:buNone/>
              </a:pPr>
              <a:r>
                <a:rPr lang="en-US" dirty="0" smtClean="0"/>
                <a:t>n</a:t>
              </a:r>
              <a:endParaRPr lang="en-US" dirty="0"/>
            </a:p>
          </p:txBody>
        </p:sp>
        <p:grpSp>
          <p:nvGrpSpPr>
            <p:cNvPr id="47" name="Group 115"/>
            <p:cNvGrpSpPr/>
            <p:nvPr/>
          </p:nvGrpSpPr>
          <p:grpSpPr>
            <a:xfrm>
              <a:off x="944922" y="5105790"/>
              <a:ext cx="67054" cy="206375"/>
              <a:chOff x="889000" y="3206750"/>
              <a:chExt cx="67054" cy="206375"/>
            </a:xfrm>
          </p:grpSpPr>
          <p:grpSp>
            <p:nvGrpSpPr>
              <p:cNvPr id="48" name="Group 116"/>
              <p:cNvGrpSpPr/>
              <p:nvPr/>
            </p:nvGrpSpPr>
            <p:grpSpPr>
              <a:xfrm>
                <a:off x="889000" y="3265172"/>
                <a:ext cx="67054" cy="60956"/>
                <a:chOff x="2286000" y="2788922"/>
                <a:chExt cx="67054" cy="60956"/>
              </a:xfrm>
            </p:grpSpPr>
            <p:cxnSp>
              <p:nvCxnSpPr>
                <p:cNvPr id="125" name="Straight Connector 124"/>
                <p:cNvCxnSpPr>
                  <a:cxnSpLocks/>
                </p:cNvCxnSpPr>
                <p:nvPr/>
              </p:nvCxnSpPr>
              <p:spPr bwMode="auto">
                <a:xfrm>
                  <a:off x="2286000" y="2788922"/>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6" name="Straight Connector 125"/>
                <p:cNvCxnSpPr>
                  <a:cxnSpLocks/>
                </p:cNvCxnSpPr>
                <p:nvPr/>
              </p:nvCxnSpPr>
              <p:spPr bwMode="auto">
                <a:xfrm flipV="1">
                  <a:off x="2286000" y="2819400"/>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49" name="Group 117"/>
              <p:cNvGrpSpPr/>
              <p:nvPr/>
            </p:nvGrpSpPr>
            <p:grpSpPr>
              <a:xfrm>
                <a:off x="889000" y="3206750"/>
                <a:ext cx="67054" cy="60956"/>
                <a:chOff x="2286000" y="2788922"/>
                <a:chExt cx="67054" cy="60956"/>
              </a:xfrm>
            </p:grpSpPr>
            <p:cxnSp>
              <p:nvCxnSpPr>
                <p:cNvPr id="123" name="Straight Connector 122"/>
                <p:cNvCxnSpPr>
                  <a:cxnSpLocks/>
                </p:cNvCxnSpPr>
                <p:nvPr/>
              </p:nvCxnSpPr>
              <p:spPr bwMode="auto">
                <a:xfrm>
                  <a:off x="2286000" y="2788922"/>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4" name="Straight Connector 123"/>
                <p:cNvCxnSpPr>
                  <a:cxnSpLocks/>
                </p:cNvCxnSpPr>
                <p:nvPr/>
              </p:nvCxnSpPr>
              <p:spPr bwMode="auto">
                <a:xfrm flipV="1">
                  <a:off x="2286000" y="2819400"/>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0" name="Group 118"/>
              <p:cNvGrpSpPr/>
              <p:nvPr/>
            </p:nvGrpSpPr>
            <p:grpSpPr>
              <a:xfrm>
                <a:off x="889000" y="3322322"/>
                <a:ext cx="67054" cy="60956"/>
                <a:chOff x="2286000" y="2788922"/>
                <a:chExt cx="67054" cy="60956"/>
              </a:xfrm>
            </p:grpSpPr>
            <p:cxnSp>
              <p:nvCxnSpPr>
                <p:cNvPr id="121" name="Straight Connector 120"/>
                <p:cNvCxnSpPr>
                  <a:cxnSpLocks/>
                </p:cNvCxnSpPr>
                <p:nvPr/>
              </p:nvCxnSpPr>
              <p:spPr bwMode="auto">
                <a:xfrm>
                  <a:off x="2286000" y="2788922"/>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2" name="Straight Connector 121"/>
                <p:cNvCxnSpPr>
                  <a:cxnSpLocks/>
                </p:cNvCxnSpPr>
                <p:nvPr/>
              </p:nvCxnSpPr>
              <p:spPr bwMode="auto">
                <a:xfrm flipV="1">
                  <a:off x="2286000" y="2819400"/>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120" name="Straight Connector 119"/>
              <p:cNvCxnSpPr>
                <a:cxnSpLocks/>
              </p:cNvCxnSpPr>
              <p:nvPr/>
            </p:nvCxnSpPr>
            <p:spPr bwMode="auto">
              <a:xfrm>
                <a:off x="889000" y="3382647"/>
                <a:ext cx="67054" cy="30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127" name="Straight Connector 126"/>
            <p:cNvCxnSpPr/>
            <p:nvPr/>
          </p:nvCxnSpPr>
          <p:spPr bwMode="auto">
            <a:xfrm>
              <a:off x="576992" y="5318843"/>
              <a:ext cx="1676400" cy="0"/>
            </a:xfrm>
            <a:prstGeom prst="line">
              <a:avLst/>
            </a:prstGeom>
            <a:solidFill>
              <a:schemeClr val="accent1"/>
            </a:solidFill>
            <a:ln w="9525" cap="flat" cmpd="sng" algn="ctr">
              <a:solidFill>
                <a:srgbClr val="0000C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9" name="Straight Connector 128"/>
            <p:cNvCxnSpPr/>
            <p:nvPr/>
          </p:nvCxnSpPr>
          <p:spPr bwMode="auto">
            <a:xfrm>
              <a:off x="2223782" y="4564442"/>
              <a:ext cx="301573" cy="41486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0" name="Straight Connector 129"/>
            <p:cNvCxnSpPr/>
            <p:nvPr/>
          </p:nvCxnSpPr>
          <p:spPr bwMode="auto">
            <a:xfrm flipV="1">
              <a:off x="2228222" y="4975751"/>
              <a:ext cx="301573" cy="41486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34" name="TextBox 133"/>
          <p:cNvSpPr txBox="1"/>
          <p:nvPr/>
        </p:nvSpPr>
        <p:spPr>
          <a:xfrm>
            <a:off x="162746" y="3916941"/>
            <a:ext cx="4445335" cy="1631216"/>
          </a:xfrm>
          <a:prstGeom prst="rect">
            <a:avLst/>
          </a:prstGeom>
          <a:noFill/>
        </p:spPr>
        <p:txBody>
          <a:bodyPr wrap="square" rtlCol="0">
            <a:spAutoFit/>
          </a:bodyPr>
          <a:lstStyle/>
          <a:p>
            <a:pPr marL="285750" indent="-285750">
              <a:buFont typeface="Arial"/>
              <a:buChar char="•"/>
            </a:pPr>
            <a:r>
              <a:rPr lang="en-US" sz="2000" dirty="0" smtClean="0"/>
              <a:t>Includes dynamical production of clusters up to A=3 (but not beyond)</a:t>
            </a:r>
          </a:p>
          <a:p>
            <a:pPr marL="285750" indent="-285750">
              <a:buFont typeface="Arial"/>
              <a:buChar char="•"/>
            </a:pPr>
            <a:r>
              <a:rPr lang="en-US" sz="2000" dirty="0"/>
              <a:t>m</a:t>
            </a:r>
            <a:r>
              <a:rPr lang="en-US" sz="2000" baseline="30000" dirty="0" smtClean="0"/>
              <a:t>*</a:t>
            </a:r>
            <a:r>
              <a:rPr lang="en-US" sz="2000" dirty="0" smtClean="0"/>
              <a:t>=0.7m</a:t>
            </a:r>
            <a:r>
              <a:rPr lang="en-US" sz="2000" baseline="-25000" dirty="0" smtClean="0"/>
              <a:t>0</a:t>
            </a:r>
            <a:r>
              <a:rPr lang="en-US" sz="2000" dirty="0" smtClean="0"/>
              <a:t>, </a:t>
            </a:r>
            <a:r>
              <a:rPr lang="en-US" sz="2000" dirty="0"/>
              <a:t>m</a:t>
            </a:r>
            <a:r>
              <a:rPr lang="en-US" sz="2000" baseline="30000" dirty="0" smtClean="0"/>
              <a:t>*</a:t>
            </a:r>
            <a:r>
              <a:rPr lang="en-US" sz="2000" baseline="-25000" dirty="0" smtClean="0"/>
              <a:t>p</a:t>
            </a:r>
            <a:r>
              <a:rPr lang="en-US" sz="2000" dirty="0" smtClean="0"/>
              <a:t>= </a:t>
            </a:r>
            <a:r>
              <a:rPr lang="en-US" sz="2000" dirty="0"/>
              <a:t>m</a:t>
            </a:r>
            <a:r>
              <a:rPr lang="en-US" sz="2000" baseline="30000" dirty="0" smtClean="0"/>
              <a:t>*</a:t>
            </a:r>
            <a:r>
              <a:rPr lang="en-US" sz="2000" baseline="-25000" dirty="0" smtClean="0"/>
              <a:t>n</a:t>
            </a:r>
            <a:endParaRPr lang="en-US" sz="2000" dirty="0"/>
          </a:p>
          <a:p>
            <a:pPr marL="285750" indent="-285750">
              <a:buFont typeface="Arial"/>
              <a:buChar char="•"/>
            </a:pPr>
            <a:r>
              <a:rPr lang="en-US" sz="2000" dirty="0" smtClean="0"/>
              <a:t>Calculations </a:t>
            </a:r>
            <a:r>
              <a:rPr lang="en-US" sz="2000" dirty="0" err="1" smtClean="0"/>
              <a:t>underpredict</a:t>
            </a:r>
            <a:r>
              <a:rPr lang="en-US" sz="2000" dirty="0" smtClean="0"/>
              <a:t> the double-ratio</a:t>
            </a:r>
          </a:p>
        </p:txBody>
      </p:sp>
      <p:sp>
        <p:nvSpPr>
          <p:cNvPr id="136" name="Slide Number Placeholder 135"/>
          <p:cNvSpPr>
            <a:spLocks noGrp="1"/>
          </p:cNvSpPr>
          <p:nvPr>
            <p:ph type="sldNum" sz="quarter" idx="11"/>
          </p:nvPr>
        </p:nvSpPr>
        <p:spPr/>
        <p:txBody>
          <a:bodyPr/>
          <a:lstStyle/>
          <a:p>
            <a:fld id="{3A52D0C7-BA79-BD4F-B30F-C8F38A3ACFA8}" type="slidenum">
              <a:rPr lang="en-US" smtClean="0"/>
              <a:pPr/>
              <a:t>16</a:t>
            </a:fld>
            <a:endParaRPr lang="en-US"/>
          </a:p>
        </p:txBody>
      </p:sp>
      <p:pic>
        <p:nvPicPr>
          <p:cNvPr id="143" name="Picture 142" descr="the3dratio_50opt0.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172" y="789003"/>
            <a:ext cx="4599425" cy="2785076"/>
          </a:xfrm>
          <a:prstGeom prst="rect">
            <a:avLst/>
          </a:prstGeom>
        </p:spPr>
      </p:pic>
      <p:pic>
        <p:nvPicPr>
          <p:cNvPr id="144" name="Picture 143" descr="the3dratio_50opt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5172" y="789003"/>
            <a:ext cx="4599425" cy="2785076"/>
          </a:xfrm>
          <a:prstGeom prst="rect">
            <a:avLst/>
          </a:prstGeom>
        </p:spPr>
      </p:pic>
      <p:pic>
        <p:nvPicPr>
          <p:cNvPr id="145" name="Picture 144" descr="the3dratio_50opt2.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5172" y="789423"/>
            <a:ext cx="4599425" cy="2785076"/>
          </a:xfrm>
          <a:prstGeom prst="rect">
            <a:avLst/>
          </a:prstGeom>
        </p:spPr>
      </p:pic>
      <p:pic>
        <p:nvPicPr>
          <p:cNvPr id="148" name="Picture 147" descr="SpectraTriton_50_opt1.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04660"/>
            <a:ext cx="4599425" cy="2785076"/>
          </a:xfrm>
          <a:prstGeom prst="rect">
            <a:avLst/>
          </a:prstGeom>
        </p:spPr>
      </p:pic>
      <p:pic>
        <p:nvPicPr>
          <p:cNvPr id="149" name="Picture 148" descr="SpectraTriton_50_opt2.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804658"/>
            <a:ext cx="4599425" cy="2785076"/>
          </a:xfrm>
          <a:prstGeom prst="rect">
            <a:avLst/>
          </a:prstGeom>
        </p:spPr>
      </p:pic>
      <p:cxnSp>
        <p:nvCxnSpPr>
          <p:cNvPr id="150" name="Straight Connector 149"/>
          <p:cNvCxnSpPr/>
          <p:nvPr/>
        </p:nvCxnSpPr>
        <p:spPr bwMode="auto">
          <a:xfrm flipH="1">
            <a:off x="5624541" y="3843441"/>
            <a:ext cx="2309195" cy="1072207"/>
          </a:xfrm>
          <a:prstGeom prst="line">
            <a:avLst/>
          </a:prstGeom>
          <a:solidFill>
            <a:schemeClr val="accent1"/>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2" name="TextBox 151"/>
          <p:cNvSpPr txBox="1"/>
          <p:nvPr/>
        </p:nvSpPr>
        <p:spPr>
          <a:xfrm>
            <a:off x="4429270" y="4886949"/>
            <a:ext cx="4807512" cy="707886"/>
          </a:xfrm>
          <a:prstGeom prst="rect">
            <a:avLst/>
          </a:prstGeom>
          <a:noFill/>
        </p:spPr>
        <p:txBody>
          <a:bodyPr wrap="square" rtlCol="0">
            <a:spAutoFit/>
          </a:bodyPr>
          <a:lstStyle/>
          <a:p>
            <a:pPr>
              <a:buNone/>
            </a:pPr>
            <a:r>
              <a:rPr lang="en-US" sz="2000" dirty="0" smtClean="0">
                <a:solidFill>
                  <a:srgbClr val="FF0000"/>
                </a:solidFill>
              </a:rPr>
              <a:t>Alpha production not included in the model =&gt; alpha ends up being t or </a:t>
            </a:r>
            <a:r>
              <a:rPr lang="en-US" sz="2000" baseline="30000" dirty="0" smtClean="0">
                <a:solidFill>
                  <a:srgbClr val="FF0000"/>
                </a:solidFill>
              </a:rPr>
              <a:t>3</a:t>
            </a:r>
            <a:r>
              <a:rPr lang="en-US" sz="2000" dirty="0" smtClean="0">
                <a:solidFill>
                  <a:srgbClr val="FF0000"/>
                </a:solidFill>
              </a:rPr>
              <a:t>He</a:t>
            </a:r>
          </a:p>
        </p:txBody>
      </p:sp>
      <p:grpSp>
        <p:nvGrpSpPr>
          <p:cNvPr id="58" name="Group 153"/>
          <p:cNvGrpSpPr/>
          <p:nvPr/>
        </p:nvGrpSpPr>
        <p:grpSpPr>
          <a:xfrm>
            <a:off x="5030744" y="4140370"/>
            <a:ext cx="577301" cy="646331"/>
            <a:chOff x="5030744" y="4140370"/>
            <a:chExt cx="577301" cy="646331"/>
          </a:xfrm>
        </p:grpSpPr>
        <p:sp>
          <p:nvSpPr>
            <p:cNvPr id="151" name="Left Brace 150"/>
            <p:cNvSpPr/>
            <p:nvPr/>
          </p:nvSpPr>
          <p:spPr bwMode="auto">
            <a:xfrm>
              <a:off x="5562326" y="4255836"/>
              <a:ext cx="45719" cy="527856"/>
            </a:xfrm>
            <a:prstGeom prst="lef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spcBef>
                  <a:spcPct val="0"/>
                </a:spcBef>
                <a:buNone/>
              </a:pPr>
              <a:endParaRPr kumimoji="0" lang="en-US" sz="500" b="1" i="0" u="none" strike="noStrike" cap="none" normalizeH="0" baseline="0">
                <a:ln>
                  <a:noFill/>
                </a:ln>
                <a:solidFill>
                  <a:srgbClr val="DE0000"/>
                </a:solidFill>
                <a:effectLst/>
                <a:latin typeface="Arial" charset="0"/>
                <a:ea typeface="ＭＳ Ｐゴシック" charset="0"/>
                <a:cs typeface="Arial" charset="0"/>
              </a:endParaRPr>
            </a:p>
          </p:txBody>
        </p:sp>
        <p:sp>
          <p:nvSpPr>
            <p:cNvPr id="153" name="TextBox 152"/>
            <p:cNvSpPr txBox="1"/>
            <p:nvPr/>
          </p:nvSpPr>
          <p:spPr>
            <a:xfrm>
              <a:off x="5030744" y="4140370"/>
              <a:ext cx="527816" cy="646331"/>
            </a:xfrm>
            <a:prstGeom prst="rect">
              <a:avLst/>
            </a:prstGeom>
            <a:noFill/>
          </p:spPr>
          <p:txBody>
            <a:bodyPr wrap="square" rtlCol="0">
              <a:spAutoFit/>
            </a:bodyPr>
            <a:lstStyle/>
            <a:p>
              <a:pPr algn="r">
                <a:buNone/>
              </a:pPr>
              <a:r>
                <a:rPr lang="en-US" sz="3600" b="1" dirty="0" smtClean="0"/>
                <a:t>t</a:t>
              </a:r>
              <a:endParaRPr lang="en-US" sz="3600" b="1" dirty="0"/>
            </a:p>
          </p:txBody>
        </p:sp>
      </p:grpSp>
      <p:sp>
        <p:nvSpPr>
          <p:cNvPr id="155" name="Rectangle 154"/>
          <p:cNvSpPr/>
          <p:nvPr/>
        </p:nvSpPr>
        <p:spPr>
          <a:xfrm>
            <a:off x="4413758" y="5553808"/>
            <a:ext cx="4572000" cy="1015663"/>
          </a:xfrm>
          <a:prstGeom prst="rect">
            <a:avLst/>
          </a:prstGeom>
        </p:spPr>
        <p:txBody>
          <a:bodyPr>
            <a:spAutoFit/>
          </a:bodyPr>
          <a:lstStyle/>
          <a:p>
            <a:pPr>
              <a:buNone/>
            </a:pPr>
            <a:r>
              <a:rPr lang="en-US" sz="2000" b="1" u="sng" dirty="0">
                <a:solidFill>
                  <a:srgbClr val="0000FF"/>
                </a:solidFill>
              </a:rPr>
              <a:t>Solution</a:t>
            </a:r>
            <a:r>
              <a:rPr lang="en-US" sz="2000" dirty="0">
                <a:solidFill>
                  <a:srgbClr val="0000FF"/>
                </a:solidFill>
              </a:rPr>
              <a:t>: combine experimental alpha spectra with tritons and helium-3 and compare to the model predictions</a:t>
            </a:r>
          </a:p>
        </p:txBody>
      </p:sp>
      <p:grpSp>
        <p:nvGrpSpPr>
          <p:cNvPr id="62" name="Group 158"/>
          <p:cNvGrpSpPr/>
          <p:nvPr/>
        </p:nvGrpSpPr>
        <p:grpSpPr>
          <a:xfrm>
            <a:off x="2985459" y="1435108"/>
            <a:ext cx="1467989" cy="4338314"/>
            <a:chOff x="2985459" y="1435108"/>
            <a:chExt cx="1467989" cy="4338314"/>
          </a:xfrm>
        </p:grpSpPr>
        <p:sp>
          <p:nvSpPr>
            <p:cNvPr id="156" name="Rectangle 155"/>
            <p:cNvSpPr/>
            <p:nvPr/>
          </p:nvSpPr>
          <p:spPr bwMode="auto">
            <a:xfrm>
              <a:off x="2985459" y="1435108"/>
              <a:ext cx="1385517" cy="263927"/>
            </a:xfrm>
            <a:prstGeom prst="rect">
              <a:avLst/>
            </a:prstGeom>
            <a:noFill/>
            <a:ln w="9525"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a:ln>
                  <a:noFill/>
                </a:ln>
                <a:solidFill>
                  <a:srgbClr val="DE0000"/>
                </a:solidFill>
                <a:effectLst/>
                <a:latin typeface="Arial" charset="0"/>
                <a:ea typeface="ＭＳ Ｐゴシック" charset="0"/>
                <a:cs typeface="Arial" charset="0"/>
              </a:endParaRPr>
            </a:p>
          </p:txBody>
        </p:sp>
        <p:cxnSp>
          <p:nvCxnSpPr>
            <p:cNvPr id="158" name="Straight Arrow Connector 157"/>
            <p:cNvCxnSpPr/>
            <p:nvPr/>
          </p:nvCxnSpPr>
          <p:spPr bwMode="auto">
            <a:xfrm flipH="1" flipV="1">
              <a:off x="4272011" y="1715531"/>
              <a:ext cx="181437" cy="4057891"/>
            </a:xfrm>
            <a:prstGeom prst="straightConnector1">
              <a:avLst/>
            </a:prstGeom>
            <a:solidFill>
              <a:schemeClr val="accent1"/>
            </a:solidFill>
            <a:ln w="38100" cap="flat" cmpd="sng" algn="ctr">
              <a:solidFill>
                <a:srgbClr val="0000FF"/>
              </a:solidFill>
              <a:prstDash val="solid"/>
              <a:round/>
              <a:headEnd type="none" w="med" len="med"/>
              <a:tailEnd type="triangl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2368513" name="Straight Connector 2368512"/>
          <p:cNvCxnSpPr/>
          <p:nvPr/>
        </p:nvCxnSpPr>
        <p:spPr bwMode="auto">
          <a:xfrm flipV="1">
            <a:off x="7328716" y="874261"/>
            <a:ext cx="0" cy="2226891"/>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3" name="Straight Connector 162"/>
          <p:cNvCxnSpPr/>
          <p:nvPr/>
        </p:nvCxnSpPr>
        <p:spPr bwMode="auto">
          <a:xfrm flipV="1">
            <a:off x="2548019" y="911192"/>
            <a:ext cx="0" cy="2226891"/>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8" name="TextBox 127"/>
          <p:cNvSpPr txBox="1"/>
          <p:nvPr/>
        </p:nvSpPr>
        <p:spPr>
          <a:xfrm>
            <a:off x="5827856" y="517136"/>
            <a:ext cx="2508645" cy="307777"/>
          </a:xfrm>
          <a:prstGeom prst="rect">
            <a:avLst/>
          </a:prstGeom>
          <a:noFill/>
        </p:spPr>
        <p:txBody>
          <a:bodyPr wrap="none" rtlCol="0">
            <a:spAutoFit/>
          </a:bodyPr>
          <a:lstStyle/>
          <a:p>
            <a:pPr>
              <a:buNone/>
            </a:pPr>
            <a:r>
              <a:rPr lang="en-US" sz="1400" dirty="0" smtClean="0"/>
              <a:t>M. </a:t>
            </a:r>
            <a:r>
              <a:rPr lang="en-US" sz="1400" dirty="0" err="1" smtClean="0"/>
              <a:t>Youngs</a:t>
            </a:r>
            <a:r>
              <a:rPr lang="en-US" sz="1400" dirty="0" smtClean="0"/>
              <a:t>, Z. </a:t>
            </a:r>
            <a:r>
              <a:rPr lang="en-US" sz="1400" dirty="0" err="1" smtClean="0"/>
              <a:t>Chajecki</a:t>
            </a:r>
            <a:r>
              <a:rPr lang="en-US" sz="1400" dirty="0" smtClean="0"/>
              <a:t>  (2013)</a:t>
            </a:r>
            <a:endParaRPr lang="en-US" sz="1400" dirty="0"/>
          </a:p>
        </p:txBody>
      </p:sp>
    </p:spTree>
    <p:extLst>
      <p:ext uri="{BB962C8B-B14F-4D97-AF65-F5344CB8AC3E}">
        <p14:creationId xmlns:p14="http://schemas.microsoft.com/office/powerpoint/2010/main" val="14041271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000"/>
                                  </p:stCondLst>
                                  <p:childTnLst>
                                    <p:set>
                                      <p:cBhvr>
                                        <p:cTn id="17" dur="1" fill="hold">
                                          <p:stCondLst>
                                            <p:cond delay="0"/>
                                          </p:stCondLst>
                                        </p:cTn>
                                        <p:tgtEl>
                                          <p:spTgt spid="163"/>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1000"/>
                                  </p:stCondLst>
                                  <p:childTnLst>
                                    <p:set>
                                      <p:cBhvr>
                                        <p:cTn id="20" dur="1" fill="hold">
                                          <p:stCondLst>
                                            <p:cond delay="0"/>
                                          </p:stCondLst>
                                        </p:cTn>
                                        <p:tgtEl>
                                          <p:spTgt spid="23685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3000"/>
                                  </p:stCondLst>
                                  <p:childTnLst>
                                    <p:set>
                                      <p:cBhvr>
                                        <p:cTn id="37" dur="1" fill="hold">
                                          <p:stCondLst>
                                            <p:cond delay="0"/>
                                          </p:stCondLst>
                                        </p:cTn>
                                        <p:tgtEl>
                                          <p:spTgt spid="15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4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52" grpId="0"/>
      <p:bldP spid="1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
          <p:cNvSpPr>
            <a:spLocks noGrp="1"/>
          </p:cNvSpPr>
          <p:nvPr>
            <p:ph type="sldNum" sz="quarter" idx="11"/>
          </p:nvPr>
        </p:nvSpPr>
        <p:spPr/>
        <p:txBody>
          <a:bodyPr/>
          <a:lstStyle/>
          <a:p>
            <a:fld id="{454D13D5-3A0D-0341-A0F1-7CF43E2DFD89}" type="slidenum">
              <a:rPr lang="en-US"/>
              <a:pPr/>
              <a:t>17</a:t>
            </a:fld>
            <a:endParaRPr lang="en-US"/>
          </a:p>
        </p:txBody>
      </p:sp>
      <p:sp>
        <p:nvSpPr>
          <p:cNvPr id="2368521" name="Rectangle 9"/>
          <p:cNvSpPr>
            <a:spLocks noGrp="1" noChangeArrowheads="1"/>
          </p:cNvSpPr>
          <p:nvPr>
            <p:ph type="title" idx="4294967295"/>
          </p:nvPr>
        </p:nvSpPr>
        <p:spPr>
          <a:xfrm>
            <a:off x="609600" y="128347"/>
            <a:ext cx="7772400" cy="611187"/>
          </a:xfrm>
          <a:noFill/>
          <a:ln>
            <a:noFill/>
          </a:ln>
          <a:effectLst/>
        </p:spPr>
        <p:txBody>
          <a:bodyPr/>
          <a:lstStyle/>
          <a:p>
            <a:r>
              <a:rPr lang="en-US" sz="4000" dirty="0" smtClean="0">
                <a:solidFill>
                  <a:srgbClr val="FF00FF"/>
                </a:solidFill>
              </a:rPr>
              <a:t>Summary</a:t>
            </a:r>
            <a:endParaRPr lang="en-US" dirty="0">
              <a:solidFill>
                <a:srgbClr val="FF00FF"/>
              </a:solidFill>
            </a:endParaRPr>
          </a:p>
        </p:txBody>
      </p:sp>
      <p:sp>
        <p:nvSpPr>
          <p:cNvPr id="2" name="TextBox 1"/>
          <p:cNvSpPr txBox="1"/>
          <p:nvPr/>
        </p:nvSpPr>
        <p:spPr>
          <a:xfrm>
            <a:off x="0" y="719431"/>
            <a:ext cx="8989366" cy="5820824"/>
          </a:xfrm>
          <a:prstGeom prst="rect">
            <a:avLst/>
          </a:prstGeom>
          <a:noFill/>
        </p:spPr>
        <p:txBody>
          <a:bodyPr wrap="square" rtlCol="0">
            <a:spAutoFit/>
          </a:bodyPr>
          <a:lstStyle/>
          <a:p>
            <a:pPr marL="338138" indent="-338138">
              <a:lnSpc>
                <a:spcPct val="120000"/>
              </a:lnSpc>
              <a:buFont typeface="Wingdings" charset="0"/>
              <a:buChar char="§"/>
              <a:tabLst>
                <a:tab pos="284163" algn="l"/>
              </a:tabLst>
            </a:pPr>
            <a:r>
              <a:rPr lang="en-US" sz="2400" dirty="0" smtClean="0"/>
              <a:t> Momentum dependence can be expected. It will influences dense mater within neutron stars.</a:t>
            </a:r>
            <a:endParaRPr lang="en-US" sz="1000" dirty="0" smtClean="0"/>
          </a:p>
          <a:p>
            <a:pPr marL="338138" indent="-338138">
              <a:lnSpc>
                <a:spcPct val="120000"/>
              </a:lnSpc>
              <a:buFont typeface="Wingdings" charset="0"/>
              <a:buChar char="§"/>
            </a:pPr>
            <a:r>
              <a:rPr lang="en-US" sz="2400" b="1" dirty="0"/>
              <a:t> </a:t>
            </a:r>
            <a:r>
              <a:rPr lang="en-US" sz="2400" dirty="0" smtClean="0"/>
              <a:t>Calculations show that n/p and t/</a:t>
            </a:r>
            <a:r>
              <a:rPr lang="en-US" sz="2400" baseline="30000" dirty="0" smtClean="0"/>
              <a:t>3</a:t>
            </a:r>
            <a:r>
              <a:rPr lang="en-US" sz="2400" dirty="0" smtClean="0"/>
              <a:t>He ratios are sensitive to momentum dependence and symmetry energy. </a:t>
            </a:r>
            <a:endParaRPr lang="en-US" sz="1000" b="1" dirty="0"/>
          </a:p>
          <a:p>
            <a:pPr marL="338138" indent="-338138">
              <a:lnSpc>
                <a:spcPct val="120000"/>
              </a:lnSpc>
              <a:buFont typeface="Wingdings" charset="0"/>
              <a:buChar char="§"/>
            </a:pPr>
            <a:r>
              <a:rPr lang="en-US" sz="2400" dirty="0" smtClean="0"/>
              <a:t>There is a clear connection between n, p, t and </a:t>
            </a:r>
            <a:r>
              <a:rPr lang="en-US" sz="2400" baseline="30000" dirty="0" smtClean="0"/>
              <a:t>3</a:t>
            </a:r>
            <a:r>
              <a:rPr lang="en-US" sz="2400" dirty="0" smtClean="0"/>
              <a:t>He spectra that can is qualitatively similar to behavior expected from chemical potentials and from transport theory. </a:t>
            </a:r>
          </a:p>
          <a:p>
            <a:pPr marL="338138" indent="-338138">
              <a:lnSpc>
                <a:spcPct val="120000"/>
              </a:lnSpc>
              <a:buFont typeface="Wingdings" charset="0"/>
              <a:buChar char="§"/>
            </a:pPr>
            <a:r>
              <a:rPr lang="en-US" sz="2400" dirty="0" smtClean="0"/>
              <a:t>n/p observables are cleanest at high kinetic energies where cluster production can be neglected. At lower energies, the trends are consistent with coalescence invariant analyses. Improved cluster production would allow more careful comparisons at lower energies or using t/</a:t>
            </a:r>
            <a:r>
              <a:rPr lang="en-US" sz="2400" baseline="30000" dirty="0" smtClean="0"/>
              <a:t>3</a:t>
            </a:r>
            <a:r>
              <a:rPr lang="en-US" sz="2400" dirty="0" smtClean="0"/>
              <a:t>He ratios.</a:t>
            </a:r>
            <a:br>
              <a:rPr lang="en-US" sz="2400" dirty="0" smtClean="0"/>
            </a:br>
            <a:endParaRPr lang="en-US" sz="1050" dirty="0"/>
          </a:p>
        </p:txBody>
      </p:sp>
    </p:spTree>
    <p:extLst>
      <p:ext uri="{BB962C8B-B14F-4D97-AF65-F5344CB8AC3E}">
        <p14:creationId xmlns:p14="http://schemas.microsoft.com/office/powerpoint/2010/main" val="20833314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144" descr="the3dratio_50opt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172" y="1536473"/>
            <a:ext cx="4599425" cy="2785076"/>
          </a:xfrm>
          <a:prstGeom prst="rect">
            <a:avLst/>
          </a:prstGeom>
        </p:spPr>
      </p:pic>
      <p:sp>
        <p:nvSpPr>
          <p:cNvPr id="2368521" name="Rectangle 9"/>
          <p:cNvSpPr>
            <a:spLocks noGrp="1" noChangeArrowheads="1"/>
          </p:cNvSpPr>
          <p:nvPr>
            <p:ph type="title" idx="4294967295"/>
          </p:nvPr>
        </p:nvSpPr>
        <p:spPr>
          <a:xfrm>
            <a:off x="622300" y="0"/>
            <a:ext cx="7772400" cy="865187"/>
          </a:xfrm>
          <a:noFill/>
          <a:ln>
            <a:noFill/>
          </a:ln>
          <a:effectLst/>
        </p:spPr>
        <p:txBody>
          <a:bodyPr/>
          <a:lstStyle/>
          <a:p>
            <a:r>
              <a:rPr lang="en-US" sz="3200" dirty="0">
                <a:solidFill>
                  <a:srgbClr val="FF00FF"/>
                </a:solidFill>
              </a:rPr>
              <a:t>C</a:t>
            </a:r>
            <a:r>
              <a:rPr lang="en-US" sz="3200" dirty="0" smtClean="0">
                <a:solidFill>
                  <a:srgbClr val="FF00FF"/>
                </a:solidFill>
              </a:rPr>
              <a:t>luster comparisons for </a:t>
            </a:r>
            <a:r>
              <a:rPr lang="en-US" sz="3200" baseline="30000" dirty="0" smtClean="0">
                <a:solidFill>
                  <a:srgbClr val="FF00FF"/>
                </a:solidFill>
              </a:rPr>
              <a:t>40,48</a:t>
            </a:r>
            <a:r>
              <a:rPr lang="en-US" sz="3200" dirty="0" smtClean="0">
                <a:solidFill>
                  <a:srgbClr val="FF00FF"/>
                </a:solidFill>
              </a:rPr>
              <a:t>Ca reactions</a:t>
            </a:r>
            <a:endParaRPr lang="en-US" sz="3200" dirty="0">
              <a:solidFill>
                <a:srgbClr val="FF00FF"/>
              </a:solidFill>
            </a:endParaRPr>
          </a:p>
        </p:txBody>
      </p:sp>
      <p:sp>
        <p:nvSpPr>
          <p:cNvPr id="136" name="Slide Number Placeholder 135"/>
          <p:cNvSpPr>
            <a:spLocks noGrp="1"/>
          </p:cNvSpPr>
          <p:nvPr>
            <p:ph type="sldNum" sz="quarter" idx="11"/>
          </p:nvPr>
        </p:nvSpPr>
        <p:spPr>
          <a:xfrm>
            <a:off x="3124200" y="6261100"/>
            <a:ext cx="2895600" cy="457200"/>
          </a:xfrm>
        </p:spPr>
        <p:txBody>
          <a:bodyPr/>
          <a:lstStyle/>
          <a:p>
            <a:fld id="{3A52D0C7-BA79-BD4F-B30F-C8F38A3ACFA8}" type="slidenum">
              <a:rPr lang="en-US" smtClean="0"/>
              <a:pPr/>
              <a:t>18</a:t>
            </a:fld>
            <a:endParaRPr lang="en-US"/>
          </a:p>
        </p:txBody>
      </p:sp>
      <p:grpSp>
        <p:nvGrpSpPr>
          <p:cNvPr id="3" name="Group 2"/>
          <p:cNvGrpSpPr/>
          <p:nvPr/>
        </p:nvGrpSpPr>
        <p:grpSpPr>
          <a:xfrm>
            <a:off x="0" y="879288"/>
            <a:ext cx="5533628" cy="5722471"/>
            <a:chOff x="0" y="866588"/>
            <a:chExt cx="5533628" cy="5722471"/>
          </a:xfrm>
        </p:grpSpPr>
        <p:sp>
          <p:nvSpPr>
            <p:cNvPr id="2" name="Rectangle 1"/>
            <p:cNvSpPr/>
            <p:nvPr/>
          </p:nvSpPr>
          <p:spPr bwMode="auto">
            <a:xfrm>
              <a:off x="0" y="866588"/>
              <a:ext cx="4601882" cy="5722471"/>
            </a:xfrm>
            <a:prstGeom prst="rect">
              <a:avLst/>
            </a:prstGeom>
            <a:solidFill>
              <a:srgbClr val="FFFFFF"/>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a:ln>
                  <a:noFill/>
                </a:ln>
                <a:solidFill>
                  <a:srgbClr val="DE0000"/>
                </a:solidFill>
                <a:effectLst/>
                <a:latin typeface="Arial" charset="0"/>
                <a:ea typeface="ＭＳ Ｐゴシック" charset="0"/>
                <a:cs typeface="Arial" charset="0"/>
              </a:endParaRPr>
            </a:p>
          </p:txBody>
        </p:sp>
        <p:pic>
          <p:nvPicPr>
            <p:cNvPr id="128" name="Picture 127" descr="TheFinal_Ratios2x2_DataWithHe4_pBUU_cen12.eps"/>
            <p:cNvPicPr>
              <a:picLocks/>
            </p:cNvPicPr>
            <p:nvPr/>
          </p:nvPicPr>
          <p:blipFill rotWithShape="1">
            <a:blip r:embed="rId4">
              <a:extLst>
                <a:ext uri="{28A0092B-C50C-407E-A947-70E740481C1C}">
                  <a14:useLocalDpi xmlns:a14="http://schemas.microsoft.com/office/drawing/2010/main" val="0"/>
                </a:ext>
              </a:extLst>
            </a:blip>
            <a:srcRect l="50156" b="49290"/>
            <a:stretch/>
          </p:blipFill>
          <p:spPr>
            <a:xfrm>
              <a:off x="0" y="1435039"/>
              <a:ext cx="4512235" cy="3420843"/>
            </a:xfrm>
            <a:prstGeom prst="rect">
              <a:avLst/>
            </a:prstGeom>
          </p:spPr>
        </p:pic>
        <p:sp>
          <p:nvSpPr>
            <p:cNvPr id="131" name="TextBox 130"/>
            <p:cNvSpPr txBox="1"/>
            <p:nvPr/>
          </p:nvSpPr>
          <p:spPr>
            <a:xfrm>
              <a:off x="343643" y="879738"/>
              <a:ext cx="4612588" cy="492443"/>
            </a:xfrm>
            <a:prstGeom prst="rect">
              <a:avLst/>
            </a:prstGeom>
            <a:noFill/>
          </p:spPr>
          <p:txBody>
            <a:bodyPr wrap="square" rtlCol="0">
              <a:spAutoFit/>
            </a:bodyPr>
            <a:lstStyle/>
            <a:p>
              <a:pPr>
                <a:buNone/>
              </a:pPr>
              <a:r>
                <a:rPr lang="en-US" sz="2600" baseline="30000" dirty="0" smtClean="0"/>
                <a:t>48,40</a:t>
              </a:r>
              <a:r>
                <a:rPr lang="en-US" sz="2600" dirty="0" smtClean="0"/>
                <a:t>Ca+</a:t>
              </a:r>
              <a:r>
                <a:rPr lang="en-US" sz="2600" baseline="30000" dirty="0" smtClean="0"/>
                <a:t>48,40</a:t>
              </a:r>
              <a:r>
                <a:rPr lang="en-US" sz="2600" dirty="0" smtClean="0"/>
                <a:t>Ca @ 80MeV/A</a:t>
              </a:r>
              <a:endParaRPr lang="en-US" sz="2600" dirty="0"/>
            </a:p>
          </p:txBody>
        </p:sp>
        <p:pic>
          <p:nvPicPr>
            <p:cNvPr id="135" name="Picture 134" descr="TheFinal_Ratios2x2_DataWithHe4_pBUU_cen12.eps"/>
            <p:cNvPicPr>
              <a:picLocks noChangeAspect="1"/>
            </p:cNvPicPr>
            <p:nvPr/>
          </p:nvPicPr>
          <p:blipFill rotWithShape="1">
            <a:blip r:embed="rId5">
              <a:extLst>
                <a:ext uri="{28A0092B-C50C-407E-A947-70E740481C1C}">
                  <a14:useLocalDpi xmlns:a14="http://schemas.microsoft.com/office/drawing/2010/main" val="0"/>
                </a:ext>
              </a:extLst>
            </a:blip>
            <a:srcRect l="50156" t="55220" r="7910" b="19984"/>
            <a:stretch/>
          </p:blipFill>
          <p:spPr>
            <a:xfrm>
              <a:off x="115537" y="4798939"/>
              <a:ext cx="2964750" cy="1700473"/>
            </a:xfrm>
            <a:prstGeom prst="rect">
              <a:avLst/>
            </a:prstGeom>
          </p:spPr>
        </p:pic>
        <p:pic>
          <p:nvPicPr>
            <p:cNvPr id="137" name="Picture 136" descr="TheFinal_Ratios2x2_DataWithHe4_pBUU_cen12.eps"/>
            <p:cNvPicPr>
              <a:picLocks noChangeAspect="1"/>
            </p:cNvPicPr>
            <p:nvPr/>
          </p:nvPicPr>
          <p:blipFill rotWithShape="1">
            <a:blip r:embed="rId5">
              <a:extLst>
                <a:ext uri="{28A0092B-C50C-407E-A947-70E740481C1C}">
                  <a14:useLocalDpi xmlns:a14="http://schemas.microsoft.com/office/drawing/2010/main" val="0"/>
                </a:ext>
              </a:extLst>
            </a:blip>
            <a:srcRect l="50156" t="79754" r="7910" b="8045"/>
            <a:stretch/>
          </p:blipFill>
          <p:spPr>
            <a:xfrm>
              <a:off x="2568878" y="5677644"/>
              <a:ext cx="2964750" cy="836709"/>
            </a:xfrm>
            <a:prstGeom prst="rect">
              <a:avLst/>
            </a:prstGeom>
          </p:spPr>
        </p:pic>
      </p:grpSp>
      <p:sp>
        <p:nvSpPr>
          <p:cNvPr id="138" name="TextBox 137"/>
          <p:cNvSpPr txBox="1"/>
          <p:nvPr/>
        </p:nvSpPr>
        <p:spPr>
          <a:xfrm>
            <a:off x="4739342" y="912609"/>
            <a:ext cx="4612588" cy="492443"/>
          </a:xfrm>
          <a:prstGeom prst="rect">
            <a:avLst/>
          </a:prstGeom>
          <a:noFill/>
        </p:spPr>
        <p:txBody>
          <a:bodyPr wrap="square" rtlCol="0">
            <a:spAutoFit/>
          </a:bodyPr>
          <a:lstStyle/>
          <a:p>
            <a:pPr>
              <a:buNone/>
            </a:pPr>
            <a:r>
              <a:rPr lang="en-US" sz="2400" baseline="30000" dirty="0" smtClean="0"/>
              <a:t>112,124</a:t>
            </a:r>
            <a:r>
              <a:rPr lang="en-US" sz="2600" dirty="0" smtClean="0"/>
              <a:t>Sn+</a:t>
            </a:r>
            <a:r>
              <a:rPr lang="en-US" sz="2400" baseline="30000" dirty="0" smtClean="0"/>
              <a:t>112,124</a:t>
            </a:r>
            <a:r>
              <a:rPr lang="en-US" sz="2600" dirty="0" smtClean="0"/>
              <a:t>Sn @ 50MeV/A</a:t>
            </a:r>
            <a:endParaRPr lang="en-US" sz="2600" dirty="0"/>
          </a:p>
        </p:txBody>
      </p:sp>
      <p:sp>
        <p:nvSpPr>
          <p:cNvPr id="13" name="TextBox 12"/>
          <p:cNvSpPr txBox="1"/>
          <p:nvPr/>
        </p:nvSpPr>
        <p:spPr>
          <a:xfrm>
            <a:off x="6267501" y="1286428"/>
            <a:ext cx="2508645" cy="307777"/>
          </a:xfrm>
          <a:prstGeom prst="rect">
            <a:avLst/>
          </a:prstGeom>
          <a:noFill/>
        </p:spPr>
        <p:txBody>
          <a:bodyPr wrap="none" rtlCol="0">
            <a:spAutoFit/>
          </a:bodyPr>
          <a:lstStyle/>
          <a:p>
            <a:pPr>
              <a:buNone/>
            </a:pPr>
            <a:r>
              <a:rPr lang="en-US" sz="1400" dirty="0" smtClean="0"/>
              <a:t>M. </a:t>
            </a:r>
            <a:r>
              <a:rPr lang="en-US" sz="1400" dirty="0" err="1" smtClean="0"/>
              <a:t>Youngs</a:t>
            </a:r>
            <a:r>
              <a:rPr lang="en-US" sz="1400" dirty="0" smtClean="0"/>
              <a:t>, Z. </a:t>
            </a:r>
            <a:r>
              <a:rPr lang="en-US" sz="1400" dirty="0" err="1" smtClean="0"/>
              <a:t>Chajecki</a:t>
            </a:r>
            <a:r>
              <a:rPr lang="en-US" sz="1400" dirty="0" smtClean="0"/>
              <a:t>  (2013)</a:t>
            </a:r>
            <a:endParaRPr lang="en-US" sz="1400" dirty="0"/>
          </a:p>
        </p:txBody>
      </p:sp>
    </p:spTree>
    <p:extLst>
      <p:ext uri="{BB962C8B-B14F-4D97-AF65-F5344CB8AC3E}">
        <p14:creationId xmlns:p14="http://schemas.microsoft.com/office/powerpoint/2010/main" val="22186578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4" cstate="print"/>
          <a:srcRect/>
          <a:stretch>
            <a:fillRect/>
          </a:stretch>
        </p:blipFill>
        <p:spPr bwMode="auto">
          <a:xfrm>
            <a:off x="4673600" y="1308100"/>
            <a:ext cx="4214813" cy="3505200"/>
          </a:xfrm>
          <a:prstGeom prst="rect">
            <a:avLst/>
          </a:prstGeom>
          <a:noFill/>
          <a:ln w="9525">
            <a:noFill/>
            <a:miter lim="800000"/>
            <a:headEnd/>
            <a:tailEnd/>
          </a:ln>
        </p:spPr>
      </p:pic>
      <p:sp>
        <p:nvSpPr>
          <p:cNvPr id="619522" name="Rectangle 2"/>
          <p:cNvSpPr>
            <a:spLocks noChangeArrowheads="1"/>
          </p:cNvSpPr>
          <p:nvPr/>
        </p:nvSpPr>
        <p:spPr bwMode="auto">
          <a:xfrm>
            <a:off x="5130800" y="4864100"/>
            <a:ext cx="3568700" cy="1854200"/>
          </a:xfrm>
          <a:prstGeom prst="rect">
            <a:avLst/>
          </a:prstGeom>
          <a:noFill/>
          <a:ln w="9525">
            <a:noFill/>
            <a:miter lim="800000"/>
            <a:headEnd/>
            <a:tailEnd/>
          </a:ln>
          <a:effectLst/>
        </p:spPr>
        <p:txBody>
          <a:bodyPr/>
          <a:lstStyle/>
          <a:p>
            <a:pPr marL="342900" indent="-342900"/>
            <a:r>
              <a:rPr lang="en-US" dirty="0" smtClean="0">
                <a:solidFill>
                  <a:schemeClr val="accent2"/>
                </a:solidFill>
              </a:rPr>
              <a:t>Symmetry energy calculated here with effective interactions constrained by </a:t>
            </a:r>
            <a:r>
              <a:rPr lang="en-US" dirty="0" err="1" smtClean="0">
                <a:solidFill>
                  <a:schemeClr val="accent2"/>
                </a:solidFill>
              </a:rPr>
              <a:t>Sn</a:t>
            </a:r>
            <a:r>
              <a:rPr lang="en-US" dirty="0" smtClean="0">
                <a:solidFill>
                  <a:schemeClr val="accent2"/>
                </a:solidFill>
              </a:rPr>
              <a:t> masses</a:t>
            </a:r>
          </a:p>
          <a:p>
            <a:pPr marL="342900" indent="-342900"/>
            <a:r>
              <a:rPr lang="en-US" dirty="0" smtClean="0">
                <a:solidFill>
                  <a:schemeClr val="accent2"/>
                </a:solidFill>
              </a:rPr>
              <a:t>This does not adequately constrain the symmetry energy at higher or lower densities</a:t>
            </a:r>
          </a:p>
          <a:p>
            <a:pPr marL="342900" indent="-342900">
              <a:buNone/>
            </a:pPr>
            <a:endParaRPr lang="en-US" dirty="0">
              <a:solidFill>
                <a:schemeClr val="accent2"/>
              </a:solidFill>
            </a:endParaRPr>
          </a:p>
          <a:p>
            <a:pPr marL="342900" indent="-342900">
              <a:buNone/>
            </a:pPr>
            <a:endParaRPr lang="en-US" sz="2000" dirty="0">
              <a:solidFill>
                <a:schemeClr val="accent2"/>
              </a:solidFill>
            </a:endParaRPr>
          </a:p>
          <a:p>
            <a:pPr marL="742950" lvl="1" indent="-285750">
              <a:buFontTx/>
              <a:buNone/>
            </a:pPr>
            <a:endParaRPr lang="en-US" sz="2000" dirty="0"/>
          </a:p>
        </p:txBody>
      </p:sp>
      <p:sp>
        <p:nvSpPr>
          <p:cNvPr id="619523" name="Rectangle 3"/>
          <p:cNvSpPr>
            <a:spLocks noChangeArrowheads="1"/>
          </p:cNvSpPr>
          <p:nvPr/>
        </p:nvSpPr>
        <p:spPr bwMode="auto">
          <a:xfrm>
            <a:off x="628650" y="0"/>
            <a:ext cx="5829300" cy="1524000"/>
          </a:xfrm>
          <a:prstGeom prst="rect">
            <a:avLst/>
          </a:prstGeom>
          <a:noFill/>
          <a:ln w="9525">
            <a:noFill/>
            <a:miter lim="800000"/>
            <a:headEnd/>
            <a:tailEnd/>
          </a:ln>
          <a:effectLst/>
        </p:spPr>
        <p:txBody>
          <a:bodyPr anchor="ctr"/>
          <a:lstStyle/>
          <a:p>
            <a:pPr algn="ctr">
              <a:spcBef>
                <a:spcPct val="0"/>
              </a:spcBef>
              <a:buFontTx/>
              <a:buNone/>
            </a:pPr>
            <a:endParaRPr lang="en-US" sz="2800">
              <a:solidFill>
                <a:srgbClr val="990099"/>
              </a:solidFill>
            </a:endParaRPr>
          </a:p>
        </p:txBody>
      </p:sp>
      <p:sp>
        <p:nvSpPr>
          <p:cNvPr id="619524" name="Rectangle 4"/>
          <p:cNvSpPr>
            <a:spLocks noGrp="1" noChangeArrowheads="1"/>
          </p:cNvSpPr>
          <p:nvPr>
            <p:ph type="title"/>
          </p:nvPr>
        </p:nvSpPr>
        <p:spPr>
          <a:xfrm>
            <a:off x="673100" y="123871"/>
            <a:ext cx="7861300" cy="485730"/>
          </a:xfrm>
          <a:noFill/>
          <a:ln>
            <a:noFill/>
          </a:ln>
          <a:effectLst/>
        </p:spPr>
        <p:txBody>
          <a:bodyPr/>
          <a:lstStyle/>
          <a:p>
            <a:r>
              <a:rPr lang="en-US" dirty="0" smtClean="0"/>
              <a:t>Central question: How does EoS depend on </a:t>
            </a:r>
            <a:r>
              <a:rPr lang="en-US" dirty="0" smtClean="0">
                <a:sym typeface="Symbol"/>
              </a:rPr>
              <a:t> and </a:t>
            </a:r>
            <a:r>
              <a:rPr lang="en-US" dirty="0" smtClean="0"/>
              <a:t>?</a:t>
            </a:r>
            <a:endParaRPr lang="en-US" dirty="0"/>
          </a:p>
        </p:txBody>
      </p:sp>
      <p:sp>
        <p:nvSpPr>
          <p:cNvPr id="619525" name="Rectangle 5"/>
          <p:cNvSpPr>
            <a:spLocks noGrp="1" noChangeArrowheads="1"/>
          </p:cNvSpPr>
          <p:nvPr>
            <p:ph type="body" sz="half" idx="1"/>
          </p:nvPr>
        </p:nvSpPr>
        <p:spPr>
          <a:xfrm>
            <a:off x="749300" y="4902200"/>
            <a:ext cx="3708400" cy="1727200"/>
          </a:xfrm>
          <a:noFill/>
          <a:ln/>
          <a:effectLst/>
        </p:spPr>
        <p:txBody>
          <a:bodyPr/>
          <a:lstStyle/>
          <a:p>
            <a:pPr algn="ctr">
              <a:spcBef>
                <a:spcPct val="50000"/>
              </a:spcBef>
              <a:buFontTx/>
              <a:buNone/>
            </a:pPr>
            <a:r>
              <a:rPr lang="en-US" sz="1800" dirty="0">
                <a:solidFill>
                  <a:schemeClr val="tx1"/>
                </a:solidFill>
              </a:rPr>
              <a:t>E/A (</a:t>
            </a:r>
            <a:r>
              <a:rPr lang="en-US" sz="1800" dirty="0">
                <a:solidFill>
                  <a:schemeClr val="tx1"/>
                </a:solidFill>
                <a:sym typeface="Symbol" pitchFamily="18" charset="2"/>
              </a:rPr>
              <a:t>,) = </a:t>
            </a:r>
            <a:r>
              <a:rPr lang="en-US" sz="1800" dirty="0">
                <a:solidFill>
                  <a:schemeClr val="tx1"/>
                </a:solidFill>
              </a:rPr>
              <a:t>E/A (</a:t>
            </a:r>
            <a:r>
              <a:rPr lang="en-US" sz="1800" dirty="0">
                <a:solidFill>
                  <a:schemeClr val="tx1"/>
                </a:solidFill>
                <a:sym typeface="Symbol" pitchFamily="18" charset="2"/>
              </a:rPr>
              <a:t>,0) + </a:t>
            </a:r>
            <a:r>
              <a:rPr lang="en-US" sz="1800" dirty="0">
                <a:solidFill>
                  <a:srgbClr val="CC00CC"/>
                </a:solidFill>
                <a:latin typeface="Symbol" pitchFamily="18" charset="2"/>
                <a:sym typeface="Symbol" pitchFamily="18" charset="2"/>
              </a:rPr>
              <a:t>d</a:t>
            </a:r>
            <a:r>
              <a:rPr lang="en-US" sz="1800" baseline="30000" dirty="0">
                <a:solidFill>
                  <a:srgbClr val="CC00CC"/>
                </a:solidFill>
                <a:sym typeface="Symbol" pitchFamily="18" charset="2"/>
              </a:rPr>
              <a:t>2</a:t>
            </a:r>
            <a:r>
              <a:rPr lang="en-US" sz="1800" dirty="0">
                <a:solidFill>
                  <a:srgbClr val="CC00CC"/>
                </a:solidFill>
                <a:sym typeface="Symbol" pitchFamily="18" charset="2"/>
              </a:rPr>
              <a:t>S()</a:t>
            </a:r>
          </a:p>
          <a:p>
            <a:pPr algn="ctr">
              <a:spcBef>
                <a:spcPct val="50000"/>
              </a:spcBef>
              <a:buFontTx/>
              <a:buNone/>
            </a:pPr>
            <a:r>
              <a:rPr lang="en-US" sz="1800" dirty="0">
                <a:solidFill>
                  <a:schemeClr val="tx1"/>
                </a:solidFill>
                <a:latin typeface="Symbol" pitchFamily="18" charset="2"/>
                <a:sym typeface="Symbol" pitchFamily="18" charset="2"/>
              </a:rPr>
              <a:t>d</a:t>
            </a:r>
            <a:r>
              <a:rPr lang="en-US" sz="1800" dirty="0">
                <a:solidFill>
                  <a:schemeClr val="tx1"/>
                </a:solidFill>
                <a:sym typeface="Symbol" pitchFamily="18" charset="2"/>
              </a:rPr>
              <a:t> = (</a:t>
            </a:r>
            <a:r>
              <a:rPr lang="en-US" sz="1800" baseline="-25000" dirty="0">
                <a:solidFill>
                  <a:schemeClr val="tx1"/>
                </a:solidFill>
                <a:sym typeface="Symbol" pitchFamily="18" charset="2"/>
              </a:rPr>
              <a:t>n</a:t>
            </a:r>
            <a:r>
              <a:rPr lang="en-US" sz="1800" dirty="0">
                <a:solidFill>
                  <a:schemeClr val="tx1"/>
                </a:solidFill>
                <a:sym typeface="Symbol" pitchFamily="18" charset="2"/>
              </a:rPr>
              <a:t>- </a:t>
            </a:r>
            <a:r>
              <a:rPr lang="en-US" sz="1800" baseline="-25000" dirty="0">
                <a:solidFill>
                  <a:schemeClr val="tx1"/>
                </a:solidFill>
                <a:sym typeface="Symbol" pitchFamily="18" charset="2"/>
              </a:rPr>
              <a:t>p</a:t>
            </a:r>
            <a:r>
              <a:rPr lang="en-US" sz="1800" dirty="0">
                <a:solidFill>
                  <a:schemeClr val="tx1"/>
                </a:solidFill>
                <a:sym typeface="Symbol" pitchFamily="18" charset="2"/>
              </a:rPr>
              <a:t>)/ (</a:t>
            </a:r>
            <a:r>
              <a:rPr lang="en-US" sz="1800" baseline="-25000" dirty="0">
                <a:solidFill>
                  <a:schemeClr val="tx1"/>
                </a:solidFill>
                <a:sym typeface="Symbol" pitchFamily="18" charset="2"/>
              </a:rPr>
              <a:t>n</a:t>
            </a:r>
            <a:r>
              <a:rPr lang="en-US" sz="1800" dirty="0">
                <a:solidFill>
                  <a:schemeClr val="tx1"/>
                </a:solidFill>
                <a:sym typeface="Symbol" pitchFamily="18" charset="2"/>
              </a:rPr>
              <a:t>+ </a:t>
            </a:r>
            <a:r>
              <a:rPr lang="en-US" sz="1800" baseline="-25000" dirty="0">
                <a:solidFill>
                  <a:schemeClr val="tx1"/>
                </a:solidFill>
                <a:sym typeface="Symbol" pitchFamily="18" charset="2"/>
              </a:rPr>
              <a:t>p</a:t>
            </a:r>
            <a:r>
              <a:rPr lang="en-US" sz="1800" dirty="0">
                <a:solidFill>
                  <a:schemeClr val="tx1"/>
                </a:solidFill>
                <a:sym typeface="Symbol" pitchFamily="18" charset="2"/>
              </a:rPr>
              <a:t>) = (N-Z)/A</a:t>
            </a:r>
          </a:p>
        </p:txBody>
      </p:sp>
      <p:graphicFrame>
        <p:nvGraphicFramePr>
          <p:cNvPr id="619534" name="Object 14"/>
          <p:cNvGraphicFramePr>
            <a:graphicFrameLocks noChangeAspect="1"/>
          </p:cNvGraphicFramePr>
          <p:nvPr/>
        </p:nvGraphicFramePr>
        <p:xfrm>
          <a:off x="1857375" y="5886450"/>
          <a:ext cx="1746250" cy="1136650"/>
        </p:xfrm>
        <a:graphic>
          <a:graphicData uri="http://schemas.openxmlformats.org/presentationml/2006/ole">
            <mc:AlternateContent xmlns:mc="http://schemas.openxmlformats.org/markup-compatibility/2006">
              <mc:Choice xmlns:v="urn:schemas-microsoft-com:vml" Requires="v">
                <p:oleObj spid="_x0000_s738318" name="Equation" r:id="rId5" imgW="1091878" imgH="711016" progId="Equation.DSMT4">
                  <p:embed/>
                </p:oleObj>
              </mc:Choice>
              <mc:Fallback>
                <p:oleObj name="Equation" r:id="rId5" imgW="1091878" imgH="711016"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375" y="5886450"/>
                        <a:ext cx="1746250" cy="1136650"/>
                      </a:xfrm>
                      <a:prstGeom prst="rect">
                        <a:avLst/>
                      </a:prstGeom>
                      <a:noFill/>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107763" dir="2700000" algn="ctr" rotWithShape="0">
                                <a:srgbClr val="000000">
                                  <a:alpha val="74997"/>
                                </a:srgbClr>
                              </a:outerShdw>
                            </a:effectLst>
                          </a14:hiddenEffects>
                        </a:ext>
                      </a:extLst>
                    </p:spPr>
                  </p:pic>
                </p:oleObj>
              </mc:Fallback>
            </mc:AlternateContent>
          </a:graphicData>
        </a:graphic>
      </p:graphicFrame>
      <p:pic>
        <p:nvPicPr>
          <p:cNvPr id="619548" name="Picture 28" descr="sm_eos"/>
          <p:cNvPicPr>
            <a:picLocks noChangeAspect="1" noChangeArrowheads="1"/>
          </p:cNvPicPr>
          <p:nvPr/>
        </p:nvPicPr>
        <p:blipFill>
          <a:blip r:embed="rId7" cstate="print"/>
          <a:srcRect/>
          <a:stretch>
            <a:fillRect/>
          </a:stretch>
        </p:blipFill>
        <p:spPr bwMode="auto">
          <a:xfrm>
            <a:off x="0" y="546100"/>
            <a:ext cx="4929188" cy="4335463"/>
          </a:xfrm>
          <a:prstGeom prst="rect">
            <a:avLst/>
          </a:prstGeom>
          <a:noFill/>
        </p:spPr>
      </p:pic>
      <p:cxnSp>
        <p:nvCxnSpPr>
          <p:cNvPr id="11" name="Straight Arrow Connector 10"/>
          <p:cNvCxnSpPr/>
          <p:nvPr/>
        </p:nvCxnSpPr>
        <p:spPr bwMode="auto">
          <a:xfrm rot="5400000" flipH="1" flipV="1">
            <a:off x="498144" y="3937380"/>
            <a:ext cx="1774209" cy="204716"/>
          </a:xfrm>
          <a:prstGeom prst="straightConnector1">
            <a:avLst/>
          </a:prstGeom>
          <a:solidFill>
            <a:srgbClr val="FFFF99"/>
          </a:solidFill>
          <a:ln w="9525" cap="flat" cmpd="sng" algn="ctr">
            <a:noFill/>
            <a:prstDash val="solid"/>
            <a:round/>
            <a:headEnd type="none" w="med" len="med"/>
            <a:tailEnd type="arrow"/>
          </a:ln>
          <a:effectLst/>
        </p:spPr>
      </p:cxnSp>
      <p:cxnSp>
        <p:nvCxnSpPr>
          <p:cNvPr id="13" name="Straight Arrow Connector 12"/>
          <p:cNvCxnSpPr/>
          <p:nvPr/>
        </p:nvCxnSpPr>
        <p:spPr bwMode="auto">
          <a:xfrm rot="5400000">
            <a:off x="-156949" y="1030406"/>
            <a:ext cx="1228298" cy="122830"/>
          </a:xfrm>
          <a:prstGeom prst="straightConnector1">
            <a:avLst/>
          </a:prstGeom>
          <a:solidFill>
            <a:srgbClr val="FFFF99"/>
          </a:solidFill>
          <a:ln w="9525" cap="flat" cmpd="sng" algn="ctr">
            <a:noFill/>
            <a:prstDash val="solid"/>
            <a:round/>
            <a:headEnd type="none" w="med" len="med"/>
            <a:tailEnd type="arrow"/>
          </a:ln>
          <a:effectLst/>
        </p:spPr>
      </p:cxnSp>
      <p:cxnSp>
        <p:nvCxnSpPr>
          <p:cNvPr id="15" name="Straight Arrow Connector 14"/>
          <p:cNvCxnSpPr/>
          <p:nvPr/>
        </p:nvCxnSpPr>
        <p:spPr bwMode="auto">
          <a:xfrm rot="5400000">
            <a:off x="-1521724" y="1767385"/>
            <a:ext cx="3234519" cy="191069"/>
          </a:xfrm>
          <a:prstGeom prst="straightConnector1">
            <a:avLst/>
          </a:prstGeom>
          <a:solidFill>
            <a:srgbClr val="FFFF99"/>
          </a:solidFill>
          <a:ln w="9525" cap="flat" cmpd="sng" algn="ctr">
            <a:noFill/>
            <a:prstDash val="solid"/>
            <a:round/>
            <a:headEnd type="none" w="med" len="med"/>
            <a:tailEnd type="arrow"/>
          </a:ln>
          <a:effectLst/>
        </p:spPr>
      </p:cxnSp>
      <p:grpSp>
        <p:nvGrpSpPr>
          <p:cNvPr id="2" name="Group 22"/>
          <p:cNvGrpSpPr/>
          <p:nvPr/>
        </p:nvGrpSpPr>
        <p:grpSpPr>
          <a:xfrm>
            <a:off x="602281" y="859357"/>
            <a:ext cx="8020050" cy="4122077"/>
            <a:chOff x="602281" y="859357"/>
            <a:chExt cx="8020050" cy="4122077"/>
          </a:xfrm>
        </p:grpSpPr>
        <p:sp>
          <p:nvSpPr>
            <p:cNvPr id="9" name="Text Box 4"/>
            <p:cNvSpPr txBox="1">
              <a:spLocks noChangeArrowheads="1"/>
            </p:cNvSpPr>
            <p:nvPr/>
          </p:nvSpPr>
          <p:spPr bwMode="auto">
            <a:xfrm>
              <a:off x="602281" y="859357"/>
              <a:ext cx="8020050" cy="366712"/>
            </a:xfrm>
            <a:prstGeom prst="rect">
              <a:avLst/>
            </a:prstGeom>
            <a:solidFill>
              <a:srgbClr val="CCFFFF"/>
            </a:solidFill>
            <a:ln w="9525">
              <a:noFill/>
              <a:miter lim="800000"/>
              <a:headEnd/>
              <a:tailEnd/>
            </a:ln>
            <a:effectLst>
              <a:outerShdw dist="107763" dir="2700000" algn="ctr" rotWithShape="0">
                <a:schemeClr val="bg2"/>
              </a:outerShdw>
            </a:effectLst>
          </p:spPr>
          <p:txBody>
            <a:bodyPr wrap="none">
              <a:spAutoFit/>
            </a:bodyPr>
            <a:lstStyle/>
            <a:p>
              <a:pPr>
                <a:buFontTx/>
                <a:buNone/>
                <a:defRPr/>
              </a:pPr>
              <a:r>
                <a:rPr lang="en-US" dirty="0">
                  <a:cs typeface="Times New Roman" pitchFamily="18" charset="0"/>
                </a:rPr>
                <a:t> B</a:t>
              </a:r>
              <a:r>
                <a:rPr lang="en-US" baseline="-30000" dirty="0">
                  <a:cs typeface="Times New Roman" pitchFamily="18" charset="0"/>
                </a:rPr>
                <a:t>A,Z</a:t>
              </a:r>
              <a:r>
                <a:rPr lang="en-US" dirty="0">
                  <a:cs typeface="Times New Roman" pitchFamily="18" charset="0"/>
                </a:rPr>
                <a:t> = </a:t>
              </a:r>
              <a:r>
                <a:rPr lang="en-US" dirty="0" err="1">
                  <a:cs typeface="Times New Roman" pitchFamily="18" charset="0"/>
                </a:rPr>
                <a:t>a</a:t>
              </a:r>
              <a:r>
                <a:rPr lang="en-US" baseline="-30000" dirty="0" err="1">
                  <a:cs typeface="Times New Roman" pitchFamily="18" charset="0"/>
                </a:rPr>
                <a:t>v</a:t>
              </a:r>
              <a:r>
                <a:rPr lang="en-US" dirty="0">
                  <a:cs typeface="Times New Roman" pitchFamily="18" charset="0"/>
                </a:rPr>
                <a:t>[1-b</a:t>
              </a:r>
              <a:r>
                <a:rPr lang="en-US" baseline="-25000" dirty="0">
                  <a:cs typeface="Times New Roman" pitchFamily="18" charset="0"/>
                </a:rPr>
                <a:t>1</a:t>
              </a:r>
              <a:r>
                <a:rPr lang="en-US" dirty="0">
                  <a:cs typeface="Times New Roman" pitchFamily="18" charset="0"/>
                </a:rPr>
                <a:t>((N-Z)/A)²]A - a</a:t>
              </a:r>
              <a:r>
                <a:rPr lang="en-US" baseline="-30000" dirty="0">
                  <a:cs typeface="Times New Roman" pitchFamily="18" charset="0"/>
                </a:rPr>
                <a:t>s</a:t>
              </a:r>
              <a:r>
                <a:rPr lang="en-US" dirty="0">
                  <a:cs typeface="Times New Roman" pitchFamily="18" charset="0"/>
                </a:rPr>
                <a:t>[1-b</a:t>
              </a:r>
              <a:r>
                <a:rPr lang="en-US" baseline="-25000" dirty="0">
                  <a:cs typeface="Times New Roman" pitchFamily="18" charset="0"/>
                </a:rPr>
                <a:t>2</a:t>
              </a:r>
              <a:r>
                <a:rPr lang="en-US" dirty="0">
                  <a:cs typeface="Times New Roman" pitchFamily="18" charset="0"/>
                </a:rPr>
                <a:t>((N-Z)/A)²]A</a:t>
              </a:r>
              <a:r>
                <a:rPr lang="en-US" baseline="30000" dirty="0">
                  <a:cs typeface="Times New Roman" pitchFamily="18" charset="0"/>
                </a:rPr>
                <a:t>2/3 </a:t>
              </a:r>
              <a:r>
                <a:rPr lang="en-US" dirty="0">
                  <a:cs typeface="Times New Roman" pitchFamily="18" charset="0"/>
                </a:rPr>
                <a:t>- a</a:t>
              </a:r>
              <a:r>
                <a:rPr lang="en-US" baseline="-30000" dirty="0">
                  <a:cs typeface="Times New Roman" pitchFamily="18" charset="0"/>
                </a:rPr>
                <a:t>c</a:t>
              </a:r>
              <a:r>
                <a:rPr lang="en-US" dirty="0">
                  <a:cs typeface="Times New Roman" pitchFamily="18" charset="0"/>
                </a:rPr>
                <a:t> Z²/A</a:t>
              </a:r>
              <a:r>
                <a:rPr lang="en-US" baseline="30000" dirty="0">
                  <a:cs typeface="Times New Roman" pitchFamily="18" charset="0"/>
                </a:rPr>
                <a:t>1/3</a:t>
              </a:r>
              <a:r>
                <a:rPr lang="en-US" dirty="0">
                  <a:cs typeface="Times New Roman" pitchFamily="18" charset="0"/>
                </a:rPr>
                <a:t> + δ</a:t>
              </a:r>
              <a:r>
                <a:rPr lang="en-US" baseline="-30000" dirty="0">
                  <a:cs typeface="Times New Roman" pitchFamily="18" charset="0"/>
                </a:rPr>
                <a:t>A,Z</a:t>
              </a:r>
              <a:r>
                <a:rPr lang="en-US" dirty="0">
                  <a:cs typeface="Times New Roman" pitchFamily="18" charset="0"/>
                </a:rPr>
                <a:t>A</a:t>
              </a:r>
              <a:r>
                <a:rPr lang="en-US" baseline="30000" dirty="0">
                  <a:cs typeface="Times New Roman" pitchFamily="18" charset="0"/>
                </a:rPr>
                <a:t>-1/2</a:t>
              </a:r>
              <a:r>
                <a:rPr lang="en-US" dirty="0">
                  <a:cs typeface="Times New Roman" pitchFamily="18" charset="0"/>
                </a:rPr>
                <a:t> + C</a:t>
              </a:r>
              <a:r>
                <a:rPr lang="en-US" baseline="-30000" dirty="0">
                  <a:cs typeface="Times New Roman" pitchFamily="18" charset="0"/>
                </a:rPr>
                <a:t>d</a:t>
              </a:r>
              <a:r>
                <a:rPr lang="en-US" dirty="0">
                  <a:cs typeface="Times New Roman" pitchFamily="18" charset="0"/>
                </a:rPr>
                <a:t>Z²/A, </a:t>
              </a:r>
            </a:p>
          </p:txBody>
        </p:sp>
        <p:grpSp>
          <p:nvGrpSpPr>
            <p:cNvPr id="3" name="Group 21"/>
            <p:cNvGrpSpPr/>
            <p:nvPr/>
          </p:nvGrpSpPr>
          <p:grpSpPr>
            <a:xfrm>
              <a:off x="1487606" y="1160060"/>
              <a:ext cx="2183641" cy="3821374"/>
              <a:chOff x="1487606" y="1160060"/>
              <a:chExt cx="2183641" cy="3821374"/>
            </a:xfrm>
          </p:grpSpPr>
          <p:cxnSp>
            <p:nvCxnSpPr>
              <p:cNvPr id="17" name="Straight Arrow Connector 16"/>
              <p:cNvCxnSpPr/>
              <p:nvPr/>
            </p:nvCxnSpPr>
            <p:spPr bwMode="auto">
              <a:xfrm rot="16200000" flipH="1">
                <a:off x="-34120" y="2681786"/>
                <a:ext cx="3821374" cy="777922"/>
              </a:xfrm>
              <a:prstGeom prst="straightConnector1">
                <a:avLst/>
              </a:prstGeom>
              <a:solidFill>
                <a:srgbClr val="FFFF99"/>
              </a:solidFill>
              <a:ln w="25400"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rot="16200000" flipH="1">
                <a:off x="948519" y="2258704"/>
                <a:ext cx="3766782" cy="1678675"/>
              </a:xfrm>
              <a:prstGeom prst="straightConnector1">
                <a:avLst/>
              </a:prstGeom>
              <a:solidFill>
                <a:srgbClr val="FFFF99"/>
              </a:solidFill>
              <a:ln w="25400" cap="flat" cmpd="sng" algn="ctr">
                <a:solidFill>
                  <a:schemeClr val="tx1"/>
                </a:solidFill>
                <a:prstDash val="solid"/>
                <a:round/>
                <a:headEnd type="none" w="med" len="med"/>
                <a:tailEnd type="arrow"/>
              </a:ln>
              <a:effectLst/>
            </p:spPr>
          </p:cxnSp>
        </p:grpSp>
      </p:grpSp>
      <p:sp>
        <p:nvSpPr>
          <p:cNvPr id="18" name="Text Box 4"/>
          <p:cNvSpPr txBox="1">
            <a:spLocks noChangeArrowheads="1"/>
          </p:cNvSpPr>
          <p:nvPr/>
        </p:nvSpPr>
        <p:spPr bwMode="auto">
          <a:xfrm rot="5400000">
            <a:off x="7331946" y="2733060"/>
            <a:ext cx="3082925" cy="304800"/>
          </a:xfrm>
          <a:prstGeom prst="rect">
            <a:avLst/>
          </a:prstGeom>
          <a:noFill/>
          <a:ln w="9525">
            <a:noFill/>
            <a:miter lim="800000"/>
            <a:headEnd/>
            <a:tailEnd/>
          </a:ln>
          <a:effectLst/>
        </p:spPr>
        <p:txBody>
          <a:bodyPr wrap="none">
            <a:spAutoFit/>
          </a:bodyPr>
          <a:lstStyle/>
          <a:p>
            <a:pPr>
              <a:spcBef>
                <a:spcPct val="0"/>
              </a:spcBef>
              <a:buFontTx/>
              <a:buNone/>
            </a:pPr>
            <a:r>
              <a:rPr lang="en-US" sz="1400" dirty="0"/>
              <a:t>Brown, Phys. Rev. </a:t>
            </a:r>
            <a:r>
              <a:rPr lang="en-US" sz="1400" dirty="0" err="1"/>
              <a:t>Lett</a:t>
            </a:r>
            <a:r>
              <a:rPr lang="en-US" sz="1400" dirty="0"/>
              <a:t>. 85, 5296 (2001)</a:t>
            </a:r>
          </a:p>
        </p:txBody>
      </p:sp>
      <p:sp>
        <p:nvSpPr>
          <p:cNvPr id="21" name="TextBox 20"/>
          <p:cNvSpPr txBox="1"/>
          <p:nvPr/>
        </p:nvSpPr>
        <p:spPr>
          <a:xfrm>
            <a:off x="5346700" y="1565729"/>
            <a:ext cx="1636923" cy="307777"/>
          </a:xfrm>
          <a:prstGeom prst="rect">
            <a:avLst/>
          </a:prstGeom>
          <a:noFill/>
        </p:spPr>
        <p:txBody>
          <a:bodyPr wrap="none" rtlCol="0">
            <a:spAutoFit/>
          </a:bodyPr>
          <a:lstStyle/>
          <a:p>
            <a:pPr>
              <a:buNone/>
            </a:pPr>
            <a:r>
              <a:rPr lang="en-US" sz="1400" dirty="0" smtClean="0"/>
              <a:t>Symmetry energy at</a:t>
            </a:r>
            <a:endParaRPr lang="en-US" sz="1400" dirty="0"/>
          </a:p>
        </p:txBody>
      </p:sp>
      <p:cxnSp>
        <p:nvCxnSpPr>
          <p:cNvPr id="23" name="Straight Connector 22"/>
          <p:cNvCxnSpPr/>
          <p:nvPr/>
        </p:nvCxnSpPr>
        <p:spPr bwMode="auto">
          <a:xfrm>
            <a:off x="6966857" y="1451429"/>
            <a:ext cx="914400" cy="914400"/>
          </a:xfrm>
          <a:prstGeom prst="line">
            <a:avLst/>
          </a:prstGeom>
          <a:solidFill>
            <a:srgbClr val="FFFF99"/>
          </a:solidFill>
          <a:ln w="9525" cap="flat" cmpd="sng" algn="ctr">
            <a:noFill/>
            <a:prstDash val="solid"/>
            <a:round/>
            <a:headEnd type="none" w="med" len="med"/>
            <a:tailEnd type="none" w="med" len="med"/>
          </a:ln>
          <a:effectLst/>
        </p:spPr>
      </p:cxnSp>
      <p:cxnSp>
        <p:nvCxnSpPr>
          <p:cNvPr id="25" name="Straight Connector 24"/>
          <p:cNvCxnSpPr/>
          <p:nvPr/>
        </p:nvCxnSpPr>
        <p:spPr bwMode="auto">
          <a:xfrm rot="5400000" flipH="1" flipV="1">
            <a:off x="3889829" y="4180115"/>
            <a:ext cx="769257" cy="14514"/>
          </a:xfrm>
          <a:prstGeom prst="line">
            <a:avLst/>
          </a:prstGeom>
          <a:solidFill>
            <a:srgbClr val="FFFF99"/>
          </a:solidFill>
          <a:ln w="9525" cap="flat" cmpd="sng" algn="ctr">
            <a:noFill/>
            <a:prstDash val="solid"/>
            <a:round/>
            <a:headEnd type="none" w="med" len="med"/>
            <a:tailEnd type="none" w="med" len="med"/>
          </a:ln>
          <a:effectLst/>
        </p:spPr>
      </p:cxnSp>
      <p:cxnSp>
        <p:nvCxnSpPr>
          <p:cNvPr id="27" name="Straight Connector 26"/>
          <p:cNvCxnSpPr/>
          <p:nvPr/>
        </p:nvCxnSpPr>
        <p:spPr bwMode="auto">
          <a:xfrm rot="5400000">
            <a:off x="5573486" y="2844802"/>
            <a:ext cx="2815773" cy="1"/>
          </a:xfrm>
          <a:prstGeom prst="line">
            <a:avLst/>
          </a:prstGeom>
          <a:solidFill>
            <a:srgbClr val="FFFF99"/>
          </a:solidFill>
          <a:ln w="25400" cap="flat" cmpd="sng" algn="ctr">
            <a:solidFill>
              <a:srgbClr val="FF0000"/>
            </a:solidFill>
            <a:prstDash val="solid"/>
            <a:round/>
            <a:headEnd type="none" w="med" len="med"/>
            <a:tailEnd type="none" w="med" len="med"/>
          </a:ln>
          <a:effectLst/>
        </p:spPr>
      </p:cxnSp>
      <p:sp>
        <p:nvSpPr>
          <p:cNvPr id="31" name="TextBox 30"/>
          <p:cNvSpPr txBox="1"/>
          <p:nvPr/>
        </p:nvSpPr>
        <p:spPr>
          <a:xfrm>
            <a:off x="6937833" y="3494309"/>
            <a:ext cx="502061" cy="523220"/>
          </a:xfrm>
          <a:prstGeom prst="rect">
            <a:avLst/>
          </a:prstGeom>
          <a:noFill/>
        </p:spPr>
        <p:txBody>
          <a:bodyPr wrap="none" rtlCol="0">
            <a:spAutoFit/>
          </a:bodyPr>
          <a:lstStyle/>
          <a:p>
            <a:pPr>
              <a:buNone/>
            </a:pPr>
            <a:r>
              <a:rPr lang="en-US" sz="2800" dirty="0" smtClean="0">
                <a:solidFill>
                  <a:srgbClr val="FF0000"/>
                </a:solidFill>
                <a:sym typeface="Symbol"/>
              </a:rPr>
              <a:t></a:t>
            </a:r>
            <a:r>
              <a:rPr lang="en-US" sz="2800" baseline="-25000" dirty="0" smtClean="0">
                <a:solidFill>
                  <a:srgbClr val="FF0000"/>
                </a:solidFill>
                <a:sym typeface="Symbol"/>
              </a:rPr>
              <a:t>0</a:t>
            </a:r>
            <a:endParaRPr lang="en-US" sz="2800" dirty="0">
              <a:solidFill>
                <a:srgbClr val="FF0000"/>
              </a:solidFill>
            </a:endParaRPr>
          </a:p>
        </p:txBody>
      </p:sp>
      <p:sp>
        <p:nvSpPr>
          <p:cNvPr id="32" name="TextBox 31"/>
          <p:cNvSpPr txBox="1"/>
          <p:nvPr/>
        </p:nvSpPr>
        <p:spPr>
          <a:xfrm>
            <a:off x="5818415" y="1941286"/>
            <a:ext cx="744114" cy="523220"/>
          </a:xfrm>
          <a:prstGeom prst="rect">
            <a:avLst/>
          </a:prstGeom>
          <a:noFill/>
        </p:spPr>
        <p:txBody>
          <a:bodyPr wrap="none" rtlCol="0">
            <a:spAutoFit/>
          </a:bodyPr>
          <a:lstStyle/>
          <a:p>
            <a:pPr>
              <a:buNone/>
            </a:pPr>
            <a:r>
              <a:rPr lang="en-US" sz="2800" dirty="0" smtClean="0">
                <a:solidFill>
                  <a:srgbClr val="FF00FF"/>
                </a:solidFill>
                <a:sym typeface="Symbol"/>
              </a:rPr>
              <a:t>=1</a:t>
            </a:r>
            <a:endParaRPr lang="en-US" sz="2800" dirty="0">
              <a:solidFill>
                <a:srgbClr val="FF00FF"/>
              </a:solidFill>
            </a:endParaRPr>
          </a:p>
        </p:txBody>
      </p:sp>
      <p:sp>
        <p:nvSpPr>
          <p:cNvPr id="33" name="TextBox 32"/>
          <p:cNvSpPr txBox="1"/>
          <p:nvPr/>
        </p:nvSpPr>
        <p:spPr>
          <a:xfrm>
            <a:off x="3287486" y="1516745"/>
            <a:ext cx="744114" cy="523220"/>
          </a:xfrm>
          <a:prstGeom prst="rect">
            <a:avLst/>
          </a:prstGeom>
          <a:noFill/>
        </p:spPr>
        <p:txBody>
          <a:bodyPr wrap="none" rtlCol="0">
            <a:spAutoFit/>
          </a:bodyPr>
          <a:lstStyle/>
          <a:p>
            <a:pPr>
              <a:buNone/>
            </a:pPr>
            <a:r>
              <a:rPr lang="en-US" sz="2800" dirty="0" smtClean="0">
                <a:solidFill>
                  <a:srgbClr val="FF00FF"/>
                </a:solidFill>
                <a:sym typeface="Symbol"/>
              </a:rPr>
              <a:t>=0</a:t>
            </a:r>
            <a:endParaRPr lang="en-US" sz="2800" dirty="0">
              <a:solidFill>
                <a:srgbClr val="FF00FF"/>
              </a:solidFill>
            </a:endParaRPr>
          </a:p>
        </p:txBody>
      </p:sp>
      <p:sp>
        <p:nvSpPr>
          <p:cNvPr id="26" name="Text Box 8">
            <a:hlinkClick r:id="" action="ppaction://hlinkshowjump?jump=firstslide"/>
          </p:cNvPr>
          <p:cNvSpPr txBox="1">
            <a:spLocks noChangeArrowheads="1"/>
          </p:cNvSpPr>
          <p:nvPr/>
        </p:nvSpPr>
        <p:spPr bwMode="auto">
          <a:xfrm>
            <a:off x="8451850" y="4376161"/>
            <a:ext cx="692150" cy="457200"/>
          </a:xfrm>
          <a:prstGeom prst="rect">
            <a:avLst/>
          </a:prstGeom>
          <a:noFill/>
          <a:ln w="9525">
            <a:noFill/>
            <a:miter lim="800000"/>
            <a:headEnd/>
            <a:tailEnd/>
          </a:ln>
          <a:effectLst/>
        </p:spPr>
        <p:txBody>
          <a:bodyPr>
            <a:spAutoFit/>
          </a:bodyPr>
          <a:lstStyle/>
          <a:p>
            <a:pPr>
              <a:spcBef>
                <a:spcPct val="50000"/>
              </a:spcBef>
              <a:buFontTx/>
              <a:buNone/>
            </a:pPr>
            <a:r>
              <a:rPr lang="en-US" sz="2400" dirty="0" smtClean="0">
                <a:solidFill>
                  <a:srgbClr val="FF0000"/>
                </a:solidFill>
              </a:rPr>
              <a:t>O</a:t>
            </a: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13"/>
            <a:ext cx="7772400" cy="865187"/>
          </a:xfrm>
          <a:noFill/>
          <a:ln>
            <a:noFill/>
          </a:ln>
          <a:effectLst/>
        </p:spPr>
        <p:txBody>
          <a:bodyPr/>
          <a:lstStyle/>
          <a:p>
            <a:r>
              <a:rPr lang="en-US" dirty="0" smtClean="0"/>
              <a:t>Key uncertainty: </a:t>
            </a:r>
            <a:br>
              <a:rPr lang="en-US" dirty="0" smtClean="0"/>
            </a:br>
            <a:r>
              <a:rPr lang="en-US" dirty="0" smtClean="0"/>
              <a:t>What is the potential energy of nuclear matter?</a:t>
            </a:r>
            <a:endParaRPr lang="en-US" dirty="0"/>
          </a:p>
        </p:txBody>
      </p:sp>
      <p:sp>
        <p:nvSpPr>
          <p:cNvPr id="5" name="Content Placeholder 4"/>
          <p:cNvSpPr>
            <a:spLocks noGrp="1"/>
          </p:cNvSpPr>
          <p:nvPr>
            <p:ph idx="1"/>
          </p:nvPr>
        </p:nvSpPr>
        <p:spPr>
          <a:xfrm>
            <a:off x="711200" y="1422400"/>
            <a:ext cx="7772400" cy="4737100"/>
          </a:xfrm>
          <a:noFill/>
          <a:effectLst/>
        </p:spPr>
        <p:txBody>
          <a:bodyPr/>
          <a:lstStyle/>
          <a:p>
            <a:r>
              <a:rPr lang="en-US" dirty="0" smtClean="0"/>
              <a:t>EoS (T=0): E/A </a:t>
            </a:r>
            <a:r>
              <a:rPr lang="en-US" dirty="0" smtClean="0">
                <a:sym typeface="Symbol"/>
              </a:rPr>
              <a:t> () = &lt;KE&gt;/A + </a:t>
            </a:r>
            <a:r>
              <a:rPr lang="en-US" dirty="0" smtClean="0">
                <a:solidFill>
                  <a:srgbClr val="FF0000"/>
                </a:solidFill>
                <a:sym typeface="Symbol"/>
              </a:rPr>
              <a:t>&lt;V&gt;</a:t>
            </a:r>
            <a:r>
              <a:rPr lang="en-US" dirty="0" smtClean="0">
                <a:sym typeface="Symbol"/>
              </a:rPr>
              <a:t>/A: </a:t>
            </a:r>
          </a:p>
          <a:p>
            <a:endParaRPr lang="en-US" dirty="0" smtClean="0">
              <a:sym typeface="Symbol"/>
            </a:endParaRPr>
          </a:p>
          <a:p>
            <a:r>
              <a:rPr lang="en-US" dirty="0" smtClean="0">
                <a:sym typeface="Symbol"/>
              </a:rPr>
              <a:t>In the mean field approx., &lt;V&gt; is obtained from mean field potentials for the nucleons. e.g. in a </a:t>
            </a:r>
            <a:r>
              <a:rPr lang="en-US" dirty="0" err="1" smtClean="0">
                <a:sym typeface="Symbol"/>
              </a:rPr>
              <a:t>semiclassical</a:t>
            </a:r>
            <a:r>
              <a:rPr lang="en-US" dirty="0" smtClean="0">
                <a:sym typeface="Symbol"/>
              </a:rPr>
              <a:t> approximation</a:t>
            </a:r>
          </a:p>
          <a:p>
            <a:endParaRPr lang="en-US" dirty="0" smtClean="0">
              <a:sym typeface="Symbol"/>
            </a:endParaRPr>
          </a:p>
          <a:p>
            <a:endParaRPr lang="en-US" dirty="0" smtClean="0">
              <a:sym typeface="Symbol"/>
            </a:endParaRPr>
          </a:p>
          <a:p>
            <a:pPr lvl="1"/>
            <a:r>
              <a:rPr lang="en-US" dirty="0" smtClean="0">
                <a:sym typeface="Symbol"/>
              </a:rPr>
              <a:t>local two body interactions → ~ linear dependence on ; local three –body int. → ~ </a:t>
            </a:r>
            <a:r>
              <a:rPr lang="en-US" baseline="30000" dirty="0" smtClean="0">
                <a:sym typeface="Symbol"/>
              </a:rPr>
              <a:t>2 </a:t>
            </a:r>
            <a:r>
              <a:rPr lang="en-US" dirty="0" smtClean="0">
                <a:sym typeface="Symbol"/>
              </a:rPr>
              <a:t>term.</a:t>
            </a:r>
          </a:p>
          <a:p>
            <a:pPr lvl="1"/>
            <a:r>
              <a:rPr lang="en-US" dirty="0" smtClean="0">
                <a:sym typeface="Symbol"/>
              </a:rPr>
              <a:t>p (momentum) dependence can come from:</a:t>
            </a:r>
          </a:p>
          <a:p>
            <a:pPr lvl="2"/>
            <a:r>
              <a:rPr lang="en-US" dirty="0" smtClean="0">
                <a:sym typeface="Symbol"/>
              </a:rPr>
              <a:t>range of NN force</a:t>
            </a:r>
          </a:p>
          <a:p>
            <a:pPr lvl="2"/>
            <a:r>
              <a:rPr lang="en-US" dirty="0" smtClean="0">
                <a:sym typeface="Symbol"/>
              </a:rPr>
              <a:t>exchange (</a:t>
            </a:r>
            <a:r>
              <a:rPr lang="en-US" dirty="0" err="1" smtClean="0">
                <a:sym typeface="Symbol"/>
              </a:rPr>
              <a:t>Fock</a:t>
            </a:r>
            <a:r>
              <a:rPr lang="en-US" dirty="0" smtClean="0">
                <a:sym typeface="Symbol"/>
              </a:rPr>
              <a:t>) term</a:t>
            </a:r>
          </a:p>
          <a:p>
            <a:pPr lvl="2"/>
            <a:r>
              <a:rPr lang="en-US" dirty="0" smtClean="0">
                <a:sym typeface="Symbol"/>
              </a:rPr>
              <a:t>intrinsic mom. dep. of NN interaction. </a:t>
            </a:r>
          </a:p>
          <a:p>
            <a:pPr lvl="2"/>
            <a:r>
              <a:rPr lang="en-US" dirty="0" smtClean="0">
                <a:sym typeface="Symbol"/>
              </a:rPr>
              <a:t>...</a:t>
            </a:r>
          </a:p>
          <a:p>
            <a:pPr lvl="1"/>
            <a:r>
              <a:rPr lang="en-US" dirty="0">
                <a:sym typeface="Symbol"/>
              </a:rPr>
              <a:t>p</a:t>
            </a:r>
            <a:r>
              <a:rPr lang="en-US" dirty="0" smtClean="0">
                <a:sym typeface="Symbol"/>
              </a:rPr>
              <a:t> (momentum) dependence implies an additional density dependence</a:t>
            </a:r>
          </a:p>
          <a:p>
            <a:endParaRPr lang="en-US" dirty="0" smtClean="0">
              <a:sym typeface="Symbol"/>
            </a:endParaRPr>
          </a:p>
          <a:p>
            <a:endParaRPr lang="en-US" dirty="0"/>
          </a:p>
        </p:txBody>
      </p:sp>
      <p:graphicFrame>
        <p:nvGraphicFramePr>
          <p:cNvPr id="6" name="Object 5"/>
          <p:cNvGraphicFramePr>
            <a:graphicFrameLocks noChangeAspect="1"/>
          </p:cNvGraphicFramePr>
          <p:nvPr/>
        </p:nvGraphicFramePr>
        <p:xfrm>
          <a:off x="5942013" y="1331913"/>
          <a:ext cx="2557462" cy="649287"/>
        </p:xfrm>
        <a:graphic>
          <a:graphicData uri="http://schemas.openxmlformats.org/presentationml/2006/ole">
            <mc:AlternateContent xmlns:mc="http://schemas.openxmlformats.org/markup-compatibility/2006">
              <mc:Choice xmlns:v="urn:schemas-microsoft-com:vml" Requires="v">
                <p:oleObj spid="_x0000_s914462" name="Equation" r:id="rId3" imgW="1714156" imgH="482278" progId="Equation.DSMT4">
                  <p:embed/>
                </p:oleObj>
              </mc:Choice>
              <mc:Fallback>
                <p:oleObj name="Equation" r:id="rId3" imgW="1714156" imgH="482278" progId="Equation.DSMT4">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2013" y="1331913"/>
                        <a:ext cx="2557462"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1223963" y="2965450"/>
          <a:ext cx="4746625" cy="479425"/>
        </p:xfrm>
        <a:graphic>
          <a:graphicData uri="http://schemas.openxmlformats.org/presentationml/2006/ole">
            <mc:AlternateContent xmlns:mc="http://schemas.openxmlformats.org/markup-compatibility/2006">
              <mc:Choice xmlns:v="urn:schemas-microsoft-com:vml" Requires="v">
                <p:oleObj spid="_x0000_s914463" name="Equation" r:id="rId5" imgW="2641233" imgH="266769" progId="Equation.DSMT4">
                  <p:embed/>
                </p:oleObj>
              </mc:Choice>
              <mc:Fallback>
                <p:oleObj name="Equation" r:id="rId5" imgW="2641233" imgH="266769" progId="Equation.DSMT4">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963" y="2965450"/>
                        <a:ext cx="4746625"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5458" name="Picture 2"/>
          <p:cNvPicPr>
            <a:picLocks noGrp="1" noChangeAspect="1" noChangeArrowheads="1"/>
          </p:cNvPicPr>
          <p:nvPr>
            <p:ph sz="half" idx="2"/>
          </p:nvPr>
        </p:nvPicPr>
        <p:blipFill>
          <a:blip r:embed="rId3"/>
          <a:srcRect/>
          <a:stretch>
            <a:fillRect/>
          </a:stretch>
        </p:blipFill>
        <p:spPr bwMode="auto">
          <a:xfrm>
            <a:off x="4724400" y="1113555"/>
            <a:ext cx="4240072" cy="5515845"/>
          </a:xfrm>
          <a:prstGeom prst="rect">
            <a:avLst/>
          </a:prstGeom>
          <a:noFill/>
          <a:ln w="9525">
            <a:noFill/>
            <a:miter lim="800000"/>
            <a:headEnd/>
            <a:tailEnd/>
          </a:ln>
          <a:effectLst/>
        </p:spPr>
      </p:pic>
      <p:sp>
        <p:nvSpPr>
          <p:cNvPr id="2" name="Title 1"/>
          <p:cNvSpPr>
            <a:spLocks noGrp="1"/>
          </p:cNvSpPr>
          <p:nvPr>
            <p:ph type="title"/>
          </p:nvPr>
        </p:nvSpPr>
        <p:spPr>
          <a:xfrm>
            <a:off x="609600" y="138113"/>
            <a:ext cx="7772400" cy="585787"/>
          </a:xfrm>
          <a:noFill/>
          <a:ln>
            <a:noFill/>
          </a:ln>
          <a:effectLst/>
        </p:spPr>
        <p:txBody>
          <a:bodyPr/>
          <a:lstStyle/>
          <a:p>
            <a:r>
              <a:rPr lang="en-US" dirty="0" smtClean="0"/>
              <a:t>Momentum dependence  of mean fields</a:t>
            </a:r>
            <a:endParaRPr lang="en-US" dirty="0"/>
          </a:p>
        </p:txBody>
      </p:sp>
      <p:sp>
        <p:nvSpPr>
          <p:cNvPr id="4" name="Content Placeholder 3"/>
          <p:cNvSpPr>
            <a:spLocks noGrp="1"/>
          </p:cNvSpPr>
          <p:nvPr>
            <p:ph sz="half" idx="1"/>
          </p:nvPr>
        </p:nvSpPr>
        <p:spPr>
          <a:xfrm>
            <a:off x="150881" y="952500"/>
            <a:ext cx="4840219" cy="3162300"/>
          </a:xfrm>
          <a:noFill/>
          <a:effectLst/>
        </p:spPr>
        <p:txBody>
          <a:bodyPr/>
          <a:lstStyle/>
          <a:p>
            <a:r>
              <a:rPr lang="en-US" sz="1800" dirty="0" smtClean="0"/>
              <a:t>Momentum dependence of the mean field (real part of optical potential) is well established for symmetric matter. </a:t>
            </a:r>
          </a:p>
          <a:p>
            <a:pPr lvl="1"/>
            <a:r>
              <a:rPr lang="en-US" dirty="0" smtClean="0"/>
              <a:t>At low energies, it can be described by effective mass,  m*:</a:t>
            </a:r>
          </a:p>
          <a:p>
            <a:pPr lvl="1"/>
            <a:endParaRPr lang="en-US" dirty="0" smtClean="0"/>
          </a:p>
          <a:p>
            <a:pPr lvl="1"/>
            <a:endParaRPr lang="en-US" dirty="0" smtClean="0"/>
          </a:p>
          <a:p>
            <a:pPr lvl="1"/>
            <a:r>
              <a:rPr lang="en-US" dirty="0" smtClean="0"/>
              <a:t>Momentum dependence increases with </a:t>
            </a:r>
            <a:r>
              <a:rPr lang="en-US" dirty="0" err="1" smtClean="0"/>
              <a:t>ρ</a:t>
            </a:r>
            <a:r>
              <a:rPr lang="en-US" dirty="0" smtClean="0"/>
              <a:t>, is maximal at p=p</a:t>
            </a:r>
            <a:r>
              <a:rPr lang="en-US" baseline="-25000" dirty="0" smtClean="0"/>
              <a:t>F</a:t>
            </a:r>
            <a:r>
              <a:rPr lang="en-US" dirty="0" smtClean="0"/>
              <a:t> and vanishes as p→</a:t>
            </a:r>
            <a:r>
              <a:rPr lang="en-US" dirty="0" smtClean="0">
                <a:sym typeface="Symbol"/>
              </a:rPr>
              <a:t>.</a:t>
            </a:r>
          </a:p>
          <a:p>
            <a:r>
              <a:rPr lang="en-US" dirty="0" smtClean="0">
                <a:sym typeface="Symbol"/>
              </a:rPr>
              <a:t>Is the symmetry potential mom. dependent?</a:t>
            </a:r>
          </a:p>
          <a:p>
            <a:pPr lvl="1"/>
            <a:endParaRPr lang="en-US" dirty="0" smtClean="0"/>
          </a:p>
        </p:txBody>
      </p:sp>
      <p:graphicFrame>
        <p:nvGraphicFramePr>
          <p:cNvPr id="7" name="Object 6"/>
          <p:cNvGraphicFramePr>
            <a:graphicFrameLocks noChangeAspect="1"/>
          </p:cNvGraphicFramePr>
          <p:nvPr/>
        </p:nvGraphicFramePr>
        <p:xfrm>
          <a:off x="1543049" y="2506662"/>
          <a:ext cx="2324468" cy="642938"/>
        </p:xfrm>
        <a:graphic>
          <a:graphicData uri="http://schemas.openxmlformats.org/presentationml/2006/ole">
            <mc:AlternateContent xmlns:mc="http://schemas.openxmlformats.org/markup-compatibility/2006">
              <mc:Choice xmlns:v="urn:schemas-microsoft-com:vml" Requires="v">
                <p:oleObj spid="_x0000_s915472" name="Equation" r:id="rId4" imgW="1790218" imgH="494956" progId="Equation.DSMT4">
                  <p:embed/>
                </p:oleObj>
              </mc:Choice>
              <mc:Fallback>
                <p:oleObj name="Equation" r:id="rId4" imgW="1790218" imgH="494956"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3049" y="2506662"/>
                        <a:ext cx="2324468"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15461" name="Picture 5"/>
          <p:cNvPicPr>
            <a:picLocks noChangeAspect="1" noChangeArrowheads="1"/>
          </p:cNvPicPr>
          <p:nvPr/>
        </p:nvPicPr>
        <p:blipFill>
          <a:blip r:embed="rId6"/>
          <a:srcRect/>
          <a:stretch>
            <a:fillRect/>
          </a:stretch>
        </p:blipFill>
        <p:spPr bwMode="auto">
          <a:xfrm>
            <a:off x="1028700" y="4092575"/>
            <a:ext cx="3072227" cy="2765425"/>
          </a:xfrm>
          <a:prstGeom prst="rect">
            <a:avLst/>
          </a:prstGeom>
          <a:noFill/>
          <a:ln w="9525">
            <a:noFill/>
            <a:miter lim="800000"/>
            <a:headEnd/>
            <a:tailEnd/>
          </a:ln>
          <a:effectLst/>
        </p:spPr>
      </p:pic>
      <p:sp>
        <p:nvSpPr>
          <p:cNvPr id="8" name="TextBox 7"/>
          <p:cNvSpPr txBox="1"/>
          <p:nvPr/>
        </p:nvSpPr>
        <p:spPr>
          <a:xfrm rot="16200000">
            <a:off x="4457700" y="3403600"/>
            <a:ext cx="1371600" cy="369332"/>
          </a:xfrm>
          <a:prstGeom prst="rect">
            <a:avLst/>
          </a:prstGeom>
          <a:solidFill>
            <a:schemeClr val="bg1"/>
          </a:solidFill>
        </p:spPr>
        <p:txBody>
          <a:bodyPr wrap="square" rtlCol="0">
            <a:spAutoFit/>
          </a:bodyPr>
          <a:lstStyle/>
          <a:p>
            <a:pPr>
              <a:buNone/>
            </a:pPr>
            <a:r>
              <a:rPr lang="en-US" dirty="0" smtClean="0"/>
              <a:t>U</a:t>
            </a:r>
            <a:r>
              <a:rPr lang="en-US" baseline="-25000" dirty="0" smtClean="0"/>
              <a:t>SM</a:t>
            </a:r>
            <a:r>
              <a:rPr lang="en-US" dirty="0" smtClean="0"/>
              <a:t> (MeV)</a:t>
            </a:r>
            <a:endParaRPr lang="en-US" dirty="0"/>
          </a:p>
        </p:txBody>
      </p:sp>
      <p:sp>
        <p:nvSpPr>
          <p:cNvPr id="9" name="TextBox 8"/>
          <p:cNvSpPr txBox="1"/>
          <p:nvPr/>
        </p:nvSpPr>
        <p:spPr>
          <a:xfrm rot="16200000">
            <a:off x="533400" y="5092700"/>
            <a:ext cx="1435008" cy="369332"/>
          </a:xfrm>
          <a:prstGeom prst="rect">
            <a:avLst/>
          </a:prstGeom>
          <a:solidFill>
            <a:schemeClr val="bg1"/>
          </a:solidFill>
        </p:spPr>
        <p:txBody>
          <a:bodyPr wrap="none" rtlCol="0">
            <a:spAutoFit/>
          </a:bodyPr>
          <a:lstStyle/>
          <a:p>
            <a:pPr>
              <a:buNone/>
            </a:pPr>
            <a:r>
              <a:rPr lang="en-US" dirty="0" smtClean="0"/>
              <a:t>U</a:t>
            </a:r>
            <a:r>
              <a:rPr lang="en-US" baseline="-25000" dirty="0" smtClean="0"/>
              <a:t>n</a:t>
            </a:r>
            <a:r>
              <a:rPr lang="en-US" dirty="0" smtClean="0"/>
              <a:t>-U</a:t>
            </a:r>
            <a:r>
              <a:rPr lang="en-US" baseline="-25000" dirty="0" smtClean="0"/>
              <a:t>p</a:t>
            </a:r>
            <a:r>
              <a:rPr lang="en-US" dirty="0" smtClean="0"/>
              <a:t> (MeV)</a:t>
            </a:r>
            <a:endParaRPr lang="en-US" dirty="0"/>
          </a:p>
        </p:txBody>
      </p:sp>
      <p:sp>
        <p:nvSpPr>
          <p:cNvPr id="5" name="TextBox 4"/>
          <p:cNvSpPr txBox="1"/>
          <p:nvPr/>
        </p:nvSpPr>
        <p:spPr>
          <a:xfrm rot="5400000">
            <a:off x="2929601" y="5218557"/>
            <a:ext cx="2210862" cy="307777"/>
          </a:xfrm>
          <a:prstGeom prst="rect">
            <a:avLst/>
          </a:prstGeom>
          <a:noFill/>
        </p:spPr>
        <p:txBody>
          <a:bodyPr wrap="none" rtlCol="0">
            <a:spAutoFit/>
          </a:bodyPr>
          <a:lstStyle/>
          <a:p>
            <a:pPr>
              <a:buNone/>
            </a:pPr>
            <a:r>
              <a:rPr lang="en-US" sz="1400" dirty="0" smtClean="0"/>
              <a:t>H. </a:t>
            </a:r>
            <a:r>
              <a:rPr lang="en-US" sz="1400" dirty="0" err="1" smtClean="0"/>
              <a:t>Wolter</a:t>
            </a:r>
            <a:r>
              <a:rPr lang="en-US" sz="1400" dirty="0" smtClean="0"/>
              <a:t> Nusym13 (2013)</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463"/>
            <a:ext cx="7772400" cy="865187"/>
          </a:xfrm>
          <a:noFill/>
          <a:ln>
            <a:noFill/>
          </a:ln>
          <a:effectLst/>
        </p:spPr>
        <p:txBody>
          <a:bodyPr/>
          <a:lstStyle/>
          <a:p>
            <a:r>
              <a:rPr lang="en-US" dirty="0" smtClean="0"/>
              <a:t>Consequences of momentum dependence of </a:t>
            </a:r>
            <a:r>
              <a:rPr lang="en-US" dirty="0" err="1" smtClean="0"/>
              <a:t>isovector</a:t>
            </a:r>
            <a:r>
              <a:rPr lang="en-US" dirty="0" smtClean="0"/>
              <a:t> mean fields</a:t>
            </a:r>
            <a:endParaRPr lang="en-US" dirty="0"/>
          </a:p>
        </p:txBody>
      </p:sp>
      <p:sp>
        <p:nvSpPr>
          <p:cNvPr id="3" name="Content Placeholder 2"/>
          <p:cNvSpPr>
            <a:spLocks noGrp="1"/>
          </p:cNvSpPr>
          <p:nvPr>
            <p:ph sz="half" idx="1"/>
          </p:nvPr>
        </p:nvSpPr>
        <p:spPr>
          <a:xfrm>
            <a:off x="418973" y="956125"/>
            <a:ext cx="8013700" cy="2019300"/>
          </a:xfrm>
          <a:noFill/>
          <a:effectLst/>
        </p:spPr>
        <p:txBody>
          <a:bodyPr/>
          <a:lstStyle/>
          <a:p>
            <a:r>
              <a:rPr lang="en-US" dirty="0" smtClean="0"/>
              <a:t>For an expanding and statistically emitting source, it is easy to show that that the n/p ratio depends on </a:t>
            </a:r>
            <a:r>
              <a:rPr lang="en-US" dirty="0" smtClean="0">
                <a:sym typeface="Symbol"/>
              </a:rPr>
              <a:t></a:t>
            </a:r>
            <a:r>
              <a:rPr lang="en-US" baseline="-25000" dirty="0" smtClean="0">
                <a:sym typeface="Symbol"/>
              </a:rPr>
              <a:t>n</a:t>
            </a:r>
            <a:r>
              <a:rPr lang="en-US" dirty="0" smtClean="0">
                <a:sym typeface="Symbol"/>
              </a:rPr>
              <a:t> and </a:t>
            </a:r>
            <a:r>
              <a:rPr lang="en-US" baseline="-25000" dirty="0" smtClean="0">
                <a:sym typeface="Symbol"/>
              </a:rPr>
              <a:t>p</a:t>
            </a:r>
            <a:r>
              <a:rPr lang="en-US" dirty="0" smtClean="0">
                <a:sym typeface="Symbol"/>
              </a:rPr>
              <a:t>,  at low T (in the effective mass approx. and neglecting </a:t>
            </a:r>
            <a:r>
              <a:rPr lang="en-US" dirty="0" err="1" smtClean="0">
                <a:sym typeface="Symbol"/>
              </a:rPr>
              <a:t>V</a:t>
            </a:r>
            <a:r>
              <a:rPr lang="en-US" baseline="-25000" dirty="0" err="1" smtClean="0">
                <a:sym typeface="Symbol"/>
              </a:rPr>
              <a:t>Coul</a:t>
            </a:r>
            <a:r>
              <a:rPr lang="en-US" dirty="0" smtClean="0">
                <a:sym typeface="Symbol"/>
              </a:rPr>
              <a:t>).</a:t>
            </a:r>
          </a:p>
          <a:p>
            <a:endParaRPr lang="en-US" dirty="0" smtClean="0">
              <a:sym typeface="Symbol"/>
            </a:endParaRPr>
          </a:p>
          <a:p>
            <a:endParaRPr lang="en-US" dirty="0" smtClean="0">
              <a:sym typeface="Symbol"/>
            </a:endParaRPr>
          </a:p>
          <a:p>
            <a:endParaRPr lang="en-US" dirty="0" smtClean="0">
              <a:sym typeface="Symbol"/>
            </a:endParaRPr>
          </a:p>
          <a:p>
            <a:pPr lvl="1"/>
            <a:r>
              <a:rPr lang="en-US" dirty="0" smtClean="0">
                <a:sym typeface="Symbol"/>
              </a:rPr>
              <a:t>The effective mass effects dominate at  early higher energies, corresponding to early emission times when density is higher. </a:t>
            </a:r>
          </a:p>
          <a:p>
            <a:r>
              <a:rPr lang="en-US" dirty="0" smtClean="0">
                <a:sym typeface="Symbol"/>
              </a:rPr>
              <a:t>Trend is well supported by transport theory and by simple dynamical arguments. </a:t>
            </a:r>
          </a:p>
          <a:p>
            <a:endParaRPr lang="en-US" dirty="0" smtClean="0">
              <a:sym typeface="Symbol"/>
            </a:endParaRPr>
          </a:p>
          <a:p>
            <a:endParaRPr lang="en-US" dirty="0" smtClean="0">
              <a:sym typeface="Symbol"/>
            </a:endParaRPr>
          </a:p>
          <a:p>
            <a:pPr lvl="1">
              <a:buNone/>
            </a:pPr>
            <a:endParaRPr lang="en-US" dirty="0" smtClean="0">
              <a:sym typeface="Symbol"/>
            </a:endParaRPr>
          </a:p>
          <a:p>
            <a:pPr lvl="1">
              <a:buNone/>
            </a:pPr>
            <a:endParaRPr lang="en-US" dirty="0"/>
          </a:p>
        </p:txBody>
      </p:sp>
      <p:pic>
        <p:nvPicPr>
          <p:cNvPr id="7" name="Content Placeholder 6" descr="effective_mass.png"/>
          <p:cNvPicPr>
            <a:picLocks noGrp="1" noChangeAspect="1"/>
          </p:cNvPicPr>
          <p:nvPr>
            <p:ph sz="half" idx="2"/>
          </p:nvPr>
        </p:nvPicPr>
        <p:blipFill>
          <a:blip r:embed="rId3"/>
          <a:stretch>
            <a:fillRect/>
          </a:stretch>
        </p:blipFill>
        <p:spPr>
          <a:xfrm>
            <a:off x="2146299" y="3835401"/>
            <a:ext cx="4231007" cy="2887662"/>
          </a:xfrm>
          <a:effectLst/>
        </p:spPr>
      </p:pic>
      <p:graphicFrame>
        <p:nvGraphicFramePr>
          <p:cNvPr id="916483" name="Object 3"/>
          <p:cNvGraphicFramePr>
            <a:graphicFrameLocks noChangeAspect="1"/>
          </p:cNvGraphicFramePr>
          <p:nvPr>
            <p:extLst>
              <p:ext uri="{D42A27DB-BD31-4B8C-83A1-F6EECF244321}">
                <p14:modId xmlns:p14="http://schemas.microsoft.com/office/powerpoint/2010/main" val="2793470977"/>
              </p:ext>
            </p:extLst>
          </p:nvPr>
        </p:nvGraphicFramePr>
        <p:xfrm>
          <a:off x="1676273" y="1830925"/>
          <a:ext cx="6300788" cy="850900"/>
        </p:xfrm>
        <a:graphic>
          <a:graphicData uri="http://schemas.openxmlformats.org/presentationml/2006/ole">
            <mc:AlternateContent xmlns:mc="http://schemas.openxmlformats.org/markup-compatibility/2006">
              <mc:Choice xmlns:v="urn:schemas-microsoft-com:vml" Requires="v">
                <p:oleObj spid="_x0000_s916497" name="Equation" r:id="rId4" imgW="4608929" imgH="622277" progId="Equation.DSMT4">
                  <p:embed/>
                </p:oleObj>
              </mc:Choice>
              <mc:Fallback>
                <p:oleObj name="Equation" r:id="rId4" imgW="4608929" imgH="622277" progId="Equation.DSMT4">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273" y="1830925"/>
                        <a:ext cx="6300788"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8" name="Rectangle 7"/>
          <p:cNvSpPr/>
          <p:nvPr/>
        </p:nvSpPr>
        <p:spPr bwMode="auto">
          <a:xfrm>
            <a:off x="5435473" y="1831550"/>
            <a:ext cx="1308100" cy="800100"/>
          </a:xfrm>
          <a:prstGeom prst="rect">
            <a:avLst/>
          </a:prstGeom>
          <a:noFill/>
          <a:ln w="254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6946773" y="1806150"/>
            <a:ext cx="558800" cy="800100"/>
          </a:xfrm>
          <a:prstGeom prst="rect">
            <a:avLst/>
          </a:prstGeom>
          <a:noFill/>
          <a:ln w="254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cxnSp>
        <p:nvCxnSpPr>
          <p:cNvPr id="11" name="Straight Arrow Connector 10"/>
          <p:cNvCxnSpPr/>
          <p:nvPr/>
        </p:nvCxnSpPr>
        <p:spPr bwMode="auto">
          <a:xfrm rot="10800000" flipV="1">
            <a:off x="6680073" y="854150"/>
            <a:ext cx="1079500" cy="876300"/>
          </a:xfrm>
          <a:prstGeom prst="straightConnector1">
            <a:avLst/>
          </a:prstGeom>
          <a:solidFill>
            <a:srgbClr val="FFFF99"/>
          </a:solidFill>
          <a:ln w="25400" cap="flat" cmpd="sng" algn="ctr">
            <a:solidFill>
              <a:schemeClr val="accent1">
                <a:lumMod val="60000"/>
                <a:lumOff val="40000"/>
              </a:schemeClr>
            </a:solidFill>
            <a:prstDash val="solid"/>
            <a:round/>
            <a:headEnd type="triangle" w="med" len="med"/>
            <a:tailEnd type="triangle"/>
          </a:ln>
          <a:effectLst/>
        </p:spPr>
      </p:cxnSp>
      <p:sp>
        <p:nvSpPr>
          <p:cNvPr id="13" name="TextBox 12"/>
          <p:cNvSpPr txBox="1"/>
          <p:nvPr/>
        </p:nvSpPr>
        <p:spPr>
          <a:xfrm>
            <a:off x="7521189" y="231850"/>
            <a:ext cx="1635384" cy="701731"/>
          </a:xfrm>
          <a:prstGeom prst="rect">
            <a:avLst/>
          </a:prstGeom>
          <a:noFill/>
        </p:spPr>
        <p:txBody>
          <a:bodyPr wrap="none" rtlCol="0">
            <a:spAutoFit/>
          </a:bodyPr>
          <a:lstStyle/>
          <a:p>
            <a:pPr>
              <a:buNone/>
            </a:pPr>
            <a:r>
              <a:rPr lang="en-US" dirty="0" smtClean="0">
                <a:solidFill>
                  <a:schemeClr val="accent1">
                    <a:lumMod val="60000"/>
                    <a:lumOff val="40000"/>
                  </a:schemeClr>
                </a:solidFill>
              </a:rPr>
              <a:t>Kinetic </a:t>
            </a:r>
            <a:r>
              <a:rPr lang="en-US" dirty="0" err="1" smtClean="0">
                <a:solidFill>
                  <a:schemeClr val="accent1">
                    <a:lumMod val="60000"/>
                    <a:lumOff val="40000"/>
                  </a:schemeClr>
                </a:solidFill>
              </a:rPr>
              <a:t>Esym</a:t>
            </a:r>
            <a:r>
              <a:rPr lang="en-US" dirty="0" smtClean="0">
                <a:solidFill>
                  <a:schemeClr val="accent1">
                    <a:lumMod val="60000"/>
                    <a:lumOff val="40000"/>
                  </a:schemeClr>
                </a:solidFill>
              </a:rPr>
              <a:t> +</a:t>
            </a:r>
          </a:p>
          <a:p>
            <a:pPr>
              <a:buNone/>
            </a:pPr>
            <a:r>
              <a:rPr lang="en-US" dirty="0" smtClean="0">
                <a:solidFill>
                  <a:schemeClr val="accent1">
                    <a:lumMod val="60000"/>
                    <a:lumOff val="40000"/>
                  </a:schemeClr>
                </a:solidFill>
              </a:rPr>
              <a:t>Mom. Dep. </a:t>
            </a:r>
            <a:endParaRPr lang="en-US" dirty="0">
              <a:solidFill>
                <a:schemeClr val="accent1">
                  <a:lumMod val="60000"/>
                  <a:lumOff val="40000"/>
                </a:schemeClr>
              </a:solidFill>
            </a:endParaRPr>
          </a:p>
        </p:txBody>
      </p:sp>
      <p:cxnSp>
        <p:nvCxnSpPr>
          <p:cNvPr id="14" name="Straight Arrow Connector 13"/>
          <p:cNvCxnSpPr/>
          <p:nvPr/>
        </p:nvCxnSpPr>
        <p:spPr bwMode="auto">
          <a:xfrm rot="16200000" flipV="1">
            <a:off x="6946773" y="3227925"/>
            <a:ext cx="1549400" cy="482600"/>
          </a:xfrm>
          <a:prstGeom prst="straightConnector1">
            <a:avLst/>
          </a:prstGeom>
          <a:solidFill>
            <a:srgbClr val="FFFF99"/>
          </a:solidFill>
          <a:ln w="25400" cap="flat" cmpd="sng" algn="ctr">
            <a:solidFill>
              <a:srgbClr val="FF00FF"/>
            </a:solidFill>
            <a:prstDash val="solid"/>
            <a:round/>
            <a:headEnd type="triangle" w="med" len="med"/>
            <a:tailEnd type="triangle"/>
          </a:ln>
          <a:effectLst/>
        </p:spPr>
      </p:cxnSp>
      <p:sp>
        <p:nvSpPr>
          <p:cNvPr id="16" name="TextBox 15"/>
          <p:cNvSpPr txBox="1"/>
          <p:nvPr/>
        </p:nvSpPr>
        <p:spPr>
          <a:xfrm>
            <a:off x="7356089" y="4231225"/>
            <a:ext cx="1146468" cy="701731"/>
          </a:xfrm>
          <a:prstGeom prst="rect">
            <a:avLst/>
          </a:prstGeom>
          <a:noFill/>
        </p:spPr>
        <p:txBody>
          <a:bodyPr wrap="none" rtlCol="0">
            <a:spAutoFit/>
          </a:bodyPr>
          <a:lstStyle/>
          <a:p>
            <a:pPr>
              <a:buNone/>
            </a:pPr>
            <a:r>
              <a:rPr lang="en-US" dirty="0" smtClean="0">
                <a:solidFill>
                  <a:srgbClr val="FF00FF"/>
                </a:solidFill>
              </a:rPr>
              <a:t>Symmetry</a:t>
            </a:r>
          </a:p>
          <a:p>
            <a:pPr>
              <a:buNone/>
            </a:pPr>
            <a:r>
              <a:rPr lang="en-US" dirty="0" smtClean="0">
                <a:solidFill>
                  <a:srgbClr val="FF00FF"/>
                </a:solidFill>
              </a:rPr>
              <a:t>potential </a:t>
            </a:r>
          </a:p>
        </p:txBody>
      </p:sp>
      <p:sp>
        <p:nvSpPr>
          <p:cNvPr id="4" name="TextBox 3"/>
          <p:cNvSpPr txBox="1"/>
          <p:nvPr/>
        </p:nvSpPr>
        <p:spPr>
          <a:xfrm rot="5400000">
            <a:off x="5144037" y="5139942"/>
            <a:ext cx="2802670" cy="307777"/>
          </a:xfrm>
          <a:prstGeom prst="rect">
            <a:avLst/>
          </a:prstGeom>
          <a:noFill/>
        </p:spPr>
        <p:txBody>
          <a:bodyPr wrap="none" rtlCol="0">
            <a:spAutoFit/>
          </a:bodyPr>
          <a:lstStyle/>
          <a:p>
            <a:pPr>
              <a:buNone/>
            </a:pPr>
            <a:r>
              <a:rPr lang="en-US" sz="1400" dirty="0" smtClean="0"/>
              <a:t>Rizzo et al., PRC </a:t>
            </a:r>
            <a:r>
              <a:rPr lang="pl-PL" sz="1400" dirty="0" smtClean="0"/>
              <a:t>72</a:t>
            </a:r>
            <a:r>
              <a:rPr lang="pl-PL" sz="1400" dirty="0"/>
              <a:t>, 064609 (2005)</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A52D0C7-BA79-BD4F-B30F-C8F38A3ACFA8}" type="slidenum">
              <a:rPr lang="en-US" smtClean="0"/>
              <a:pPr/>
              <a:t>6</a:t>
            </a:fld>
            <a:endParaRPr lang="en-US"/>
          </a:p>
        </p:txBody>
      </p:sp>
      <p:pic>
        <p:nvPicPr>
          <p:cNvPr id="7" name="Picture 6" descr="mass-splitting.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rcRect l="5379" r="27564" b="16435"/>
          <a:stretch/>
        </p:blipFill>
        <p:spPr>
          <a:xfrm>
            <a:off x="0" y="2463799"/>
            <a:ext cx="4126071" cy="3436835"/>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400392050"/>
              </p:ext>
            </p:extLst>
          </p:nvPr>
        </p:nvGraphicFramePr>
        <p:xfrm>
          <a:off x="912813" y="846138"/>
          <a:ext cx="2732087" cy="1406525"/>
        </p:xfrm>
        <a:graphic>
          <a:graphicData uri="http://schemas.openxmlformats.org/presentationml/2006/ole">
            <mc:AlternateContent xmlns:mc="http://schemas.openxmlformats.org/markup-compatibility/2006">
              <mc:Choice xmlns:v="urn:schemas-microsoft-com:vml" Requires="v">
                <p:oleObj spid="_x0000_s917519" name="Equation" r:id="rId6" imgW="1333293" imgH="685662" progId="Equation.DSMT4">
                  <p:embed/>
                </p:oleObj>
              </mc:Choice>
              <mc:Fallback>
                <p:oleObj name="Equation" r:id="rId6" imgW="1333293" imgH="685662"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813" y="846138"/>
                        <a:ext cx="2732087" cy="140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Rectangle 36"/>
          <p:cNvSpPr/>
          <p:nvPr/>
        </p:nvSpPr>
        <p:spPr>
          <a:xfrm rot="5400000">
            <a:off x="2626999" y="3890114"/>
            <a:ext cx="2725361" cy="307744"/>
          </a:xfrm>
          <a:prstGeom prst="rect">
            <a:avLst/>
          </a:prstGeom>
        </p:spPr>
        <p:txBody>
          <a:bodyPr wrap="none" lIns="91408" tIns="45704" rIns="91408" bIns="45704">
            <a:spAutoFit/>
          </a:bodyPr>
          <a:lstStyle/>
          <a:p>
            <a:pPr>
              <a:buNone/>
            </a:pPr>
            <a:r>
              <a:rPr lang="en-US" sz="1400" dirty="0" smtClean="0"/>
              <a:t>B. Liu et al. PRC 65(2002)045201</a:t>
            </a:r>
            <a:endParaRPr lang="en-US" sz="1400" dirty="0"/>
          </a:p>
        </p:txBody>
      </p:sp>
      <p:sp>
        <p:nvSpPr>
          <p:cNvPr id="39" name="Title 1"/>
          <p:cNvSpPr txBox="1">
            <a:spLocks/>
          </p:cNvSpPr>
          <p:nvPr/>
        </p:nvSpPr>
        <p:spPr>
          <a:xfrm>
            <a:off x="609600" y="1"/>
            <a:ext cx="7772400" cy="558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CC00CC"/>
                </a:solidFill>
                <a:effectLst/>
                <a:uLnTx/>
                <a:uFillTx/>
                <a:latin typeface="+mj-lt"/>
                <a:ea typeface="+mj-ea"/>
                <a:cs typeface="+mj-cs"/>
              </a:rPr>
              <a:t>From</a:t>
            </a:r>
            <a:r>
              <a:rPr kumimoji="0" lang="en-US" sz="2800" b="0" i="0" u="none" strike="noStrike" kern="0" cap="none" spc="0" normalizeH="0" noProof="0" dirty="0" smtClean="0">
                <a:ln>
                  <a:noFill/>
                </a:ln>
                <a:solidFill>
                  <a:srgbClr val="CC00CC"/>
                </a:solidFill>
                <a:effectLst/>
                <a:uLnTx/>
                <a:uFillTx/>
                <a:latin typeface="+mj-lt"/>
                <a:ea typeface="+mj-ea"/>
                <a:cs typeface="+mj-cs"/>
              </a:rPr>
              <a:t> dynamical point of view</a:t>
            </a:r>
            <a:endParaRPr kumimoji="0" lang="en-US" sz="2800" b="0" i="0" u="none" strike="noStrike" kern="0" cap="none" spc="0" normalizeH="0" baseline="0" noProof="0" dirty="0">
              <a:ln>
                <a:noFill/>
              </a:ln>
              <a:solidFill>
                <a:srgbClr val="CC00CC"/>
              </a:solidFill>
              <a:effectLst/>
              <a:uLnTx/>
              <a:uFillTx/>
              <a:latin typeface="+mj-lt"/>
              <a:ea typeface="+mj-ea"/>
              <a:cs typeface="+mj-cs"/>
            </a:endParaRPr>
          </a:p>
        </p:txBody>
      </p:sp>
      <p:sp>
        <p:nvSpPr>
          <p:cNvPr id="40" name="Rectangle 39"/>
          <p:cNvSpPr/>
          <p:nvPr/>
        </p:nvSpPr>
        <p:spPr bwMode="auto">
          <a:xfrm>
            <a:off x="4165600" y="736600"/>
            <a:ext cx="254000" cy="6121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41" name="Rectangle 40"/>
          <p:cNvSpPr/>
          <p:nvPr/>
        </p:nvSpPr>
        <p:spPr bwMode="auto">
          <a:xfrm>
            <a:off x="3911600" y="6451600"/>
            <a:ext cx="5232400" cy="2159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43" name="Rectangle 42"/>
          <p:cNvSpPr/>
          <p:nvPr/>
        </p:nvSpPr>
        <p:spPr bwMode="auto">
          <a:xfrm>
            <a:off x="4300815" y="825120"/>
            <a:ext cx="4842310" cy="5690005"/>
          </a:xfrm>
          <a:prstGeom prst="rect">
            <a:avLst/>
          </a:prstGeom>
          <a:solidFill>
            <a:srgbClr val="FFFFFF"/>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a:ln>
                <a:noFill/>
              </a:ln>
              <a:solidFill>
                <a:srgbClr val="DE0000"/>
              </a:solidFill>
              <a:effectLst/>
              <a:latin typeface="Arial" charset="0"/>
              <a:ea typeface="ＭＳ Ｐゴシック" charset="0"/>
              <a:cs typeface="Arial" charset="0"/>
            </a:endParaRPr>
          </a:p>
        </p:txBody>
      </p:sp>
      <p:sp>
        <p:nvSpPr>
          <p:cNvPr id="44" name="TextBox 43"/>
          <p:cNvSpPr txBox="1"/>
          <p:nvPr/>
        </p:nvSpPr>
        <p:spPr>
          <a:xfrm>
            <a:off x="4664097" y="850520"/>
            <a:ext cx="4755505" cy="769441"/>
          </a:xfrm>
          <a:prstGeom prst="rect">
            <a:avLst/>
          </a:prstGeom>
          <a:noFill/>
        </p:spPr>
        <p:txBody>
          <a:bodyPr wrap="square" rtlCol="0">
            <a:spAutoFit/>
          </a:bodyPr>
          <a:lstStyle/>
          <a:p>
            <a:pPr algn="ctr">
              <a:buNone/>
            </a:pPr>
            <a:r>
              <a:rPr lang="en-US" sz="2000" b="1" dirty="0" smtClean="0"/>
              <a:t>Central </a:t>
            </a:r>
            <a:r>
              <a:rPr lang="en-US" sz="2000" b="1" baseline="30000" dirty="0" smtClean="0"/>
              <a:t>124</a:t>
            </a:r>
            <a:r>
              <a:rPr lang="en-US" sz="2000" b="1" dirty="0" smtClean="0"/>
              <a:t>Sn+</a:t>
            </a:r>
            <a:r>
              <a:rPr lang="en-US" sz="2000" b="1" baseline="30000" dirty="0" smtClean="0"/>
              <a:t>124</a:t>
            </a:r>
            <a:r>
              <a:rPr lang="en-US" sz="2000" b="1" dirty="0" smtClean="0"/>
              <a:t>Sn Collision</a:t>
            </a:r>
          </a:p>
          <a:p>
            <a:pPr algn="ctr">
              <a:buNone/>
            </a:pPr>
            <a:r>
              <a:rPr lang="en-US" sz="2000" b="1" dirty="0" smtClean="0"/>
              <a:t>E/A = 120 MeV/A</a:t>
            </a:r>
            <a:endParaRPr lang="en-US" sz="2000" b="1" dirty="0"/>
          </a:p>
        </p:txBody>
      </p:sp>
      <p:pic>
        <p:nvPicPr>
          <p:cNvPr id="45" name="Picture 44" descr="xxratios_120.gif"/>
          <p:cNvPicPr>
            <a:picLocks noChangeAspect="1"/>
          </p:cNvPicPr>
          <p:nvPr/>
        </p:nvPicPr>
        <p:blipFill rotWithShape="1">
          <a:blip r:embed="rId8">
            <a:extLst>
              <a:ext uri="{28A0092B-C50C-407E-A947-70E740481C1C}">
                <a14:useLocalDpi xmlns:a14="http://schemas.microsoft.com/office/drawing/2010/main" val="0"/>
              </a:ext>
            </a:extLst>
          </a:blip>
          <a:srcRect r="50073" b="66566"/>
          <a:stretch/>
        </p:blipFill>
        <p:spPr>
          <a:xfrm>
            <a:off x="4387467" y="1822569"/>
            <a:ext cx="4651380" cy="3803476"/>
          </a:xfrm>
          <a:prstGeom prst="rect">
            <a:avLst/>
          </a:prstGeom>
        </p:spPr>
      </p:pic>
      <p:pic>
        <p:nvPicPr>
          <p:cNvPr id="46" name="Picture 45" descr="xxratios_120.gif"/>
          <p:cNvPicPr>
            <a:picLocks noChangeAspect="1"/>
          </p:cNvPicPr>
          <p:nvPr/>
        </p:nvPicPr>
        <p:blipFill rotWithShape="1">
          <a:blip r:embed="rId9">
            <a:extLst>
              <a:ext uri="{28A0092B-C50C-407E-A947-70E740481C1C}">
                <a14:useLocalDpi xmlns:a14="http://schemas.microsoft.com/office/drawing/2010/main" val="0"/>
              </a:ext>
            </a:extLst>
          </a:blip>
          <a:srcRect l="77537" t="38667" r="9024" b="55752"/>
          <a:stretch/>
        </p:blipFill>
        <p:spPr>
          <a:xfrm>
            <a:off x="5628830" y="4296878"/>
            <a:ext cx="1991599" cy="807245"/>
          </a:xfrm>
          <a:prstGeom prst="rect">
            <a:avLst/>
          </a:prstGeom>
        </p:spPr>
      </p:pic>
      <p:sp>
        <p:nvSpPr>
          <p:cNvPr id="54" name="TextBox 53"/>
          <p:cNvSpPr txBox="1"/>
          <p:nvPr/>
        </p:nvSpPr>
        <p:spPr>
          <a:xfrm rot="16200000">
            <a:off x="3748192" y="3276600"/>
            <a:ext cx="1663661" cy="369332"/>
          </a:xfrm>
          <a:prstGeom prst="rect">
            <a:avLst/>
          </a:prstGeom>
          <a:solidFill>
            <a:schemeClr val="bg1"/>
          </a:solidFill>
        </p:spPr>
        <p:txBody>
          <a:bodyPr wrap="none" rtlCol="0">
            <a:spAutoFit/>
          </a:bodyPr>
          <a:lstStyle/>
          <a:p>
            <a:pPr>
              <a:buNone/>
            </a:pPr>
            <a:r>
              <a:rPr lang="en-US" dirty="0" err="1" smtClean="0"/>
              <a:t>R</a:t>
            </a:r>
            <a:r>
              <a:rPr lang="en-US" baseline="-25000" dirty="0" err="1" smtClean="0"/>
              <a:t>n</a:t>
            </a:r>
            <a:r>
              <a:rPr lang="en-US" baseline="-25000" dirty="0" smtClean="0"/>
              <a:t>/p</a:t>
            </a:r>
            <a:r>
              <a:rPr lang="en-US" dirty="0" smtClean="0"/>
              <a:t>= Y(n)/Y(P)</a:t>
            </a:r>
            <a:endParaRPr lang="en-US" dirty="0"/>
          </a:p>
        </p:txBody>
      </p:sp>
      <p:grpSp>
        <p:nvGrpSpPr>
          <p:cNvPr id="57" name="Group 56"/>
          <p:cNvGrpSpPr/>
          <p:nvPr/>
        </p:nvGrpSpPr>
        <p:grpSpPr>
          <a:xfrm>
            <a:off x="2133600" y="1686976"/>
            <a:ext cx="6833750" cy="3114656"/>
            <a:chOff x="2133600" y="1686976"/>
            <a:chExt cx="6833750" cy="3114656"/>
          </a:xfrm>
        </p:grpSpPr>
        <p:grpSp>
          <p:nvGrpSpPr>
            <p:cNvPr id="51" name="Group 50"/>
            <p:cNvGrpSpPr/>
            <p:nvPr/>
          </p:nvGrpSpPr>
          <p:grpSpPr>
            <a:xfrm>
              <a:off x="6071750" y="1686976"/>
              <a:ext cx="2895600" cy="1246168"/>
              <a:chOff x="6071750" y="1534576"/>
              <a:chExt cx="2895600" cy="1246168"/>
            </a:xfrm>
          </p:grpSpPr>
          <p:sp>
            <p:nvSpPr>
              <p:cNvPr id="47" name="TextBox 46"/>
              <p:cNvSpPr txBox="1"/>
              <p:nvPr/>
            </p:nvSpPr>
            <p:spPr>
              <a:xfrm>
                <a:off x="6071750" y="1534576"/>
                <a:ext cx="2895600" cy="923330"/>
              </a:xfrm>
              <a:prstGeom prst="rect">
                <a:avLst/>
              </a:prstGeom>
              <a:solidFill>
                <a:srgbClr val="FFFFFF"/>
              </a:solidFill>
              <a:ln>
                <a:solidFill>
                  <a:srgbClr val="F40000"/>
                </a:solidFill>
              </a:ln>
            </p:spPr>
            <p:txBody>
              <a:bodyPr wrap="square" rtlCol="0">
                <a:spAutoFit/>
              </a:bodyPr>
              <a:lstStyle/>
              <a:p>
                <a:r>
                  <a:rPr lang="en-US" dirty="0" smtClean="0">
                    <a:solidFill>
                      <a:srgbClr val="DE0000"/>
                    </a:solidFill>
                  </a:rPr>
                  <a:t>m</a:t>
                </a:r>
                <a:r>
                  <a:rPr lang="en-US" baseline="30000" dirty="0" smtClean="0">
                    <a:solidFill>
                      <a:srgbClr val="DE0000"/>
                    </a:solidFill>
                  </a:rPr>
                  <a:t>*</a:t>
                </a:r>
                <a:r>
                  <a:rPr lang="en-US" baseline="-25000" dirty="0" smtClean="0">
                    <a:solidFill>
                      <a:srgbClr val="DE0000"/>
                    </a:solidFill>
                  </a:rPr>
                  <a:t>n</a:t>
                </a:r>
                <a:r>
                  <a:rPr lang="en-US" dirty="0" smtClean="0">
                    <a:solidFill>
                      <a:srgbClr val="DE0000"/>
                    </a:solidFill>
                  </a:rPr>
                  <a:t>&lt;m</a:t>
                </a:r>
                <a:r>
                  <a:rPr lang="en-US" baseline="30000" dirty="0" smtClean="0">
                    <a:solidFill>
                      <a:srgbClr val="DE0000"/>
                    </a:solidFill>
                  </a:rPr>
                  <a:t>*</a:t>
                </a:r>
                <a:r>
                  <a:rPr lang="en-US" baseline="-25000" dirty="0" smtClean="0">
                    <a:solidFill>
                      <a:srgbClr val="DE0000"/>
                    </a:solidFill>
                  </a:rPr>
                  <a:t>p</a:t>
                </a:r>
                <a:r>
                  <a:rPr lang="en-US" dirty="0" smtClean="0">
                    <a:solidFill>
                      <a:srgbClr val="DE0000"/>
                    </a:solidFill>
                  </a:rPr>
                  <a:t> - neutrons  more easily accelerated to high energies</a:t>
                </a:r>
                <a:endParaRPr lang="en-US" dirty="0">
                  <a:solidFill>
                    <a:srgbClr val="DE0000"/>
                  </a:solidFill>
                </a:endParaRPr>
              </a:p>
            </p:txBody>
          </p:sp>
          <p:cxnSp>
            <p:nvCxnSpPr>
              <p:cNvPr id="49" name="Straight Arrow Connector 48"/>
              <p:cNvCxnSpPr/>
              <p:nvPr/>
            </p:nvCxnSpPr>
            <p:spPr bwMode="auto">
              <a:xfrm flipH="1">
                <a:off x="6905112" y="2119352"/>
                <a:ext cx="283582" cy="661392"/>
              </a:xfrm>
              <a:prstGeom prst="straightConnector1">
                <a:avLst/>
              </a:prstGeom>
              <a:solidFill>
                <a:schemeClr val="accent1"/>
              </a:solidFill>
              <a:ln w="57150" cap="flat" cmpd="sng" algn="ctr">
                <a:solidFill>
                  <a:srgbClr val="F4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55" name="TextBox 54"/>
            <p:cNvSpPr txBox="1"/>
            <p:nvPr/>
          </p:nvSpPr>
          <p:spPr>
            <a:xfrm>
              <a:off x="2260600" y="3429000"/>
              <a:ext cx="266700" cy="369332"/>
            </a:xfrm>
            <a:prstGeom prst="rect">
              <a:avLst/>
            </a:prstGeom>
            <a:solidFill>
              <a:schemeClr val="bg1"/>
            </a:solidFill>
          </p:spPr>
          <p:txBody>
            <a:bodyPr wrap="square" rtlCol="0">
              <a:spAutoFit/>
            </a:bodyPr>
            <a:lstStyle/>
            <a:p>
              <a:pPr>
                <a:buNone/>
              </a:pPr>
              <a:r>
                <a:rPr lang="en-US" dirty="0" smtClean="0">
                  <a:solidFill>
                    <a:srgbClr val="FF0000"/>
                  </a:solidFill>
                </a:rPr>
                <a:t>p</a:t>
              </a:r>
              <a:endParaRPr lang="en-US" dirty="0">
                <a:solidFill>
                  <a:srgbClr val="FF0000"/>
                </a:solidFill>
              </a:endParaRPr>
            </a:p>
          </p:txBody>
        </p:sp>
        <p:sp>
          <p:nvSpPr>
            <p:cNvPr id="56" name="TextBox 55"/>
            <p:cNvSpPr txBox="1"/>
            <p:nvPr/>
          </p:nvSpPr>
          <p:spPr>
            <a:xfrm>
              <a:off x="2133600" y="4432300"/>
              <a:ext cx="266700" cy="369332"/>
            </a:xfrm>
            <a:prstGeom prst="rect">
              <a:avLst/>
            </a:prstGeom>
            <a:solidFill>
              <a:schemeClr val="bg1"/>
            </a:solidFill>
          </p:spPr>
          <p:txBody>
            <a:bodyPr wrap="square" rtlCol="0">
              <a:spAutoFit/>
            </a:bodyPr>
            <a:lstStyle/>
            <a:p>
              <a:pPr>
                <a:buNone/>
              </a:pPr>
              <a:r>
                <a:rPr lang="en-US" dirty="0" smtClean="0">
                  <a:solidFill>
                    <a:srgbClr val="FF0000"/>
                  </a:solidFill>
                </a:rPr>
                <a:t>n</a:t>
              </a:r>
              <a:endParaRPr lang="en-US" dirty="0">
                <a:solidFill>
                  <a:srgbClr val="FF0000"/>
                </a:solidFill>
              </a:endParaRPr>
            </a:p>
          </p:txBody>
        </p:sp>
      </p:grpSp>
      <p:grpSp>
        <p:nvGrpSpPr>
          <p:cNvPr id="60" name="Group 59"/>
          <p:cNvGrpSpPr/>
          <p:nvPr/>
        </p:nvGrpSpPr>
        <p:grpSpPr>
          <a:xfrm>
            <a:off x="2044700" y="3441700"/>
            <a:ext cx="7057521" cy="3167251"/>
            <a:chOff x="2044700" y="3441700"/>
            <a:chExt cx="7057521" cy="3167251"/>
          </a:xfrm>
        </p:grpSpPr>
        <p:grpSp>
          <p:nvGrpSpPr>
            <p:cNvPr id="53" name="Group 52"/>
            <p:cNvGrpSpPr/>
            <p:nvPr/>
          </p:nvGrpSpPr>
          <p:grpSpPr>
            <a:xfrm>
              <a:off x="6297313" y="4428862"/>
              <a:ext cx="2804908" cy="2180089"/>
              <a:chOff x="6297313" y="4276462"/>
              <a:chExt cx="2804908" cy="2180089"/>
            </a:xfrm>
          </p:grpSpPr>
          <p:sp>
            <p:nvSpPr>
              <p:cNvPr id="48" name="TextBox 47"/>
              <p:cNvSpPr txBox="1"/>
              <p:nvPr/>
            </p:nvSpPr>
            <p:spPr>
              <a:xfrm>
                <a:off x="6297313" y="5533221"/>
                <a:ext cx="2804908" cy="923330"/>
              </a:xfrm>
              <a:prstGeom prst="rect">
                <a:avLst/>
              </a:prstGeom>
              <a:solidFill>
                <a:srgbClr val="FFFFFF"/>
              </a:solidFill>
              <a:ln>
                <a:solidFill>
                  <a:srgbClr val="0000FF"/>
                </a:solidFill>
              </a:ln>
            </p:spPr>
            <p:txBody>
              <a:bodyPr wrap="square" rtlCol="0">
                <a:spAutoFit/>
              </a:bodyPr>
              <a:lstStyle/>
              <a:p>
                <a:r>
                  <a:rPr lang="en-US" dirty="0" smtClean="0">
                    <a:solidFill>
                      <a:srgbClr val="0000FF"/>
                    </a:solidFill>
                  </a:rPr>
                  <a:t>m</a:t>
                </a:r>
                <a:r>
                  <a:rPr lang="en-US" baseline="30000" dirty="0" smtClean="0">
                    <a:solidFill>
                      <a:srgbClr val="0000FF"/>
                    </a:solidFill>
                  </a:rPr>
                  <a:t>*</a:t>
                </a:r>
                <a:r>
                  <a:rPr lang="en-US" baseline="-25000" dirty="0" smtClean="0">
                    <a:solidFill>
                      <a:srgbClr val="0000FF"/>
                    </a:solidFill>
                  </a:rPr>
                  <a:t>p</a:t>
                </a:r>
                <a:r>
                  <a:rPr lang="en-US" dirty="0" smtClean="0">
                    <a:solidFill>
                      <a:srgbClr val="0000FF"/>
                    </a:solidFill>
                  </a:rPr>
                  <a:t>&lt;m</a:t>
                </a:r>
                <a:r>
                  <a:rPr lang="en-US" baseline="30000" dirty="0" smtClean="0">
                    <a:solidFill>
                      <a:srgbClr val="0000FF"/>
                    </a:solidFill>
                  </a:rPr>
                  <a:t>*</a:t>
                </a:r>
                <a:r>
                  <a:rPr lang="en-US" baseline="-25000" dirty="0" smtClean="0">
                    <a:solidFill>
                      <a:srgbClr val="0000FF"/>
                    </a:solidFill>
                  </a:rPr>
                  <a:t>n</a:t>
                </a:r>
                <a:r>
                  <a:rPr lang="en-US" dirty="0" smtClean="0">
                    <a:solidFill>
                      <a:srgbClr val="0000FF"/>
                    </a:solidFill>
                  </a:rPr>
                  <a:t> – protons more easily accelerated to high energies</a:t>
                </a:r>
                <a:endParaRPr lang="en-US" dirty="0">
                  <a:solidFill>
                    <a:srgbClr val="0000FF"/>
                  </a:solidFill>
                </a:endParaRPr>
              </a:p>
            </p:txBody>
          </p:sp>
          <p:cxnSp>
            <p:nvCxnSpPr>
              <p:cNvPr id="50" name="Straight Arrow Connector 49"/>
              <p:cNvCxnSpPr/>
              <p:nvPr/>
            </p:nvCxnSpPr>
            <p:spPr bwMode="auto">
              <a:xfrm flipV="1">
                <a:off x="7851263" y="4276462"/>
                <a:ext cx="98963" cy="1270152"/>
              </a:xfrm>
              <a:prstGeom prst="straightConnector1">
                <a:avLst/>
              </a:prstGeom>
              <a:solidFill>
                <a:schemeClr val="accent1"/>
              </a:solidFill>
              <a:ln w="5715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58" name="TextBox 57"/>
            <p:cNvSpPr txBox="1"/>
            <p:nvPr/>
          </p:nvSpPr>
          <p:spPr>
            <a:xfrm>
              <a:off x="2298700" y="3441700"/>
              <a:ext cx="393700" cy="369332"/>
            </a:xfrm>
            <a:prstGeom prst="rect">
              <a:avLst/>
            </a:prstGeom>
            <a:solidFill>
              <a:schemeClr val="bg1"/>
            </a:solidFill>
          </p:spPr>
          <p:txBody>
            <a:bodyPr wrap="square" rtlCol="0">
              <a:spAutoFit/>
            </a:bodyPr>
            <a:lstStyle/>
            <a:p>
              <a:pPr>
                <a:buNone/>
              </a:pPr>
              <a:r>
                <a:rPr lang="en-US" dirty="0" smtClean="0">
                  <a:solidFill>
                    <a:schemeClr val="accent2">
                      <a:lumMod val="75000"/>
                    </a:schemeClr>
                  </a:solidFill>
                </a:rPr>
                <a:t>n</a:t>
              </a:r>
              <a:endParaRPr lang="en-US" dirty="0">
                <a:solidFill>
                  <a:schemeClr val="accent2">
                    <a:lumMod val="75000"/>
                  </a:schemeClr>
                </a:solidFill>
              </a:endParaRPr>
            </a:p>
          </p:txBody>
        </p:sp>
        <p:sp>
          <p:nvSpPr>
            <p:cNvPr id="59" name="TextBox 58"/>
            <p:cNvSpPr txBox="1"/>
            <p:nvPr/>
          </p:nvSpPr>
          <p:spPr>
            <a:xfrm>
              <a:off x="2044700" y="4508500"/>
              <a:ext cx="393700" cy="369332"/>
            </a:xfrm>
            <a:prstGeom prst="rect">
              <a:avLst/>
            </a:prstGeom>
            <a:solidFill>
              <a:schemeClr val="bg1"/>
            </a:solidFill>
          </p:spPr>
          <p:txBody>
            <a:bodyPr wrap="square" rtlCol="0">
              <a:spAutoFit/>
            </a:bodyPr>
            <a:lstStyle/>
            <a:p>
              <a:pPr>
                <a:buNone/>
              </a:pPr>
              <a:r>
                <a:rPr lang="en-US" dirty="0" smtClean="0">
                  <a:solidFill>
                    <a:schemeClr val="accent2">
                      <a:lumMod val="75000"/>
                    </a:schemeClr>
                  </a:solidFill>
                </a:rPr>
                <a:t>p</a:t>
              </a:r>
              <a:endParaRPr lang="en-US" dirty="0">
                <a:solidFill>
                  <a:schemeClr val="accent2">
                    <a:lumMod val="75000"/>
                  </a:schemeClr>
                </a:solidFill>
              </a:endParaRPr>
            </a:p>
          </p:txBody>
        </p:sp>
      </p:grpSp>
      <p:sp>
        <p:nvSpPr>
          <p:cNvPr id="26" name="TextBox 25"/>
          <p:cNvSpPr txBox="1"/>
          <p:nvPr/>
        </p:nvSpPr>
        <p:spPr>
          <a:xfrm rot="5400000">
            <a:off x="7722727" y="3540303"/>
            <a:ext cx="2534768" cy="307777"/>
          </a:xfrm>
          <a:prstGeom prst="rect">
            <a:avLst/>
          </a:prstGeom>
          <a:noFill/>
        </p:spPr>
        <p:txBody>
          <a:bodyPr wrap="none" rtlCol="0">
            <a:spAutoFit/>
          </a:bodyPr>
          <a:lstStyle/>
          <a:p>
            <a:pPr>
              <a:buNone/>
            </a:pPr>
            <a:r>
              <a:rPr lang="en-US" sz="1400" dirty="0" smtClean="0"/>
              <a:t>Y. Zhang., private comm. (2013)</a:t>
            </a:r>
            <a:endParaRPr lang="en-US" sz="1400" dirty="0"/>
          </a:p>
        </p:txBody>
      </p:sp>
    </p:spTree>
    <p:extLst>
      <p:ext uri="{BB962C8B-B14F-4D97-AF65-F5344CB8AC3E}">
        <p14:creationId xmlns:p14="http://schemas.microsoft.com/office/powerpoint/2010/main" val="18540652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dissolve">
                                      <p:cBhvr>
                                        <p:cTn id="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a:noFill/>
          <a:ln>
            <a:noFill/>
          </a:ln>
          <a:effectLst/>
        </p:spPr>
        <p:txBody>
          <a:bodyPr/>
          <a:lstStyle/>
          <a:p>
            <a:r>
              <a:rPr lang="en-US" sz="2800" dirty="0" smtClean="0">
                <a:solidFill>
                  <a:srgbClr val="FF0000"/>
                </a:solidFill>
              </a:rPr>
              <a:t>Experimental Layout</a:t>
            </a:r>
            <a:br>
              <a:rPr lang="en-US" sz="2800" dirty="0" smtClean="0">
                <a:solidFill>
                  <a:srgbClr val="FF0000"/>
                </a:solidFill>
              </a:rPr>
            </a:br>
            <a:r>
              <a:rPr lang="en-US" sz="2800" dirty="0" smtClean="0">
                <a:solidFill>
                  <a:srgbClr val="FF0000"/>
                </a:solidFill>
              </a:rPr>
              <a:t>PhD theses: </a:t>
            </a:r>
            <a:r>
              <a:rPr lang="en-US" sz="2800" dirty="0" smtClean="0"/>
              <a:t>Daniel Coupland &amp; Michael Youngs</a:t>
            </a:r>
            <a:endParaRPr lang="en-US" sz="2800" dirty="0">
              <a:solidFill>
                <a:srgbClr val="FF0000"/>
              </a:solidFill>
            </a:endParaRPr>
          </a:p>
        </p:txBody>
      </p:sp>
      <p:pic>
        <p:nvPicPr>
          <p:cNvPr id="5" name="Picture 2"/>
          <p:cNvPicPr>
            <a:picLocks noChangeAspect="1" noChangeArrowheads="1"/>
          </p:cNvPicPr>
          <p:nvPr/>
        </p:nvPicPr>
        <p:blipFill>
          <a:blip r:embed="rId3" cstate="print"/>
          <a:srcRect l="25833" t="16724" r="20000" b="8406"/>
          <a:stretch>
            <a:fillRect/>
          </a:stretch>
        </p:blipFill>
        <p:spPr bwMode="auto">
          <a:xfrm>
            <a:off x="759854" y="1311136"/>
            <a:ext cx="4572000" cy="3799384"/>
          </a:xfrm>
          <a:prstGeom prst="rect">
            <a:avLst/>
          </a:prstGeom>
          <a:noFill/>
          <a:ln w="9525">
            <a:noFill/>
            <a:miter lim="800000"/>
            <a:headEnd/>
            <a:tailEnd/>
          </a:ln>
        </p:spPr>
      </p:pic>
      <p:pic>
        <p:nvPicPr>
          <p:cNvPr id="6146" name="Picture 2" descr="I:\projects\hira\09042\Photos\endofexpt\SDC10306.JPG"/>
          <p:cNvPicPr>
            <a:picLocks noChangeAspect="1" noChangeArrowheads="1"/>
          </p:cNvPicPr>
          <p:nvPr/>
        </p:nvPicPr>
        <p:blipFill>
          <a:blip r:embed="rId4" cstate="print"/>
          <a:srcRect/>
          <a:stretch>
            <a:fillRect/>
          </a:stretch>
        </p:blipFill>
        <p:spPr bwMode="auto">
          <a:xfrm>
            <a:off x="4644981" y="3039414"/>
            <a:ext cx="4499019" cy="3374264"/>
          </a:xfrm>
          <a:prstGeom prst="rect">
            <a:avLst/>
          </a:prstGeom>
          <a:noFill/>
        </p:spPr>
      </p:pic>
      <p:sp>
        <p:nvSpPr>
          <p:cNvPr id="8" name="TextBox 7"/>
          <p:cNvSpPr txBox="1"/>
          <p:nvPr/>
        </p:nvSpPr>
        <p:spPr>
          <a:xfrm>
            <a:off x="801511" y="5091289"/>
            <a:ext cx="3285067" cy="276999"/>
          </a:xfrm>
          <a:prstGeom prst="rect">
            <a:avLst/>
          </a:prstGeom>
          <a:noFill/>
        </p:spPr>
        <p:txBody>
          <a:bodyPr wrap="square" rtlCol="0">
            <a:spAutoFit/>
          </a:bodyPr>
          <a:lstStyle/>
          <a:p>
            <a:r>
              <a:rPr lang="en-US" sz="1200" b="0" dirty="0" smtClean="0"/>
              <a:t>Courtesy Mike </a:t>
            </a:r>
            <a:r>
              <a:rPr lang="en-US" sz="1200" b="0" dirty="0" err="1" smtClean="0"/>
              <a:t>Famiano</a:t>
            </a:r>
            <a:endParaRPr lang="en-US" sz="1200" b="0" dirty="0"/>
          </a:p>
        </p:txBody>
      </p:sp>
      <p:sp>
        <p:nvSpPr>
          <p:cNvPr id="7" name="TextBox 6"/>
          <p:cNvSpPr txBox="1"/>
          <p:nvPr/>
        </p:nvSpPr>
        <p:spPr>
          <a:xfrm>
            <a:off x="1584960" y="1341120"/>
            <a:ext cx="1219200" cy="461665"/>
          </a:xfrm>
          <a:prstGeom prst="rect">
            <a:avLst/>
          </a:prstGeom>
          <a:noFill/>
        </p:spPr>
        <p:txBody>
          <a:bodyPr wrap="square" rtlCol="0">
            <a:spAutoFit/>
          </a:bodyPr>
          <a:lstStyle/>
          <a:p>
            <a:r>
              <a:rPr lang="en-US" b="0" dirty="0" smtClean="0"/>
              <a:t>Wall A</a:t>
            </a:r>
            <a:endParaRPr lang="en-US" b="0" dirty="0"/>
          </a:p>
        </p:txBody>
      </p:sp>
      <p:sp>
        <p:nvSpPr>
          <p:cNvPr id="9" name="TextBox 8"/>
          <p:cNvSpPr txBox="1"/>
          <p:nvPr/>
        </p:nvSpPr>
        <p:spPr>
          <a:xfrm>
            <a:off x="701040" y="1767840"/>
            <a:ext cx="1219200" cy="461665"/>
          </a:xfrm>
          <a:prstGeom prst="rect">
            <a:avLst/>
          </a:prstGeom>
          <a:noFill/>
        </p:spPr>
        <p:txBody>
          <a:bodyPr wrap="square" rtlCol="0">
            <a:spAutoFit/>
          </a:bodyPr>
          <a:lstStyle/>
          <a:p>
            <a:r>
              <a:rPr lang="en-US" b="0" dirty="0" smtClean="0"/>
              <a:t>Wall B</a:t>
            </a:r>
            <a:endParaRPr lang="en-US" b="0" dirty="0"/>
          </a:p>
        </p:txBody>
      </p:sp>
      <p:sp>
        <p:nvSpPr>
          <p:cNvPr id="10" name="TextBox 9"/>
          <p:cNvSpPr txBox="1"/>
          <p:nvPr/>
        </p:nvSpPr>
        <p:spPr>
          <a:xfrm>
            <a:off x="5486400" y="1407886"/>
            <a:ext cx="3657600" cy="707886"/>
          </a:xfrm>
          <a:prstGeom prst="rect">
            <a:avLst/>
          </a:prstGeom>
          <a:noFill/>
        </p:spPr>
        <p:txBody>
          <a:bodyPr wrap="square" rtlCol="0">
            <a:spAutoFit/>
          </a:bodyPr>
          <a:lstStyle/>
          <a:p>
            <a:r>
              <a:rPr lang="en-US" sz="2000" b="0" dirty="0" smtClean="0">
                <a:solidFill>
                  <a:srgbClr val="0000CC"/>
                </a:solidFill>
              </a:rPr>
              <a:t>LASSA – charged particles</a:t>
            </a:r>
          </a:p>
          <a:p>
            <a:r>
              <a:rPr lang="en-US" sz="2000" b="0" dirty="0" err="1" smtClean="0">
                <a:solidFill>
                  <a:srgbClr val="0000CC"/>
                </a:solidFill>
              </a:rPr>
              <a:t>Miniball</a:t>
            </a:r>
            <a:r>
              <a:rPr lang="en-US" sz="2000" b="0" dirty="0" smtClean="0">
                <a:solidFill>
                  <a:srgbClr val="0000CC"/>
                </a:solidFill>
              </a:rPr>
              <a:t> – impact parameter</a:t>
            </a:r>
            <a:endParaRPr lang="en-US" sz="2000" b="0" dirty="0">
              <a:solidFill>
                <a:srgbClr val="0000CC"/>
              </a:solidFill>
            </a:endParaRPr>
          </a:p>
        </p:txBody>
      </p:sp>
      <p:sp>
        <p:nvSpPr>
          <p:cNvPr id="11" name="TextBox 10"/>
          <p:cNvSpPr txBox="1"/>
          <p:nvPr/>
        </p:nvSpPr>
        <p:spPr>
          <a:xfrm>
            <a:off x="856343" y="5355771"/>
            <a:ext cx="3686628" cy="1015663"/>
          </a:xfrm>
          <a:prstGeom prst="rect">
            <a:avLst/>
          </a:prstGeom>
          <a:noFill/>
        </p:spPr>
        <p:txBody>
          <a:bodyPr wrap="square" rtlCol="0">
            <a:spAutoFit/>
          </a:bodyPr>
          <a:lstStyle/>
          <a:p>
            <a:r>
              <a:rPr lang="en-US" sz="2000" b="0" dirty="0" smtClean="0">
                <a:solidFill>
                  <a:srgbClr val="0000CC"/>
                </a:solidFill>
              </a:rPr>
              <a:t>Neutron walls – neutrons</a:t>
            </a:r>
          </a:p>
          <a:p>
            <a:r>
              <a:rPr lang="en-US" sz="2000" b="0" dirty="0" smtClean="0">
                <a:solidFill>
                  <a:srgbClr val="0000CC"/>
                </a:solidFill>
              </a:rPr>
              <a:t>Forward Array – time start</a:t>
            </a:r>
          </a:p>
          <a:p>
            <a:r>
              <a:rPr lang="en-US" sz="2000" b="0" dirty="0" smtClean="0">
                <a:solidFill>
                  <a:srgbClr val="0000CC"/>
                </a:solidFill>
              </a:rPr>
              <a:t>Proton Veto </a:t>
            </a:r>
            <a:r>
              <a:rPr lang="en-US" sz="2000" b="0" dirty="0" err="1" smtClean="0">
                <a:solidFill>
                  <a:srgbClr val="0000CC"/>
                </a:solidFill>
              </a:rPr>
              <a:t>scintillators</a:t>
            </a:r>
            <a:r>
              <a:rPr lang="en-US" sz="2000" b="0" dirty="0" smtClean="0">
                <a:solidFill>
                  <a:srgbClr val="0000CC"/>
                </a:solidFill>
              </a:rPr>
              <a:t> </a:t>
            </a:r>
            <a:endParaRPr lang="en-US" sz="2000" b="0" dirty="0">
              <a:solidFill>
                <a:srgbClr val="0000CC"/>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8521" name="Rectangle 9"/>
          <p:cNvSpPr>
            <a:spLocks noGrp="1" noChangeArrowheads="1"/>
          </p:cNvSpPr>
          <p:nvPr>
            <p:ph type="title" idx="4294967295"/>
          </p:nvPr>
        </p:nvSpPr>
        <p:spPr>
          <a:xfrm>
            <a:off x="647700" y="49213"/>
            <a:ext cx="7772400" cy="585787"/>
          </a:xfrm>
          <a:noFill/>
          <a:ln>
            <a:noFill/>
          </a:ln>
          <a:effectLst/>
        </p:spPr>
        <p:txBody>
          <a:bodyPr/>
          <a:lstStyle/>
          <a:p>
            <a:r>
              <a:rPr lang="en-US" sz="3200" dirty="0" smtClean="0">
                <a:solidFill>
                  <a:srgbClr val="FF00FF"/>
                </a:solidFill>
                <a:latin typeface="Times New Roman" pitchFamily="18" charset="0"/>
                <a:cs typeface="Times New Roman" pitchFamily="18" charset="0"/>
              </a:rPr>
              <a:t>Experimental observables</a:t>
            </a:r>
            <a:endParaRPr lang="en-US" sz="3200" dirty="0">
              <a:solidFill>
                <a:srgbClr val="FF00FF"/>
              </a:solidFill>
              <a:latin typeface="Times New Roman" pitchFamily="18" charset="0"/>
              <a:cs typeface="Times New Roman" pitchFamily="18" charset="0"/>
            </a:endParaRPr>
          </a:p>
        </p:txBody>
      </p:sp>
      <p:sp>
        <p:nvSpPr>
          <p:cNvPr id="44" name="Rectangle 43"/>
          <p:cNvSpPr/>
          <p:nvPr/>
        </p:nvSpPr>
        <p:spPr bwMode="auto">
          <a:xfrm>
            <a:off x="10583" y="833270"/>
            <a:ext cx="2999375" cy="5644565"/>
          </a:xfrm>
          <a:prstGeom prst="rect">
            <a:avLst/>
          </a:prstGeom>
          <a:solidFill>
            <a:srgbClr val="FFFFFF"/>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a:ln>
                <a:noFill/>
              </a:ln>
              <a:solidFill>
                <a:srgbClr val="DE0000"/>
              </a:solidFill>
              <a:effectLst/>
              <a:latin typeface="Arial" charset="0"/>
              <a:ea typeface="ＭＳ Ｐゴシック" charset="0"/>
              <a:cs typeface="Arial" charset="0"/>
            </a:endParaRPr>
          </a:p>
        </p:txBody>
      </p:sp>
      <p:sp>
        <p:nvSpPr>
          <p:cNvPr id="49" name="TextBox 48"/>
          <p:cNvSpPr txBox="1"/>
          <p:nvPr/>
        </p:nvSpPr>
        <p:spPr>
          <a:xfrm>
            <a:off x="129509" y="4415760"/>
            <a:ext cx="2792760" cy="2142125"/>
          </a:xfrm>
          <a:prstGeom prst="rect">
            <a:avLst/>
          </a:prstGeom>
          <a:noFill/>
        </p:spPr>
        <p:txBody>
          <a:bodyPr wrap="square" rtlCol="0">
            <a:spAutoFit/>
          </a:bodyPr>
          <a:lstStyle/>
          <a:p>
            <a:pPr>
              <a:buNone/>
            </a:pPr>
            <a:r>
              <a:rPr lang="en-US" b="1" u="sng" dirty="0" smtClean="0"/>
              <a:t>Somewhat problematic: </a:t>
            </a:r>
          </a:p>
          <a:p>
            <a:pPr marL="109538" indent="-109538">
              <a:buNone/>
            </a:pPr>
            <a:r>
              <a:rPr lang="en-US" dirty="0" smtClean="0"/>
              <a:t>- neutron measurements have known efficiency ~10%</a:t>
            </a:r>
          </a:p>
          <a:p>
            <a:pPr marL="109538" indent="-109538">
              <a:buNone/>
            </a:pPr>
            <a:r>
              <a:rPr lang="en-US" dirty="0" smtClean="0"/>
              <a:t>- Effects we are going to measure are often of the same order</a:t>
            </a:r>
            <a:endParaRPr lang="en-US" dirty="0"/>
          </a:p>
        </p:txBody>
      </p:sp>
      <p:pic>
        <p:nvPicPr>
          <p:cNvPr id="50" name="Picture 49" descr="xxratios_120.gif"/>
          <p:cNvPicPr>
            <a:picLocks noChangeAspect="1"/>
          </p:cNvPicPr>
          <p:nvPr/>
        </p:nvPicPr>
        <p:blipFill rotWithShape="1">
          <a:blip r:embed="rId4">
            <a:extLst>
              <a:ext uri="{28A0092B-C50C-407E-A947-70E740481C1C}">
                <a14:useLocalDpi xmlns:a14="http://schemas.microsoft.com/office/drawing/2010/main" val="0"/>
              </a:ext>
            </a:extLst>
          </a:blip>
          <a:srcRect r="50073" b="66566"/>
          <a:stretch/>
        </p:blipFill>
        <p:spPr>
          <a:xfrm>
            <a:off x="76559" y="857772"/>
            <a:ext cx="2895811" cy="2367931"/>
          </a:xfrm>
          <a:prstGeom prst="rect">
            <a:avLst/>
          </a:prstGeom>
        </p:spPr>
      </p:pic>
      <p:pic>
        <p:nvPicPr>
          <p:cNvPr id="51" name="Picture 50" descr="xxratios_120.gif"/>
          <p:cNvPicPr>
            <a:picLocks noChangeAspect="1"/>
          </p:cNvPicPr>
          <p:nvPr/>
        </p:nvPicPr>
        <p:blipFill rotWithShape="1">
          <a:blip r:embed="rId5">
            <a:extLst>
              <a:ext uri="{28A0092B-C50C-407E-A947-70E740481C1C}">
                <a14:useLocalDpi xmlns:a14="http://schemas.microsoft.com/office/drawing/2010/main" val="0"/>
              </a:ext>
            </a:extLst>
          </a:blip>
          <a:srcRect l="77537" t="38667" r="9024" b="55752"/>
          <a:stretch/>
        </p:blipFill>
        <p:spPr>
          <a:xfrm>
            <a:off x="654249" y="2244342"/>
            <a:ext cx="1317043" cy="590714"/>
          </a:xfrm>
          <a:prstGeom prst="rect">
            <a:avLst/>
          </a:prstGeom>
        </p:spPr>
      </p:pic>
      <p:graphicFrame>
        <p:nvGraphicFramePr>
          <p:cNvPr id="52" name="Object 51"/>
          <p:cNvGraphicFramePr>
            <a:graphicFrameLocks noChangeAspect="1"/>
          </p:cNvGraphicFramePr>
          <p:nvPr/>
        </p:nvGraphicFramePr>
        <p:xfrm>
          <a:off x="438150" y="3541713"/>
          <a:ext cx="2001838" cy="430212"/>
        </p:xfrm>
        <a:graphic>
          <a:graphicData uri="http://schemas.openxmlformats.org/presentationml/2006/ole">
            <mc:AlternateContent xmlns:mc="http://schemas.openxmlformats.org/markup-compatibility/2006">
              <mc:Choice xmlns:v="urn:schemas-microsoft-com:vml" Requires="v">
                <p:oleObj spid="_x0000_s918568" name="Equation" r:id="rId6" imgW="1180618" imgH="254092" progId="Equation.DSMT4">
                  <p:embed/>
                </p:oleObj>
              </mc:Choice>
              <mc:Fallback>
                <p:oleObj name="Equation" r:id="rId6" imgW="1180618" imgH="254092" progId="Equation.DSMT4">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150" y="3541713"/>
                        <a:ext cx="2001838" cy="430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TextBox 52"/>
          <p:cNvSpPr txBox="1"/>
          <p:nvPr/>
        </p:nvSpPr>
        <p:spPr>
          <a:xfrm rot="16200000">
            <a:off x="-699551" y="1600200"/>
            <a:ext cx="1768433" cy="369332"/>
          </a:xfrm>
          <a:prstGeom prst="rect">
            <a:avLst/>
          </a:prstGeom>
          <a:solidFill>
            <a:srgbClr val="FFFFFF"/>
          </a:solidFill>
        </p:spPr>
        <p:txBody>
          <a:bodyPr wrap="none" rtlCol="0">
            <a:spAutoFit/>
          </a:bodyPr>
          <a:lstStyle/>
          <a:p>
            <a:pPr>
              <a:buNone/>
            </a:pPr>
            <a:r>
              <a:rPr lang="en-US" dirty="0" err="1" smtClean="0"/>
              <a:t>R</a:t>
            </a:r>
            <a:r>
              <a:rPr lang="en-US" baseline="-25000" dirty="0" err="1" smtClean="0"/>
              <a:t>n</a:t>
            </a:r>
            <a:r>
              <a:rPr lang="en-US" baseline="-25000" dirty="0" smtClean="0"/>
              <a:t>/p</a:t>
            </a:r>
            <a:r>
              <a:rPr lang="en-US" dirty="0" smtClean="0"/>
              <a:t>(</a:t>
            </a:r>
            <a:r>
              <a:rPr lang="en-US" baseline="30000" dirty="0" smtClean="0"/>
              <a:t>124</a:t>
            </a:r>
            <a:r>
              <a:rPr lang="en-US" dirty="0" smtClean="0"/>
              <a:t>Sn+</a:t>
            </a:r>
            <a:r>
              <a:rPr lang="en-US" baseline="30000" dirty="0" smtClean="0"/>
              <a:t>124</a:t>
            </a:r>
            <a:r>
              <a:rPr lang="en-US" dirty="0" smtClean="0"/>
              <a:t>Sn)</a:t>
            </a:r>
            <a:endParaRPr lang="en-US" dirty="0"/>
          </a:p>
        </p:txBody>
      </p:sp>
      <p:grpSp>
        <p:nvGrpSpPr>
          <p:cNvPr id="57" name="Group 56"/>
          <p:cNvGrpSpPr/>
          <p:nvPr/>
        </p:nvGrpSpPr>
        <p:grpSpPr>
          <a:xfrm>
            <a:off x="3063957" y="828338"/>
            <a:ext cx="6056760" cy="5644565"/>
            <a:chOff x="3063957" y="828338"/>
            <a:chExt cx="6056760" cy="5644565"/>
          </a:xfrm>
        </p:grpSpPr>
        <p:grpSp>
          <p:nvGrpSpPr>
            <p:cNvPr id="26" name="Group 27"/>
            <p:cNvGrpSpPr/>
            <p:nvPr/>
          </p:nvGrpSpPr>
          <p:grpSpPr>
            <a:xfrm>
              <a:off x="3063957" y="828338"/>
              <a:ext cx="6056760" cy="5644565"/>
              <a:chOff x="3074540" y="828338"/>
              <a:chExt cx="6056760" cy="5644565"/>
            </a:xfrm>
          </p:grpSpPr>
          <p:sp>
            <p:nvSpPr>
              <p:cNvPr id="28" name="Rectangle 27"/>
              <p:cNvSpPr/>
              <p:nvPr/>
            </p:nvSpPr>
            <p:spPr bwMode="auto">
              <a:xfrm>
                <a:off x="3074540" y="828338"/>
                <a:ext cx="6056760" cy="5644565"/>
              </a:xfrm>
              <a:prstGeom prst="rect">
                <a:avLst/>
              </a:prstGeom>
              <a:solidFill>
                <a:srgbClr val="FFFFFF"/>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00" b="1" i="0" u="none" strike="noStrike" cap="none" normalizeH="0" baseline="0">
                  <a:ln>
                    <a:noFill/>
                  </a:ln>
                  <a:solidFill>
                    <a:srgbClr val="DE0000"/>
                  </a:solidFill>
                  <a:effectLst/>
                  <a:latin typeface="Arial" charset="0"/>
                  <a:ea typeface="ＭＳ Ｐゴシック" charset="0"/>
                  <a:cs typeface="Arial" charset="0"/>
                </a:endParaRPr>
              </a:p>
            </p:txBody>
          </p:sp>
          <p:sp>
            <p:nvSpPr>
              <p:cNvPr id="34" name="TextBox 33"/>
              <p:cNvSpPr txBox="1"/>
              <p:nvPr/>
            </p:nvSpPr>
            <p:spPr>
              <a:xfrm>
                <a:off x="3302481" y="4178621"/>
                <a:ext cx="5258558" cy="1975926"/>
              </a:xfrm>
              <a:prstGeom prst="rect">
                <a:avLst/>
              </a:prstGeom>
              <a:noFill/>
            </p:spPr>
            <p:txBody>
              <a:bodyPr wrap="square" rtlCol="0">
                <a:spAutoFit/>
              </a:bodyPr>
              <a:lstStyle/>
              <a:p>
                <a:endParaRPr lang="en-US" dirty="0" smtClean="0"/>
              </a:p>
              <a:p>
                <a:pPr>
                  <a:buNone/>
                </a:pPr>
                <a:r>
                  <a:rPr lang="en-US" b="1" u="sng" dirty="0" smtClean="0"/>
                  <a:t>More robust:</a:t>
                </a:r>
              </a:p>
              <a:p>
                <a:pPr marL="285750" indent="-285750">
                  <a:buFontTx/>
                  <a:buChar char="-"/>
                </a:pPr>
                <a:r>
                  <a:rPr lang="en-US" dirty="0" smtClean="0"/>
                  <a:t>reduces systematic uncertainties</a:t>
                </a:r>
              </a:p>
              <a:p>
                <a:pPr marL="285750" indent="-285750">
                  <a:buFontTx/>
                  <a:buChar char="-"/>
                </a:pPr>
                <a:r>
                  <a:rPr lang="en-US" dirty="0" smtClean="0"/>
                  <a:t>reduces differences in energy calibration</a:t>
                </a:r>
              </a:p>
              <a:p>
                <a:pPr marL="285750" indent="-285750">
                  <a:buFontTx/>
                  <a:buChar char="-"/>
                </a:pPr>
                <a:r>
                  <a:rPr lang="en-US" dirty="0" smtClean="0"/>
                  <a:t>Coulomb “cancels out” </a:t>
                </a:r>
                <a:br>
                  <a:rPr lang="en-US" dirty="0" smtClean="0"/>
                </a:br>
                <a:endParaRPr lang="en-US" dirty="0" smtClean="0"/>
              </a:p>
            </p:txBody>
          </p:sp>
          <p:pic>
            <p:nvPicPr>
              <p:cNvPr id="35" name="Picture 34" descr="xxratios_120.gif"/>
              <p:cNvPicPr>
                <a:picLocks noChangeAspect="1"/>
              </p:cNvPicPr>
              <p:nvPr/>
            </p:nvPicPr>
            <p:blipFill rotWithShape="1">
              <a:blip r:embed="rId8">
                <a:extLst>
                  <a:ext uri="{28A0092B-C50C-407E-A947-70E740481C1C}">
                    <a14:useLocalDpi xmlns:a14="http://schemas.microsoft.com/office/drawing/2010/main" val="0"/>
                  </a:ext>
                </a:extLst>
              </a:blip>
              <a:srcRect l="49819" t="66647"/>
              <a:stretch/>
            </p:blipFill>
            <p:spPr>
              <a:xfrm>
                <a:off x="3134724" y="889458"/>
                <a:ext cx="2919939" cy="2369800"/>
              </a:xfrm>
              <a:prstGeom prst="rect">
                <a:avLst/>
              </a:prstGeom>
            </p:spPr>
          </p:pic>
          <p:pic>
            <p:nvPicPr>
              <p:cNvPr id="36" name="Picture 35" descr="xxratios_120.gif"/>
              <p:cNvPicPr>
                <a:picLocks noChangeAspect="1"/>
              </p:cNvPicPr>
              <p:nvPr/>
            </p:nvPicPr>
            <p:blipFill rotWithShape="1">
              <a:blip r:embed="rId8">
                <a:extLst>
                  <a:ext uri="{28A0092B-C50C-407E-A947-70E740481C1C}">
                    <a14:useLocalDpi xmlns:a14="http://schemas.microsoft.com/office/drawing/2010/main" val="0"/>
                  </a:ext>
                </a:extLst>
              </a:blip>
              <a:srcRect l="50549" t="33126" b="33609"/>
              <a:stretch/>
            </p:blipFill>
            <p:spPr>
              <a:xfrm>
                <a:off x="6198134" y="880824"/>
                <a:ext cx="2896153" cy="2378961"/>
              </a:xfrm>
              <a:prstGeom prst="rect">
                <a:avLst/>
              </a:prstGeom>
            </p:spPr>
          </p:pic>
        </p:grpSp>
        <p:graphicFrame>
          <p:nvGraphicFramePr>
            <p:cNvPr id="918532" name="Object 4"/>
            <p:cNvGraphicFramePr>
              <a:graphicFrameLocks noChangeAspect="1"/>
            </p:cNvGraphicFramePr>
            <p:nvPr/>
          </p:nvGraphicFramePr>
          <p:xfrm>
            <a:off x="3089275" y="3394075"/>
            <a:ext cx="2970213" cy="903288"/>
          </p:xfrm>
          <a:graphic>
            <a:graphicData uri="http://schemas.openxmlformats.org/presentationml/2006/ole">
              <mc:AlternateContent xmlns:mc="http://schemas.openxmlformats.org/markup-compatibility/2006">
                <mc:Choice xmlns:v="urn:schemas-microsoft-com:vml" Requires="v">
                  <p:oleObj spid="_x0000_s918569" name="Equation" r:id="rId9" imgW="1752187" imgH="533538" progId="Equation.DSMT4">
                    <p:embed/>
                  </p:oleObj>
                </mc:Choice>
                <mc:Fallback>
                  <p:oleObj name="Equation" r:id="rId9" imgW="1752187" imgH="533538" progId="Equation.DSMT4">
                    <p:embed/>
                    <p:pic>
                      <p:nvPicPr>
                        <p:cNvPr id="0"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89275" y="3394075"/>
                          <a:ext cx="2970213" cy="90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5" name="TextBox 54"/>
          <p:cNvSpPr txBox="1"/>
          <p:nvPr/>
        </p:nvSpPr>
        <p:spPr>
          <a:xfrm rot="16200000">
            <a:off x="2881447" y="1689101"/>
            <a:ext cx="702436" cy="369332"/>
          </a:xfrm>
          <a:prstGeom prst="rect">
            <a:avLst/>
          </a:prstGeom>
          <a:solidFill>
            <a:srgbClr val="FFFFFF"/>
          </a:solidFill>
        </p:spPr>
        <p:txBody>
          <a:bodyPr wrap="none" rtlCol="0">
            <a:spAutoFit/>
          </a:bodyPr>
          <a:lstStyle/>
          <a:p>
            <a:pPr>
              <a:buNone/>
            </a:pPr>
            <a:r>
              <a:rPr lang="en-US" dirty="0" err="1" smtClean="0"/>
              <a:t>DR</a:t>
            </a:r>
            <a:r>
              <a:rPr lang="en-US" baseline="-25000" dirty="0" err="1" smtClean="0"/>
              <a:t>n</a:t>
            </a:r>
            <a:r>
              <a:rPr lang="en-US" baseline="-25000" dirty="0" smtClean="0"/>
              <a:t>/p</a:t>
            </a:r>
            <a:endParaRPr lang="en-US" dirty="0"/>
          </a:p>
        </p:txBody>
      </p:sp>
      <p:graphicFrame>
        <p:nvGraphicFramePr>
          <p:cNvPr id="918534" name="Object 6"/>
          <p:cNvGraphicFramePr>
            <a:graphicFrameLocks noChangeAspect="1"/>
          </p:cNvGraphicFramePr>
          <p:nvPr/>
        </p:nvGraphicFramePr>
        <p:xfrm>
          <a:off x="6235700" y="3414713"/>
          <a:ext cx="2754313" cy="1117600"/>
        </p:xfrm>
        <a:graphic>
          <a:graphicData uri="http://schemas.openxmlformats.org/presentationml/2006/ole">
            <mc:AlternateContent xmlns:mc="http://schemas.openxmlformats.org/markup-compatibility/2006">
              <mc:Choice xmlns:v="urn:schemas-microsoft-com:vml" Requires="v">
                <p:oleObj spid="_x0000_s918570" name="Equation" r:id="rId11" imgW="1625416" imgH="660308" progId="Equation.DSMT4">
                  <p:embed/>
                </p:oleObj>
              </mc:Choice>
              <mc:Fallback>
                <p:oleObj name="Equation" r:id="rId11" imgW="1625416" imgH="660308" progId="Equation.DSMT4">
                  <p:embed/>
                  <p:pic>
                    <p:nvPicPr>
                      <p:cNvPr id="0" name="Picture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5700" y="3414713"/>
                        <a:ext cx="2754313"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Box 55"/>
          <p:cNvSpPr txBox="1"/>
          <p:nvPr/>
        </p:nvSpPr>
        <p:spPr>
          <a:xfrm rot="16200000">
            <a:off x="5558460" y="1790701"/>
            <a:ext cx="1317412" cy="369332"/>
          </a:xfrm>
          <a:prstGeom prst="rect">
            <a:avLst/>
          </a:prstGeom>
          <a:solidFill>
            <a:srgbClr val="FFFFFF"/>
          </a:solidFill>
        </p:spPr>
        <p:txBody>
          <a:bodyPr wrap="none" rtlCol="0">
            <a:spAutoFit/>
          </a:bodyPr>
          <a:lstStyle/>
          <a:p>
            <a:pPr>
              <a:buNone/>
            </a:pPr>
            <a:r>
              <a:rPr lang="en-US" dirty="0" err="1" smtClean="0"/>
              <a:t>R</a:t>
            </a:r>
            <a:r>
              <a:rPr lang="en-US" baseline="-25000" dirty="0" err="1" smtClean="0"/>
              <a:t>p</a:t>
            </a:r>
            <a:r>
              <a:rPr lang="en-US" dirty="0" smtClean="0"/>
              <a:t>(124/112)</a:t>
            </a:r>
            <a:endParaRPr lang="en-US" dirty="0"/>
          </a:p>
        </p:txBody>
      </p:sp>
      <p:sp>
        <p:nvSpPr>
          <p:cNvPr id="19" name="Down Arrow 18"/>
          <p:cNvSpPr/>
          <p:nvPr/>
        </p:nvSpPr>
        <p:spPr bwMode="auto">
          <a:xfrm>
            <a:off x="4521200" y="558800"/>
            <a:ext cx="482600" cy="406400"/>
          </a:xfrm>
          <a:prstGeom prst="downArrow">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0" name="Down Arrow 19"/>
          <p:cNvSpPr/>
          <p:nvPr/>
        </p:nvSpPr>
        <p:spPr bwMode="auto">
          <a:xfrm>
            <a:off x="6604000" y="508000"/>
            <a:ext cx="482600" cy="406400"/>
          </a:xfrm>
          <a:prstGeom prst="downArrow">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 name="TextBox 1"/>
          <p:cNvSpPr txBox="1"/>
          <p:nvPr/>
        </p:nvSpPr>
        <p:spPr>
          <a:xfrm>
            <a:off x="5663560" y="622761"/>
            <a:ext cx="3427278" cy="824841"/>
          </a:xfrm>
          <a:prstGeom prst="rect">
            <a:avLst/>
          </a:prstGeom>
          <a:noFill/>
        </p:spPr>
        <p:txBody>
          <a:bodyPr wrap="none" rtlCol="0">
            <a:spAutoFit/>
          </a:bodyPr>
          <a:lstStyle/>
          <a:p>
            <a:pPr>
              <a:buNone/>
            </a:pPr>
            <a:r>
              <a:rPr lang="en-US" sz="1400" dirty="0" smtClean="0"/>
              <a:t>Y. Zhang, Z. </a:t>
            </a:r>
            <a:r>
              <a:rPr lang="en-US" sz="1400" dirty="0" err="1" smtClean="0"/>
              <a:t>Chajecki</a:t>
            </a:r>
            <a:r>
              <a:rPr lang="en-US" sz="1400" dirty="0" smtClean="0"/>
              <a:t>. Private comm. (2013)</a:t>
            </a:r>
          </a:p>
          <a:p>
            <a:pPr>
              <a:buNone/>
            </a:pPr>
            <a:endParaRPr lang="en-US" sz="1400" dirty="0" smtClean="0"/>
          </a:p>
          <a:p>
            <a:pPr>
              <a:buNone/>
            </a:pPr>
            <a:endParaRPr lang="en-US" sz="1400" dirty="0"/>
          </a:p>
        </p:txBody>
      </p:sp>
    </p:spTree>
    <p:extLst>
      <p:ext uri="{BB962C8B-B14F-4D97-AF65-F5344CB8AC3E}">
        <p14:creationId xmlns:p14="http://schemas.microsoft.com/office/powerpoint/2010/main" val="1944683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par>
                                <p:cTn id="8" presetID="9" presetClass="entr" presetSubtype="0" fill="hold" nodeType="withEffect">
                                  <p:stCondLst>
                                    <p:cond delay="0"/>
                                  </p:stCondLst>
                                  <p:childTnLst>
                                    <p:set>
                                      <p:cBhvr>
                                        <p:cTn id="9" dur="1" fill="hold">
                                          <p:stCondLst>
                                            <p:cond delay="0"/>
                                          </p:stCondLst>
                                        </p:cTn>
                                        <p:tgtEl>
                                          <p:spTgt spid="918534"/>
                                        </p:tgtEl>
                                        <p:attrNameLst>
                                          <p:attrName>style.visibility</p:attrName>
                                        </p:attrNameLst>
                                      </p:cBhvr>
                                      <p:to>
                                        <p:strVal val="visible"/>
                                      </p:to>
                                    </p:set>
                                    <p:animEffect transition="in" filter="dissolve">
                                      <p:cBhvr>
                                        <p:cTn id="10" dur="500"/>
                                        <p:tgtEl>
                                          <p:spTgt spid="91853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dissolve">
                                      <p:cBhvr>
                                        <p:cTn id="13" dur="500"/>
                                        <p:tgtEl>
                                          <p:spTgt spid="5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dissolve">
                                      <p:cBhvr>
                                        <p:cTn id="16" dur="500"/>
                                        <p:tgtEl>
                                          <p:spTgt spid="5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59315" y="1420159"/>
            <a:ext cx="3758743" cy="646331"/>
          </a:xfrm>
          <a:prstGeom prst="rect">
            <a:avLst/>
          </a:prstGeom>
        </p:spPr>
        <p:txBody>
          <a:bodyPr wrap="square">
            <a:spAutoFit/>
          </a:bodyPr>
          <a:lstStyle/>
          <a:p>
            <a:pPr>
              <a:buNone/>
            </a:pPr>
            <a:r>
              <a:rPr lang="en-US" dirty="0" smtClean="0"/>
              <a:t>ImQMD05_sky: incorporates </a:t>
            </a:r>
            <a:r>
              <a:rPr lang="en-US" dirty="0" err="1" smtClean="0"/>
              <a:t>Skyrme</a:t>
            </a:r>
            <a:r>
              <a:rPr lang="en-US" dirty="0" smtClean="0"/>
              <a:t> interactions</a:t>
            </a:r>
            <a:endParaRPr lang="en-US" dirty="0"/>
          </a:p>
        </p:txBody>
      </p:sp>
      <p:pic>
        <p:nvPicPr>
          <p:cNvPr id="20" name="图片 2"/>
          <p:cNvPicPr>
            <a:picLocks noChangeAspect="1"/>
          </p:cNvPicPr>
          <p:nvPr/>
        </p:nvPicPr>
        <p:blipFill rotWithShape="1">
          <a:blip r:embed="rId3" cstate="print"/>
          <a:srcRect t="45334" r="1519"/>
          <a:stretch/>
        </p:blipFill>
        <p:spPr bwMode="auto">
          <a:xfrm>
            <a:off x="-49024" y="2136171"/>
            <a:ext cx="9193024" cy="3529572"/>
          </a:xfrm>
          <a:prstGeom prst="rect">
            <a:avLst/>
          </a:prstGeom>
          <a:noFill/>
          <a:ln w="9525">
            <a:noFill/>
            <a:miter lim="800000"/>
            <a:headEnd/>
            <a:tailEnd/>
          </a:ln>
        </p:spPr>
      </p:pic>
      <p:sp>
        <p:nvSpPr>
          <p:cNvPr id="4" name="Title 3"/>
          <p:cNvSpPr>
            <a:spLocks noGrp="1"/>
          </p:cNvSpPr>
          <p:nvPr>
            <p:ph type="title"/>
          </p:nvPr>
        </p:nvSpPr>
        <p:spPr>
          <a:xfrm>
            <a:off x="609600" y="190500"/>
            <a:ext cx="7772400" cy="674687"/>
          </a:xfrm>
        </p:spPr>
        <p:txBody>
          <a:bodyPr/>
          <a:lstStyle/>
          <a:p>
            <a:r>
              <a:rPr lang="en-US" dirty="0" smtClean="0">
                <a:solidFill>
                  <a:srgbClr val="7030A0"/>
                </a:solidFill>
                <a:latin typeface="Times New Roman" pitchFamily="18" charset="0"/>
                <a:cs typeface="Times New Roman" pitchFamily="18" charset="0"/>
              </a:rPr>
              <a:t>Predicted incident energy dependence</a:t>
            </a:r>
            <a:endParaRPr lang="en-US" dirty="0">
              <a:solidFill>
                <a:srgbClr val="7030A0"/>
              </a:solidFill>
              <a:latin typeface="Times New Roman" pitchFamily="18" charset="0"/>
              <a:cs typeface="Times New Roman" pitchFamily="18" charset="0"/>
            </a:endParaRPr>
          </a:p>
        </p:txBody>
      </p:sp>
      <p:sp>
        <p:nvSpPr>
          <p:cNvPr id="17" name="Content Placeholder 16"/>
          <p:cNvSpPr>
            <a:spLocks noGrp="1"/>
          </p:cNvSpPr>
          <p:nvPr>
            <p:ph idx="1"/>
          </p:nvPr>
        </p:nvSpPr>
        <p:spPr>
          <a:xfrm>
            <a:off x="965200" y="5676900"/>
            <a:ext cx="7772400" cy="647700"/>
          </a:xfrm>
          <a:noFill/>
          <a:effectLst/>
        </p:spPr>
        <p:txBody>
          <a:bodyPr/>
          <a:lstStyle/>
          <a:p>
            <a:r>
              <a:rPr lang="en-US" dirty="0" smtClean="0"/>
              <a:t>Possible explanation: Decrease of symmetry energy effects with incident energy may be the effect of increasing temperature.</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87315537"/>
              </p:ext>
            </p:extLst>
          </p:nvPr>
        </p:nvGraphicFramePr>
        <p:xfrm>
          <a:off x="4229101" y="1168403"/>
          <a:ext cx="4698999" cy="1000125"/>
        </p:xfrm>
        <a:graphic>
          <a:graphicData uri="http://schemas.openxmlformats.org/drawingml/2006/table">
            <a:tbl>
              <a:tblPr/>
              <a:tblGrid>
                <a:gridCol w="888400"/>
                <a:gridCol w="964548"/>
                <a:gridCol w="939165"/>
                <a:gridCol w="964548"/>
                <a:gridCol w="942338"/>
              </a:tblGrid>
              <a:tr h="333375">
                <a:tc>
                  <a:txBody>
                    <a:bodyPr/>
                    <a:lstStyle/>
                    <a:p>
                      <a:pPr algn="ctr" fontAlgn="ctr"/>
                      <a:r>
                        <a:rPr lang="en-US" sz="2000" b="1" i="0" u="none" strike="noStrike" dirty="0" err="1">
                          <a:solidFill>
                            <a:srgbClr val="000000"/>
                          </a:solidFill>
                          <a:latin typeface="Calibri"/>
                        </a:rPr>
                        <a:t>Skyrme</a:t>
                      </a:r>
                      <a:r>
                        <a:rPr lang="en-US" sz="2000" b="1" i="0" u="none" strike="noStrike" dirty="0">
                          <a:solidFill>
                            <a:srgbClr val="000000"/>
                          </a:solidFill>
                          <a:latin typeface="Calibri"/>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rgbClr val="000000"/>
                          </a:solidFill>
                          <a:latin typeface="Calibri"/>
                        </a:rPr>
                        <a:t>S0(</a:t>
                      </a:r>
                      <a:r>
                        <a:rPr lang="en-US" sz="2000" b="1" i="0" u="none" strike="noStrike" dirty="0" err="1">
                          <a:solidFill>
                            <a:srgbClr val="000000"/>
                          </a:solidFill>
                          <a:latin typeface="Calibri"/>
                        </a:rPr>
                        <a:t>MeV</a:t>
                      </a:r>
                      <a:r>
                        <a:rPr lang="en-US" sz="2000" b="1"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rgbClr val="000000"/>
                          </a:solidFill>
                          <a:latin typeface="Calibri"/>
                        </a:rPr>
                        <a:t>L (MeV)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err="1" smtClean="0">
                          <a:solidFill>
                            <a:srgbClr val="000000"/>
                          </a:solidFill>
                          <a:latin typeface="Calibri"/>
                        </a:rPr>
                        <a:t>m</a:t>
                      </a:r>
                      <a:r>
                        <a:rPr lang="en-US" sz="2000" b="1" i="0" u="none" strike="noStrike" baseline="-25000" dirty="0" err="1" smtClean="0">
                          <a:solidFill>
                            <a:srgbClr val="000000"/>
                          </a:solidFill>
                          <a:latin typeface="Calibri"/>
                        </a:rPr>
                        <a:t>n</a:t>
                      </a:r>
                      <a:r>
                        <a:rPr lang="en-US" sz="2000" b="1" i="0" u="none" strike="noStrike" dirty="0" smtClean="0">
                          <a:solidFill>
                            <a:srgbClr val="000000"/>
                          </a:solidFill>
                          <a:latin typeface="Calibri"/>
                        </a:rPr>
                        <a:t>*/</a:t>
                      </a:r>
                      <a:r>
                        <a:rPr lang="en-US" sz="2000" b="1" i="0" u="none" strike="noStrike" dirty="0" err="1" smtClean="0">
                          <a:solidFill>
                            <a:srgbClr val="000000"/>
                          </a:solidFill>
                          <a:latin typeface="Calibri"/>
                        </a:rPr>
                        <a:t>m</a:t>
                      </a:r>
                      <a:r>
                        <a:rPr lang="en-US" sz="2000" b="1" i="0" u="none" strike="noStrike" baseline="-25000" dirty="0" err="1" smtClean="0">
                          <a:solidFill>
                            <a:srgbClr val="000000"/>
                          </a:solidFill>
                          <a:latin typeface="Calibri"/>
                        </a:rPr>
                        <a:t>n</a:t>
                      </a:r>
                      <a:endParaRPr lang="en-US" sz="2000" b="1" i="0" u="none" strike="noStrike" baseline="-25000"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rgbClr val="000000"/>
                          </a:solidFill>
                          <a:latin typeface="Calibri"/>
                        </a:rPr>
                        <a:t>m</a:t>
                      </a:r>
                      <a:r>
                        <a:rPr lang="en-US" sz="2000" b="1" i="0" u="none" strike="noStrike" baseline="-25000" dirty="0">
                          <a:solidFill>
                            <a:srgbClr val="000000"/>
                          </a:solidFill>
                          <a:latin typeface="Calibri"/>
                        </a:rPr>
                        <a:t>p</a:t>
                      </a:r>
                      <a:r>
                        <a:rPr lang="en-US" sz="2000" b="1" i="0" u="none" strike="noStrike" dirty="0">
                          <a:solidFill>
                            <a:srgbClr val="000000"/>
                          </a:solidFill>
                          <a:latin typeface="Calibri"/>
                        </a:rPr>
                        <a:t>*/</a:t>
                      </a:r>
                      <a:r>
                        <a:rPr lang="en-US" sz="2000" b="1" i="0" u="none" strike="noStrike" dirty="0" smtClean="0">
                          <a:solidFill>
                            <a:srgbClr val="000000"/>
                          </a:solidFill>
                          <a:latin typeface="Calibri"/>
                        </a:rPr>
                        <a:t>m</a:t>
                      </a:r>
                      <a:r>
                        <a:rPr lang="en-US" sz="2000" b="1" i="0" u="none" strike="noStrike" baseline="-25000" dirty="0" smtClean="0">
                          <a:solidFill>
                            <a:srgbClr val="000000"/>
                          </a:solidFill>
                          <a:latin typeface="Calibri"/>
                        </a:rPr>
                        <a:t>p</a:t>
                      </a:r>
                      <a:endParaRPr lang="en-US" sz="20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375">
                <a:tc>
                  <a:txBody>
                    <a:bodyPr/>
                    <a:lstStyle/>
                    <a:p>
                      <a:pPr algn="ctr" fontAlgn="ctr"/>
                      <a:r>
                        <a:rPr lang="en-US" sz="2000" b="1" i="0" u="none" strike="noStrike">
                          <a:solidFill>
                            <a:srgbClr val="FF0000"/>
                          </a:solidFill>
                          <a:latin typeface="Calibri"/>
                        </a:rPr>
                        <a:t>SLy4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FF0000"/>
                          </a:solidFill>
                          <a:latin typeface="Calibri"/>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FF0000"/>
                          </a:solidFill>
                          <a:latin typeface="Calibri"/>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FF0000"/>
                          </a:solidFill>
                          <a:latin typeface="Calibri"/>
                        </a:rPr>
                        <a:t>0.68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FF0000"/>
                          </a:solidFill>
                          <a:latin typeface="Calibri"/>
                        </a:rPr>
                        <a:t>0.71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375">
                <a:tc>
                  <a:txBody>
                    <a:bodyPr/>
                    <a:lstStyle/>
                    <a:p>
                      <a:pPr algn="ctr" fontAlgn="ctr"/>
                      <a:r>
                        <a:rPr lang="en-US" sz="2000" b="1" i="0" u="none" strike="noStrike" dirty="0" err="1">
                          <a:solidFill>
                            <a:srgbClr val="0070C0"/>
                          </a:solidFill>
                          <a:latin typeface="Calibri"/>
                        </a:rPr>
                        <a:t>SkM</a:t>
                      </a:r>
                      <a:r>
                        <a:rPr lang="en-US" sz="2000" b="1" i="0" u="none" strike="noStrike" dirty="0">
                          <a:solidFill>
                            <a:srgbClr val="0070C0"/>
                          </a:solidFill>
                          <a:latin typeface="Calibri"/>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70C0"/>
                          </a:solidFill>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70C0"/>
                          </a:solidFill>
                          <a:latin typeface="Calibri"/>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70C0"/>
                          </a:solidFill>
                          <a:latin typeface="Calibri"/>
                        </a:rPr>
                        <a:t>0.82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70C0"/>
                          </a:solidFill>
                          <a:latin typeface="Calibri"/>
                        </a:rPr>
                        <a:t>0.76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rot="5400000">
            <a:off x="7745176" y="3576936"/>
            <a:ext cx="2489884" cy="307777"/>
          </a:xfrm>
          <a:prstGeom prst="rect">
            <a:avLst/>
          </a:prstGeom>
          <a:noFill/>
        </p:spPr>
        <p:txBody>
          <a:bodyPr wrap="none" rtlCol="0">
            <a:spAutoFit/>
          </a:bodyPr>
          <a:lstStyle/>
          <a:p>
            <a:pPr>
              <a:buNone/>
            </a:pPr>
            <a:r>
              <a:rPr lang="en-US" sz="1400" dirty="0" smtClean="0"/>
              <a:t>Y. Zhang, private comm. (2013)</a:t>
            </a:r>
            <a:endParaRPr lang="en-US" sz="1400" dirty="0"/>
          </a:p>
        </p:txBody>
      </p:sp>
    </p:spTree>
    <p:extLst>
      <p:ext uri="{BB962C8B-B14F-4D97-AF65-F5344CB8AC3E}">
        <p14:creationId xmlns:p14="http://schemas.microsoft.com/office/powerpoint/2010/main" val="28776184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62798</TotalTime>
  <Words>2841</Words>
  <Application>Microsoft Macintosh PowerPoint</Application>
  <PresentationFormat>On-screen Show (4:3)</PresentationFormat>
  <Paragraphs>283</Paragraphs>
  <Slides>18</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Default Design</vt:lpstr>
      <vt:lpstr>Equation</vt:lpstr>
      <vt:lpstr>Probing the isospin dependence of nucleon effective mass with heavy-ion reactions</vt:lpstr>
      <vt:lpstr>Central question: How does EoS depend on  and ?</vt:lpstr>
      <vt:lpstr>Key uncertainty:  What is the potential energy of nuclear matter?</vt:lpstr>
      <vt:lpstr>Momentum dependence  of mean fields</vt:lpstr>
      <vt:lpstr>Consequences of momentum dependence of isovector mean fields</vt:lpstr>
      <vt:lpstr>PowerPoint Presentation</vt:lpstr>
      <vt:lpstr>Experimental Layout PhD theses: Daniel Coupland &amp; Michael Youngs</vt:lpstr>
      <vt:lpstr>Experimental observables</vt:lpstr>
      <vt:lpstr>Predicted incident energy dependence</vt:lpstr>
      <vt:lpstr>Experimental results</vt:lpstr>
      <vt:lpstr>PowerPoint Presentation</vt:lpstr>
      <vt:lpstr>PowerPoint Presentation</vt:lpstr>
      <vt:lpstr>Comparisons with transport theory: n,p</vt:lpstr>
      <vt:lpstr>PowerPoint Presentation</vt:lpstr>
      <vt:lpstr>Comparisons of n/p double ratios </vt:lpstr>
      <vt:lpstr>Comparison with transport theory: clusters</vt:lpstr>
      <vt:lpstr>Summary</vt:lpstr>
      <vt:lpstr>Cluster comparisons for 40,48Ca reactions</vt:lpstr>
    </vt:vector>
  </TitlesOfParts>
  <Company>Michigan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Isospin Dependence of Fragmentation</dc:title>
  <dc:creator>LYNCH</dc:creator>
  <cp:lastModifiedBy>William Lynch</cp:lastModifiedBy>
  <cp:revision>342</cp:revision>
  <dcterms:created xsi:type="dcterms:W3CDTF">2000-07-21T02:11:07Z</dcterms:created>
  <dcterms:modified xsi:type="dcterms:W3CDTF">2013-08-20T13:07:41Z</dcterms:modified>
</cp:coreProperties>
</file>