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8" r:id="rId3"/>
    <p:sldId id="287" r:id="rId4"/>
    <p:sldId id="260" r:id="rId5"/>
    <p:sldId id="261" r:id="rId6"/>
    <p:sldId id="296" r:id="rId7"/>
    <p:sldId id="264" r:id="rId8"/>
    <p:sldId id="265" r:id="rId9"/>
    <p:sldId id="266" r:id="rId10"/>
    <p:sldId id="290" r:id="rId11"/>
    <p:sldId id="267" r:id="rId12"/>
    <p:sldId id="298" r:id="rId13"/>
    <p:sldId id="269" r:id="rId14"/>
    <p:sldId id="270" r:id="rId15"/>
    <p:sldId id="271" r:id="rId16"/>
    <p:sldId id="272" r:id="rId17"/>
    <p:sldId id="301" r:id="rId18"/>
    <p:sldId id="299" r:id="rId19"/>
    <p:sldId id="274" r:id="rId20"/>
    <p:sldId id="303" r:id="rId21"/>
    <p:sldId id="300" r:id="rId22"/>
    <p:sldId id="291" r:id="rId23"/>
    <p:sldId id="288" r:id="rId24"/>
    <p:sldId id="289" r:id="rId25"/>
    <p:sldId id="276" r:id="rId26"/>
    <p:sldId id="277" r:id="rId27"/>
    <p:sldId id="285" r:id="rId28"/>
    <p:sldId id="297" r:id="rId29"/>
    <p:sldId id="294" r:id="rId30"/>
    <p:sldId id="295" r:id="rId31"/>
    <p:sldId id="279" r:id="rId32"/>
    <p:sldId id="292" r:id="rId33"/>
    <p:sldId id="293" r:id="rId34"/>
    <p:sldId id="280" r:id="rId35"/>
    <p:sldId id="284" r:id="rId36"/>
    <p:sldId id="302"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FD03"/>
    <a:srgbClr val="35AA06"/>
    <a:srgbClr val="04AC2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9" autoAdjust="0"/>
    <p:restoredTop sz="59505" autoAdjust="0"/>
  </p:normalViewPr>
  <p:slideViewPr>
    <p:cSldViewPr>
      <p:cViewPr varScale="1">
        <p:scale>
          <a:sx n="107" d="100"/>
          <a:sy n="107" d="100"/>
        </p:scale>
        <p:origin x="-10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2AB40A-7BA0-4247-AA9B-9539B8DD35EA}"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8/20/2013</a:t>
            </a:fld>
            <a:endParaRPr lang="en-US" sz="1200" b="0" i="0" u="none" strike="noStrike" kern="1200" cap="none" spc="0" baseline="0">
              <a:solidFill>
                <a:srgbClr val="000000"/>
              </a:solidFill>
              <a:uFillTx/>
              <a:latin typeface="Calibri"/>
            </a:endParaRPr>
          </a:p>
        </p:txBody>
      </p:sp>
      <p:sp>
        <p:nvSpPr>
          <p:cNvPr id="4" name="Footer Placeholder 3"/>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BB1EFB-0890-4227-9BB7-1B0837736C0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827504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B7B32671-25B6-4BAB-BB29-99C22A415278}" type="datetime1">
              <a:rPr lang="en-US"/>
              <a:pPr lvl="0"/>
              <a:t>8/20/2013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1007FCAF-96D4-415B-BDEB-20A1FD18E6BB}" type="slidenum">
              <a:rPr/>
              <a:pPr lvl="0"/>
              <a:t>‹#›</a:t>
            </a:fld>
            <a:endParaRPr lang="en-US"/>
          </a:p>
        </p:txBody>
      </p:sp>
    </p:spTree>
    <p:extLst>
      <p:ext uri="{BB962C8B-B14F-4D97-AF65-F5344CB8AC3E}">
        <p14:creationId xmlns:p14="http://schemas.microsoft.com/office/powerpoint/2010/main" val="212432257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Let’s me talk a little bit about my</a:t>
            </a:r>
            <a:r>
              <a:rPr lang="en-US" altLang="zh-CN" baseline="0" dirty="0" smtClean="0"/>
              <a:t> history</a:t>
            </a:r>
            <a:r>
              <a:rPr lang="en-US" altLang="zh-CN" dirty="0" smtClean="0"/>
              <a:t> with Joe. My relation to Joe</a:t>
            </a:r>
            <a:r>
              <a:rPr lang="en-US" altLang="zh-CN" baseline="0" dirty="0" smtClean="0"/>
              <a:t> started at </a:t>
            </a:r>
            <a:r>
              <a:rPr lang="en-US" altLang="zh-CN" dirty="0" smtClean="0"/>
              <a:t>summer 1985. I</a:t>
            </a:r>
            <a:r>
              <a:rPr lang="en-US" altLang="zh-CN" baseline="0" dirty="0" smtClean="0"/>
              <a:t> was a post-doc in GSI and that was the third year, so I needed to find a position some where. So I visited here to give a seminar and told </a:t>
            </a:r>
            <a:r>
              <a:rPr lang="en-US" altLang="zh-CN" baseline="0" dirty="0" err="1" smtClean="0"/>
              <a:t>Yongblood</a:t>
            </a:r>
            <a:r>
              <a:rPr lang="en-US" altLang="zh-CN" baseline="0" dirty="0" smtClean="0"/>
              <a:t>, the director at that time that I was looking for a position. A month later I got a letter from Joe. I did not remember him at that time, but he was interested in my talk and want to interview me. And he said he will be at </a:t>
            </a:r>
            <a:r>
              <a:rPr lang="en-US" altLang="zh-CN" baseline="0" dirty="0" err="1" smtClean="0"/>
              <a:t>Ganil</a:t>
            </a:r>
            <a:r>
              <a:rPr lang="en-US" altLang="zh-CN" baseline="0" dirty="0" smtClean="0"/>
              <a:t> from September for one year and asked me to come to </a:t>
            </a:r>
            <a:r>
              <a:rPr lang="en-US" altLang="zh-CN" baseline="0" dirty="0" err="1" smtClean="0"/>
              <a:t>Ganil</a:t>
            </a:r>
            <a:r>
              <a:rPr lang="en-US" altLang="zh-CN" baseline="0" dirty="0" smtClean="0"/>
              <a:t>. So I drove to </a:t>
            </a:r>
            <a:r>
              <a:rPr lang="en-US" altLang="zh-CN" baseline="0" dirty="0" err="1" smtClean="0"/>
              <a:t>Ganil</a:t>
            </a:r>
            <a:r>
              <a:rPr lang="en-US" altLang="zh-CN" baseline="0" dirty="0" smtClean="0"/>
              <a:t> from Darmstadt to see him. That was the first time I met him. He provided a position here and started to work with him June 1986 for the next 24 years. </a:t>
            </a:r>
          </a:p>
          <a:p>
            <a:r>
              <a:rPr lang="en-US" altLang="zh-CN" baseline="0" dirty="0" smtClean="0"/>
              <a:t>In 2011, I moved to IMP, China and started my research without Joe. Then I realized that how much I owe him during my stay in College Station and I did not appreciate enough for his leadership when I was here. In this occasion I like to express my appreciation to Joe. It becomes very late, but still not too late. Thank you Joe for your leadership and especially for your patience for many years.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lvl="0"/>
            <a:fld id="{1007FCAF-96D4-415B-BDEB-20A1FD18E6BB}" type="slidenum">
              <a:rPr lang="en-US" altLang="zh-CN" smtClean="0"/>
              <a:pPr lvl="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is a picture I often</a:t>
            </a:r>
            <a:r>
              <a:rPr lang="en-US" altLang="zh-CN" baseline="0" dirty="0" smtClean="0"/>
              <a:t> use to explain the intermediate heavy ion reaction. Pre-equilibrium emission, fragment formation at a freeze-out stage, separation and secondary decay process. In the experiments we can only measure the final products at this stage. </a:t>
            </a:r>
            <a:r>
              <a:rPr lang="en-US" altLang="zh-CN" i="1" baseline="0" dirty="0" smtClean="0"/>
              <a:t>To extract physics from the observed fragments, we often use AMD + Gemini calculation and compare the results with them. GEMINI is a well established statistical decay code, but when we try to combine it to AMD</a:t>
            </a:r>
            <a:r>
              <a:rPr lang="en-US" altLang="zh-CN" baseline="0" dirty="0" smtClean="0"/>
              <a:t>, there are still some ambiguities. For example the primary fragments AMD calculates often have very odd shapes and we don’t know how to handle them. So put these fragments to GEMINI as spherical nuclei.     </a:t>
            </a:r>
            <a:endParaRPr lang="zh-CN" altLang="en-US" dirty="0"/>
          </a:p>
        </p:txBody>
      </p:sp>
      <p:sp>
        <p:nvSpPr>
          <p:cNvPr id="4" name="灯片编号占位符 3"/>
          <p:cNvSpPr>
            <a:spLocks noGrp="1"/>
          </p:cNvSpPr>
          <p:nvPr>
            <p:ph type="sldNum" sz="quarter" idx="10"/>
          </p:nvPr>
        </p:nvSpPr>
        <p:spPr/>
        <p:txBody>
          <a:bodyPr/>
          <a:lstStyle/>
          <a:p>
            <a:pPr lvl="0"/>
            <a:fld id="{1007FCAF-96D4-415B-BDEB-20A1FD18E6BB}" type="slidenum">
              <a:rPr lang="en-US" altLang="zh-CN" smtClean="0"/>
              <a:pPr lvl="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C29EBC09-8AF3-409D-9F11-CB067490560D}" type="datetime1">
              <a:rPr lang="en-US"/>
              <a:pPr lvl="0"/>
              <a:t>8/20/2013</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M. R. D. Rodrigues - INPC - July 4-9, 2010, Vancouver, Canada</a:t>
            </a:r>
          </a:p>
        </p:txBody>
      </p:sp>
      <p:sp>
        <p:nvSpPr>
          <p:cNvPr id="6" name="Slide Number Placeholder 5"/>
          <p:cNvSpPr txBox="1">
            <a:spLocks noGrp="1"/>
          </p:cNvSpPr>
          <p:nvPr>
            <p:ph type="sldNum" sz="quarter" idx="8"/>
          </p:nvPr>
        </p:nvSpPr>
        <p:spPr/>
        <p:txBody>
          <a:bodyPr/>
          <a:lstStyle>
            <a:lvl1pPr>
              <a:defRPr/>
            </a:lvl1pPr>
          </a:lstStyle>
          <a:p>
            <a:pPr lvl="0"/>
            <a:fld id="{D0B2306A-9772-4DC6-9237-148C834DA68F}" type="slidenum">
              <a:rPr/>
              <a:pPr lvl="0"/>
              <a:t>‹#›</a:t>
            </a:fld>
            <a:endParaRPr lang="en-US"/>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3D0CEFEF-A757-4E5E-A611-FB6513A94CF2}" type="datetime1">
              <a:rPr lang="en-US"/>
              <a:pPr lvl="0"/>
              <a:t>8/20/2013</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M. R. D. Rodrigues - INPC - July 4-9, 2010, Vancouver, Canada</a:t>
            </a:r>
          </a:p>
        </p:txBody>
      </p:sp>
      <p:sp>
        <p:nvSpPr>
          <p:cNvPr id="6" name="Slide Number Placeholder 5"/>
          <p:cNvSpPr txBox="1">
            <a:spLocks noGrp="1"/>
          </p:cNvSpPr>
          <p:nvPr>
            <p:ph type="sldNum" sz="quarter" idx="8"/>
          </p:nvPr>
        </p:nvSpPr>
        <p:spPr/>
        <p:txBody>
          <a:bodyPr/>
          <a:lstStyle>
            <a:lvl1pPr>
              <a:defRPr/>
            </a:lvl1pPr>
          </a:lstStyle>
          <a:p>
            <a:pPr lvl="0"/>
            <a:fld id="{2806BF0F-C4DF-4310-8CC5-7E406993DAD0}" type="slidenum">
              <a:rPr/>
              <a:pPr lvl="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2F1405BB-CA79-4D21-87BA-642F8236A899}" type="datetime1">
              <a:rPr lang="en-US"/>
              <a:pPr lvl="0"/>
              <a:t>8/20/2013</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M. R. D. Rodrigues - INPC - July 4-9, 2010, Vancouver, Canada</a:t>
            </a:r>
          </a:p>
        </p:txBody>
      </p:sp>
      <p:sp>
        <p:nvSpPr>
          <p:cNvPr id="6" name="Slide Number Placeholder 5"/>
          <p:cNvSpPr txBox="1">
            <a:spLocks noGrp="1"/>
          </p:cNvSpPr>
          <p:nvPr>
            <p:ph type="sldNum" sz="quarter" idx="8"/>
          </p:nvPr>
        </p:nvSpPr>
        <p:spPr/>
        <p:txBody>
          <a:bodyPr/>
          <a:lstStyle>
            <a:lvl1pPr>
              <a:defRPr/>
            </a:lvl1pPr>
          </a:lstStyle>
          <a:p>
            <a:pPr lvl="0"/>
            <a:fld id="{83876E06-27A2-4B77-9B15-9922762A57DF}" type="slidenum">
              <a:rPr/>
              <a:pPr lvl="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F5AC8D34-3839-4989-BA9F-20113F0D7FBE}" type="datetime1">
              <a:rPr lang="en-US"/>
              <a:pPr lvl="0"/>
              <a:t>8/20/2013</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M. R. D. Rodrigues - INPC - July 4-9, 2010, Vancouver, Canada</a:t>
            </a:r>
          </a:p>
        </p:txBody>
      </p:sp>
      <p:sp>
        <p:nvSpPr>
          <p:cNvPr id="6" name="Slide Number Placeholder 5"/>
          <p:cNvSpPr txBox="1">
            <a:spLocks noGrp="1"/>
          </p:cNvSpPr>
          <p:nvPr>
            <p:ph type="sldNum" sz="quarter" idx="8"/>
          </p:nvPr>
        </p:nvSpPr>
        <p:spPr/>
        <p:txBody>
          <a:bodyPr/>
          <a:lstStyle>
            <a:lvl1pPr>
              <a:defRPr/>
            </a:lvl1pPr>
          </a:lstStyle>
          <a:p>
            <a:pPr lvl="0"/>
            <a:fld id="{A58DB3A2-1F76-45FC-B540-E187841CF378}" type="slidenum">
              <a:rPr/>
              <a:pPr lvl="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4802279B-3E1A-44F7-87F0-3EB151BDB87C}" type="datetime1">
              <a:rPr lang="en-US"/>
              <a:pPr lvl="0"/>
              <a:t>8/20/2013</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M. R. D. Rodrigues - INPC - July 4-9, 2010, Vancouver, Canada</a:t>
            </a:r>
          </a:p>
        </p:txBody>
      </p:sp>
      <p:sp>
        <p:nvSpPr>
          <p:cNvPr id="6" name="Slide Number Placeholder 5"/>
          <p:cNvSpPr txBox="1">
            <a:spLocks noGrp="1"/>
          </p:cNvSpPr>
          <p:nvPr>
            <p:ph type="sldNum" sz="quarter" idx="8"/>
          </p:nvPr>
        </p:nvSpPr>
        <p:spPr/>
        <p:txBody>
          <a:bodyPr/>
          <a:lstStyle>
            <a:lvl1pPr>
              <a:defRPr/>
            </a:lvl1pPr>
          </a:lstStyle>
          <a:p>
            <a:pPr lvl="0"/>
            <a:fld id="{9CFB43F1-C6A6-4483-88F6-0EA8AC2A31DE}" type="slidenum">
              <a:rPr/>
              <a:pPr lvl="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D7E9FC63-9537-42E5-8189-1F92375B1267}" type="datetime1">
              <a:rPr lang="en-US"/>
              <a:pPr lvl="0"/>
              <a:t>8/20/2013</a:t>
            </a:fld>
            <a:endParaRPr lang="en-US"/>
          </a:p>
        </p:txBody>
      </p:sp>
      <p:sp>
        <p:nvSpPr>
          <p:cNvPr id="6" name="Footer Placeholder 5"/>
          <p:cNvSpPr txBox="1">
            <a:spLocks noGrp="1"/>
          </p:cNvSpPr>
          <p:nvPr>
            <p:ph type="ftr" sz="quarter" idx="9"/>
          </p:nvPr>
        </p:nvSpPr>
        <p:spPr/>
        <p:txBody>
          <a:bodyPr/>
          <a:lstStyle>
            <a:lvl1pPr>
              <a:defRPr/>
            </a:lvl1pPr>
          </a:lstStyle>
          <a:p>
            <a:pPr lvl="0"/>
            <a:r>
              <a:rPr lang="en-US"/>
              <a:t>M. R. D. Rodrigues - INPC - July 4-9, 2010, Vancouver, Canada</a:t>
            </a:r>
          </a:p>
        </p:txBody>
      </p:sp>
      <p:sp>
        <p:nvSpPr>
          <p:cNvPr id="7" name="Slide Number Placeholder 6"/>
          <p:cNvSpPr txBox="1">
            <a:spLocks noGrp="1"/>
          </p:cNvSpPr>
          <p:nvPr>
            <p:ph type="sldNum" sz="quarter" idx="8"/>
          </p:nvPr>
        </p:nvSpPr>
        <p:spPr/>
        <p:txBody>
          <a:bodyPr/>
          <a:lstStyle>
            <a:lvl1pPr>
              <a:defRPr/>
            </a:lvl1pPr>
          </a:lstStyle>
          <a:p>
            <a:pPr lvl="0"/>
            <a:fld id="{FD251632-DC29-4E47-A7F0-1E46CA3DC3BB}" type="slidenum">
              <a:rPr/>
              <a:pPr lvl="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0A3CE5F3-6820-44BF-A7AF-E920F95DB074}" type="datetime1">
              <a:rPr lang="en-US"/>
              <a:pPr lvl="0"/>
              <a:t>8/20/2013</a:t>
            </a:fld>
            <a:endParaRPr lang="en-US"/>
          </a:p>
        </p:txBody>
      </p:sp>
      <p:sp>
        <p:nvSpPr>
          <p:cNvPr id="8" name="Footer Placeholder 7"/>
          <p:cNvSpPr txBox="1">
            <a:spLocks noGrp="1"/>
          </p:cNvSpPr>
          <p:nvPr>
            <p:ph type="ftr" sz="quarter" idx="9"/>
          </p:nvPr>
        </p:nvSpPr>
        <p:spPr/>
        <p:txBody>
          <a:bodyPr/>
          <a:lstStyle>
            <a:lvl1pPr>
              <a:defRPr/>
            </a:lvl1pPr>
          </a:lstStyle>
          <a:p>
            <a:pPr lvl="0"/>
            <a:r>
              <a:rPr lang="en-US"/>
              <a:t>M. R. D. Rodrigues - INPC - July 4-9, 2010, Vancouver, Canada</a:t>
            </a:r>
          </a:p>
        </p:txBody>
      </p:sp>
      <p:sp>
        <p:nvSpPr>
          <p:cNvPr id="9" name="Slide Number Placeholder 8"/>
          <p:cNvSpPr txBox="1">
            <a:spLocks noGrp="1"/>
          </p:cNvSpPr>
          <p:nvPr>
            <p:ph type="sldNum" sz="quarter" idx="8"/>
          </p:nvPr>
        </p:nvSpPr>
        <p:spPr/>
        <p:txBody>
          <a:bodyPr/>
          <a:lstStyle>
            <a:lvl1pPr>
              <a:defRPr/>
            </a:lvl1pPr>
          </a:lstStyle>
          <a:p>
            <a:pPr lvl="0"/>
            <a:fld id="{C4A2D4F0-EBC4-40FF-928D-04EBAD6A3503}" type="slidenum">
              <a:rPr/>
              <a:pPr lvl="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2A6229A3-AE7B-4975-898E-D9D4FCD298E0}" type="datetime1">
              <a:rPr lang="en-US"/>
              <a:pPr lvl="0"/>
              <a:t>8/20/2013</a:t>
            </a:fld>
            <a:endParaRPr lang="en-US"/>
          </a:p>
        </p:txBody>
      </p:sp>
      <p:sp>
        <p:nvSpPr>
          <p:cNvPr id="4" name="Footer Placeholder 3"/>
          <p:cNvSpPr txBox="1">
            <a:spLocks noGrp="1"/>
          </p:cNvSpPr>
          <p:nvPr>
            <p:ph type="ftr" sz="quarter" idx="9"/>
          </p:nvPr>
        </p:nvSpPr>
        <p:spPr/>
        <p:txBody>
          <a:bodyPr/>
          <a:lstStyle>
            <a:lvl1pPr>
              <a:defRPr/>
            </a:lvl1pPr>
          </a:lstStyle>
          <a:p>
            <a:pPr lvl="0"/>
            <a:r>
              <a:rPr lang="en-US"/>
              <a:t>M. R. D. Rodrigues - INPC - July 4-9, 2010, Vancouver, Canada</a:t>
            </a:r>
          </a:p>
        </p:txBody>
      </p:sp>
      <p:sp>
        <p:nvSpPr>
          <p:cNvPr id="5" name="Slide Number Placeholder 4"/>
          <p:cNvSpPr txBox="1">
            <a:spLocks noGrp="1"/>
          </p:cNvSpPr>
          <p:nvPr>
            <p:ph type="sldNum" sz="quarter" idx="8"/>
          </p:nvPr>
        </p:nvSpPr>
        <p:spPr/>
        <p:txBody>
          <a:bodyPr/>
          <a:lstStyle>
            <a:lvl1pPr>
              <a:defRPr/>
            </a:lvl1pPr>
          </a:lstStyle>
          <a:p>
            <a:pPr lvl="0"/>
            <a:fld id="{7C7423DE-003B-4064-AC0D-4A2980089EF8}" type="slidenum">
              <a:rPr/>
              <a:pPr lvl="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49C60C1D-BAF2-4C37-B1E2-A71F67ACA080}" type="datetime1">
              <a:rPr lang="en-US"/>
              <a:pPr lvl="0"/>
              <a:t>8/20/2013</a:t>
            </a:fld>
            <a:endParaRPr lang="en-US"/>
          </a:p>
        </p:txBody>
      </p:sp>
      <p:sp>
        <p:nvSpPr>
          <p:cNvPr id="3" name="Footer Placeholder 2"/>
          <p:cNvSpPr txBox="1">
            <a:spLocks noGrp="1"/>
          </p:cNvSpPr>
          <p:nvPr>
            <p:ph type="ftr" sz="quarter" idx="9"/>
          </p:nvPr>
        </p:nvSpPr>
        <p:spPr/>
        <p:txBody>
          <a:bodyPr/>
          <a:lstStyle>
            <a:lvl1pPr>
              <a:defRPr/>
            </a:lvl1pPr>
          </a:lstStyle>
          <a:p>
            <a:pPr lvl="0"/>
            <a:r>
              <a:rPr lang="en-US"/>
              <a:t>M. R. D. Rodrigues - INPC - July 4-9, 2010, Vancouver, Canada</a:t>
            </a:r>
          </a:p>
        </p:txBody>
      </p:sp>
      <p:sp>
        <p:nvSpPr>
          <p:cNvPr id="4" name="Slide Number Placeholder 3"/>
          <p:cNvSpPr txBox="1">
            <a:spLocks noGrp="1"/>
          </p:cNvSpPr>
          <p:nvPr>
            <p:ph type="sldNum" sz="quarter" idx="8"/>
          </p:nvPr>
        </p:nvSpPr>
        <p:spPr/>
        <p:txBody>
          <a:bodyPr/>
          <a:lstStyle>
            <a:lvl1pPr>
              <a:defRPr/>
            </a:lvl1pPr>
          </a:lstStyle>
          <a:p>
            <a:pPr lvl="0"/>
            <a:fld id="{B13BD69D-B61B-4CAA-AECE-AD8597944EE8}" type="slidenum">
              <a:rPr/>
              <a:pPr lvl="0"/>
              <a:t>‹#›</a:t>
            </a:fld>
            <a:endParaRPr lang="en-US"/>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3CB3751-B840-486E-8466-86FBCD0780C3}" type="datetime1">
              <a:rPr lang="en-US"/>
              <a:pPr lvl="0"/>
              <a:t>8/20/2013</a:t>
            </a:fld>
            <a:endParaRPr lang="en-US"/>
          </a:p>
        </p:txBody>
      </p:sp>
      <p:sp>
        <p:nvSpPr>
          <p:cNvPr id="6" name="Footer Placeholder 5"/>
          <p:cNvSpPr txBox="1">
            <a:spLocks noGrp="1"/>
          </p:cNvSpPr>
          <p:nvPr>
            <p:ph type="ftr" sz="quarter" idx="9"/>
          </p:nvPr>
        </p:nvSpPr>
        <p:spPr/>
        <p:txBody>
          <a:bodyPr/>
          <a:lstStyle>
            <a:lvl1pPr>
              <a:defRPr/>
            </a:lvl1pPr>
          </a:lstStyle>
          <a:p>
            <a:pPr lvl="0"/>
            <a:r>
              <a:rPr lang="en-US"/>
              <a:t>M. R. D. Rodrigues - INPC - July 4-9, 2010, Vancouver, Canada</a:t>
            </a:r>
          </a:p>
        </p:txBody>
      </p:sp>
      <p:sp>
        <p:nvSpPr>
          <p:cNvPr id="7" name="Slide Number Placeholder 6"/>
          <p:cNvSpPr txBox="1">
            <a:spLocks noGrp="1"/>
          </p:cNvSpPr>
          <p:nvPr>
            <p:ph type="sldNum" sz="quarter" idx="8"/>
          </p:nvPr>
        </p:nvSpPr>
        <p:spPr/>
        <p:txBody>
          <a:bodyPr/>
          <a:lstStyle>
            <a:lvl1pPr>
              <a:defRPr/>
            </a:lvl1pPr>
          </a:lstStyle>
          <a:p>
            <a:pPr lvl="0"/>
            <a:fld id="{D58D8B75-0D23-4B02-9066-E00F9FC433F2}" type="slidenum">
              <a:rPr/>
              <a:pPr lvl="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4C72E4A-72A9-4BEF-8892-18BE20D441FE}" type="datetime1">
              <a:rPr lang="en-US"/>
              <a:pPr lvl="0"/>
              <a:t>8/20/2013</a:t>
            </a:fld>
            <a:endParaRPr lang="en-US"/>
          </a:p>
        </p:txBody>
      </p:sp>
      <p:sp>
        <p:nvSpPr>
          <p:cNvPr id="6" name="Footer Placeholder 5"/>
          <p:cNvSpPr txBox="1">
            <a:spLocks noGrp="1"/>
          </p:cNvSpPr>
          <p:nvPr>
            <p:ph type="ftr" sz="quarter" idx="9"/>
          </p:nvPr>
        </p:nvSpPr>
        <p:spPr/>
        <p:txBody>
          <a:bodyPr/>
          <a:lstStyle>
            <a:lvl1pPr>
              <a:defRPr/>
            </a:lvl1pPr>
          </a:lstStyle>
          <a:p>
            <a:pPr lvl="0"/>
            <a:r>
              <a:rPr lang="en-US"/>
              <a:t>M. R. D. Rodrigues - INPC - July 4-9, 2010, Vancouver, Canada</a:t>
            </a:r>
          </a:p>
        </p:txBody>
      </p:sp>
      <p:sp>
        <p:nvSpPr>
          <p:cNvPr id="7" name="Slide Number Placeholder 6"/>
          <p:cNvSpPr txBox="1">
            <a:spLocks noGrp="1"/>
          </p:cNvSpPr>
          <p:nvPr>
            <p:ph type="sldNum" sz="quarter" idx="8"/>
          </p:nvPr>
        </p:nvSpPr>
        <p:spPr/>
        <p:txBody>
          <a:bodyPr/>
          <a:lstStyle>
            <a:lvl1pPr>
              <a:defRPr/>
            </a:lvl1pPr>
          </a:lstStyle>
          <a:p>
            <a:pPr lvl="0"/>
            <a:fld id="{A62AB3CB-0F84-4FF2-91A7-D5E085B92BF6}" type="slidenum">
              <a:rPr/>
              <a:pPr lvl="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54C1E56-1A6D-45B1-92A1-214E819747A2}" type="datetime1">
              <a:rPr lang="en-US"/>
              <a:pPr lvl="0"/>
              <a:t>8/20/2013</a:t>
            </a:fld>
            <a:endParaRPr lang="en-US"/>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r>
              <a:rPr lang="en-US"/>
              <a:t>M. R. D. Rodrigues - INPC - July 4-9, 2010, Vancouver, Canada</a:t>
            </a:r>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BF91E654-1D8A-4968-85B1-5B61239BF887}"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9.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a:xfrm>
            <a:off x="179512" y="260648"/>
            <a:ext cx="8762996" cy="2209803"/>
          </a:xfrm>
        </p:spPr>
        <p:txBody>
          <a:bodyPr/>
          <a:lstStyle/>
          <a:p>
            <a:pPr lvl="0"/>
            <a:r>
              <a:rPr lang="en-US" sz="3600" dirty="0" smtClean="0">
                <a:latin typeface="Times New Roman" pitchFamily="18" charset="0"/>
                <a:cs typeface="Times New Roman" pitchFamily="18" charset="0"/>
              </a:rPr>
              <a:t>Experimental Reconstruction of</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Primary Hot Fragment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at Fermi Energy Heavy Ion collisions</a:t>
            </a:r>
            <a:endParaRPr lang="en-US" sz="3600" dirty="0">
              <a:latin typeface="Times New Roman" pitchFamily="18" charset="0"/>
              <a:cs typeface="Times New Roman" pitchFamily="18" charset="0"/>
            </a:endParaRPr>
          </a:p>
        </p:txBody>
      </p:sp>
      <p:sp>
        <p:nvSpPr>
          <p:cNvPr id="3" name="Subtitle 2"/>
          <p:cNvSpPr txBox="1">
            <a:spLocks noGrp="1"/>
          </p:cNvSpPr>
          <p:nvPr>
            <p:ph type="subTitle" idx="1"/>
          </p:nvPr>
        </p:nvSpPr>
        <p:spPr>
          <a:xfrm>
            <a:off x="1331640" y="2636912"/>
            <a:ext cx="6400800" cy="1219196"/>
          </a:xfrm>
        </p:spPr>
        <p:txBody>
          <a:bodyPr/>
          <a:lstStyle/>
          <a:p>
            <a:pPr lvl="0"/>
            <a:r>
              <a:rPr lang="en-US" dirty="0">
                <a:solidFill>
                  <a:srgbClr val="000000"/>
                </a:solidFill>
              </a:rPr>
              <a:t>R. Wada, W</a:t>
            </a:r>
            <a:r>
              <a:rPr lang="en-US" dirty="0" smtClean="0">
                <a:solidFill>
                  <a:srgbClr val="000000"/>
                </a:solidFill>
              </a:rPr>
              <a:t>. Lin</a:t>
            </a:r>
            <a:r>
              <a:rPr lang="en-US" dirty="0">
                <a:solidFill>
                  <a:srgbClr val="000000"/>
                </a:solidFill>
              </a:rPr>
              <a:t>, Z. Chen</a:t>
            </a:r>
          </a:p>
          <a:p>
            <a:pPr lvl="0"/>
            <a:r>
              <a:rPr lang="en-US" dirty="0">
                <a:solidFill>
                  <a:srgbClr val="000000"/>
                </a:solidFill>
              </a:rPr>
              <a:t>IMP, China</a:t>
            </a:r>
          </a:p>
        </p:txBody>
      </p:sp>
      <p:sp>
        <p:nvSpPr>
          <p:cNvPr id="4" name="TextBox 3"/>
          <p:cNvSpPr txBox="1"/>
          <p:nvPr/>
        </p:nvSpPr>
        <p:spPr>
          <a:xfrm>
            <a:off x="1115616" y="4869160"/>
            <a:ext cx="5080237" cy="954107"/>
          </a:xfrm>
          <a:prstGeom prst="rect">
            <a:avLst/>
          </a:prstGeom>
          <a:noFill/>
        </p:spPr>
        <p:txBody>
          <a:bodyPr wrap="none" rtlCol="0">
            <a:spAutoFit/>
          </a:bodyPr>
          <a:lstStyle/>
          <a:p>
            <a:pPr>
              <a:buFont typeface="Wingdings" pitchFamily="2" charset="2"/>
              <a:buChar char="l"/>
            </a:pPr>
            <a:r>
              <a:rPr lang="en-US" altLang="zh-CN" sz="2800" dirty="0" smtClean="0">
                <a:latin typeface="Times New Roman" pitchFamily="18" charset="0"/>
                <a:cs typeface="Times New Roman" pitchFamily="18" charset="0"/>
              </a:rPr>
              <a:t> 1986.6 – 2010.12 in JBN group</a:t>
            </a:r>
          </a:p>
          <a:p>
            <a:pPr>
              <a:buFont typeface="Wingdings" pitchFamily="2" charset="2"/>
              <a:buChar char="l"/>
            </a:pPr>
            <a:r>
              <a:rPr lang="en-US" altLang="zh-CN" sz="2800" dirty="0" smtClean="0">
                <a:latin typeface="Times New Roman" pitchFamily="18" charset="0"/>
                <a:cs typeface="Times New Roman" pitchFamily="18" charset="0"/>
              </a:rPr>
              <a:t> 2011.3     IMP</a:t>
            </a:r>
            <a:endParaRPr lang="zh-CN" alt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251524" y="980730"/>
            <a:ext cx="5739396" cy="792089"/>
          </a:xfrm>
          <a:prstGeom prst="rect">
            <a:avLst/>
          </a:prstGeom>
          <a:noFill/>
          <a:ln>
            <a:noFill/>
          </a:ln>
        </p:spPr>
      </p:pic>
      <p:sp>
        <p:nvSpPr>
          <p:cNvPr id="3" name="TextBox 2"/>
          <p:cNvSpPr txBox="1"/>
          <p:nvPr/>
        </p:nvSpPr>
        <p:spPr>
          <a:xfrm>
            <a:off x="323523" y="332658"/>
            <a:ext cx="8493733" cy="46166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B0F0"/>
                </a:solidFill>
                <a:uFillTx/>
                <a:latin typeface="Calibri"/>
                <a:ea typeface="宋体"/>
              </a:rPr>
              <a:t>A. Excitation energy of the primary fragments is reconstructed by</a:t>
            </a:r>
          </a:p>
        </p:txBody>
      </p:sp>
      <p:sp>
        <p:nvSpPr>
          <p:cNvPr id="4" name="TextBox 5"/>
          <p:cNvSpPr txBox="1"/>
          <p:nvPr/>
        </p:nvSpPr>
        <p:spPr>
          <a:xfrm>
            <a:off x="6660233" y="1052739"/>
            <a:ext cx="1728298" cy="46166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B0F0"/>
                </a:solidFill>
                <a:uFillTx/>
                <a:latin typeface="Calibri"/>
                <a:ea typeface="宋体"/>
              </a:rPr>
              <a:t>(</a:t>
            </a:r>
            <a:r>
              <a:rPr lang="en-US" sz="2400" b="0" i="0" u="none" strike="noStrike" kern="1200" cap="none" spc="0" baseline="0" dirty="0" err="1">
                <a:solidFill>
                  <a:srgbClr val="00B0F0"/>
                </a:solidFill>
                <a:uFillTx/>
                <a:latin typeface="Calibri"/>
                <a:ea typeface="宋体"/>
              </a:rPr>
              <a:t>i</a:t>
            </a:r>
            <a:r>
              <a:rPr lang="en-US" sz="2400" b="0" i="0" u="none" strike="noStrike" kern="1200" cap="none" spc="0" baseline="0" dirty="0">
                <a:solidFill>
                  <a:srgbClr val="00B0F0"/>
                </a:solidFill>
                <a:uFillTx/>
                <a:latin typeface="Calibri"/>
                <a:ea typeface="宋体"/>
              </a:rPr>
              <a:t> =</a:t>
            </a:r>
            <a:r>
              <a:rPr lang="en-US" sz="2400" b="0" i="0" u="none" strike="noStrike" kern="1200" cap="none" spc="0" baseline="0" dirty="0" err="1">
                <a:solidFill>
                  <a:srgbClr val="00B0F0"/>
                </a:solidFill>
                <a:uFillTx/>
                <a:latin typeface="Calibri"/>
                <a:ea typeface="宋体"/>
              </a:rPr>
              <a:t>n,p,d,t</a:t>
            </a:r>
            <a:r>
              <a:rPr lang="en-US" sz="2400" b="0" i="0" u="none" strike="noStrike" kern="1200" cap="none" spc="0" baseline="0" dirty="0">
                <a:solidFill>
                  <a:srgbClr val="00B0F0"/>
                </a:solidFill>
                <a:uFillTx/>
                <a:latin typeface="Calibri"/>
                <a:ea typeface="宋体"/>
              </a:rPr>
              <a:t>,</a:t>
            </a:r>
            <a:r>
              <a:rPr lang="el-GR" sz="2400" b="0" i="0" u="none" strike="noStrike" kern="1200" cap="none" spc="0" baseline="0" dirty="0">
                <a:solidFill>
                  <a:srgbClr val="00B0F0"/>
                </a:solidFill>
                <a:uFillTx/>
                <a:latin typeface="Calibri"/>
                <a:ea typeface="宋体"/>
              </a:rPr>
              <a:t>α</a:t>
            </a:r>
            <a:r>
              <a:rPr lang="en-US" sz="2400" b="0" i="0" u="none" strike="noStrike" kern="1200" cap="none" spc="0" baseline="0" dirty="0">
                <a:solidFill>
                  <a:srgbClr val="00B0F0"/>
                </a:solidFill>
                <a:uFillTx/>
                <a:latin typeface="Calibri"/>
                <a:ea typeface="宋体"/>
              </a:rPr>
              <a:t>)</a:t>
            </a:r>
          </a:p>
        </p:txBody>
      </p:sp>
      <p:sp>
        <p:nvSpPr>
          <p:cNvPr id="5" name="TextBox 6"/>
          <p:cNvSpPr txBox="1"/>
          <p:nvPr/>
        </p:nvSpPr>
        <p:spPr>
          <a:xfrm>
            <a:off x="1125754" y="1844820"/>
            <a:ext cx="7862477" cy="1938994"/>
          </a:xfrm>
          <a:prstGeom prst="rect">
            <a:avLst/>
          </a:prstGeom>
          <a:noFill/>
          <a:ln>
            <a:noFill/>
          </a:ln>
        </p:spPr>
        <p:txBody>
          <a:bodyPr vert="horz" wrap="non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US" sz="2400" b="0" i="1" u="none" strike="noStrike" kern="1200" cap="none" spc="0" baseline="0" dirty="0">
                <a:solidFill>
                  <a:srgbClr val="00B0F0"/>
                </a:solidFill>
                <a:uFillTx/>
                <a:latin typeface="Calibri"/>
                <a:ea typeface="宋体"/>
              </a:rPr>
              <a:t>&lt; </a:t>
            </a:r>
            <a:r>
              <a:rPr lang="en-US" sz="2400" b="0" i="1" u="none" strike="noStrike" kern="1200" cap="none" spc="0" baseline="0" dirty="0" err="1">
                <a:solidFill>
                  <a:srgbClr val="00B0F0"/>
                </a:solidFill>
                <a:uFillTx/>
                <a:latin typeface="Calibri"/>
                <a:ea typeface="宋体"/>
              </a:rPr>
              <a:t>E</a:t>
            </a:r>
            <a:r>
              <a:rPr lang="en-US" sz="2400" b="0" i="1" u="none" strike="noStrike" kern="1200" cap="none" spc="0" baseline="-25000" dirty="0" err="1">
                <a:solidFill>
                  <a:srgbClr val="00B0F0"/>
                </a:solidFill>
                <a:uFillTx/>
                <a:latin typeface="Calibri"/>
                <a:ea typeface="宋体"/>
              </a:rPr>
              <a:t>i</a:t>
            </a:r>
            <a:r>
              <a:rPr lang="en-US" sz="2400" b="0" i="1" u="none" strike="noStrike" kern="1200" cap="none" spc="0" baseline="-25000" dirty="0">
                <a:solidFill>
                  <a:srgbClr val="00B0F0"/>
                </a:solidFill>
                <a:uFillTx/>
                <a:latin typeface="Calibri"/>
                <a:ea typeface="宋体"/>
              </a:rPr>
              <a:t> </a:t>
            </a:r>
            <a:r>
              <a:rPr lang="en-US" sz="2400" b="0" i="1" u="none" strike="noStrike" kern="1200" cap="none" spc="0" baseline="0" dirty="0">
                <a:solidFill>
                  <a:srgbClr val="00B0F0"/>
                </a:solidFill>
                <a:uFillTx/>
                <a:latin typeface="Calibri"/>
                <a:ea typeface="宋体"/>
              </a:rPr>
              <a:t>&gt; = 2T,</a:t>
            </a: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US" sz="2400" b="0" i="1" u="none" strike="noStrike" kern="1200" cap="none" spc="0" baseline="0" dirty="0">
                <a:solidFill>
                  <a:srgbClr val="00B0F0"/>
                </a:solidFill>
                <a:uFillTx/>
                <a:latin typeface="Calibri"/>
                <a:ea typeface="宋体"/>
              </a:rPr>
              <a:t>M</a:t>
            </a:r>
            <a:r>
              <a:rPr lang="en-US" sz="2400" b="0" i="1" u="none" strike="noStrike" kern="1200" cap="none" spc="0" baseline="-25000" dirty="0">
                <a:solidFill>
                  <a:srgbClr val="00B0F0"/>
                </a:solidFill>
                <a:uFillTx/>
                <a:latin typeface="Calibri"/>
                <a:ea typeface="宋体"/>
              </a:rPr>
              <a:t>i</a:t>
            </a:r>
            <a:r>
              <a:rPr lang="en-US" sz="2400" b="0" i="0" u="none" strike="noStrike" kern="1200" cap="none" spc="0" baseline="0" dirty="0">
                <a:solidFill>
                  <a:srgbClr val="00B0F0"/>
                </a:solidFill>
                <a:uFillTx/>
                <a:latin typeface="Calibri"/>
                <a:ea typeface="宋体"/>
              </a:rPr>
              <a:t> is generated by Monte Carlo method, using</a:t>
            </a: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B0F0"/>
                </a:solidFill>
                <a:uFillTx/>
                <a:latin typeface="Calibri"/>
                <a:ea typeface="宋体"/>
              </a:rPr>
              <a:t>       the multiplicity distribution from GEMINI simulation.</a:t>
            </a:r>
          </a:p>
          <a:p>
            <a:pPr marL="457200" marR="0" lvl="0" indent="-457200" algn="l" defTabSz="914400" rtl="0" fontAlgn="auto" hangingPunct="1">
              <a:lnSpc>
                <a:spcPct val="100000"/>
              </a:lnSpc>
              <a:spcBef>
                <a:spcPts val="0"/>
              </a:spcBef>
              <a:spcAft>
                <a:spcPts val="0"/>
              </a:spcAft>
              <a:buSzPct val="100000"/>
              <a:buAutoNum type="arabicPeriod" startAt="3"/>
              <a:tabLst/>
              <a:defRPr sz="1800" b="0" i="0" u="none" strike="noStrike" kern="0" cap="none" spc="0" baseline="0">
                <a:solidFill>
                  <a:srgbClr val="000000"/>
                </a:solidFill>
                <a:uFillTx/>
              </a:defRPr>
            </a:pPr>
            <a:r>
              <a:rPr lang="en-US" sz="2400" b="0" i="1" u="none" strike="noStrike" kern="1200" cap="none" spc="0" baseline="0" dirty="0">
                <a:solidFill>
                  <a:srgbClr val="00B0F0"/>
                </a:solidFill>
                <a:uFillTx/>
                <a:latin typeface="Calibri"/>
                <a:ea typeface="宋体"/>
              </a:rPr>
              <a:t>E</a:t>
            </a:r>
            <a:r>
              <a:rPr lang="el-GR" sz="2400" b="0" i="1" u="none" strike="noStrike" kern="1200" cap="none" spc="0" baseline="-25000" dirty="0">
                <a:solidFill>
                  <a:srgbClr val="00B0F0"/>
                </a:solidFill>
                <a:uFillTx/>
                <a:latin typeface="Calibri"/>
                <a:ea typeface="宋体"/>
              </a:rPr>
              <a:t>γ</a:t>
            </a:r>
            <a:r>
              <a:rPr lang="en-US" sz="2400" b="0" i="0" u="none" strike="noStrike" kern="1200" cap="none" spc="0" baseline="0" dirty="0">
                <a:solidFill>
                  <a:srgbClr val="00B0F0"/>
                </a:solidFill>
                <a:uFillTx/>
                <a:latin typeface="Calibri"/>
                <a:ea typeface="宋体"/>
              </a:rPr>
              <a:t> (energy carried away by gamma emission) is evaluated</a:t>
            </a: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B0F0"/>
                </a:solidFill>
                <a:uFillTx/>
                <a:latin typeface="Calibri"/>
                <a:ea typeface="宋体"/>
              </a:rPr>
              <a:t>       by GEMINI simulation.</a:t>
            </a:r>
          </a:p>
        </p:txBody>
      </p:sp>
      <p:grpSp>
        <p:nvGrpSpPr>
          <p:cNvPr id="8" name="组合 10"/>
          <p:cNvGrpSpPr/>
          <p:nvPr/>
        </p:nvGrpSpPr>
        <p:grpSpPr>
          <a:xfrm>
            <a:off x="323523" y="4047454"/>
            <a:ext cx="8165505" cy="1211360"/>
            <a:chOff x="323523" y="4047454"/>
            <a:chExt cx="8165505" cy="1211360"/>
          </a:xfrm>
        </p:grpSpPr>
        <p:sp>
          <p:nvSpPr>
            <p:cNvPr id="9" name="TextBox 8"/>
            <p:cNvSpPr txBox="1"/>
            <p:nvPr/>
          </p:nvSpPr>
          <p:spPr>
            <a:xfrm>
              <a:off x="323523" y="4047454"/>
              <a:ext cx="8165505" cy="46166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uFillTx/>
                  <a:latin typeface="Calibri"/>
                  <a:ea typeface="宋体"/>
                </a:rPr>
                <a:t>B. Mass </a:t>
              </a:r>
              <a:r>
                <a:rPr lang="en-US" sz="2400" b="0" i="0" u="none" strike="noStrike" kern="1200" cap="none" spc="0" baseline="0" dirty="0" smtClean="0">
                  <a:uFillTx/>
                  <a:latin typeface="Calibri"/>
                  <a:ea typeface="宋体"/>
                </a:rPr>
                <a:t>and charge of </a:t>
              </a:r>
              <a:r>
                <a:rPr lang="en-US" sz="2400" b="0" i="0" u="none" strike="noStrike" kern="1200" cap="none" spc="0" baseline="0" dirty="0">
                  <a:uFillTx/>
                  <a:latin typeface="Calibri"/>
                  <a:ea typeface="宋体"/>
                </a:rPr>
                <a:t>the primary fragments is reconstructed by</a:t>
              </a:r>
            </a:p>
          </p:txBody>
        </p:sp>
        <p:sp>
          <p:nvSpPr>
            <p:cNvPr id="10" name="TextBox 9"/>
            <p:cNvSpPr txBox="1"/>
            <p:nvPr/>
          </p:nvSpPr>
          <p:spPr>
            <a:xfrm>
              <a:off x="1220789" y="4725143"/>
              <a:ext cx="912429" cy="461665"/>
            </a:xfrm>
            <a:prstGeom prst="rect">
              <a:avLst/>
            </a:prstGeom>
            <a:solidFill>
              <a:srgbClr val="FFFFFF"/>
            </a:solidFill>
            <a:ln>
              <a:noFill/>
            </a:ln>
          </p:spPr>
          <p:txBody>
            <a:bodyPr vert="horz" wrap="none" lIns="91440" tIns="45720" rIns="91440" bIns="45720" anchor="t" anchorCtr="0" compatLnSpc="1">
              <a:spAutoFit/>
            </a:bodyPr>
            <a:lstStyle/>
            <a:p>
              <a:pPr lvl="0">
                <a:defRPr sz="1800" b="0" i="0" u="none" strike="noStrike" kern="0" cap="none" spc="0" baseline="0">
                  <a:solidFill>
                    <a:srgbClr val="000000"/>
                  </a:solidFill>
                  <a:uFillTx/>
                </a:defRPr>
              </a:pPr>
              <a:r>
                <a:rPr lang="en-US" altLang="zh-CN" sz="2400" i="1" dirty="0" err="1" smtClean="0">
                  <a:solidFill>
                    <a:srgbClr val="000000"/>
                  </a:solidFill>
                </a:rPr>
                <a:t>A</a:t>
              </a:r>
              <a:r>
                <a:rPr lang="en-US" altLang="zh-CN" sz="2400" i="1" baseline="-25000" dirty="0" err="1" smtClean="0">
                  <a:solidFill>
                    <a:srgbClr val="000000"/>
                  </a:solidFill>
                </a:rPr>
                <a:t>hot</a:t>
              </a:r>
              <a:r>
                <a:rPr lang="en-US" altLang="zh-CN" sz="2400" i="1" baseline="-25000" dirty="0" smtClean="0">
                  <a:solidFill>
                    <a:srgbClr val="000000"/>
                  </a:solidFill>
                </a:rPr>
                <a:t> </a:t>
              </a:r>
              <a:r>
                <a:rPr lang="en-US" altLang="zh-CN" sz="2400" i="1" dirty="0" smtClean="0">
                  <a:solidFill>
                    <a:srgbClr val="000000"/>
                  </a:solidFill>
                </a:rPr>
                <a:t> =</a:t>
              </a:r>
              <a:endParaRPr lang="en-US" sz="2400" b="0" i="1" u="none" strike="noStrike" kern="1200" cap="none" spc="0" baseline="0" dirty="0">
                <a:solidFill>
                  <a:srgbClr val="000000"/>
                </a:solidFill>
                <a:uFillTx/>
                <a:latin typeface="Calibri"/>
                <a:ea typeface="宋体"/>
              </a:endParaRPr>
            </a:p>
          </p:txBody>
        </p:sp>
        <p:sp>
          <p:nvSpPr>
            <p:cNvPr id="11" name="TextBox 10"/>
            <p:cNvSpPr txBox="1"/>
            <p:nvPr/>
          </p:nvSpPr>
          <p:spPr>
            <a:xfrm>
              <a:off x="3131838" y="4767535"/>
              <a:ext cx="1282595" cy="461665"/>
            </a:xfrm>
            <a:prstGeom prst="rect">
              <a:avLst/>
            </a:prstGeom>
            <a:solidFill>
              <a:srgbClr val="FFFFFF"/>
            </a:solid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dirty="0">
                  <a:solidFill>
                    <a:srgbClr val="000000"/>
                  </a:solidFill>
                  <a:uFillTx/>
                  <a:latin typeface="Calibri"/>
                  <a:ea typeface="宋体"/>
                </a:rPr>
                <a:t>M</a:t>
              </a:r>
              <a:r>
                <a:rPr lang="en-US" sz="2400" b="0" i="1" u="none" strike="noStrike" kern="1200" cap="none" spc="0" baseline="-25000" dirty="0">
                  <a:solidFill>
                    <a:srgbClr val="000000"/>
                  </a:solidFill>
                  <a:uFillTx/>
                  <a:latin typeface="Calibri"/>
                  <a:ea typeface="宋体"/>
                </a:rPr>
                <a:t>i </a:t>
              </a:r>
              <a:r>
                <a:rPr lang="en-US" sz="2400" b="0" i="1" u="none" strike="noStrike" kern="1200" cap="none" spc="0" baseline="0" dirty="0" smtClean="0">
                  <a:solidFill>
                    <a:srgbClr val="000000"/>
                  </a:solidFill>
                  <a:uFillTx/>
                  <a:latin typeface="Calibri"/>
                  <a:ea typeface="宋体"/>
                </a:rPr>
                <a:t>+</a:t>
              </a:r>
              <a:r>
                <a:rPr lang="en-US" sz="2400" b="0" i="1" u="none" strike="noStrike" kern="1200" cap="none" spc="0" dirty="0" smtClean="0">
                  <a:solidFill>
                    <a:srgbClr val="000000"/>
                  </a:solidFill>
                  <a:uFillTx/>
                  <a:latin typeface="Calibri"/>
                  <a:ea typeface="宋体"/>
                </a:rPr>
                <a:t> </a:t>
              </a:r>
              <a:r>
                <a:rPr lang="en-US" sz="2400" b="0" i="1" u="none" strike="noStrike" kern="1200" cap="none" spc="0" baseline="0" dirty="0" err="1" smtClean="0">
                  <a:solidFill>
                    <a:srgbClr val="000000"/>
                  </a:solidFill>
                  <a:uFillTx/>
                  <a:latin typeface="Calibri"/>
                  <a:ea typeface="宋体"/>
                </a:rPr>
                <a:t>A</a:t>
              </a:r>
              <a:r>
                <a:rPr lang="en-US" sz="2400" b="0" i="1" u="none" strike="noStrike" kern="1200" cap="none" spc="0" baseline="-25000" dirty="0" err="1" smtClean="0">
                  <a:solidFill>
                    <a:srgbClr val="000000"/>
                  </a:solidFill>
                  <a:uFillTx/>
                  <a:latin typeface="Calibri"/>
                  <a:ea typeface="宋体"/>
                </a:rPr>
                <a:t>cold</a:t>
              </a:r>
              <a:endParaRPr lang="en-US" sz="2400" b="0" i="1" u="none" strike="noStrike" kern="1200" cap="none" spc="0" baseline="0" dirty="0">
                <a:solidFill>
                  <a:srgbClr val="000000"/>
                </a:solidFill>
                <a:uFillTx/>
                <a:latin typeface="Calibri"/>
                <a:ea typeface="宋体"/>
              </a:endParaRPr>
            </a:p>
          </p:txBody>
        </p:sp>
        <p:sp>
          <p:nvSpPr>
            <p:cNvPr id="12" name="TextBox 11"/>
            <p:cNvSpPr txBox="1"/>
            <p:nvPr/>
          </p:nvSpPr>
          <p:spPr>
            <a:xfrm>
              <a:off x="6084170" y="4797152"/>
              <a:ext cx="1728298" cy="46166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a:t>
              </a:r>
              <a:r>
                <a:rPr lang="en-US" sz="2400" b="0" i="0" u="none" strike="noStrike" kern="1200" cap="none" spc="0" baseline="0" dirty="0" err="1">
                  <a:solidFill>
                    <a:srgbClr val="000000"/>
                  </a:solidFill>
                  <a:uFillTx/>
                  <a:latin typeface="Calibri"/>
                  <a:ea typeface="宋体"/>
                </a:rPr>
                <a:t>i</a:t>
              </a:r>
              <a:r>
                <a:rPr lang="en-US" sz="2400" b="0" i="0" u="none" strike="noStrike" kern="1200" cap="none" spc="0" baseline="0" dirty="0">
                  <a:solidFill>
                    <a:srgbClr val="000000"/>
                  </a:solidFill>
                  <a:uFillTx/>
                  <a:latin typeface="Calibri"/>
                  <a:ea typeface="宋体"/>
                </a:rPr>
                <a:t> =</a:t>
              </a:r>
              <a:r>
                <a:rPr lang="en-US" sz="2400" b="0" i="0" u="none" strike="noStrike" kern="1200" cap="none" spc="0" baseline="0" dirty="0" err="1">
                  <a:solidFill>
                    <a:srgbClr val="000000"/>
                  </a:solidFill>
                  <a:uFillTx/>
                  <a:latin typeface="Calibri"/>
                  <a:ea typeface="宋体"/>
                </a:rPr>
                <a:t>n,p,d,t</a:t>
              </a:r>
              <a:r>
                <a:rPr lang="en-US" sz="2400" b="0" i="0" u="none" strike="noStrike" kern="1200" cap="none" spc="0" baseline="0" dirty="0">
                  <a:solidFill>
                    <a:srgbClr val="000000"/>
                  </a:solidFill>
                  <a:uFillTx/>
                  <a:latin typeface="Calibri"/>
                  <a:ea typeface="宋体"/>
                </a:rPr>
                <a:t>,</a:t>
              </a:r>
              <a:r>
                <a:rPr lang="el-GR" sz="2400" b="0" i="0" u="none" strike="noStrike" kern="1200" cap="none" spc="0" baseline="0" dirty="0">
                  <a:solidFill>
                    <a:srgbClr val="000000"/>
                  </a:solidFill>
                  <a:uFillTx/>
                  <a:latin typeface="Calibri"/>
                  <a:ea typeface="宋体"/>
                </a:rPr>
                <a:t>α</a:t>
              </a:r>
              <a:r>
                <a:rPr lang="en-US" sz="2400" b="0" i="0" u="none" strike="noStrike" kern="1200" cap="none" spc="0" baseline="0" dirty="0">
                  <a:solidFill>
                    <a:srgbClr val="000000"/>
                  </a:solidFill>
                  <a:uFillTx/>
                  <a:latin typeface="Calibri"/>
                  <a:ea typeface="宋体"/>
                </a:rPr>
                <a:t>)</a:t>
              </a:r>
            </a:p>
          </p:txBody>
        </p:sp>
      </p:grpSp>
      <p:pic>
        <p:nvPicPr>
          <p:cNvPr id="13" name="Picture 2"/>
          <p:cNvPicPr>
            <a:picLocks noChangeAspect="1"/>
          </p:cNvPicPr>
          <p:nvPr/>
        </p:nvPicPr>
        <p:blipFill>
          <a:blip r:embed="rId2" cstate="print"/>
          <a:srcRect l="46422" t="9091" r="44796"/>
          <a:stretch>
            <a:fillRect/>
          </a:stretch>
        </p:blipFill>
        <p:spPr>
          <a:xfrm>
            <a:off x="2267744" y="4725144"/>
            <a:ext cx="504056" cy="720081"/>
          </a:xfrm>
          <a:prstGeom prst="rect">
            <a:avLst/>
          </a:prstGeom>
          <a:noFill/>
          <a:ln>
            <a:noFill/>
          </a:ln>
        </p:spPr>
      </p:pic>
      <p:sp>
        <p:nvSpPr>
          <p:cNvPr id="14" name="TextBox 13"/>
          <p:cNvSpPr txBox="1"/>
          <p:nvPr/>
        </p:nvSpPr>
        <p:spPr>
          <a:xfrm>
            <a:off x="2771800" y="4725144"/>
            <a:ext cx="447558" cy="523220"/>
          </a:xfrm>
          <a:prstGeom prst="rect">
            <a:avLst/>
          </a:prstGeom>
          <a:noFill/>
        </p:spPr>
        <p:txBody>
          <a:bodyPr wrap="none" rtlCol="0">
            <a:spAutoFit/>
          </a:bodyPr>
          <a:lstStyle/>
          <a:p>
            <a:r>
              <a:rPr lang="en-US" altLang="zh-CN" sz="2800" i="1" dirty="0" smtClean="0"/>
              <a:t>A</a:t>
            </a:r>
            <a:r>
              <a:rPr lang="en-US" altLang="zh-CN" sz="2800" i="1" baseline="-25000" dirty="0" smtClean="0"/>
              <a:t>i</a:t>
            </a:r>
            <a:endParaRPr lang="zh-CN" altLang="en-US" sz="2800" i="1" dirty="0"/>
          </a:p>
        </p:txBody>
      </p:sp>
      <p:sp>
        <p:nvSpPr>
          <p:cNvPr id="18" name="TextBox 17"/>
          <p:cNvSpPr txBox="1"/>
          <p:nvPr/>
        </p:nvSpPr>
        <p:spPr>
          <a:xfrm>
            <a:off x="1259632" y="5445224"/>
            <a:ext cx="878767" cy="461665"/>
          </a:xfrm>
          <a:prstGeom prst="rect">
            <a:avLst/>
          </a:prstGeom>
          <a:solidFill>
            <a:srgbClr val="FFFFFF"/>
          </a:solidFill>
          <a:ln>
            <a:noFill/>
          </a:ln>
        </p:spPr>
        <p:txBody>
          <a:bodyPr vert="horz" wrap="none" lIns="91440" tIns="45720" rIns="91440" bIns="45720" anchor="t" anchorCtr="0" compatLnSpc="1">
            <a:spAutoFit/>
          </a:bodyPr>
          <a:lstStyle/>
          <a:p>
            <a:pPr lvl="0">
              <a:defRPr sz="1800" b="0" i="0" u="none" strike="noStrike" kern="0" cap="none" spc="0" baseline="0">
                <a:solidFill>
                  <a:srgbClr val="000000"/>
                </a:solidFill>
                <a:uFillTx/>
              </a:defRPr>
            </a:pPr>
            <a:r>
              <a:rPr lang="en-US" altLang="zh-CN" sz="2400" i="1" dirty="0" err="1" smtClean="0">
                <a:solidFill>
                  <a:srgbClr val="000000"/>
                </a:solidFill>
              </a:rPr>
              <a:t>Z</a:t>
            </a:r>
            <a:r>
              <a:rPr lang="en-US" altLang="zh-CN" sz="2400" i="1" baseline="-25000" dirty="0" err="1" smtClean="0">
                <a:solidFill>
                  <a:srgbClr val="000000"/>
                </a:solidFill>
              </a:rPr>
              <a:t>hot</a:t>
            </a:r>
            <a:r>
              <a:rPr lang="en-US" altLang="zh-CN" sz="2400" i="1" baseline="-25000" dirty="0" smtClean="0">
                <a:solidFill>
                  <a:srgbClr val="000000"/>
                </a:solidFill>
              </a:rPr>
              <a:t> </a:t>
            </a:r>
            <a:r>
              <a:rPr lang="en-US" altLang="zh-CN" sz="2400" i="1" dirty="0" smtClean="0">
                <a:solidFill>
                  <a:srgbClr val="000000"/>
                </a:solidFill>
              </a:rPr>
              <a:t> =</a:t>
            </a:r>
            <a:endParaRPr lang="en-US" sz="2400" b="0" i="1" u="none" strike="noStrike" kern="1200" cap="none" spc="0" baseline="0" dirty="0">
              <a:solidFill>
                <a:srgbClr val="000000"/>
              </a:solidFill>
              <a:uFillTx/>
              <a:latin typeface="Calibri"/>
              <a:ea typeface="宋体"/>
            </a:endParaRPr>
          </a:p>
        </p:txBody>
      </p:sp>
      <p:pic>
        <p:nvPicPr>
          <p:cNvPr id="19" name="Picture 2"/>
          <p:cNvPicPr>
            <a:picLocks noChangeAspect="1"/>
          </p:cNvPicPr>
          <p:nvPr/>
        </p:nvPicPr>
        <p:blipFill>
          <a:blip r:embed="rId2" cstate="print"/>
          <a:srcRect l="46422" t="9091" r="44796"/>
          <a:stretch>
            <a:fillRect/>
          </a:stretch>
        </p:blipFill>
        <p:spPr>
          <a:xfrm>
            <a:off x="2267744" y="5445223"/>
            <a:ext cx="504056" cy="720081"/>
          </a:xfrm>
          <a:prstGeom prst="rect">
            <a:avLst/>
          </a:prstGeom>
          <a:noFill/>
          <a:ln>
            <a:noFill/>
          </a:ln>
        </p:spPr>
      </p:pic>
      <p:sp>
        <p:nvSpPr>
          <p:cNvPr id="21" name="TextBox 20"/>
          <p:cNvSpPr txBox="1"/>
          <p:nvPr/>
        </p:nvSpPr>
        <p:spPr>
          <a:xfrm>
            <a:off x="2771800" y="5426060"/>
            <a:ext cx="407484" cy="523220"/>
          </a:xfrm>
          <a:prstGeom prst="rect">
            <a:avLst/>
          </a:prstGeom>
          <a:noFill/>
        </p:spPr>
        <p:txBody>
          <a:bodyPr wrap="none" rtlCol="0">
            <a:spAutoFit/>
          </a:bodyPr>
          <a:lstStyle/>
          <a:p>
            <a:r>
              <a:rPr lang="en-US" altLang="zh-CN" sz="2800" i="1" dirty="0" err="1" smtClean="0"/>
              <a:t>Z</a:t>
            </a:r>
            <a:r>
              <a:rPr lang="en-US" altLang="zh-CN" sz="2800" i="1" baseline="-25000" dirty="0" err="1" smtClean="0"/>
              <a:t>i</a:t>
            </a:r>
            <a:endParaRPr lang="zh-CN" altLang="en-US" sz="2800" i="1" dirty="0"/>
          </a:p>
        </p:txBody>
      </p:sp>
      <p:sp>
        <p:nvSpPr>
          <p:cNvPr id="22" name="TextBox 21"/>
          <p:cNvSpPr txBox="1"/>
          <p:nvPr/>
        </p:nvSpPr>
        <p:spPr>
          <a:xfrm>
            <a:off x="3073381" y="5487615"/>
            <a:ext cx="1248932" cy="461665"/>
          </a:xfrm>
          <a:prstGeom prst="rect">
            <a:avLst/>
          </a:prstGeom>
          <a:solidFill>
            <a:srgbClr val="FFFFFF"/>
          </a:solid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dirty="0">
                <a:solidFill>
                  <a:srgbClr val="000000"/>
                </a:solidFill>
                <a:uFillTx/>
                <a:latin typeface="Calibri"/>
                <a:ea typeface="宋体"/>
              </a:rPr>
              <a:t>M</a:t>
            </a:r>
            <a:r>
              <a:rPr lang="en-US" sz="2400" b="0" i="1" u="none" strike="noStrike" kern="1200" cap="none" spc="0" baseline="-25000" dirty="0">
                <a:solidFill>
                  <a:srgbClr val="000000"/>
                </a:solidFill>
                <a:uFillTx/>
                <a:latin typeface="Calibri"/>
                <a:ea typeface="宋体"/>
              </a:rPr>
              <a:t>i </a:t>
            </a:r>
            <a:r>
              <a:rPr lang="en-US" sz="2400" b="0" i="1" u="none" strike="noStrike" kern="1200" cap="none" spc="0" baseline="0" dirty="0" smtClean="0">
                <a:solidFill>
                  <a:srgbClr val="000000"/>
                </a:solidFill>
                <a:uFillTx/>
                <a:latin typeface="Calibri"/>
                <a:ea typeface="宋体"/>
              </a:rPr>
              <a:t>+</a:t>
            </a:r>
            <a:r>
              <a:rPr lang="en-US" sz="2400" b="0" i="1" u="none" strike="noStrike" kern="1200" cap="none" spc="0" dirty="0" smtClean="0">
                <a:solidFill>
                  <a:srgbClr val="000000"/>
                </a:solidFill>
                <a:uFillTx/>
                <a:latin typeface="Calibri"/>
                <a:ea typeface="宋体"/>
              </a:rPr>
              <a:t> </a:t>
            </a:r>
            <a:r>
              <a:rPr lang="en-US" sz="2400" i="1" dirty="0" err="1" smtClean="0">
                <a:solidFill>
                  <a:srgbClr val="000000"/>
                </a:solidFill>
                <a:latin typeface="Calibri"/>
                <a:ea typeface="宋体"/>
              </a:rPr>
              <a:t>Z</a:t>
            </a:r>
            <a:r>
              <a:rPr lang="en-US" sz="2400" b="0" i="1" u="none" strike="noStrike" kern="1200" cap="none" spc="0" baseline="-25000" dirty="0" err="1" smtClean="0">
                <a:solidFill>
                  <a:srgbClr val="000000"/>
                </a:solidFill>
                <a:uFillTx/>
                <a:latin typeface="Calibri"/>
                <a:ea typeface="宋体"/>
              </a:rPr>
              <a:t>cold</a:t>
            </a:r>
            <a:endParaRPr lang="en-US" sz="2400" b="0" i="1" u="none" strike="noStrike" kern="1200" cap="none" spc="0" baseline="0" dirty="0">
              <a:solidFill>
                <a:srgbClr val="000000"/>
              </a:solidFill>
              <a:uFillTx/>
              <a:latin typeface="Calibri"/>
              <a:ea typeface="宋体"/>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extBox 2"/>
          <p:cNvSpPr txBox="1"/>
          <p:nvPr/>
        </p:nvSpPr>
        <p:spPr>
          <a:xfrm>
            <a:off x="395715" y="56820"/>
            <a:ext cx="5624168" cy="400110"/>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Arial Black" pitchFamily="34"/>
              </a:rPr>
              <a:t>R</a:t>
            </a:r>
            <a:r>
              <a:rPr lang="en-US" sz="2000" b="0" i="0" u="none" strike="noStrike" kern="1200" cap="none" spc="0" baseline="0" dirty="0">
                <a:solidFill>
                  <a:srgbClr val="000000"/>
                </a:solidFill>
                <a:uFillTx/>
                <a:latin typeface="Arial Black" pitchFamily="34"/>
              </a:rPr>
              <a:t>econstructed </a:t>
            </a:r>
            <a:r>
              <a:rPr lang="en-US" sz="2000" b="0" i="0" u="none" strike="noStrike" kern="0" cap="none" spc="0" baseline="0" dirty="0">
                <a:solidFill>
                  <a:srgbClr val="000000"/>
                </a:solidFill>
                <a:uFillTx/>
                <a:latin typeface="Arial Black" pitchFamily="34"/>
              </a:rPr>
              <a:t>m</a:t>
            </a:r>
            <a:r>
              <a:rPr lang="en-US" sz="2000" b="0" i="0" u="none" strike="noStrike" kern="1200" cap="none" spc="0" baseline="0" dirty="0">
                <a:solidFill>
                  <a:srgbClr val="000000"/>
                </a:solidFill>
                <a:uFillTx/>
                <a:latin typeface="Arial Black" pitchFamily="34"/>
              </a:rPr>
              <a:t>ultiplicity </a:t>
            </a:r>
            <a:r>
              <a:rPr lang="en-US" sz="2000" b="0" i="0" u="none" strike="noStrike" kern="1200" cap="none" spc="0" baseline="0" dirty="0" smtClean="0">
                <a:solidFill>
                  <a:srgbClr val="000000"/>
                </a:solidFill>
                <a:uFillTx/>
                <a:latin typeface="Arial Black" pitchFamily="34"/>
              </a:rPr>
              <a:t>distribution</a:t>
            </a:r>
            <a:endParaRPr lang="en-US" sz="2000" b="0" i="0" u="none" strike="noStrike" kern="1200" cap="none" spc="0" baseline="0" dirty="0">
              <a:solidFill>
                <a:srgbClr val="000000"/>
              </a:solidFill>
              <a:uFillTx/>
              <a:latin typeface="Arial Black" pitchFamily="34"/>
            </a:endParaRPr>
          </a:p>
        </p:txBody>
      </p:sp>
      <p:pic>
        <p:nvPicPr>
          <p:cNvPr id="3" name="Picture 2" descr="D:\Edisk_03July2013\IWNDTJoe\Anal_5July2013\Exp_Rec_Errtot_Ex2p5_AMDprim_isotopes_distribution.gif"/>
          <p:cNvPicPr>
            <a:picLocks noChangeAspect="1"/>
          </p:cNvPicPr>
          <p:nvPr/>
        </p:nvPicPr>
        <p:blipFill>
          <a:blip r:embed="rId2" cstate="print"/>
          <a:srcRect/>
          <a:stretch>
            <a:fillRect/>
          </a:stretch>
        </p:blipFill>
        <p:spPr>
          <a:xfrm>
            <a:off x="0" y="821552"/>
            <a:ext cx="7203131" cy="5919816"/>
          </a:xfrm>
          <a:prstGeom prst="rect">
            <a:avLst/>
          </a:prstGeom>
          <a:noFill/>
          <a:ln>
            <a:noFill/>
          </a:ln>
        </p:spPr>
      </p:pic>
      <p:sp>
        <p:nvSpPr>
          <p:cNvPr id="4" name="椭圆 5"/>
          <p:cNvSpPr/>
          <p:nvPr/>
        </p:nvSpPr>
        <p:spPr>
          <a:xfrm>
            <a:off x="6948260" y="1052739"/>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5" name="TextBox 6"/>
          <p:cNvSpPr txBox="1"/>
          <p:nvPr/>
        </p:nvSpPr>
        <p:spPr>
          <a:xfrm>
            <a:off x="7164287" y="971440"/>
            <a:ext cx="575797"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宋体"/>
              </a:rPr>
              <a:t>Exp.</a:t>
            </a:r>
          </a:p>
        </p:txBody>
      </p:sp>
      <p:sp>
        <p:nvSpPr>
          <p:cNvPr id="6" name="椭圆 7"/>
          <p:cNvSpPr/>
          <p:nvPr/>
        </p:nvSpPr>
        <p:spPr>
          <a:xfrm>
            <a:off x="6948260" y="1340766"/>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7" name="TextBox 8"/>
          <p:cNvSpPr txBox="1"/>
          <p:nvPr/>
        </p:nvSpPr>
        <p:spPr>
          <a:xfrm>
            <a:off x="7164287" y="1259467"/>
            <a:ext cx="1536192"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宋体"/>
              </a:rPr>
              <a:t>Reconstructed</a:t>
            </a:r>
          </a:p>
        </p:txBody>
      </p:sp>
      <p:sp>
        <p:nvSpPr>
          <p:cNvPr id="8" name="等腰三角形 9"/>
          <p:cNvSpPr/>
          <p:nvPr/>
        </p:nvSpPr>
        <p:spPr>
          <a:xfrm>
            <a:off x="6948260" y="1700811"/>
            <a:ext cx="144018" cy="144018"/>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70C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9" name="TextBox 10"/>
          <p:cNvSpPr txBox="1"/>
          <p:nvPr/>
        </p:nvSpPr>
        <p:spPr>
          <a:xfrm>
            <a:off x="7164287" y="1619512"/>
            <a:ext cx="1445776"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宋体"/>
              </a:rPr>
              <a:t>AMD primary</a:t>
            </a:r>
          </a:p>
        </p:txBody>
      </p:sp>
      <p:sp>
        <p:nvSpPr>
          <p:cNvPr id="10" name="TextBox 2"/>
          <p:cNvSpPr txBox="1"/>
          <p:nvPr/>
        </p:nvSpPr>
        <p:spPr>
          <a:xfrm>
            <a:off x="539552" y="548680"/>
            <a:ext cx="2898550" cy="400110"/>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baseline="30000" dirty="0" smtClean="0">
                <a:solidFill>
                  <a:srgbClr val="000000"/>
                </a:solidFill>
                <a:latin typeface="Times New Roman" pitchFamily="18" charset="0"/>
                <a:cs typeface="Times New Roman" pitchFamily="18" charset="0"/>
              </a:rPr>
              <a:t>64</a:t>
            </a:r>
            <a:r>
              <a:rPr lang="en-US" sz="2000" b="1" dirty="0" smtClean="0">
                <a:solidFill>
                  <a:srgbClr val="000000"/>
                </a:solidFill>
                <a:latin typeface="Times New Roman" pitchFamily="18" charset="0"/>
                <a:cs typeface="Times New Roman" pitchFamily="18" charset="0"/>
              </a:rPr>
              <a:t>Zn + </a:t>
            </a:r>
            <a:r>
              <a:rPr lang="en-US" sz="2000" b="1" baseline="30000" dirty="0" smtClean="0">
                <a:solidFill>
                  <a:srgbClr val="000000"/>
                </a:solidFill>
                <a:latin typeface="Times New Roman" pitchFamily="18" charset="0"/>
                <a:cs typeface="Times New Roman" pitchFamily="18" charset="0"/>
              </a:rPr>
              <a:t>112</a:t>
            </a:r>
            <a:r>
              <a:rPr lang="en-US" sz="2000" b="1" dirty="0" smtClean="0">
                <a:solidFill>
                  <a:srgbClr val="000000"/>
                </a:solidFill>
                <a:latin typeface="Times New Roman" pitchFamily="18" charset="0"/>
                <a:cs typeface="Times New Roman" pitchFamily="18" charset="0"/>
              </a:rPr>
              <a:t>Sn @ 40A </a:t>
            </a:r>
            <a:r>
              <a:rPr lang="en-US" sz="2000" b="1" dirty="0" err="1" smtClean="0">
                <a:solidFill>
                  <a:srgbClr val="000000"/>
                </a:solidFill>
                <a:latin typeface="Times New Roman" pitchFamily="18" charset="0"/>
                <a:cs typeface="Times New Roman" pitchFamily="18" charset="0"/>
              </a:rPr>
              <a:t>MeV</a:t>
            </a:r>
            <a:endParaRPr lang="en-US" sz="2000" b="1" i="0" u="none" strike="noStrike" kern="1200" cap="none" spc="0" baseline="0" dirty="0">
              <a:solidFill>
                <a:srgbClr val="000000"/>
              </a:solidFill>
              <a:uFillTx/>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5"/>
          <p:cNvGrpSpPr/>
          <p:nvPr/>
        </p:nvGrpSpPr>
        <p:grpSpPr>
          <a:xfrm>
            <a:off x="395536" y="1052736"/>
            <a:ext cx="4009608" cy="4054158"/>
            <a:chOff x="4419596" y="725759"/>
            <a:chExt cx="3352803" cy="3238503"/>
          </a:xfrm>
        </p:grpSpPr>
        <p:pic>
          <p:nvPicPr>
            <p:cNvPr id="12" name="Picture 6" descr="Zn64Sn112_Exp_AMD_Z10.gif"/>
            <p:cNvPicPr>
              <a:picLocks noChangeAspect="1"/>
            </p:cNvPicPr>
            <p:nvPr/>
          </p:nvPicPr>
          <p:blipFill>
            <a:blip r:embed="rId2" cstate="print"/>
            <a:srcRect t="8602" r="-1734"/>
            <a:stretch>
              <a:fillRect/>
            </a:stretch>
          </p:blipFill>
          <p:spPr>
            <a:xfrm>
              <a:off x="4419596" y="725759"/>
              <a:ext cx="3352803" cy="3238503"/>
            </a:xfrm>
            <a:prstGeom prst="rect">
              <a:avLst/>
            </a:prstGeom>
            <a:noFill/>
            <a:ln>
              <a:noFill/>
            </a:ln>
          </p:spPr>
        </p:pic>
        <p:sp>
          <p:nvSpPr>
            <p:cNvPr id="13" name="TextBox 14"/>
            <p:cNvSpPr txBox="1"/>
            <p:nvPr/>
          </p:nvSpPr>
          <p:spPr>
            <a:xfrm>
              <a:off x="5292080" y="836712"/>
              <a:ext cx="1483101" cy="461662"/>
            </a:xfrm>
            <a:prstGeom prst="rect">
              <a:avLst/>
            </a:prstGeom>
            <a:solidFill>
              <a:schemeClr val="bg1"/>
            </a:solid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30000" dirty="0">
                  <a:solidFill>
                    <a:srgbClr val="000000"/>
                  </a:solidFill>
                  <a:uFillTx/>
                  <a:latin typeface="Calibri"/>
                  <a:ea typeface="宋体"/>
                </a:rPr>
                <a:t>64</a:t>
              </a:r>
              <a:r>
                <a:rPr lang="en-US" sz="2400" b="1" i="0" u="none" strike="noStrike" kern="1200" cap="none" spc="0" baseline="0" dirty="0">
                  <a:solidFill>
                    <a:srgbClr val="000000"/>
                  </a:solidFill>
                  <a:uFillTx/>
                  <a:latin typeface="Calibri"/>
                  <a:ea typeface="宋体"/>
                </a:rPr>
                <a:t>Zn+</a:t>
              </a:r>
              <a:r>
                <a:rPr lang="en-US" sz="2400" b="1" i="0" u="none" strike="noStrike" kern="1200" cap="none" spc="0" baseline="30000" dirty="0">
                  <a:solidFill>
                    <a:srgbClr val="000000"/>
                  </a:solidFill>
                  <a:uFillTx/>
                  <a:latin typeface="Calibri"/>
                  <a:ea typeface="宋体"/>
                </a:rPr>
                <a:t>112</a:t>
              </a:r>
              <a:r>
                <a:rPr lang="en-US" sz="2400" b="1" i="0" u="none" strike="noStrike" kern="1200" cap="none" spc="0" baseline="0" dirty="0">
                  <a:solidFill>
                    <a:srgbClr val="000000"/>
                  </a:solidFill>
                  <a:uFillTx/>
                  <a:latin typeface="Calibri"/>
                  <a:ea typeface="宋体"/>
                </a:rPr>
                <a:t>Sn</a:t>
              </a:r>
            </a:p>
          </p:txBody>
        </p:sp>
      </p:grpSp>
      <p:grpSp>
        <p:nvGrpSpPr>
          <p:cNvPr id="4" name="组合 17"/>
          <p:cNvGrpSpPr/>
          <p:nvPr/>
        </p:nvGrpSpPr>
        <p:grpSpPr>
          <a:xfrm>
            <a:off x="4491259" y="1102293"/>
            <a:ext cx="4009608" cy="4006459"/>
            <a:chOff x="4419596" y="3468959"/>
            <a:chExt cx="3352803" cy="3200400"/>
          </a:xfrm>
        </p:grpSpPr>
        <p:pic>
          <p:nvPicPr>
            <p:cNvPr id="10" name="Picture 4" descr="Ni64Sn124_Exp_AMD_Z10.gif"/>
            <p:cNvPicPr>
              <a:picLocks noChangeAspect="1"/>
            </p:cNvPicPr>
            <p:nvPr/>
          </p:nvPicPr>
          <p:blipFill>
            <a:blip r:embed="rId3" cstate="print"/>
            <a:srcRect t="9677" r="-1734"/>
            <a:stretch>
              <a:fillRect/>
            </a:stretch>
          </p:blipFill>
          <p:spPr>
            <a:xfrm>
              <a:off x="4419596" y="3468959"/>
              <a:ext cx="3352803" cy="3200400"/>
            </a:xfrm>
            <a:prstGeom prst="rect">
              <a:avLst/>
            </a:prstGeom>
            <a:noFill/>
            <a:ln>
              <a:noFill/>
            </a:ln>
          </p:spPr>
        </p:pic>
        <p:sp>
          <p:nvSpPr>
            <p:cNvPr id="11" name="TextBox 16"/>
            <p:cNvSpPr txBox="1"/>
            <p:nvPr/>
          </p:nvSpPr>
          <p:spPr>
            <a:xfrm>
              <a:off x="5220072" y="3573016"/>
              <a:ext cx="1447833" cy="461662"/>
            </a:xfrm>
            <a:prstGeom prst="rect">
              <a:avLst/>
            </a:prstGeom>
            <a:solidFill>
              <a:schemeClr val="bg1"/>
            </a:solid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30000" dirty="0">
                  <a:solidFill>
                    <a:srgbClr val="000000"/>
                  </a:solidFill>
                  <a:uFillTx/>
                  <a:latin typeface="Calibri"/>
                  <a:ea typeface="宋体"/>
                </a:rPr>
                <a:t>64</a:t>
              </a:r>
              <a:r>
                <a:rPr lang="en-US" sz="2400" b="1" i="0" u="none" strike="noStrike" kern="1200" cap="none" spc="0" baseline="0" dirty="0">
                  <a:solidFill>
                    <a:srgbClr val="000000"/>
                  </a:solidFill>
                  <a:uFillTx/>
                  <a:latin typeface="Calibri"/>
                  <a:ea typeface="宋体"/>
                </a:rPr>
                <a:t>Ni+</a:t>
              </a:r>
              <a:r>
                <a:rPr lang="en-US" sz="2400" b="1" i="0" u="none" strike="noStrike" kern="1200" cap="none" spc="0" baseline="30000" dirty="0">
                  <a:solidFill>
                    <a:srgbClr val="000000"/>
                  </a:solidFill>
                  <a:uFillTx/>
                  <a:latin typeface="Calibri"/>
                  <a:ea typeface="宋体"/>
                </a:rPr>
                <a:t>124</a:t>
              </a:r>
              <a:r>
                <a:rPr lang="en-US" sz="2400" b="1" i="0" u="none" strike="noStrike" kern="1200" cap="none" spc="0" baseline="0" dirty="0">
                  <a:solidFill>
                    <a:srgbClr val="000000"/>
                  </a:solidFill>
                  <a:uFillTx/>
                  <a:latin typeface="Calibri"/>
                  <a:ea typeface="宋体"/>
                </a:rPr>
                <a:t>Sn</a:t>
              </a:r>
            </a:p>
          </p:txBody>
        </p:sp>
      </p:grpSp>
      <p:grpSp>
        <p:nvGrpSpPr>
          <p:cNvPr id="14" name="组合 13"/>
          <p:cNvGrpSpPr/>
          <p:nvPr/>
        </p:nvGrpSpPr>
        <p:grpSpPr>
          <a:xfrm>
            <a:off x="2699792" y="2852936"/>
            <a:ext cx="4891577" cy="2436104"/>
            <a:chOff x="2699792" y="2564904"/>
            <a:chExt cx="4891577" cy="2436104"/>
          </a:xfrm>
        </p:grpSpPr>
        <p:cxnSp>
          <p:nvCxnSpPr>
            <p:cNvPr id="5" name="直接箭头连接符 4"/>
            <p:cNvCxnSpPr/>
            <p:nvPr/>
          </p:nvCxnSpPr>
          <p:spPr>
            <a:xfrm flipH="1">
              <a:off x="6988570" y="2567118"/>
              <a:ext cx="602799"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2699792" y="2564904"/>
              <a:ext cx="288033"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4405144" y="2747406"/>
              <a:ext cx="2755654" cy="2253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2941203" y="2747406"/>
              <a:ext cx="1377827" cy="2253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371774" y="5198895"/>
            <a:ext cx="4960423" cy="462353"/>
          </a:xfrm>
          <a:prstGeom prst="rect">
            <a:avLst/>
          </a:prstGeom>
          <a:noFill/>
        </p:spPr>
        <p:txBody>
          <a:bodyPr wrap="none" rtlCol="0">
            <a:spAutoFit/>
          </a:bodyPr>
          <a:lstStyle/>
          <a:p>
            <a:r>
              <a:rPr lang="en-US" altLang="zh-CN" dirty="0" smtClean="0"/>
              <a:t>Predicted associated neutron multiplicity</a:t>
            </a:r>
            <a:endParaRPr lang="zh-CN" altLang="en-US" dirty="0"/>
          </a:p>
        </p:txBody>
      </p:sp>
      <p:sp>
        <p:nvSpPr>
          <p:cNvPr id="16" name="TextBox 15"/>
          <p:cNvSpPr txBox="1"/>
          <p:nvPr/>
        </p:nvSpPr>
        <p:spPr>
          <a:xfrm>
            <a:off x="899592" y="476672"/>
            <a:ext cx="898003" cy="523220"/>
          </a:xfrm>
          <a:prstGeom prst="rect">
            <a:avLst/>
          </a:prstGeom>
          <a:noFill/>
        </p:spPr>
        <p:txBody>
          <a:bodyPr wrap="none" rtlCol="0">
            <a:spAutoFit/>
          </a:bodyPr>
          <a:lstStyle/>
          <a:p>
            <a:r>
              <a:rPr lang="en-US" altLang="zh-CN" sz="2800" dirty="0" smtClean="0"/>
              <a:t>Z=10</a:t>
            </a:r>
            <a:endParaRPr lang="zh-CN" altLang="en-US" sz="2800" dirty="0"/>
          </a:p>
        </p:txBody>
      </p:sp>
      <p:grpSp>
        <p:nvGrpSpPr>
          <p:cNvPr id="38" name="组合 37"/>
          <p:cNvGrpSpPr/>
          <p:nvPr/>
        </p:nvGrpSpPr>
        <p:grpSpPr>
          <a:xfrm>
            <a:off x="5652120" y="2132856"/>
            <a:ext cx="1368152" cy="1152128"/>
            <a:chOff x="5652120" y="2132856"/>
            <a:chExt cx="1368152" cy="1152128"/>
          </a:xfrm>
        </p:grpSpPr>
        <p:sp>
          <p:nvSpPr>
            <p:cNvPr id="32" name="椭圆 31"/>
            <p:cNvSpPr/>
            <p:nvPr/>
          </p:nvSpPr>
          <p:spPr>
            <a:xfrm>
              <a:off x="5652120" y="299695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33" name="椭圆 32"/>
            <p:cNvSpPr/>
            <p:nvPr/>
          </p:nvSpPr>
          <p:spPr>
            <a:xfrm>
              <a:off x="5940152" y="227687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6156176" y="2132856"/>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372200" y="220486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660232" y="263691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876256" y="3140968"/>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8"/>
                                        </p:tgtEl>
                                      </p:cBhvr>
                                    </p:animEffect>
                                    <p:set>
                                      <p:cBhvr>
                                        <p:cTn id="12" dur="1" fill="hold">
                                          <p:stCondLst>
                                            <p:cond delay="499"/>
                                          </p:stCondLst>
                                        </p:cTn>
                                        <p:tgtEl>
                                          <p:spTgt spid="38"/>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42" name="Picture 1"/>
          <p:cNvPicPr>
            <a:picLocks noChangeAspect="1"/>
          </p:cNvPicPr>
          <p:nvPr/>
        </p:nvPicPr>
        <p:blipFill>
          <a:blip r:embed="rId2" cstate="print"/>
          <a:srcRect l="7376" t="57504" r="3047" b="10065"/>
          <a:stretch>
            <a:fillRect/>
          </a:stretch>
        </p:blipFill>
        <p:spPr>
          <a:xfrm>
            <a:off x="539552" y="1484784"/>
            <a:ext cx="6552728" cy="2088232"/>
          </a:xfrm>
          <a:prstGeom prst="rect">
            <a:avLst/>
          </a:prstGeom>
          <a:noFill/>
          <a:ln>
            <a:noFill/>
          </a:ln>
        </p:spPr>
      </p:pic>
      <p:pic>
        <p:nvPicPr>
          <p:cNvPr id="2" name="Picture 2" descr="NV_MTVal_23Na_fig1.eps"/>
          <p:cNvPicPr>
            <a:picLocks noChangeAspect="1"/>
          </p:cNvPicPr>
          <p:nvPr/>
        </p:nvPicPr>
        <p:blipFill>
          <a:blip r:embed="rId3" cstate="print"/>
          <a:srcRect l="1323" t="31049" r="92328" b="43232"/>
          <a:stretch>
            <a:fillRect/>
          </a:stretch>
        </p:blipFill>
        <p:spPr>
          <a:xfrm>
            <a:off x="107504" y="2900367"/>
            <a:ext cx="457200" cy="1447796"/>
          </a:xfrm>
          <a:prstGeom prst="rect">
            <a:avLst/>
          </a:prstGeom>
          <a:noFill/>
          <a:ln>
            <a:noFill/>
          </a:ln>
        </p:spPr>
      </p:pic>
      <p:sp>
        <p:nvSpPr>
          <p:cNvPr id="6" name="TextBox 6"/>
          <p:cNvSpPr txBox="1"/>
          <p:nvPr/>
        </p:nvSpPr>
        <p:spPr>
          <a:xfrm>
            <a:off x="1752603" y="457200"/>
            <a:ext cx="4735467" cy="461662"/>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Neutrons with </a:t>
            </a:r>
            <a:r>
              <a:rPr lang="en-US" sz="2400" b="0" i="0" u="none" strike="noStrike" kern="1200" cap="none" spc="0" baseline="30000">
                <a:solidFill>
                  <a:srgbClr val="000000"/>
                </a:solidFill>
                <a:uFillTx/>
                <a:latin typeface="Calibri"/>
              </a:rPr>
              <a:t>23</a:t>
            </a:r>
            <a:r>
              <a:rPr lang="en-US" sz="2400" b="0" i="0" u="none" strike="noStrike" kern="1200" cap="none" spc="0" baseline="0">
                <a:solidFill>
                  <a:srgbClr val="000000"/>
                </a:solidFill>
                <a:uFillTx/>
                <a:latin typeface="Calibri"/>
              </a:rPr>
              <a:t>Na (5.5 &lt;v</a:t>
            </a:r>
            <a:r>
              <a:rPr lang="en-US" sz="2400" b="0" i="0" u="none" strike="noStrike" kern="1200" cap="none" spc="0" baseline="-25000">
                <a:solidFill>
                  <a:srgbClr val="000000"/>
                </a:solidFill>
                <a:uFillTx/>
                <a:latin typeface="Calibri"/>
              </a:rPr>
              <a:t>IMF</a:t>
            </a:r>
            <a:r>
              <a:rPr lang="en-US" sz="2400" b="0" i="0" u="none" strike="noStrike" kern="1200" cap="none" spc="0" baseline="0">
                <a:solidFill>
                  <a:srgbClr val="000000"/>
                </a:solidFill>
                <a:uFillTx/>
                <a:latin typeface="Calibri"/>
              </a:rPr>
              <a:t> &lt;6.5</a:t>
            </a:r>
            <a:r>
              <a:rPr lang="en-US" sz="2000" b="0" i="0" u="none" strike="noStrike" kern="1200" cap="none" spc="0" baseline="0">
                <a:solidFill>
                  <a:srgbClr val="000000"/>
                </a:solidFill>
                <a:uFillTx/>
                <a:latin typeface="Calibri"/>
              </a:rPr>
              <a:t> )</a:t>
            </a:r>
            <a:endParaRPr lang="en-US" sz="2400" b="0" i="0" u="none" strike="noStrike" kern="1200" cap="none" spc="0" baseline="0">
              <a:solidFill>
                <a:srgbClr val="000000"/>
              </a:solidFill>
              <a:uFillTx/>
              <a:latin typeface="Calibri"/>
            </a:endParaRPr>
          </a:p>
        </p:txBody>
      </p:sp>
      <p:pic>
        <p:nvPicPr>
          <p:cNvPr id="13" name="Picture 24" descr="NV_MTVal_060605_23Na_Li8BKG_VS.eps"/>
          <p:cNvPicPr>
            <a:picLocks noChangeAspect="1"/>
          </p:cNvPicPr>
          <p:nvPr/>
        </p:nvPicPr>
        <p:blipFill>
          <a:blip r:embed="rId4" cstate="print"/>
          <a:srcRect l="7672" t="58122" r="4497"/>
          <a:stretch>
            <a:fillRect/>
          </a:stretch>
        </p:blipFill>
        <p:spPr>
          <a:xfrm>
            <a:off x="532837" y="4077072"/>
            <a:ext cx="7207515" cy="2552327"/>
          </a:xfrm>
          <a:prstGeom prst="rect">
            <a:avLst/>
          </a:prstGeom>
          <a:noFill/>
          <a:ln>
            <a:noFill/>
          </a:ln>
        </p:spPr>
      </p:pic>
      <p:pic>
        <p:nvPicPr>
          <p:cNvPr id="14" name="Picture 27" descr="NV_MTVal_060605_23Na_Li8BKG_VS.gif"/>
          <p:cNvPicPr>
            <a:picLocks noChangeAspect="1"/>
          </p:cNvPicPr>
          <p:nvPr/>
        </p:nvPicPr>
        <p:blipFill>
          <a:blip r:embed="rId5" cstate="print"/>
          <a:srcRect l="75126" t="3698" r="13819" b="84726"/>
          <a:stretch>
            <a:fillRect/>
          </a:stretch>
        </p:blipFill>
        <p:spPr>
          <a:xfrm>
            <a:off x="6038053" y="4221088"/>
            <a:ext cx="838203" cy="685800"/>
          </a:xfrm>
          <a:prstGeom prst="rect">
            <a:avLst/>
          </a:prstGeom>
          <a:noFill/>
          <a:ln>
            <a:noFill/>
          </a:ln>
        </p:spPr>
      </p:pic>
      <p:sp>
        <p:nvSpPr>
          <p:cNvPr id="15" name="TextBox 28"/>
          <p:cNvSpPr txBox="1"/>
          <p:nvPr/>
        </p:nvSpPr>
        <p:spPr>
          <a:xfrm>
            <a:off x="3347864" y="3645024"/>
            <a:ext cx="1661032" cy="52322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30000" dirty="0">
                <a:solidFill>
                  <a:srgbClr val="000000"/>
                </a:solidFill>
                <a:uFillTx/>
                <a:latin typeface="Calibri"/>
              </a:rPr>
              <a:t>64</a:t>
            </a:r>
            <a:r>
              <a:rPr lang="en-US" sz="2800" b="1" i="0" u="none" strike="noStrike" kern="1200" cap="none" spc="0" baseline="0" dirty="0">
                <a:solidFill>
                  <a:srgbClr val="000000"/>
                </a:solidFill>
                <a:uFillTx/>
                <a:latin typeface="Calibri"/>
              </a:rPr>
              <a:t>Ni+</a:t>
            </a:r>
            <a:r>
              <a:rPr lang="en-US" sz="2800" b="1" i="0" u="none" strike="noStrike" kern="1200" cap="none" spc="0" baseline="30000" dirty="0">
                <a:solidFill>
                  <a:srgbClr val="000000"/>
                </a:solidFill>
                <a:uFillTx/>
                <a:latin typeface="Calibri"/>
              </a:rPr>
              <a:t>124</a:t>
            </a:r>
            <a:r>
              <a:rPr lang="en-US" sz="2800" b="1" i="0" u="none" strike="noStrike" kern="1200" cap="none" spc="0" baseline="0" dirty="0">
                <a:solidFill>
                  <a:srgbClr val="000000"/>
                </a:solidFill>
                <a:uFillTx/>
                <a:latin typeface="Calibri"/>
              </a:rPr>
              <a:t>Sn</a:t>
            </a:r>
          </a:p>
        </p:txBody>
      </p:sp>
      <p:pic>
        <p:nvPicPr>
          <p:cNvPr id="39" name="Picture 1"/>
          <p:cNvPicPr>
            <a:picLocks noChangeAspect="1"/>
          </p:cNvPicPr>
          <p:nvPr/>
        </p:nvPicPr>
        <p:blipFill>
          <a:blip r:embed="rId2" cstate="print"/>
          <a:srcRect l="82073" t="2575" r="5131" b="85123"/>
          <a:stretch>
            <a:fillRect/>
          </a:stretch>
        </p:blipFill>
        <p:spPr>
          <a:xfrm>
            <a:off x="6084168" y="1628800"/>
            <a:ext cx="936104" cy="792088"/>
          </a:xfrm>
          <a:prstGeom prst="rect">
            <a:avLst/>
          </a:prstGeom>
          <a:noFill/>
          <a:ln>
            <a:noFill/>
          </a:ln>
        </p:spPr>
      </p:pic>
      <p:sp>
        <p:nvSpPr>
          <p:cNvPr id="7" name="TextBox 8"/>
          <p:cNvSpPr txBox="1"/>
          <p:nvPr/>
        </p:nvSpPr>
        <p:spPr>
          <a:xfrm>
            <a:off x="3419872" y="980728"/>
            <a:ext cx="1699504" cy="52322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30000" dirty="0">
                <a:solidFill>
                  <a:srgbClr val="000000"/>
                </a:solidFill>
                <a:uFillTx/>
                <a:latin typeface="Calibri"/>
              </a:rPr>
              <a:t>64</a:t>
            </a:r>
            <a:r>
              <a:rPr lang="en-US" sz="2800" b="1" i="0" u="none" strike="noStrike" kern="1200" cap="none" spc="0" baseline="0" dirty="0">
                <a:solidFill>
                  <a:srgbClr val="000000"/>
                </a:solidFill>
                <a:uFillTx/>
                <a:latin typeface="Calibri"/>
              </a:rPr>
              <a:t>Zn+</a:t>
            </a:r>
            <a:r>
              <a:rPr lang="en-US" sz="2800" b="1" i="0" u="none" strike="noStrike" kern="1200" cap="none" spc="0" baseline="30000" dirty="0">
                <a:solidFill>
                  <a:srgbClr val="000000"/>
                </a:solidFill>
                <a:uFillTx/>
                <a:latin typeface="Calibri"/>
              </a:rPr>
              <a:t>112</a:t>
            </a:r>
            <a:r>
              <a:rPr lang="en-US" sz="2800" b="1" i="0" u="none" strike="noStrike" kern="1200" cap="none" spc="0" baseline="0" dirty="0">
                <a:solidFill>
                  <a:srgbClr val="000000"/>
                </a:solidFill>
                <a:uFillTx/>
                <a:latin typeface="Calibri"/>
              </a:rPr>
              <a:t>Sn</a:t>
            </a:r>
          </a:p>
        </p:txBody>
      </p:sp>
      <p:sp>
        <p:nvSpPr>
          <p:cNvPr id="8" name="TextBox 13"/>
          <p:cNvSpPr txBox="1"/>
          <p:nvPr/>
        </p:nvSpPr>
        <p:spPr>
          <a:xfrm>
            <a:off x="1979712" y="1772816"/>
            <a:ext cx="500460" cy="32829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15</a:t>
            </a:r>
            <a:r>
              <a:rPr lang="en-US" sz="1800" b="0" i="0" u="none" strike="noStrike" kern="1200" cap="none" spc="0" baseline="30000" dirty="0">
                <a:solidFill>
                  <a:srgbClr val="000000"/>
                </a:solidFill>
                <a:uFillTx/>
                <a:latin typeface="Calibri"/>
              </a:rPr>
              <a:t>o</a:t>
            </a:r>
          </a:p>
        </p:txBody>
      </p:sp>
      <p:sp>
        <p:nvSpPr>
          <p:cNvPr id="9" name="TextBox 14"/>
          <p:cNvSpPr txBox="1"/>
          <p:nvPr/>
        </p:nvSpPr>
        <p:spPr>
          <a:xfrm>
            <a:off x="3347864" y="1844824"/>
            <a:ext cx="500460" cy="32829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25</a:t>
            </a:r>
            <a:r>
              <a:rPr lang="en-US" sz="1800" b="0" i="0" u="none" strike="noStrike" kern="1200" cap="none" spc="0" baseline="30000" dirty="0">
                <a:solidFill>
                  <a:srgbClr val="000000"/>
                </a:solidFill>
                <a:uFillTx/>
                <a:latin typeface="Calibri"/>
              </a:rPr>
              <a:t>o</a:t>
            </a:r>
          </a:p>
        </p:txBody>
      </p:sp>
      <p:sp>
        <p:nvSpPr>
          <p:cNvPr id="10" name="TextBox 15"/>
          <p:cNvSpPr txBox="1"/>
          <p:nvPr/>
        </p:nvSpPr>
        <p:spPr>
          <a:xfrm>
            <a:off x="4719614" y="1844824"/>
            <a:ext cx="500460" cy="32829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35</a:t>
            </a:r>
            <a:r>
              <a:rPr lang="en-US" sz="1800" b="0" i="0" u="none" strike="noStrike" kern="1200" cap="none" spc="0" baseline="30000" dirty="0">
                <a:solidFill>
                  <a:srgbClr val="000000"/>
                </a:solidFill>
                <a:uFillTx/>
                <a:latin typeface="Calibri"/>
              </a:rPr>
              <a:t>o</a:t>
            </a:r>
          </a:p>
        </p:txBody>
      </p:sp>
      <p:sp>
        <p:nvSpPr>
          <p:cNvPr id="11" name="TextBox 16"/>
          <p:cNvSpPr txBox="1"/>
          <p:nvPr/>
        </p:nvSpPr>
        <p:spPr>
          <a:xfrm>
            <a:off x="6375798" y="2411596"/>
            <a:ext cx="500458" cy="36933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smtClean="0">
                <a:solidFill>
                  <a:srgbClr val="000000"/>
                </a:solidFill>
                <a:uFillTx/>
                <a:latin typeface="Calibri"/>
              </a:rPr>
              <a:t>45</a:t>
            </a:r>
            <a:r>
              <a:rPr lang="en-US" sz="1800" b="0" i="0" u="none" strike="noStrike" kern="1200" cap="none" spc="0" baseline="30000" dirty="0" smtClean="0">
                <a:solidFill>
                  <a:srgbClr val="000000"/>
                </a:solidFill>
                <a:uFillTx/>
                <a:latin typeface="Calibri"/>
              </a:rPr>
              <a:t>o</a:t>
            </a:r>
            <a:endParaRPr lang="en-US" sz="1800" b="0" i="0" u="none" strike="noStrike" kern="1200" cap="none" spc="0" baseline="30000" dirty="0">
              <a:solidFill>
                <a:srgbClr val="000000"/>
              </a:solidFill>
              <a:uFillTx/>
              <a:latin typeface="Calibri"/>
            </a:endParaRPr>
          </a:p>
        </p:txBody>
      </p:sp>
      <p:sp>
        <p:nvSpPr>
          <p:cNvPr id="5" name="Rectangle 5"/>
          <p:cNvSpPr/>
          <p:nvPr/>
        </p:nvSpPr>
        <p:spPr>
          <a:xfrm>
            <a:off x="6006630" y="2166385"/>
            <a:ext cx="76196" cy="76196"/>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1" name="矩形 30"/>
          <p:cNvSpPr/>
          <p:nvPr/>
        </p:nvSpPr>
        <p:spPr>
          <a:xfrm>
            <a:off x="971600" y="4869160"/>
            <a:ext cx="14401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99592" y="5589240"/>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827584" y="5579948"/>
            <a:ext cx="377026" cy="369332"/>
          </a:xfrm>
          <a:prstGeom prst="rect">
            <a:avLst/>
          </a:prstGeom>
          <a:noFill/>
        </p:spPr>
        <p:txBody>
          <a:bodyPr wrap="none" rtlCol="0">
            <a:spAutoFit/>
          </a:bodyPr>
          <a:lstStyle/>
          <a:p>
            <a:r>
              <a:rPr lang="en-US" altLang="zh-CN" b="1" dirty="0" smtClean="0">
                <a:latin typeface="Times New Roman" pitchFamily="18" charset="0"/>
                <a:cs typeface="Times New Roman" pitchFamily="18" charset="0"/>
              </a:rPr>
              <a:t>-2</a:t>
            </a:r>
            <a:endParaRPr lang="zh-CN" altLang="en-US" b="1" dirty="0">
              <a:latin typeface="Times New Roman" pitchFamily="18" charset="0"/>
              <a:cs typeface="Times New Roman" pitchFamily="18" charset="0"/>
            </a:endParaRPr>
          </a:p>
        </p:txBody>
      </p:sp>
      <p:sp>
        <p:nvSpPr>
          <p:cNvPr id="35" name="TextBox 34"/>
          <p:cNvSpPr txBox="1"/>
          <p:nvPr/>
        </p:nvSpPr>
        <p:spPr>
          <a:xfrm>
            <a:off x="882606" y="4797152"/>
            <a:ext cx="377026" cy="369332"/>
          </a:xfrm>
          <a:prstGeom prst="rect">
            <a:avLst/>
          </a:prstGeom>
          <a:noFill/>
        </p:spPr>
        <p:txBody>
          <a:bodyPr wrap="none" rtlCol="0">
            <a:spAutoFit/>
          </a:bodyPr>
          <a:lstStyle/>
          <a:p>
            <a:r>
              <a:rPr lang="en-US" altLang="zh-CN" b="1" dirty="0" smtClean="0">
                <a:latin typeface="Times New Roman" pitchFamily="18" charset="0"/>
                <a:cs typeface="Times New Roman" pitchFamily="18" charset="0"/>
              </a:rPr>
              <a:t>-1</a:t>
            </a:r>
            <a:endParaRPr lang="zh-CN" altLang="en-US"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grpSp>
        <p:nvGrpSpPr>
          <p:cNvPr id="13" name="组合 12"/>
          <p:cNvGrpSpPr/>
          <p:nvPr/>
        </p:nvGrpSpPr>
        <p:grpSpPr>
          <a:xfrm>
            <a:off x="629655" y="1066803"/>
            <a:ext cx="7904741" cy="4484080"/>
            <a:chOff x="629655" y="1066803"/>
            <a:chExt cx="7904741" cy="4484080"/>
          </a:xfrm>
        </p:grpSpPr>
        <p:pic>
          <p:nvPicPr>
            <p:cNvPr id="2" name="Picture 2" descr="NKMT_parameters_Tfree_NIM.eps"/>
            <p:cNvPicPr>
              <a:picLocks noChangeAspect="1"/>
            </p:cNvPicPr>
            <p:nvPr/>
          </p:nvPicPr>
          <p:blipFill>
            <a:blip r:embed="rId2" cstate="print"/>
            <a:srcRect l="50370" t="6489" r="519" b="46755"/>
            <a:stretch>
              <a:fillRect/>
            </a:stretch>
          </p:blipFill>
          <p:spPr>
            <a:xfrm>
              <a:off x="4419596" y="1752603"/>
              <a:ext cx="4114800" cy="3798280"/>
            </a:xfrm>
            <a:prstGeom prst="rect">
              <a:avLst/>
            </a:prstGeom>
            <a:noFill/>
            <a:ln>
              <a:noFill/>
            </a:ln>
          </p:spPr>
        </p:pic>
        <p:pic>
          <p:nvPicPr>
            <p:cNvPr id="3" name="Picture 1" descr="NKMT_parameters_Tfree_NIM_fig3.eps"/>
            <p:cNvPicPr>
              <a:picLocks noChangeAspect="1"/>
            </p:cNvPicPr>
            <p:nvPr/>
          </p:nvPicPr>
          <p:blipFill>
            <a:blip r:embed="rId3" cstate="print"/>
            <a:srcRect l="49111" t="3896" r="519" b="46751"/>
            <a:stretch>
              <a:fillRect/>
            </a:stretch>
          </p:blipFill>
          <p:spPr>
            <a:xfrm>
              <a:off x="629655" y="1524003"/>
              <a:ext cx="4170944" cy="3962396"/>
            </a:xfrm>
            <a:prstGeom prst="rect">
              <a:avLst/>
            </a:prstGeom>
            <a:noFill/>
            <a:ln>
              <a:noFill/>
            </a:ln>
          </p:spPr>
        </p:pic>
        <p:sp>
          <p:nvSpPr>
            <p:cNvPr id="4" name="TextBox 3"/>
            <p:cNvSpPr txBox="1"/>
            <p:nvPr/>
          </p:nvSpPr>
          <p:spPr>
            <a:xfrm>
              <a:off x="1676396" y="1066803"/>
              <a:ext cx="1552029" cy="461662"/>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30000">
                  <a:solidFill>
                    <a:srgbClr val="000000"/>
                  </a:solidFill>
                  <a:uFillTx/>
                  <a:latin typeface="Calibri"/>
                </a:rPr>
                <a:t>64</a:t>
              </a:r>
              <a:r>
                <a:rPr lang="en-US" sz="2400" b="1" i="0" u="none" strike="noStrike" kern="1200" cap="none" spc="0" baseline="0">
                  <a:solidFill>
                    <a:srgbClr val="000000"/>
                  </a:solidFill>
                  <a:uFillTx/>
                  <a:latin typeface="Calibri"/>
                </a:rPr>
                <a:t>Zn+</a:t>
              </a:r>
              <a:r>
                <a:rPr lang="en-US" sz="2400" b="1" i="0" u="none" strike="noStrike" kern="1200" cap="none" spc="0" baseline="30000">
                  <a:solidFill>
                    <a:srgbClr val="000000"/>
                  </a:solidFill>
                  <a:uFillTx/>
                  <a:latin typeface="Calibri"/>
                </a:rPr>
                <a:t>112</a:t>
              </a:r>
              <a:r>
                <a:rPr lang="en-US" sz="2400" b="1" i="0" u="none" strike="noStrike" kern="1200" cap="none" spc="0" baseline="0">
                  <a:solidFill>
                    <a:srgbClr val="000000"/>
                  </a:solidFill>
                  <a:uFillTx/>
                  <a:latin typeface="Calibri"/>
                </a:rPr>
                <a:t>Sn</a:t>
              </a:r>
            </a:p>
          </p:txBody>
        </p:sp>
        <p:sp>
          <p:nvSpPr>
            <p:cNvPr id="5" name="TextBox 4"/>
            <p:cNvSpPr txBox="1"/>
            <p:nvPr/>
          </p:nvSpPr>
          <p:spPr>
            <a:xfrm>
              <a:off x="5365626" y="1066803"/>
              <a:ext cx="1447833" cy="461662"/>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30000">
                  <a:solidFill>
                    <a:srgbClr val="000000"/>
                  </a:solidFill>
                  <a:uFillTx/>
                  <a:latin typeface="Calibri"/>
                </a:rPr>
                <a:t>64</a:t>
              </a:r>
              <a:r>
                <a:rPr lang="en-US" sz="2400" b="1" i="0" u="none" strike="noStrike" kern="1200" cap="none" spc="0" baseline="0">
                  <a:solidFill>
                    <a:srgbClr val="000000"/>
                  </a:solidFill>
                  <a:uFillTx/>
                  <a:latin typeface="Calibri"/>
                </a:rPr>
                <a:t>Ni+</a:t>
              </a:r>
              <a:r>
                <a:rPr lang="en-US" sz="2400" b="1" i="0" u="none" strike="noStrike" kern="1200" cap="none" spc="0" baseline="30000">
                  <a:solidFill>
                    <a:srgbClr val="000000"/>
                  </a:solidFill>
                  <a:uFillTx/>
                  <a:latin typeface="Calibri"/>
                </a:rPr>
                <a:t>124</a:t>
              </a:r>
              <a:r>
                <a:rPr lang="en-US" sz="2400" b="1" i="0" u="none" strike="noStrike" kern="1200" cap="none" spc="0" baseline="0">
                  <a:solidFill>
                    <a:srgbClr val="000000"/>
                  </a:solidFill>
                  <a:uFillTx/>
                  <a:latin typeface="Calibri"/>
                </a:rPr>
                <a:t>Sn</a:t>
              </a:r>
            </a:p>
          </p:txBody>
        </p:sp>
        <p:sp>
          <p:nvSpPr>
            <p:cNvPr id="6" name="TextBox 5"/>
            <p:cNvSpPr txBox="1"/>
            <p:nvPr/>
          </p:nvSpPr>
          <p:spPr>
            <a:xfrm>
              <a:off x="1837806" y="1752603"/>
              <a:ext cx="1057787"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Neutrons</a:t>
              </a:r>
            </a:p>
          </p:txBody>
        </p:sp>
        <p:sp>
          <p:nvSpPr>
            <p:cNvPr id="7" name="TextBox 6"/>
            <p:cNvSpPr txBox="1"/>
            <p:nvPr/>
          </p:nvSpPr>
          <p:spPr>
            <a:xfrm>
              <a:off x="5170397" y="1835529"/>
              <a:ext cx="1057787"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Neutrons</a:t>
              </a:r>
            </a:p>
          </p:txBody>
        </p:sp>
        <p:sp>
          <p:nvSpPr>
            <p:cNvPr id="8" name="椭圆 7"/>
            <p:cNvSpPr/>
            <p:nvPr/>
          </p:nvSpPr>
          <p:spPr>
            <a:xfrm>
              <a:off x="1691676" y="4725143"/>
              <a:ext cx="144018" cy="7200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9" name="椭圆 8"/>
            <p:cNvSpPr/>
            <p:nvPr/>
          </p:nvSpPr>
          <p:spPr>
            <a:xfrm>
              <a:off x="1835694" y="4653134"/>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0" name="椭圆 10"/>
            <p:cNvSpPr/>
            <p:nvPr/>
          </p:nvSpPr>
          <p:spPr>
            <a:xfrm>
              <a:off x="2051721" y="4581125"/>
              <a:ext cx="144018" cy="21602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1" name="椭圆 11"/>
            <p:cNvSpPr/>
            <p:nvPr/>
          </p:nvSpPr>
          <p:spPr>
            <a:xfrm>
              <a:off x="5436098" y="4437107"/>
              <a:ext cx="144018" cy="21602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2" name="椭圆 12"/>
            <p:cNvSpPr/>
            <p:nvPr/>
          </p:nvSpPr>
          <p:spPr>
            <a:xfrm>
              <a:off x="5652116" y="4653134"/>
              <a:ext cx="216027"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grpSp>
        <p:nvGrpSpPr>
          <p:cNvPr id="10" name="组合 9"/>
          <p:cNvGrpSpPr/>
          <p:nvPr/>
        </p:nvGrpSpPr>
        <p:grpSpPr>
          <a:xfrm>
            <a:off x="1115616" y="620688"/>
            <a:ext cx="7848872" cy="6156918"/>
            <a:chOff x="353885" y="224413"/>
            <a:chExt cx="8610603" cy="6553193"/>
          </a:xfrm>
        </p:grpSpPr>
        <p:grpSp>
          <p:nvGrpSpPr>
            <p:cNvPr id="2" name="组合 7"/>
            <p:cNvGrpSpPr/>
            <p:nvPr/>
          </p:nvGrpSpPr>
          <p:grpSpPr>
            <a:xfrm>
              <a:off x="353885" y="224413"/>
              <a:ext cx="8610603" cy="6553193"/>
              <a:chOff x="533396" y="152403"/>
              <a:chExt cx="8610603" cy="6553193"/>
            </a:xfrm>
          </p:grpSpPr>
          <p:pic>
            <p:nvPicPr>
              <p:cNvPr id="3" name="Picture 2"/>
              <p:cNvPicPr>
                <a:picLocks noChangeAspect="1"/>
              </p:cNvPicPr>
              <p:nvPr/>
            </p:nvPicPr>
            <p:blipFill>
              <a:blip r:embed="rId2" cstate="print"/>
              <a:srcRect l="7987" t="46881" r="6345" b="29561"/>
              <a:stretch>
                <a:fillRect/>
              </a:stretch>
            </p:blipFill>
            <p:spPr>
              <a:xfrm>
                <a:off x="533396" y="3093735"/>
                <a:ext cx="8016764" cy="2766297"/>
              </a:xfrm>
              <a:prstGeom prst="rect">
                <a:avLst/>
              </a:prstGeom>
              <a:noFill/>
              <a:ln>
                <a:noFill/>
              </a:ln>
            </p:spPr>
          </p:pic>
          <p:pic>
            <p:nvPicPr>
              <p:cNvPr id="4" name="Picture 2"/>
              <p:cNvPicPr>
                <a:picLocks noChangeAspect="1"/>
              </p:cNvPicPr>
              <p:nvPr/>
            </p:nvPicPr>
            <p:blipFill>
              <a:blip r:embed="rId2" cstate="print"/>
              <a:srcRect l="7986" b="73392"/>
              <a:stretch>
                <a:fillRect/>
              </a:stretch>
            </p:blipFill>
            <p:spPr>
              <a:xfrm>
                <a:off x="533396" y="152403"/>
                <a:ext cx="8610603" cy="3124449"/>
              </a:xfrm>
              <a:prstGeom prst="rect">
                <a:avLst/>
              </a:prstGeom>
              <a:noFill/>
              <a:ln>
                <a:noFill/>
              </a:ln>
            </p:spPr>
          </p:pic>
          <p:pic>
            <p:nvPicPr>
              <p:cNvPr id="5" name="Picture 2"/>
              <p:cNvPicPr>
                <a:picLocks noChangeAspect="1"/>
              </p:cNvPicPr>
              <p:nvPr/>
            </p:nvPicPr>
            <p:blipFill>
              <a:blip r:embed="rId2" cstate="print"/>
              <a:srcRect l="7987" t="90242" r="5288" b="1657"/>
              <a:stretch>
                <a:fillRect/>
              </a:stretch>
            </p:blipFill>
            <p:spPr>
              <a:xfrm>
                <a:off x="533396" y="5754328"/>
                <a:ext cx="8115738" cy="951268"/>
              </a:xfrm>
              <a:prstGeom prst="rect">
                <a:avLst/>
              </a:prstGeom>
              <a:noFill/>
              <a:ln>
                <a:noFill/>
              </a:ln>
            </p:spPr>
          </p:pic>
        </p:grpSp>
        <p:sp>
          <p:nvSpPr>
            <p:cNvPr id="6" name="矩形 8"/>
            <p:cNvSpPr/>
            <p:nvPr/>
          </p:nvSpPr>
          <p:spPr>
            <a:xfrm>
              <a:off x="3548129" y="757810"/>
              <a:ext cx="4572000" cy="609603"/>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7" name="TextBox 9"/>
            <p:cNvSpPr txBox="1"/>
            <p:nvPr/>
          </p:nvSpPr>
          <p:spPr>
            <a:xfrm>
              <a:off x="6367536" y="873481"/>
              <a:ext cx="853116" cy="64633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Calibri"/>
                  <a:ea typeface="宋体"/>
                </a:rPr>
                <a:t>Exp</a:t>
              </a:r>
            </a:p>
          </p:txBody>
        </p:sp>
      </p:grpSp>
      <p:sp>
        <p:nvSpPr>
          <p:cNvPr id="8" name="TextBox 28"/>
          <p:cNvSpPr txBox="1"/>
          <p:nvPr/>
        </p:nvSpPr>
        <p:spPr>
          <a:xfrm>
            <a:off x="308145" y="385501"/>
            <a:ext cx="8800359" cy="52321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Calibri"/>
                <a:ea typeface="宋体"/>
              </a:rPr>
              <a:t>Reconstructed Ex (Exp.) and Ex of AMD primary  fragments </a:t>
            </a:r>
          </a:p>
        </p:txBody>
      </p:sp>
      <p:sp>
        <p:nvSpPr>
          <p:cNvPr id="12" name="TextBox 11"/>
          <p:cNvSpPr txBox="1"/>
          <p:nvPr/>
        </p:nvSpPr>
        <p:spPr>
          <a:xfrm rot="16200000">
            <a:off x="-335853" y="3218493"/>
            <a:ext cx="2250937" cy="646331"/>
          </a:xfrm>
          <a:prstGeom prst="rect">
            <a:avLst/>
          </a:prstGeom>
          <a:noFill/>
        </p:spPr>
        <p:txBody>
          <a:bodyPr wrap="none" rtlCol="0">
            <a:spAutoFit/>
          </a:bodyPr>
          <a:lstStyle/>
          <a:p>
            <a:r>
              <a:rPr lang="en-US" altLang="zh-CN" sz="3600" dirty="0" smtClean="0"/>
              <a:t>Ex (A </a:t>
            </a:r>
            <a:r>
              <a:rPr lang="en-US" altLang="zh-CN" sz="3600" dirty="0" err="1" smtClean="0"/>
              <a:t>MeV</a:t>
            </a:r>
            <a:r>
              <a:rPr lang="en-US" altLang="zh-CN" sz="3600" dirty="0" smtClean="0"/>
              <a:t>)</a:t>
            </a:r>
            <a:endParaRPr lang="zh-CN" altLang="en-US" sz="3600" dirty="0"/>
          </a:p>
        </p:txBody>
      </p:sp>
      <p:sp>
        <p:nvSpPr>
          <p:cNvPr id="11" name="TextBox 8"/>
          <p:cNvSpPr txBox="1"/>
          <p:nvPr/>
        </p:nvSpPr>
        <p:spPr>
          <a:xfrm>
            <a:off x="1907704" y="1196752"/>
            <a:ext cx="1699504" cy="52322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30000" dirty="0">
                <a:solidFill>
                  <a:srgbClr val="000000"/>
                </a:solidFill>
                <a:uFillTx/>
                <a:latin typeface="Calibri"/>
              </a:rPr>
              <a:t>64</a:t>
            </a:r>
            <a:r>
              <a:rPr lang="en-US" sz="2800" b="1" i="0" u="none" strike="noStrike" kern="1200" cap="none" spc="0" baseline="0" dirty="0">
                <a:solidFill>
                  <a:srgbClr val="000000"/>
                </a:solidFill>
                <a:uFillTx/>
                <a:latin typeface="Calibri"/>
              </a:rPr>
              <a:t>Zn+</a:t>
            </a:r>
            <a:r>
              <a:rPr lang="en-US" sz="2800" b="1" i="0" u="none" strike="noStrike" kern="1200" cap="none" spc="0" baseline="30000" dirty="0">
                <a:solidFill>
                  <a:srgbClr val="000000"/>
                </a:solidFill>
                <a:uFillTx/>
                <a:latin typeface="Calibri"/>
              </a:rPr>
              <a:t>112</a:t>
            </a:r>
            <a:r>
              <a:rPr lang="en-US" sz="2800" b="1" i="0" u="none" strike="noStrike" kern="1200" cap="none" spc="0" baseline="0" dirty="0">
                <a:solidFill>
                  <a:srgbClr val="000000"/>
                </a:solidFill>
                <a:uFillTx/>
                <a:latin typeface="Calibri"/>
              </a:rPr>
              <a:t>Sn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extBox 1"/>
          <p:cNvSpPr txBox="1"/>
          <p:nvPr/>
        </p:nvSpPr>
        <p:spPr>
          <a:xfrm>
            <a:off x="609603" y="533396"/>
            <a:ext cx="6769802" cy="138499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Calibri"/>
                <a:ea typeface="宋体"/>
              </a:rPr>
              <a:t>Coalescence technique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Calibri"/>
                <a:ea typeface="宋体"/>
              </a:rPr>
              <a:t>      d</a:t>
            </a:r>
            <a:r>
              <a:rPr lang="en-US" sz="2800" b="0" i="0" u="none" strike="noStrike" kern="1200" cap="none" spc="0" baseline="30000" dirty="0">
                <a:solidFill>
                  <a:srgbClr val="000000"/>
                </a:solidFill>
                <a:uFillTx/>
                <a:latin typeface="Calibri"/>
                <a:ea typeface="宋体"/>
              </a:rPr>
              <a:t>2</a:t>
            </a:r>
            <a:r>
              <a:rPr lang="en-US" sz="2800" b="0" i="0" u="none" strike="noStrike" kern="1200" cap="none" spc="0" baseline="0" dirty="0">
                <a:solidFill>
                  <a:srgbClr val="000000"/>
                </a:solidFill>
                <a:uFillTx/>
                <a:latin typeface="Calibri"/>
                <a:ea typeface="宋体"/>
              </a:rPr>
              <a:t>(</a:t>
            </a:r>
            <a:r>
              <a:rPr lang="en-US" sz="2800" b="0" i="0" u="none" strike="noStrike" kern="1200" cap="none" spc="0" baseline="0" dirty="0" err="1">
                <a:solidFill>
                  <a:srgbClr val="000000"/>
                </a:solidFill>
                <a:uFillTx/>
                <a:latin typeface="Calibri"/>
                <a:ea typeface="宋体"/>
              </a:rPr>
              <a:t>I,j</a:t>
            </a:r>
            <a:r>
              <a:rPr lang="en-US" sz="2800" b="0" i="0" u="none" strike="noStrike" kern="1200" cap="none" spc="0" baseline="0" dirty="0">
                <a:solidFill>
                  <a:srgbClr val="000000"/>
                </a:solidFill>
                <a:uFillTx/>
                <a:latin typeface="Calibri"/>
                <a:ea typeface="宋体"/>
              </a:rPr>
              <a:t>) = </a:t>
            </a:r>
            <a:r>
              <a:rPr lang="el-GR" sz="2800" b="0" i="0" u="none" strike="noStrike" kern="1200" cap="none" spc="0" baseline="0" dirty="0">
                <a:solidFill>
                  <a:srgbClr val="000000"/>
                </a:solidFill>
                <a:uFillTx/>
                <a:latin typeface="Calibri"/>
                <a:ea typeface="宋体"/>
              </a:rPr>
              <a:t>ν</a:t>
            </a:r>
            <a:r>
              <a:rPr lang="en-US" sz="2800" b="0" i="0" u="none" strike="noStrike" kern="1200" cap="none" spc="0" baseline="0" dirty="0">
                <a:solidFill>
                  <a:srgbClr val="000000"/>
                </a:solidFill>
                <a:uFillTx/>
                <a:latin typeface="Calibri"/>
                <a:ea typeface="宋体"/>
              </a:rPr>
              <a:t>(</a:t>
            </a:r>
            <a:r>
              <a:rPr lang="en-US" sz="2800" b="0" i="0" u="none" strike="noStrike" kern="1200" cap="none" spc="0" baseline="0" dirty="0" err="1">
                <a:solidFill>
                  <a:srgbClr val="000000"/>
                </a:solidFill>
                <a:uFillTx/>
                <a:latin typeface="Calibri"/>
                <a:ea typeface="宋体"/>
              </a:rPr>
              <a:t>r</a:t>
            </a:r>
            <a:r>
              <a:rPr lang="en-US" sz="2800" b="0" i="0" u="none" strike="noStrike" kern="1200" cap="none" spc="0" baseline="-25000" dirty="0" err="1">
                <a:solidFill>
                  <a:srgbClr val="000000"/>
                </a:solidFill>
                <a:uFillTx/>
                <a:latin typeface="Calibri"/>
                <a:ea typeface="宋体"/>
              </a:rPr>
              <a:t>i</a:t>
            </a:r>
            <a:r>
              <a:rPr lang="en-US" sz="2800" b="0" i="0" u="none" strike="noStrike" kern="1200" cap="none" spc="0" baseline="0" dirty="0" err="1">
                <a:solidFill>
                  <a:srgbClr val="000000"/>
                </a:solidFill>
                <a:uFillTx/>
                <a:latin typeface="Calibri"/>
                <a:ea typeface="宋体"/>
              </a:rPr>
              <a:t>-r</a:t>
            </a:r>
            <a:r>
              <a:rPr lang="en-US" sz="2800" b="0" i="0" u="none" strike="noStrike" kern="1200" cap="none" spc="0" baseline="-25000" dirty="0" err="1">
                <a:solidFill>
                  <a:srgbClr val="000000"/>
                </a:solidFill>
                <a:uFillTx/>
                <a:latin typeface="Calibri"/>
                <a:ea typeface="宋体"/>
              </a:rPr>
              <a:t>j</a:t>
            </a:r>
            <a:r>
              <a:rPr lang="en-US" sz="2800" b="0" i="0" u="none" strike="noStrike" kern="1200" cap="none" spc="0" baseline="0" dirty="0">
                <a:solidFill>
                  <a:srgbClr val="000000"/>
                </a:solidFill>
                <a:uFillTx/>
                <a:latin typeface="Calibri"/>
                <a:ea typeface="宋体"/>
              </a:rPr>
              <a:t>)</a:t>
            </a:r>
            <a:r>
              <a:rPr lang="en-US" sz="2800" b="0" i="0" u="none" strike="noStrike" kern="1200" cap="none" spc="0" baseline="30000" dirty="0">
                <a:solidFill>
                  <a:srgbClr val="000000"/>
                </a:solidFill>
                <a:uFillTx/>
                <a:latin typeface="Calibri"/>
                <a:ea typeface="宋体"/>
              </a:rPr>
              <a:t>2</a:t>
            </a:r>
            <a:r>
              <a:rPr lang="el-GR" sz="2800" b="0" i="0" u="none" strike="noStrike" kern="1200" cap="none" spc="0" baseline="0" dirty="0">
                <a:solidFill>
                  <a:srgbClr val="000000"/>
                </a:solidFill>
                <a:uFillTx/>
                <a:latin typeface="Calibri"/>
                <a:ea typeface="宋体"/>
              </a:rPr>
              <a:t> </a:t>
            </a:r>
            <a:r>
              <a:rPr lang="en-US" sz="2800" b="0" i="0" u="none" strike="noStrike" kern="1200" cap="none" spc="0" baseline="0" dirty="0">
                <a:solidFill>
                  <a:srgbClr val="000000"/>
                </a:solidFill>
                <a:uFillTx/>
                <a:latin typeface="Calibri"/>
                <a:ea typeface="宋体"/>
              </a:rPr>
              <a:t>+ </a:t>
            </a:r>
            <a:r>
              <a:rPr lang="en-US" sz="2800" b="0" i="0" u="none" strike="noStrike" kern="1200" cap="none" spc="0" baseline="0" dirty="0" smtClean="0">
                <a:solidFill>
                  <a:srgbClr val="000000"/>
                </a:solidFill>
                <a:uFillTx/>
                <a:latin typeface="Calibri"/>
                <a:ea typeface="宋体"/>
              </a:rPr>
              <a:t>((</a:t>
            </a:r>
            <a:r>
              <a:rPr lang="en-US" sz="2800" b="0" i="0" u="none" strike="noStrike" kern="1200" cap="none" spc="0" baseline="0" dirty="0">
                <a:solidFill>
                  <a:srgbClr val="000000"/>
                </a:solidFill>
                <a:uFillTx/>
                <a:latin typeface="Calibri"/>
                <a:ea typeface="宋体"/>
              </a:rPr>
              <a:t>1/2</a:t>
            </a:r>
            <a:r>
              <a:rPr lang="zh-CN" sz="2800" b="0" i="0" u="none" strike="noStrike" kern="1200" cap="none" spc="0" baseline="0" dirty="0">
                <a:solidFill>
                  <a:srgbClr val="000000"/>
                </a:solidFill>
                <a:uFillTx/>
                <a:latin typeface="Calibri"/>
                <a:ea typeface="宋体"/>
              </a:rPr>
              <a:t>Ћ</a:t>
            </a:r>
            <a:r>
              <a:rPr lang="en-US" sz="2800" b="0" i="0" u="none" strike="noStrike" kern="1200" cap="none" spc="0" baseline="0" dirty="0">
                <a:solidFill>
                  <a:srgbClr val="000000"/>
                </a:solidFill>
                <a:uFillTx/>
                <a:latin typeface="Calibri"/>
                <a:ea typeface="宋体"/>
              </a:rPr>
              <a:t>)</a:t>
            </a:r>
            <a:r>
              <a:rPr lang="en-US" sz="2800" b="0" i="0" u="none" strike="noStrike" kern="1200" cap="none" spc="0" baseline="30000" dirty="0">
                <a:solidFill>
                  <a:srgbClr val="000000"/>
                </a:solidFill>
                <a:uFillTx/>
                <a:latin typeface="Calibri"/>
                <a:ea typeface="宋体"/>
              </a:rPr>
              <a:t>2</a:t>
            </a:r>
            <a:r>
              <a:rPr lang="en-US" sz="2800" b="0" i="0" u="none" strike="noStrike" kern="1200" cap="none" spc="0" baseline="0" dirty="0">
                <a:solidFill>
                  <a:srgbClr val="000000"/>
                </a:solidFill>
                <a:uFillTx/>
                <a:latin typeface="Calibri"/>
                <a:ea typeface="宋体"/>
              </a:rPr>
              <a:t>/</a:t>
            </a:r>
            <a:r>
              <a:rPr lang="el-GR" sz="2800" b="0" i="0" u="none" strike="noStrike" kern="1200" cap="none" spc="0" baseline="0" dirty="0" smtClean="0">
                <a:solidFill>
                  <a:srgbClr val="000000"/>
                </a:solidFill>
                <a:uFillTx/>
                <a:latin typeface="Calibri"/>
                <a:ea typeface="宋体"/>
              </a:rPr>
              <a:t>ν</a:t>
            </a:r>
            <a:r>
              <a:rPr lang="en-US" sz="2800" b="0" i="0" u="none" strike="noStrike" kern="1200" cap="none" spc="0" baseline="0" dirty="0" smtClean="0">
                <a:solidFill>
                  <a:srgbClr val="000000"/>
                </a:solidFill>
                <a:uFillTx/>
                <a:latin typeface="Calibri"/>
                <a:ea typeface="宋体"/>
              </a:rPr>
              <a:t>)(</a:t>
            </a:r>
            <a:r>
              <a:rPr lang="en-US" sz="2800" b="0" i="0" u="none" strike="noStrike" kern="1200" cap="none" spc="0" baseline="0" dirty="0">
                <a:solidFill>
                  <a:srgbClr val="000000"/>
                </a:solidFill>
                <a:uFillTx/>
                <a:latin typeface="Calibri"/>
                <a:ea typeface="宋体"/>
              </a:rPr>
              <a:t>p</a:t>
            </a:r>
            <a:r>
              <a:rPr lang="en-US" sz="2800" b="0" i="0" u="none" strike="noStrike" kern="1200" cap="none" spc="0" baseline="-25000" dirty="0">
                <a:solidFill>
                  <a:srgbClr val="000000"/>
                </a:solidFill>
                <a:uFillTx/>
                <a:latin typeface="Calibri"/>
                <a:ea typeface="宋体"/>
              </a:rPr>
              <a:t>i</a:t>
            </a:r>
            <a:r>
              <a:rPr lang="en-US" sz="2800" b="0" i="0" u="none" strike="noStrike" kern="1200" cap="none" spc="0" baseline="0" dirty="0">
                <a:solidFill>
                  <a:srgbClr val="000000"/>
                </a:solidFill>
                <a:uFillTx/>
                <a:latin typeface="Calibri"/>
                <a:ea typeface="宋体"/>
              </a:rPr>
              <a:t>-</a:t>
            </a:r>
            <a:r>
              <a:rPr lang="en-US" sz="2800" b="0" i="0" u="none" strike="noStrike" kern="1200" cap="none" spc="0" baseline="0" dirty="0" err="1">
                <a:solidFill>
                  <a:srgbClr val="000000"/>
                </a:solidFill>
                <a:uFillTx/>
                <a:latin typeface="Calibri"/>
                <a:ea typeface="宋体"/>
              </a:rPr>
              <a:t>p</a:t>
            </a:r>
            <a:r>
              <a:rPr lang="en-US" sz="2800" b="0" i="0" u="none" strike="noStrike" kern="1200" cap="none" spc="0" baseline="-25000" dirty="0" err="1">
                <a:solidFill>
                  <a:srgbClr val="000000"/>
                </a:solidFill>
                <a:uFillTx/>
                <a:latin typeface="Calibri"/>
                <a:ea typeface="宋体"/>
              </a:rPr>
              <a:t>j</a:t>
            </a:r>
            <a:r>
              <a:rPr lang="en-US" sz="2800" b="0" i="0" u="none" strike="noStrike" kern="1200" cap="none" spc="0" baseline="0" dirty="0">
                <a:solidFill>
                  <a:srgbClr val="000000"/>
                </a:solidFill>
                <a:uFillTx/>
                <a:latin typeface="Calibri"/>
                <a:ea typeface="宋体"/>
              </a:rPr>
              <a:t>)</a:t>
            </a:r>
            <a:r>
              <a:rPr lang="en-US" sz="2800" b="0" i="0" u="none" strike="noStrike" kern="1200" cap="none" spc="0" baseline="30000" dirty="0">
                <a:solidFill>
                  <a:srgbClr val="000000"/>
                </a:solidFill>
                <a:uFillTx/>
                <a:latin typeface="Calibri"/>
                <a:ea typeface="宋体"/>
              </a:rPr>
              <a:t>2</a:t>
            </a:r>
            <a:r>
              <a:rPr lang="en-US" sz="2800" b="0" i="0" u="none" strike="noStrike" kern="1200" cap="none" spc="0" baseline="0" dirty="0">
                <a:solidFill>
                  <a:srgbClr val="000000"/>
                </a:solidFill>
                <a:uFillTx/>
                <a:latin typeface="Calibri"/>
                <a:ea typeface="宋体"/>
              </a:rPr>
              <a:t>  &lt;  </a:t>
            </a:r>
            <a:r>
              <a:rPr lang="en-US" sz="2800" b="0" i="0" u="none" strike="noStrike" kern="1200" cap="none" spc="0" baseline="0" dirty="0" err="1">
                <a:solidFill>
                  <a:srgbClr val="000000"/>
                </a:solidFill>
                <a:uFillTx/>
                <a:latin typeface="Calibri"/>
                <a:ea typeface="宋体"/>
              </a:rPr>
              <a:t>Rc</a:t>
            </a:r>
            <a:r>
              <a:rPr lang="en-US" sz="2800" b="0" i="0" u="none" strike="noStrike" kern="1200" cap="none" spc="0" baseline="30000" dirty="0">
                <a:solidFill>
                  <a:srgbClr val="000000"/>
                </a:solidFill>
                <a:uFillTx/>
                <a:latin typeface="Calibri"/>
                <a:ea typeface="宋体"/>
              </a:rPr>
              <a:t> </a:t>
            </a:r>
            <a:r>
              <a:rPr lang="en-US" sz="2800" b="0" i="0" u="none" strike="noStrike" kern="1200" cap="none" spc="0" baseline="30000" dirty="0" smtClean="0">
                <a:solidFill>
                  <a:srgbClr val="000000"/>
                </a:solidFill>
                <a:uFillTx/>
                <a:latin typeface="Calibri"/>
                <a:ea typeface="宋体"/>
              </a:rPr>
              <a:t>2</a:t>
            </a:r>
            <a:r>
              <a:rPr lang="en-US" sz="2800" dirty="0" smtClean="0">
                <a:solidFill>
                  <a:srgbClr val="000000"/>
                </a:solidFill>
                <a:latin typeface="Calibri"/>
                <a:ea typeface="宋体"/>
              </a:rPr>
              <a:t> </a:t>
            </a:r>
            <a:endParaRPr lang="en-US" sz="2800" baseline="30000" dirty="0" smtClean="0">
              <a:solidFill>
                <a:srgbClr val="000000"/>
              </a:solidFill>
              <a:latin typeface="Calibri"/>
              <a:ea typeface="宋体"/>
            </a:endParaRPr>
          </a:p>
          <a:p>
            <a:pPr lvl="0">
              <a:defRPr sz="1800" b="0" i="0" u="none" strike="noStrike" kern="0" cap="none" spc="0" baseline="0">
                <a:solidFill>
                  <a:srgbClr val="000000"/>
                </a:solidFill>
                <a:uFillTx/>
              </a:defRPr>
            </a:pPr>
            <a:r>
              <a:rPr lang="en-US" sz="2800" dirty="0" smtClean="0">
                <a:solidFill>
                  <a:srgbClr val="000000"/>
                </a:solidFill>
                <a:latin typeface="Calibri"/>
                <a:ea typeface="宋体"/>
              </a:rPr>
              <a:t>                                                  </a:t>
            </a:r>
            <a:r>
              <a:rPr lang="el-GR" altLang="zh-CN" sz="2800" dirty="0" smtClean="0">
                <a:solidFill>
                  <a:srgbClr val="000000"/>
                </a:solidFill>
              </a:rPr>
              <a:t>ν</a:t>
            </a:r>
            <a:r>
              <a:rPr lang="en-US" altLang="zh-CN" sz="2800" dirty="0" smtClean="0">
                <a:solidFill>
                  <a:srgbClr val="000000"/>
                </a:solidFill>
              </a:rPr>
              <a:t> = 0.16 fm</a:t>
            </a:r>
            <a:r>
              <a:rPr lang="en-US" altLang="zh-CN" sz="2800" baseline="30000" dirty="0" smtClean="0">
                <a:solidFill>
                  <a:srgbClr val="000000"/>
                </a:solidFill>
              </a:rPr>
              <a:t>-2</a:t>
            </a:r>
            <a:endParaRPr lang="en-US" sz="2800" baseline="30000" dirty="0" smtClean="0">
              <a:solidFill>
                <a:srgbClr val="000000"/>
              </a:solidFill>
              <a:latin typeface="Calibri"/>
              <a:ea typeface="宋体"/>
            </a:endParaRPr>
          </a:p>
        </p:txBody>
      </p:sp>
      <p:pic>
        <p:nvPicPr>
          <p:cNvPr id="3" name="Picture 5" descr="BE_Z10.gif"/>
          <p:cNvPicPr>
            <a:picLocks noChangeAspect="1"/>
          </p:cNvPicPr>
          <p:nvPr/>
        </p:nvPicPr>
        <p:blipFill>
          <a:blip r:embed="rId2" cstate="print"/>
          <a:stretch>
            <a:fillRect/>
          </a:stretch>
        </p:blipFill>
        <p:spPr>
          <a:xfrm>
            <a:off x="-14447" y="1917652"/>
            <a:ext cx="4419596" cy="4751707"/>
          </a:xfrm>
          <a:prstGeom prst="rect">
            <a:avLst/>
          </a:prstGeom>
          <a:noFill/>
          <a:ln>
            <a:noFill/>
          </a:ln>
        </p:spPr>
      </p:pic>
      <p:sp>
        <p:nvSpPr>
          <p:cNvPr id="4" name="TextBox 4"/>
          <p:cNvSpPr txBox="1"/>
          <p:nvPr/>
        </p:nvSpPr>
        <p:spPr>
          <a:xfrm>
            <a:off x="6300192" y="2132856"/>
            <a:ext cx="898004" cy="52321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Calibri"/>
                <a:ea typeface="宋体"/>
              </a:rPr>
              <a:t>Z=10</a:t>
            </a:r>
          </a:p>
        </p:txBody>
      </p:sp>
      <p:grpSp>
        <p:nvGrpSpPr>
          <p:cNvPr id="5" name="组合 26"/>
          <p:cNvGrpSpPr/>
          <p:nvPr/>
        </p:nvGrpSpPr>
        <p:grpSpPr>
          <a:xfrm>
            <a:off x="1065678" y="2852937"/>
            <a:ext cx="4235117" cy="3312368"/>
            <a:chOff x="1065678" y="2852937"/>
            <a:chExt cx="4235117" cy="3312368"/>
          </a:xfrm>
        </p:grpSpPr>
        <p:sp>
          <p:nvSpPr>
            <p:cNvPr id="6" name="TextBox 5"/>
            <p:cNvSpPr txBox="1"/>
            <p:nvPr/>
          </p:nvSpPr>
          <p:spPr>
            <a:xfrm>
              <a:off x="4450046" y="5703643"/>
              <a:ext cx="340156" cy="46166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ea typeface="宋体"/>
                </a:rPr>
                <a:t>0</a:t>
              </a:r>
            </a:p>
          </p:txBody>
        </p:sp>
        <p:sp>
          <p:nvSpPr>
            <p:cNvPr id="7" name="TextBox 7"/>
            <p:cNvSpPr txBox="1"/>
            <p:nvPr/>
          </p:nvSpPr>
          <p:spPr>
            <a:xfrm>
              <a:off x="4378037" y="2852937"/>
              <a:ext cx="495649" cy="46166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Calibri"/>
                  <a:ea typeface="宋体"/>
                </a:rPr>
                <a:t>20</a:t>
              </a:r>
              <a:endParaRPr lang="en-US" sz="2400" b="0" i="0" u="none" strike="noStrike" kern="1200" cap="none" spc="0" baseline="0" dirty="0">
                <a:solidFill>
                  <a:srgbClr val="000000"/>
                </a:solidFill>
                <a:uFillTx/>
                <a:latin typeface="Calibri"/>
                <a:ea typeface="宋体"/>
              </a:endParaRPr>
            </a:p>
          </p:txBody>
        </p:sp>
        <p:grpSp>
          <p:nvGrpSpPr>
            <p:cNvPr id="8" name="组合 24"/>
            <p:cNvGrpSpPr/>
            <p:nvPr/>
          </p:nvGrpSpPr>
          <p:grpSpPr>
            <a:xfrm>
              <a:off x="1065678" y="3140963"/>
              <a:ext cx="4235117" cy="2736315"/>
              <a:chOff x="1065678" y="3140963"/>
              <a:chExt cx="4235117" cy="2736315"/>
            </a:xfrm>
          </p:grpSpPr>
          <p:sp>
            <p:nvSpPr>
              <p:cNvPr id="9" name="TextBox 4"/>
              <p:cNvSpPr txBox="1"/>
              <p:nvPr/>
            </p:nvSpPr>
            <p:spPr>
              <a:xfrm rot="16200004">
                <a:off x="4130601" y="4060648"/>
                <a:ext cx="1755611" cy="584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ea typeface="宋体"/>
                  </a:rPr>
                  <a:t>Sn (MeV)</a:t>
                </a:r>
              </a:p>
            </p:txBody>
          </p:sp>
          <p:sp>
            <p:nvSpPr>
              <p:cNvPr id="10" name="椭圆 8"/>
              <p:cNvSpPr/>
              <p:nvPr/>
            </p:nvSpPr>
            <p:spPr>
              <a:xfrm>
                <a:off x="1065678" y="3140963"/>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1" name="椭圆 9"/>
              <p:cNvSpPr/>
              <p:nvPr/>
            </p:nvSpPr>
            <p:spPr>
              <a:xfrm>
                <a:off x="1641741" y="3573018"/>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2" name="椭圆 10"/>
              <p:cNvSpPr/>
              <p:nvPr/>
            </p:nvSpPr>
            <p:spPr>
              <a:xfrm>
                <a:off x="1857759" y="4941170"/>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3" name="椭圆 11"/>
              <p:cNvSpPr/>
              <p:nvPr/>
            </p:nvSpPr>
            <p:spPr>
              <a:xfrm>
                <a:off x="1353705" y="4221089"/>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4" name="椭圆 12"/>
              <p:cNvSpPr/>
              <p:nvPr/>
            </p:nvSpPr>
            <p:spPr>
              <a:xfrm>
                <a:off x="2145795" y="4365107"/>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5" name="椭圆 13"/>
              <p:cNvSpPr/>
              <p:nvPr/>
            </p:nvSpPr>
            <p:spPr>
              <a:xfrm>
                <a:off x="2433821" y="5085179"/>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6" name="椭圆 14"/>
              <p:cNvSpPr/>
              <p:nvPr/>
            </p:nvSpPr>
            <p:spPr>
              <a:xfrm>
                <a:off x="2649848" y="4581125"/>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7" name="椭圆 15"/>
              <p:cNvSpPr/>
              <p:nvPr/>
            </p:nvSpPr>
            <p:spPr>
              <a:xfrm>
                <a:off x="2937884" y="5301206"/>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8" name="椭圆 16"/>
              <p:cNvSpPr/>
              <p:nvPr/>
            </p:nvSpPr>
            <p:spPr>
              <a:xfrm>
                <a:off x="3225911" y="5013179"/>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9" name="椭圆 17"/>
              <p:cNvSpPr/>
              <p:nvPr/>
            </p:nvSpPr>
            <p:spPr>
              <a:xfrm>
                <a:off x="3513947" y="5661251"/>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0" name="椭圆 18"/>
              <p:cNvSpPr/>
              <p:nvPr/>
            </p:nvSpPr>
            <p:spPr>
              <a:xfrm>
                <a:off x="3729965" y="5301206"/>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1" name="椭圆 19"/>
              <p:cNvSpPr/>
              <p:nvPr/>
            </p:nvSpPr>
            <p:spPr>
              <a:xfrm>
                <a:off x="4018001" y="5733260"/>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2" name="椭圆 20"/>
              <p:cNvSpPr/>
              <p:nvPr/>
            </p:nvSpPr>
            <p:spPr>
              <a:xfrm>
                <a:off x="4234028" y="5301206"/>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3" name="右箭头 21"/>
              <p:cNvSpPr/>
              <p:nvPr/>
            </p:nvSpPr>
            <p:spPr>
              <a:xfrm>
                <a:off x="3081893" y="4437107"/>
                <a:ext cx="432044" cy="288036"/>
              </a:xfrm>
              <a:custGeom>
                <a:avLst>
                  <a:gd name="f0" fmla="val 144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4" name="TextBox 25"/>
            <p:cNvSpPr txBox="1"/>
            <p:nvPr/>
          </p:nvSpPr>
          <p:spPr>
            <a:xfrm>
              <a:off x="4306037" y="4335490"/>
              <a:ext cx="495649" cy="46166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Calibri"/>
                  <a:ea typeface="宋体"/>
                </a:rPr>
                <a:t>10</a:t>
              </a:r>
              <a:endParaRPr lang="en-US" sz="2400" b="0" i="0" u="none" strike="noStrike" kern="1200" cap="none" spc="0" baseline="0" dirty="0">
                <a:solidFill>
                  <a:srgbClr val="000000"/>
                </a:solidFill>
                <a:uFillTx/>
                <a:latin typeface="Calibri"/>
                <a:ea typeface="宋体"/>
              </a:endParaRPr>
            </a:p>
          </p:txBody>
        </p:sp>
      </p:grpSp>
      <p:sp>
        <p:nvSpPr>
          <p:cNvPr id="25" name="矩形 27"/>
          <p:cNvSpPr/>
          <p:nvPr/>
        </p:nvSpPr>
        <p:spPr>
          <a:xfrm>
            <a:off x="0" y="1916829"/>
            <a:ext cx="5436098" cy="432044"/>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nvGrpSpPr>
          <p:cNvPr id="26" name="组合 58"/>
          <p:cNvGrpSpPr/>
          <p:nvPr/>
        </p:nvGrpSpPr>
        <p:grpSpPr>
          <a:xfrm>
            <a:off x="5488942" y="2852937"/>
            <a:ext cx="3691569" cy="3672413"/>
            <a:chOff x="5488942" y="2852937"/>
            <a:chExt cx="3691569" cy="3672413"/>
          </a:xfrm>
        </p:grpSpPr>
        <p:cxnSp>
          <p:nvCxnSpPr>
            <p:cNvPr id="27" name="直接箭头连接符 29"/>
            <p:cNvCxnSpPr/>
            <p:nvPr/>
          </p:nvCxnSpPr>
          <p:spPr>
            <a:xfrm flipV="1">
              <a:off x="6201085" y="5373215"/>
              <a:ext cx="2592288" cy="72009"/>
            </a:xfrm>
            <a:prstGeom prst="straightConnector1">
              <a:avLst/>
            </a:prstGeom>
            <a:noFill/>
            <a:ln w="9528">
              <a:solidFill>
                <a:srgbClr val="4A7EBB"/>
              </a:solidFill>
              <a:prstDash val="solid"/>
              <a:tailEnd type="arrow"/>
            </a:ln>
          </p:spPr>
        </p:cxnSp>
        <p:sp>
          <p:nvSpPr>
            <p:cNvPr id="28" name="椭圆 30"/>
            <p:cNvSpPr/>
            <p:nvPr/>
          </p:nvSpPr>
          <p:spPr>
            <a:xfrm>
              <a:off x="6633139" y="4005062"/>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B05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9" name="椭圆 31"/>
            <p:cNvSpPr/>
            <p:nvPr/>
          </p:nvSpPr>
          <p:spPr>
            <a:xfrm>
              <a:off x="6785533" y="4293098"/>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B05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0" name="椭圆 32"/>
            <p:cNvSpPr/>
            <p:nvPr/>
          </p:nvSpPr>
          <p:spPr>
            <a:xfrm>
              <a:off x="6993175" y="4293098"/>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B05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1" name="椭圆 33"/>
            <p:cNvSpPr/>
            <p:nvPr/>
          </p:nvSpPr>
          <p:spPr>
            <a:xfrm>
              <a:off x="7145578" y="4509116"/>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B05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2" name="椭圆 34"/>
            <p:cNvSpPr/>
            <p:nvPr/>
          </p:nvSpPr>
          <p:spPr>
            <a:xfrm>
              <a:off x="7353211" y="4437107"/>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B05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3" name="椭圆 35"/>
            <p:cNvSpPr/>
            <p:nvPr/>
          </p:nvSpPr>
          <p:spPr>
            <a:xfrm>
              <a:off x="7497229" y="4581125"/>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B05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Calibri"/>
                  <a:ea typeface="宋体"/>
                </a:rPr>
                <a:t>00</a:t>
              </a:r>
            </a:p>
          </p:txBody>
        </p:sp>
        <p:sp>
          <p:nvSpPr>
            <p:cNvPr id="34" name="椭圆 36"/>
            <p:cNvSpPr/>
            <p:nvPr/>
          </p:nvSpPr>
          <p:spPr>
            <a:xfrm>
              <a:off x="7649632" y="4733528"/>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B05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ea typeface="宋体"/>
                </a:rPr>
                <a:t>00</a:t>
              </a:r>
            </a:p>
          </p:txBody>
        </p:sp>
        <p:sp>
          <p:nvSpPr>
            <p:cNvPr id="35" name="椭圆 37"/>
            <p:cNvSpPr/>
            <p:nvPr/>
          </p:nvSpPr>
          <p:spPr>
            <a:xfrm>
              <a:off x="7857274" y="4885931"/>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B05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ea typeface="宋体"/>
                </a:rPr>
                <a:t>00</a:t>
              </a:r>
            </a:p>
          </p:txBody>
        </p:sp>
        <p:sp>
          <p:nvSpPr>
            <p:cNvPr id="36" name="椭圆 38"/>
            <p:cNvSpPr/>
            <p:nvPr/>
          </p:nvSpPr>
          <p:spPr>
            <a:xfrm>
              <a:off x="8009668" y="4869161"/>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B05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ea typeface="宋体"/>
                </a:rPr>
                <a:t>00</a:t>
              </a:r>
            </a:p>
          </p:txBody>
        </p:sp>
        <p:sp>
          <p:nvSpPr>
            <p:cNvPr id="37" name="椭圆 39"/>
            <p:cNvSpPr/>
            <p:nvPr/>
          </p:nvSpPr>
          <p:spPr>
            <a:xfrm>
              <a:off x="6777148" y="4149080"/>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smtClean="0">
                  <a:solidFill>
                    <a:srgbClr val="FFFFFF"/>
                  </a:solidFill>
                  <a:uFillTx/>
                  <a:latin typeface="Calibri"/>
                  <a:ea typeface="宋体"/>
                </a:rPr>
                <a:t>0</a:t>
              </a:r>
              <a:endParaRPr lang="en-US" sz="1800" b="0" i="0" u="none" strike="noStrike" kern="1200" cap="none" spc="0" baseline="0" dirty="0">
                <a:solidFill>
                  <a:srgbClr val="FFFFFF"/>
                </a:solidFill>
                <a:uFillTx/>
                <a:latin typeface="Calibri"/>
                <a:ea typeface="宋体"/>
              </a:endParaRPr>
            </a:p>
          </p:txBody>
        </p:sp>
        <p:sp>
          <p:nvSpPr>
            <p:cNvPr id="38" name="椭圆 40"/>
            <p:cNvSpPr/>
            <p:nvPr/>
          </p:nvSpPr>
          <p:spPr>
            <a:xfrm>
              <a:off x="6993175" y="4149080"/>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smtClean="0">
                  <a:solidFill>
                    <a:srgbClr val="FFFFFF"/>
                  </a:solidFill>
                  <a:uFillTx/>
                  <a:latin typeface="Calibri"/>
                  <a:ea typeface="宋体"/>
                </a:rPr>
                <a:t>0</a:t>
              </a:r>
              <a:endParaRPr lang="en-US" sz="1800" b="0" i="0" u="none" strike="noStrike" kern="1200" cap="none" spc="0" baseline="0" dirty="0">
                <a:solidFill>
                  <a:srgbClr val="FFFFFF"/>
                </a:solidFill>
                <a:uFillTx/>
                <a:latin typeface="Calibri"/>
                <a:ea typeface="宋体"/>
              </a:endParaRPr>
            </a:p>
          </p:txBody>
        </p:sp>
        <p:sp>
          <p:nvSpPr>
            <p:cNvPr id="39" name="椭圆 41"/>
            <p:cNvSpPr/>
            <p:nvPr/>
          </p:nvSpPr>
          <p:spPr>
            <a:xfrm>
              <a:off x="7145578" y="4077071"/>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ea typeface="宋体"/>
                </a:rPr>
                <a:t>00</a:t>
              </a:r>
            </a:p>
          </p:txBody>
        </p:sp>
        <p:sp>
          <p:nvSpPr>
            <p:cNvPr id="40" name="椭圆 42"/>
            <p:cNvSpPr/>
            <p:nvPr/>
          </p:nvSpPr>
          <p:spPr>
            <a:xfrm>
              <a:off x="7353211" y="4365107"/>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smtClean="0">
                  <a:solidFill>
                    <a:srgbClr val="FFFFFF"/>
                  </a:solidFill>
                  <a:uFillTx/>
                  <a:latin typeface="Calibri"/>
                  <a:ea typeface="宋体"/>
                </a:rPr>
                <a:t>0</a:t>
              </a:r>
              <a:endParaRPr lang="en-US" sz="1800" b="0" i="0" u="none" strike="noStrike" kern="1200" cap="none" spc="0" baseline="0" dirty="0">
                <a:solidFill>
                  <a:srgbClr val="FFFFFF"/>
                </a:solidFill>
                <a:uFillTx/>
                <a:latin typeface="Calibri"/>
                <a:ea typeface="宋体"/>
              </a:endParaRPr>
            </a:p>
          </p:txBody>
        </p:sp>
        <p:sp>
          <p:nvSpPr>
            <p:cNvPr id="41" name="椭圆 43"/>
            <p:cNvSpPr/>
            <p:nvPr/>
          </p:nvSpPr>
          <p:spPr>
            <a:xfrm>
              <a:off x="7505614" y="4221089"/>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Calibri"/>
                  <a:ea typeface="宋体"/>
                </a:rPr>
                <a:t>00</a:t>
              </a:r>
            </a:p>
          </p:txBody>
        </p:sp>
        <p:sp>
          <p:nvSpPr>
            <p:cNvPr id="42" name="椭圆 44"/>
            <p:cNvSpPr/>
            <p:nvPr/>
          </p:nvSpPr>
          <p:spPr>
            <a:xfrm>
              <a:off x="7641247" y="4221089"/>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smtClean="0">
                  <a:solidFill>
                    <a:srgbClr val="FFFFFF"/>
                  </a:solidFill>
                  <a:uFillTx/>
                  <a:latin typeface="Calibri"/>
                  <a:ea typeface="宋体"/>
                </a:rPr>
                <a:t>0</a:t>
              </a:r>
              <a:endParaRPr lang="en-US" sz="1800" b="0" i="0" u="none" strike="noStrike" kern="1200" cap="none" spc="0" baseline="0" dirty="0">
                <a:solidFill>
                  <a:srgbClr val="FFFFFF"/>
                </a:solidFill>
                <a:uFillTx/>
                <a:latin typeface="Calibri"/>
                <a:ea typeface="宋体"/>
              </a:endParaRPr>
            </a:p>
          </p:txBody>
        </p:sp>
        <p:sp>
          <p:nvSpPr>
            <p:cNvPr id="43" name="椭圆 45"/>
            <p:cNvSpPr/>
            <p:nvPr/>
          </p:nvSpPr>
          <p:spPr>
            <a:xfrm>
              <a:off x="7857274" y="4221089"/>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smtClean="0">
                  <a:solidFill>
                    <a:srgbClr val="FFFFFF"/>
                  </a:solidFill>
                  <a:uFillTx/>
                  <a:latin typeface="Calibri"/>
                  <a:ea typeface="宋体"/>
                </a:rPr>
                <a:t>0</a:t>
              </a:r>
              <a:endParaRPr lang="en-US" sz="1800" b="0" i="0" u="none" strike="noStrike" kern="1200" cap="none" spc="0" baseline="0" dirty="0">
                <a:solidFill>
                  <a:srgbClr val="FFFFFF"/>
                </a:solidFill>
                <a:uFillTx/>
                <a:latin typeface="Calibri"/>
                <a:ea typeface="宋体"/>
              </a:endParaRPr>
            </a:p>
          </p:txBody>
        </p:sp>
        <p:pic>
          <p:nvPicPr>
            <p:cNvPr id="44" name="Picture 2"/>
            <p:cNvPicPr>
              <a:picLocks noChangeAspect="1"/>
            </p:cNvPicPr>
            <p:nvPr/>
          </p:nvPicPr>
          <p:blipFill>
            <a:blip r:embed="rId3" cstate="print"/>
            <a:srcRect l="7987" t="48438" r="83572" b="29561"/>
            <a:stretch>
              <a:fillRect/>
            </a:stretch>
          </p:blipFill>
          <p:spPr>
            <a:xfrm>
              <a:off x="5699263" y="2852937"/>
              <a:ext cx="789858" cy="2583436"/>
            </a:xfrm>
            <a:prstGeom prst="rect">
              <a:avLst/>
            </a:prstGeom>
            <a:noFill/>
            <a:ln>
              <a:noFill/>
            </a:ln>
          </p:spPr>
        </p:pic>
        <p:pic>
          <p:nvPicPr>
            <p:cNvPr id="45" name="Picture 2"/>
            <p:cNvPicPr>
              <a:picLocks noChangeAspect="1"/>
            </p:cNvPicPr>
            <p:nvPr/>
          </p:nvPicPr>
          <p:blipFill>
            <a:blip r:embed="rId3" cstate="print"/>
            <a:srcRect l="36345" t="66764" r="35954" b="25878"/>
            <a:stretch>
              <a:fillRect/>
            </a:stretch>
          </p:blipFill>
          <p:spPr>
            <a:xfrm>
              <a:off x="6273094" y="5013179"/>
              <a:ext cx="2592287" cy="864098"/>
            </a:xfrm>
            <a:prstGeom prst="rect">
              <a:avLst/>
            </a:prstGeom>
            <a:noFill/>
            <a:ln>
              <a:noFill/>
            </a:ln>
          </p:spPr>
        </p:pic>
        <p:sp>
          <p:nvSpPr>
            <p:cNvPr id="46" name="TextBox 48"/>
            <p:cNvSpPr txBox="1"/>
            <p:nvPr/>
          </p:nvSpPr>
          <p:spPr>
            <a:xfrm>
              <a:off x="6875071" y="5517233"/>
              <a:ext cx="2305440" cy="95410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ea typeface="宋体"/>
                </a:rPr>
                <a:t>20                 30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ea typeface="宋体"/>
              </a:endParaRPr>
            </a:p>
          </p:txBody>
        </p:sp>
        <p:sp>
          <p:nvSpPr>
            <p:cNvPr id="47" name="TextBox 49"/>
            <p:cNvSpPr txBox="1"/>
            <p:nvPr/>
          </p:nvSpPr>
          <p:spPr>
            <a:xfrm>
              <a:off x="7497229" y="5940573"/>
              <a:ext cx="421913" cy="584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ea typeface="宋体"/>
                </a:rPr>
                <a:t>A</a:t>
              </a:r>
            </a:p>
          </p:txBody>
        </p:sp>
        <p:cxnSp>
          <p:nvCxnSpPr>
            <p:cNvPr id="48" name="直接连接符 50"/>
            <p:cNvCxnSpPr/>
            <p:nvPr/>
          </p:nvCxnSpPr>
          <p:spPr>
            <a:xfrm>
              <a:off x="6201085" y="2852937"/>
              <a:ext cx="2664297" cy="0"/>
            </a:xfrm>
            <a:prstGeom prst="straightConnector1">
              <a:avLst/>
            </a:prstGeom>
            <a:noFill/>
            <a:ln w="25402">
              <a:solidFill>
                <a:srgbClr val="000000"/>
              </a:solidFill>
              <a:prstDash val="solid"/>
            </a:ln>
          </p:spPr>
        </p:cxnSp>
        <p:cxnSp>
          <p:nvCxnSpPr>
            <p:cNvPr id="49" name="直接连接符 51"/>
            <p:cNvCxnSpPr>
              <a:stCxn id="45" idx="3"/>
            </p:cNvCxnSpPr>
            <p:nvPr/>
          </p:nvCxnSpPr>
          <p:spPr>
            <a:xfrm flipV="1">
              <a:off x="8865382" y="2852937"/>
              <a:ext cx="0" cy="2592287"/>
            </a:xfrm>
            <a:prstGeom prst="straightConnector1">
              <a:avLst/>
            </a:prstGeom>
            <a:noFill/>
            <a:ln w="28575">
              <a:solidFill>
                <a:srgbClr val="000000"/>
              </a:solidFill>
              <a:prstDash val="solid"/>
            </a:ln>
          </p:spPr>
        </p:cxnSp>
        <p:sp>
          <p:nvSpPr>
            <p:cNvPr id="50" name="椭圆 53"/>
            <p:cNvSpPr/>
            <p:nvPr/>
          </p:nvSpPr>
          <p:spPr>
            <a:xfrm>
              <a:off x="7641247" y="3501009"/>
              <a:ext cx="144018"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ea typeface="宋体"/>
                </a:rPr>
                <a:t>00</a:t>
              </a:r>
            </a:p>
          </p:txBody>
        </p:sp>
        <p:sp>
          <p:nvSpPr>
            <p:cNvPr id="51" name="椭圆 54"/>
            <p:cNvSpPr/>
            <p:nvPr/>
          </p:nvSpPr>
          <p:spPr>
            <a:xfrm>
              <a:off x="7641247" y="3068964"/>
              <a:ext cx="127247" cy="14401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B05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ea typeface="宋体"/>
                </a:rPr>
                <a:t>00</a:t>
              </a:r>
            </a:p>
          </p:txBody>
        </p:sp>
        <p:sp>
          <p:nvSpPr>
            <p:cNvPr id="52" name="TextBox 55"/>
            <p:cNvSpPr txBox="1"/>
            <p:nvPr/>
          </p:nvSpPr>
          <p:spPr>
            <a:xfrm>
              <a:off x="7785265" y="2852937"/>
              <a:ext cx="795409" cy="52321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ea typeface="宋体"/>
                </a:rPr>
                <a:t>Exp.</a:t>
              </a:r>
            </a:p>
          </p:txBody>
        </p:sp>
        <p:sp>
          <p:nvSpPr>
            <p:cNvPr id="53" name="TextBox 56"/>
            <p:cNvSpPr txBox="1"/>
            <p:nvPr/>
          </p:nvSpPr>
          <p:spPr>
            <a:xfrm>
              <a:off x="7785265" y="3356990"/>
              <a:ext cx="922044" cy="52321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ea typeface="宋体"/>
                </a:rPr>
                <a:t>AMD</a:t>
              </a:r>
            </a:p>
          </p:txBody>
        </p:sp>
        <p:sp>
          <p:nvSpPr>
            <p:cNvPr id="54" name="TextBox 57"/>
            <p:cNvSpPr txBox="1"/>
            <p:nvPr/>
          </p:nvSpPr>
          <p:spPr>
            <a:xfrm rot="16200004">
              <a:off x="4831871" y="3936191"/>
              <a:ext cx="1837362" cy="52322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000000"/>
                  </a:solidFill>
                  <a:uFillTx/>
                  <a:latin typeface="Calibri"/>
                  <a:ea typeface="宋体"/>
                </a:rPr>
                <a:t>Ex </a:t>
              </a:r>
              <a:r>
                <a:rPr lang="en-US" sz="2800" b="1" i="0" u="none" strike="noStrike" kern="1200" cap="none" spc="0" baseline="0" dirty="0" smtClean="0">
                  <a:solidFill>
                    <a:srgbClr val="000000"/>
                  </a:solidFill>
                  <a:uFillTx/>
                  <a:latin typeface="Calibri"/>
                  <a:ea typeface="宋体"/>
                </a:rPr>
                <a:t>(A </a:t>
              </a:r>
              <a:r>
                <a:rPr lang="en-US" sz="2800" b="1" i="0" u="none" strike="noStrike" kern="1200" cap="none" spc="0" baseline="0" dirty="0" err="1" smtClean="0">
                  <a:solidFill>
                    <a:srgbClr val="000000"/>
                  </a:solidFill>
                  <a:uFillTx/>
                  <a:latin typeface="Calibri"/>
                  <a:ea typeface="宋体"/>
                </a:rPr>
                <a:t>MeV</a:t>
              </a:r>
              <a:r>
                <a:rPr lang="en-US" sz="2800" b="1" i="0" u="none" strike="noStrike" kern="1200" cap="none" spc="0" baseline="0" dirty="0">
                  <a:solidFill>
                    <a:srgbClr val="000000"/>
                  </a:solidFill>
                  <a:uFillTx/>
                  <a:latin typeface="Calibri"/>
                  <a:ea typeface="宋体"/>
                </a:rPr>
                <a:t>)</a:t>
              </a:r>
            </a:p>
          </p:txBody>
        </p:sp>
      </p:grpSp>
      <p:sp>
        <p:nvSpPr>
          <p:cNvPr id="55" name="TextBox 7"/>
          <p:cNvSpPr txBox="1"/>
          <p:nvPr/>
        </p:nvSpPr>
        <p:spPr>
          <a:xfrm>
            <a:off x="4355976" y="3615407"/>
            <a:ext cx="495649" cy="46166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Calibri"/>
                <a:ea typeface="宋体"/>
              </a:rPr>
              <a:t>15</a:t>
            </a:r>
            <a:endParaRPr lang="en-US" sz="2400" b="0" i="0" u="none" strike="noStrike" kern="1200" cap="none" spc="0" baseline="0" dirty="0">
              <a:solidFill>
                <a:srgbClr val="000000"/>
              </a:solidFill>
              <a:uFillTx/>
              <a:latin typeface="Calibri"/>
              <a:ea typeface="宋体"/>
            </a:endParaRPr>
          </a:p>
        </p:txBody>
      </p:sp>
      <p:sp>
        <p:nvSpPr>
          <p:cNvPr id="56" name="TextBox 25"/>
          <p:cNvSpPr txBox="1"/>
          <p:nvPr/>
        </p:nvSpPr>
        <p:spPr>
          <a:xfrm>
            <a:off x="4355976" y="5085184"/>
            <a:ext cx="409086" cy="46166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5</a:t>
            </a:r>
            <a:endParaRPr lang="en-US" sz="2400" b="0" i="0" u="none" strike="noStrike" kern="1200" cap="none" spc="0" baseline="0" dirty="0">
              <a:solidFill>
                <a:srgbClr val="000000"/>
              </a:solidFill>
              <a:uFillTx/>
              <a:latin typeface="Calibri"/>
              <a:ea typeface="宋体"/>
            </a:endParaRPr>
          </a:p>
        </p:txBody>
      </p:sp>
      <p:sp>
        <p:nvSpPr>
          <p:cNvPr id="57" name="TextBox 4"/>
          <p:cNvSpPr txBox="1"/>
          <p:nvPr/>
        </p:nvSpPr>
        <p:spPr>
          <a:xfrm>
            <a:off x="1146069" y="2645292"/>
            <a:ext cx="898004" cy="52321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Calibri"/>
                <a:ea typeface="宋体"/>
              </a:rPr>
              <a:t>Z=10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linds(horizontal)">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linds(horizontal)">
                                      <p:cBhvr>
                                        <p:cTn id="18" dur="500"/>
                                        <p:tgtEl>
                                          <p:spTgt spid="5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blinds(horizontal)">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1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2" cstate="print"/>
          <a:srcRect l="7986" b="73392"/>
          <a:stretch>
            <a:fillRect/>
          </a:stretch>
        </p:blipFill>
        <p:spPr>
          <a:xfrm>
            <a:off x="899592" y="1573608"/>
            <a:ext cx="7848872" cy="2935512"/>
          </a:xfrm>
          <a:prstGeom prst="rect">
            <a:avLst/>
          </a:prstGeom>
          <a:noFill/>
          <a:ln>
            <a:noFill/>
          </a:ln>
        </p:spPr>
      </p:pic>
      <p:pic>
        <p:nvPicPr>
          <p:cNvPr id="8" name="Picture 2"/>
          <p:cNvPicPr>
            <a:picLocks noChangeAspect="1"/>
          </p:cNvPicPr>
          <p:nvPr/>
        </p:nvPicPr>
        <p:blipFill>
          <a:blip r:embed="rId2" cstate="print"/>
          <a:srcRect l="7987" t="90242" r="5288" b="1657"/>
          <a:stretch>
            <a:fillRect/>
          </a:stretch>
        </p:blipFill>
        <p:spPr>
          <a:xfrm>
            <a:off x="899592" y="4407464"/>
            <a:ext cx="7397785" cy="893744"/>
          </a:xfrm>
          <a:prstGeom prst="rect">
            <a:avLst/>
          </a:prstGeom>
          <a:noFill/>
          <a:ln>
            <a:noFill/>
          </a:ln>
        </p:spPr>
      </p:pic>
      <p:sp>
        <p:nvSpPr>
          <p:cNvPr id="4" name="矩形 8"/>
          <p:cNvSpPr/>
          <p:nvPr/>
        </p:nvSpPr>
        <p:spPr>
          <a:xfrm>
            <a:off x="3811259" y="2100294"/>
            <a:ext cx="4167541" cy="572740"/>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5" name="TextBox 9"/>
          <p:cNvSpPr txBox="1"/>
          <p:nvPr/>
        </p:nvSpPr>
        <p:spPr>
          <a:xfrm>
            <a:off x="6381250" y="2208971"/>
            <a:ext cx="777646" cy="60725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Calibri"/>
                <a:ea typeface="宋体"/>
              </a:rPr>
              <a:t>Exp</a:t>
            </a:r>
          </a:p>
        </p:txBody>
      </p:sp>
      <p:sp>
        <p:nvSpPr>
          <p:cNvPr id="9" name="TextBox 8"/>
          <p:cNvSpPr txBox="1"/>
          <p:nvPr/>
        </p:nvSpPr>
        <p:spPr>
          <a:xfrm rot="16200000">
            <a:off x="-335853" y="3044829"/>
            <a:ext cx="2250937" cy="646331"/>
          </a:xfrm>
          <a:prstGeom prst="rect">
            <a:avLst/>
          </a:prstGeom>
          <a:noFill/>
        </p:spPr>
        <p:txBody>
          <a:bodyPr wrap="none" rtlCol="0">
            <a:spAutoFit/>
          </a:bodyPr>
          <a:lstStyle/>
          <a:p>
            <a:r>
              <a:rPr lang="en-US" altLang="zh-CN" sz="3600" dirty="0" smtClean="0"/>
              <a:t>Ex (A </a:t>
            </a:r>
            <a:r>
              <a:rPr lang="en-US" altLang="zh-CN" sz="3600" dirty="0" err="1" smtClean="0"/>
              <a:t>MeV</a:t>
            </a:r>
            <a:r>
              <a:rPr lang="en-US" altLang="zh-CN" sz="3600" dirty="0" smtClean="0"/>
              <a:t>)</a:t>
            </a:r>
            <a:endParaRPr lang="zh-CN" altLang="en-US" sz="3600" dirty="0"/>
          </a:p>
        </p:txBody>
      </p:sp>
      <p:sp>
        <p:nvSpPr>
          <p:cNvPr id="10" name="TextBox 8"/>
          <p:cNvSpPr txBox="1"/>
          <p:nvPr/>
        </p:nvSpPr>
        <p:spPr>
          <a:xfrm>
            <a:off x="1619672" y="2228060"/>
            <a:ext cx="1699504" cy="52322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30000" dirty="0">
                <a:solidFill>
                  <a:srgbClr val="000000"/>
                </a:solidFill>
                <a:uFillTx/>
                <a:latin typeface="Calibri"/>
              </a:rPr>
              <a:t>64</a:t>
            </a:r>
            <a:r>
              <a:rPr lang="en-US" sz="2800" b="1" i="0" u="none" strike="noStrike" kern="1200" cap="none" spc="0" baseline="0" dirty="0">
                <a:solidFill>
                  <a:srgbClr val="000000"/>
                </a:solidFill>
                <a:uFillTx/>
                <a:latin typeface="Calibri"/>
              </a:rPr>
              <a:t>Zn+</a:t>
            </a:r>
            <a:r>
              <a:rPr lang="en-US" sz="2800" b="1" i="0" u="none" strike="noStrike" kern="1200" cap="none" spc="0" baseline="30000" dirty="0">
                <a:solidFill>
                  <a:srgbClr val="000000"/>
                </a:solidFill>
                <a:uFillTx/>
                <a:latin typeface="Calibri"/>
              </a:rPr>
              <a:t>112</a:t>
            </a:r>
            <a:r>
              <a:rPr lang="en-US" sz="2800" b="1" i="0" u="none" strike="noStrike" kern="1200" cap="none" spc="0" baseline="0" dirty="0">
                <a:solidFill>
                  <a:srgbClr val="000000"/>
                </a:solidFill>
                <a:uFillTx/>
                <a:latin typeface="Calibri"/>
              </a:rPr>
              <a:t>Sn</a:t>
            </a:r>
          </a:p>
        </p:txBody>
      </p:sp>
      <p:pic>
        <p:nvPicPr>
          <p:cNvPr id="1026" name="Picture 2"/>
          <p:cNvPicPr>
            <a:picLocks noChangeAspect="1" noChangeArrowheads="1"/>
          </p:cNvPicPr>
          <p:nvPr/>
        </p:nvPicPr>
        <p:blipFill>
          <a:blip r:embed="rId3" cstate="print"/>
          <a:srcRect/>
          <a:stretch>
            <a:fillRect/>
          </a:stretch>
        </p:blipFill>
        <p:spPr bwMode="auto">
          <a:xfrm>
            <a:off x="4139952" y="260648"/>
            <a:ext cx="4104456" cy="5939390"/>
          </a:xfrm>
          <a:prstGeom prst="rect">
            <a:avLst/>
          </a:prstGeom>
          <a:noFill/>
          <a:ln w="9525">
            <a:noFill/>
            <a:miter lim="800000"/>
            <a:headEnd/>
            <a:tailEnd/>
          </a:ln>
        </p:spPr>
      </p:pic>
      <p:sp>
        <p:nvSpPr>
          <p:cNvPr id="12" name="TextBox 11"/>
          <p:cNvSpPr txBox="1"/>
          <p:nvPr/>
        </p:nvSpPr>
        <p:spPr>
          <a:xfrm>
            <a:off x="4211960" y="6237312"/>
            <a:ext cx="4680520" cy="369332"/>
          </a:xfrm>
          <a:prstGeom prst="rect">
            <a:avLst/>
          </a:prstGeom>
          <a:noFill/>
        </p:spPr>
        <p:txBody>
          <a:bodyPr wrap="square" rtlCol="0">
            <a:spAutoFit/>
          </a:bodyPr>
          <a:lstStyle/>
          <a:p>
            <a:r>
              <a:rPr lang="en-US" altLang="zh-CN" dirty="0" err="1" smtClean="0"/>
              <a:t>C.W.Ma</a:t>
            </a:r>
            <a:r>
              <a:rPr lang="en-US" altLang="zh-CN" dirty="0" smtClean="0"/>
              <a:t> et al., CPL Vol. 29, No. 6 (2012) 062101 </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4" y="260648"/>
            <a:ext cx="8712970" cy="126188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Summary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Calibri"/>
                <a:ea typeface="宋体"/>
              </a:rPr>
              <a:t>  </a:t>
            </a:r>
            <a:r>
              <a:rPr lang="en-US" sz="2400" b="0" i="0" u="none" strike="noStrike" kern="1200" cap="none" spc="0" baseline="0" dirty="0">
                <a:solidFill>
                  <a:srgbClr val="000000"/>
                </a:solidFill>
                <a:uFillTx/>
                <a:latin typeface="Calibri"/>
                <a:ea typeface="宋体"/>
              </a:rPr>
              <a:t>1. </a:t>
            </a:r>
            <a:r>
              <a:rPr lang="en-US" sz="2400" b="0" i="0" u="none" strike="noStrike" kern="1200" cap="none" spc="0" baseline="0" dirty="0" smtClean="0">
                <a:solidFill>
                  <a:srgbClr val="000000"/>
                </a:solidFill>
                <a:uFillTx/>
                <a:latin typeface="Calibri"/>
                <a:ea typeface="宋体"/>
              </a:rPr>
              <a:t>Excitation energy and multiplicity of the primary hot fragments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a:t>
            </a:r>
            <a:r>
              <a:rPr lang="en-US" sz="2400" b="0" i="0" u="none" strike="noStrike" kern="1200" cap="none" spc="0" baseline="0" dirty="0" smtClean="0">
                <a:solidFill>
                  <a:srgbClr val="000000"/>
                </a:solidFill>
                <a:uFillTx/>
                <a:latin typeface="Calibri"/>
                <a:ea typeface="宋体"/>
              </a:rPr>
              <a:t>are reconstructed using a</a:t>
            </a:r>
            <a:r>
              <a:rPr lang="en-US" sz="2400" b="0" i="0" u="none" strike="noStrike" kern="1200" cap="none" spc="0" dirty="0" smtClean="0">
                <a:solidFill>
                  <a:srgbClr val="000000"/>
                </a:solidFill>
                <a:uFillTx/>
                <a:latin typeface="Calibri"/>
                <a:ea typeface="宋体"/>
              </a:rPr>
              <a:t> </a:t>
            </a:r>
            <a:r>
              <a:rPr lang="en-US" sz="2400" b="0" i="0" u="none" strike="noStrike" kern="1200" cap="none" spc="0" baseline="0" dirty="0" smtClean="0">
                <a:solidFill>
                  <a:srgbClr val="000000"/>
                </a:solidFill>
                <a:uFillTx/>
                <a:latin typeface="Calibri"/>
                <a:ea typeface="宋体"/>
              </a:rPr>
              <a:t>kinematical </a:t>
            </a:r>
            <a:r>
              <a:rPr lang="en-US" sz="2400" b="0" i="0" u="none" strike="noStrike" kern="1200" cap="none" spc="0" baseline="0" dirty="0">
                <a:solidFill>
                  <a:srgbClr val="000000"/>
                </a:solidFill>
                <a:uFillTx/>
                <a:latin typeface="Calibri"/>
                <a:ea typeface="宋体"/>
              </a:rPr>
              <a:t>focusing technique</a:t>
            </a:r>
            <a:r>
              <a:rPr lang="en-US" sz="2400" b="0" i="0" u="none" strike="noStrike" kern="1200" cap="none" spc="0" baseline="0" dirty="0" smtClean="0">
                <a:solidFill>
                  <a:srgbClr val="000000"/>
                </a:solidFill>
                <a:uFillTx/>
                <a:latin typeface="Calibri"/>
                <a:ea typeface="宋体"/>
              </a:rPr>
              <a:t>.</a:t>
            </a:r>
            <a:endParaRPr lang="en-US" sz="2400" b="0" i="0" u="none" strike="noStrike" kern="1200" cap="none" spc="0" baseline="0" dirty="0">
              <a:solidFill>
                <a:srgbClr val="000000"/>
              </a:solidFill>
              <a:uFillTx/>
              <a:latin typeface="Calibri"/>
              <a:ea typeface="宋体"/>
            </a:endParaRPr>
          </a:p>
        </p:txBody>
      </p:sp>
      <p:sp>
        <p:nvSpPr>
          <p:cNvPr id="3" name="TextBox 2"/>
          <p:cNvSpPr txBox="1"/>
          <p:nvPr/>
        </p:nvSpPr>
        <p:spPr>
          <a:xfrm>
            <a:off x="251520" y="1412776"/>
            <a:ext cx="8712970" cy="83099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kern="0" dirty="0" smtClean="0">
                <a:solidFill>
                  <a:srgbClr val="000000"/>
                </a:solidFill>
                <a:latin typeface="Calibri"/>
                <a:ea typeface="宋体"/>
              </a:rPr>
              <a:t>  2</a:t>
            </a:r>
            <a:r>
              <a:rPr lang="en-US" sz="2400" dirty="0" smtClean="0">
                <a:solidFill>
                  <a:srgbClr val="000000"/>
                </a:solidFill>
                <a:latin typeface="Calibri"/>
                <a:ea typeface="宋体"/>
              </a:rPr>
              <a:t>. </a:t>
            </a:r>
            <a:r>
              <a:rPr lang="en-US" sz="2400" b="0" i="0" u="none" strike="noStrike" kern="1200" cap="none" spc="0" baseline="0" dirty="0" smtClean="0">
                <a:solidFill>
                  <a:srgbClr val="000000"/>
                </a:solidFill>
                <a:uFillTx/>
                <a:latin typeface="Calibri"/>
                <a:ea typeface="宋体"/>
              </a:rPr>
              <a:t>Reconstructed</a:t>
            </a:r>
            <a:r>
              <a:rPr lang="en-US" sz="2400" b="0" i="0" u="none" strike="noStrike" kern="1200" cap="none" spc="0" dirty="0" smtClean="0">
                <a:solidFill>
                  <a:srgbClr val="000000"/>
                </a:solidFill>
                <a:uFillTx/>
                <a:latin typeface="Calibri"/>
                <a:ea typeface="宋体"/>
              </a:rPr>
              <a:t> </a:t>
            </a:r>
            <a:r>
              <a:rPr lang="en-US" sz="2400" dirty="0" smtClean="0">
                <a:solidFill>
                  <a:srgbClr val="000000"/>
                </a:solidFill>
                <a:latin typeface="Calibri"/>
                <a:ea typeface="宋体"/>
              </a:rPr>
              <a:t>Multiplicity distributions are well reproduced by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the AMD primary isotope distributions.</a:t>
            </a:r>
          </a:p>
        </p:txBody>
      </p:sp>
      <p:sp>
        <p:nvSpPr>
          <p:cNvPr id="4" name="TextBox 3"/>
          <p:cNvSpPr txBox="1"/>
          <p:nvPr/>
        </p:nvSpPr>
        <p:spPr>
          <a:xfrm>
            <a:off x="179512" y="2145045"/>
            <a:ext cx="8712970" cy="156966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3. Reconstructed excitation energies are not well reproduced by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the AMD primary nor SMM prediction.</a:t>
            </a:r>
            <a:endParaRPr lang="en-US" sz="2400" b="0" i="0" u="none" strike="noStrike" kern="1200" cap="none" spc="0" dirty="0" smtClean="0">
              <a:solidFill>
                <a:srgbClr val="000000"/>
              </a:solidFill>
              <a:uFillTx/>
              <a:latin typeface="Calibri"/>
              <a:ea typeface="宋体"/>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Reconstructed excitation energy show a significant decrease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as a function of isotope mass A for a given Z.</a:t>
            </a:r>
            <a:r>
              <a:rPr lang="en-US" sz="2400" b="0" i="0" u="none" strike="noStrike" kern="1200" cap="none" spc="0" baseline="0" dirty="0" smtClean="0">
                <a:solidFill>
                  <a:srgbClr val="000000"/>
                </a:solidFill>
                <a:uFillTx/>
                <a:latin typeface="Calibri"/>
                <a:ea typeface="宋体"/>
              </a:rPr>
              <a:t>       </a:t>
            </a:r>
            <a:endParaRPr lang="en-US" sz="2400" b="0" i="0" u="none" strike="noStrike" kern="1200" cap="none" spc="0" baseline="0" dirty="0">
              <a:solidFill>
                <a:srgbClr val="000000"/>
              </a:solidFill>
              <a:uFillTx/>
              <a:latin typeface="Calibri"/>
              <a:ea typeface="宋体"/>
            </a:endParaRPr>
          </a:p>
        </p:txBody>
      </p:sp>
      <p:sp>
        <p:nvSpPr>
          <p:cNvPr id="6" name="TextBox 5"/>
          <p:cNvSpPr txBox="1"/>
          <p:nvPr/>
        </p:nvSpPr>
        <p:spPr>
          <a:xfrm>
            <a:off x="179510" y="4748951"/>
            <a:ext cx="8712970" cy="120032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Calibri"/>
                <a:ea typeface="宋体"/>
              </a:rPr>
              <a:t>  5. Very neutron rich isotopes may </a:t>
            </a:r>
            <a:r>
              <a:rPr lang="en-US" sz="2400" b="0" i="0" u="none" strike="noStrike" kern="1200" cap="none" spc="0" dirty="0" smtClean="0">
                <a:solidFill>
                  <a:srgbClr val="000000"/>
                </a:solidFill>
                <a:uFillTx/>
                <a:latin typeface="Calibri"/>
                <a:ea typeface="宋体"/>
              </a:rPr>
              <a:t>provide a good probe to study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a:t>
            </a:r>
            <a:r>
              <a:rPr lang="en-US" sz="2400" b="0" i="0" u="none" strike="noStrike" kern="1200" cap="none" spc="0" dirty="0" smtClean="0">
                <a:solidFill>
                  <a:srgbClr val="000000"/>
                </a:solidFill>
                <a:uFillTx/>
                <a:latin typeface="Calibri"/>
                <a:ea typeface="宋体"/>
              </a:rPr>
              <a:t>the hot nuclear matter in a point of least </a:t>
            </a:r>
            <a:r>
              <a:rPr lang="en-US" sz="2400" dirty="0" smtClean="0">
                <a:solidFill>
                  <a:srgbClr val="000000"/>
                </a:solidFill>
                <a:latin typeface="Calibri"/>
                <a:ea typeface="宋体"/>
              </a:rPr>
              <a:t>sequential decay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disturbance.</a:t>
            </a:r>
            <a:r>
              <a:rPr lang="en-US" sz="2400" b="0" i="0" u="none" strike="noStrike" kern="1200" cap="none" spc="0" dirty="0" smtClean="0">
                <a:solidFill>
                  <a:srgbClr val="000000"/>
                </a:solidFill>
                <a:uFillTx/>
                <a:latin typeface="Calibri"/>
                <a:ea typeface="宋体"/>
              </a:rPr>
              <a:t> </a:t>
            </a:r>
            <a:endParaRPr lang="en-US" sz="2400" b="0" i="0" u="none" strike="noStrike" kern="1200" cap="none" spc="0" baseline="0" dirty="0">
              <a:solidFill>
                <a:srgbClr val="000000"/>
              </a:solidFill>
              <a:uFillTx/>
              <a:latin typeface="Calibri"/>
              <a:ea typeface="宋体"/>
            </a:endParaRPr>
          </a:p>
        </p:txBody>
      </p:sp>
      <p:sp>
        <p:nvSpPr>
          <p:cNvPr id="7" name="TextBox 6"/>
          <p:cNvSpPr txBox="1"/>
          <p:nvPr/>
        </p:nvSpPr>
        <p:spPr>
          <a:xfrm>
            <a:off x="251518" y="3645024"/>
            <a:ext cx="8712970" cy="120032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4</a:t>
            </a:r>
            <a:r>
              <a:rPr lang="en-US" sz="2400" b="0" i="0" u="none" strike="noStrike" kern="1200" cap="none" spc="0" baseline="0" dirty="0" smtClean="0">
                <a:solidFill>
                  <a:srgbClr val="000000"/>
                </a:solidFill>
                <a:uFillTx/>
                <a:latin typeface="Calibri"/>
                <a:ea typeface="宋体"/>
              </a:rPr>
              <a:t>. </a:t>
            </a:r>
            <a:r>
              <a:rPr lang="en-US" sz="2400" dirty="0" smtClean="0">
                <a:solidFill>
                  <a:srgbClr val="000000"/>
                </a:solidFill>
                <a:latin typeface="Calibri"/>
                <a:ea typeface="宋体"/>
              </a:rPr>
              <a:t>Coalescence method may need to take into account the effect of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neutron (or proton) separation energy for neutron rich ( or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proton rich) isotopes.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Subtitle 2"/>
          <p:cNvSpPr txBox="1">
            <a:spLocks noGrp="1"/>
          </p:cNvSpPr>
          <p:nvPr>
            <p:ph type="subTitle" idx="1"/>
          </p:nvPr>
        </p:nvSpPr>
        <p:spPr>
          <a:xfrm>
            <a:off x="304796" y="604664"/>
            <a:ext cx="3043068" cy="2032248"/>
          </a:xfrm>
        </p:spPr>
        <p:txBody>
          <a:bodyPr anchorCtr="0"/>
          <a:lstStyle/>
          <a:p>
            <a:pPr lvl="0" algn="l">
              <a:lnSpc>
                <a:spcPct val="80000"/>
              </a:lnSpc>
              <a:spcBef>
                <a:spcPts val="600"/>
              </a:spcBef>
            </a:pPr>
            <a:r>
              <a:rPr lang="en-US" sz="2500" b="1" dirty="0">
                <a:solidFill>
                  <a:srgbClr val="C0504D"/>
                </a:solidFill>
              </a:rPr>
              <a:t>W. Lin (IMP)</a:t>
            </a:r>
          </a:p>
          <a:p>
            <a:pPr lvl="0" algn="l">
              <a:lnSpc>
                <a:spcPct val="80000"/>
              </a:lnSpc>
              <a:spcBef>
                <a:spcPts val="600"/>
              </a:spcBef>
            </a:pPr>
            <a:r>
              <a:rPr lang="en-US" sz="2500" dirty="0">
                <a:solidFill>
                  <a:srgbClr val="C0504D"/>
                </a:solidFill>
              </a:rPr>
              <a:t>R. Wada (IMP)</a:t>
            </a:r>
          </a:p>
          <a:p>
            <a:pPr lvl="0" algn="l">
              <a:lnSpc>
                <a:spcPct val="80000"/>
              </a:lnSpc>
              <a:spcBef>
                <a:spcPts val="600"/>
              </a:spcBef>
            </a:pPr>
            <a:r>
              <a:rPr lang="en-US" sz="2500" b="1" dirty="0">
                <a:solidFill>
                  <a:srgbClr val="C0504D"/>
                </a:solidFill>
              </a:rPr>
              <a:t>M. Huang (IMP)</a:t>
            </a:r>
          </a:p>
          <a:p>
            <a:pPr lvl="0" algn="l">
              <a:lnSpc>
                <a:spcPct val="80000"/>
              </a:lnSpc>
              <a:spcBef>
                <a:spcPts val="600"/>
              </a:spcBef>
            </a:pPr>
            <a:r>
              <a:rPr lang="en-US" sz="2500" dirty="0">
                <a:solidFill>
                  <a:srgbClr val="C0504D"/>
                </a:solidFill>
              </a:rPr>
              <a:t>Z. Chen (IMP)</a:t>
            </a:r>
          </a:p>
          <a:p>
            <a:pPr lvl="0" algn="l">
              <a:lnSpc>
                <a:spcPct val="80000"/>
              </a:lnSpc>
              <a:spcBef>
                <a:spcPts val="600"/>
              </a:spcBef>
            </a:pPr>
            <a:r>
              <a:rPr lang="en-US" sz="2500" dirty="0">
                <a:solidFill>
                  <a:srgbClr val="C0504D"/>
                </a:solidFill>
              </a:rPr>
              <a:t>X. Liu (IMP</a:t>
            </a:r>
            <a:r>
              <a:rPr lang="en-US" sz="2500" b="1" dirty="0" smtClean="0">
                <a:solidFill>
                  <a:srgbClr val="C0504D"/>
                </a:solidFill>
              </a:rPr>
              <a:t>)</a:t>
            </a:r>
            <a:endParaRPr lang="en-US" sz="2500" b="1" dirty="0">
              <a:solidFill>
                <a:srgbClr val="C0504D"/>
              </a:solidFill>
            </a:endParaRPr>
          </a:p>
        </p:txBody>
      </p:sp>
      <p:sp>
        <p:nvSpPr>
          <p:cNvPr id="4" name="TextBox 3"/>
          <p:cNvSpPr txBox="1"/>
          <p:nvPr/>
        </p:nvSpPr>
        <p:spPr>
          <a:xfrm>
            <a:off x="2827554" y="559010"/>
            <a:ext cx="6280950" cy="4598182"/>
          </a:xfrm>
          <a:prstGeom prst="rect">
            <a:avLst/>
          </a:prstGeom>
          <a:noFill/>
        </p:spPr>
        <p:txBody>
          <a:bodyPr wrap="none" rtlCol="0">
            <a:spAutoFit/>
          </a:bodyPr>
          <a:lstStyle/>
          <a:p>
            <a:pPr lvl="0">
              <a:lnSpc>
                <a:spcPct val="80000"/>
              </a:lnSpc>
              <a:spcBef>
                <a:spcPts val="600"/>
              </a:spcBef>
            </a:pPr>
            <a:r>
              <a:rPr lang="en-US" altLang="zh-CN" sz="2500" b="1" dirty="0" smtClean="0">
                <a:solidFill>
                  <a:srgbClr val="C0504D"/>
                </a:solidFill>
              </a:rPr>
              <a:t>M. </a:t>
            </a:r>
            <a:r>
              <a:rPr lang="en-US" altLang="zh-CN" sz="2500" b="1" dirty="0" err="1" smtClean="0">
                <a:solidFill>
                  <a:srgbClr val="C00000"/>
                </a:solidFill>
              </a:rPr>
              <a:t>Rodorigus</a:t>
            </a:r>
            <a:r>
              <a:rPr lang="en-US" altLang="zh-CN" sz="2500" b="1" dirty="0" smtClean="0">
                <a:solidFill>
                  <a:srgbClr val="C00000"/>
                </a:solidFill>
              </a:rPr>
              <a:t> (</a:t>
            </a:r>
            <a:r>
              <a:rPr lang="pt-BR" altLang="zh-CN" sz="2800" b="1" i="1" dirty="0" smtClean="0">
                <a:solidFill>
                  <a:srgbClr val="C00000"/>
                </a:solidFill>
              </a:rPr>
              <a:t>Instituto de Fisica, </a:t>
            </a:r>
          </a:p>
          <a:p>
            <a:pPr lvl="0">
              <a:lnSpc>
                <a:spcPct val="80000"/>
              </a:lnSpc>
              <a:spcBef>
                <a:spcPts val="600"/>
              </a:spcBef>
            </a:pPr>
            <a:r>
              <a:rPr lang="pt-BR" altLang="zh-CN" sz="2800" b="1" i="1" dirty="0" smtClean="0">
                <a:solidFill>
                  <a:srgbClr val="C00000"/>
                </a:solidFill>
              </a:rPr>
              <a:t>                         Universidade de São Paulo</a:t>
            </a:r>
            <a:r>
              <a:rPr lang="en-US" altLang="zh-CN" sz="2500" dirty="0" smtClean="0">
                <a:solidFill>
                  <a:srgbClr val="C00000"/>
                </a:solidFill>
              </a:rPr>
              <a:t>)</a:t>
            </a:r>
          </a:p>
          <a:p>
            <a:pPr lvl="0">
              <a:lnSpc>
                <a:spcPct val="80000"/>
              </a:lnSpc>
              <a:spcBef>
                <a:spcPts val="600"/>
              </a:spcBef>
            </a:pPr>
            <a:r>
              <a:rPr lang="en-US" altLang="zh-CN" sz="2500" dirty="0" smtClean="0">
                <a:solidFill>
                  <a:srgbClr val="C0504D"/>
                </a:solidFill>
              </a:rPr>
              <a:t>J. B. </a:t>
            </a:r>
            <a:r>
              <a:rPr lang="en-US" altLang="zh-CN" sz="2500" dirty="0" err="1" smtClean="0">
                <a:solidFill>
                  <a:srgbClr val="C0504D"/>
                </a:solidFill>
              </a:rPr>
              <a:t>Natowitz</a:t>
            </a:r>
            <a:r>
              <a:rPr lang="en-US" altLang="zh-CN" sz="2500" dirty="0" smtClean="0">
                <a:solidFill>
                  <a:srgbClr val="C0504D"/>
                </a:solidFill>
              </a:rPr>
              <a:t> (TAMU)</a:t>
            </a:r>
          </a:p>
          <a:p>
            <a:pPr lvl="0">
              <a:lnSpc>
                <a:spcPct val="80000"/>
              </a:lnSpc>
              <a:spcBef>
                <a:spcPts val="600"/>
              </a:spcBef>
            </a:pPr>
            <a:r>
              <a:rPr lang="en-US" altLang="zh-CN" sz="2500" dirty="0" smtClean="0">
                <a:solidFill>
                  <a:srgbClr val="C0504D"/>
                </a:solidFill>
              </a:rPr>
              <a:t>K. </a:t>
            </a:r>
            <a:r>
              <a:rPr lang="en-US" altLang="zh-CN" sz="2500" dirty="0" err="1" smtClean="0">
                <a:solidFill>
                  <a:srgbClr val="C0504D"/>
                </a:solidFill>
              </a:rPr>
              <a:t>Hagel</a:t>
            </a:r>
            <a:r>
              <a:rPr lang="en-US" altLang="zh-CN" sz="2500" dirty="0" smtClean="0">
                <a:solidFill>
                  <a:srgbClr val="C0504D"/>
                </a:solidFill>
              </a:rPr>
              <a:t> (TAMU)</a:t>
            </a:r>
          </a:p>
          <a:p>
            <a:pPr marL="514350" lvl="0" indent="-514350">
              <a:lnSpc>
                <a:spcPct val="80000"/>
              </a:lnSpc>
              <a:spcBef>
                <a:spcPts val="600"/>
              </a:spcBef>
            </a:pPr>
            <a:r>
              <a:rPr lang="en-US" altLang="zh-CN" sz="2500" dirty="0" smtClean="0">
                <a:solidFill>
                  <a:srgbClr val="C0504D"/>
                </a:solidFill>
              </a:rPr>
              <a:t>A. </a:t>
            </a:r>
            <a:r>
              <a:rPr lang="en-US" altLang="zh-CN" sz="2500" dirty="0" err="1" smtClean="0">
                <a:solidFill>
                  <a:srgbClr val="C0504D"/>
                </a:solidFill>
              </a:rPr>
              <a:t>Bonasera</a:t>
            </a:r>
            <a:r>
              <a:rPr lang="en-US" altLang="zh-CN" sz="2500" dirty="0" smtClean="0">
                <a:solidFill>
                  <a:srgbClr val="C0504D"/>
                </a:solidFill>
              </a:rPr>
              <a:t> (TAMU)</a:t>
            </a:r>
          </a:p>
          <a:p>
            <a:pPr marL="514350" lvl="0" indent="-514350">
              <a:lnSpc>
                <a:spcPct val="80000"/>
              </a:lnSpc>
              <a:spcBef>
                <a:spcPts val="600"/>
              </a:spcBef>
            </a:pPr>
            <a:r>
              <a:rPr lang="en-US" altLang="zh-CN" sz="2500" dirty="0" smtClean="0">
                <a:solidFill>
                  <a:srgbClr val="C0504D"/>
                </a:solidFill>
              </a:rPr>
              <a:t>M. </a:t>
            </a:r>
            <a:r>
              <a:rPr lang="en-US" altLang="zh-CN" sz="2500" dirty="0" err="1" smtClean="0">
                <a:solidFill>
                  <a:srgbClr val="C0504D"/>
                </a:solidFill>
              </a:rPr>
              <a:t>Barbui</a:t>
            </a:r>
            <a:r>
              <a:rPr lang="en-US" altLang="zh-CN" sz="2500" dirty="0" smtClean="0">
                <a:solidFill>
                  <a:srgbClr val="C0504D"/>
                </a:solidFill>
              </a:rPr>
              <a:t> (TAMU)</a:t>
            </a:r>
          </a:p>
          <a:p>
            <a:pPr marL="514350" lvl="0" indent="-514350">
              <a:lnSpc>
                <a:spcPct val="80000"/>
              </a:lnSpc>
              <a:spcBef>
                <a:spcPts val="600"/>
              </a:spcBef>
            </a:pPr>
            <a:r>
              <a:rPr lang="en-US" altLang="zh-CN" sz="2500" dirty="0" smtClean="0">
                <a:solidFill>
                  <a:srgbClr val="C0504D"/>
                </a:solidFill>
              </a:rPr>
              <a:t>C. </a:t>
            </a:r>
            <a:r>
              <a:rPr lang="en-US" altLang="zh-CN" sz="2500" dirty="0" err="1" smtClean="0">
                <a:solidFill>
                  <a:srgbClr val="C0504D"/>
                </a:solidFill>
              </a:rPr>
              <a:t>Bottosso</a:t>
            </a:r>
            <a:r>
              <a:rPr lang="en-US" altLang="zh-CN" sz="2500" dirty="0" smtClean="0">
                <a:solidFill>
                  <a:srgbClr val="C0504D"/>
                </a:solidFill>
              </a:rPr>
              <a:t> (TAMU)</a:t>
            </a:r>
          </a:p>
          <a:p>
            <a:pPr marL="514350" lvl="0" indent="-514350">
              <a:lnSpc>
                <a:spcPct val="80000"/>
              </a:lnSpc>
              <a:spcBef>
                <a:spcPts val="600"/>
              </a:spcBef>
            </a:pPr>
            <a:r>
              <a:rPr lang="en-US" altLang="zh-CN" sz="2500" dirty="0" smtClean="0">
                <a:solidFill>
                  <a:srgbClr val="C0504D"/>
                </a:solidFill>
              </a:rPr>
              <a:t>K. J. Schmidt (Silesia Univ. Poland)</a:t>
            </a:r>
          </a:p>
          <a:p>
            <a:pPr marL="514350" lvl="0" indent="-514350">
              <a:lnSpc>
                <a:spcPct val="80000"/>
              </a:lnSpc>
              <a:spcBef>
                <a:spcPts val="600"/>
              </a:spcBef>
            </a:pPr>
            <a:r>
              <a:rPr lang="en-US" altLang="zh-CN" sz="2500" dirty="0" smtClean="0">
                <a:solidFill>
                  <a:srgbClr val="C0504D"/>
                </a:solidFill>
              </a:rPr>
              <a:t>S. Kowalski (Silesia Univ. Poland)</a:t>
            </a:r>
          </a:p>
          <a:p>
            <a:pPr marL="514350" lvl="0" indent="-514350">
              <a:lnSpc>
                <a:spcPct val="80000"/>
              </a:lnSpc>
              <a:spcBef>
                <a:spcPts val="600"/>
              </a:spcBef>
            </a:pPr>
            <a:r>
              <a:rPr lang="en-US" altLang="zh-CN" sz="2500" dirty="0" smtClean="0">
                <a:solidFill>
                  <a:srgbClr val="C0504D"/>
                </a:solidFill>
              </a:rPr>
              <a:t>Th. </a:t>
            </a:r>
            <a:r>
              <a:rPr lang="en-US" altLang="zh-CN" sz="2500" dirty="0" err="1" smtClean="0">
                <a:solidFill>
                  <a:srgbClr val="C0504D"/>
                </a:solidFill>
              </a:rPr>
              <a:t>Keutgen</a:t>
            </a:r>
            <a:r>
              <a:rPr lang="en-US" altLang="zh-CN" sz="2500" dirty="0" smtClean="0">
                <a:solidFill>
                  <a:srgbClr val="C0504D"/>
                </a:solidFill>
              </a:rPr>
              <a:t> (Univ. </a:t>
            </a:r>
            <a:r>
              <a:rPr lang="en-US" altLang="zh-CN" sz="2500" dirty="0" err="1" smtClean="0">
                <a:solidFill>
                  <a:srgbClr val="C0504D"/>
                </a:solidFill>
              </a:rPr>
              <a:t>Cathoric</a:t>
            </a:r>
            <a:r>
              <a:rPr lang="en-US" altLang="zh-CN" sz="2500" dirty="0" smtClean="0">
                <a:solidFill>
                  <a:srgbClr val="C0504D"/>
                </a:solidFill>
              </a:rPr>
              <a:t> de Louvain, </a:t>
            </a:r>
          </a:p>
          <a:p>
            <a:pPr marL="514350" lvl="0" indent="-514350">
              <a:lnSpc>
                <a:spcPct val="80000"/>
              </a:lnSpc>
              <a:spcBef>
                <a:spcPts val="600"/>
              </a:spcBef>
            </a:pPr>
            <a:r>
              <a:rPr lang="en-US" altLang="zh-CN" sz="2500" dirty="0" smtClean="0">
                <a:solidFill>
                  <a:srgbClr val="C0504D"/>
                </a:solidFill>
              </a:rPr>
              <a:t>                                                               Belgium)</a:t>
            </a:r>
          </a:p>
          <a:p>
            <a:endParaRPr lang="zh-CN" altLang="en-US" dirty="0"/>
          </a:p>
        </p:txBody>
      </p:sp>
      <p:sp>
        <p:nvSpPr>
          <p:cNvPr id="5" name="TextBox 4"/>
          <p:cNvSpPr txBox="1"/>
          <p:nvPr/>
        </p:nvSpPr>
        <p:spPr>
          <a:xfrm>
            <a:off x="1408414" y="5373216"/>
            <a:ext cx="5539850" cy="646331"/>
          </a:xfrm>
          <a:prstGeom prst="rect">
            <a:avLst/>
          </a:prstGeom>
          <a:noFill/>
        </p:spPr>
        <p:txBody>
          <a:bodyPr wrap="none" rtlCol="0">
            <a:spAutoFit/>
          </a:bodyPr>
          <a:lstStyle/>
          <a:p>
            <a:r>
              <a:rPr lang="en-US" altLang="zh-CN" sz="3600" dirty="0" smtClean="0"/>
              <a:t>Thank you for your attention</a:t>
            </a:r>
            <a:endParaRPr lang="zh-CN" altLang="en-US" sz="3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AutoShape 5"/>
          <p:cNvSpPr/>
          <p:nvPr/>
        </p:nvSpPr>
        <p:spPr>
          <a:xfrm>
            <a:off x="609603" y="1323253"/>
            <a:ext cx="5195885" cy="3817940"/>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extBox 1"/>
          <p:cNvSpPr txBox="1"/>
          <p:nvPr/>
        </p:nvSpPr>
        <p:spPr>
          <a:xfrm>
            <a:off x="76196" y="332656"/>
            <a:ext cx="9038816" cy="461662"/>
          </a:xfrm>
          <a:prstGeom prst="rect">
            <a:avLst/>
          </a:prstGeom>
          <a:noFill/>
          <a:ln w="9528">
            <a:solidFill>
              <a:srgbClr val="000000"/>
            </a:solidFill>
            <a:prstDash val="solid"/>
            <a:miter/>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Black" pitchFamily="34"/>
                <a:cs typeface="Times New Roman" pitchFamily="18"/>
              </a:rPr>
              <a:t>Intermediate Heavy Ion Reaction – Central collisions</a:t>
            </a:r>
          </a:p>
        </p:txBody>
      </p:sp>
      <p:grpSp>
        <p:nvGrpSpPr>
          <p:cNvPr id="5" name="组合 2"/>
          <p:cNvGrpSpPr/>
          <p:nvPr/>
        </p:nvGrpSpPr>
        <p:grpSpPr>
          <a:xfrm>
            <a:off x="841376" y="5999417"/>
            <a:ext cx="7475540" cy="597935"/>
            <a:chOff x="841376" y="5649913"/>
            <a:chExt cx="7475540" cy="597935"/>
          </a:xfrm>
        </p:grpSpPr>
        <p:sp>
          <p:nvSpPr>
            <p:cNvPr id="6" name="Right Arrow 3"/>
            <p:cNvSpPr/>
            <p:nvPr/>
          </p:nvSpPr>
          <p:spPr>
            <a:xfrm>
              <a:off x="841376" y="5649913"/>
              <a:ext cx="7475540" cy="152403"/>
            </a:xfrm>
            <a:custGeom>
              <a:avLst>
                <a:gd name="f0" fmla="val 2138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TextBox 4"/>
            <p:cNvSpPr txBox="1"/>
            <p:nvPr/>
          </p:nvSpPr>
          <p:spPr>
            <a:xfrm>
              <a:off x="3733796" y="5878513"/>
              <a:ext cx="1948613"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Black" pitchFamily="34"/>
                </a:rPr>
                <a:t>Reaction time</a:t>
              </a:r>
            </a:p>
          </p:txBody>
        </p:sp>
      </p:grpSp>
      <p:grpSp>
        <p:nvGrpSpPr>
          <p:cNvPr id="8" name="组合 1"/>
          <p:cNvGrpSpPr/>
          <p:nvPr/>
        </p:nvGrpSpPr>
        <p:grpSpPr>
          <a:xfrm>
            <a:off x="228600" y="1323253"/>
            <a:ext cx="8458199" cy="3657599"/>
            <a:chOff x="228600" y="1600200"/>
            <a:chExt cx="8458199" cy="3657599"/>
          </a:xfrm>
        </p:grpSpPr>
        <p:sp>
          <p:nvSpPr>
            <p:cNvPr id="9" name="Oval 6"/>
            <p:cNvSpPr/>
            <p:nvPr/>
          </p:nvSpPr>
          <p:spPr>
            <a:xfrm>
              <a:off x="4710650" y="2609194"/>
              <a:ext cx="375955" cy="36436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C0C0C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0" name="Oval 7"/>
            <p:cNvSpPr/>
            <p:nvPr/>
          </p:nvSpPr>
          <p:spPr>
            <a:xfrm>
              <a:off x="2411583" y="3218788"/>
              <a:ext cx="592522" cy="57456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FF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1" name="Oval 8"/>
            <p:cNvSpPr/>
            <p:nvPr/>
          </p:nvSpPr>
          <p:spPr>
            <a:xfrm>
              <a:off x="2170767" y="2906987"/>
              <a:ext cx="580397" cy="49573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408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2" name="Oval 9"/>
            <p:cNvSpPr/>
            <p:nvPr/>
          </p:nvSpPr>
          <p:spPr>
            <a:xfrm>
              <a:off x="4213418" y="3661979"/>
              <a:ext cx="632371" cy="60258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80FF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3" name="Oval 10"/>
            <p:cNvSpPr/>
            <p:nvPr/>
          </p:nvSpPr>
          <p:spPr>
            <a:xfrm>
              <a:off x="514468" y="2966542"/>
              <a:ext cx="632371" cy="67266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FF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4" name="Oval 11"/>
            <p:cNvSpPr/>
            <p:nvPr/>
          </p:nvSpPr>
          <p:spPr>
            <a:xfrm>
              <a:off x="5119524" y="3160989"/>
              <a:ext cx="261609" cy="25049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80FF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5" name="Oval 12"/>
            <p:cNvSpPr/>
            <p:nvPr/>
          </p:nvSpPr>
          <p:spPr>
            <a:xfrm>
              <a:off x="5110865" y="3844155"/>
              <a:ext cx="360365" cy="3223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8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6" name="Oval 13"/>
            <p:cNvSpPr/>
            <p:nvPr/>
          </p:nvSpPr>
          <p:spPr>
            <a:xfrm>
              <a:off x="2868975" y="3493812"/>
              <a:ext cx="362102" cy="35034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8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7" name="Oval 14"/>
            <p:cNvSpPr/>
            <p:nvPr/>
          </p:nvSpPr>
          <p:spPr>
            <a:xfrm>
              <a:off x="4100800" y="3006830"/>
              <a:ext cx="547478" cy="53077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408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8" name="Freeform 15"/>
            <p:cNvSpPr/>
            <p:nvPr/>
          </p:nvSpPr>
          <p:spPr>
            <a:xfrm>
              <a:off x="3087270" y="2924507"/>
              <a:ext cx="97017" cy="96341"/>
            </a:xfrm>
            <a:custGeom>
              <a:avLst/>
              <a:gdLst>
                <a:gd name="f0" fmla="val 10800000"/>
                <a:gd name="f1" fmla="val 5400000"/>
                <a:gd name="f2" fmla="val 180"/>
                <a:gd name="f3" fmla="val w"/>
                <a:gd name="f4" fmla="val h"/>
                <a:gd name="f5" fmla="val 0"/>
                <a:gd name="f6" fmla="val 47"/>
                <a:gd name="f7" fmla="val 48"/>
                <a:gd name="f8" fmla="val 24"/>
                <a:gd name="f9" fmla="val 46"/>
                <a:gd name="f10" fmla="val 23"/>
                <a:gd name="f11" fmla="val 22"/>
                <a:gd name="f12" fmla="val 21"/>
                <a:gd name="f13" fmla="val 20"/>
                <a:gd name="f14" fmla="val 19"/>
                <a:gd name="f15" fmla="val 18"/>
                <a:gd name="f16" fmla="val 17"/>
                <a:gd name="f17" fmla="val 45"/>
                <a:gd name="f18" fmla="val 16"/>
                <a:gd name="f19" fmla="val 15"/>
                <a:gd name="f20" fmla="val 44"/>
                <a:gd name="f21" fmla="val 14"/>
                <a:gd name="f22" fmla="val 13"/>
                <a:gd name="f23" fmla="val 12"/>
                <a:gd name="f24" fmla="val 43"/>
                <a:gd name="f25" fmla="val 11"/>
                <a:gd name="f26" fmla="val 42"/>
                <a:gd name="f27" fmla="val 10"/>
                <a:gd name="f28" fmla="val 9"/>
                <a:gd name="f29" fmla="val 41"/>
                <a:gd name="f30" fmla="val 8"/>
                <a:gd name="f31" fmla="val 40"/>
                <a:gd name="f32" fmla="val 7"/>
                <a:gd name="f33" fmla="val 39"/>
                <a:gd name="f34" fmla="val 6"/>
                <a:gd name="f35" fmla="val 38"/>
                <a:gd name="f36" fmla="val 5"/>
                <a:gd name="f37" fmla="val 37"/>
                <a:gd name="f38" fmla="val 36"/>
                <a:gd name="f39" fmla="val 4"/>
                <a:gd name="f40" fmla="val 35"/>
                <a:gd name="f41" fmla="val 3"/>
                <a:gd name="f42" fmla="val 34"/>
                <a:gd name="f43" fmla="val 33"/>
                <a:gd name="f44" fmla="val 2"/>
                <a:gd name="f45" fmla="val 32"/>
                <a:gd name="f46" fmla="val 31"/>
                <a:gd name="f47" fmla="val 1"/>
                <a:gd name="f48" fmla="val 30"/>
                <a:gd name="f49" fmla="val 29"/>
                <a:gd name="f50" fmla="val 28"/>
                <a:gd name="f51" fmla="val 27"/>
                <a:gd name="f52" fmla="val 26"/>
                <a:gd name="f53" fmla="val 25"/>
                <a:gd name="f54" fmla="+- 0 0 -90"/>
                <a:gd name="f55" fmla="*/ f3 1 47"/>
                <a:gd name="f56" fmla="*/ f4 1 48"/>
                <a:gd name="f57" fmla="+- f7 0 f5"/>
                <a:gd name="f58" fmla="+- f6 0 f5"/>
                <a:gd name="f59" fmla="*/ f54 f0 1"/>
                <a:gd name="f60" fmla="*/ f58 1 47"/>
                <a:gd name="f61" fmla="*/ f57 1 48"/>
                <a:gd name="f62" fmla="*/ 2147483647 f58 1"/>
                <a:gd name="f63" fmla="*/ 2147483647 f57 1"/>
                <a:gd name="f64" fmla="*/ 0 f57 1"/>
                <a:gd name="f65" fmla="*/ 0 f58 1"/>
                <a:gd name="f66" fmla="*/ 47 f58 1"/>
                <a:gd name="f67" fmla="*/ 48 f57 1"/>
                <a:gd name="f68" fmla="*/ f59 1 f2"/>
                <a:gd name="f69" fmla="*/ f62 1 47"/>
                <a:gd name="f70" fmla="*/ f63 1 48"/>
                <a:gd name="f71" fmla="*/ f64 1 48"/>
                <a:gd name="f72" fmla="*/ f65 1 47"/>
                <a:gd name="f73" fmla="*/ f66 1 47"/>
                <a:gd name="f74" fmla="*/ f67 1 48"/>
                <a:gd name="f75" fmla="+- f68 0 f1"/>
                <a:gd name="f76" fmla="*/ f69 1 f60"/>
                <a:gd name="f77" fmla="*/ f70 1 f61"/>
                <a:gd name="f78" fmla="*/ f71 1 f61"/>
                <a:gd name="f79" fmla="*/ f72 1 f60"/>
                <a:gd name="f80" fmla="*/ f73 1 f60"/>
                <a:gd name="f81" fmla="*/ f74 1 f61"/>
                <a:gd name="f82" fmla="*/ f79 f55 1"/>
                <a:gd name="f83" fmla="*/ f80 f55 1"/>
                <a:gd name="f84" fmla="*/ f81 f56 1"/>
                <a:gd name="f85" fmla="*/ f78 f56 1"/>
                <a:gd name="f86" fmla="*/ f76 f55 1"/>
                <a:gd name="f87" fmla="*/ f77 f56 1"/>
              </a:gdLst>
              <a:ahLst/>
              <a:cxnLst>
                <a:cxn ang="3cd4">
                  <a:pos x="hc" y="t"/>
                </a:cxn>
                <a:cxn ang="0">
                  <a:pos x="r" y="vc"/>
                </a:cxn>
                <a:cxn ang="cd4">
                  <a:pos x="hc" y="b"/>
                </a:cxn>
                <a:cxn ang="cd2">
                  <a:pos x="l" y="vc"/>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5"/>
                </a:cxn>
                <a:cxn ang="f75">
                  <a:pos x="f86" y="f85"/>
                </a:cxn>
                <a:cxn ang="f75">
                  <a:pos x="f86" y="f85"/>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2" y="f87"/>
                </a:cxn>
                <a:cxn ang="f75">
                  <a:pos x="f82" y="f87"/>
                </a:cxn>
                <a:cxn ang="f75">
                  <a:pos x="f82" y="f87"/>
                </a:cxn>
                <a:cxn ang="f75">
                  <a:pos x="f82" y="f87"/>
                </a:cxn>
                <a:cxn ang="f75">
                  <a:pos x="f82"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 ang="f75">
                  <a:pos x="f86" y="f87"/>
                </a:cxn>
              </a:cxnLst>
              <a:rect l="f82" t="f85" r="f83" b="f84"/>
              <a:pathLst>
                <a:path w="47" h="48">
                  <a:moveTo>
                    <a:pt x="f6" y="f8"/>
                  </a:moveTo>
                  <a:lnTo>
                    <a:pt x="f9" y="f8"/>
                  </a:lnTo>
                  <a:lnTo>
                    <a:pt x="f9" y="f10"/>
                  </a:lnTo>
                  <a:lnTo>
                    <a:pt x="f9" y="f11"/>
                  </a:lnTo>
                  <a:lnTo>
                    <a:pt x="f9" y="f12"/>
                  </a:lnTo>
                  <a:lnTo>
                    <a:pt x="f9" y="f13"/>
                  </a:lnTo>
                  <a:lnTo>
                    <a:pt x="f9" y="f14"/>
                  </a:lnTo>
                  <a:lnTo>
                    <a:pt x="f9" y="f15"/>
                  </a:lnTo>
                  <a:lnTo>
                    <a:pt x="f9" y="f16"/>
                  </a:lnTo>
                  <a:lnTo>
                    <a:pt x="f17" y="f16"/>
                  </a:lnTo>
                  <a:lnTo>
                    <a:pt x="f17" y="f18"/>
                  </a:lnTo>
                  <a:lnTo>
                    <a:pt x="f17" y="f19"/>
                  </a:lnTo>
                  <a:lnTo>
                    <a:pt x="f20" y="f21"/>
                  </a:lnTo>
                  <a:lnTo>
                    <a:pt x="f20" y="f22"/>
                  </a:lnTo>
                  <a:lnTo>
                    <a:pt x="f20" y="f23"/>
                  </a:lnTo>
                  <a:lnTo>
                    <a:pt x="f24" y="f23"/>
                  </a:lnTo>
                  <a:lnTo>
                    <a:pt x="f24" y="f25"/>
                  </a:lnTo>
                  <a:lnTo>
                    <a:pt x="f26" y="f25"/>
                  </a:lnTo>
                  <a:lnTo>
                    <a:pt x="f26" y="f27"/>
                  </a:lnTo>
                  <a:lnTo>
                    <a:pt x="f26" y="f28"/>
                  </a:lnTo>
                  <a:lnTo>
                    <a:pt x="f29" y="f28"/>
                  </a:lnTo>
                  <a:lnTo>
                    <a:pt x="f29" y="f30"/>
                  </a:lnTo>
                  <a:lnTo>
                    <a:pt x="f31" y="f30"/>
                  </a:lnTo>
                  <a:lnTo>
                    <a:pt x="f31" y="f32"/>
                  </a:lnTo>
                  <a:lnTo>
                    <a:pt x="f33" y="f32"/>
                  </a:lnTo>
                  <a:lnTo>
                    <a:pt x="f33" y="f34"/>
                  </a:lnTo>
                  <a:lnTo>
                    <a:pt x="f35" y="f34"/>
                  </a:lnTo>
                  <a:lnTo>
                    <a:pt x="f35" y="f36"/>
                  </a:lnTo>
                  <a:lnTo>
                    <a:pt x="f37" y="f36"/>
                  </a:lnTo>
                  <a:lnTo>
                    <a:pt x="f38" y="f39"/>
                  </a:lnTo>
                  <a:lnTo>
                    <a:pt x="f40" y="f39"/>
                  </a:lnTo>
                  <a:lnTo>
                    <a:pt x="f40" y="f41"/>
                  </a:lnTo>
                  <a:lnTo>
                    <a:pt x="f42" y="f41"/>
                  </a:lnTo>
                  <a:lnTo>
                    <a:pt x="f43" y="f44"/>
                  </a:lnTo>
                  <a:lnTo>
                    <a:pt x="f45" y="f44"/>
                  </a:lnTo>
                  <a:lnTo>
                    <a:pt x="f46" y="f44"/>
                  </a:lnTo>
                  <a:lnTo>
                    <a:pt x="f46" y="f47"/>
                  </a:lnTo>
                  <a:lnTo>
                    <a:pt x="f48" y="f47"/>
                  </a:lnTo>
                  <a:lnTo>
                    <a:pt x="f49" y="f47"/>
                  </a:lnTo>
                  <a:lnTo>
                    <a:pt x="f50" y="f47"/>
                  </a:lnTo>
                  <a:lnTo>
                    <a:pt x="f51" y="f5"/>
                  </a:lnTo>
                  <a:lnTo>
                    <a:pt x="f52" y="f5"/>
                  </a:lnTo>
                  <a:lnTo>
                    <a:pt x="f53" y="f5"/>
                  </a:lnTo>
                  <a:lnTo>
                    <a:pt x="f8" y="f5"/>
                  </a:lnTo>
                  <a:lnTo>
                    <a:pt x="f10" y="f5"/>
                  </a:lnTo>
                  <a:lnTo>
                    <a:pt x="f11" y="f5"/>
                  </a:lnTo>
                  <a:lnTo>
                    <a:pt x="f12" y="f5"/>
                  </a:lnTo>
                  <a:lnTo>
                    <a:pt x="f13" y="f5"/>
                  </a:lnTo>
                  <a:lnTo>
                    <a:pt x="f14" y="f5"/>
                  </a:lnTo>
                  <a:lnTo>
                    <a:pt x="f15" y="f47"/>
                  </a:lnTo>
                  <a:lnTo>
                    <a:pt x="f16" y="f47"/>
                  </a:lnTo>
                  <a:lnTo>
                    <a:pt x="f18" y="f47"/>
                  </a:lnTo>
                  <a:lnTo>
                    <a:pt x="f19" y="f47"/>
                  </a:lnTo>
                  <a:lnTo>
                    <a:pt x="f19" y="f44"/>
                  </a:lnTo>
                  <a:lnTo>
                    <a:pt x="f21" y="f44"/>
                  </a:lnTo>
                  <a:lnTo>
                    <a:pt x="f22" y="f44"/>
                  </a:lnTo>
                  <a:lnTo>
                    <a:pt x="f23" y="f41"/>
                  </a:lnTo>
                  <a:lnTo>
                    <a:pt x="f25" y="f41"/>
                  </a:lnTo>
                  <a:lnTo>
                    <a:pt x="f25" y="f39"/>
                  </a:lnTo>
                  <a:lnTo>
                    <a:pt x="f27" y="f39"/>
                  </a:lnTo>
                  <a:lnTo>
                    <a:pt x="f28" y="f36"/>
                  </a:lnTo>
                  <a:lnTo>
                    <a:pt x="f30" y="f36"/>
                  </a:lnTo>
                  <a:lnTo>
                    <a:pt x="f30" y="f34"/>
                  </a:lnTo>
                  <a:lnTo>
                    <a:pt x="f32" y="f34"/>
                  </a:lnTo>
                  <a:lnTo>
                    <a:pt x="f32" y="f32"/>
                  </a:lnTo>
                  <a:lnTo>
                    <a:pt x="f34" y="f32"/>
                  </a:lnTo>
                  <a:lnTo>
                    <a:pt x="f34" y="f30"/>
                  </a:lnTo>
                  <a:lnTo>
                    <a:pt x="f36" y="f30"/>
                  </a:lnTo>
                  <a:lnTo>
                    <a:pt x="f36" y="f28"/>
                  </a:lnTo>
                  <a:lnTo>
                    <a:pt x="f39" y="f28"/>
                  </a:lnTo>
                  <a:lnTo>
                    <a:pt x="f39" y="f27"/>
                  </a:lnTo>
                  <a:lnTo>
                    <a:pt x="f39" y="f25"/>
                  </a:lnTo>
                  <a:lnTo>
                    <a:pt x="f41" y="f25"/>
                  </a:lnTo>
                  <a:lnTo>
                    <a:pt x="f41" y="f23"/>
                  </a:lnTo>
                  <a:lnTo>
                    <a:pt x="f44" y="f23"/>
                  </a:lnTo>
                  <a:lnTo>
                    <a:pt x="f44" y="f22"/>
                  </a:lnTo>
                  <a:lnTo>
                    <a:pt x="f44" y="f21"/>
                  </a:lnTo>
                  <a:lnTo>
                    <a:pt x="f47" y="f19"/>
                  </a:lnTo>
                  <a:lnTo>
                    <a:pt x="f47" y="f18"/>
                  </a:lnTo>
                  <a:lnTo>
                    <a:pt x="f47" y="f16"/>
                  </a:lnTo>
                  <a:lnTo>
                    <a:pt x="f5" y="f16"/>
                  </a:lnTo>
                  <a:lnTo>
                    <a:pt x="f5" y="f15"/>
                  </a:lnTo>
                  <a:lnTo>
                    <a:pt x="f5" y="f14"/>
                  </a:lnTo>
                  <a:lnTo>
                    <a:pt x="f5" y="f13"/>
                  </a:lnTo>
                  <a:lnTo>
                    <a:pt x="f5" y="f12"/>
                  </a:lnTo>
                  <a:lnTo>
                    <a:pt x="f5" y="f11"/>
                  </a:lnTo>
                  <a:lnTo>
                    <a:pt x="f5" y="f10"/>
                  </a:lnTo>
                  <a:lnTo>
                    <a:pt x="f5" y="f8"/>
                  </a:lnTo>
                  <a:lnTo>
                    <a:pt x="f5" y="f53"/>
                  </a:lnTo>
                  <a:lnTo>
                    <a:pt x="f5" y="f52"/>
                  </a:lnTo>
                  <a:lnTo>
                    <a:pt x="f5" y="f51"/>
                  </a:lnTo>
                  <a:lnTo>
                    <a:pt x="f5" y="f50"/>
                  </a:lnTo>
                  <a:lnTo>
                    <a:pt x="f5" y="f49"/>
                  </a:lnTo>
                  <a:lnTo>
                    <a:pt x="f5" y="f48"/>
                  </a:lnTo>
                  <a:lnTo>
                    <a:pt x="f5" y="f46"/>
                  </a:lnTo>
                  <a:lnTo>
                    <a:pt x="f47" y="f46"/>
                  </a:lnTo>
                  <a:lnTo>
                    <a:pt x="f47" y="f45"/>
                  </a:lnTo>
                  <a:lnTo>
                    <a:pt x="f47" y="f43"/>
                  </a:lnTo>
                  <a:lnTo>
                    <a:pt x="f44" y="f42"/>
                  </a:lnTo>
                  <a:lnTo>
                    <a:pt x="f44" y="f40"/>
                  </a:lnTo>
                  <a:lnTo>
                    <a:pt x="f44" y="f38"/>
                  </a:lnTo>
                  <a:lnTo>
                    <a:pt x="f41" y="f38"/>
                  </a:lnTo>
                  <a:lnTo>
                    <a:pt x="f41" y="f37"/>
                  </a:lnTo>
                  <a:lnTo>
                    <a:pt x="f39" y="f37"/>
                  </a:lnTo>
                  <a:lnTo>
                    <a:pt x="f39" y="f35"/>
                  </a:lnTo>
                  <a:lnTo>
                    <a:pt x="f39" y="f33"/>
                  </a:lnTo>
                  <a:lnTo>
                    <a:pt x="f36" y="f33"/>
                  </a:lnTo>
                  <a:lnTo>
                    <a:pt x="f36" y="f31"/>
                  </a:lnTo>
                  <a:lnTo>
                    <a:pt x="f34" y="f31"/>
                  </a:lnTo>
                  <a:lnTo>
                    <a:pt x="f34" y="f29"/>
                  </a:lnTo>
                  <a:lnTo>
                    <a:pt x="f32" y="f29"/>
                  </a:lnTo>
                  <a:lnTo>
                    <a:pt x="f32" y="f26"/>
                  </a:lnTo>
                  <a:lnTo>
                    <a:pt x="f30" y="f26"/>
                  </a:lnTo>
                  <a:lnTo>
                    <a:pt x="f30" y="f24"/>
                  </a:lnTo>
                  <a:lnTo>
                    <a:pt x="f28" y="f24"/>
                  </a:lnTo>
                  <a:lnTo>
                    <a:pt x="f27" y="f20"/>
                  </a:lnTo>
                  <a:lnTo>
                    <a:pt x="f25" y="f20"/>
                  </a:lnTo>
                  <a:lnTo>
                    <a:pt x="f25" y="f17"/>
                  </a:lnTo>
                  <a:lnTo>
                    <a:pt x="f23" y="f17"/>
                  </a:lnTo>
                  <a:lnTo>
                    <a:pt x="f22" y="f9"/>
                  </a:lnTo>
                  <a:lnTo>
                    <a:pt x="f21" y="f9"/>
                  </a:lnTo>
                  <a:lnTo>
                    <a:pt x="f19" y="f9"/>
                  </a:lnTo>
                  <a:lnTo>
                    <a:pt x="f19" y="f6"/>
                  </a:lnTo>
                  <a:lnTo>
                    <a:pt x="f18" y="f6"/>
                  </a:lnTo>
                  <a:lnTo>
                    <a:pt x="f16" y="f6"/>
                  </a:lnTo>
                  <a:lnTo>
                    <a:pt x="f15" y="f6"/>
                  </a:lnTo>
                  <a:lnTo>
                    <a:pt x="f14" y="f7"/>
                  </a:lnTo>
                  <a:lnTo>
                    <a:pt x="f13" y="f7"/>
                  </a:lnTo>
                  <a:lnTo>
                    <a:pt x="f12" y="f7"/>
                  </a:lnTo>
                  <a:lnTo>
                    <a:pt x="f11" y="f7"/>
                  </a:lnTo>
                  <a:lnTo>
                    <a:pt x="f10" y="f7"/>
                  </a:lnTo>
                  <a:lnTo>
                    <a:pt x="f8" y="f7"/>
                  </a:lnTo>
                  <a:lnTo>
                    <a:pt x="f53" y="f7"/>
                  </a:lnTo>
                  <a:lnTo>
                    <a:pt x="f52" y="f7"/>
                  </a:lnTo>
                  <a:lnTo>
                    <a:pt x="f51" y="f7"/>
                  </a:lnTo>
                  <a:lnTo>
                    <a:pt x="f50" y="f6"/>
                  </a:lnTo>
                  <a:lnTo>
                    <a:pt x="f49" y="f6"/>
                  </a:lnTo>
                  <a:lnTo>
                    <a:pt x="f48" y="f6"/>
                  </a:lnTo>
                  <a:lnTo>
                    <a:pt x="f46" y="f6"/>
                  </a:lnTo>
                  <a:lnTo>
                    <a:pt x="f46" y="f9"/>
                  </a:lnTo>
                  <a:lnTo>
                    <a:pt x="f45" y="f9"/>
                  </a:lnTo>
                  <a:lnTo>
                    <a:pt x="f43" y="f9"/>
                  </a:lnTo>
                  <a:lnTo>
                    <a:pt x="f42" y="f17"/>
                  </a:lnTo>
                  <a:lnTo>
                    <a:pt x="f40" y="f17"/>
                  </a:lnTo>
                  <a:lnTo>
                    <a:pt x="f40" y="f20"/>
                  </a:lnTo>
                  <a:lnTo>
                    <a:pt x="f38" y="f20"/>
                  </a:lnTo>
                  <a:lnTo>
                    <a:pt x="f37" y="f24"/>
                  </a:lnTo>
                  <a:lnTo>
                    <a:pt x="f35" y="f24"/>
                  </a:lnTo>
                  <a:lnTo>
                    <a:pt x="f35" y="f26"/>
                  </a:lnTo>
                  <a:lnTo>
                    <a:pt x="f33" y="f26"/>
                  </a:lnTo>
                  <a:lnTo>
                    <a:pt x="f33" y="f29"/>
                  </a:lnTo>
                  <a:lnTo>
                    <a:pt x="f31" y="f29"/>
                  </a:lnTo>
                  <a:lnTo>
                    <a:pt x="f31" y="f31"/>
                  </a:lnTo>
                  <a:lnTo>
                    <a:pt x="f29" y="f31"/>
                  </a:lnTo>
                  <a:lnTo>
                    <a:pt x="f29" y="f33"/>
                  </a:lnTo>
                  <a:lnTo>
                    <a:pt x="f26" y="f33"/>
                  </a:lnTo>
                  <a:lnTo>
                    <a:pt x="f26" y="f35"/>
                  </a:lnTo>
                  <a:lnTo>
                    <a:pt x="f26" y="f37"/>
                  </a:lnTo>
                  <a:lnTo>
                    <a:pt x="f24" y="f37"/>
                  </a:lnTo>
                  <a:lnTo>
                    <a:pt x="f24" y="f38"/>
                  </a:lnTo>
                  <a:lnTo>
                    <a:pt x="f20" y="f38"/>
                  </a:lnTo>
                  <a:lnTo>
                    <a:pt x="f20" y="f40"/>
                  </a:lnTo>
                  <a:lnTo>
                    <a:pt x="f20" y="f42"/>
                  </a:lnTo>
                  <a:lnTo>
                    <a:pt x="f17" y="f43"/>
                  </a:lnTo>
                  <a:lnTo>
                    <a:pt x="f17" y="f45"/>
                  </a:lnTo>
                  <a:lnTo>
                    <a:pt x="f17" y="f46"/>
                  </a:lnTo>
                  <a:lnTo>
                    <a:pt x="f9" y="f46"/>
                  </a:lnTo>
                  <a:lnTo>
                    <a:pt x="f9" y="f48"/>
                  </a:lnTo>
                  <a:lnTo>
                    <a:pt x="f9" y="f49"/>
                  </a:lnTo>
                  <a:lnTo>
                    <a:pt x="f9" y="f50"/>
                  </a:lnTo>
                  <a:lnTo>
                    <a:pt x="f9" y="f51"/>
                  </a:lnTo>
                  <a:lnTo>
                    <a:pt x="f9" y="f52"/>
                  </a:lnTo>
                  <a:lnTo>
                    <a:pt x="f9" y="f53"/>
                  </a:lnTo>
                  <a:lnTo>
                    <a:pt x="f9" y="f8"/>
                  </a:lnTo>
                  <a:lnTo>
                    <a:pt x="f6" y="f8"/>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9" name="Oval 16"/>
            <p:cNvSpPr/>
            <p:nvPr/>
          </p:nvSpPr>
          <p:spPr>
            <a:xfrm>
              <a:off x="3168697" y="3075154"/>
              <a:ext cx="103948"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FF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20" name="Line 17"/>
            <p:cNvSpPr/>
            <p:nvPr/>
          </p:nvSpPr>
          <p:spPr>
            <a:xfrm flipV="1">
              <a:off x="417441" y="1600200"/>
              <a:ext cx="8269358" cy="142940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1" name="Line 18"/>
            <p:cNvSpPr/>
            <p:nvPr/>
          </p:nvSpPr>
          <p:spPr>
            <a:xfrm>
              <a:off x="448632" y="3576145"/>
              <a:ext cx="8238167" cy="168165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2" name="Oval 19"/>
            <p:cNvSpPr/>
            <p:nvPr/>
          </p:nvSpPr>
          <p:spPr>
            <a:xfrm>
              <a:off x="228600" y="3036612"/>
              <a:ext cx="563069" cy="55879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FF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23" name="Oval 21"/>
            <p:cNvSpPr/>
            <p:nvPr/>
          </p:nvSpPr>
          <p:spPr>
            <a:xfrm>
              <a:off x="2139577" y="3311636"/>
              <a:ext cx="103948"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FF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24" name="Oval 22"/>
            <p:cNvSpPr/>
            <p:nvPr/>
          </p:nvSpPr>
          <p:spPr>
            <a:xfrm>
              <a:off x="2638546" y="2810637"/>
              <a:ext cx="102220"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25" name="Freeform 23"/>
            <p:cNvSpPr/>
            <p:nvPr/>
          </p:nvSpPr>
          <p:spPr>
            <a:xfrm>
              <a:off x="2742495" y="3166238"/>
              <a:ext cx="32918" cy="33284"/>
            </a:xfrm>
            <a:custGeom>
              <a:avLst/>
              <a:gdLst>
                <a:gd name="f0" fmla="val 10800000"/>
                <a:gd name="f1" fmla="val 5400000"/>
                <a:gd name="f2" fmla="val 180"/>
                <a:gd name="f3" fmla="val w"/>
                <a:gd name="f4" fmla="val h"/>
                <a:gd name="f5" fmla="val 0"/>
                <a:gd name="f6" fmla="val 16"/>
                <a:gd name="f7" fmla="val 17"/>
                <a:gd name="f8" fmla="val 8"/>
                <a:gd name="f9" fmla="val 7"/>
                <a:gd name="f10" fmla="val 6"/>
                <a:gd name="f11" fmla="val 5"/>
                <a:gd name="f12" fmla="val 15"/>
                <a:gd name="f13" fmla="val 4"/>
                <a:gd name="f14" fmla="val 3"/>
                <a:gd name="f15" fmla="val 14"/>
                <a:gd name="f16" fmla="val 2"/>
                <a:gd name="f17" fmla="val 13"/>
                <a:gd name="f18" fmla="val 1"/>
                <a:gd name="f19" fmla="val 12"/>
                <a:gd name="f20" fmla="val 11"/>
                <a:gd name="f21" fmla="val 10"/>
                <a:gd name="f22" fmla="val 9"/>
                <a:gd name="f23" fmla="+- 0 0 -90"/>
                <a:gd name="f24" fmla="*/ f3 1 16"/>
                <a:gd name="f25" fmla="*/ f4 1 17"/>
                <a:gd name="f26" fmla="+- f7 0 f5"/>
                <a:gd name="f27" fmla="+- f6 0 f5"/>
                <a:gd name="f28" fmla="*/ f23 f0 1"/>
                <a:gd name="f29" fmla="*/ f27 1 16"/>
                <a:gd name="f30" fmla="*/ f26 1 17"/>
                <a:gd name="f31" fmla="*/ 2147483647 f27 1"/>
                <a:gd name="f32" fmla="*/ 2147483647 f26 1"/>
                <a:gd name="f33" fmla="*/ 0 f26 1"/>
                <a:gd name="f34" fmla="*/ 0 f27 1"/>
                <a:gd name="f35" fmla="*/ 16 f27 1"/>
                <a:gd name="f36" fmla="*/ 17 f26 1"/>
                <a:gd name="f37" fmla="*/ f28 1 f2"/>
                <a:gd name="f38" fmla="*/ f31 1 16"/>
                <a:gd name="f39" fmla="*/ f32 1 17"/>
                <a:gd name="f40" fmla="*/ f33 1 17"/>
                <a:gd name="f41" fmla="*/ f34 1 16"/>
                <a:gd name="f42" fmla="*/ f35 1 16"/>
                <a:gd name="f43" fmla="*/ f36 1 17"/>
                <a:gd name="f44" fmla="+- f37 0 f1"/>
                <a:gd name="f45" fmla="*/ f38 1 f29"/>
                <a:gd name="f46" fmla="*/ f39 1 f30"/>
                <a:gd name="f47" fmla="*/ f40 1 f30"/>
                <a:gd name="f48" fmla="*/ f41 1 f29"/>
                <a:gd name="f49" fmla="*/ f42 1 f29"/>
                <a:gd name="f50" fmla="*/ f43 1 f30"/>
                <a:gd name="f51" fmla="*/ f48 f24 1"/>
                <a:gd name="f52" fmla="*/ f49 f24 1"/>
                <a:gd name="f53" fmla="*/ f50 f25 1"/>
                <a:gd name="f54" fmla="*/ f47 f25 1"/>
                <a:gd name="f55" fmla="*/ f45 f24 1"/>
                <a:gd name="f56" fmla="*/ f46 f25 1"/>
              </a:gdLst>
              <a:ahLst/>
              <a:cxnLst>
                <a:cxn ang="3cd4">
                  <a:pos x="hc" y="t"/>
                </a:cxn>
                <a:cxn ang="0">
                  <a:pos x="r" y="vc"/>
                </a:cxn>
                <a:cxn ang="cd4">
                  <a:pos x="hc" y="b"/>
                </a:cxn>
                <a:cxn ang="cd2">
                  <a:pos x="l" y="vc"/>
                </a:cxn>
                <a:cxn ang="f44">
                  <a:pos x="f55" y="f56"/>
                </a:cxn>
                <a:cxn ang="f44">
                  <a:pos x="f55" y="f56"/>
                </a:cxn>
                <a:cxn ang="f44">
                  <a:pos x="f55" y="f56"/>
                </a:cxn>
                <a:cxn ang="f44">
                  <a:pos x="f55" y="f56"/>
                </a:cxn>
                <a:cxn ang="f44">
                  <a:pos x="f55" y="f56"/>
                </a:cxn>
                <a:cxn ang="f44">
                  <a:pos x="f55" y="f56"/>
                </a:cxn>
                <a:cxn ang="f44">
                  <a:pos x="f55" y="f54"/>
                </a:cxn>
                <a:cxn ang="f44">
                  <a:pos x="f55" y="f54"/>
                </a:cxn>
                <a:cxn ang="f44">
                  <a:pos x="f55" y="f54"/>
                </a:cxn>
                <a:cxn ang="f44">
                  <a:pos x="f55" y="f54"/>
                </a:cxn>
                <a:cxn ang="f44">
                  <a:pos x="f55" y="f56"/>
                </a:cxn>
                <a:cxn ang="f44">
                  <a:pos x="f55" y="f56"/>
                </a:cxn>
                <a:cxn ang="f44">
                  <a:pos x="f55" y="f56"/>
                </a:cxn>
                <a:cxn ang="f44">
                  <a:pos x="f55" y="f56"/>
                </a:cxn>
                <a:cxn ang="f44">
                  <a:pos x="f51" y="f56"/>
                </a:cxn>
                <a:cxn ang="f44">
                  <a:pos x="f51" y="f56"/>
                </a:cxn>
                <a:cxn ang="f44">
                  <a:pos x="f51" y="f56"/>
                </a:cxn>
                <a:cxn ang="f44">
                  <a:pos x="f51" y="f56"/>
                </a:cxn>
                <a:cxn ang="f44">
                  <a:pos x="f55" y="f56"/>
                </a:cxn>
                <a:cxn ang="f44">
                  <a:pos x="f55" y="f56"/>
                </a:cxn>
                <a:cxn ang="f44">
                  <a:pos x="f55" y="f56"/>
                </a:cxn>
                <a:cxn ang="f44">
                  <a:pos x="f55" y="f56"/>
                </a:cxn>
                <a:cxn ang="f44">
                  <a:pos x="f55" y="f56"/>
                </a:cxn>
                <a:cxn ang="f44">
                  <a:pos x="f55" y="f56"/>
                </a:cxn>
                <a:cxn ang="f44">
                  <a:pos x="f55" y="f56"/>
                </a:cxn>
                <a:cxn ang="f44">
                  <a:pos x="f55" y="f56"/>
                </a:cxn>
                <a:cxn ang="f44">
                  <a:pos x="f55" y="f56"/>
                </a:cxn>
                <a:cxn ang="f44">
                  <a:pos x="f55" y="f56"/>
                </a:cxn>
                <a:cxn ang="f44">
                  <a:pos x="f55" y="f56"/>
                </a:cxn>
                <a:cxn ang="f44">
                  <a:pos x="f55" y="f56"/>
                </a:cxn>
                <a:cxn ang="f44">
                  <a:pos x="f55" y="f56"/>
                </a:cxn>
                <a:cxn ang="f44">
                  <a:pos x="f55" y="f56"/>
                </a:cxn>
                <a:cxn ang="f44">
                  <a:pos x="f55" y="f56"/>
                </a:cxn>
              </a:cxnLst>
              <a:rect l="f51" t="f54" r="f52" b="f53"/>
              <a:pathLst>
                <a:path w="16" h="17">
                  <a:moveTo>
                    <a:pt x="f6" y="f8"/>
                  </a:moveTo>
                  <a:lnTo>
                    <a:pt x="f6" y="f9"/>
                  </a:lnTo>
                  <a:lnTo>
                    <a:pt x="f6" y="f10"/>
                  </a:lnTo>
                  <a:lnTo>
                    <a:pt x="f6" y="f11"/>
                  </a:lnTo>
                  <a:lnTo>
                    <a:pt x="f12" y="f11"/>
                  </a:lnTo>
                  <a:lnTo>
                    <a:pt x="f12" y="f13"/>
                  </a:lnTo>
                  <a:lnTo>
                    <a:pt x="f12" y="f14"/>
                  </a:lnTo>
                  <a:lnTo>
                    <a:pt x="f15" y="f14"/>
                  </a:lnTo>
                  <a:lnTo>
                    <a:pt x="f15" y="f16"/>
                  </a:lnTo>
                  <a:lnTo>
                    <a:pt x="f17" y="f16"/>
                  </a:lnTo>
                  <a:lnTo>
                    <a:pt x="f17" y="f18"/>
                  </a:lnTo>
                  <a:lnTo>
                    <a:pt x="f19" y="f18"/>
                  </a:lnTo>
                  <a:lnTo>
                    <a:pt x="f19" y="f5"/>
                  </a:lnTo>
                  <a:lnTo>
                    <a:pt x="f20" y="f5"/>
                  </a:lnTo>
                  <a:lnTo>
                    <a:pt x="f21" y="f5"/>
                  </a:lnTo>
                  <a:lnTo>
                    <a:pt x="f22" y="f5"/>
                  </a:lnTo>
                  <a:lnTo>
                    <a:pt x="f8" y="f5"/>
                  </a:lnTo>
                  <a:lnTo>
                    <a:pt x="f9" y="f5"/>
                  </a:lnTo>
                  <a:lnTo>
                    <a:pt x="f10" y="f5"/>
                  </a:lnTo>
                  <a:lnTo>
                    <a:pt x="f11" y="f5"/>
                  </a:lnTo>
                  <a:lnTo>
                    <a:pt x="f13" y="f5"/>
                  </a:lnTo>
                  <a:lnTo>
                    <a:pt x="f13" y="f18"/>
                  </a:lnTo>
                  <a:lnTo>
                    <a:pt x="f14" y="f18"/>
                  </a:lnTo>
                  <a:lnTo>
                    <a:pt x="f14" y="f16"/>
                  </a:lnTo>
                  <a:lnTo>
                    <a:pt x="f16" y="f16"/>
                  </a:lnTo>
                  <a:lnTo>
                    <a:pt x="f16" y="f14"/>
                  </a:lnTo>
                  <a:lnTo>
                    <a:pt x="f18" y="f14"/>
                  </a:lnTo>
                  <a:lnTo>
                    <a:pt x="f18" y="f13"/>
                  </a:lnTo>
                  <a:lnTo>
                    <a:pt x="f18" y="f11"/>
                  </a:lnTo>
                  <a:lnTo>
                    <a:pt x="f5" y="f11"/>
                  </a:lnTo>
                  <a:lnTo>
                    <a:pt x="f5" y="f10"/>
                  </a:lnTo>
                  <a:lnTo>
                    <a:pt x="f5" y="f9"/>
                  </a:lnTo>
                  <a:lnTo>
                    <a:pt x="f5" y="f8"/>
                  </a:lnTo>
                  <a:lnTo>
                    <a:pt x="f5" y="f22"/>
                  </a:lnTo>
                  <a:lnTo>
                    <a:pt x="f5" y="f21"/>
                  </a:lnTo>
                  <a:lnTo>
                    <a:pt x="f5" y="f20"/>
                  </a:lnTo>
                  <a:lnTo>
                    <a:pt x="f18" y="f20"/>
                  </a:lnTo>
                  <a:lnTo>
                    <a:pt x="f18" y="f19"/>
                  </a:lnTo>
                  <a:lnTo>
                    <a:pt x="f18" y="f17"/>
                  </a:lnTo>
                  <a:lnTo>
                    <a:pt x="f16" y="f17"/>
                  </a:lnTo>
                  <a:lnTo>
                    <a:pt x="f16" y="f15"/>
                  </a:lnTo>
                  <a:lnTo>
                    <a:pt x="f14" y="f15"/>
                  </a:lnTo>
                  <a:lnTo>
                    <a:pt x="f14" y="f12"/>
                  </a:lnTo>
                  <a:lnTo>
                    <a:pt x="f13" y="f12"/>
                  </a:lnTo>
                  <a:lnTo>
                    <a:pt x="f13" y="f6"/>
                  </a:lnTo>
                  <a:lnTo>
                    <a:pt x="f11" y="f6"/>
                  </a:lnTo>
                  <a:lnTo>
                    <a:pt x="f10" y="f6"/>
                  </a:lnTo>
                  <a:lnTo>
                    <a:pt x="f9" y="f6"/>
                  </a:lnTo>
                  <a:lnTo>
                    <a:pt x="f8" y="f6"/>
                  </a:lnTo>
                  <a:lnTo>
                    <a:pt x="f8" y="f7"/>
                  </a:lnTo>
                  <a:lnTo>
                    <a:pt x="f8" y="f6"/>
                  </a:lnTo>
                  <a:lnTo>
                    <a:pt x="f22" y="f6"/>
                  </a:lnTo>
                  <a:lnTo>
                    <a:pt x="f21" y="f6"/>
                  </a:lnTo>
                  <a:lnTo>
                    <a:pt x="f20" y="f6"/>
                  </a:lnTo>
                  <a:lnTo>
                    <a:pt x="f19" y="f6"/>
                  </a:lnTo>
                  <a:lnTo>
                    <a:pt x="f19" y="f12"/>
                  </a:lnTo>
                  <a:lnTo>
                    <a:pt x="f17" y="f12"/>
                  </a:lnTo>
                  <a:lnTo>
                    <a:pt x="f17" y="f15"/>
                  </a:lnTo>
                  <a:lnTo>
                    <a:pt x="f15" y="f15"/>
                  </a:lnTo>
                  <a:lnTo>
                    <a:pt x="f15" y="f17"/>
                  </a:lnTo>
                  <a:lnTo>
                    <a:pt x="f12" y="f17"/>
                  </a:lnTo>
                  <a:lnTo>
                    <a:pt x="f12" y="f19"/>
                  </a:lnTo>
                  <a:lnTo>
                    <a:pt x="f12" y="f20"/>
                  </a:lnTo>
                  <a:lnTo>
                    <a:pt x="f6" y="f20"/>
                  </a:lnTo>
                  <a:lnTo>
                    <a:pt x="f6" y="f21"/>
                  </a:lnTo>
                  <a:lnTo>
                    <a:pt x="f6" y="f22"/>
                  </a:lnTo>
                  <a:lnTo>
                    <a:pt x="f6" y="f8"/>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24"/>
            <p:cNvSpPr/>
            <p:nvPr/>
          </p:nvSpPr>
          <p:spPr>
            <a:xfrm>
              <a:off x="2340553" y="3115443"/>
              <a:ext cx="32918" cy="33284"/>
            </a:xfrm>
            <a:custGeom>
              <a:avLst/>
              <a:gdLst>
                <a:gd name="f0" fmla="val 10800000"/>
                <a:gd name="f1" fmla="val 5400000"/>
                <a:gd name="f2" fmla="val 180"/>
                <a:gd name="f3" fmla="val w"/>
                <a:gd name="f4" fmla="val h"/>
                <a:gd name="f5" fmla="val 0"/>
                <a:gd name="f6" fmla="val 16"/>
                <a:gd name="f7" fmla="val 8"/>
                <a:gd name="f8" fmla="val 7"/>
                <a:gd name="f9" fmla="val 6"/>
                <a:gd name="f10" fmla="val 5"/>
                <a:gd name="f11" fmla="val 15"/>
                <a:gd name="f12" fmla="val 4"/>
                <a:gd name="f13" fmla="val 3"/>
                <a:gd name="f14" fmla="val 14"/>
                <a:gd name="f15" fmla="val 2"/>
                <a:gd name="f16" fmla="val 13"/>
                <a:gd name="f17" fmla="val 1"/>
                <a:gd name="f18" fmla="val 12"/>
                <a:gd name="f19" fmla="val 11"/>
                <a:gd name="f20" fmla="val 10"/>
                <a:gd name="f21" fmla="val 9"/>
                <a:gd name="f22" fmla="+- 0 0 -90"/>
                <a:gd name="f23" fmla="*/ f3 1 16"/>
                <a:gd name="f24" fmla="*/ f4 1 16"/>
                <a:gd name="f25" fmla="+- f6 0 f5"/>
                <a:gd name="f26" fmla="*/ f22 f0 1"/>
                <a:gd name="f27" fmla="*/ f25 1 16"/>
                <a:gd name="f28" fmla="*/ 2147483647 f25 1"/>
                <a:gd name="f29" fmla="*/ 0 f25 1"/>
                <a:gd name="f30" fmla="*/ 16 f25 1"/>
                <a:gd name="f31" fmla="*/ f26 1 f2"/>
                <a:gd name="f32" fmla="*/ f28 1 16"/>
                <a:gd name="f33" fmla="*/ f29 1 16"/>
                <a:gd name="f34" fmla="*/ f30 1 16"/>
                <a:gd name="f35" fmla="+- f31 0 f1"/>
                <a:gd name="f36" fmla="*/ f32 1 f27"/>
                <a:gd name="f37" fmla="*/ f33 1 f27"/>
                <a:gd name="f38" fmla="*/ f34 1 f27"/>
                <a:gd name="f39" fmla="*/ f37 f23 1"/>
                <a:gd name="f40" fmla="*/ f38 f23 1"/>
                <a:gd name="f41" fmla="*/ f38 f24 1"/>
                <a:gd name="f42" fmla="*/ f37 f24 1"/>
                <a:gd name="f43" fmla="*/ f36 f23 1"/>
                <a:gd name="f44" fmla="*/ f36 f24 1"/>
              </a:gdLst>
              <a:ahLst/>
              <a:cxnLst>
                <a:cxn ang="3cd4">
                  <a:pos x="hc" y="t"/>
                </a:cxn>
                <a:cxn ang="0">
                  <a:pos x="r" y="vc"/>
                </a:cxn>
                <a:cxn ang="cd4">
                  <a:pos x="hc" y="b"/>
                </a:cxn>
                <a:cxn ang="cd2">
                  <a:pos x="l" y="vc"/>
                </a:cxn>
                <a:cxn ang="f35">
                  <a:pos x="f43" y="f44"/>
                </a:cxn>
                <a:cxn ang="f35">
                  <a:pos x="f43" y="f44"/>
                </a:cxn>
                <a:cxn ang="f35">
                  <a:pos x="f43" y="f44"/>
                </a:cxn>
                <a:cxn ang="f35">
                  <a:pos x="f43" y="f44"/>
                </a:cxn>
                <a:cxn ang="f35">
                  <a:pos x="f43" y="f44"/>
                </a:cxn>
                <a:cxn ang="f35">
                  <a:pos x="f43" y="f44"/>
                </a:cxn>
                <a:cxn ang="f35">
                  <a:pos x="f43" y="f42"/>
                </a:cxn>
                <a:cxn ang="f35">
                  <a:pos x="f43" y="f42"/>
                </a:cxn>
                <a:cxn ang="f35">
                  <a:pos x="f43" y="f42"/>
                </a:cxn>
                <a:cxn ang="f35">
                  <a:pos x="f43" y="f42"/>
                </a:cxn>
                <a:cxn ang="f35">
                  <a:pos x="f43" y="f44"/>
                </a:cxn>
                <a:cxn ang="f35">
                  <a:pos x="f43" y="f44"/>
                </a:cxn>
                <a:cxn ang="f35">
                  <a:pos x="f43" y="f44"/>
                </a:cxn>
                <a:cxn ang="f35">
                  <a:pos x="f43" y="f44"/>
                </a:cxn>
                <a:cxn ang="f35">
                  <a:pos x="f39" y="f44"/>
                </a:cxn>
                <a:cxn ang="f35">
                  <a:pos x="f39" y="f44"/>
                </a:cxn>
                <a:cxn ang="f35">
                  <a:pos x="f39" y="f44"/>
                </a:cxn>
                <a:cxn ang="f35">
                  <a:pos x="f39" y="f44"/>
                </a:cxn>
                <a:cxn ang="f35">
                  <a:pos x="f43" y="f44"/>
                </a:cxn>
                <a:cxn ang="f35">
                  <a:pos x="f43" y="f44"/>
                </a:cxn>
                <a:cxn ang="f35">
                  <a:pos x="f43" y="f44"/>
                </a:cxn>
                <a:cxn ang="f35">
                  <a:pos x="f43" y="f44"/>
                </a:cxn>
                <a:cxn ang="f35">
                  <a:pos x="f43" y="f44"/>
                </a:cxn>
                <a:cxn ang="f35">
                  <a:pos x="f43" y="f44"/>
                </a:cxn>
                <a:cxn ang="f35">
                  <a:pos x="f43" y="f44"/>
                </a:cxn>
                <a:cxn ang="f35">
                  <a:pos x="f43" y="f44"/>
                </a:cxn>
                <a:cxn ang="f35">
                  <a:pos x="f43" y="f44"/>
                </a:cxn>
                <a:cxn ang="f35">
                  <a:pos x="f43" y="f44"/>
                </a:cxn>
                <a:cxn ang="f35">
                  <a:pos x="f43" y="f44"/>
                </a:cxn>
                <a:cxn ang="f35">
                  <a:pos x="f43" y="f44"/>
                </a:cxn>
                <a:cxn ang="f35">
                  <a:pos x="f43" y="f44"/>
                </a:cxn>
                <a:cxn ang="f35">
                  <a:pos x="f43" y="f44"/>
                </a:cxn>
              </a:cxnLst>
              <a:rect l="f39" t="f42" r="f40" b="f41"/>
              <a:pathLst>
                <a:path w="16" h="16">
                  <a:moveTo>
                    <a:pt x="f6" y="f7"/>
                  </a:moveTo>
                  <a:lnTo>
                    <a:pt x="f6" y="f8"/>
                  </a:lnTo>
                  <a:lnTo>
                    <a:pt x="f6" y="f9"/>
                  </a:lnTo>
                  <a:lnTo>
                    <a:pt x="f6" y="f10"/>
                  </a:lnTo>
                  <a:lnTo>
                    <a:pt x="f11" y="f10"/>
                  </a:lnTo>
                  <a:lnTo>
                    <a:pt x="f11" y="f12"/>
                  </a:lnTo>
                  <a:lnTo>
                    <a:pt x="f11" y="f13"/>
                  </a:lnTo>
                  <a:lnTo>
                    <a:pt x="f14" y="f13"/>
                  </a:lnTo>
                  <a:lnTo>
                    <a:pt x="f14" y="f15"/>
                  </a:lnTo>
                  <a:lnTo>
                    <a:pt x="f16" y="f15"/>
                  </a:lnTo>
                  <a:lnTo>
                    <a:pt x="f16" y="f17"/>
                  </a:lnTo>
                  <a:lnTo>
                    <a:pt x="f18" y="f17"/>
                  </a:lnTo>
                  <a:lnTo>
                    <a:pt x="f19" y="f17"/>
                  </a:lnTo>
                  <a:lnTo>
                    <a:pt x="f19" y="f5"/>
                  </a:lnTo>
                  <a:lnTo>
                    <a:pt x="f20" y="f5"/>
                  </a:lnTo>
                  <a:lnTo>
                    <a:pt x="f21" y="f5"/>
                  </a:lnTo>
                  <a:lnTo>
                    <a:pt x="f7" y="f5"/>
                  </a:lnTo>
                  <a:lnTo>
                    <a:pt x="f8" y="f5"/>
                  </a:lnTo>
                  <a:lnTo>
                    <a:pt x="f9" y="f5"/>
                  </a:lnTo>
                  <a:lnTo>
                    <a:pt x="f10" y="f5"/>
                  </a:lnTo>
                  <a:lnTo>
                    <a:pt x="f10" y="f17"/>
                  </a:lnTo>
                  <a:lnTo>
                    <a:pt x="f12" y="f17"/>
                  </a:lnTo>
                  <a:lnTo>
                    <a:pt x="f13" y="f17"/>
                  </a:lnTo>
                  <a:lnTo>
                    <a:pt x="f13" y="f15"/>
                  </a:lnTo>
                  <a:lnTo>
                    <a:pt x="f15" y="f15"/>
                  </a:lnTo>
                  <a:lnTo>
                    <a:pt x="f15" y="f13"/>
                  </a:lnTo>
                  <a:lnTo>
                    <a:pt x="f17" y="f13"/>
                  </a:lnTo>
                  <a:lnTo>
                    <a:pt x="f17" y="f12"/>
                  </a:lnTo>
                  <a:lnTo>
                    <a:pt x="f17" y="f10"/>
                  </a:lnTo>
                  <a:lnTo>
                    <a:pt x="f5" y="f10"/>
                  </a:lnTo>
                  <a:lnTo>
                    <a:pt x="f5" y="f9"/>
                  </a:lnTo>
                  <a:lnTo>
                    <a:pt x="f5" y="f8"/>
                  </a:lnTo>
                  <a:lnTo>
                    <a:pt x="f5" y="f7"/>
                  </a:lnTo>
                  <a:lnTo>
                    <a:pt x="f5" y="f21"/>
                  </a:lnTo>
                  <a:lnTo>
                    <a:pt x="f5" y="f20"/>
                  </a:lnTo>
                  <a:lnTo>
                    <a:pt x="f5" y="f19"/>
                  </a:lnTo>
                  <a:lnTo>
                    <a:pt x="f17" y="f19"/>
                  </a:lnTo>
                  <a:lnTo>
                    <a:pt x="f17" y="f18"/>
                  </a:lnTo>
                  <a:lnTo>
                    <a:pt x="f17" y="f16"/>
                  </a:lnTo>
                  <a:lnTo>
                    <a:pt x="f15" y="f16"/>
                  </a:lnTo>
                  <a:lnTo>
                    <a:pt x="f15" y="f14"/>
                  </a:lnTo>
                  <a:lnTo>
                    <a:pt x="f13" y="f14"/>
                  </a:lnTo>
                  <a:lnTo>
                    <a:pt x="f13" y="f11"/>
                  </a:lnTo>
                  <a:lnTo>
                    <a:pt x="f12" y="f11"/>
                  </a:lnTo>
                  <a:lnTo>
                    <a:pt x="f10" y="f11"/>
                  </a:lnTo>
                  <a:lnTo>
                    <a:pt x="f10" y="f6"/>
                  </a:lnTo>
                  <a:lnTo>
                    <a:pt x="f9" y="f6"/>
                  </a:lnTo>
                  <a:lnTo>
                    <a:pt x="f8" y="f6"/>
                  </a:lnTo>
                  <a:lnTo>
                    <a:pt x="f7" y="f6"/>
                  </a:lnTo>
                  <a:lnTo>
                    <a:pt x="f21" y="f6"/>
                  </a:lnTo>
                  <a:lnTo>
                    <a:pt x="f20" y="f6"/>
                  </a:lnTo>
                  <a:lnTo>
                    <a:pt x="f19" y="f6"/>
                  </a:lnTo>
                  <a:lnTo>
                    <a:pt x="f19" y="f11"/>
                  </a:lnTo>
                  <a:lnTo>
                    <a:pt x="f18" y="f11"/>
                  </a:lnTo>
                  <a:lnTo>
                    <a:pt x="f16" y="f11"/>
                  </a:lnTo>
                  <a:lnTo>
                    <a:pt x="f16" y="f14"/>
                  </a:lnTo>
                  <a:lnTo>
                    <a:pt x="f14" y="f14"/>
                  </a:lnTo>
                  <a:lnTo>
                    <a:pt x="f14" y="f16"/>
                  </a:lnTo>
                  <a:lnTo>
                    <a:pt x="f11" y="f16"/>
                  </a:lnTo>
                  <a:lnTo>
                    <a:pt x="f11" y="f18"/>
                  </a:lnTo>
                  <a:lnTo>
                    <a:pt x="f11" y="f19"/>
                  </a:lnTo>
                  <a:lnTo>
                    <a:pt x="f6" y="f19"/>
                  </a:lnTo>
                  <a:lnTo>
                    <a:pt x="f6" y="f20"/>
                  </a:lnTo>
                  <a:lnTo>
                    <a:pt x="f6" y="f21"/>
                  </a:lnTo>
                  <a:lnTo>
                    <a:pt x="f6" y="f7"/>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25"/>
            <p:cNvSpPr/>
            <p:nvPr/>
          </p:nvSpPr>
          <p:spPr>
            <a:xfrm>
              <a:off x="2489545" y="3651464"/>
              <a:ext cx="32918" cy="31528"/>
            </a:xfrm>
            <a:custGeom>
              <a:avLst/>
              <a:gdLst>
                <a:gd name="f0" fmla="val 10800000"/>
                <a:gd name="f1" fmla="val 5400000"/>
                <a:gd name="f2" fmla="val 180"/>
                <a:gd name="f3" fmla="val w"/>
                <a:gd name="f4" fmla="val h"/>
                <a:gd name="f5" fmla="val 0"/>
                <a:gd name="f6" fmla="val 16"/>
                <a:gd name="f7" fmla="val 8"/>
                <a:gd name="f8" fmla="val 7"/>
                <a:gd name="f9" fmla="val 6"/>
                <a:gd name="f10" fmla="val 5"/>
                <a:gd name="f11" fmla="val 15"/>
                <a:gd name="f12" fmla="val 4"/>
                <a:gd name="f13" fmla="val 3"/>
                <a:gd name="f14" fmla="val 14"/>
                <a:gd name="f15" fmla="val 2"/>
                <a:gd name="f16" fmla="val 13"/>
                <a:gd name="f17" fmla="val 1"/>
                <a:gd name="f18" fmla="val 12"/>
                <a:gd name="f19" fmla="val 11"/>
                <a:gd name="f20" fmla="val 10"/>
                <a:gd name="f21" fmla="val 9"/>
                <a:gd name="f22" fmla="+- 0 0 -90"/>
                <a:gd name="f23" fmla="*/ f3 1 16"/>
                <a:gd name="f24" fmla="*/ f4 1 16"/>
                <a:gd name="f25" fmla="+- f6 0 f5"/>
                <a:gd name="f26" fmla="*/ f22 f0 1"/>
                <a:gd name="f27" fmla="*/ f25 1 16"/>
                <a:gd name="f28" fmla="*/ 2147483647 f25 1"/>
                <a:gd name="f29" fmla="*/ 0 f25 1"/>
                <a:gd name="f30" fmla="*/ 16 f25 1"/>
                <a:gd name="f31" fmla="*/ f26 1 f2"/>
                <a:gd name="f32" fmla="*/ f28 1 16"/>
                <a:gd name="f33" fmla="*/ f29 1 16"/>
                <a:gd name="f34" fmla="*/ f30 1 16"/>
                <a:gd name="f35" fmla="+- f31 0 f1"/>
                <a:gd name="f36" fmla="*/ f32 1 f27"/>
                <a:gd name="f37" fmla="*/ f33 1 f27"/>
                <a:gd name="f38" fmla="*/ f34 1 f27"/>
                <a:gd name="f39" fmla="*/ f37 f23 1"/>
                <a:gd name="f40" fmla="*/ f38 f23 1"/>
                <a:gd name="f41" fmla="*/ f38 f24 1"/>
                <a:gd name="f42" fmla="*/ f37 f24 1"/>
                <a:gd name="f43" fmla="*/ f36 f23 1"/>
                <a:gd name="f44" fmla="*/ f36 f24 1"/>
              </a:gdLst>
              <a:ahLst/>
              <a:cxnLst>
                <a:cxn ang="3cd4">
                  <a:pos x="hc" y="t"/>
                </a:cxn>
                <a:cxn ang="0">
                  <a:pos x="r" y="vc"/>
                </a:cxn>
                <a:cxn ang="cd4">
                  <a:pos x="hc" y="b"/>
                </a:cxn>
                <a:cxn ang="cd2">
                  <a:pos x="l" y="vc"/>
                </a:cxn>
                <a:cxn ang="f35">
                  <a:pos x="f43" y="f44"/>
                </a:cxn>
                <a:cxn ang="f35">
                  <a:pos x="f43" y="f44"/>
                </a:cxn>
                <a:cxn ang="f35">
                  <a:pos x="f43" y="f44"/>
                </a:cxn>
                <a:cxn ang="f35">
                  <a:pos x="f43" y="f44"/>
                </a:cxn>
                <a:cxn ang="f35">
                  <a:pos x="f43" y="f44"/>
                </a:cxn>
                <a:cxn ang="f35">
                  <a:pos x="f43" y="f44"/>
                </a:cxn>
                <a:cxn ang="f35">
                  <a:pos x="f43" y="f42"/>
                </a:cxn>
                <a:cxn ang="f35">
                  <a:pos x="f43" y="f42"/>
                </a:cxn>
                <a:cxn ang="f35">
                  <a:pos x="f43" y="f42"/>
                </a:cxn>
                <a:cxn ang="f35">
                  <a:pos x="f43" y="f42"/>
                </a:cxn>
                <a:cxn ang="f35">
                  <a:pos x="f43" y="f44"/>
                </a:cxn>
                <a:cxn ang="f35">
                  <a:pos x="f43" y="f44"/>
                </a:cxn>
                <a:cxn ang="f35">
                  <a:pos x="f43" y="f44"/>
                </a:cxn>
                <a:cxn ang="f35">
                  <a:pos x="f43" y="f44"/>
                </a:cxn>
                <a:cxn ang="f35">
                  <a:pos x="f39" y="f44"/>
                </a:cxn>
                <a:cxn ang="f35">
                  <a:pos x="f39" y="f44"/>
                </a:cxn>
                <a:cxn ang="f35">
                  <a:pos x="f39" y="f44"/>
                </a:cxn>
                <a:cxn ang="f35">
                  <a:pos x="f39" y="f44"/>
                </a:cxn>
                <a:cxn ang="f35">
                  <a:pos x="f43" y="f44"/>
                </a:cxn>
                <a:cxn ang="f35">
                  <a:pos x="f43" y="f44"/>
                </a:cxn>
                <a:cxn ang="f35">
                  <a:pos x="f43" y="f44"/>
                </a:cxn>
                <a:cxn ang="f35">
                  <a:pos x="f43" y="f44"/>
                </a:cxn>
                <a:cxn ang="f35">
                  <a:pos x="f43" y="f44"/>
                </a:cxn>
                <a:cxn ang="f35">
                  <a:pos x="f43" y="f44"/>
                </a:cxn>
                <a:cxn ang="f35">
                  <a:pos x="f43" y="f44"/>
                </a:cxn>
                <a:cxn ang="f35">
                  <a:pos x="f43" y="f44"/>
                </a:cxn>
                <a:cxn ang="f35">
                  <a:pos x="f43" y="f44"/>
                </a:cxn>
                <a:cxn ang="f35">
                  <a:pos x="f43" y="f44"/>
                </a:cxn>
                <a:cxn ang="f35">
                  <a:pos x="f43" y="f44"/>
                </a:cxn>
                <a:cxn ang="f35">
                  <a:pos x="f43" y="f44"/>
                </a:cxn>
                <a:cxn ang="f35">
                  <a:pos x="f43" y="f44"/>
                </a:cxn>
                <a:cxn ang="f35">
                  <a:pos x="f43" y="f44"/>
                </a:cxn>
              </a:cxnLst>
              <a:rect l="f39" t="f42" r="f40" b="f41"/>
              <a:pathLst>
                <a:path w="16" h="16">
                  <a:moveTo>
                    <a:pt x="f6" y="f7"/>
                  </a:moveTo>
                  <a:lnTo>
                    <a:pt x="f6" y="f8"/>
                  </a:lnTo>
                  <a:lnTo>
                    <a:pt x="f6" y="f9"/>
                  </a:lnTo>
                  <a:lnTo>
                    <a:pt x="f6" y="f10"/>
                  </a:lnTo>
                  <a:lnTo>
                    <a:pt x="f11" y="f10"/>
                  </a:lnTo>
                  <a:lnTo>
                    <a:pt x="f11" y="f12"/>
                  </a:lnTo>
                  <a:lnTo>
                    <a:pt x="f11" y="f13"/>
                  </a:lnTo>
                  <a:lnTo>
                    <a:pt x="f14" y="f13"/>
                  </a:lnTo>
                  <a:lnTo>
                    <a:pt x="f14" y="f15"/>
                  </a:lnTo>
                  <a:lnTo>
                    <a:pt x="f16" y="f15"/>
                  </a:lnTo>
                  <a:lnTo>
                    <a:pt x="f16" y="f17"/>
                  </a:lnTo>
                  <a:lnTo>
                    <a:pt x="f18" y="f17"/>
                  </a:lnTo>
                  <a:lnTo>
                    <a:pt x="f19" y="f17"/>
                  </a:lnTo>
                  <a:lnTo>
                    <a:pt x="f19" y="f5"/>
                  </a:lnTo>
                  <a:lnTo>
                    <a:pt x="f20" y="f5"/>
                  </a:lnTo>
                  <a:lnTo>
                    <a:pt x="f21" y="f5"/>
                  </a:lnTo>
                  <a:lnTo>
                    <a:pt x="f7" y="f5"/>
                  </a:lnTo>
                  <a:lnTo>
                    <a:pt x="f8" y="f5"/>
                  </a:lnTo>
                  <a:lnTo>
                    <a:pt x="f9" y="f5"/>
                  </a:lnTo>
                  <a:lnTo>
                    <a:pt x="f10" y="f5"/>
                  </a:lnTo>
                  <a:lnTo>
                    <a:pt x="f10" y="f17"/>
                  </a:lnTo>
                  <a:lnTo>
                    <a:pt x="f12" y="f17"/>
                  </a:lnTo>
                  <a:lnTo>
                    <a:pt x="f13" y="f17"/>
                  </a:lnTo>
                  <a:lnTo>
                    <a:pt x="f13" y="f15"/>
                  </a:lnTo>
                  <a:lnTo>
                    <a:pt x="f15" y="f15"/>
                  </a:lnTo>
                  <a:lnTo>
                    <a:pt x="f15" y="f13"/>
                  </a:lnTo>
                  <a:lnTo>
                    <a:pt x="f17" y="f13"/>
                  </a:lnTo>
                  <a:lnTo>
                    <a:pt x="f17" y="f12"/>
                  </a:lnTo>
                  <a:lnTo>
                    <a:pt x="f17" y="f10"/>
                  </a:lnTo>
                  <a:lnTo>
                    <a:pt x="f5" y="f10"/>
                  </a:lnTo>
                  <a:lnTo>
                    <a:pt x="f5" y="f9"/>
                  </a:lnTo>
                  <a:lnTo>
                    <a:pt x="f5" y="f8"/>
                  </a:lnTo>
                  <a:lnTo>
                    <a:pt x="f5" y="f7"/>
                  </a:lnTo>
                  <a:lnTo>
                    <a:pt x="f5" y="f21"/>
                  </a:lnTo>
                  <a:lnTo>
                    <a:pt x="f5" y="f20"/>
                  </a:lnTo>
                  <a:lnTo>
                    <a:pt x="f5" y="f19"/>
                  </a:lnTo>
                  <a:lnTo>
                    <a:pt x="f17" y="f19"/>
                  </a:lnTo>
                  <a:lnTo>
                    <a:pt x="f17" y="f18"/>
                  </a:lnTo>
                  <a:lnTo>
                    <a:pt x="f17" y="f16"/>
                  </a:lnTo>
                  <a:lnTo>
                    <a:pt x="f15" y="f16"/>
                  </a:lnTo>
                  <a:lnTo>
                    <a:pt x="f15" y="f14"/>
                  </a:lnTo>
                  <a:lnTo>
                    <a:pt x="f13" y="f14"/>
                  </a:lnTo>
                  <a:lnTo>
                    <a:pt x="f13" y="f11"/>
                  </a:lnTo>
                  <a:lnTo>
                    <a:pt x="f12" y="f11"/>
                  </a:lnTo>
                  <a:lnTo>
                    <a:pt x="f10" y="f11"/>
                  </a:lnTo>
                  <a:lnTo>
                    <a:pt x="f10" y="f6"/>
                  </a:lnTo>
                  <a:lnTo>
                    <a:pt x="f9" y="f6"/>
                  </a:lnTo>
                  <a:lnTo>
                    <a:pt x="f8" y="f6"/>
                  </a:lnTo>
                  <a:lnTo>
                    <a:pt x="f7" y="f6"/>
                  </a:lnTo>
                  <a:lnTo>
                    <a:pt x="f21" y="f6"/>
                  </a:lnTo>
                  <a:lnTo>
                    <a:pt x="f20" y="f6"/>
                  </a:lnTo>
                  <a:lnTo>
                    <a:pt x="f19" y="f6"/>
                  </a:lnTo>
                  <a:lnTo>
                    <a:pt x="f19" y="f11"/>
                  </a:lnTo>
                  <a:lnTo>
                    <a:pt x="f18" y="f11"/>
                  </a:lnTo>
                  <a:lnTo>
                    <a:pt x="f16" y="f11"/>
                  </a:lnTo>
                  <a:lnTo>
                    <a:pt x="f16" y="f14"/>
                  </a:lnTo>
                  <a:lnTo>
                    <a:pt x="f14" y="f14"/>
                  </a:lnTo>
                  <a:lnTo>
                    <a:pt x="f14" y="f16"/>
                  </a:lnTo>
                  <a:lnTo>
                    <a:pt x="f11" y="f16"/>
                  </a:lnTo>
                  <a:lnTo>
                    <a:pt x="f11" y="f18"/>
                  </a:lnTo>
                  <a:lnTo>
                    <a:pt x="f11" y="f19"/>
                  </a:lnTo>
                  <a:lnTo>
                    <a:pt x="f6" y="f19"/>
                  </a:lnTo>
                  <a:lnTo>
                    <a:pt x="f6" y="f20"/>
                  </a:lnTo>
                  <a:lnTo>
                    <a:pt x="f6" y="f21"/>
                  </a:lnTo>
                  <a:lnTo>
                    <a:pt x="f6" y="f7"/>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8" name="Oval 27"/>
            <p:cNvSpPr/>
            <p:nvPr/>
          </p:nvSpPr>
          <p:spPr>
            <a:xfrm>
              <a:off x="2995446" y="3227548"/>
              <a:ext cx="36383" cy="3854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29" name="Oval 28"/>
            <p:cNvSpPr/>
            <p:nvPr/>
          </p:nvSpPr>
          <p:spPr>
            <a:xfrm>
              <a:off x="2525929" y="2956035"/>
              <a:ext cx="171523" cy="17692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30" name="Freeform 29"/>
            <p:cNvSpPr/>
            <p:nvPr/>
          </p:nvSpPr>
          <p:spPr>
            <a:xfrm>
              <a:off x="3806272" y="3418493"/>
              <a:ext cx="194044" cy="85834"/>
            </a:xfrm>
            <a:custGeom>
              <a:avLst/>
              <a:gdLst>
                <a:gd name="f0" fmla="val 10800000"/>
                <a:gd name="f1" fmla="val 5400000"/>
                <a:gd name="f2" fmla="val 180"/>
                <a:gd name="f3" fmla="val w"/>
                <a:gd name="f4" fmla="val h"/>
                <a:gd name="f5" fmla="val 0"/>
                <a:gd name="f6" fmla="val 193"/>
                <a:gd name="f7" fmla="val 62"/>
                <a:gd name="f8" fmla="val 172"/>
                <a:gd name="f9" fmla="val 43"/>
                <a:gd name="f10" fmla="+- 0 0 -90"/>
                <a:gd name="f11" fmla="*/ f3 1 193"/>
                <a:gd name="f12" fmla="*/ f4 1 62"/>
                <a:gd name="f13" fmla="+- f7 0 f5"/>
                <a:gd name="f14" fmla="+- f6 0 f5"/>
                <a:gd name="f15" fmla="*/ f10 f0 1"/>
                <a:gd name="f16" fmla="*/ f14 1 193"/>
                <a:gd name="f17" fmla="*/ f13 1 62"/>
                <a:gd name="f18" fmla="*/ 2147483647 f14 1"/>
                <a:gd name="f19" fmla="*/ 0 f13 1"/>
                <a:gd name="f20" fmla="*/ 2147483647 f13 1"/>
                <a:gd name="f21" fmla="*/ 0 f14 1"/>
                <a:gd name="f22" fmla="*/ 193 f14 1"/>
                <a:gd name="f23" fmla="*/ 62 f13 1"/>
                <a:gd name="f24" fmla="*/ f15 1 f2"/>
                <a:gd name="f25" fmla="*/ f18 1 193"/>
                <a:gd name="f26" fmla="*/ f19 1 62"/>
                <a:gd name="f27" fmla="*/ f20 1 62"/>
                <a:gd name="f28" fmla="*/ f21 1 193"/>
                <a:gd name="f29" fmla="*/ f22 1 193"/>
                <a:gd name="f30" fmla="*/ f23 1 62"/>
                <a:gd name="f31" fmla="+- f24 0 f1"/>
                <a:gd name="f32" fmla="*/ f25 1 f16"/>
                <a:gd name="f33" fmla="*/ f26 1 f17"/>
                <a:gd name="f34" fmla="*/ f27 1 f17"/>
                <a:gd name="f35" fmla="*/ f28 1 f16"/>
                <a:gd name="f36" fmla="*/ f29 1 f16"/>
                <a:gd name="f37" fmla="*/ f30 1 f17"/>
                <a:gd name="f38" fmla="*/ f35 f11 1"/>
                <a:gd name="f39" fmla="*/ f36 f11 1"/>
                <a:gd name="f40" fmla="*/ f37 f12 1"/>
                <a:gd name="f41" fmla="*/ f33 f12 1"/>
                <a:gd name="f42" fmla="*/ f32 f11 1"/>
                <a:gd name="f43" fmla="*/ f34 f12 1"/>
              </a:gdLst>
              <a:ahLst/>
              <a:cxnLst>
                <a:cxn ang="3cd4">
                  <a:pos x="hc" y="t"/>
                </a:cxn>
                <a:cxn ang="0">
                  <a:pos x="r" y="vc"/>
                </a:cxn>
                <a:cxn ang="cd4">
                  <a:pos x="hc" y="b"/>
                </a:cxn>
                <a:cxn ang="cd2">
                  <a:pos x="l" y="vc"/>
                </a:cxn>
                <a:cxn ang="f31">
                  <a:pos x="f42" y="f41"/>
                </a:cxn>
                <a:cxn ang="f31">
                  <a:pos x="f42" y="f43"/>
                </a:cxn>
                <a:cxn ang="f31">
                  <a:pos x="f38" y="f43"/>
                </a:cxn>
                <a:cxn ang="f31">
                  <a:pos x="f42" y="f41"/>
                </a:cxn>
                <a:cxn ang="f31">
                  <a:pos x="f42" y="f43"/>
                </a:cxn>
                <a:cxn ang="f31">
                  <a:pos x="f42" y="f41"/>
                </a:cxn>
              </a:cxnLst>
              <a:rect l="f38" t="f41" r="f39" b="f40"/>
              <a:pathLst>
                <a:path w="193" h="62">
                  <a:moveTo>
                    <a:pt x="f8" y="f5"/>
                  </a:moveTo>
                  <a:lnTo>
                    <a:pt x="f6" y="f9"/>
                  </a:lnTo>
                  <a:lnTo>
                    <a:pt x="f5" y="f7"/>
                  </a:lnTo>
                  <a:lnTo>
                    <a:pt x="f8" y="f5"/>
                  </a:lnTo>
                  <a:lnTo>
                    <a:pt x="f6" y="f9"/>
                  </a:lnTo>
                  <a:lnTo>
                    <a:pt x="f8" y="f5"/>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1" name="Line 30"/>
            <p:cNvSpPr/>
            <p:nvPr/>
          </p:nvSpPr>
          <p:spPr>
            <a:xfrm flipH="1">
              <a:off x="3989920" y="3365933"/>
              <a:ext cx="266812" cy="8233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31"/>
            <p:cNvSpPr/>
            <p:nvPr/>
          </p:nvSpPr>
          <p:spPr>
            <a:xfrm>
              <a:off x="4239405" y="2873703"/>
              <a:ext cx="142070" cy="162909"/>
            </a:xfrm>
            <a:custGeom>
              <a:avLst/>
              <a:gdLst>
                <a:gd name="f0" fmla="val 10800000"/>
                <a:gd name="f1" fmla="val 5400000"/>
                <a:gd name="f2" fmla="val 180"/>
                <a:gd name="f3" fmla="val w"/>
                <a:gd name="f4" fmla="val h"/>
                <a:gd name="f5" fmla="val 0"/>
                <a:gd name="f6" fmla="val 140"/>
                <a:gd name="f7" fmla="val 118"/>
                <a:gd name="f8" fmla="val 92"/>
                <a:gd name="f9" fmla="val 91"/>
                <a:gd name="f10" fmla="+- 0 0 -90"/>
                <a:gd name="f11" fmla="*/ f3 1 140"/>
                <a:gd name="f12" fmla="*/ f4 1 118"/>
                <a:gd name="f13" fmla="+- f7 0 f5"/>
                <a:gd name="f14" fmla="+- f6 0 f5"/>
                <a:gd name="f15" fmla="*/ f10 f0 1"/>
                <a:gd name="f16" fmla="*/ f14 1 140"/>
                <a:gd name="f17" fmla="*/ f13 1 118"/>
                <a:gd name="f18" fmla="*/ 2147483647 f14 1"/>
                <a:gd name="f19" fmla="*/ 2147483647 f13 1"/>
                <a:gd name="f20" fmla="*/ 0 f14 1"/>
                <a:gd name="f21" fmla="*/ 0 f13 1"/>
                <a:gd name="f22" fmla="*/ 140 f14 1"/>
                <a:gd name="f23" fmla="*/ 118 f13 1"/>
                <a:gd name="f24" fmla="*/ f15 1 f2"/>
                <a:gd name="f25" fmla="*/ f18 1 140"/>
                <a:gd name="f26" fmla="*/ f19 1 118"/>
                <a:gd name="f27" fmla="*/ f20 1 140"/>
                <a:gd name="f28" fmla="*/ f21 1 118"/>
                <a:gd name="f29" fmla="*/ f22 1 140"/>
                <a:gd name="f30" fmla="*/ f23 1 118"/>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40" h="118">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Line 32"/>
            <p:cNvSpPr/>
            <p:nvPr/>
          </p:nvSpPr>
          <p:spPr>
            <a:xfrm flipH="1" flipV="1">
              <a:off x="4355479" y="3019092"/>
              <a:ext cx="116083" cy="1488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33"/>
            <p:cNvSpPr/>
            <p:nvPr/>
          </p:nvSpPr>
          <p:spPr>
            <a:xfrm>
              <a:off x="4551261" y="4327635"/>
              <a:ext cx="62371" cy="185687"/>
            </a:xfrm>
            <a:custGeom>
              <a:avLst/>
              <a:gdLst>
                <a:gd name="f0" fmla="val 10800000"/>
                <a:gd name="f1" fmla="val 5400000"/>
                <a:gd name="f2" fmla="val 180"/>
                <a:gd name="f3" fmla="val w"/>
                <a:gd name="f4" fmla="val h"/>
                <a:gd name="f5" fmla="val 0"/>
                <a:gd name="f6" fmla="val 62"/>
                <a:gd name="f7" fmla="val 134"/>
                <a:gd name="f8" fmla="val 3"/>
                <a:gd name="f9" fmla="val 14"/>
                <a:gd name="f10" fmla="+- 0 0 -90"/>
                <a:gd name="f11" fmla="*/ f3 1 62"/>
                <a:gd name="f12" fmla="*/ f4 1 134"/>
                <a:gd name="f13" fmla="+- f7 0 f5"/>
                <a:gd name="f14" fmla="+- f6 0 f5"/>
                <a:gd name="f15" fmla="*/ f10 f0 1"/>
                <a:gd name="f16" fmla="*/ f14 1 62"/>
                <a:gd name="f17" fmla="*/ f13 1 134"/>
                <a:gd name="f18" fmla="*/ 0 f14 1"/>
                <a:gd name="f19" fmla="*/ 0 f13 1"/>
                <a:gd name="f20" fmla="*/ 2147483647 f14 1"/>
                <a:gd name="f21" fmla="*/ 2147483647 f13 1"/>
                <a:gd name="f22" fmla="*/ 62 f14 1"/>
                <a:gd name="f23" fmla="*/ 134 f13 1"/>
                <a:gd name="f24" fmla="*/ f15 1 f2"/>
                <a:gd name="f25" fmla="*/ f18 1 62"/>
                <a:gd name="f26" fmla="*/ f19 1 134"/>
                <a:gd name="f27" fmla="*/ f20 1 62"/>
                <a:gd name="f28" fmla="*/ f21 1 134"/>
                <a:gd name="f29" fmla="*/ f22 1 62"/>
                <a:gd name="f30" fmla="*/ f23 1 134"/>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3 f12 1"/>
                <a:gd name="f42" fmla="*/ f34 f11 1"/>
                <a:gd name="f43" fmla="*/ f35 f12 1"/>
              </a:gdLst>
              <a:ahLst/>
              <a:cxnLst>
                <a:cxn ang="3cd4">
                  <a:pos x="hc" y="t"/>
                </a:cxn>
                <a:cxn ang="0">
                  <a:pos x="r" y="vc"/>
                </a:cxn>
                <a:cxn ang="cd4">
                  <a:pos x="hc" y="b"/>
                </a:cxn>
                <a:cxn ang="cd2">
                  <a:pos x="l" y="vc"/>
                </a:cxn>
                <a:cxn ang="f31">
                  <a:pos x="f38" y="f41"/>
                </a:cxn>
                <a:cxn ang="f31">
                  <a:pos x="f42" y="f43"/>
                </a:cxn>
                <a:cxn ang="f31">
                  <a:pos x="f42" y="f43"/>
                </a:cxn>
                <a:cxn ang="f31">
                  <a:pos x="f38" y="f41"/>
                </a:cxn>
                <a:cxn ang="f31">
                  <a:pos x="f42" y="f43"/>
                </a:cxn>
                <a:cxn ang="f31">
                  <a:pos x="f38" y="f41"/>
                </a:cxn>
              </a:cxnLst>
              <a:rect l="f38" t="f41" r="f39" b="f40"/>
              <a:pathLst>
                <a:path w="62" h="134">
                  <a:moveTo>
                    <a:pt x="f5" y="f5"/>
                  </a:moveTo>
                  <a:lnTo>
                    <a:pt x="f6" y="f8"/>
                  </a:lnTo>
                  <a:lnTo>
                    <a:pt x="f9" y="f7"/>
                  </a:lnTo>
                  <a:lnTo>
                    <a:pt x="f5" y="f5"/>
                  </a:lnTo>
                  <a:lnTo>
                    <a:pt x="f6" y="f8"/>
                  </a:lnTo>
                  <a:lnTo>
                    <a:pt x="f5" y="f5"/>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5" name="Line 34"/>
            <p:cNvSpPr/>
            <p:nvPr/>
          </p:nvSpPr>
          <p:spPr>
            <a:xfrm flipH="1">
              <a:off x="4582442" y="4045607"/>
              <a:ext cx="25987" cy="28377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35"/>
            <p:cNvSpPr/>
            <p:nvPr/>
          </p:nvSpPr>
          <p:spPr>
            <a:xfrm>
              <a:off x="4078278" y="3697010"/>
              <a:ext cx="183648" cy="117363"/>
            </a:xfrm>
            <a:custGeom>
              <a:avLst/>
              <a:gdLst>
                <a:gd name="f0" fmla="val 10800000"/>
                <a:gd name="f1" fmla="val 5400000"/>
                <a:gd name="f2" fmla="val 180"/>
                <a:gd name="f3" fmla="val w"/>
                <a:gd name="f4" fmla="val h"/>
                <a:gd name="f5" fmla="val 0"/>
                <a:gd name="f6" fmla="val 182"/>
                <a:gd name="f7" fmla="val 85"/>
                <a:gd name="f8" fmla="val 47"/>
                <a:gd name="f9" fmla="val 149"/>
                <a:gd name="f10" fmla="+- 0 0 -90"/>
                <a:gd name="f11" fmla="*/ f3 1 182"/>
                <a:gd name="f12" fmla="*/ f4 1 85"/>
                <a:gd name="f13" fmla="+- f7 0 f5"/>
                <a:gd name="f14" fmla="+- f6 0 f5"/>
                <a:gd name="f15" fmla="*/ f10 f0 1"/>
                <a:gd name="f16" fmla="*/ f14 1 182"/>
                <a:gd name="f17" fmla="*/ f13 1 85"/>
                <a:gd name="f18" fmla="*/ 2147483647 f14 1"/>
                <a:gd name="f19" fmla="*/ 2147483647 f13 1"/>
                <a:gd name="f20" fmla="*/ 0 f14 1"/>
                <a:gd name="f21" fmla="*/ 0 f13 1"/>
                <a:gd name="f22" fmla="*/ 182 f14 1"/>
                <a:gd name="f23" fmla="*/ 85 f13 1"/>
                <a:gd name="f24" fmla="*/ f15 1 f2"/>
                <a:gd name="f25" fmla="*/ f18 1 182"/>
                <a:gd name="f26" fmla="*/ f19 1 85"/>
                <a:gd name="f27" fmla="*/ f20 1 182"/>
                <a:gd name="f28" fmla="*/ f21 1 85"/>
                <a:gd name="f29" fmla="*/ f22 1 182"/>
                <a:gd name="f30" fmla="*/ f23 1 85"/>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82" h="85">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Line 36"/>
            <p:cNvSpPr/>
            <p:nvPr/>
          </p:nvSpPr>
          <p:spPr>
            <a:xfrm flipH="1" flipV="1">
              <a:off x="4246336" y="3788103"/>
              <a:ext cx="230428" cy="12787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37"/>
            <p:cNvSpPr/>
            <p:nvPr/>
          </p:nvSpPr>
          <p:spPr>
            <a:xfrm>
              <a:off x="4689857" y="3365933"/>
              <a:ext cx="192307" cy="89336"/>
            </a:xfrm>
            <a:custGeom>
              <a:avLst/>
              <a:gdLst>
                <a:gd name="f0" fmla="val 10800000"/>
                <a:gd name="f1" fmla="val 5400000"/>
                <a:gd name="f2" fmla="val 180"/>
                <a:gd name="f3" fmla="val w"/>
                <a:gd name="f4" fmla="val h"/>
                <a:gd name="f5" fmla="val 0"/>
                <a:gd name="f6" fmla="val 191"/>
                <a:gd name="f7" fmla="val 65"/>
                <a:gd name="f8" fmla="val 40"/>
                <a:gd name="f9" fmla="val 21"/>
                <a:gd name="f10" fmla="+- 0 0 -90"/>
                <a:gd name="f11" fmla="*/ f3 1 191"/>
                <a:gd name="f12" fmla="*/ f4 1 65"/>
                <a:gd name="f13" fmla="+- f7 0 f5"/>
                <a:gd name="f14" fmla="+- f6 0 f5"/>
                <a:gd name="f15" fmla="*/ f10 f0 1"/>
                <a:gd name="f16" fmla="*/ f14 1 191"/>
                <a:gd name="f17" fmla="*/ f13 1 65"/>
                <a:gd name="f18" fmla="*/ 0 f14 1"/>
                <a:gd name="f19" fmla="*/ 2147483647 f13 1"/>
                <a:gd name="f20" fmla="*/ 2147483647 f14 1"/>
                <a:gd name="f21" fmla="*/ 0 f13 1"/>
                <a:gd name="f22" fmla="*/ 191 f14 1"/>
                <a:gd name="f23" fmla="*/ 65 f13 1"/>
                <a:gd name="f24" fmla="*/ f15 1 f2"/>
                <a:gd name="f25" fmla="*/ f18 1 191"/>
                <a:gd name="f26" fmla="*/ f19 1 65"/>
                <a:gd name="f27" fmla="*/ f20 1 191"/>
                <a:gd name="f28" fmla="*/ f21 1 65"/>
                <a:gd name="f29" fmla="*/ f22 1 191"/>
                <a:gd name="f30" fmla="*/ f23 1 65"/>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91" h="65">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9" name="Line 38"/>
            <p:cNvSpPr/>
            <p:nvPr/>
          </p:nvSpPr>
          <p:spPr>
            <a:xfrm>
              <a:off x="4492346" y="3318641"/>
              <a:ext cx="209635" cy="7357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0" name="Freeform 39"/>
            <p:cNvSpPr/>
            <p:nvPr/>
          </p:nvSpPr>
          <p:spPr>
            <a:xfrm>
              <a:off x="4821530" y="2384974"/>
              <a:ext cx="64099" cy="185687"/>
            </a:xfrm>
            <a:custGeom>
              <a:avLst/>
              <a:gdLst>
                <a:gd name="f0" fmla="val 10800000"/>
                <a:gd name="f1" fmla="val 5400000"/>
                <a:gd name="f2" fmla="val 180"/>
                <a:gd name="f3" fmla="val w"/>
                <a:gd name="f4" fmla="val h"/>
                <a:gd name="f5" fmla="val 0"/>
                <a:gd name="f6" fmla="val 63"/>
                <a:gd name="f7" fmla="val 134"/>
                <a:gd name="f8" fmla="val 131"/>
                <a:gd name="f9" fmla="val 42"/>
                <a:gd name="f10" fmla="+- 0 0 -90"/>
                <a:gd name="f11" fmla="*/ f3 1 63"/>
                <a:gd name="f12" fmla="*/ f4 1 134"/>
                <a:gd name="f13" fmla="+- f7 0 f5"/>
                <a:gd name="f14" fmla="+- f6 0 f5"/>
                <a:gd name="f15" fmla="*/ f10 f0 1"/>
                <a:gd name="f16" fmla="*/ f14 1 63"/>
                <a:gd name="f17" fmla="*/ f13 1 134"/>
                <a:gd name="f18" fmla="*/ 2147483647 f14 1"/>
                <a:gd name="f19" fmla="*/ 2147483647 f13 1"/>
                <a:gd name="f20" fmla="*/ 0 f14 1"/>
                <a:gd name="f21" fmla="*/ 0 f13 1"/>
                <a:gd name="f22" fmla="*/ 63 f14 1"/>
                <a:gd name="f23" fmla="*/ 134 f13 1"/>
                <a:gd name="f24" fmla="*/ f15 1 f2"/>
                <a:gd name="f25" fmla="*/ f18 1 63"/>
                <a:gd name="f26" fmla="*/ f19 1 134"/>
                <a:gd name="f27" fmla="*/ f20 1 63"/>
                <a:gd name="f28" fmla="*/ f21 1 134"/>
                <a:gd name="f29" fmla="*/ f22 1 63"/>
                <a:gd name="f30" fmla="*/ f23 1 134"/>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63" h="134">
                  <a:moveTo>
                    <a:pt x="f6" y="f7"/>
                  </a:moveTo>
                  <a:lnTo>
                    <a:pt x="f5" y="f8"/>
                  </a:lnTo>
                  <a:lnTo>
                    <a:pt x="f9" y="f5"/>
                  </a:lnTo>
                  <a:lnTo>
                    <a:pt x="f6" y="f7"/>
                  </a:lnTo>
                  <a:lnTo>
                    <a:pt x="f5" y="f8"/>
                  </a:lnTo>
                  <a:lnTo>
                    <a:pt x="f6"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1" name="Line 40"/>
            <p:cNvSpPr/>
            <p:nvPr/>
          </p:nvSpPr>
          <p:spPr>
            <a:xfrm flipV="1">
              <a:off x="4847517" y="2568906"/>
              <a:ext cx="6931" cy="10335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2" name="Freeform 41"/>
            <p:cNvSpPr/>
            <p:nvPr/>
          </p:nvSpPr>
          <p:spPr>
            <a:xfrm>
              <a:off x="5443505" y="4259320"/>
              <a:ext cx="93552" cy="182175"/>
            </a:xfrm>
            <a:custGeom>
              <a:avLst/>
              <a:gdLst>
                <a:gd name="f0" fmla="val 10800000"/>
                <a:gd name="f1" fmla="val 5400000"/>
                <a:gd name="f2" fmla="val 180"/>
                <a:gd name="f3" fmla="val w"/>
                <a:gd name="f4" fmla="val h"/>
                <a:gd name="f5" fmla="val 0"/>
                <a:gd name="f6" fmla="val 93"/>
                <a:gd name="f7" fmla="val 132"/>
                <a:gd name="f8" fmla="val 14"/>
                <a:gd name="f9" fmla="val 58"/>
                <a:gd name="f10" fmla="+- 0 0 -90"/>
                <a:gd name="f11" fmla="*/ f3 1 93"/>
                <a:gd name="f12" fmla="*/ f4 1 132"/>
                <a:gd name="f13" fmla="+- f7 0 f5"/>
                <a:gd name="f14" fmla="+- f6 0 f5"/>
                <a:gd name="f15" fmla="*/ f10 f0 1"/>
                <a:gd name="f16" fmla="*/ f14 1 93"/>
                <a:gd name="f17" fmla="*/ f13 1 132"/>
                <a:gd name="f18" fmla="*/ 0 f14 1"/>
                <a:gd name="f19" fmla="*/ 2147483647 f13 1"/>
                <a:gd name="f20" fmla="*/ 2147483647 f14 1"/>
                <a:gd name="f21" fmla="*/ 0 f13 1"/>
                <a:gd name="f22" fmla="*/ 93 f14 1"/>
                <a:gd name="f23" fmla="*/ 132 f13 1"/>
                <a:gd name="f24" fmla="*/ f15 1 f2"/>
                <a:gd name="f25" fmla="*/ f18 1 93"/>
                <a:gd name="f26" fmla="*/ f19 1 132"/>
                <a:gd name="f27" fmla="*/ f20 1 93"/>
                <a:gd name="f28" fmla="*/ f21 1 132"/>
                <a:gd name="f29" fmla="*/ f22 1 93"/>
                <a:gd name="f30" fmla="*/ f23 1 132"/>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93" h="132">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3" name="Line 42"/>
            <p:cNvSpPr/>
            <p:nvPr/>
          </p:nvSpPr>
          <p:spPr>
            <a:xfrm>
              <a:off x="5396733" y="4070131"/>
              <a:ext cx="76233" cy="19794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4" name="Freeform 43"/>
            <p:cNvSpPr/>
            <p:nvPr/>
          </p:nvSpPr>
          <p:spPr>
            <a:xfrm>
              <a:off x="4824996" y="3583149"/>
              <a:ext cx="150729" cy="155905"/>
            </a:xfrm>
            <a:custGeom>
              <a:avLst/>
              <a:gdLst>
                <a:gd name="f0" fmla="val 10800000"/>
                <a:gd name="f1" fmla="val 5400000"/>
                <a:gd name="f2" fmla="val 180"/>
                <a:gd name="f3" fmla="val w"/>
                <a:gd name="f4" fmla="val h"/>
                <a:gd name="f5" fmla="val 0"/>
                <a:gd name="f6" fmla="val 151"/>
                <a:gd name="f7" fmla="val 112"/>
                <a:gd name="f8" fmla="val 45"/>
                <a:gd name="f9" fmla="val 83"/>
                <a:gd name="f10" fmla="+- 0 0 -90"/>
                <a:gd name="f11" fmla="*/ f3 1 151"/>
                <a:gd name="f12" fmla="*/ f4 1 112"/>
                <a:gd name="f13" fmla="+- f7 0 f5"/>
                <a:gd name="f14" fmla="+- f6 0 f5"/>
                <a:gd name="f15" fmla="*/ f10 f0 1"/>
                <a:gd name="f16" fmla="*/ f14 1 151"/>
                <a:gd name="f17" fmla="*/ f13 1 112"/>
                <a:gd name="f18" fmla="*/ 2147483647 f14 1"/>
                <a:gd name="f19" fmla="*/ 2147483647 f13 1"/>
                <a:gd name="f20" fmla="*/ 0 f14 1"/>
                <a:gd name="f21" fmla="*/ 0 f13 1"/>
                <a:gd name="f22" fmla="*/ 151 f14 1"/>
                <a:gd name="f23" fmla="*/ 112 f13 1"/>
                <a:gd name="f24" fmla="*/ f15 1 f2"/>
                <a:gd name="f25" fmla="*/ f18 1 151"/>
                <a:gd name="f26" fmla="*/ f19 1 112"/>
                <a:gd name="f27" fmla="*/ f20 1 151"/>
                <a:gd name="f28" fmla="*/ f21 1 112"/>
                <a:gd name="f29" fmla="*/ f22 1 151"/>
                <a:gd name="f30" fmla="*/ f23 1 112"/>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151" h="112">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5" name="Line 44"/>
            <p:cNvSpPr/>
            <p:nvPr/>
          </p:nvSpPr>
          <p:spPr>
            <a:xfrm flipV="1">
              <a:off x="4686391" y="3719788"/>
              <a:ext cx="161126" cy="17166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6" name="Oval 45"/>
            <p:cNvSpPr/>
            <p:nvPr/>
          </p:nvSpPr>
          <p:spPr>
            <a:xfrm>
              <a:off x="530059" y="3243312"/>
              <a:ext cx="103948"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47" name="Oval 46"/>
            <p:cNvSpPr/>
            <p:nvPr/>
          </p:nvSpPr>
          <p:spPr>
            <a:xfrm>
              <a:off x="791669" y="3471044"/>
              <a:ext cx="58905" cy="5255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48" name="Freeform 47"/>
            <p:cNvSpPr/>
            <p:nvPr/>
          </p:nvSpPr>
          <p:spPr>
            <a:xfrm>
              <a:off x="1013438" y="3753072"/>
              <a:ext cx="140332" cy="166411"/>
            </a:xfrm>
            <a:custGeom>
              <a:avLst/>
              <a:gdLst>
                <a:gd name="f0" fmla="val 10800000"/>
                <a:gd name="f1" fmla="val 5400000"/>
                <a:gd name="f2" fmla="val 180"/>
                <a:gd name="f3" fmla="val w"/>
                <a:gd name="f4" fmla="val h"/>
                <a:gd name="f5" fmla="val 0"/>
                <a:gd name="f6" fmla="val 139"/>
                <a:gd name="f7" fmla="val 120"/>
                <a:gd name="f8" fmla="val 26"/>
                <a:gd name="f9" fmla="val 50"/>
                <a:gd name="f10" fmla="+- 0 0 -90"/>
                <a:gd name="f11" fmla="*/ f3 1 139"/>
                <a:gd name="f12" fmla="*/ f4 1 120"/>
                <a:gd name="f13" fmla="+- f7 0 f5"/>
                <a:gd name="f14" fmla="+- f6 0 f5"/>
                <a:gd name="f15" fmla="*/ f10 f0 1"/>
                <a:gd name="f16" fmla="*/ f14 1 139"/>
                <a:gd name="f17" fmla="*/ f13 1 120"/>
                <a:gd name="f18" fmla="*/ 0 f14 1"/>
                <a:gd name="f19" fmla="*/ 2147483647 f13 1"/>
                <a:gd name="f20" fmla="*/ 2147483647 f14 1"/>
                <a:gd name="f21" fmla="*/ 0 f13 1"/>
                <a:gd name="f22" fmla="*/ 139 f14 1"/>
                <a:gd name="f23" fmla="*/ 120 f13 1"/>
                <a:gd name="f24" fmla="*/ f15 1 f2"/>
                <a:gd name="f25" fmla="*/ f18 1 139"/>
                <a:gd name="f26" fmla="*/ f19 1 120"/>
                <a:gd name="f27" fmla="*/ f20 1 139"/>
                <a:gd name="f28" fmla="*/ f21 1 120"/>
                <a:gd name="f29" fmla="*/ f22 1 139"/>
                <a:gd name="f30" fmla="*/ f23 1 120"/>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39" h="120">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9" name="Line 48"/>
            <p:cNvSpPr/>
            <p:nvPr/>
          </p:nvSpPr>
          <p:spPr>
            <a:xfrm>
              <a:off x="850574" y="3532354"/>
              <a:ext cx="188841" cy="2382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0" name="Oval 49"/>
            <p:cNvSpPr/>
            <p:nvPr/>
          </p:nvSpPr>
          <p:spPr>
            <a:xfrm>
              <a:off x="4786884" y="2656487"/>
              <a:ext cx="102220"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51" name="Oval 50"/>
            <p:cNvSpPr/>
            <p:nvPr/>
          </p:nvSpPr>
          <p:spPr>
            <a:xfrm>
              <a:off x="4398794" y="3143469"/>
              <a:ext cx="77961" cy="77074"/>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52" name="Oval 51"/>
            <p:cNvSpPr/>
            <p:nvPr/>
          </p:nvSpPr>
          <p:spPr>
            <a:xfrm>
              <a:off x="4280983" y="3297619"/>
              <a:ext cx="76233" cy="7532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53" name="Oval 52"/>
            <p:cNvSpPr/>
            <p:nvPr/>
          </p:nvSpPr>
          <p:spPr>
            <a:xfrm>
              <a:off x="4613623" y="3856417"/>
              <a:ext cx="62371" cy="6656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54" name="Freeform 53"/>
            <p:cNvSpPr/>
            <p:nvPr/>
          </p:nvSpPr>
          <p:spPr>
            <a:xfrm>
              <a:off x="1049813" y="3152229"/>
              <a:ext cx="181919" cy="113861"/>
            </a:xfrm>
            <a:custGeom>
              <a:avLst/>
              <a:gdLst>
                <a:gd name="f0" fmla="val 10800000"/>
                <a:gd name="f1" fmla="val 5400000"/>
                <a:gd name="f2" fmla="val 180"/>
                <a:gd name="f3" fmla="val w"/>
                <a:gd name="f4" fmla="val h"/>
                <a:gd name="f5" fmla="val 0"/>
                <a:gd name="f6" fmla="val 182"/>
                <a:gd name="f7" fmla="val 82"/>
                <a:gd name="f8" fmla="val 29"/>
                <a:gd name="f9" fmla="val 42"/>
                <a:gd name="f10" fmla="+- 0 0 -90"/>
                <a:gd name="f11" fmla="*/ f3 1 182"/>
                <a:gd name="f12" fmla="*/ f4 1 82"/>
                <a:gd name="f13" fmla="+- f7 0 f5"/>
                <a:gd name="f14" fmla="+- f6 0 f5"/>
                <a:gd name="f15" fmla="*/ f10 f0 1"/>
                <a:gd name="f16" fmla="*/ f14 1 182"/>
                <a:gd name="f17" fmla="*/ f13 1 82"/>
                <a:gd name="f18" fmla="*/ 2147483647 f14 1"/>
                <a:gd name="f19" fmla="*/ 2147483647 f13 1"/>
                <a:gd name="f20" fmla="*/ 0 f14 1"/>
                <a:gd name="f21" fmla="*/ 0 f13 1"/>
                <a:gd name="f22" fmla="*/ 182 f14 1"/>
                <a:gd name="f23" fmla="*/ 82 f13 1"/>
                <a:gd name="f24" fmla="*/ f15 1 f2"/>
                <a:gd name="f25" fmla="*/ f18 1 182"/>
                <a:gd name="f26" fmla="*/ f19 1 82"/>
                <a:gd name="f27" fmla="*/ f20 1 182"/>
                <a:gd name="f28" fmla="*/ f21 1 82"/>
                <a:gd name="f29" fmla="*/ f22 1 182"/>
                <a:gd name="f30" fmla="*/ f23 1 82"/>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182" h="82">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5" name="Line 54"/>
            <p:cNvSpPr/>
            <p:nvPr/>
          </p:nvSpPr>
          <p:spPr>
            <a:xfrm flipV="1">
              <a:off x="632280" y="3238064"/>
              <a:ext cx="431395" cy="21896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6" name="Freeform 55"/>
            <p:cNvSpPr/>
            <p:nvPr/>
          </p:nvSpPr>
          <p:spPr>
            <a:xfrm>
              <a:off x="585499" y="3423742"/>
              <a:ext cx="67565" cy="63066"/>
            </a:xfrm>
            <a:custGeom>
              <a:avLst/>
              <a:gdLst>
                <a:gd name="f0" fmla="val 10800000"/>
                <a:gd name="f1" fmla="val 5400000"/>
                <a:gd name="f2" fmla="val 180"/>
                <a:gd name="f3" fmla="val w"/>
                <a:gd name="f4" fmla="val h"/>
                <a:gd name="f5" fmla="val 0"/>
                <a:gd name="f6" fmla="val 33"/>
                <a:gd name="f7" fmla="val 32"/>
                <a:gd name="f8" fmla="val 16"/>
                <a:gd name="f9" fmla="val 15"/>
                <a:gd name="f10" fmla="val 14"/>
                <a:gd name="f11" fmla="val 13"/>
                <a:gd name="f12" fmla="val 12"/>
                <a:gd name="f13" fmla="val 11"/>
                <a:gd name="f14" fmla="val 31"/>
                <a:gd name="f15" fmla="val 10"/>
                <a:gd name="f16" fmla="val 9"/>
                <a:gd name="f17" fmla="val 8"/>
                <a:gd name="f18" fmla="val 30"/>
                <a:gd name="f19" fmla="val 7"/>
                <a:gd name="f20" fmla="val 29"/>
                <a:gd name="f21" fmla="val 6"/>
                <a:gd name="f22" fmla="val 28"/>
                <a:gd name="f23" fmla="val 5"/>
                <a:gd name="f24" fmla="val 27"/>
                <a:gd name="f25" fmla="val 4"/>
                <a:gd name="f26" fmla="val 26"/>
                <a:gd name="f27" fmla="val 3"/>
                <a:gd name="f28" fmla="val 25"/>
                <a:gd name="f29" fmla="val 2"/>
                <a:gd name="f30" fmla="val 24"/>
                <a:gd name="f31" fmla="val 23"/>
                <a:gd name="f32" fmla="val 1"/>
                <a:gd name="f33" fmla="val 22"/>
                <a:gd name="f34" fmla="val 21"/>
                <a:gd name="f35" fmla="val 20"/>
                <a:gd name="f36" fmla="val 19"/>
                <a:gd name="f37" fmla="val 18"/>
                <a:gd name="f38" fmla="val 17"/>
                <a:gd name="f39" fmla="+- 0 0 -90"/>
                <a:gd name="f40" fmla="*/ f3 1 33"/>
                <a:gd name="f41" fmla="*/ f4 1 32"/>
                <a:gd name="f42" fmla="+- f7 0 f5"/>
                <a:gd name="f43" fmla="+- f6 0 f5"/>
                <a:gd name="f44" fmla="*/ f39 f0 1"/>
                <a:gd name="f45" fmla="*/ f43 1 33"/>
                <a:gd name="f46" fmla="*/ f42 1 32"/>
                <a:gd name="f47" fmla="*/ 2147483647 f43 1"/>
                <a:gd name="f48" fmla="*/ 2147483647 f42 1"/>
                <a:gd name="f49" fmla="*/ 0 f42 1"/>
                <a:gd name="f50" fmla="*/ 0 f43 1"/>
                <a:gd name="f51" fmla="*/ 33 f43 1"/>
                <a:gd name="f52" fmla="*/ 32 f42 1"/>
                <a:gd name="f53" fmla="*/ f44 1 f2"/>
                <a:gd name="f54" fmla="*/ f47 1 33"/>
                <a:gd name="f55" fmla="*/ f48 1 32"/>
                <a:gd name="f56" fmla="*/ f49 1 32"/>
                <a:gd name="f57" fmla="*/ f50 1 33"/>
                <a:gd name="f58" fmla="*/ f51 1 33"/>
                <a:gd name="f59" fmla="*/ f52 1 32"/>
                <a:gd name="f60" fmla="+- f53 0 f1"/>
                <a:gd name="f61" fmla="*/ f54 1 f45"/>
                <a:gd name="f62" fmla="*/ f55 1 f46"/>
                <a:gd name="f63" fmla="*/ f56 1 f46"/>
                <a:gd name="f64" fmla="*/ f57 1 f45"/>
                <a:gd name="f65" fmla="*/ f58 1 f45"/>
                <a:gd name="f66" fmla="*/ f59 1 f46"/>
                <a:gd name="f67" fmla="*/ f64 f40 1"/>
                <a:gd name="f68" fmla="*/ f65 f40 1"/>
                <a:gd name="f69" fmla="*/ f66 f41 1"/>
                <a:gd name="f70" fmla="*/ f63 f41 1"/>
                <a:gd name="f71" fmla="*/ f61 f40 1"/>
                <a:gd name="f72" fmla="*/ f62 f41 1"/>
              </a:gdLst>
              <a:ahLst/>
              <a:cxnLst>
                <a:cxn ang="3cd4">
                  <a:pos x="hc" y="t"/>
                </a:cxn>
                <a:cxn ang="0">
                  <a:pos x="r" y="vc"/>
                </a:cxn>
                <a:cxn ang="cd4">
                  <a:pos x="hc" y="b"/>
                </a:cxn>
                <a:cxn ang="cd2">
                  <a:pos x="l" y="vc"/>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0"/>
                </a:cxn>
                <a:cxn ang="f60">
                  <a:pos x="f71" y="f70"/>
                </a:cxn>
                <a:cxn ang="f60">
                  <a:pos x="f71" y="f70"/>
                </a:cxn>
                <a:cxn ang="f60">
                  <a:pos x="f71" y="f70"/>
                </a:cxn>
                <a:cxn ang="f60">
                  <a:pos x="f71" y="f70"/>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67" y="f72"/>
                </a:cxn>
                <a:cxn ang="f60">
                  <a:pos x="f67" y="f72"/>
                </a:cxn>
                <a:cxn ang="f60">
                  <a:pos x="f67" y="f72"/>
                </a:cxn>
                <a:cxn ang="f60">
                  <a:pos x="f67" y="f72"/>
                </a:cxn>
                <a:cxn ang="f60">
                  <a:pos x="f67"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 ang="f60">
                  <a:pos x="f71" y="f72"/>
                </a:cxn>
              </a:cxnLst>
              <a:rect l="f67" t="f70" r="f68" b="f69"/>
              <a:pathLst>
                <a:path w="33" h="32">
                  <a:moveTo>
                    <a:pt x="f6" y="f8"/>
                  </a:moveTo>
                  <a:lnTo>
                    <a:pt x="f7" y="f8"/>
                  </a:lnTo>
                  <a:lnTo>
                    <a:pt x="f7" y="f9"/>
                  </a:lnTo>
                  <a:lnTo>
                    <a:pt x="f7" y="f10"/>
                  </a:lnTo>
                  <a:lnTo>
                    <a:pt x="f7" y="f11"/>
                  </a:lnTo>
                  <a:lnTo>
                    <a:pt x="f7" y="f12"/>
                  </a:lnTo>
                  <a:lnTo>
                    <a:pt x="f7" y="f13"/>
                  </a:lnTo>
                  <a:lnTo>
                    <a:pt x="f14" y="f15"/>
                  </a:lnTo>
                  <a:lnTo>
                    <a:pt x="f14" y="f16"/>
                  </a:lnTo>
                  <a:lnTo>
                    <a:pt x="f14" y="f17"/>
                  </a:lnTo>
                  <a:lnTo>
                    <a:pt x="f18" y="f17"/>
                  </a:lnTo>
                  <a:lnTo>
                    <a:pt x="f18" y="f19"/>
                  </a:lnTo>
                  <a:lnTo>
                    <a:pt x="f20" y="f19"/>
                  </a:lnTo>
                  <a:lnTo>
                    <a:pt x="f20" y="f21"/>
                  </a:lnTo>
                  <a:lnTo>
                    <a:pt x="f22" y="f21"/>
                  </a:lnTo>
                  <a:lnTo>
                    <a:pt x="f22" y="f23"/>
                  </a:lnTo>
                  <a:lnTo>
                    <a:pt x="f24" y="f25"/>
                  </a:lnTo>
                  <a:lnTo>
                    <a:pt x="f26" y="f25"/>
                  </a:lnTo>
                  <a:lnTo>
                    <a:pt x="f26" y="f27"/>
                  </a:lnTo>
                  <a:lnTo>
                    <a:pt x="f28" y="f27"/>
                  </a:lnTo>
                  <a:lnTo>
                    <a:pt x="f28" y="f29"/>
                  </a:lnTo>
                  <a:lnTo>
                    <a:pt x="f30" y="f29"/>
                  </a:lnTo>
                  <a:lnTo>
                    <a:pt x="f31" y="f29"/>
                  </a:lnTo>
                  <a:lnTo>
                    <a:pt x="f31" y="f32"/>
                  </a:lnTo>
                  <a:lnTo>
                    <a:pt x="f33" y="f32"/>
                  </a:lnTo>
                  <a:lnTo>
                    <a:pt x="f34" y="f32"/>
                  </a:lnTo>
                  <a:lnTo>
                    <a:pt x="f35" y="f32"/>
                  </a:lnTo>
                  <a:lnTo>
                    <a:pt x="f35" y="f5"/>
                  </a:lnTo>
                  <a:lnTo>
                    <a:pt x="f36" y="f5"/>
                  </a:lnTo>
                  <a:lnTo>
                    <a:pt x="f37" y="f5"/>
                  </a:lnTo>
                  <a:lnTo>
                    <a:pt x="f38" y="f5"/>
                  </a:lnTo>
                  <a:lnTo>
                    <a:pt x="f8" y="f5"/>
                  </a:lnTo>
                  <a:lnTo>
                    <a:pt x="f9" y="f5"/>
                  </a:lnTo>
                  <a:lnTo>
                    <a:pt x="f10" y="f5"/>
                  </a:lnTo>
                  <a:lnTo>
                    <a:pt x="f11" y="f5"/>
                  </a:lnTo>
                  <a:lnTo>
                    <a:pt x="f12" y="f5"/>
                  </a:lnTo>
                  <a:lnTo>
                    <a:pt x="f12" y="f32"/>
                  </a:lnTo>
                  <a:lnTo>
                    <a:pt x="f13" y="f32"/>
                  </a:lnTo>
                  <a:lnTo>
                    <a:pt x="f15" y="f32"/>
                  </a:lnTo>
                  <a:lnTo>
                    <a:pt x="f16" y="f32"/>
                  </a:lnTo>
                  <a:lnTo>
                    <a:pt x="f16" y="f29"/>
                  </a:lnTo>
                  <a:lnTo>
                    <a:pt x="f17" y="f29"/>
                  </a:lnTo>
                  <a:lnTo>
                    <a:pt x="f19" y="f29"/>
                  </a:lnTo>
                  <a:lnTo>
                    <a:pt x="f19" y="f27"/>
                  </a:lnTo>
                  <a:lnTo>
                    <a:pt x="f21" y="f27"/>
                  </a:lnTo>
                  <a:lnTo>
                    <a:pt x="f21" y="f25"/>
                  </a:lnTo>
                  <a:lnTo>
                    <a:pt x="f23" y="f25"/>
                  </a:lnTo>
                  <a:lnTo>
                    <a:pt x="f25" y="f23"/>
                  </a:lnTo>
                  <a:lnTo>
                    <a:pt x="f25" y="f21"/>
                  </a:lnTo>
                  <a:lnTo>
                    <a:pt x="f27" y="f21"/>
                  </a:lnTo>
                  <a:lnTo>
                    <a:pt x="f27" y="f19"/>
                  </a:lnTo>
                  <a:lnTo>
                    <a:pt x="f29" y="f19"/>
                  </a:lnTo>
                  <a:lnTo>
                    <a:pt x="f29" y="f17"/>
                  </a:lnTo>
                  <a:lnTo>
                    <a:pt x="f32" y="f17"/>
                  </a:lnTo>
                  <a:lnTo>
                    <a:pt x="f32" y="f16"/>
                  </a:lnTo>
                  <a:lnTo>
                    <a:pt x="f32" y="f15"/>
                  </a:lnTo>
                  <a:lnTo>
                    <a:pt x="f5" y="f13"/>
                  </a:lnTo>
                  <a:lnTo>
                    <a:pt x="f5" y="f12"/>
                  </a:lnTo>
                  <a:lnTo>
                    <a:pt x="f5" y="f11"/>
                  </a:lnTo>
                  <a:lnTo>
                    <a:pt x="f5" y="f10"/>
                  </a:lnTo>
                  <a:lnTo>
                    <a:pt x="f5" y="f9"/>
                  </a:lnTo>
                  <a:lnTo>
                    <a:pt x="f5" y="f8"/>
                  </a:lnTo>
                  <a:lnTo>
                    <a:pt x="f5" y="f38"/>
                  </a:lnTo>
                  <a:lnTo>
                    <a:pt x="f5" y="f37"/>
                  </a:lnTo>
                  <a:lnTo>
                    <a:pt x="f5" y="f36"/>
                  </a:lnTo>
                  <a:lnTo>
                    <a:pt x="f5" y="f35"/>
                  </a:lnTo>
                  <a:lnTo>
                    <a:pt x="f5" y="f34"/>
                  </a:lnTo>
                  <a:lnTo>
                    <a:pt x="f32" y="f33"/>
                  </a:lnTo>
                  <a:lnTo>
                    <a:pt x="f32" y="f31"/>
                  </a:lnTo>
                  <a:lnTo>
                    <a:pt x="f32" y="f30"/>
                  </a:lnTo>
                  <a:lnTo>
                    <a:pt x="f29" y="f30"/>
                  </a:lnTo>
                  <a:lnTo>
                    <a:pt x="f29" y="f28"/>
                  </a:lnTo>
                  <a:lnTo>
                    <a:pt x="f27" y="f28"/>
                  </a:lnTo>
                  <a:lnTo>
                    <a:pt x="f27" y="f26"/>
                  </a:lnTo>
                  <a:lnTo>
                    <a:pt x="f25" y="f26"/>
                  </a:lnTo>
                  <a:lnTo>
                    <a:pt x="f25" y="f24"/>
                  </a:lnTo>
                  <a:lnTo>
                    <a:pt x="f23" y="f22"/>
                  </a:lnTo>
                  <a:lnTo>
                    <a:pt x="f21" y="f22"/>
                  </a:lnTo>
                  <a:lnTo>
                    <a:pt x="f21" y="f20"/>
                  </a:lnTo>
                  <a:lnTo>
                    <a:pt x="f19" y="f20"/>
                  </a:lnTo>
                  <a:lnTo>
                    <a:pt x="f19" y="f18"/>
                  </a:lnTo>
                  <a:lnTo>
                    <a:pt x="f17" y="f18"/>
                  </a:lnTo>
                  <a:lnTo>
                    <a:pt x="f16" y="f18"/>
                  </a:lnTo>
                  <a:lnTo>
                    <a:pt x="f16" y="f14"/>
                  </a:lnTo>
                  <a:lnTo>
                    <a:pt x="f15" y="f14"/>
                  </a:lnTo>
                  <a:lnTo>
                    <a:pt x="f13" y="f14"/>
                  </a:lnTo>
                  <a:lnTo>
                    <a:pt x="f12" y="f14"/>
                  </a:lnTo>
                  <a:lnTo>
                    <a:pt x="f12" y="f7"/>
                  </a:lnTo>
                  <a:lnTo>
                    <a:pt x="f11" y="f7"/>
                  </a:lnTo>
                  <a:lnTo>
                    <a:pt x="f10" y="f7"/>
                  </a:lnTo>
                  <a:lnTo>
                    <a:pt x="f9" y="f7"/>
                  </a:lnTo>
                  <a:lnTo>
                    <a:pt x="f8" y="f7"/>
                  </a:lnTo>
                  <a:lnTo>
                    <a:pt x="f38" y="f7"/>
                  </a:lnTo>
                  <a:lnTo>
                    <a:pt x="f37" y="f7"/>
                  </a:lnTo>
                  <a:lnTo>
                    <a:pt x="f36" y="f7"/>
                  </a:lnTo>
                  <a:lnTo>
                    <a:pt x="f35" y="f7"/>
                  </a:lnTo>
                  <a:lnTo>
                    <a:pt x="f35" y="f14"/>
                  </a:lnTo>
                  <a:lnTo>
                    <a:pt x="f34" y="f14"/>
                  </a:lnTo>
                  <a:lnTo>
                    <a:pt x="f33" y="f14"/>
                  </a:lnTo>
                  <a:lnTo>
                    <a:pt x="f31" y="f14"/>
                  </a:lnTo>
                  <a:lnTo>
                    <a:pt x="f31" y="f18"/>
                  </a:lnTo>
                  <a:lnTo>
                    <a:pt x="f30" y="f18"/>
                  </a:lnTo>
                  <a:lnTo>
                    <a:pt x="f28" y="f18"/>
                  </a:lnTo>
                  <a:lnTo>
                    <a:pt x="f28" y="f20"/>
                  </a:lnTo>
                  <a:lnTo>
                    <a:pt x="f26" y="f20"/>
                  </a:lnTo>
                  <a:lnTo>
                    <a:pt x="f26" y="f22"/>
                  </a:lnTo>
                  <a:lnTo>
                    <a:pt x="f24" y="f22"/>
                  </a:lnTo>
                  <a:lnTo>
                    <a:pt x="f22" y="f24"/>
                  </a:lnTo>
                  <a:lnTo>
                    <a:pt x="f22" y="f26"/>
                  </a:lnTo>
                  <a:lnTo>
                    <a:pt x="f20" y="f26"/>
                  </a:lnTo>
                  <a:lnTo>
                    <a:pt x="f20" y="f28"/>
                  </a:lnTo>
                  <a:lnTo>
                    <a:pt x="f18" y="f28"/>
                  </a:lnTo>
                  <a:lnTo>
                    <a:pt x="f18" y="f30"/>
                  </a:lnTo>
                  <a:lnTo>
                    <a:pt x="f14" y="f30"/>
                  </a:lnTo>
                  <a:lnTo>
                    <a:pt x="f14" y="f31"/>
                  </a:lnTo>
                  <a:lnTo>
                    <a:pt x="f14" y="f33"/>
                  </a:lnTo>
                  <a:lnTo>
                    <a:pt x="f7" y="f34"/>
                  </a:lnTo>
                  <a:lnTo>
                    <a:pt x="f7" y="f35"/>
                  </a:lnTo>
                  <a:lnTo>
                    <a:pt x="f7" y="f36"/>
                  </a:lnTo>
                  <a:lnTo>
                    <a:pt x="f7" y="f37"/>
                  </a:lnTo>
                  <a:lnTo>
                    <a:pt x="f7" y="f38"/>
                  </a:lnTo>
                  <a:lnTo>
                    <a:pt x="f7" y="f8"/>
                  </a:lnTo>
                  <a:lnTo>
                    <a:pt x="f6" y="f8"/>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7" name="Oval 56"/>
            <p:cNvSpPr/>
            <p:nvPr/>
          </p:nvSpPr>
          <p:spPr>
            <a:xfrm>
              <a:off x="651336" y="3087416"/>
              <a:ext cx="119548"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58" name="Freeform 57"/>
            <p:cNvSpPr/>
            <p:nvPr/>
          </p:nvSpPr>
          <p:spPr>
            <a:xfrm>
              <a:off x="753557" y="2665247"/>
              <a:ext cx="81427" cy="185687"/>
            </a:xfrm>
            <a:custGeom>
              <a:avLst/>
              <a:gdLst>
                <a:gd name="f0" fmla="val 10800000"/>
                <a:gd name="f1" fmla="val 5400000"/>
                <a:gd name="f2" fmla="val 180"/>
                <a:gd name="f3" fmla="val w"/>
                <a:gd name="f4" fmla="val h"/>
                <a:gd name="f5" fmla="val 0"/>
                <a:gd name="f6" fmla="val 80"/>
                <a:gd name="f7" fmla="val 134"/>
                <a:gd name="f8" fmla="val 62"/>
                <a:gd name="f9" fmla="val 122"/>
                <a:gd name="f10" fmla="+- 0 0 -90"/>
                <a:gd name="f11" fmla="*/ f3 1 80"/>
                <a:gd name="f12" fmla="*/ f4 1 134"/>
                <a:gd name="f13" fmla="+- f7 0 f5"/>
                <a:gd name="f14" fmla="+- f6 0 f5"/>
                <a:gd name="f15" fmla="*/ f10 f0 1"/>
                <a:gd name="f16" fmla="*/ f14 1 80"/>
                <a:gd name="f17" fmla="*/ f13 1 134"/>
                <a:gd name="f18" fmla="*/ 2147483647 f14 1"/>
                <a:gd name="f19" fmla="*/ 2147483647 f13 1"/>
                <a:gd name="f20" fmla="*/ 0 f14 1"/>
                <a:gd name="f21" fmla="*/ 0 f13 1"/>
                <a:gd name="f22" fmla="*/ 80 f14 1"/>
                <a:gd name="f23" fmla="*/ 134 f13 1"/>
                <a:gd name="f24" fmla="*/ f15 1 f2"/>
                <a:gd name="f25" fmla="*/ f18 1 80"/>
                <a:gd name="f26" fmla="*/ f19 1 134"/>
                <a:gd name="f27" fmla="*/ f20 1 80"/>
                <a:gd name="f28" fmla="*/ f21 1 134"/>
                <a:gd name="f29" fmla="*/ f22 1 80"/>
                <a:gd name="f30" fmla="*/ f23 1 134"/>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80" h="134">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9" name="Line 58"/>
            <p:cNvSpPr/>
            <p:nvPr/>
          </p:nvSpPr>
          <p:spPr>
            <a:xfrm flipV="1">
              <a:off x="706776" y="2842174"/>
              <a:ext cx="77961" cy="27852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0" name="Freeform 65"/>
            <p:cNvSpPr/>
            <p:nvPr/>
          </p:nvSpPr>
          <p:spPr>
            <a:xfrm>
              <a:off x="1176293" y="3374693"/>
              <a:ext cx="194044" cy="66568"/>
            </a:xfrm>
            <a:custGeom>
              <a:avLst/>
              <a:gdLst>
                <a:gd name="f0" fmla="val 10800000"/>
                <a:gd name="f1" fmla="val 5400000"/>
                <a:gd name="f2" fmla="val 180"/>
                <a:gd name="f3" fmla="val w"/>
                <a:gd name="f4" fmla="val h"/>
                <a:gd name="f5" fmla="val 0"/>
                <a:gd name="f6" fmla="val 192"/>
                <a:gd name="f7" fmla="val 48"/>
                <a:gd name="f8" fmla="val 43"/>
                <a:gd name="f9" fmla="val 12"/>
                <a:gd name="f10" fmla="+- 0 0 -90"/>
                <a:gd name="f11" fmla="*/ f3 1 192"/>
                <a:gd name="f12" fmla="*/ f4 1 48"/>
                <a:gd name="f13" fmla="+- f7 0 f5"/>
                <a:gd name="f14" fmla="+- f6 0 f5"/>
                <a:gd name="f15" fmla="*/ f10 f0 1"/>
                <a:gd name="f16" fmla="*/ f14 1 192"/>
                <a:gd name="f17" fmla="*/ f13 1 48"/>
                <a:gd name="f18" fmla="*/ 0 f14 1"/>
                <a:gd name="f19" fmla="*/ 2147483647 f13 1"/>
                <a:gd name="f20" fmla="*/ 2147483647 f14 1"/>
                <a:gd name="f21" fmla="*/ 0 f13 1"/>
                <a:gd name="f22" fmla="*/ 192 f14 1"/>
                <a:gd name="f23" fmla="*/ 48 f13 1"/>
                <a:gd name="f24" fmla="*/ f15 1 f2"/>
                <a:gd name="f25" fmla="*/ f18 1 192"/>
                <a:gd name="f26" fmla="*/ f19 1 48"/>
                <a:gd name="f27" fmla="*/ f20 1 192"/>
                <a:gd name="f28" fmla="*/ f21 1 48"/>
                <a:gd name="f29" fmla="*/ f22 1 192"/>
                <a:gd name="f30" fmla="*/ f23 1 48"/>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92" h="48">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1" name="Line 66"/>
            <p:cNvSpPr/>
            <p:nvPr/>
          </p:nvSpPr>
          <p:spPr>
            <a:xfrm>
              <a:off x="588965" y="3295872"/>
              <a:ext cx="594259" cy="1086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2" name="Freeform 67"/>
            <p:cNvSpPr/>
            <p:nvPr/>
          </p:nvSpPr>
          <p:spPr>
            <a:xfrm>
              <a:off x="2934812" y="2355192"/>
              <a:ext cx="117811" cy="141887"/>
            </a:xfrm>
            <a:custGeom>
              <a:avLst/>
              <a:gdLst>
                <a:gd name="f0" fmla="val 10800000"/>
                <a:gd name="f1" fmla="val 5400000"/>
                <a:gd name="f2" fmla="val 180"/>
                <a:gd name="f3" fmla="val w"/>
                <a:gd name="f4" fmla="val h"/>
                <a:gd name="f5" fmla="val 0"/>
                <a:gd name="f6" fmla="val 117"/>
                <a:gd name="f7" fmla="val 102"/>
                <a:gd name="f8" fmla="val 49"/>
                <a:gd name="f9" fmla="val 76"/>
                <a:gd name="f10" fmla="+- 0 0 -90"/>
                <a:gd name="f11" fmla="*/ f3 1 117"/>
                <a:gd name="f12" fmla="*/ f4 1 102"/>
                <a:gd name="f13" fmla="+- f7 0 f5"/>
                <a:gd name="f14" fmla="+- f6 0 f5"/>
                <a:gd name="f15" fmla="*/ f10 f0 1"/>
                <a:gd name="f16" fmla="*/ f14 1 117"/>
                <a:gd name="f17" fmla="*/ f13 1 102"/>
                <a:gd name="f18" fmla="*/ 2147483647 f14 1"/>
                <a:gd name="f19" fmla="*/ 2147483647 f13 1"/>
                <a:gd name="f20" fmla="*/ 0 f14 1"/>
                <a:gd name="f21" fmla="*/ 0 f13 1"/>
                <a:gd name="f22" fmla="*/ 117 f14 1"/>
                <a:gd name="f23" fmla="*/ 102 f13 1"/>
                <a:gd name="f24" fmla="*/ f15 1 f2"/>
                <a:gd name="f25" fmla="*/ f18 1 117"/>
                <a:gd name="f26" fmla="*/ f19 1 102"/>
                <a:gd name="f27" fmla="*/ f20 1 117"/>
                <a:gd name="f28" fmla="*/ f21 1 102"/>
                <a:gd name="f29" fmla="*/ f22 1 117"/>
                <a:gd name="f30" fmla="*/ f23 1 102"/>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117" h="102">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3" name="Line 68"/>
            <p:cNvSpPr/>
            <p:nvPr/>
          </p:nvSpPr>
          <p:spPr>
            <a:xfrm flipV="1">
              <a:off x="2725177" y="2479569"/>
              <a:ext cx="233894" cy="30829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4" name="Freeform 69"/>
            <p:cNvSpPr/>
            <p:nvPr/>
          </p:nvSpPr>
          <p:spPr>
            <a:xfrm>
              <a:off x="1971519" y="3952768"/>
              <a:ext cx="123014" cy="140140"/>
            </a:xfrm>
            <a:custGeom>
              <a:avLst/>
              <a:gdLst>
                <a:gd name="f0" fmla="val 10800000"/>
                <a:gd name="f1" fmla="val 5400000"/>
                <a:gd name="f2" fmla="val 180"/>
                <a:gd name="f3" fmla="val w"/>
                <a:gd name="f4" fmla="val h"/>
                <a:gd name="f5" fmla="val 0"/>
                <a:gd name="f6" fmla="val 122"/>
                <a:gd name="f7" fmla="val 101"/>
                <a:gd name="f8" fmla="val 72"/>
                <a:gd name="f9" fmla="val 26"/>
                <a:gd name="f10" fmla="+- 0 0 -90"/>
                <a:gd name="f11" fmla="*/ f3 1 122"/>
                <a:gd name="f12" fmla="*/ f4 1 101"/>
                <a:gd name="f13" fmla="+- f7 0 f5"/>
                <a:gd name="f14" fmla="+- f6 0 f5"/>
                <a:gd name="f15" fmla="*/ f10 f0 1"/>
                <a:gd name="f16" fmla="*/ f14 1 122"/>
                <a:gd name="f17" fmla="*/ f13 1 101"/>
                <a:gd name="f18" fmla="*/ 2147483647 f14 1"/>
                <a:gd name="f19" fmla="*/ 0 f13 1"/>
                <a:gd name="f20" fmla="*/ 2147483647 f13 1"/>
                <a:gd name="f21" fmla="*/ 0 f14 1"/>
                <a:gd name="f22" fmla="*/ 122 f14 1"/>
                <a:gd name="f23" fmla="*/ 101 f13 1"/>
                <a:gd name="f24" fmla="*/ f15 1 f2"/>
                <a:gd name="f25" fmla="*/ f18 1 122"/>
                <a:gd name="f26" fmla="*/ f19 1 101"/>
                <a:gd name="f27" fmla="*/ f20 1 101"/>
                <a:gd name="f28" fmla="*/ f21 1 122"/>
                <a:gd name="f29" fmla="*/ f22 1 122"/>
                <a:gd name="f30" fmla="*/ f23 1 101"/>
                <a:gd name="f31" fmla="+- f24 0 f1"/>
                <a:gd name="f32" fmla="*/ f25 1 f16"/>
                <a:gd name="f33" fmla="*/ f26 1 f17"/>
                <a:gd name="f34" fmla="*/ f27 1 f17"/>
                <a:gd name="f35" fmla="*/ f28 1 f16"/>
                <a:gd name="f36" fmla="*/ f29 1 f16"/>
                <a:gd name="f37" fmla="*/ f30 1 f17"/>
                <a:gd name="f38" fmla="*/ f35 f11 1"/>
                <a:gd name="f39" fmla="*/ f36 f11 1"/>
                <a:gd name="f40" fmla="*/ f37 f12 1"/>
                <a:gd name="f41" fmla="*/ f33 f12 1"/>
                <a:gd name="f42" fmla="*/ f32 f11 1"/>
                <a:gd name="f43" fmla="*/ f34 f12 1"/>
              </a:gdLst>
              <a:ahLst/>
              <a:cxnLst>
                <a:cxn ang="3cd4">
                  <a:pos x="hc" y="t"/>
                </a:cxn>
                <a:cxn ang="0">
                  <a:pos x="r" y="vc"/>
                </a:cxn>
                <a:cxn ang="cd4">
                  <a:pos x="hc" y="b"/>
                </a:cxn>
                <a:cxn ang="cd2">
                  <a:pos x="l" y="vc"/>
                </a:cxn>
                <a:cxn ang="f31">
                  <a:pos x="f42" y="f41"/>
                </a:cxn>
                <a:cxn ang="f31">
                  <a:pos x="f42" y="f43"/>
                </a:cxn>
                <a:cxn ang="f31">
                  <a:pos x="f38" y="f43"/>
                </a:cxn>
                <a:cxn ang="f31">
                  <a:pos x="f42" y="f41"/>
                </a:cxn>
                <a:cxn ang="f31">
                  <a:pos x="f42" y="f43"/>
                </a:cxn>
                <a:cxn ang="f31">
                  <a:pos x="f42" y="f41"/>
                </a:cxn>
              </a:cxnLst>
              <a:rect l="f38" t="f41" r="f39" b="f40"/>
              <a:pathLst>
                <a:path w="122" h="101">
                  <a:moveTo>
                    <a:pt x="f8" y="f5"/>
                  </a:moveTo>
                  <a:lnTo>
                    <a:pt x="f6" y="f9"/>
                  </a:lnTo>
                  <a:lnTo>
                    <a:pt x="f5" y="f7"/>
                  </a:lnTo>
                  <a:lnTo>
                    <a:pt x="f8" y="f5"/>
                  </a:lnTo>
                  <a:lnTo>
                    <a:pt x="f6" y="f9"/>
                  </a:lnTo>
                  <a:lnTo>
                    <a:pt x="f8" y="f5"/>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5" name="Line 70"/>
            <p:cNvSpPr/>
            <p:nvPr/>
          </p:nvSpPr>
          <p:spPr>
            <a:xfrm flipH="1">
              <a:off x="2068546" y="3702268"/>
              <a:ext cx="218294" cy="26801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6" name="Freeform 71"/>
            <p:cNvSpPr/>
            <p:nvPr/>
          </p:nvSpPr>
          <p:spPr>
            <a:xfrm>
              <a:off x="1888364" y="2992822"/>
              <a:ext cx="123014" cy="136629"/>
            </a:xfrm>
            <a:custGeom>
              <a:avLst/>
              <a:gdLst>
                <a:gd name="f0" fmla="val 10800000"/>
                <a:gd name="f1" fmla="val 5400000"/>
                <a:gd name="f2" fmla="val 180"/>
                <a:gd name="f3" fmla="val w"/>
                <a:gd name="f4" fmla="val h"/>
                <a:gd name="f5" fmla="val 0"/>
                <a:gd name="f6" fmla="val 122"/>
                <a:gd name="f7" fmla="val 99"/>
                <a:gd name="f8" fmla="val 74"/>
                <a:gd name="f9" fmla="val 73"/>
                <a:gd name="f10" fmla="+- 0 0 -90"/>
                <a:gd name="f11" fmla="*/ f3 1 122"/>
                <a:gd name="f12" fmla="*/ f4 1 99"/>
                <a:gd name="f13" fmla="+- f7 0 f5"/>
                <a:gd name="f14" fmla="+- f6 0 f5"/>
                <a:gd name="f15" fmla="*/ f10 f0 1"/>
                <a:gd name="f16" fmla="*/ f14 1 122"/>
                <a:gd name="f17" fmla="*/ f13 1 99"/>
                <a:gd name="f18" fmla="*/ 2147483647 f14 1"/>
                <a:gd name="f19" fmla="*/ 2147483647 f13 1"/>
                <a:gd name="f20" fmla="*/ 0 f14 1"/>
                <a:gd name="f21" fmla="*/ 0 f13 1"/>
                <a:gd name="f22" fmla="*/ 122 f14 1"/>
                <a:gd name="f23" fmla="*/ 99 f13 1"/>
                <a:gd name="f24" fmla="*/ f15 1 f2"/>
                <a:gd name="f25" fmla="*/ f18 1 122"/>
                <a:gd name="f26" fmla="*/ f19 1 99"/>
                <a:gd name="f27" fmla="*/ f20 1 122"/>
                <a:gd name="f28" fmla="*/ f21 1 99"/>
                <a:gd name="f29" fmla="*/ f22 1 122"/>
                <a:gd name="f30" fmla="*/ f23 1 99"/>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22" h="99">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7" name="Line 72"/>
            <p:cNvSpPr/>
            <p:nvPr/>
          </p:nvSpPr>
          <p:spPr>
            <a:xfrm flipH="1" flipV="1">
              <a:off x="1985381" y="3111940"/>
              <a:ext cx="161126" cy="19619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8" name="Freeform 73"/>
            <p:cNvSpPr/>
            <p:nvPr/>
          </p:nvSpPr>
          <p:spPr>
            <a:xfrm>
              <a:off x="3468428" y="3197775"/>
              <a:ext cx="159389" cy="82332"/>
            </a:xfrm>
            <a:custGeom>
              <a:avLst/>
              <a:gdLst>
                <a:gd name="f0" fmla="val 10800000"/>
                <a:gd name="f1" fmla="val 5400000"/>
                <a:gd name="f2" fmla="val 180"/>
                <a:gd name="f3" fmla="val w"/>
                <a:gd name="f4" fmla="val h"/>
                <a:gd name="f5" fmla="val 0"/>
                <a:gd name="f6" fmla="val 159"/>
                <a:gd name="f7" fmla="val 59"/>
                <a:gd name="f8" fmla="val 40"/>
                <a:gd name="f9" fmla="val 21"/>
                <a:gd name="f10" fmla="+- 0 0 -90"/>
                <a:gd name="f11" fmla="*/ f3 1 159"/>
                <a:gd name="f12" fmla="*/ f4 1 59"/>
                <a:gd name="f13" fmla="+- f7 0 f5"/>
                <a:gd name="f14" fmla="+- f6 0 f5"/>
                <a:gd name="f15" fmla="*/ f10 f0 1"/>
                <a:gd name="f16" fmla="*/ f14 1 159"/>
                <a:gd name="f17" fmla="*/ f13 1 59"/>
                <a:gd name="f18" fmla="*/ 0 f14 1"/>
                <a:gd name="f19" fmla="*/ 2147483647 f13 1"/>
                <a:gd name="f20" fmla="*/ 2147483647 f14 1"/>
                <a:gd name="f21" fmla="*/ 0 f13 1"/>
                <a:gd name="f22" fmla="*/ 159 f14 1"/>
                <a:gd name="f23" fmla="*/ 59 f13 1"/>
                <a:gd name="f24" fmla="*/ f15 1 f2"/>
                <a:gd name="f25" fmla="*/ f18 1 159"/>
                <a:gd name="f26" fmla="*/ f19 1 59"/>
                <a:gd name="f27" fmla="*/ f20 1 159"/>
                <a:gd name="f28" fmla="*/ f21 1 59"/>
                <a:gd name="f29" fmla="*/ f22 1 159"/>
                <a:gd name="f30" fmla="*/ f23 1 59"/>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59" h="59">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9" name="Line 74"/>
            <p:cNvSpPr/>
            <p:nvPr/>
          </p:nvSpPr>
          <p:spPr>
            <a:xfrm>
              <a:off x="3243193" y="3141713"/>
              <a:ext cx="225225" cy="8407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0" name="Oval 78"/>
            <p:cNvSpPr/>
            <p:nvPr/>
          </p:nvSpPr>
          <p:spPr>
            <a:xfrm>
              <a:off x="5318763" y="4003563"/>
              <a:ext cx="67565" cy="718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1" name="Oval 79"/>
            <p:cNvSpPr/>
            <p:nvPr/>
          </p:nvSpPr>
          <p:spPr>
            <a:xfrm>
              <a:off x="4409191" y="3905466"/>
              <a:ext cx="69302" cy="6656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2" name="Oval 80"/>
            <p:cNvSpPr/>
            <p:nvPr/>
          </p:nvSpPr>
          <p:spPr>
            <a:xfrm>
              <a:off x="4561648" y="3979039"/>
              <a:ext cx="79699" cy="6656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3" name="Oval 81"/>
            <p:cNvSpPr/>
            <p:nvPr/>
          </p:nvSpPr>
          <p:spPr>
            <a:xfrm>
              <a:off x="4433440" y="3283610"/>
              <a:ext cx="67565" cy="6481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4" name="Oval 82"/>
            <p:cNvSpPr/>
            <p:nvPr/>
          </p:nvSpPr>
          <p:spPr>
            <a:xfrm>
              <a:off x="2231401" y="3597167"/>
              <a:ext cx="149001" cy="13662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5" name="Oval 83"/>
            <p:cNvSpPr/>
            <p:nvPr/>
          </p:nvSpPr>
          <p:spPr>
            <a:xfrm>
              <a:off x="2811798" y="2796628"/>
              <a:ext cx="360365" cy="35034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C0C0C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6" name="Oval 84"/>
            <p:cNvSpPr/>
            <p:nvPr/>
          </p:nvSpPr>
          <p:spPr>
            <a:xfrm>
              <a:off x="2156905" y="2866698"/>
              <a:ext cx="315321" cy="26801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808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7" name="Oval 85"/>
            <p:cNvSpPr/>
            <p:nvPr/>
          </p:nvSpPr>
          <p:spPr>
            <a:xfrm>
              <a:off x="3085542" y="3215286"/>
              <a:ext cx="258144" cy="25400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80FF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8" name="Freeform 86"/>
            <p:cNvSpPr/>
            <p:nvPr/>
          </p:nvSpPr>
          <p:spPr>
            <a:xfrm>
              <a:off x="1100059" y="3709272"/>
              <a:ext cx="95289" cy="150647"/>
            </a:xfrm>
            <a:custGeom>
              <a:avLst/>
              <a:gdLst>
                <a:gd name="f0" fmla="val 10800000"/>
                <a:gd name="f1" fmla="val 5400000"/>
                <a:gd name="f2" fmla="val 180"/>
                <a:gd name="f3" fmla="val w"/>
                <a:gd name="f4" fmla="val h"/>
                <a:gd name="f5" fmla="val 0"/>
                <a:gd name="f6" fmla="val 95"/>
                <a:gd name="f7" fmla="val 109"/>
                <a:gd name="f8" fmla="val 17"/>
                <a:gd name="f9" fmla="val 58"/>
                <a:gd name="f10" fmla="+- 0 0 -90"/>
                <a:gd name="f11" fmla="*/ f3 1 95"/>
                <a:gd name="f12" fmla="*/ f4 1 109"/>
                <a:gd name="f13" fmla="+- f7 0 f5"/>
                <a:gd name="f14" fmla="+- f6 0 f5"/>
                <a:gd name="f15" fmla="*/ f10 f0 1"/>
                <a:gd name="f16" fmla="*/ f14 1 95"/>
                <a:gd name="f17" fmla="*/ f13 1 109"/>
                <a:gd name="f18" fmla="*/ 0 f14 1"/>
                <a:gd name="f19" fmla="*/ 2147483647 f13 1"/>
                <a:gd name="f20" fmla="*/ 2147483647 f14 1"/>
                <a:gd name="f21" fmla="*/ 0 f13 1"/>
                <a:gd name="f22" fmla="*/ 95 f14 1"/>
                <a:gd name="f23" fmla="*/ 109 f13 1"/>
                <a:gd name="f24" fmla="*/ f15 1 f2"/>
                <a:gd name="f25" fmla="*/ f18 1 95"/>
                <a:gd name="f26" fmla="*/ f19 1 109"/>
                <a:gd name="f27" fmla="*/ f20 1 95"/>
                <a:gd name="f28" fmla="*/ f21 1 109"/>
                <a:gd name="f29" fmla="*/ f22 1 95"/>
                <a:gd name="f30" fmla="*/ f23 1 109"/>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95" h="109">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9" name="Line 87"/>
            <p:cNvSpPr/>
            <p:nvPr/>
          </p:nvSpPr>
          <p:spPr>
            <a:xfrm>
              <a:off x="990907" y="3437759"/>
              <a:ext cx="136867" cy="28377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0" name="Oval 88"/>
            <p:cNvSpPr/>
            <p:nvPr/>
          </p:nvSpPr>
          <p:spPr>
            <a:xfrm>
              <a:off x="907752" y="3362431"/>
              <a:ext cx="103948" cy="10159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8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81" name="Oval 89"/>
            <p:cNvSpPr/>
            <p:nvPr/>
          </p:nvSpPr>
          <p:spPr>
            <a:xfrm>
              <a:off x="843643" y="3104927"/>
              <a:ext cx="38112" cy="3503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82" name="Freeform 90"/>
            <p:cNvSpPr/>
            <p:nvPr/>
          </p:nvSpPr>
          <p:spPr>
            <a:xfrm>
              <a:off x="1164168" y="2761588"/>
              <a:ext cx="169785" cy="140140"/>
            </a:xfrm>
            <a:custGeom>
              <a:avLst/>
              <a:gdLst>
                <a:gd name="f0" fmla="val 10800000"/>
                <a:gd name="f1" fmla="val 5400000"/>
                <a:gd name="f2" fmla="val 180"/>
                <a:gd name="f3" fmla="val w"/>
                <a:gd name="f4" fmla="val h"/>
                <a:gd name="f5" fmla="val 0"/>
                <a:gd name="f6" fmla="val 170"/>
                <a:gd name="f7" fmla="val 101"/>
                <a:gd name="f8" fmla="val 42"/>
                <a:gd name="f9" fmla="val 66"/>
                <a:gd name="f10" fmla="+- 0 0 -90"/>
                <a:gd name="f11" fmla="*/ f3 1 170"/>
                <a:gd name="f12" fmla="*/ f4 1 101"/>
                <a:gd name="f13" fmla="+- f7 0 f5"/>
                <a:gd name="f14" fmla="+- f6 0 f5"/>
                <a:gd name="f15" fmla="*/ f10 f0 1"/>
                <a:gd name="f16" fmla="*/ f14 1 170"/>
                <a:gd name="f17" fmla="*/ f13 1 101"/>
                <a:gd name="f18" fmla="*/ 2147483647 f14 1"/>
                <a:gd name="f19" fmla="*/ 2147483647 f13 1"/>
                <a:gd name="f20" fmla="*/ 0 f14 1"/>
                <a:gd name="f21" fmla="*/ 0 f13 1"/>
                <a:gd name="f22" fmla="*/ 170 f14 1"/>
                <a:gd name="f23" fmla="*/ 101 f13 1"/>
                <a:gd name="f24" fmla="*/ f15 1 f2"/>
                <a:gd name="f25" fmla="*/ f18 1 170"/>
                <a:gd name="f26" fmla="*/ f19 1 101"/>
                <a:gd name="f27" fmla="*/ f20 1 170"/>
                <a:gd name="f28" fmla="*/ f21 1 101"/>
                <a:gd name="f29" fmla="*/ f22 1 170"/>
                <a:gd name="f30" fmla="*/ f23 1 101"/>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170" h="101">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3" name="Line 91"/>
            <p:cNvSpPr/>
            <p:nvPr/>
          </p:nvSpPr>
          <p:spPr>
            <a:xfrm flipV="1">
              <a:off x="893890" y="2877205"/>
              <a:ext cx="291062" cy="22772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4" name="Freeform 92"/>
            <p:cNvSpPr/>
            <p:nvPr/>
          </p:nvSpPr>
          <p:spPr>
            <a:xfrm>
              <a:off x="2872441" y="3280099"/>
              <a:ext cx="97017" cy="98096"/>
            </a:xfrm>
            <a:custGeom>
              <a:avLst/>
              <a:gdLst>
                <a:gd name="f0" fmla="val 10800000"/>
                <a:gd name="f1" fmla="val 5400000"/>
                <a:gd name="f2" fmla="val 180"/>
                <a:gd name="f3" fmla="val w"/>
                <a:gd name="f4" fmla="val h"/>
                <a:gd name="f5" fmla="val 0"/>
                <a:gd name="f6" fmla="val 47"/>
                <a:gd name="f7" fmla="val 49"/>
                <a:gd name="f8" fmla="val 24"/>
                <a:gd name="f9" fmla="val 46"/>
                <a:gd name="f10" fmla="val 23"/>
                <a:gd name="f11" fmla="val 22"/>
                <a:gd name="f12" fmla="val 21"/>
                <a:gd name="f13" fmla="val 20"/>
                <a:gd name="f14" fmla="val 19"/>
                <a:gd name="f15" fmla="val 18"/>
                <a:gd name="f16" fmla="val 17"/>
                <a:gd name="f17" fmla="val 45"/>
                <a:gd name="f18" fmla="val 16"/>
                <a:gd name="f19" fmla="val 15"/>
                <a:gd name="f20" fmla="val 14"/>
                <a:gd name="f21" fmla="val 44"/>
                <a:gd name="f22" fmla="val 13"/>
                <a:gd name="f23" fmla="val 12"/>
                <a:gd name="f24" fmla="val 43"/>
                <a:gd name="f25" fmla="val 11"/>
                <a:gd name="f26" fmla="val 42"/>
                <a:gd name="f27" fmla="val 10"/>
                <a:gd name="f28" fmla="val 9"/>
                <a:gd name="f29" fmla="val 41"/>
                <a:gd name="f30" fmla="val 8"/>
                <a:gd name="f31" fmla="val 40"/>
                <a:gd name="f32" fmla="val 7"/>
                <a:gd name="f33" fmla="val 39"/>
                <a:gd name="f34" fmla="val 6"/>
                <a:gd name="f35" fmla="val 38"/>
                <a:gd name="f36" fmla="val 5"/>
                <a:gd name="f37" fmla="val 37"/>
                <a:gd name="f38" fmla="val 4"/>
                <a:gd name="f39" fmla="val 36"/>
                <a:gd name="f40" fmla="val 3"/>
                <a:gd name="f41" fmla="val 35"/>
                <a:gd name="f42" fmla="val 34"/>
                <a:gd name="f43" fmla="val 2"/>
                <a:gd name="f44" fmla="val 33"/>
                <a:gd name="f45" fmla="val 32"/>
                <a:gd name="f46" fmla="val 1"/>
                <a:gd name="f47" fmla="val 31"/>
                <a:gd name="f48" fmla="val 30"/>
                <a:gd name="f49" fmla="val 29"/>
                <a:gd name="f50" fmla="val 28"/>
                <a:gd name="f51" fmla="val 27"/>
                <a:gd name="f52" fmla="val 26"/>
                <a:gd name="f53" fmla="val 25"/>
                <a:gd name="f54" fmla="val 48"/>
                <a:gd name="f55" fmla="+- 0 0 -90"/>
                <a:gd name="f56" fmla="*/ f3 1 47"/>
                <a:gd name="f57" fmla="*/ f4 1 49"/>
                <a:gd name="f58" fmla="+- f7 0 f5"/>
                <a:gd name="f59" fmla="+- f6 0 f5"/>
                <a:gd name="f60" fmla="*/ f55 f0 1"/>
                <a:gd name="f61" fmla="*/ f59 1 47"/>
                <a:gd name="f62" fmla="*/ f58 1 49"/>
                <a:gd name="f63" fmla="*/ 2147483647 f59 1"/>
                <a:gd name="f64" fmla="*/ 2147483647 f58 1"/>
                <a:gd name="f65" fmla="*/ 0 f58 1"/>
                <a:gd name="f66" fmla="*/ 0 f59 1"/>
                <a:gd name="f67" fmla="*/ 47 f59 1"/>
                <a:gd name="f68" fmla="*/ 49 f58 1"/>
                <a:gd name="f69" fmla="*/ f60 1 f2"/>
                <a:gd name="f70" fmla="*/ f63 1 47"/>
                <a:gd name="f71" fmla="*/ f64 1 49"/>
                <a:gd name="f72" fmla="*/ f65 1 49"/>
                <a:gd name="f73" fmla="*/ f66 1 47"/>
                <a:gd name="f74" fmla="*/ f67 1 47"/>
                <a:gd name="f75" fmla="*/ f68 1 49"/>
                <a:gd name="f76" fmla="+- f69 0 f1"/>
                <a:gd name="f77" fmla="*/ f70 1 f61"/>
                <a:gd name="f78" fmla="*/ f71 1 f62"/>
                <a:gd name="f79" fmla="*/ f72 1 f62"/>
                <a:gd name="f80" fmla="*/ f73 1 f61"/>
                <a:gd name="f81" fmla="*/ f74 1 f61"/>
                <a:gd name="f82" fmla="*/ f75 1 f62"/>
                <a:gd name="f83" fmla="*/ f80 f56 1"/>
                <a:gd name="f84" fmla="*/ f81 f56 1"/>
                <a:gd name="f85" fmla="*/ f82 f57 1"/>
                <a:gd name="f86" fmla="*/ f79 f57 1"/>
                <a:gd name="f87" fmla="*/ f77 f56 1"/>
                <a:gd name="f88" fmla="*/ f78 f57 1"/>
              </a:gdLst>
              <a:ahLst/>
              <a:cxnLst>
                <a:cxn ang="3cd4">
                  <a:pos x="hc" y="t"/>
                </a:cxn>
                <a:cxn ang="0">
                  <a:pos x="r" y="vc"/>
                </a:cxn>
                <a:cxn ang="cd4">
                  <a:pos x="hc" y="b"/>
                </a:cxn>
                <a:cxn ang="cd2">
                  <a:pos x="l" y="vc"/>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6"/>
                </a:cxn>
                <a:cxn ang="f76">
                  <a:pos x="f87" y="f86"/>
                </a:cxn>
                <a:cxn ang="f76">
                  <a:pos x="f87" y="f86"/>
                </a:cxn>
                <a:cxn ang="f76">
                  <a:pos x="f87" y="f86"/>
                </a:cxn>
                <a:cxn ang="f76">
                  <a:pos x="f87" y="f86"/>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3" y="f88"/>
                </a:cxn>
                <a:cxn ang="f76">
                  <a:pos x="f83" y="f88"/>
                </a:cxn>
                <a:cxn ang="f76">
                  <a:pos x="f83" y="f88"/>
                </a:cxn>
                <a:cxn ang="f76">
                  <a:pos x="f83" y="f88"/>
                </a:cxn>
                <a:cxn ang="f76">
                  <a:pos x="f83"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 ang="f76">
                  <a:pos x="f87" y="f88"/>
                </a:cxn>
              </a:cxnLst>
              <a:rect l="f83" t="f86" r="f84" b="f85"/>
              <a:pathLst>
                <a:path w="47" h="49">
                  <a:moveTo>
                    <a:pt x="f6" y="f8"/>
                  </a:moveTo>
                  <a:lnTo>
                    <a:pt x="f9" y="f8"/>
                  </a:lnTo>
                  <a:lnTo>
                    <a:pt x="f9" y="f10"/>
                  </a:lnTo>
                  <a:lnTo>
                    <a:pt x="f9" y="f11"/>
                  </a:lnTo>
                  <a:lnTo>
                    <a:pt x="f9" y="f12"/>
                  </a:lnTo>
                  <a:lnTo>
                    <a:pt x="f9" y="f13"/>
                  </a:lnTo>
                  <a:lnTo>
                    <a:pt x="f9" y="f14"/>
                  </a:lnTo>
                  <a:lnTo>
                    <a:pt x="f9" y="f15"/>
                  </a:lnTo>
                  <a:lnTo>
                    <a:pt x="f9" y="f16"/>
                  </a:lnTo>
                  <a:lnTo>
                    <a:pt x="f17" y="f16"/>
                  </a:lnTo>
                  <a:lnTo>
                    <a:pt x="f17" y="f18"/>
                  </a:lnTo>
                  <a:lnTo>
                    <a:pt x="f17" y="f19"/>
                  </a:lnTo>
                  <a:lnTo>
                    <a:pt x="f17" y="f20"/>
                  </a:lnTo>
                  <a:lnTo>
                    <a:pt x="f21" y="f20"/>
                  </a:lnTo>
                  <a:lnTo>
                    <a:pt x="f21" y="f22"/>
                  </a:lnTo>
                  <a:lnTo>
                    <a:pt x="f21" y="f23"/>
                  </a:lnTo>
                  <a:lnTo>
                    <a:pt x="f24" y="f23"/>
                  </a:lnTo>
                  <a:lnTo>
                    <a:pt x="f24" y="f25"/>
                  </a:lnTo>
                  <a:lnTo>
                    <a:pt x="f26" y="f27"/>
                  </a:lnTo>
                  <a:lnTo>
                    <a:pt x="f26" y="f28"/>
                  </a:lnTo>
                  <a:lnTo>
                    <a:pt x="f29" y="f28"/>
                  </a:lnTo>
                  <a:lnTo>
                    <a:pt x="f29" y="f30"/>
                  </a:lnTo>
                  <a:lnTo>
                    <a:pt x="f31" y="f30"/>
                  </a:lnTo>
                  <a:lnTo>
                    <a:pt x="f31" y="f32"/>
                  </a:lnTo>
                  <a:lnTo>
                    <a:pt x="f33" y="f34"/>
                  </a:lnTo>
                  <a:lnTo>
                    <a:pt x="f35" y="f34"/>
                  </a:lnTo>
                  <a:lnTo>
                    <a:pt x="f35" y="f36"/>
                  </a:lnTo>
                  <a:lnTo>
                    <a:pt x="f37" y="f36"/>
                  </a:lnTo>
                  <a:lnTo>
                    <a:pt x="f37" y="f38"/>
                  </a:lnTo>
                  <a:lnTo>
                    <a:pt x="f39" y="f38"/>
                  </a:lnTo>
                  <a:lnTo>
                    <a:pt x="f39" y="f40"/>
                  </a:lnTo>
                  <a:lnTo>
                    <a:pt x="f41" y="f40"/>
                  </a:lnTo>
                  <a:lnTo>
                    <a:pt x="f42" y="f40"/>
                  </a:lnTo>
                  <a:lnTo>
                    <a:pt x="f42" y="f43"/>
                  </a:lnTo>
                  <a:lnTo>
                    <a:pt x="f44" y="f43"/>
                  </a:lnTo>
                  <a:lnTo>
                    <a:pt x="f45" y="f46"/>
                  </a:lnTo>
                  <a:lnTo>
                    <a:pt x="f47" y="f46"/>
                  </a:lnTo>
                  <a:lnTo>
                    <a:pt x="f48" y="f46"/>
                  </a:lnTo>
                  <a:lnTo>
                    <a:pt x="f49" y="f5"/>
                  </a:lnTo>
                  <a:lnTo>
                    <a:pt x="f50" y="f5"/>
                  </a:lnTo>
                  <a:lnTo>
                    <a:pt x="f51" y="f5"/>
                  </a:lnTo>
                  <a:lnTo>
                    <a:pt x="f52" y="f5"/>
                  </a:lnTo>
                  <a:lnTo>
                    <a:pt x="f53" y="f5"/>
                  </a:lnTo>
                  <a:lnTo>
                    <a:pt x="f8" y="f5"/>
                  </a:lnTo>
                  <a:lnTo>
                    <a:pt x="f10" y="f5"/>
                  </a:lnTo>
                  <a:lnTo>
                    <a:pt x="f11" y="f5"/>
                  </a:lnTo>
                  <a:lnTo>
                    <a:pt x="f12" y="f5"/>
                  </a:lnTo>
                  <a:lnTo>
                    <a:pt x="f13" y="f5"/>
                  </a:lnTo>
                  <a:lnTo>
                    <a:pt x="f14" y="f5"/>
                  </a:lnTo>
                  <a:lnTo>
                    <a:pt x="f15" y="f5"/>
                  </a:lnTo>
                  <a:lnTo>
                    <a:pt x="f16" y="f5"/>
                  </a:lnTo>
                  <a:lnTo>
                    <a:pt x="f18" y="f46"/>
                  </a:lnTo>
                  <a:lnTo>
                    <a:pt x="f19" y="f46"/>
                  </a:lnTo>
                  <a:lnTo>
                    <a:pt x="f20" y="f46"/>
                  </a:lnTo>
                  <a:lnTo>
                    <a:pt x="f22" y="f43"/>
                  </a:lnTo>
                  <a:lnTo>
                    <a:pt x="f23" y="f43"/>
                  </a:lnTo>
                  <a:lnTo>
                    <a:pt x="f23" y="f40"/>
                  </a:lnTo>
                  <a:lnTo>
                    <a:pt x="f25" y="f40"/>
                  </a:lnTo>
                  <a:lnTo>
                    <a:pt x="f27" y="f40"/>
                  </a:lnTo>
                  <a:lnTo>
                    <a:pt x="f27" y="f38"/>
                  </a:lnTo>
                  <a:lnTo>
                    <a:pt x="f28" y="f38"/>
                  </a:lnTo>
                  <a:lnTo>
                    <a:pt x="f28" y="f36"/>
                  </a:lnTo>
                  <a:lnTo>
                    <a:pt x="f30" y="f36"/>
                  </a:lnTo>
                  <a:lnTo>
                    <a:pt x="f30" y="f34"/>
                  </a:lnTo>
                  <a:lnTo>
                    <a:pt x="f32" y="f34"/>
                  </a:lnTo>
                  <a:lnTo>
                    <a:pt x="f34" y="f32"/>
                  </a:lnTo>
                  <a:lnTo>
                    <a:pt x="f34" y="f30"/>
                  </a:lnTo>
                  <a:lnTo>
                    <a:pt x="f36" y="f30"/>
                  </a:lnTo>
                  <a:lnTo>
                    <a:pt x="f36" y="f28"/>
                  </a:lnTo>
                  <a:lnTo>
                    <a:pt x="f38" y="f28"/>
                  </a:lnTo>
                  <a:lnTo>
                    <a:pt x="f38" y="f27"/>
                  </a:lnTo>
                  <a:lnTo>
                    <a:pt x="f40" y="f25"/>
                  </a:lnTo>
                  <a:lnTo>
                    <a:pt x="f40" y="f23"/>
                  </a:lnTo>
                  <a:lnTo>
                    <a:pt x="f43" y="f23"/>
                  </a:lnTo>
                  <a:lnTo>
                    <a:pt x="f43" y="f22"/>
                  </a:lnTo>
                  <a:lnTo>
                    <a:pt x="f43" y="f20"/>
                  </a:lnTo>
                  <a:lnTo>
                    <a:pt x="f46" y="f20"/>
                  </a:lnTo>
                  <a:lnTo>
                    <a:pt x="f46" y="f19"/>
                  </a:lnTo>
                  <a:lnTo>
                    <a:pt x="f46" y="f18"/>
                  </a:lnTo>
                  <a:lnTo>
                    <a:pt x="f46" y="f16"/>
                  </a:lnTo>
                  <a:lnTo>
                    <a:pt x="f5" y="f16"/>
                  </a:lnTo>
                  <a:lnTo>
                    <a:pt x="f5" y="f15"/>
                  </a:lnTo>
                  <a:lnTo>
                    <a:pt x="f5" y="f14"/>
                  </a:lnTo>
                  <a:lnTo>
                    <a:pt x="f5" y="f13"/>
                  </a:lnTo>
                  <a:lnTo>
                    <a:pt x="f5" y="f12"/>
                  </a:lnTo>
                  <a:lnTo>
                    <a:pt x="f5" y="f11"/>
                  </a:lnTo>
                  <a:lnTo>
                    <a:pt x="f5" y="f10"/>
                  </a:lnTo>
                  <a:lnTo>
                    <a:pt x="f5" y="f8"/>
                  </a:lnTo>
                  <a:lnTo>
                    <a:pt x="f5" y="f53"/>
                  </a:lnTo>
                  <a:lnTo>
                    <a:pt x="f5" y="f52"/>
                  </a:lnTo>
                  <a:lnTo>
                    <a:pt x="f5" y="f51"/>
                  </a:lnTo>
                  <a:lnTo>
                    <a:pt x="f5" y="f50"/>
                  </a:lnTo>
                  <a:lnTo>
                    <a:pt x="f5" y="f49"/>
                  </a:lnTo>
                  <a:lnTo>
                    <a:pt x="f5" y="f48"/>
                  </a:lnTo>
                  <a:lnTo>
                    <a:pt x="f5" y="f47"/>
                  </a:lnTo>
                  <a:lnTo>
                    <a:pt x="f46" y="f47"/>
                  </a:lnTo>
                  <a:lnTo>
                    <a:pt x="f46" y="f45"/>
                  </a:lnTo>
                  <a:lnTo>
                    <a:pt x="f46" y="f44"/>
                  </a:lnTo>
                  <a:lnTo>
                    <a:pt x="f46" y="f42"/>
                  </a:lnTo>
                  <a:lnTo>
                    <a:pt x="f43" y="f42"/>
                  </a:lnTo>
                  <a:lnTo>
                    <a:pt x="f43" y="f41"/>
                  </a:lnTo>
                  <a:lnTo>
                    <a:pt x="f43" y="f39"/>
                  </a:lnTo>
                  <a:lnTo>
                    <a:pt x="f40" y="f39"/>
                  </a:lnTo>
                  <a:lnTo>
                    <a:pt x="f40" y="f37"/>
                  </a:lnTo>
                  <a:lnTo>
                    <a:pt x="f38" y="f35"/>
                  </a:lnTo>
                  <a:lnTo>
                    <a:pt x="f38" y="f33"/>
                  </a:lnTo>
                  <a:lnTo>
                    <a:pt x="f36" y="f33"/>
                  </a:lnTo>
                  <a:lnTo>
                    <a:pt x="f36" y="f31"/>
                  </a:lnTo>
                  <a:lnTo>
                    <a:pt x="f34" y="f31"/>
                  </a:lnTo>
                  <a:lnTo>
                    <a:pt x="f34" y="f29"/>
                  </a:lnTo>
                  <a:lnTo>
                    <a:pt x="f32" y="f26"/>
                  </a:lnTo>
                  <a:lnTo>
                    <a:pt x="f30" y="f26"/>
                  </a:lnTo>
                  <a:lnTo>
                    <a:pt x="f30" y="f24"/>
                  </a:lnTo>
                  <a:lnTo>
                    <a:pt x="f28" y="f24"/>
                  </a:lnTo>
                  <a:lnTo>
                    <a:pt x="f28" y="f21"/>
                  </a:lnTo>
                  <a:lnTo>
                    <a:pt x="f27" y="f21"/>
                  </a:lnTo>
                  <a:lnTo>
                    <a:pt x="f27" y="f17"/>
                  </a:lnTo>
                  <a:lnTo>
                    <a:pt x="f25" y="f17"/>
                  </a:lnTo>
                  <a:lnTo>
                    <a:pt x="f23" y="f17"/>
                  </a:lnTo>
                  <a:lnTo>
                    <a:pt x="f23" y="f9"/>
                  </a:lnTo>
                  <a:lnTo>
                    <a:pt x="f22" y="f9"/>
                  </a:lnTo>
                  <a:lnTo>
                    <a:pt x="f20" y="f6"/>
                  </a:lnTo>
                  <a:lnTo>
                    <a:pt x="f19" y="f6"/>
                  </a:lnTo>
                  <a:lnTo>
                    <a:pt x="f18" y="f6"/>
                  </a:lnTo>
                  <a:lnTo>
                    <a:pt x="f16" y="f54"/>
                  </a:lnTo>
                  <a:lnTo>
                    <a:pt x="f15" y="f54"/>
                  </a:lnTo>
                  <a:lnTo>
                    <a:pt x="f14" y="f54"/>
                  </a:lnTo>
                  <a:lnTo>
                    <a:pt x="f13" y="f54"/>
                  </a:lnTo>
                  <a:lnTo>
                    <a:pt x="f12" y="f54"/>
                  </a:lnTo>
                  <a:lnTo>
                    <a:pt x="f11" y="f54"/>
                  </a:lnTo>
                  <a:lnTo>
                    <a:pt x="f10" y="f54"/>
                  </a:lnTo>
                  <a:lnTo>
                    <a:pt x="f10" y="f7"/>
                  </a:lnTo>
                  <a:lnTo>
                    <a:pt x="f10" y="f54"/>
                  </a:lnTo>
                  <a:lnTo>
                    <a:pt x="f8" y="f54"/>
                  </a:lnTo>
                  <a:lnTo>
                    <a:pt x="f53" y="f54"/>
                  </a:lnTo>
                  <a:lnTo>
                    <a:pt x="f52" y="f54"/>
                  </a:lnTo>
                  <a:lnTo>
                    <a:pt x="f51" y="f54"/>
                  </a:lnTo>
                  <a:lnTo>
                    <a:pt x="f50" y="f54"/>
                  </a:lnTo>
                  <a:lnTo>
                    <a:pt x="f49" y="f54"/>
                  </a:lnTo>
                  <a:lnTo>
                    <a:pt x="f48" y="f6"/>
                  </a:lnTo>
                  <a:lnTo>
                    <a:pt x="f47" y="f6"/>
                  </a:lnTo>
                  <a:lnTo>
                    <a:pt x="f45" y="f6"/>
                  </a:lnTo>
                  <a:lnTo>
                    <a:pt x="f44" y="f9"/>
                  </a:lnTo>
                  <a:lnTo>
                    <a:pt x="f42" y="f9"/>
                  </a:lnTo>
                  <a:lnTo>
                    <a:pt x="f42" y="f17"/>
                  </a:lnTo>
                  <a:lnTo>
                    <a:pt x="f41" y="f17"/>
                  </a:lnTo>
                  <a:lnTo>
                    <a:pt x="f39" y="f17"/>
                  </a:lnTo>
                  <a:lnTo>
                    <a:pt x="f39" y="f21"/>
                  </a:lnTo>
                  <a:lnTo>
                    <a:pt x="f37" y="f21"/>
                  </a:lnTo>
                  <a:lnTo>
                    <a:pt x="f37" y="f24"/>
                  </a:lnTo>
                  <a:lnTo>
                    <a:pt x="f35" y="f24"/>
                  </a:lnTo>
                  <a:lnTo>
                    <a:pt x="f35" y="f26"/>
                  </a:lnTo>
                  <a:lnTo>
                    <a:pt x="f33" y="f26"/>
                  </a:lnTo>
                  <a:lnTo>
                    <a:pt x="f31" y="f29"/>
                  </a:lnTo>
                  <a:lnTo>
                    <a:pt x="f31" y="f31"/>
                  </a:lnTo>
                  <a:lnTo>
                    <a:pt x="f29" y="f31"/>
                  </a:lnTo>
                  <a:lnTo>
                    <a:pt x="f29" y="f33"/>
                  </a:lnTo>
                  <a:lnTo>
                    <a:pt x="f26" y="f33"/>
                  </a:lnTo>
                  <a:lnTo>
                    <a:pt x="f26" y="f35"/>
                  </a:lnTo>
                  <a:lnTo>
                    <a:pt x="f24" y="f37"/>
                  </a:lnTo>
                  <a:lnTo>
                    <a:pt x="f24" y="f39"/>
                  </a:lnTo>
                  <a:lnTo>
                    <a:pt x="f21" y="f39"/>
                  </a:lnTo>
                  <a:lnTo>
                    <a:pt x="f21" y="f41"/>
                  </a:lnTo>
                  <a:lnTo>
                    <a:pt x="f21" y="f42"/>
                  </a:lnTo>
                  <a:lnTo>
                    <a:pt x="f17" y="f42"/>
                  </a:lnTo>
                  <a:lnTo>
                    <a:pt x="f17" y="f44"/>
                  </a:lnTo>
                  <a:lnTo>
                    <a:pt x="f17" y="f45"/>
                  </a:lnTo>
                  <a:lnTo>
                    <a:pt x="f17" y="f47"/>
                  </a:lnTo>
                  <a:lnTo>
                    <a:pt x="f9" y="f47"/>
                  </a:lnTo>
                  <a:lnTo>
                    <a:pt x="f9" y="f48"/>
                  </a:lnTo>
                  <a:lnTo>
                    <a:pt x="f9" y="f49"/>
                  </a:lnTo>
                  <a:lnTo>
                    <a:pt x="f9" y="f50"/>
                  </a:lnTo>
                  <a:lnTo>
                    <a:pt x="f9" y="f51"/>
                  </a:lnTo>
                  <a:lnTo>
                    <a:pt x="f9" y="f52"/>
                  </a:lnTo>
                  <a:lnTo>
                    <a:pt x="f9" y="f53"/>
                  </a:lnTo>
                  <a:lnTo>
                    <a:pt x="f9" y="f8"/>
                  </a:lnTo>
                  <a:lnTo>
                    <a:pt x="f6" y="f8"/>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5" name="Oval 93"/>
            <p:cNvSpPr/>
            <p:nvPr/>
          </p:nvSpPr>
          <p:spPr>
            <a:xfrm>
              <a:off x="5188826" y="3199522"/>
              <a:ext cx="69302" cy="6131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86" name="Freeform 94"/>
            <p:cNvSpPr/>
            <p:nvPr/>
          </p:nvSpPr>
          <p:spPr>
            <a:xfrm>
              <a:off x="5230404" y="2898227"/>
              <a:ext cx="62371" cy="185687"/>
            </a:xfrm>
            <a:custGeom>
              <a:avLst/>
              <a:gdLst>
                <a:gd name="f0" fmla="val 10800000"/>
                <a:gd name="f1" fmla="val 5400000"/>
                <a:gd name="f2" fmla="val 180"/>
                <a:gd name="f3" fmla="val w"/>
                <a:gd name="f4" fmla="val h"/>
                <a:gd name="f5" fmla="val 0"/>
                <a:gd name="f6" fmla="val 62"/>
                <a:gd name="f7" fmla="val 134"/>
                <a:gd name="f8" fmla="val 128"/>
                <a:gd name="f9" fmla="val 56"/>
                <a:gd name="f10" fmla="+- 0 0 -90"/>
                <a:gd name="f11" fmla="*/ f3 1 62"/>
                <a:gd name="f12" fmla="*/ f4 1 134"/>
                <a:gd name="f13" fmla="+- f7 0 f5"/>
                <a:gd name="f14" fmla="+- f6 0 f5"/>
                <a:gd name="f15" fmla="*/ f10 f0 1"/>
                <a:gd name="f16" fmla="*/ f14 1 62"/>
                <a:gd name="f17" fmla="*/ f13 1 134"/>
                <a:gd name="f18" fmla="*/ 2147483647 f14 1"/>
                <a:gd name="f19" fmla="*/ 2147483647 f13 1"/>
                <a:gd name="f20" fmla="*/ 0 f14 1"/>
                <a:gd name="f21" fmla="*/ 0 f13 1"/>
                <a:gd name="f22" fmla="*/ 62 f14 1"/>
                <a:gd name="f23" fmla="*/ 134 f13 1"/>
                <a:gd name="f24" fmla="*/ f15 1 f2"/>
                <a:gd name="f25" fmla="*/ f18 1 62"/>
                <a:gd name="f26" fmla="*/ f19 1 134"/>
                <a:gd name="f27" fmla="*/ f20 1 62"/>
                <a:gd name="f28" fmla="*/ f21 1 134"/>
                <a:gd name="f29" fmla="*/ f22 1 62"/>
                <a:gd name="f30" fmla="*/ f23 1 134"/>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62" h="134">
                  <a:moveTo>
                    <a:pt x="f6" y="f7"/>
                  </a:moveTo>
                  <a:lnTo>
                    <a:pt x="f5" y="f8"/>
                  </a:lnTo>
                  <a:lnTo>
                    <a:pt x="f9" y="f5"/>
                  </a:lnTo>
                  <a:lnTo>
                    <a:pt x="f6" y="f7"/>
                  </a:lnTo>
                  <a:lnTo>
                    <a:pt x="f5" y="f8"/>
                  </a:lnTo>
                  <a:lnTo>
                    <a:pt x="f6"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7" name="Line 95"/>
            <p:cNvSpPr/>
            <p:nvPr/>
          </p:nvSpPr>
          <p:spPr>
            <a:xfrm flipV="1">
              <a:off x="5244266" y="3080403"/>
              <a:ext cx="17327" cy="13138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8" name="Freeform 96"/>
            <p:cNvSpPr/>
            <p:nvPr/>
          </p:nvSpPr>
          <p:spPr>
            <a:xfrm>
              <a:off x="5157645" y="2770348"/>
              <a:ext cx="194044" cy="59554"/>
            </a:xfrm>
            <a:custGeom>
              <a:avLst/>
              <a:gdLst>
                <a:gd name="f0" fmla="val 10800000"/>
                <a:gd name="f1" fmla="val 5400000"/>
                <a:gd name="f2" fmla="val 180"/>
                <a:gd name="f3" fmla="val w"/>
                <a:gd name="f4" fmla="val h"/>
                <a:gd name="f5" fmla="val 0"/>
                <a:gd name="f6" fmla="val 192"/>
                <a:gd name="f7" fmla="val 43"/>
                <a:gd name="f8" fmla="val 4"/>
                <a:gd name="f9" fmla="val 35"/>
                <a:gd name="f10" fmla="+- 0 0 -90"/>
                <a:gd name="f11" fmla="*/ f3 1 192"/>
                <a:gd name="f12" fmla="*/ f4 1 43"/>
                <a:gd name="f13" fmla="+- f7 0 f5"/>
                <a:gd name="f14" fmla="+- f6 0 f5"/>
                <a:gd name="f15" fmla="*/ f10 f0 1"/>
                <a:gd name="f16" fmla="*/ f14 1 192"/>
                <a:gd name="f17" fmla="*/ f13 1 43"/>
                <a:gd name="f18" fmla="*/ 0 f14 1"/>
                <a:gd name="f19" fmla="*/ 2147483647 f13 1"/>
                <a:gd name="f20" fmla="*/ 2147483647 f14 1"/>
                <a:gd name="f21" fmla="*/ 0 f13 1"/>
                <a:gd name="f22" fmla="*/ 192 f14 1"/>
                <a:gd name="f23" fmla="*/ 43 f13 1"/>
                <a:gd name="f24" fmla="*/ f15 1 f2"/>
                <a:gd name="f25" fmla="*/ f18 1 192"/>
                <a:gd name="f26" fmla="*/ f19 1 43"/>
                <a:gd name="f27" fmla="*/ f20 1 192"/>
                <a:gd name="f28" fmla="*/ f21 1 43"/>
                <a:gd name="f29" fmla="*/ f22 1 192"/>
                <a:gd name="f30" fmla="*/ f23 1 43"/>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92" h="43">
                  <a:moveTo>
                    <a:pt x="f5" y="f7"/>
                  </a:moveTo>
                  <a:lnTo>
                    <a:pt x="f8" y="f5"/>
                  </a:lnTo>
                  <a:lnTo>
                    <a:pt x="f6" y="f9"/>
                  </a:lnTo>
                  <a:lnTo>
                    <a:pt x="f5" y="f7"/>
                  </a:lnTo>
                  <a:lnTo>
                    <a:pt x="f8" y="f5"/>
                  </a:lnTo>
                  <a:lnTo>
                    <a:pt x="f5"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9" name="Line 97"/>
            <p:cNvSpPr/>
            <p:nvPr/>
          </p:nvSpPr>
          <p:spPr>
            <a:xfrm>
              <a:off x="5038097" y="2789624"/>
              <a:ext cx="123014" cy="1050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0" name="Oval 98"/>
            <p:cNvSpPr/>
            <p:nvPr/>
          </p:nvSpPr>
          <p:spPr>
            <a:xfrm>
              <a:off x="4928945" y="2751082"/>
              <a:ext cx="102220"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8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91" name="Oval 99"/>
            <p:cNvSpPr/>
            <p:nvPr/>
          </p:nvSpPr>
          <p:spPr>
            <a:xfrm>
              <a:off x="2437570" y="3471044"/>
              <a:ext cx="102220" cy="9809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92" name="Oval 100"/>
            <p:cNvSpPr/>
            <p:nvPr/>
          </p:nvSpPr>
          <p:spPr>
            <a:xfrm>
              <a:off x="3620886" y="2546128"/>
              <a:ext cx="317049" cy="29603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808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93" name="Freeform 101"/>
            <p:cNvSpPr/>
            <p:nvPr/>
          </p:nvSpPr>
          <p:spPr>
            <a:xfrm>
              <a:off x="3546390" y="2441027"/>
              <a:ext cx="174988" cy="133127"/>
            </a:xfrm>
            <a:custGeom>
              <a:avLst/>
              <a:gdLst>
                <a:gd name="f0" fmla="val 10800000"/>
                <a:gd name="f1" fmla="val 5400000"/>
                <a:gd name="f2" fmla="val 180"/>
                <a:gd name="f3" fmla="val w"/>
                <a:gd name="f4" fmla="val h"/>
                <a:gd name="f5" fmla="val 0"/>
                <a:gd name="f6" fmla="val 174"/>
                <a:gd name="f7" fmla="val 95"/>
                <a:gd name="f8" fmla="val 60"/>
                <a:gd name="f9" fmla="val 136"/>
                <a:gd name="f10" fmla="+- 0 0 -90"/>
                <a:gd name="f11" fmla="*/ f3 1 174"/>
                <a:gd name="f12" fmla="*/ f4 1 95"/>
                <a:gd name="f13" fmla="+- f7 0 f5"/>
                <a:gd name="f14" fmla="+- f6 0 f5"/>
                <a:gd name="f15" fmla="*/ f10 f0 1"/>
                <a:gd name="f16" fmla="*/ f14 1 174"/>
                <a:gd name="f17" fmla="*/ f13 1 95"/>
                <a:gd name="f18" fmla="*/ 2147483647 f14 1"/>
                <a:gd name="f19" fmla="*/ 2147483647 f13 1"/>
                <a:gd name="f20" fmla="*/ 0 f14 1"/>
                <a:gd name="f21" fmla="*/ 0 f13 1"/>
                <a:gd name="f22" fmla="*/ 174 f14 1"/>
                <a:gd name="f23" fmla="*/ 95 f13 1"/>
                <a:gd name="f24" fmla="*/ f15 1 f2"/>
                <a:gd name="f25" fmla="*/ f18 1 174"/>
                <a:gd name="f26" fmla="*/ f19 1 95"/>
                <a:gd name="f27" fmla="*/ f20 1 174"/>
                <a:gd name="f28" fmla="*/ f21 1 95"/>
                <a:gd name="f29" fmla="*/ f22 1 174"/>
                <a:gd name="f30" fmla="*/ f23 1 95"/>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74" h="95">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4" name="Line 102"/>
            <p:cNvSpPr/>
            <p:nvPr/>
          </p:nvSpPr>
          <p:spPr>
            <a:xfrm flipH="1" flipV="1">
              <a:off x="3702314" y="2547884"/>
              <a:ext cx="64099" cy="4554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5" name="Oval 103"/>
            <p:cNvSpPr/>
            <p:nvPr/>
          </p:nvSpPr>
          <p:spPr>
            <a:xfrm>
              <a:off x="3736969" y="2584670"/>
              <a:ext cx="79699" cy="7007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96" name="Oval 104"/>
            <p:cNvSpPr/>
            <p:nvPr/>
          </p:nvSpPr>
          <p:spPr>
            <a:xfrm>
              <a:off x="3785478" y="2710793"/>
              <a:ext cx="102220"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8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97" name="Freeform 105"/>
            <p:cNvSpPr/>
            <p:nvPr/>
          </p:nvSpPr>
          <p:spPr>
            <a:xfrm>
              <a:off x="3976058" y="2455045"/>
              <a:ext cx="135139" cy="168167"/>
            </a:xfrm>
            <a:custGeom>
              <a:avLst/>
              <a:gdLst>
                <a:gd name="f0" fmla="val 10800000"/>
                <a:gd name="f1" fmla="val 5400000"/>
                <a:gd name="f2" fmla="val 180"/>
                <a:gd name="f3" fmla="val w"/>
                <a:gd name="f4" fmla="val h"/>
                <a:gd name="f5" fmla="val 0"/>
                <a:gd name="f6" fmla="val 136"/>
                <a:gd name="f7" fmla="val 121"/>
                <a:gd name="f8" fmla="val 50"/>
                <a:gd name="f9" fmla="val 95"/>
                <a:gd name="f10" fmla="+- 0 0 -90"/>
                <a:gd name="f11" fmla="*/ f3 1 136"/>
                <a:gd name="f12" fmla="*/ f4 1 121"/>
                <a:gd name="f13" fmla="+- f7 0 f5"/>
                <a:gd name="f14" fmla="+- f6 0 f5"/>
                <a:gd name="f15" fmla="*/ f10 f0 1"/>
                <a:gd name="f16" fmla="*/ f14 1 136"/>
                <a:gd name="f17" fmla="*/ f13 1 121"/>
                <a:gd name="f18" fmla="*/ 2147483647 f14 1"/>
                <a:gd name="f19" fmla="*/ 2147483647 f13 1"/>
                <a:gd name="f20" fmla="*/ 0 f14 1"/>
                <a:gd name="f21" fmla="*/ 0 f13 1"/>
                <a:gd name="f22" fmla="*/ 136 f14 1"/>
                <a:gd name="f23" fmla="*/ 121 f13 1"/>
                <a:gd name="f24" fmla="*/ f15 1 f2"/>
                <a:gd name="f25" fmla="*/ f18 1 136"/>
                <a:gd name="f26" fmla="*/ f19 1 121"/>
                <a:gd name="f27" fmla="*/ f20 1 136"/>
                <a:gd name="f28" fmla="*/ f21 1 121"/>
                <a:gd name="f29" fmla="*/ f22 1 136"/>
                <a:gd name="f30" fmla="*/ f23 1 121"/>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136" h="121">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8" name="Line 106"/>
            <p:cNvSpPr/>
            <p:nvPr/>
          </p:nvSpPr>
          <p:spPr>
            <a:xfrm flipV="1">
              <a:off x="3877302" y="2605692"/>
              <a:ext cx="123014" cy="15940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9" name="Freeform 107"/>
            <p:cNvSpPr/>
            <p:nvPr/>
          </p:nvSpPr>
          <p:spPr>
            <a:xfrm>
              <a:off x="2013106" y="2659989"/>
              <a:ext cx="1446663" cy="1364595"/>
            </a:xfrm>
            <a:custGeom>
              <a:avLst/>
              <a:gdLst>
                <a:gd name="f0" fmla="val 10800000"/>
                <a:gd name="f1" fmla="val 5400000"/>
                <a:gd name="f2" fmla="val 180"/>
                <a:gd name="f3" fmla="val w"/>
                <a:gd name="f4" fmla="val h"/>
                <a:gd name="f5" fmla="val 0"/>
                <a:gd name="f6" fmla="val 695"/>
                <a:gd name="f7" fmla="val 686"/>
                <a:gd name="f8" fmla="val 343"/>
                <a:gd name="f9" fmla="val 694"/>
                <a:gd name="f10" fmla="val 337"/>
                <a:gd name="f11" fmla="val 331"/>
                <a:gd name="f12" fmla="val 325"/>
                <a:gd name="f13" fmla="val 319"/>
                <a:gd name="f14" fmla="val 693"/>
                <a:gd name="f15" fmla="val 313"/>
                <a:gd name="f16" fmla="val 307"/>
                <a:gd name="f17" fmla="val 692"/>
                <a:gd name="f18" fmla="val 301"/>
                <a:gd name="f19" fmla="val 691"/>
                <a:gd name="f20" fmla="val 295"/>
                <a:gd name="f21" fmla="val 690"/>
                <a:gd name="f22" fmla="val 289"/>
                <a:gd name="f23" fmla="val 689"/>
                <a:gd name="f24" fmla="val 283"/>
                <a:gd name="f25" fmla="val 688"/>
                <a:gd name="f26" fmla="val 278"/>
                <a:gd name="f27" fmla="val 687"/>
                <a:gd name="f28" fmla="val 272"/>
                <a:gd name="f29" fmla="val 266"/>
                <a:gd name="f30" fmla="val 684"/>
                <a:gd name="f31" fmla="val 260"/>
                <a:gd name="f32" fmla="val 683"/>
                <a:gd name="f33" fmla="val 254"/>
                <a:gd name="f34" fmla="val 681"/>
                <a:gd name="f35" fmla="val 248"/>
                <a:gd name="f36" fmla="val 679"/>
                <a:gd name="f37" fmla="val 243"/>
                <a:gd name="f38" fmla="val 677"/>
                <a:gd name="f39" fmla="val 237"/>
                <a:gd name="f40" fmla="val 676"/>
                <a:gd name="f41" fmla="val 231"/>
                <a:gd name="f42" fmla="val 674"/>
                <a:gd name="f43" fmla="val 226"/>
                <a:gd name="f44" fmla="val 671"/>
                <a:gd name="f45" fmla="val 220"/>
                <a:gd name="f46" fmla="val 669"/>
                <a:gd name="f47" fmla="val 215"/>
                <a:gd name="f48" fmla="val 667"/>
                <a:gd name="f49" fmla="val 209"/>
                <a:gd name="f50" fmla="val 664"/>
                <a:gd name="f51" fmla="val 203"/>
                <a:gd name="f52" fmla="val 662"/>
                <a:gd name="f53" fmla="val 198"/>
                <a:gd name="f54" fmla="val 659"/>
                <a:gd name="f55" fmla="val 193"/>
                <a:gd name="f56" fmla="val 657"/>
                <a:gd name="f57" fmla="val 187"/>
                <a:gd name="f58" fmla="val 654"/>
                <a:gd name="f59" fmla="val 182"/>
                <a:gd name="f60" fmla="val 651"/>
                <a:gd name="f61" fmla="val 177"/>
                <a:gd name="f62" fmla="val 648"/>
                <a:gd name="f63" fmla="val 172"/>
                <a:gd name="f64" fmla="val 645"/>
                <a:gd name="f65" fmla="val 166"/>
                <a:gd name="f66" fmla="val 642"/>
                <a:gd name="f67" fmla="val 161"/>
                <a:gd name="f68" fmla="val 638"/>
                <a:gd name="f69" fmla="val 156"/>
                <a:gd name="f70" fmla="val 635"/>
                <a:gd name="f71" fmla="val 151"/>
                <a:gd name="f72" fmla="val 632"/>
                <a:gd name="f73" fmla="val 146"/>
                <a:gd name="f74" fmla="val 628"/>
                <a:gd name="f75" fmla="val 141"/>
                <a:gd name="f76" fmla="val 625"/>
                <a:gd name="f77" fmla="val 137"/>
                <a:gd name="f78" fmla="val 621"/>
                <a:gd name="f79" fmla="val 132"/>
                <a:gd name="f80" fmla="val 617"/>
                <a:gd name="f81" fmla="val 127"/>
                <a:gd name="f82" fmla="val 613"/>
                <a:gd name="f83" fmla="val 123"/>
                <a:gd name="f84" fmla="val 609"/>
                <a:gd name="f85" fmla="val 118"/>
                <a:gd name="f86" fmla="val 605"/>
                <a:gd name="f87" fmla="val 113"/>
                <a:gd name="f88" fmla="val 601"/>
                <a:gd name="f89" fmla="val 109"/>
                <a:gd name="f90" fmla="val 597"/>
                <a:gd name="f91" fmla="val 105"/>
                <a:gd name="f92" fmla="val 593"/>
                <a:gd name="f93" fmla="val 100"/>
                <a:gd name="f94" fmla="val 588"/>
                <a:gd name="f95" fmla="val 96"/>
                <a:gd name="f96" fmla="val 584"/>
                <a:gd name="f97" fmla="val 92"/>
                <a:gd name="f98" fmla="val 580"/>
                <a:gd name="f99" fmla="val 88"/>
                <a:gd name="f100" fmla="val 575"/>
                <a:gd name="f101" fmla="val 84"/>
                <a:gd name="f102" fmla="val 570"/>
                <a:gd name="f103" fmla="val 80"/>
                <a:gd name="f104" fmla="val 566"/>
                <a:gd name="f105" fmla="val 76"/>
                <a:gd name="f106" fmla="val 561"/>
                <a:gd name="f107" fmla="val 73"/>
                <a:gd name="f108" fmla="val 556"/>
                <a:gd name="f109" fmla="val 69"/>
                <a:gd name="f110" fmla="val 551"/>
                <a:gd name="f111" fmla="val 66"/>
                <a:gd name="f112" fmla="val 546"/>
                <a:gd name="f113" fmla="val 62"/>
                <a:gd name="f114" fmla="val 541"/>
                <a:gd name="f115" fmla="val 59"/>
                <a:gd name="f116" fmla="val 536"/>
                <a:gd name="f117" fmla="val 55"/>
                <a:gd name="f118" fmla="val 531"/>
                <a:gd name="f119" fmla="val 52"/>
                <a:gd name="f120" fmla="val 526"/>
                <a:gd name="f121" fmla="val 49"/>
                <a:gd name="f122" fmla="val 521"/>
                <a:gd name="f123" fmla="val 46"/>
                <a:gd name="f124" fmla="val 515"/>
                <a:gd name="f125" fmla="val 43"/>
                <a:gd name="f126" fmla="val 510"/>
                <a:gd name="f127" fmla="val 40"/>
                <a:gd name="f128" fmla="val 505"/>
                <a:gd name="f129" fmla="val 37"/>
                <a:gd name="f130" fmla="val 499"/>
                <a:gd name="f131" fmla="val 35"/>
                <a:gd name="f132" fmla="val 494"/>
                <a:gd name="f133" fmla="val 32"/>
                <a:gd name="f134" fmla="val 488"/>
                <a:gd name="f135" fmla="val 30"/>
                <a:gd name="f136" fmla="val 483"/>
                <a:gd name="f137" fmla="val 27"/>
                <a:gd name="f138" fmla="val 477"/>
                <a:gd name="f139" fmla="val 25"/>
                <a:gd name="f140" fmla="val 472"/>
                <a:gd name="f141" fmla="val 23"/>
                <a:gd name="f142" fmla="val 466"/>
                <a:gd name="f143" fmla="val 21"/>
                <a:gd name="f144" fmla="val 460"/>
                <a:gd name="f145" fmla="val 19"/>
                <a:gd name="f146" fmla="val 454"/>
                <a:gd name="f147" fmla="val 17"/>
                <a:gd name="f148" fmla="val 449"/>
                <a:gd name="f149" fmla="val 15"/>
                <a:gd name="f150" fmla="val 443"/>
                <a:gd name="f151" fmla="val 13"/>
                <a:gd name="f152" fmla="val 437"/>
                <a:gd name="f153" fmla="val 12"/>
                <a:gd name="f154" fmla="val 431"/>
                <a:gd name="f155" fmla="val 10"/>
                <a:gd name="f156" fmla="val 425"/>
                <a:gd name="f157" fmla="val 9"/>
                <a:gd name="f158" fmla="val 419"/>
                <a:gd name="f159" fmla="val 7"/>
                <a:gd name="f160" fmla="val 413"/>
                <a:gd name="f161" fmla="val 6"/>
                <a:gd name="f162" fmla="val 407"/>
                <a:gd name="f163" fmla="val 5"/>
                <a:gd name="f164" fmla="val 401"/>
                <a:gd name="f165" fmla="val 4"/>
                <a:gd name="f166" fmla="val 395"/>
                <a:gd name="f167" fmla="val 3"/>
                <a:gd name="f168" fmla="val 389"/>
                <a:gd name="f169" fmla="val 383"/>
                <a:gd name="f170" fmla="val 2"/>
                <a:gd name="f171" fmla="val 377"/>
                <a:gd name="f172" fmla="val 1"/>
                <a:gd name="f173" fmla="val 371"/>
                <a:gd name="f174" fmla="val 365"/>
                <a:gd name="f175" fmla="val 359"/>
                <a:gd name="f176" fmla="val 353"/>
                <a:gd name="f177" fmla="val 347"/>
                <a:gd name="f178" fmla="val 341"/>
                <a:gd name="f179" fmla="val 335"/>
                <a:gd name="f180" fmla="val 329"/>
                <a:gd name="f181" fmla="val 323"/>
                <a:gd name="f182" fmla="val 317"/>
                <a:gd name="f183" fmla="val 311"/>
                <a:gd name="f184" fmla="val 305"/>
                <a:gd name="f185" fmla="val 299"/>
                <a:gd name="f186" fmla="val 293"/>
                <a:gd name="f187" fmla="val 287"/>
                <a:gd name="f188" fmla="val 281"/>
                <a:gd name="f189" fmla="val 275"/>
                <a:gd name="f190" fmla="val 269"/>
                <a:gd name="f191" fmla="val 263"/>
                <a:gd name="f192" fmla="val 257"/>
                <a:gd name="f193" fmla="val 251"/>
                <a:gd name="f194" fmla="val 245"/>
                <a:gd name="f195" fmla="val 240"/>
                <a:gd name="f196" fmla="val 234"/>
                <a:gd name="f197" fmla="val 228"/>
                <a:gd name="f198" fmla="val 222"/>
                <a:gd name="f199" fmla="val 217"/>
                <a:gd name="f200" fmla="val 211"/>
                <a:gd name="f201" fmla="val 206"/>
                <a:gd name="f202" fmla="val 200"/>
                <a:gd name="f203" fmla="val 195"/>
                <a:gd name="f204" fmla="val 189"/>
                <a:gd name="f205" fmla="val 184"/>
                <a:gd name="f206" fmla="val 179"/>
                <a:gd name="f207" fmla="val 173"/>
                <a:gd name="f208" fmla="val 168"/>
                <a:gd name="f209" fmla="val 163"/>
                <a:gd name="f210" fmla="val 158"/>
                <a:gd name="f211" fmla="val 153"/>
                <a:gd name="f212" fmla="val 148"/>
                <a:gd name="f213" fmla="val 143"/>
                <a:gd name="f214" fmla="val 138"/>
                <a:gd name="f215" fmla="val 133"/>
                <a:gd name="f216" fmla="val 128"/>
                <a:gd name="f217" fmla="val 124"/>
                <a:gd name="f218" fmla="val 119"/>
                <a:gd name="f219" fmla="val 114"/>
                <a:gd name="f220" fmla="val 110"/>
                <a:gd name="f221" fmla="val 106"/>
                <a:gd name="f222" fmla="val 101"/>
                <a:gd name="f223" fmla="val 97"/>
                <a:gd name="f224" fmla="val 93"/>
                <a:gd name="f225" fmla="val 89"/>
                <a:gd name="f226" fmla="val 85"/>
                <a:gd name="f227" fmla="val 81"/>
                <a:gd name="f228" fmla="val 77"/>
                <a:gd name="f229" fmla="val 56"/>
                <a:gd name="f230" fmla="val 20"/>
                <a:gd name="f231" fmla="val 18"/>
                <a:gd name="f232" fmla="val 11"/>
                <a:gd name="f233" fmla="val 8"/>
                <a:gd name="f234" fmla="val 349"/>
                <a:gd name="f235" fmla="val 355"/>
                <a:gd name="f236" fmla="val 361"/>
                <a:gd name="f237" fmla="val 367"/>
                <a:gd name="f238" fmla="val 373"/>
                <a:gd name="f239" fmla="val 379"/>
                <a:gd name="f240" fmla="val 385"/>
                <a:gd name="f241" fmla="val 391"/>
                <a:gd name="f242" fmla="val 397"/>
                <a:gd name="f243" fmla="val 403"/>
                <a:gd name="f244" fmla="val 408"/>
                <a:gd name="f245" fmla="val 414"/>
                <a:gd name="f246" fmla="val 420"/>
                <a:gd name="f247" fmla="val 426"/>
                <a:gd name="f248" fmla="val 432"/>
                <a:gd name="f249" fmla="val 438"/>
                <a:gd name="f250" fmla="val 455"/>
                <a:gd name="f251" fmla="val 471"/>
                <a:gd name="f252" fmla="val 493"/>
                <a:gd name="f253" fmla="val 504"/>
                <a:gd name="f254" fmla="val 509"/>
                <a:gd name="f255" fmla="val 520"/>
                <a:gd name="f256" fmla="val 525"/>
                <a:gd name="f257" fmla="val 530"/>
                <a:gd name="f258" fmla="val 535"/>
                <a:gd name="f259" fmla="val 540"/>
                <a:gd name="f260" fmla="val 545"/>
                <a:gd name="f261" fmla="val 549"/>
                <a:gd name="f262" fmla="val 554"/>
                <a:gd name="f263" fmla="val 559"/>
                <a:gd name="f264" fmla="val 563"/>
                <a:gd name="f265" fmla="val 568"/>
                <a:gd name="f266" fmla="val 573"/>
                <a:gd name="f267" fmla="val 577"/>
                <a:gd name="f268" fmla="val 581"/>
                <a:gd name="f269" fmla="val 586"/>
                <a:gd name="f270" fmla="val 590"/>
                <a:gd name="f271" fmla="val 594"/>
                <a:gd name="f272" fmla="val 598"/>
                <a:gd name="f273" fmla="val 602"/>
                <a:gd name="f274" fmla="val 606"/>
                <a:gd name="f275" fmla="val 610"/>
                <a:gd name="f276" fmla="val 620"/>
                <a:gd name="f277" fmla="val 624"/>
                <a:gd name="f278" fmla="val 627"/>
                <a:gd name="f279" fmla="val 631"/>
                <a:gd name="f280" fmla="val 634"/>
                <a:gd name="f281" fmla="val 637"/>
                <a:gd name="f282" fmla="val 640"/>
                <a:gd name="f283" fmla="val 643"/>
                <a:gd name="f284" fmla="val 646"/>
                <a:gd name="f285" fmla="val 649"/>
                <a:gd name="f286" fmla="val 656"/>
                <a:gd name="f287" fmla="val 661"/>
                <a:gd name="f288" fmla="val 663"/>
                <a:gd name="f289" fmla="val 665"/>
                <a:gd name="f290" fmla="val 673"/>
                <a:gd name="f291" fmla="val 680"/>
                <a:gd name="f292" fmla="val 682"/>
                <a:gd name="f293" fmla="val 685"/>
                <a:gd name="f294" fmla="+- 0 0 -90"/>
                <a:gd name="f295" fmla="*/ f3 1 695"/>
                <a:gd name="f296" fmla="*/ f4 1 686"/>
                <a:gd name="f297" fmla="+- f7 0 f5"/>
                <a:gd name="f298" fmla="+- f6 0 f5"/>
                <a:gd name="f299" fmla="*/ f294 f0 1"/>
                <a:gd name="f300" fmla="*/ f298 1 695"/>
                <a:gd name="f301" fmla="*/ f297 1 686"/>
                <a:gd name="f302" fmla="*/ 2147483647 f298 1"/>
                <a:gd name="f303" fmla="*/ 2147483647 f297 1"/>
                <a:gd name="f304" fmla="*/ 0 f297 1"/>
                <a:gd name="f305" fmla="*/ 0 f298 1"/>
                <a:gd name="f306" fmla="*/ 695 f298 1"/>
                <a:gd name="f307" fmla="*/ 686 f297 1"/>
                <a:gd name="f308" fmla="*/ f299 1 f2"/>
                <a:gd name="f309" fmla="*/ f302 1 695"/>
                <a:gd name="f310" fmla="*/ f303 1 686"/>
                <a:gd name="f311" fmla="*/ f304 1 686"/>
                <a:gd name="f312" fmla="*/ f305 1 695"/>
                <a:gd name="f313" fmla="*/ f306 1 695"/>
                <a:gd name="f314" fmla="*/ f307 1 686"/>
                <a:gd name="f315" fmla="+- f308 0 f1"/>
                <a:gd name="f316" fmla="*/ f309 1 f300"/>
                <a:gd name="f317" fmla="*/ f310 1 f301"/>
                <a:gd name="f318" fmla="*/ f311 1 f301"/>
                <a:gd name="f319" fmla="*/ f312 1 f300"/>
                <a:gd name="f320" fmla="*/ f313 1 f300"/>
                <a:gd name="f321" fmla="*/ f314 1 f301"/>
                <a:gd name="f322" fmla="*/ f319 f295 1"/>
                <a:gd name="f323" fmla="*/ f320 f295 1"/>
                <a:gd name="f324" fmla="*/ f321 f296 1"/>
                <a:gd name="f325" fmla="*/ f318 f296 1"/>
                <a:gd name="f326" fmla="*/ f316 f295 1"/>
                <a:gd name="f327" fmla="*/ f317 f296 1"/>
              </a:gdLst>
              <a:ahLst/>
              <a:cxnLst>
                <a:cxn ang="3cd4">
                  <a:pos x="hc" y="t"/>
                </a:cxn>
                <a:cxn ang="0">
                  <a:pos x="r" y="vc"/>
                </a:cxn>
                <a:cxn ang="cd4">
                  <a:pos x="hc" y="b"/>
                </a:cxn>
                <a:cxn ang="cd2">
                  <a:pos x="l" y="vc"/>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5"/>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2"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 ang="f315">
                  <a:pos x="f326" y="f327"/>
                </a:cxn>
              </a:cxnLst>
              <a:rect l="f322" t="f325" r="f323" b="f324"/>
              <a:pathLst>
                <a:path w="695" h="686">
                  <a:moveTo>
                    <a:pt x="f6" y="f8"/>
                  </a:moveTo>
                  <a:lnTo>
                    <a:pt x="f9" y="f10"/>
                  </a:lnTo>
                  <a:lnTo>
                    <a:pt x="f9" y="f11"/>
                  </a:lnTo>
                  <a:lnTo>
                    <a:pt x="f9" y="f12"/>
                  </a:lnTo>
                  <a:lnTo>
                    <a:pt x="f9" y="f13"/>
                  </a:lnTo>
                  <a:lnTo>
                    <a:pt x="f14" y="f15"/>
                  </a:lnTo>
                  <a:lnTo>
                    <a:pt x="f14" y="f16"/>
                  </a:lnTo>
                  <a:lnTo>
                    <a:pt x="f17" y="f18"/>
                  </a:lnTo>
                  <a:lnTo>
                    <a:pt x="f19" y="f20"/>
                  </a:lnTo>
                  <a:lnTo>
                    <a:pt x="f21" y="f22"/>
                  </a:lnTo>
                  <a:lnTo>
                    <a:pt x="f23" y="f24"/>
                  </a:lnTo>
                  <a:lnTo>
                    <a:pt x="f25" y="f26"/>
                  </a:lnTo>
                  <a:lnTo>
                    <a:pt x="f27" y="f28"/>
                  </a:lnTo>
                  <a:lnTo>
                    <a:pt x="f7"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138" y="f139"/>
                  </a:lnTo>
                  <a:lnTo>
                    <a:pt x="f140"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7"/>
                  </a:lnTo>
                  <a:lnTo>
                    <a:pt x="f169" y="f170"/>
                  </a:lnTo>
                  <a:lnTo>
                    <a:pt x="f171" y="f172"/>
                  </a:lnTo>
                  <a:lnTo>
                    <a:pt x="f173" y="f172"/>
                  </a:lnTo>
                  <a:lnTo>
                    <a:pt x="f174" y="f5"/>
                  </a:lnTo>
                  <a:lnTo>
                    <a:pt x="f175" y="f5"/>
                  </a:lnTo>
                  <a:lnTo>
                    <a:pt x="f176" y="f5"/>
                  </a:lnTo>
                  <a:lnTo>
                    <a:pt x="f177" y="f5"/>
                  </a:lnTo>
                  <a:lnTo>
                    <a:pt x="f178" y="f5"/>
                  </a:lnTo>
                  <a:lnTo>
                    <a:pt x="f179" y="f5"/>
                  </a:lnTo>
                  <a:lnTo>
                    <a:pt x="f180" y="f5"/>
                  </a:lnTo>
                  <a:lnTo>
                    <a:pt x="f181" y="f172"/>
                  </a:lnTo>
                  <a:lnTo>
                    <a:pt x="f182" y="f172"/>
                  </a:lnTo>
                  <a:lnTo>
                    <a:pt x="f183" y="f170"/>
                  </a:lnTo>
                  <a:lnTo>
                    <a:pt x="f184" y="f167"/>
                  </a:lnTo>
                  <a:lnTo>
                    <a:pt x="f185" y="f167"/>
                  </a:lnTo>
                  <a:lnTo>
                    <a:pt x="f186" y="f165"/>
                  </a:lnTo>
                  <a:lnTo>
                    <a:pt x="f187" y="f163"/>
                  </a:lnTo>
                  <a:lnTo>
                    <a:pt x="f188" y="f161"/>
                  </a:lnTo>
                  <a:lnTo>
                    <a:pt x="f189" y="f159"/>
                  </a:lnTo>
                  <a:lnTo>
                    <a:pt x="f190" y="f157"/>
                  </a:lnTo>
                  <a:lnTo>
                    <a:pt x="f191" y="f155"/>
                  </a:lnTo>
                  <a:lnTo>
                    <a:pt x="f192" y="f153"/>
                  </a:lnTo>
                  <a:lnTo>
                    <a:pt x="f193" y="f151"/>
                  </a:lnTo>
                  <a:lnTo>
                    <a:pt x="f194" y="f149"/>
                  </a:lnTo>
                  <a:lnTo>
                    <a:pt x="f195" y="f147"/>
                  </a:lnTo>
                  <a:lnTo>
                    <a:pt x="f196" y="f145"/>
                  </a:lnTo>
                  <a:lnTo>
                    <a:pt x="f197" y="f143"/>
                  </a:lnTo>
                  <a:lnTo>
                    <a:pt x="f198" y="f141"/>
                  </a:lnTo>
                  <a:lnTo>
                    <a:pt x="f199" y="f139"/>
                  </a:lnTo>
                  <a:lnTo>
                    <a:pt x="f200" y="f137"/>
                  </a:lnTo>
                  <a:lnTo>
                    <a:pt x="f201" y="f135"/>
                  </a:lnTo>
                  <a:lnTo>
                    <a:pt x="f202" y="f133"/>
                  </a:lnTo>
                  <a:lnTo>
                    <a:pt x="f203" y="f131"/>
                  </a:lnTo>
                  <a:lnTo>
                    <a:pt x="f204" y="f129"/>
                  </a:lnTo>
                  <a:lnTo>
                    <a:pt x="f205" y="f127"/>
                  </a:lnTo>
                  <a:lnTo>
                    <a:pt x="f206" y="f125"/>
                  </a:lnTo>
                  <a:lnTo>
                    <a:pt x="f207" y="f123"/>
                  </a:lnTo>
                  <a:lnTo>
                    <a:pt x="f208" y="f121"/>
                  </a:lnTo>
                  <a:lnTo>
                    <a:pt x="f209" y="f119"/>
                  </a:lnTo>
                  <a:lnTo>
                    <a:pt x="f210" y="f117"/>
                  </a:lnTo>
                  <a:lnTo>
                    <a:pt x="f211" y="f115"/>
                  </a:lnTo>
                  <a:lnTo>
                    <a:pt x="f212" y="f113"/>
                  </a:lnTo>
                  <a:lnTo>
                    <a:pt x="f213" y="f111"/>
                  </a:lnTo>
                  <a:lnTo>
                    <a:pt x="f214" y="f109"/>
                  </a:lnTo>
                  <a:lnTo>
                    <a:pt x="f215" y="f107"/>
                  </a:lnTo>
                  <a:lnTo>
                    <a:pt x="f216" y="f105"/>
                  </a:lnTo>
                  <a:lnTo>
                    <a:pt x="f217" y="f103"/>
                  </a:lnTo>
                  <a:lnTo>
                    <a:pt x="f218" y="f101"/>
                  </a:lnTo>
                  <a:lnTo>
                    <a:pt x="f219" y="f99"/>
                  </a:lnTo>
                  <a:lnTo>
                    <a:pt x="f220" y="f97"/>
                  </a:lnTo>
                  <a:lnTo>
                    <a:pt x="f221" y="f95"/>
                  </a:lnTo>
                  <a:lnTo>
                    <a:pt x="f222" y="f93"/>
                  </a:lnTo>
                  <a:lnTo>
                    <a:pt x="f223" y="f91"/>
                  </a:lnTo>
                  <a:lnTo>
                    <a:pt x="f224" y="f89"/>
                  </a:lnTo>
                  <a:lnTo>
                    <a:pt x="f225" y="f87"/>
                  </a:lnTo>
                  <a:lnTo>
                    <a:pt x="f226" y="f85"/>
                  </a:lnTo>
                  <a:lnTo>
                    <a:pt x="f227" y="f83"/>
                  </a:lnTo>
                  <a:lnTo>
                    <a:pt x="f228" y="f81"/>
                  </a:lnTo>
                  <a:lnTo>
                    <a:pt x="f107" y="f79"/>
                  </a:lnTo>
                  <a:lnTo>
                    <a:pt x="f109" y="f77"/>
                  </a:lnTo>
                  <a:lnTo>
                    <a:pt x="f111" y="f75"/>
                  </a:lnTo>
                  <a:lnTo>
                    <a:pt x="f113" y="f73"/>
                  </a:lnTo>
                  <a:lnTo>
                    <a:pt x="f115" y="f71"/>
                  </a:lnTo>
                  <a:lnTo>
                    <a:pt x="f229" y="f69"/>
                  </a:lnTo>
                  <a:lnTo>
                    <a:pt x="f119" y="f67"/>
                  </a:lnTo>
                  <a:lnTo>
                    <a:pt x="f121" y="f65"/>
                  </a:lnTo>
                  <a:lnTo>
                    <a:pt x="f123" y="f63"/>
                  </a:lnTo>
                  <a:lnTo>
                    <a:pt x="f125" y="f61"/>
                  </a:lnTo>
                  <a:lnTo>
                    <a:pt x="f127" y="f59"/>
                  </a:lnTo>
                  <a:lnTo>
                    <a:pt x="f129" y="f57"/>
                  </a:lnTo>
                  <a:lnTo>
                    <a:pt x="f131" y="f55"/>
                  </a:lnTo>
                  <a:lnTo>
                    <a:pt x="f133" y="f53"/>
                  </a:lnTo>
                  <a:lnTo>
                    <a:pt x="f135" y="f51"/>
                  </a:lnTo>
                  <a:lnTo>
                    <a:pt x="f137" y="f49"/>
                  </a:lnTo>
                  <a:lnTo>
                    <a:pt x="f139" y="f47"/>
                  </a:lnTo>
                  <a:lnTo>
                    <a:pt x="f141" y="f45"/>
                  </a:lnTo>
                  <a:lnTo>
                    <a:pt x="f230" y="f43"/>
                  </a:lnTo>
                  <a:lnTo>
                    <a:pt x="f231" y="f41"/>
                  </a:lnTo>
                  <a:lnTo>
                    <a:pt x="f147" y="f39"/>
                  </a:lnTo>
                  <a:lnTo>
                    <a:pt x="f149" y="f37"/>
                  </a:lnTo>
                  <a:lnTo>
                    <a:pt x="f151" y="f35"/>
                  </a:lnTo>
                  <a:lnTo>
                    <a:pt x="f232" y="f33"/>
                  </a:lnTo>
                  <a:lnTo>
                    <a:pt x="f155" y="f31"/>
                  </a:lnTo>
                  <a:lnTo>
                    <a:pt x="f233" y="f29"/>
                  </a:lnTo>
                  <a:lnTo>
                    <a:pt x="f159" y="f28"/>
                  </a:lnTo>
                  <a:lnTo>
                    <a:pt x="f161" y="f26"/>
                  </a:lnTo>
                  <a:lnTo>
                    <a:pt x="f163" y="f24"/>
                  </a:lnTo>
                  <a:lnTo>
                    <a:pt x="f165" y="f22"/>
                  </a:lnTo>
                  <a:lnTo>
                    <a:pt x="f167" y="f20"/>
                  </a:lnTo>
                  <a:lnTo>
                    <a:pt x="f170" y="f18"/>
                  </a:lnTo>
                  <a:lnTo>
                    <a:pt x="f172" y="f16"/>
                  </a:lnTo>
                  <a:lnTo>
                    <a:pt x="f172" y="f15"/>
                  </a:lnTo>
                  <a:lnTo>
                    <a:pt x="f5" y="f13"/>
                  </a:lnTo>
                  <a:lnTo>
                    <a:pt x="f5" y="f12"/>
                  </a:lnTo>
                  <a:lnTo>
                    <a:pt x="f5" y="f11"/>
                  </a:lnTo>
                  <a:lnTo>
                    <a:pt x="f5" y="f10"/>
                  </a:lnTo>
                  <a:lnTo>
                    <a:pt x="f5" y="f8"/>
                  </a:lnTo>
                  <a:lnTo>
                    <a:pt x="f5" y="f234"/>
                  </a:lnTo>
                  <a:lnTo>
                    <a:pt x="f5" y="f235"/>
                  </a:lnTo>
                  <a:lnTo>
                    <a:pt x="f5" y="f236"/>
                  </a:lnTo>
                  <a:lnTo>
                    <a:pt x="f5" y="f237"/>
                  </a:lnTo>
                  <a:lnTo>
                    <a:pt x="f172" y="f238"/>
                  </a:lnTo>
                  <a:lnTo>
                    <a:pt x="f172" y="f239"/>
                  </a:lnTo>
                  <a:lnTo>
                    <a:pt x="f170" y="f240"/>
                  </a:lnTo>
                  <a:lnTo>
                    <a:pt x="f167" y="f241"/>
                  </a:lnTo>
                  <a:lnTo>
                    <a:pt x="f165" y="f242"/>
                  </a:lnTo>
                  <a:lnTo>
                    <a:pt x="f163" y="f243"/>
                  </a:lnTo>
                  <a:lnTo>
                    <a:pt x="f161" y="f244"/>
                  </a:lnTo>
                  <a:lnTo>
                    <a:pt x="f159" y="f245"/>
                  </a:lnTo>
                  <a:lnTo>
                    <a:pt x="f233" y="f246"/>
                  </a:lnTo>
                  <a:lnTo>
                    <a:pt x="f155" y="f247"/>
                  </a:lnTo>
                  <a:lnTo>
                    <a:pt x="f232" y="f248"/>
                  </a:lnTo>
                  <a:lnTo>
                    <a:pt x="f151" y="f249"/>
                  </a:lnTo>
                  <a:lnTo>
                    <a:pt x="f149" y="f150"/>
                  </a:lnTo>
                  <a:lnTo>
                    <a:pt x="f147" y="f148"/>
                  </a:lnTo>
                  <a:lnTo>
                    <a:pt x="f231" y="f250"/>
                  </a:lnTo>
                  <a:lnTo>
                    <a:pt x="f230" y="f144"/>
                  </a:lnTo>
                  <a:lnTo>
                    <a:pt x="f141" y="f142"/>
                  </a:lnTo>
                  <a:lnTo>
                    <a:pt x="f139" y="f251"/>
                  </a:lnTo>
                  <a:lnTo>
                    <a:pt x="f137" y="f138"/>
                  </a:lnTo>
                  <a:lnTo>
                    <a:pt x="f135" y="f136"/>
                  </a:lnTo>
                  <a:lnTo>
                    <a:pt x="f133" y="f134"/>
                  </a:lnTo>
                  <a:lnTo>
                    <a:pt x="f131" y="f252"/>
                  </a:lnTo>
                  <a:lnTo>
                    <a:pt x="f129" y="f130"/>
                  </a:lnTo>
                  <a:lnTo>
                    <a:pt x="f127" y="f253"/>
                  </a:lnTo>
                  <a:lnTo>
                    <a:pt x="f125" y="f254"/>
                  </a:lnTo>
                  <a:lnTo>
                    <a:pt x="f123" y="f124"/>
                  </a:lnTo>
                  <a:lnTo>
                    <a:pt x="f121" y="f255"/>
                  </a:lnTo>
                  <a:lnTo>
                    <a:pt x="f119" y="f256"/>
                  </a:lnTo>
                  <a:lnTo>
                    <a:pt x="f229" y="f257"/>
                  </a:lnTo>
                  <a:lnTo>
                    <a:pt x="f115" y="f258"/>
                  </a:lnTo>
                  <a:lnTo>
                    <a:pt x="f113" y="f259"/>
                  </a:lnTo>
                  <a:lnTo>
                    <a:pt x="f111" y="f260"/>
                  </a:lnTo>
                  <a:lnTo>
                    <a:pt x="f109" y="f261"/>
                  </a:lnTo>
                  <a:lnTo>
                    <a:pt x="f107" y="f262"/>
                  </a:lnTo>
                  <a:lnTo>
                    <a:pt x="f228" y="f263"/>
                  </a:lnTo>
                  <a:lnTo>
                    <a:pt x="f227" y="f264"/>
                  </a:lnTo>
                  <a:lnTo>
                    <a:pt x="f226" y="f265"/>
                  </a:lnTo>
                  <a:lnTo>
                    <a:pt x="f225" y="f266"/>
                  </a:lnTo>
                  <a:lnTo>
                    <a:pt x="f224" y="f267"/>
                  </a:lnTo>
                  <a:lnTo>
                    <a:pt x="f223" y="f268"/>
                  </a:lnTo>
                  <a:lnTo>
                    <a:pt x="f222" y="f269"/>
                  </a:lnTo>
                  <a:lnTo>
                    <a:pt x="f221" y="f270"/>
                  </a:lnTo>
                  <a:lnTo>
                    <a:pt x="f220" y="f271"/>
                  </a:lnTo>
                  <a:lnTo>
                    <a:pt x="f219" y="f272"/>
                  </a:lnTo>
                  <a:lnTo>
                    <a:pt x="f218" y="f273"/>
                  </a:lnTo>
                  <a:lnTo>
                    <a:pt x="f217" y="f274"/>
                  </a:lnTo>
                  <a:lnTo>
                    <a:pt x="f216" y="f275"/>
                  </a:lnTo>
                  <a:lnTo>
                    <a:pt x="f215" y="f82"/>
                  </a:lnTo>
                  <a:lnTo>
                    <a:pt x="f214" y="f80"/>
                  </a:lnTo>
                  <a:lnTo>
                    <a:pt x="f213" y="f276"/>
                  </a:lnTo>
                  <a:lnTo>
                    <a:pt x="f212" y="f277"/>
                  </a:lnTo>
                  <a:lnTo>
                    <a:pt x="f211" y="f278"/>
                  </a:lnTo>
                  <a:lnTo>
                    <a:pt x="f210" y="f279"/>
                  </a:lnTo>
                  <a:lnTo>
                    <a:pt x="f209" y="f280"/>
                  </a:lnTo>
                  <a:lnTo>
                    <a:pt x="f208" y="f281"/>
                  </a:lnTo>
                  <a:lnTo>
                    <a:pt x="f207" y="f282"/>
                  </a:lnTo>
                  <a:lnTo>
                    <a:pt x="f206" y="f283"/>
                  </a:lnTo>
                  <a:lnTo>
                    <a:pt x="f205" y="f284"/>
                  </a:lnTo>
                  <a:lnTo>
                    <a:pt x="f204" y="f285"/>
                  </a:lnTo>
                  <a:lnTo>
                    <a:pt x="f203" y="f60"/>
                  </a:lnTo>
                  <a:lnTo>
                    <a:pt x="f202" y="f58"/>
                  </a:lnTo>
                  <a:lnTo>
                    <a:pt x="f201" y="f286"/>
                  </a:lnTo>
                  <a:lnTo>
                    <a:pt x="f200" y="f54"/>
                  </a:lnTo>
                  <a:lnTo>
                    <a:pt x="f199" y="f287"/>
                  </a:lnTo>
                  <a:lnTo>
                    <a:pt x="f198" y="f288"/>
                  </a:lnTo>
                  <a:lnTo>
                    <a:pt x="f197" y="f289"/>
                  </a:lnTo>
                  <a:lnTo>
                    <a:pt x="f196" y="f48"/>
                  </a:lnTo>
                  <a:lnTo>
                    <a:pt x="f195" y="f46"/>
                  </a:lnTo>
                  <a:lnTo>
                    <a:pt x="f194" y="f44"/>
                  </a:lnTo>
                  <a:lnTo>
                    <a:pt x="f193" y="f290"/>
                  </a:lnTo>
                  <a:lnTo>
                    <a:pt x="f192" y="f42"/>
                  </a:lnTo>
                  <a:lnTo>
                    <a:pt x="f191" y="f40"/>
                  </a:lnTo>
                  <a:lnTo>
                    <a:pt x="f190" y="f38"/>
                  </a:lnTo>
                  <a:lnTo>
                    <a:pt x="f189" y="f36"/>
                  </a:lnTo>
                  <a:lnTo>
                    <a:pt x="f188" y="f291"/>
                  </a:lnTo>
                  <a:lnTo>
                    <a:pt x="f187" y="f34"/>
                  </a:lnTo>
                  <a:lnTo>
                    <a:pt x="f186" y="f292"/>
                  </a:lnTo>
                  <a:lnTo>
                    <a:pt x="f185" y="f32"/>
                  </a:lnTo>
                  <a:lnTo>
                    <a:pt x="f184" y="f32"/>
                  </a:lnTo>
                  <a:lnTo>
                    <a:pt x="f183" y="f30"/>
                  </a:lnTo>
                  <a:lnTo>
                    <a:pt x="f182" y="f293"/>
                  </a:lnTo>
                  <a:lnTo>
                    <a:pt x="f181" y="f293"/>
                  </a:lnTo>
                  <a:lnTo>
                    <a:pt x="f180" y="f7"/>
                  </a:lnTo>
                  <a:lnTo>
                    <a:pt x="f179" y="f7"/>
                  </a:lnTo>
                  <a:lnTo>
                    <a:pt x="f178" y="f7"/>
                  </a:lnTo>
                  <a:lnTo>
                    <a:pt x="f177" y="f7"/>
                  </a:lnTo>
                  <a:lnTo>
                    <a:pt x="f176" y="f7"/>
                  </a:lnTo>
                  <a:lnTo>
                    <a:pt x="f175" y="f7"/>
                  </a:lnTo>
                  <a:lnTo>
                    <a:pt x="f174" y="f7"/>
                  </a:lnTo>
                  <a:lnTo>
                    <a:pt x="f173" y="f293"/>
                  </a:lnTo>
                  <a:lnTo>
                    <a:pt x="f171" y="f293"/>
                  </a:lnTo>
                  <a:lnTo>
                    <a:pt x="f169" y="f30"/>
                  </a:lnTo>
                  <a:lnTo>
                    <a:pt x="f168" y="f32"/>
                  </a:lnTo>
                  <a:lnTo>
                    <a:pt x="f166" y="f32"/>
                  </a:lnTo>
                  <a:lnTo>
                    <a:pt x="f164" y="f292"/>
                  </a:lnTo>
                  <a:lnTo>
                    <a:pt x="f162" y="f34"/>
                  </a:lnTo>
                  <a:lnTo>
                    <a:pt x="f160" y="f291"/>
                  </a:lnTo>
                  <a:lnTo>
                    <a:pt x="f158" y="f36"/>
                  </a:lnTo>
                  <a:lnTo>
                    <a:pt x="f156" y="f38"/>
                  </a:lnTo>
                  <a:lnTo>
                    <a:pt x="f154" y="f40"/>
                  </a:lnTo>
                  <a:lnTo>
                    <a:pt x="f152" y="f42"/>
                  </a:lnTo>
                  <a:lnTo>
                    <a:pt x="f150" y="f290"/>
                  </a:lnTo>
                  <a:lnTo>
                    <a:pt x="f148" y="f44"/>
                  </a:lnTo>
                  <a:lnTo>
                    <a:pt x="f146" y="f46"/>
                  </a:lnTo>
                  <a:lnTo>
                    <a:pt x="f144" y="f48"/>
                  </a:lnTo>
                  <a:lnTo>
                    <a:pt x="f142" y="f289"/>
                  </a:lnTo>
                  <a:lnTo>
                    <a:pt x="f140" y="f288"/>
                  </a:lnTo>
                  <a:lnTo>
                    <a:pt x="f138" y="f287"/>
                  </a:lnTo>
                  <a:lnTo>
                    <a:pt x="f136" y="f54"/>
                  </a:lnTo>
                  <a:lnTo>
                    <a:pt x="f134" y="f286"/>
                  </a:lnTo>
                  <a:lnTo>
                    <a:pt x="f132" y="f58"/>
                  </a:lnTo>
                  <a:lnTo>
                    <a:pt x="f130" y="f60"/>
                  </a:lnTo>
                  <a:lnTo>
                    <a:pt x="f128" y="f285"/>
                  </a:lnTo>
                  <a:lnTo>
                    <a:pt x="f126" y="f284"/>
                  </a:lnTo>
                  <a:lnTo>
                    <a:pt x="f124" y="f283"/>
                  </a:lnTo>
                  <a:lnTo>
                    <a:pt x="f122" y="f282"/>
                  </a:lnTo>
                  <a:lnTo>
                    <a:pt x="f120" y="f281"/>
                  </a:lnTo>
                  <a:lnTo>
                    <a:pt x="f118" y="f280"/>
                  </a:lnTo>
                  <a:lnTo>
                    <a:pt x="f116" y="f279"/>
                  </a:lnTo>
                  <a:lnTo>
                    <a:pt x="f114" y="f278"/>
                  </a:lnTo>
                  <a:lnTo>
                    <a:pt x="f112" y="f277"/>
                  </a:lnTo>
                  <a:lnTo>
                    <a:pt x="f110" y="f276"/>
                  </a:lnTo>
                  <a:lnTo>
                    <a:pt x="f108" y="f80"/>
                  </a:lnTo>
                  <a:lnTo>
                    <a:pt x="f106" y="f82"/>
                  </a:lnTo>
                  <a:lnTo>
                    <a:pt x="f104" y="f275"/>
                  </a:lnTo>
                  <a:lnTo>
                    <a:pt x="f102" y="f274"/>
                  </a:lnTo>
                  <a:lnTo>
                    <a:pt x="f100" y="f273"/>
                  </a:lnTo>
                  <a:lnTo>
                    <a:pt x="f98" y="f272"/>
                  </a:lnTo>
                  <a:lnTo>
                    <a:pt x="f96" y="f271"/>
                  </a:lnTo>
                  <a:lnTo>
                    <a:pt x="f94" y="f270"/>
                  </a:lnTo>
                  <a:lnTo>
                    <a:pt x="f92" y="f269"/>
                  </a:lnTo>
                  <a:lnTo>
                    <a:pt x="f90" y="f268"/>
                  </a:lnTo>
                  <a:lnTo>
                    <a:pt x="f88" y="f267"/>
                  </a:lnTo>
                  <a:lnTo>
                    <a:pt x="f86" y="f266"/>
                  </a:lnTo>
                  <a:lnTo>
                    <a:pt x="f84" y="f265"/>
                  </a:lnTo>
                  <a:lnTo>
                    <a:pt x="f82" y="f264"/>
                  </a:lnTo>
                  <a:lnTo>
                    <a:pt x="f80" y="f263"/>
                  </a:lnTo>
                  <a:lnTo>
                    <a:pt x="f78" y="f262"/>
                  </a:lnTo>
                  <a:lnTo>
                    <a:pt x="f76" y="f261"/>
                  </a:lnTo>
                  <a:lnTo>
                    <a:pt x="f74" y="f260"/>
                  </a:lnTo>
                  <a:lnTo>
                    <a:pt x="f72" y="f259"/>
                  </a:lnTo>
                  <a:lnTo>
                    <a:pt x="f70" y="f258"/>
                  </a:lnTo>
                  <a:lnTo>
                    <a:pt x="f68" y="f257"/>
                  </a:lnTo>
                  <a:lnTo>
                    <a:pt x="f66" y="f256"/>
                  </a:lnTo>
                  <a:lnTo>
                    <a:pt x="f64" y="f255"/>
                  </a:lnTo>
                  <a:lnTo>
                    <a:pt x="f62" y="f124"/>
                  </a:lnTo>
                  <a:lnTo>
                    <a:pt x="f60" y="f254"/>
                  </a:lnTo>
                  <a:lnTo>
                    <a:pt x="f58" y="f253"/>
                  </a:lnTo>
                  <a:lnTo>
                    <a:pt x="f56" y="f130"/>
                  </a:lnTo>
                  <a:lnTo>
                    <a:pt x="f54" y="f252"/>
                  </a:lnTo>
                  <a:lnTo>
                    <a:pt x="f52" y="f134"/>
                  </a:lnTo>
                  <a:lnTo>
                    <a:pt x="f50" y="f136"/>
                  </a:lnTo>
                  <a:lnTo>
                    <a:pt x="f48" y="f138"/>
                  </a:lnTo>
                  <a:lnTo>
                    <a:pt x="f46" y="f251"/>
                  </a:lnTo>
                  <a:lnTo>
                    <a:pt x="f44" y="f142"/>
                  </a:lnTo>
                  <a:lnTo>
                    <a:pt x="f42" y="f144"/>
                  </a:lnTo>
                  <a:lnTo>
                    <a:pt x="f40" y="f250"/>
                  </a:lnTo>
                  <a:lnTo>
                    <a:pt x="f38" y="f148"/>
                  </a:lnTo>
                  <a:lnTo>
                    <a:pt x="f36" y="f150"/>
                  </a:lnTo>
                  <a:lnTo>
                    <a:pt x="f34" y="f249"/>
                  </a:lnTo>
                  <a:lnTo>
                    <a:pt x="f32" y="f248"/>
                  </a:lnTo>
                  <a:lnTo>
                    <a:pt x="f30" y="f247"/>
                  </a:lnTo>
                  <a:lnTo>
                    <a:pt x="f7" y="f246"/>
                  </a:lnTo>
                  <a:lnTo>
                    <a:pt x="f27" y="f245"/>
                  </a:lnTo>
                  <a:lnTo>
                    <a:pt x="f25" y="f244"/>
                  </a:lnTo>
                  <a:lnTo>
                    <a:pt x="f23" y="f243"/>
                  </a:lnTo>
                  <a:lnTo>
                    <a:pt x="f21" y="f242"/>
                  </a:lnTo>
                  <a:lnTo>
                    <a:pt x="f19" y="f241"/>
                  </a:lnTo>
                  <a:lnTo>
                    <a:pt x="f17" y="f240"/>
                  </a:lnTo>
                  <a:lnTo>
                    <a:pt x="f14" y="f239"/>
                  </a:lnTo>
                  <a:lnTo>
                    <a:pt x="f14" y="f238"/>
                  </a:lnTo>
                  <a:lnTo>
                    <a:pt x="f9" y="f237"/>
                  </a:lnTo>
                  <a:lnTo>
                    <a:pt x="f9" y="f236"/>
                  </a:lnTo>
                  <a:lnTo>
                    <a:pt x="f9" y="f235"/>
                  </a:lnTo>
                  <a:lnTo>
                    <a:pt x="f9" y="f234"/>
                  </a:lnTo>
                  <a:lnTo>
                    <a:pt x="f6" y="f8"/>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0" name="Oval 6"/>
            <p:cNvSpPr/>
            <p:nvPr/>
          </p:nvSpPr>
          <p:spPr>
            <a:xfrm>
              <a:off x="7484428" y="2243078"/>
              <a:ext cx="375955" cy="36436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DDDDDD"/>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01" name="Oval 9"/>
            <p:cNvSpPr/>
            <p:nvPr/>
          </p:nvSpPr>
          <p:spPr>
            <a:xfrm>
              <a:off x="6434513" y="3889702"/>
              <a:ext cx="632371" cy="60258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BCFF79"/>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02" name="Oval 11"/>
            <p:cNvSpPr/>
            <p:nvPr/>
          </p:nvSpPr>
          <p:spPr>
            <a:xfrm>
              <a:off x="7825736" y="3367689"/>
              <a:ext cx="259881" cy="25224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D5FF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03" name="Oval 12"/>
            <p:cNvSpPr/>
            <p:nvPr/>
          </p:nvSpPr>
          <p:spPr>
            <a:xfrm>
              <a:off x="7725244" y="4091153"/>
              <a:ext cx="360365" cy="3223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B7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04" name="Oval 14"/>
            <p:cNvSpPr/>
            <p:nvPr/>
          </p:nvSpPr>
          <p:spPr>
            <a:xfrm>
              <a:off x="6562721" y="3026106"/>
              <a:ext cx="547478" cy="53077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D86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05" name="Freeform 29"/>
            <p:cNvSpPr/>
            <p:nvPr/>
          </p:nvSpPr>
          <p:spPr>
            <a:xfrm>
              <a:off x="5907828" y="3490310"/>
              <a:ext cx="194044" cy="85834"/>
            </a:xfrm>
            <a:custGeom>
              <a:avLst/>
              <a:gdLst>
                <a:gd name="f0" fmla="val 10800000"/>
                <a:gd name="f1" fmla="val 5400000"/>
                <a:gd name="f2" fmla="val 180"/>
                <a:gd name="f3" fmla="val w"/>
                <a:gd name="f4" fmla="val h"/>
                <a:gd name="f5" fmla="val 0"/>
                <a:gd name="f6" fmla="val 193"/>
                <a:gd name="f7" fmla="val 62"/>
                <a:gd name="f8" fmla="val 172"/>
                <a:gd name="f9" fmla="val 43"/>
                <a:gd name="f10" fmla="+- 0 0 -90"/>
                <a:gd name="f11" fmla="*/ f3 1 193"/>
                <a:gd name="f12" fmla="*/ f4 1 62"/>
                <a:gd name="f13" fmla="+- f7 0 f5"/>
                <a:gd name="f14" fmla="+- f6 0 f5"/>
                <a:gd name="f15" fmla="*/ f10 f0 1"/>
                <a:gd name="f16" fmla="*/ f14 1 193"/>
                <a:gd name="f17" fmla="*/ f13 1 62"/>
                <a:gd name="f18" fmla="*/ 2147483647 f14 1"/>
                <a:gd name="f19" fmla="*/ 0 f13 1"/>
                <a:gd name="f20" fmla="*/ 2147483647 f13 1"/>
                <a:gd name="f21" fmla="*/ 0 f14 1"/>
                <a:gd name="f22" fmla="*/ 193 f14 1"/>
                <a:gd name="f23" fmla="*/ 62 f13 1"/>
                <a:gd name="f24" fmla="*/ f15 1 f2"/>
                <a:gd name="f25" fmla="*/ f18 1 193"/>
                <a:gd name="f26" fmla="*/ f19 1 62"/>
                <a:gd name="f27" fmla="*/ f20 1 62"/>
                <a:gd name="f28" fmla="*/ f21 1 193"/>
                <a:gd name="f29" fmla="*/ f22 1 193"/>
                <a:gd name="f30" fmla="*/ f23 1 62"/>
                <a:gd name="f31" fmla="+- f24 0 f1"/>
                <a:gd name="f32" fmla="*/ f25 1 f16"/>
                <a:gd name="f33" fmla="*/ f26 1 f17"/>
                <a:gd name="f34" fmla="*/ f27 1 f17"/>
                <a:gd name="f35" fmla="*/ f28 1 f16"/>
                <a:gd name="f36" fmla="*/ f29 1 f16"/>
                <a:gd name="f37" fmla="*/ f30 1 f17"/>
                <a:gd name="f38" fmla="*/ f35 f11 1"/>
                <a:gd name="f39" fmla="*/ f36 f11 1"/>
                <a:gd name="f40" fmla="*/ f37 f12 1"/>
                <a:gd name="f41" fmla="*/ f33 f12 1"/>
                <a:gd name="f42" fmla="*/ f32 f11 1"/>
                <a:gd name="f43" fmla="*/ f34 f12 1"/>
              </a:gdLst>
              <a:ahLst/>
              <a:cxnLst>
                <a:cxn ang="3cd4">
                  <a:pos x="hc" y="t"/>
                </a:cxn>
                <a:cxn ang="0">
                  <a:pos x="r" y="vc"/>
                </a:cxn>
                <a:cxn ang="cd4">
                  <a:pos x="hc" y="b"/>
                </a:cxn>
                <a:cxn ang="cd2">
                  <a:pos x="l" y="vc"/>
                </a:cxn>
                <a:cxn ang="f31">
                  <a:pos x="f42" y="f41"/>
                </a:cxn>
                <a:cxn ang="f31">
                  <a:pos x="f42" y="f43"/>
                </a:cxn>
                <a:cxn ang="f31">
                  <a:pos x="f38" y="f43"/>
                </a:cxn>
                <a:cxn ang="f31">
                  <a:pos x="f42" y="f41"/>
                </a:cxn>
                <a:cxn ang="f31">
                  <a:pos x="f42" y="f43"/>
                </a:cxn>
                <a:cxn ang="f31">
                  <a:pos x="f42" y="f41"/>
                </a:cxn>
              </a:cxnLst>
              <a:rect l="f38" t="f41" r="f39" b="f40"/>
              <a:pathLst>
                <a:path w="193" h="62">
                  <a:moveTo>
                    <a:pt x="f8" y="f5"/>
                  </a:moveTo>
                  <a:lnTo>
                    <a:pt x="f6" y="f9"/>
                  </a:lnTo>
                  <a:lnTo>
                    <a:pt x="f5" y="f7"/>
                  </a:lnTo>
                  <a:lnTo>
                    <a:pt x="f8" y="f5"/>
                  </a:lnTo>
                  <a:lnTo>
                    <a:pt x="f6" y="f9"/>
                  </a:lnTo>
                  <a:lnTo>
                    <a:pt x="f8" y="f5"/>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6" name="Line 30"/>
            <p:cNvSpPr/>
            <p:nvPr/>
          </p:nvSpPr>
          <p:spPr>
            <a:xfrm flipH="1">
              <a:off x="6091476" y="3436004"/>
              <a:ext cx="266812" cy="8233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7" name="Freeform 31"/>
            <p:cNvSpPr/>
            <p:nvPr/>
          </p:nvSpPr>
          <p:spPr>
            <a:xfrm>
              <a:off x="6723848" y="2644225"/>
              <a:ext cx="140332" cy="164665"/>
            </a:xfrm>
            <a:custGeom>
              <a:avLst/>
              <a:gdLst>
                <a:gd name="f0" fmla="val 10800000"/>
                <a:gd name="f1" fmla="val 5400000"/>
                <a:gd name="f2" fmla="val 180"/>
                <a:gd name="f3" fmla="val w"/>
                <a:gd name="f4" fmla="val h"/>
                <a:gd name="f5" fmla="val 0"/>
                <a:gd name="f6" fmla="val 140"/>
                <a:gd name="f7" fmla="val 118"/>
                <a:gd name="f8" fmla="val 92"/>
                <a:gd name="f9" fmla="val 91"/>
                <a:gd name="f10" fmla="+- 0 0 -90"/>
                <a:gd name="f11" fmla="*/ f3 1 140"/>
                <a:gd name="f12" fmla="*/ f4 1 118"/>
                <a:gd name="f13" fmla="+- f7 0 f5"/>
                <a:gd name="f14" fmla="+- f6 0 f5"/>
                <a:gd name="f15" fmla="*/ f10 f0 1"/>
                <a:gd name="f16" fmla="*/ f14 1 140"/>
                <a:gd name="f17" fmla="*/ f13 1 118"/>
                <a:gd name="f18" fmla="*/ 2147483647 f14 1"/>
                <a:gd name="f19" fmla="*/ 2147483647 f13 1"/>
                <a:gd name="f20" fmla="*/ 0 f14 1"/>
                <a:gd name="f21" fmla="*/ 0 f13 1"/>
                <a:gd name="f22" fmla="*/ 140 f14 1"/>
                <a:gd name="f23" fmla="*/ 118 f13 1"/>
                <a:gd name="f24" fmla="*/ f15 1 f2"/>
                <a:gd name="f25" fmla="*/ f18 1 140"/>
                <a:gd name="f26" fmla="*/ f19 1 118"/>
                <a:gd name="f27" fmla="*/ f20 1 140"/>
                <a:gd name="f28" fmla="*/ f21 1 118"/>
                <a:gd name="f29" fmla="*/ f22 1 140"/>
                <a:gd name="f30" fmla="*/ f23 1 118"/>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40" h="118">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8" name="Line 32"/>
            <p:cNvSpPr/>
            <p:nvPr/>
          </p:nvSpPr>
          <p:spPr>
            <a:xfrm flipH="1" flipV="1">
              <a:off x="6838194" y="2789624"/>
              <a:ext cx="117811" cy="15064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9" name="Freeform 33"/>
            <p:cNvSpPr/>
            <p:nvPr/>
          </p:nvSpPr>
          <p:spPr>
            <a:xfrm>
              <a:off x="6980264" y="4790093"/>
              <a:ext cx="62371" cy="185687"/>
            </a:xfrm>
            <a:custGeom>
              <a:avLst/>
              <a:gdLst>
                <a:gd name="f0" fmla="val 10800000"/>
                <a:gd name="f1" fmla="val 5400000"/>
                <a:gd name="f2" fmla="val 180"/>
                <a:gd name="f3" fmla="val w"/>
                <a:gd name="f4" fmla="val h"/>
                <a:gd name="f5" fmla="val 0"/>
                <a:gd name="f6" fmla="val 62"/>
                <a:gd name="f7" fmla="val 134"/>
                <a:gd name="f8" fmla="val 3"/>
                <a:gd name="f9" fmla="val 14"/>
                <a:gd name="f10" fmla="+- 0 0 -90"/>
                <a:gd name="f11" fmla="*/ f3 1 62"/>
                <a:gd name="f12" fmla="*/ f4 1 134"/>
                <a:gd name="f13" fmla="+- f7 0 f5"/>
                <a:gd name="f14" fmla="+- f6 0 f5"/>
                <a:gd name="f15" fmla="*/ f10 f0 1"/>
                <a:gd name="f16" fmla="*/ f14 1 62"/>
                <a:gd name="f17" fmla="*/ f13 1 134"/>
                <a:gd name="f18" fmla="*/ 0 f14 1"/>
                <a:gd name="f19" fmla="*/ 0 f13 1"/>
                <a:gd name="f20" fmla="*/ 2147483647 f14 1"/>
                <a:gd name="f21" fmla="*/ 2147483647 f13 1"/>
                <a:gd name="f22" fmla="*/ 62 f14 1"/>
                <a:gd name="f23" fmla="*/ 134 f13 1"/>
                <a:gd name="f24" fmla="*/ f15 1 f2"/>
                <a:gd name="f25" fmla="*/ f18 1 62"/>
                <a:gd name="f26" fmla="*/ f19 1 134"/>
                <a:gd name="f27" fmla="*/ f20 1 62"/>
                <a:gd name="f28" fmla="*/ f21 1 134"/>
                <a:gd name="f29" fmla="*/ f22 1 62"/>
                <a:gd name="f30" fmla="*/ f23 1 134"/>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3 f12 1"/>
                <a:gd name="f42" fmla="*/ f34 f11 1"/>
                <a:gd name="f43" fmla="*/ f35 f12 1"/>
              </a:gdLst>
              <a:ahLst/>
              <a:cxnLst>
                <a:cxn ang="3cd4">
                  <a:pos x="hc" y="t"/>
                </a:cxn>
                <a:cxn ang="0">
                  <a:pos x="r" y="vc"/>
                </a:cxn>
                <a:cxn ang="cd4">
                  <a:pos x="hc" y="b"/>
                </a:cxn>
                <a:cxn ang="cd2">
                  <a:pos x="l" y="vc"/>
                </a:cxn>
                <a:cxn ang="f31">
                  <a:pos x="f38" y="f41"/>
                </a:cxn>
                <a:cxn ang="f31">
                  <a:pos x="f42" y="f43"/>
                </a:cxn>
                <a:cxn ang="f31">
                  <a:pos x="f42" y="f43"/>
                </a:cxn>
                <a:cxn ang="f31">
                  <a:pos x="f38" y="f41"/>
                </a:cxn>
                <a:cxn ang="f31">
                  <a:pos x="f42" y="f43"/>
                </a:cxn>
                <a:cxn ang="f31">
                  <a:pos x="f38" y="f41"/>
                </a:cxn>
              </a:cxnLst>
              <a:rect l="f38" t="f41" r="f39" b="f40"/>
              <a:pathLst>
                <a:path w="62" h="134">
                  <a:moveTo>
                    <a:pt x="f5" y="f5"/>
                  </a:moveTo>
                  <a:lnTo>
                    <a:pt x="f6" y="f8"/>
                  </a:lnTo>
                  <a:lnTo>
                    <a:pt x="f9" y="f7"/>
                  </a:lnTo>
                  <a:lnTo>
                    <a:pt x="f5" y="f5"/>
                  </a:lnTo>
                  <a:lnTo>
                    <a:pt x="f6" y="f8"/>
                  </a:lnTo>
                  <a:lnTo>
                    <a:pt x="f5" y="f5"/>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0" name="Line 34"/>
            <p:cNvSpPr/>
            <p:nvPr/>
          </p:nvSpPr>
          <p:spPr>
            <a:xfrm flipH="1">
              <a:off x="7011445" y="4508065"/>
              <a:ext cx="25987" cy="28377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1" name="Freeform 35"/>
            <p:cNvSpPr/>
            <p:nvPr/>
          </p:nvSpPr>
          <p:spPr>
            <a:xfrm>
              <a:off x="6058558" y="3716286"/>
              <a:ext cx="183648" cy="117363"/>
            </a:xfrm>
            <a:custGeom>
              <a:avLst/>
              <a:gdLst>
                <a:gd name="f0" fmla="val 10800000"/>
                <a:gd name="f1" fmla="val 5400000"/>
                <a:gd name="f2" fmla="val 180"/>
                <a:gd name="f3" fmla="val w"/>
                <a:gd name="f4" fmla="val h"/>
                <a:gd name="f5" fmla="val 0"/>
                <a:gd name="f6" fmla="val 182"/>
                <a:gd name="f7" fmla="val 85"/>
                <a:gd name="f8" fmla="val 47"/>
                <a:gd name="f9" fmla="val 149"/>
                <a:gd name="f10" fmla="+- 0 0 -90"/>
                <a:gd name="f11" fmla="*/ f3 1 182"/>
                <a:gd name="f12" fmla="*/ f4 1 85"/>
                <a:gd name="f13" fmla="+- f7 0 f5"/>
                <a:gd name="f14" fmla="+- f6 0 f5"/>
                <a:gd name="f15" fmla="*/ f10 f0 1"/>
                <a:gd name="f16" fmla="*/ f14 1 182"/>
                <a:gd name="f17" fmla="*/ f13 1 85"/>
                <a:gd name="f18" fmla="*/ 2147483647 f14 1"/>
                <a:gd name="f19" fmla="*/ 2147483647 f13 1"/>
                <a:gd name="f20" fmla="*/ 0 f14 1"/>
                <a:gd name="f21" fmla="*/ 0 f13 1"/>
                <a:gd name="f22" fmla="*/ 182 f14 1"/>
                <a:gd name="f23" fmla="*/ 85 f13 1"/>
                <a:gd name="f24" fmla="*/ f15 1 f2"/>
                <a:gd name="f25" fmla="*/ f18 1 182"/>
                <a:gd name="f26" fmla="*/ f19 1 85"/>
                <a:gd name="f27" fmla="*/ f20 1 182"/>
                <a:gd name="f28" fmla="*/ f21 1 85"/>
                <a:gd name="f29" fmla="*/ f22 1 182"/>
                <a:gd name="f30" fmla="*/ f23 1 85"/>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82" h="85">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2" name="Line 36"/>
            <p:cNvSpPr/>
            <p:nvPr/>
          </p:nvSpPr>
          <p:spPr>
            <a:xfrm flipH="1" flipV="1">
              <a:off x="6224878" y="3807369"/>
              <a:ext cx="230428" cy="12787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3" name="Freeform 37"/>
            <p:cNvSpPr/>
            <p:nvPr/>
          </p:nvSpPr>
          <p:spPr>
            <a:xfrm>
              <a:off x="7292120" y="3520092"/>
              <a:ext cx="192307" cy="89336"/>
            </a:xfrm>
            <a:custGeom>
              <a:avLst/>
              <a:gdLst>
                <a:gd name="f0" fmla="val 10800000"/>
                <a:gd name="f1" fmla="val 5400000"/>
                <a:gd name="f2" fmla="val 180"/>
                <a:gd name="f3" fmla="val w"/>
                <a:gd name="f4" fmla="val h"/>
                <a:gd name="f5" fmla="val 0"/>
                <a:gd name="f6" fmla="val 191"/>
                <a:gd name="f7" fmla="val 65"/>
                <a:gd name="f8" fmla="val 40"/>
                <a:gd name="f9" fmla="val 21"/>
                <a:gd name="f10" fmla="+- 0 0 -90"/>
                <a:gd name="f11" fmla="*/ f3 1 191"/>
                <a:gd name="f12" fmla="*/ f4 1 65"/>
                <a:gd name="f13" fmla="+- f7 0 f5"/>
                <a:gd name="f14" fmla="+- f6 0 f5"/>
                <a:gd name="f15" fmla="*/ f10 f0 1"/>
                <a:gd name="f16" fmla="*/ f14 1 191"/>
                <a:gd name="f17" fmla="*/ f13 1 65"/>
                <a:gd name="f18" fmla="*/ 0 f14 1"/>
                <a:gd name="f19" fmla="*/ 2147483647 f13 1"/>
                <a:gd name="f20" fmla="*/ 2147483647 f14 1"/>
                <a:gd name="f21" fmla="*/ 0 f13 1"/>
                <a:gd name="f22" fmla="*/ 191 f14 1"/>
                <a:gd name="f23" fmla="*/ 65 f13 1"/>
                <a:gd name="f24" fmla="*/ f15 1 f2"/>
                <a:gd name="f25" fmla="*/ f18 1 191"/>
                <a:gd name="f26" fmla="*/ f19 1 65"/>
                <a:gd name="f27" fmla="*/ f20 1 191"/>
                <a:gd name="f28" fmla="*/ f21 1 65"/>
                <a:gd name="f29" fmla="*/ f22 1 191"/>
                <a:gd name="f30" fmla="*/ f23 1 65"/>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91" h="65">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4" name="Line 38"/>
            <p:cNvSpPr/>
            <p:nvPr/>
          </p:nvSpPr>
          <p:spPr>
            <a:xfrm>
              <a:off x="7094610" y="3472790"/>
              <a:ext cx="209635" cy="7357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5" name="Freeform 39"/>
            <p:cNvSpPr/>
            <p:nvPr/>
          </p:nvSpPr>
          <p:spPr>
            <a:xfrm>
              <a:off x="7453237" y="1761363"/>
              <a:ext cx="62371" cy="185687"/>
            </a:xfrm>
            <a:custGeom>
              <a:avLst/>
              <a:gdLst>
                <a:gd name="f0" fmla="val 10800000"/>
                <a:gd name="f1" fmla="val 5400000"/>
                <a:gd name="f2" fmla="val 180"/>
                <a:gd name="f3" fmla="val w"/>
                <a:gd name="f4" fmla="val h"/>
                <a:gd name="f5" fmla="val 0"/>
                <a:gd name="f6" fmla="val 63"/>
                <a:gd name="f7" fmla="val 134"/>
                <a:gd name="f8" fmla="val 131"/>
                <a:gd name="f9" fmla="val 42"/>
                <a:gd name="f10" fmla="+- 0 0 -90"/>
                <a:gd name="f11" fmla="*/ f3 1 63"/>
                <a:gd name="f12" fmla="*/ f4 1 134"/>
                <a:gd name="f13" fmla="+- f7 0 f5"/>
                <a:gd name="f14" fmla="+- f6 0 f5"/>
                <a:gd name="f15" fmla="*/ f10 f0 1"/>
                <a:gd name="f16" fmla="*/ f14 1 63"/>
                <a:gd name="f17" fmla="*/ f13 1 134"/>
                <a:gd name="f18" fmla="*/ 2147483647 f14 1"/>
                <a:gd name="f19" fmla="*/ 2147483647 f13 1"/>
                <a:gd name="f20" fmla="*/ 0 f14 1"/>
                <a:gd name="f21" fmla="*/ 0 f13 1"/>
                <a:gd name="f22" fmla="*/ 63 f14 1"/>
                <a:gd name="f23" fmla="*/ 134 f13 1"/>
                <a:gd name="f24" fmla="*/ f15 1 f2"/>
                <a:gd name="f25" fmla="*/ f18 1 63"/>
                <a:gd name="f26" fmla="*/ f19 1 134"/>
                <a:gd name="f27" fmla="*/ f20 1 63"/>
                <a:gd name="f28" fmla="*/ f21 1 134"/>
                <a:gd name="f29" fmla="*/ f22 1 63"/>
                <a:gd name="f30" fmla="*/ f23 1 134"/>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63" h="134">
                  <a:moveTo>
                    <a:pt x="f6" y="f7"/>
                  </a:moveTo>
                  <a:lnTo>
                    <a:pt x="f5" y="f8"/>
                  </a:lnTo>
                  <a:lnTo>
                    <a:pt x="f9" y="f5"/>
                  </a:lnTo>
                  <a:lnTo>
                    <a:pt x="f6" y="f7"/>
                  </a:lnTo>
                  <a:lnTo>
                    <a:pt x="f5" y="f8"/>
                  </a:lnTo>
                  <a:lnTo>
                    <a:pt x="f6"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6" name="Line 40"/>
            <p:cNvSpPr/>
            <p:nvPr/>
          </p:nvSpPr>
          <p:spPr>
            <a:xfrm flipV="1">
              <a:off x="7477496" y="1945285"/>
              <a:ext cx="6931" cy="10335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7" name="Freeform 41"/>
            <p:cNvSpPr/>
            <p:nvPr/>
          </p:nvSpPr>
          <p:spPr>
            <a:xfrm>
              <a:off x="8135855" y="4791840"/>
              <a:ext cx="93552" cy="183931"/>
            </a:xfrm>
            <a:custGeom>
              <a:avLst/>
              <a:gdLst>
                <a:gd name="f0" fmla="val 10800000"/>
                <a:gd name="f1" fmla="val 5400000"/>
                <a:gd name="f2" fmla="val 180"/>
                <a:gd name="f3" fmla="val w"/>
                <a:gd name="f4" fmla="val h"/>
                <a:gd name="f5" fmla="val 0"/>
                <a:gd name="f6" fmla="val 93"/>
                <a:gd name="f7" fmla="val 132"/>
                <a:gd name="f8" fmla="val 14"/>
                <a:gd name="f9" fmla="val 58"/>
                <a:gd name="f10" fmla="+- 0 0 -90"/>
                <a:gd name="f11" fmla="*/ f3 1 93"/>
                <a:gd name="f12" fmla="*/ f4 1 132"/>
                <a:gd name="f13" fmla="+- f7 0 f5"/>
                <a:gd name="f14" fmla="+- f6 0 f5"/>
                <a:gd name="f15" fmla="*/ f10 f0 1"/>
                <a:gd name="f16" fmla="*/ f14 1 93"/>
                <a:gd name="f17" fmla="*/ f13 1 132"/>
                <a:gd name="f18" fmla="*/ 0 f14 1"/>
                <a:gd name="f19" fmla="*/ 2147483647 f13 1"/>
                <a:gd name="f20" fmla="*/ 2147483647 f14 1"/>
                <a:gd name="f21" fmla="*/ 0 f13 1"/>
                <a:gd name="f22" fmla="*/ 93 f14 1"/>
                <a:gd name="f23" fmla="*/ 132 f13 1"/>
                <a:gd name="f24" fmla="*/ f15 1 f2"/>
                <a:gd name="f25" fmla="*/ f18 1 93"/>
                <a:gd name="f26" fmla="*/ f19 1 132"/>
                <a:gd name="f27" fmla="*/ f20 1 93"/>
                <a:gd name="f28" fmla="*/ f21 1 132"/>
                <a:gd name="f29" fmla="*/ f22 1 93"/>
                <a:gd name="f30" fmla="*/ f23 1 132"/>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93" h="132">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8" name="Line 42"/>
            <p:cNvSpPr/>
            <p:nvPr/>
          </p:nvSpPr>
          <p:spPr>
            <a:xfrm>
              <a:off x="8089075" y="4602650"/>
              <a:ext cx="76233" cy="19969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9" name="Freeform 43"/>
            <p:cNvSpPr/>
            <p:nvPr/>
          </p:nvSpPr>
          <p:spPr>
            <a:xfrm>
              <a:off x="7184696" y="3695264"/>
              <a:ext cx="152457" cy="154149"/>
            </a:xfrm>
            <a:custGeom>
              <a:avLst/>
              <a:gdLst>
                <a:gd name="f0" fmla="val 10800000"/>
                <a:gd name="f1" fmla="val 5400000"/>
                <a:gd name="f2" fmla="val 180"/>
                <a:gd name="f3" fmla="val w"/>
                <a:gd name="f4" fmla="val h"/>
                <a:gd name="f5" fmla="val 0"/>
                <a:gd name="f6" fmla="val 151"/>
                <a:gd name="f7" fmla="val 112"/>
                <a:gd name="f8" fmla="val 45"/>
                <a:gd name="f9" fmla="val 83"/>
                <a:gd name="f10" fmla="+- 0 0 -90"/>
                <a:gd name="f11" fmla="*/ f3 1 151"/>
                <a:gd name="f12" fmla="*/ f4 1 112"/>
                <a:gd name="f13" fmla="+- f7 0 f5"/>
                <a:gd name="f14" fmla="+- f6 0 f5"/>
                <a:gd name="f15" fmla="*/ f10 f0 1"/>
                <a:gd name="f16" fmla="*/ f14 1 151"/>
                <a:gd name="f17" fmla="*/ f13 1 112"/>
                <a:gd name="f18" fmla="*/ 2147483647 f14 1"/>
                <a:gd name="f19" fmla="*/ 2147483647 f13 1"/>
                <a:gd name="f20" fmla="*/ 0 f14 1"/>
                <a:gd name="f21" fmla="*/ 0 f13 1"/>
                <a:gd name="f22" fmla="*/ 151 f14 1"/>
                <a:gd name="f23" fmla="*/ 112 f13 1"/>
                <a:gd name="f24" fmla="*/ f15 1 f2"/>
                <a:gd name="f25" fmla="*/ f18 1 151"/>
                <a:gd name="f26" fmla="*/ f19 1 112"/>
                <a:gd name="f27" fmla="*/ f20 1 151"/>
                <a:gd name="f28" fmla="*/ f21 1 112"/>
                <a:gd name="f29" fmla="*/ f22 1 151"/>
                <a:gd name="f30" fmla="*/ f23 1 112"/>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151" h="112">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0" name="Line 44"/>
            <p:cNvSpPr/>
            <p:nvPr/>
          </p:nvSpPr>
          <p:spPr>
            <a:xfrm flipV="1">
              <a:off x="7040898" y="3831893"/>
              <a:ext cx="161126" cy="17166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1" name="Oval 49"/>
            <p:cNvSpPr/>
            <p:nvPr/>
          </p:nvSpPr>
          <p:spPr>
            <a:xfrm>
              <a:off x="7416853" y="2032875"/>
              <a:ext cx="102220"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22" name="Oval 50"/>
            <p:cNvSpPr/>
            <p:nvPr/>
          </p:nvSpPr>
          <p:spPr>
            <a:xfrm>
              <a:off x="6881509" y="2915747"/>
              <a:ext cx="77961" cy="7532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23" name="Oval 51"/>
            <p:cNvSpPr/>
            <p:nvPr/>
          </p:nvSpPr>
          <p:spPr>
            <a:xfrm>
              <a:off x="6382539" y="3367689"/>
              <a:ext cx="76233" cy="77074"/>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24" name="Oval 52"/>
            <p:cNvSpPr/>
            <p:nvPr/>
          </p:nvSpPr>
          <p:spPr>
            <a:xfrm>
              <a:off x="7033967" y="3944008"/>
              <a:ext cx="62371" cy="6656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25" name="Oval 78"/>
            <p:cNvSpPr/>
            <p:nvPr/>
          </p:nvSpPr>
          <p:spPr>
            <a:xfrm>
              <a:off x="8011113" y="4536091"/>
              <a:ext cx="65836" cy="718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26" name="Oval 79"/>
            <p:cNvSpPr/>
            <p:nvPr/>
          </p:nvSpPr>
          <p:spPr>
            <a:xfrm>
              <a:off x="6389470" y="3924732"/>
              <a:ext cx="69302" cy="6481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27" name="Oval 80"/>
            <p:cNvSpPr/>
            <p:nvPr/>
          </p:nvSpPr>
          <p:spPr>
            <a:xfrm>
              <a:off x="6990652" y="4441496"/>
              <a:ext cx="79699" cy="6656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28" name="Oval 81"/>
            <p:cNvSpPr/>
            <p:nvPr/>
          </p:nvSpPr>
          <p:spPr>
            <a:xfrm>
              <a:off x="7035704" y="3437759"/>
              <a:ext cx="67565" cy="6481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29" name="Oval 93"/>
            <p:cNvSpPr/>
            <p:nvPr/>
          </p:nvSpPr>
          <p:spPr>
            <a:xfrm>
              <a:off x="7981660" y="3187260"/>
              <a:ext cx="69302" cy="6131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30" name="Freeform 94"/>
            <p:cNvSpPr/>
            <p:nvPr/>
          </p:nvSpPr>
          <p:spPr>
            <a:xfrm>
              <a:off x="8023238" y="2885965"/>
              <a:ext cx="62371" cy="185687"/>
            </a:xfrm>
            <a:custGeom>
              <a:avLst/>
              <a:gdLst>
                <a:gd name="f0" fmla="val 10800000"/>
                <a:gd name="f1" fmla="val 5400000"/>
                <a:gd name="f2" fmla="val 180"/>
                <a:gd name="f3" fmla="val w"/>
                <a:gd name="f4" fmla="val h"/>
                <a:gd name="f5" fmla="val 0"/>
                <a:gd name="f6" fmla="val 62"/>
                <a:gd name="f7" fmla="val 134"/>
                <a:gd name="f8" fmla="val 128"/>
                <a:gd name="f9" fmla="val 56"/>
                <a:gd name="f10" fmla="+- 0 0 -90"/>
                <a:gd name="f11" fmla="*/ f3 1 62"/>
                <a:gd name="f12" fmla="*/ f4 1 134"/>
                <a:gd name="f13" fmla="+- f7 0 f5"/>
                <a:gd name="f14" fmla="+- f6 0 f5"/>
                <a:gd name="f15" fmla="*/ f10 f0 1"/>
                <a:gd name="f16" fmla="*/ f14 1 62"/>
                <a:gd name="f17" fmla="*/ f13 1 134"/>
                <a:gd name="f18" fmla="*/ 2147483647 f14 1"/>
                <a:gd name="f19" fmla="*/ 2147483647 f13 1"/>
                <a:gd name="f20" fmla="*/ 0 f14 1"/>
                <a:gd name="f21" fmla="*/ 0 f13 1"/>
                <a:gd name="f22" fmla="*/ 62 f14 1"/>
                <a:gd name="f23" fmla="*/ 134 f13 1"/>
                <a:gd name="f24" fmla="*/ f15 1 f2"/>
                <a:gd name="f25" fmla="*/ f18 1 62"/>
                <a:gd name="f26" fmla="*/ f19 1 134"/>
                <a:gd name="f27" fmla="*/ f20 1 62"/>
                <a:gd name="f28" fmla="*/ f21 1 134"/>
                <a:gd name="f29" fmla="*/ f22 1 62"/>
                <a:gd name="f30" fmla="*/ f23 1 134"/>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62" h="134">
                  <a:moveTo>
                    <a:pt x="f6" y="f7"/>
                  </a:moveTo>
                  <a:lnTo>
                    <a:pt x="f5" y="f8"/>
                  </a:lnTo>
                  <a:lnTo>
                    <a:pt x="f9" y="f5"/>
                  </a:lnTo>
                  <a:lnTo>
                    <a:pt x="f6" y="f7"/>
                  </a:lnTo>
                  <a:lnTo>
                    <a:pt x="f5" y="f8"/>
                  </a:lnTo>
                  <a:lnTo>
                    <a:pt x="f6"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1" name="Line 95"/>
            <p:cNvSpPr/>
            <p:nvPr/>
          </p:nvSpPr>
          <p:spPr>
            <a:xfrm flipV="1">
              <a:off x="8037100" y="3068141"/>
              <a:ext cx="17327" cy="13138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2" name="Freeform 96"/>
            <p:cNvSpPr/>
            <p:nvPr/>
          </p:nvSpPr>
          <p:spPr>
            <a:xfrm>
              <a:off x="8193033" y="2402494"/>
              <a:ext cx="194044" cy="59554"/>
            </a:xfrm>
            <a:custGeom>
              <a:avLst/>
              <a:gdLst>
                <a:gd name="f0" fmla="val 10800000"/>
                <a:gd name="f1" fmla="val 5400000"/>
                <a:gd name="f2" fmla="val 180"/>
                <a:gd name="f3" fmla="val w"/>
                <a:gd name="f4" fmla="val h"/>
                <a:gd name="f5" fmla="val 0"/>
                <a:gd name="f6" fmla="val 192"/>
                <a:gd name="f7" fmla="val 43"/>
                <a:gd name="f8" fmla="val 4"/>
                <a:gd name="f9" fmla="val 35"/>
                <a:gd name="f10" fmla="+- 0 0 -90"/>
                <a:gd name="f11" fmla="*/ f3 1 192"/>
                <a:gd name="f12" fmla="*/ f4 1 43"/>
                <a:gd name="f13" fmla="+- f7 0 f5"/>
                <a:gd name="f14" fmla="+- f6 0 f5"/>
                <a:gd name="f15" fmla="*/ f10 f0 1"/>
                <a:gd name="f16" fmla="*/ f14 1 192"/>
                <a:gd name="f17" fmla="*/ f13 1 43"/>
                <a:gd name="f18" fmla="*/ 0 f14 1"/>
                <a:gd name="f19" fmla="*/ 2147483647 f13 1"/>
                <a:gd name="f20" fmla="*/ 2147483647 f14 1"/>
                <a:gd name="f21" fmla="*/ 0 f13 1"/>
                <a:gd name="f22" fmla="*/ 192 f14 1"/>
                <a:gd name="f23" fmla="*/ 43 f13 1"/>
                <a:gd name="f24" fmla="*/ f15 1 f2"/>
                <a:gd name="f25" fmla="*/ f18 1 192"/>
                <a:gd name="f26" fmla="*/ f19 1 43"/>
                <a:gd name="f27" fmla="*/ f20 1 192"/>
                <a:gd name="f28" fmla="*/ f21 1 43"/>
                <a:gd name="f29" fmla="*/ f22 1 192"/>
                <a:gd name="f30" fmla="*/ f23 1 43"/>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92" h="43">
                  <a:moveTo>
                    <a:pt x="f5" y="f7"/>
                  </a:moveTo>
                  <a:lnTo>
                    <a:pt x="f8" y="f5"/>
                  </a:lnTo>
                  <a:lnTo>
                    <a:pt x="f6" y="f9"/>
                  </a:lnTo>
                  <a:lnTo>
                    <a:pt x="f5" y="f7"/>
                  </a:lnTo>
                  <a:lnTo>
                    <a:pt x="f8" y="f5"/>
                  </a:lnTo>
                  <a:lnTo>
                    <a:pt x="f5"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3" name="Line 97"/>
            <p:cNvSpPr/>
            <p:nvPr/>
          </p:nvSpPr>
          <p:spPr>
            <a:xfrm>
              <a:off x="8071756" y="2421760"/>
              <a:ext cx="123005" cy="1050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4" name="Oval 98"/>
            <p:cNvSpPr/>
            <p:nvPr/>
          </p:nvSpPr>
          <p:spPr>
            <a:xfrm>
              <a:off x="7964332" y="2384974"/>
              <a:ext cx="100483"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8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35" name="Oval 100"/>
            <p:cNvSpPr/>
            <p:nvPr/>
          </p:nvSpPr>
          <p:spPr>
            <a:xfrm>
              <a:off x="6049889" y="2404241"/>
              <a:ext cx="317049" cy="29604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B9B9"/>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36" name="Freeform 101"/>
            <p:cNvSpPr/>
            <p:nvPr/>
          </p:nvSpPr>
          <p:spPr>
            <a:xfrm>
              <a:off x="5757098" y="2162501"/>
              <a:ext cx="176716" cy="131380"/>
            </a:xfrm>
            <a:custGeom>
              <a:avLst/>
              <a:gdLst>
                <a:gd name="f0" fmla="val 10800000"/>
                <a:gd name="f1" fmla="val 5400000"/>
                <a:gd name="f2" fmla="val 180"/>
                <a:gd name="f3" fmla="val w"/>
                <a:gd name="f4" fmla="val h"/>
                <a:gd name="f5" fmla="val 0"/>
                <a:gd name="f6" fmla="val 174"/>
                <a:gd name="f7" fmla="val 95"/>
                <a:gd name="f8" fmla="val 60"/>
                <a:gd name="f9" fmla="val 136"/>
                <a:gd name="f10" fmla="+- 0 0 -90"/>
                <a:gd name="f11" fmla="*/ f3 1 174"/>
                <a:gd name="f12" fmla="*/ f4 1 95"/>
                <a:gd name="f13" fmla="+- f7 0 f5"/>
                <a:gd name="f14" fmla="+- f6 0 f5"/>
                <a:gd name="f15" fmla="*/ f10 f0 1"/>
                <a:gd name="f16" fmla="*/ f14 1 174"/>
                <a:gd name="f17" fmla="*/ f13 1 95"/>
                <a:gd name="f18" fmla="*/ 2147483647 f14 1"/>
                <a:gd name="f19" fmla="*/ 2147483647 f13 1"/>
                <a:gd name="f20" fmla="*/ 0 f14 1"/>
                <a:gd name="f21" fmla="*/ 0 f13 1"/>
                <a:gd name="f22" fmla="*/ 174 f14 1"/>
                <a:gd name="f23" fmla="*/ 95 f13 1"/>
                <a:gd name="f24" fmla="*/ f15 1 f2"/>
                <a:gd name="f25" fmla="*/ f18 1 174"/>
                <a:gd name="f26" fmla="*/ f19 1 95"/>
                <a:gd name="f27" fmla="*/ f20 1 174"/>
                <a:gd name="f28" fmla="*/ f21 1 95"/>
                <a:gd name="f29" fmla="*/ f22 1 174"/>
                <a:gd name="f30" fmla="*/ f23 1 95"/>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74" h="95">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7" name="Line 102"/>
            <p:cNvSpPr/>
            <p:nvPr/>
          </p:nvSpPr>
          <p:spPr>
            <a:xfrm flipH="1" flipV="1">
              <a:off x="5913022" y="2269357"/>
              <a:ext cx="65836" cy="4554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8" name="Oval 103"/>
            <p:cNvSpPr/>
            <p:nvPr/>
          </p:nvSpPr>
          <p:spPr>
            <a:xfrm>
              <a:off x="5949406" y="2306144"/>
              <a:ext cx="79699" cy="7007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39" name="Oval 104"/>
            <p:cNvSpPr/>
            <p:nvPr/>
          </p:nvSpPr>
          <p:spPr>
            <a:xfrm>
              <a:off x="6483022" y="2337672"/>
              <a:ext cx="102220"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8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40" name="Freeform 105"/>
            <p:cNvSpPr/>
            <p:nvPr/>
          </p:nvSpPr>
          <p:spPr>
            <a:xfrm>
              <a:off x="6671873" y="2081924"/>
              <a:ext cx="136867" cy="168167"/>
            </a:xfrm>
            <a:custGeom>
              <a:avLst/>
              <a:gdLst>
                <a:gd name="f0" fmla="val 10800000"/>
                <a:gd name="f1" fmla="val 5400000"/>
                <a:gd name="f2" fmla="val 180"/>
                <a:gd name="f3" fmla="val w"/>
                <a:gd name="f4" fmla="val h"/>
                <a:gd name="f5" fmla="val 0"/>
                <a:gd name="f6" fmla="val 136"/>
                <a:gd name="f7" fmla="val 121"/>
                <a:gd name="f8" fmla="val 50"/>
                <a:gd name="f9" fmla="val 95"/>
                <a:gd name="f10" fmla="+- 0 0 -90"/>
                <a:gd name="f11" fmla="*/ f3 1 136"/>
                <a:gd name="f12" fmla="*/ f4 1 121"/>
                <a:gd name="f13" fmla="+- f7 0 f5"/>
                <a:gd name="f14" fmla="+- f6 0 f5"/>
                <a:gd name="f15" fmla="*/ f10 f0 1"/>
                <a:gd name="f16" fmla="*/ f14 1 136"/>
                <a:gd name="f17" fmla="*/ f13 1 121"/>
                <a:gd name="f18" fmla="*/ 2147483647 f14 1"/>
                <a:gd name="f19" fmla="*/ 2147483647 f13 1"/>
                <a:gd name="f20" fmla="*/ 0 f14 1"/>
                <a:gd name="f21" fmla="*/ 0 f13 1"/>
                <a:gd name="f22" fmla="*/ 136 f14 1"/>
                <a:gd name="f23" fmla="*/ 121 f13 1"/>
                <a:gd name="f24" fmla="*/ f15 1 f2"/>
                <a:gd name="f25" fmla="*/ f18 1 136"/>
                <a:gd name="f26" fmla="*/ f19 1 121"/>
                <a:gd name="f27" fmla="*/ f20 1 136"/>
                <a:gd name="f28" fmla="*/ f21 1 121"/>
                <a:gd name="f29" fmla="*/ f22 1 136"/>
                <a:gd name="f30" fmla="*/ f23 1 121"/>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136" h="121">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1" name="Line 106"/>
            <p:cNvSpPr/>
            <p:nvPr/>
          </p:nvSpPr>
          <p:spPr>
            <a:xfrm flipV="1">
              <a:off x="6574846" y="2232571"/>
              <a:ext cx="123005" cy="15940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2" name="Oval 22"/>
            <p:cNvSpPr/>
            <p:nvPr/>
          </p:nvSpPr>
          <p:spPr>
            <a:xfrm>
              <a:off x="4383203" y="2523359"/>
              <a:ext cx="102220"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43" name="Freeform 67"/>
            <p:cNvSpPr/>
            <p:nvPr/>
          </p:nvSpPr>
          <p:spPr>
            <a:xfrm>
              <a:off x="4715844" y="2067906"/>
              <a:ext cx="117811" cy="141887"/>
            </a:xfrm>
            <a:custGeom>
              <a:avLst/>
              <a:gdLst>
                <a:gd name="f0" fmla="val 10800000"/>
                <a:gd name="f1" fmla="val 5400000"/>
                <a:gd name="f2" fmla="val 180"/>
                <a:gd name="f3" fmla="val w"/>
                <a:gd name="f4" fmla="val h"/>
                <a:gd name="f5" fmla="val 0"/>
                <a:gd name="f6" fmla="val 117"/>
                <a:gd name="f7" fmla="val 102"/>
                <a:gd name="f8" fmla="val 49"/>
                <a:gd name="f9" fmla="val 76"/>
                <a:gd name="f10" fmla="+- 0 0 -90"/>
                <a:gd name="f11" fmla="*/ f3 1 117"/>
                <a:gd name="f12" fmla="*/ f4 1 102"/>
                <a:gd name="f13" fmla="+- f7 0 f5"/>
                <a:gd name="f14" fmla="+- f6 0 f5"/>
                <a:gd name="f15" fmla="*/ f10 f0 1"/>
                <a:gd name="f16" fmla="*/ f14 1 117"/>
                <a:gd name="f17" fmla="*/ f13 1 102"/>
                <a:gd name="f18" fmla="*/ 2147483647 f14 1"/>
                <a:gd name="f19" fmla="*/ 2147483647 f13 1"/>
                <a:gd name="f20" fmla="*/ 0 f14 1"/>
                <a:gd name="f21" fmla="*/ 0 f13 1"/>
                <a:gd name="f22" fmla="*/ 117 f14 1"/>
                <a:gd name="f23" fmla="*/ 102 f13 1"/>
                <a:gd name="f24" fmla="*/ f15 1 f2"/>
                <a:gd name="f25" fmla="*/ f18 1 117"/>
                <a:gd name="f26" fmla="*/ f19 1 102"/>
                <a:gd name="f27" fmla="*/ f20 1 117"/>
                <a:gd name="f28" fmla="*/ f21 1 102"/>
                <a:gd name="f29" fmla="*/ f22 1 117"/>
                <a:gd name="f30" fmla="*/ f23 1 102"/>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117" h="102">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4" name="Line 68"/>
            <p:cNvSpPr/>
            <p:nvPr/>
          </p:nvSpPr>
          <p:spPr>
            <a:xfrm flipV="1">
              <a:off x="4466359" y="2192283"/>
              <a:ext cx="233894" cy="30829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5" name="Oval 16"/>
            <p:cNvSpPr/>
            <p:nvPr/>
          </p:nvSpPr>
          <p:spPr>
            <a:xfrm>
              <a:off x="5464298" y="2975302"/>
              <a:ext cx="103948"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FF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46" name="Freeform 73"/>
            <p:cNvSpPr/>
            <p:nvPr/>
          </p:nvSpPr>
          <p:spPr>
            <a:xfrm>
              <a:off x="5796948" y="3097923"/>
              <a:ext cx="159389" cy="82332"/>
            </a:xfrm>
            <a:custGeom>
              <a:avLst/>
              <a:gdLst>
                <a:gd name="f0" fmla="val 10800000"/>
                <a:gd name="f1" fmla="val 5400000"/>
                <a:gd name="f2" fmla="val 180"/>
                <a:gd name="f3" fmla="val w"/>
                <a:gd name="f4" fmla="val h"/>
                <a:gd name="f5" fmla="val 0"/>
                <a:gd name="f6" fmla="val 159"/>
                <a:gd name="f7" fmla="val 59"/>
                <a:gd name="f8" fmla="val 40"/>
                <a:gd name="f9" fmla="val 21"/>
                <a:gd name="f10" fmla="+- 0 0 -90"/>
                <a:gd name="f11" fmla="*/ f3 1 159"/>
                <a:gd name="f12" fmla="*/ f4 1 59"/>
                <a:gd name="f13" fmla="+- f7 0 f5"/>
                <a:gd name="f14" fmla="+- f6 0 f5"/>
                <a:gd name="f15" fmla="*/ f10 f0 1"/>
                <a:gd name="f16" fmla="*/ f14 1 159"/>
                <a:gd name="f17" fmla="*/ f13 1 59"/>
                <a:gd name="f18" fmla="*/ 0 f14 1"/>
                <a:gd name="f19" fmla="*/ 2147483647 f13 1"/>
                <a:gd name="f20" fmla="*/ 2147483647 f14 1"/>
                <a:gd name="f21" fmla="*/ 0 f13 1"/>
                <a:gd name="f22" fmla="*/ 159 f14 1"/>
                <a:gd name="f23" fmla="*/ 59 f13 1"/>
                <a:gd name="f24" fmla="*/ f15 1 f2"/>
                <a:gd name="f25" fmla="*/ f18 1 159"/>
                <a:gd name="f26" fmla="*/ f19 1 59"/>
                <a:gd name="f27" fmla="*/ f20 1 159"/>
                <a:gd name="f28" fmla="*/ f21 1 59"/>
                <a:gd name="f29" fmla="*/ f22 1 159"/>
                <a:gd name="f30" fmla="*/ f23 1 59"/>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59" h="59">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7" name="Line 74"/>
            <p:cNvSpPr/>
            <p:nvPr/>
          </p:nvSpPr>
          <p:spPr>
            <a:xfrm>
              <a:off x="5547463" y="3041870"/>
              <a:ext cx="225225" cy="8407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8" name="Oval 21"/>
            <p:cNvSpPr/>
            <p:nvPr/>
          </p:nvSpPr>
          <p:spPr>
            <a:xfrm>
              <a:off x="3946605" y="3311636"/>
              <a:ext cx="103948" cy="9985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FF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49" name="Freeform 69"/>
            <p:cNvSpPr/>
            <p:nvPr/>
          </p:nvSpPr>
          <p:spPr>
            <a:xfrm>
              <a:off x="3641680" y="3952768"/>
              <a:ext cx="123014" cy="140140"/>
            </a:xfrm>
            <a:custGeom>
              <a:avLst/>
              <a:gdLst>
                <a:gd name="f0" fmla="val 10800000"/>
                <a:gd name="f1" fmla="val 5400000"/>
                <a:gd name="f2" fmla="val 180"/>
                <a:gd name="f3" fmla="val w"/>
                <a:gd name="f4" fmla="val h"/>
                <a:gd name="f5" fmla="val 0"/>
                <a:gd name="f6" fmla="val 122"/>
                <a:gd name="f7" fmla="val 101"/>
                <a:gd name="f8" fmla="val 72"/>
                <a:gd name="f9" fmla="val 26"/>
                <a:gd name="f10" fmla="+- 0 0 -90"/>
                <a:gd name="f11" fmla="*/ f3 1 122"/>
                <a:gd name="f12" fmla="*/ f4 1 101"/>
                <a:gd name="f13" fmla="+- f7 0 f5"/>
                <a:gd name="f14" fmla="+- f6 0 f5"/>
                <a:gd name="f15" fmla="*/ f10 f0 1"/>
                <a:gd name="f16" fmla="*/ f14 1 122"/>
                <a:gd name="f17" fmla="*/ f13 1 101"/>
                <a:gd name="f18" fmla="*/ 2147483647 f14 1"/>
                <a:gd name="f19" fmla="*/ 0 f13 1"/>
                <a:gd name="f20" fmla="*/ 2147483647 f13 1"/>
                <a:gd name="f21" fmla="*/ 0 f14 1"/>
                <a:gd name="f22" fmla="*/ 122 f14 1"/>
                <a:gd name="f23" fmla="*/ 101 f13 1"/>
                <a:gd name="f24" fmla="*/ f15 1 f2"/>
                <a:gd name="f25" fmla="*/ f18 1 122"/>
                <a:gd name="f26" fmla="*/ f19 1 101"/>
                <a:gd name="f27" fmla="*/ f20 1 101"/>
                <a:gd name="f28" fmla="*/ f21 1 122"/>
                <a:gd name="f29" fmla="*/ f22 1 122"/>
                <a:gd name="f30" fmla="*/ f23 1 101"/>
                <a:gd name="f31" fmla="+- f24 0 f1"/>
                <a:gd name="f32" fmla="*/ f25 1 f16"/>
                <a:gd name="f33" fmla="*/ f26 1 f17"/>
                <a:gd name="f34" fmla="*/ f27 1 f17"/>
                <a:gd name="f35" fmla="*/ f28 1 f16"/>
                <a:gd name="f36" fmla="*/ f29 1 f16"/>
                <a:gd name="f37" fmla="*/ f30 1 f17"/>
                <a:gd name="f38" fmla="*/ f35 f11 1"/>
                <a:gd name="f39" fmla="*/ f36 f11 1"/>
                <a:gd name="f40" fmla="*/ f37 f12 1"/>
                <a:gd name="f41" fmla="*/ f33 f12 1"/>
                <a:gd name="f42" fmla="*/ f32 f11 1"/>
                <a:gd name="f43" fmla="*/ f34 f12 1"/>
              </a:gdLst>
              <a:ahLst/>
              <a:cxnLst>
                <a:cxn ang="3cd4">
                  <a:pos x="hc" y="t"/>
                </a:cxn>
                <a:cxn ang="0">
                  <a:pos x="r" y="vc"/>
                </a:cxn>
                <a:cxn ang="cd4">
                  <a:pos x="hc" y="b"/>
                </a:cxn>
                <a:cxn ang="cd2">
                  <a:pos x="l" y="vc"/>
                </a:cxn>
                <a:cxn ang="f31">
                  <a:pos x="f42" y="f41"/>
                </a:cxn>
                <a:cxn ang="f31">
                  <a:pos x="f42" y="f43"/>
                </a:cxn>
                <a:cxn ang="f31">
                  <a:pos x="f38" y="f43"/>
                </a:cxn>
                <a:cxn ang="f31">
                  <a:pos x="f42" y="f41"/>
                </a:cxn>
                <a:cxn ang="f31">
                  <a:pos x="f42" y="f43"/>
                </a:cxn>
                <a:cxn ang="f31">
                  <a:pos x="f42" y="f41"/>
                </a:cxn>
              </a:cxnLst>
              <a:rect l="f38" t="f41" r="f39" b="f40"/>
              <a:pathLst>
                <a:path w="122" h="101">
                  <a:moveTo>
                    <a:pt x="f8" y="f5"/>
                  </a:moveTo>
                  <a:lnTo>
                    <a:pt x="f6" y="f9"/>
                  </a:lnTo>
                  <a:lnTo>
                    <a:pt x="f5" y="f7"/>
                  </a:lnTo>
                  <a:lnTo>
                    <a:pt x="f8" y="f5"/>
                  </a:lnTo>
                  <a:lnTo>
                    <a:pt x="f6" y="f9"/>
                  </a:lnTo>
                  <a:lnTo>
                    <a:pt x="f8" y="f5"/>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0" name="Line 70"/>
            <p:cNvSpPr/>
            <p:nvPr/>
          </p:nvSpPr>
          <p:spPr>
            <a:xfrm flipH="1">
              <a:off x="3738698" y="3702268"/>
              <a:ext cx="218294" cy="26801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1" name="Freeform 71"/>
            <p:cNvSpPr/>
            <p:nvPr/>
          </p:nvSpPr>
          <p:spPr>
            <a:xfrm>
              <a:off x="3709245" y="2992822"/>
              <a:ext cx="123005" cy="136629"/>
            </a:xfrm>
            <a:custGeom>
              <a:avLst/>
              <a:gdLst>
                <a:gd name="f0" fmla="val 10800000"/>
                <a:gd name="f1" fmla="val 5400000"/>
                <a:gd name="f2" fmla="val 180"/>
                <a:gd name="f3" fmla="val w"/>
                <a:gd name="f4" fmla="val h"/>
                <a:gd name="f5" fmla="val 0"/>
                <a:gd name="f6" fmla="val 122"/>
                <a:gd name="f7" fmla="val 99"/>
                <a:gd name="f8" fmla="val 74"/>
                <a:gd name="f9" fmla="val 73"/>
                <a:gd name="f10" fmla="+- 0 0 -90"/>
                <a:gd name="f11" fmla="*/ f3 1 122"/>
                <a:gd name="f12" fmla="*/ f4 1 99"/>
                <a:gd name="f13" fmla="+- f7 0 f5"/>
                <a:gd name="f14" fmla="+- f6 0 f5"/>
                <a:gd name="f15" fmla="*/ f10 f0 1"/>
                <a:gd name="f16" fmla="*/ f14 1 122"/>
                <a:gd name="f17" fmla="*/ f13 1 99"/>
                <a:gd name="f18" fmla="*/ 2147483647 f14 1"/>
                <a:gd name="f19" fmla="*/ 2147483647 f13 1"/>
                <a:gd name="f20" fmla="*/ 0 f14 1"/>
                <a:gd name="f21" fmla="*/ 0 f13 1"/>
                <a:gd name="f22" fmla="*/ 122 f14 1"/>
                <a:gd name="f23" fmla="*/ 99 f13 1"/>
                <a:gd name="f24" fmla="*/ f15 1 f2"/>
                <a:gd name="f25" fmla="*/ f18 1 122"/>
                <a:gd name="f26" fmla="*/ f19 1 99"/>
                <a:gd name="f27" fmla="*/ f20 1 122"/>
                <a:gd name="f28" fmla="*/ f21 1 99"/>
                <a:gd name="f29" fmla="*/ f22 1 122"/>
                <a:gd name="f30" fmla="*/ f23 1 99"/>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22" h="99">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2" name="Line 72"/>
            <p:cNvSpPr/>
            <p:nvPr/>
          </p:nvSpPr>
          <p:spPr>
            <a:xfrm flipH="1" flipV="1">
              <a:off x="3806272" y="3111940"/>
              <a:ext cx="161126" cy="19619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3" name="Oval 82"/>
            <p:cNvSpPr/>
            <p:nvPr/>
          </p:nvSpPr>
          <p:spPr>
            <a:xfrm>
              <a:off x="3901561" y="3597167"/>
              <a:ext cx="149001" cy="13662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grpSp>
      <p:cxnSp>
        <p:nvCxnSpPr>
          <p:cNvPr id="154" name="直接连接符 7"/>
          <p:cNvCxnSpPr/>
          <p:nvPr/>
        </p:nvCxnSpPr>
        <p:spPr>
          <a:xfrm>
            <a:off x="3505196" y="1599145"/>
            <a:ext cx="0" cy="2848311"/>
          </a:xfrm>
          <a:prstGeom prst="straightConnector1">
            <a:avLst/>
          </a:prstGeom>
          <a:noFill/>
          <a:ln w="38103">
            <a:solidFill>
              <a:srgbClr val="4A7EBB"/>
            </a:solidFill>
            <a:custDash>
              <a:ds d="799927" sp="799927"/>
            </a:custDash>
          </a:ln>
        </p:spPr>
      </p:cxnSp>
      <p:cxnSp>
        <p:nvCxnSpPr>
          <p:cNvPr id="155" name="直接连接符 171"/>
          <p:cNvCxnSpPr/>
          <p:nvPr/>
        </p:nvCxnSpPr>
        <p:spPr>
          <a:xfrm>
            <a:off x="5805489" y="1323253"/>
            <a:ext cx="0" cy="3387303"/>
          </a:xfrm>
          <a:prstGeom prst="straightConnector1">
            <a:avLst/>
          </a:prstGeom>
          <a:noFill/>
          <a:ln w="38103">
            <a:solidFill>
              <a:srgbClr val="4A7EBB"/>
            </a:solidFill>
            <a:custDash>
              <a:ds d="799927" sp="799927"/>
            </a:custDash>
          </a:ln>
        </p:spPr>
      </p:cxnSp>
      <p:sp>
        <p:nvSpPr>
          <p:cNvPr id="164" name="TextBox 163"/>
          <p:cNvSpPr txBox="1"/>
          <p:nvPr/>
        </p:nvSpPr>
        <p:spPr>
          <a:xfrm>
            <a:off x="6372200" y="5138028"/>
            <a:ext cx="2044021" cy="523220"/>
          </a:xfrm>
          <a:prstGeom prst="rect">
            <a:avLst/>
          </a:prstGeom>
          <a:noFill/>
        </p:spPr>
        <p:txBody>
          <a:bodyPr wrap="none" rtlCol="0">
            <a:spAutoFit/>
          </a:bodyPr>
          <a:lstStyle/>
          <a:p>
            <a:r>
              <a:rPr lang="en-US" altLang="zh-CN" sz="2800" b="1" dirty="0" smtClean="0"/>
              <a:t>Experiments</a:t>
            </a:r>
            <a:endParaRPr lang="zh-CN" altLang="en-US" sz="2800" b="1" dirty="0"/>
          </a:p>
        </p:txBody>
      </p:sp>
      <p:sp>
        <p:nvSpPr>
          <p:cNvPr id="166" name="TextBox 165"/>
          <p:cNvSpPr txBox="1"/>
          <p:nvPr/>
        </p:nvSpPr>
        <p:spPr>
          <a:xfrm>
            <a:off x="3995936" y="980728"/>
            <a:ext cx="1342034" cy="523220"/>
          </a:xfrm>
          <a:prstGeom prst="rect">
            <a:avLst/>
          </a:prstGeom>
          <a:noFill/>
        </p:spPr>
        <p:txBody>
          <a:bodyPr wrap="none" rtlCol="0">
            <a:spAutoFit/>
          </a:bodyPr>
          <a:lstStyle/>
          <a:p>
            <a:r>
              <a:rPr lang="en-US" altLang="zh-CN" sz="2800" dirty="0" smtClean="0">
                <a:latin typeface="Times New Roman" pitchFamily="18" charset="0"/>
                <a:cs typeface="Times New Roman" pitchFamily="18" charset="0"/>
              </a:rPr>
              <a:t>Primary</a:t>
            </a:r>
            <a:endParaRPr lang="zh-CN" altLang="en-US" sz="2800" dirty="0">
              <a:latin typeface="Times New Roman" pitchFamily="18" charset="0"/>
              <a:cs typeface="Times New Roman" pitchFamily="18" charset="0"/>
            </a:endParaRPr>
          </a:p>
        </p:txBody>
      </p:sp>
      <p:sp>
        <p:nvSpPr>
          <p:cNvPr id="167" name="TextBox 166"/>
          <p:cNvSpPr txBox="1"/>
          <p:nvPr/>
        </p:nvSpPr>
        <p:spPr>
          <a:xfrm>
            <a:off x="6372200" y="980728"/>
            <a:ext cx="1699504" cy="523220"/>
          </a:xfrm>
          <a:prstGeom prst="rect">
            <a:avLst/>
          </a:prstGeom>
          <a:noFill/>
        </p:spPr>
        <p:txBody>
          <a:bodyPr wrap="none" rtlCol="0">
            <a:spAutoFit/>
          </a:bodyPr>
          <a:lstStyle/>
          <a:p>
            <a:r>
              <a:rPr lang="en-US" altLang="zh-CN" sz="2800" dirty="0" smtClean="0">
                <a:latin typeface="Times New Roman" pitchFamily="18" charset="0"/>
                <a:cs typeface="Times New Roman" pitchFamily="18" charset="0"/>
              </a:rPr>
              <a:t>Secondary</a:t>
            </a:r>
            <a:endParaRPr lang="zh-CN" alt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linds(horizontal)">
                                      <p:cBhvr>
                                        <p:cTn id="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71601" y="1020222"/>
            <a:ext cx="7475090" cy="5001065"/>
          </a:xfrm>
          <a:prstGeom prst="rect">
            <a:avLst/>
          </a:prstGeom>
          <a:noFill/>
          <a:ln w="9525">
            <a:noFill/>
            <a:miter lim="800000"/>
            <a:headEnd/>
            <a:tailEnd/>
          </a:ln>
        </p:spPr>
      </p:pic>
      <p:sp>
        <p:nvSpPr>
          <p:cNvPr id="3" name="矩形 2"/>
          <p:cNvSpPr/>
          <p:nvPr/>
        </p:nvSpPr>
        <p:spPr>
          <a:xfrm>
            <a:off x="3701326" y="1548081"/>
            <a:ext cx="1840568" cy="584775"/>
          </a:xfrm>
          <a:prstGeom prst="rect">
            <a:avLst/>
          </a:prstGeom>
        </p:spPr>
        <p:txBody>
          <a:bodyPr wrap="none">
            <a:spAutoFit/>
          </a:bodyPr>
          <a:lstStyle/>
          <a:p>
            <a:r>
              <a:rPr lang="en-US" altLang="zh-CN" sz="3200" b="1" baseline="30000" dirty="0" smtClean="0"/>
              <a:t>64</a:t>
            </a:r>
            <a:r>
              <a:rPr lang="en-US" altLang="zh-CN" sz="3200" b="1" dirty="0" smtClean="0"/>
              <a:t>Zn+</a:t>
            </a:r>
            <a:r>
              <a:rPr lang="en-US" altLang="zh-CN" sz="3200" b="1" baseline="30000" dirty="0" smtClean="0"/>
              <a:t>58</a:t>
            </a:r>
            <a:r>
              <a:rPr lang="en-US" altLang="zh-CN" sz="3200" b="1" dirty="0" smtClean="0"/>
              <a:t>Ni,</a:t>
            </a:r>
            <a:endParaRPr lang="zh-CN" altLang="en-US" sz="3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467544" y="476672"/>
            <a:ext cx="8398581" cy="3908758"/>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0000"/>
                </a:solidFill>
                <a:uFillTx/>
                <a:latin typeface="Calibri"/>
                <a:ea typeface="宋体"/>
              </a:rPr>
              <a:t>History to work with Joe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a:ea typeface="宋体"/>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      1986.3   Join JBN group – 2010.12</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             ANL : CN decay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             SARA- AMPHORA : </a:t>
            </a:r>
            <a:r>
              <a:rPr lang="en-US" sz="2400" b="0" i="0" u="none" strike="noStrike" kern="1200" cap="none" spc="0" baseline="0" dirty="0" err="1">
                <a:solidFill>
                  <a:srgbClr val="000000"/>
                </a:solidFill>
                <a:uFillTx/>
                <a:latin typeface="Calibri"/>
                <a:ea typeface="宋体"/>
              </a:rPr>
              <a:t>Multifragmentation</a:t>
            </a:r>
            <a:r>
              <a:rPr lang="en-US" sz="2400" b="0" i="0" u="none" strike="noStrike" kern="1200" cap="none" spc="0" baseline="0" dirty="0">
                <a:solidFill>
                  <a:srgbClr val="000000"/>
                </a:solidFill>
                <a:uFillTx/>
                <a:latin typeface="Calibri"/>
                <a:ea typeface="宋体"/>
              </a:rPr>
              <a:t>, Caloric curve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             TAMU K-500 : Reaction dynamics, Caloric Curve, Symmetry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             BRAHMS :  RHIC physics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             publications in major journals : 65 + 20 (BRAHMS)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      2011.3 - present    IMP, LANZHOU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5"/>
          <p:cNvGrpSpPr>
            <a:grpSpLocks/>
          </p:cNvGrpSpPr>
          <p:nvPr/>
        </p:nvGrpSpPr>
        <p:grpSpPr bwMode="auto">
          <a:xfrm>
            <a:off x="5345113" y="3429000"/>
            <a:ext cx="3235325" cy="2819400"/>
            <a:chOff x="4953000" y="2895600"/>
            <a:chExt cx="3235849" cy="2819400"/>
          </a:xfrm>
        </p:grpSpPr>
        <p:sp>
          <p:nvSpPr>
            <p:cNvPr id="88067" name="Oval 84"/>
            <p:cNvSpPr>
              <a:spLocks noChangeArrowheads="1"/>
            </p:cNvSpPr>
            <p:nvPr/>
          </p:nvSpPr>
          <p:spPr bwMode="auto">
            <a:xfrm>
              <a:off x="4953000" y="2895600"/>
              <a:ext cx="2895600" cy="2819400"/>
            </a:xfrm>
            <a:prstGeom prst="ellipse">
              <a:avLst/>
            </a:prstGeom>
            <a:solidFill>
              <a:schemeClr val="bg1">
                <a:alpha val="0"/>
              </a:schemeClr>
            </a:solidFill>
            <a:ln w="19050" algn="ctr">
              <a:solidFill>
                <a:schemeClr val="folHlink"/>
              </a:solidFill>
              <a:round/>
              <a:headEnd/>
              <a:tailEnd/>
            </a:ln>
          </p:spPr>
          <p:txBody>
            <a:bodyPr wrap="none" anchor="ctr"/>
            <a:lstStyle/>
            <a:p>
              <a:endParaRPr lang="zh-CN" altLang="zh-CN">
                <a:latin typeface="Calibri" pitchFamily="34" charset="0"/>
              </a:endParaRPr>
            </a:p>
          </p:txBody>
        </p:sp>
        <p:sp>
          <p:nvSpPr>
            <p:cNvPr id="149561" name="Oval 57"/>
            <p:cNvSpPr>
              <a:spLocks noChangeArrowheads="1"/>
            </p:cNvSpPr>
            <p:nvPr/>
          </p:nvSpPr>
          <p:spPr bwMode="auto">
            <a:xfrm rot="18547356">
              <a:off x="7248167" y="5128403"/>
              <a:ext cx="790575" cy="198469"/>
            </a:xfrm>
            <a:prstGeom prst="ellipse">
              <a:avLst/>
            </a:prstGeom>
            <a:gradFill>
              <a:gsLst>
                <a:gs pos="0">
                  <a:schemeClr val="bg1">
                    <a:lumMod val="50000"/>
                    <a:lumOff val="50000"/>
                  </a:schemeClr>
                </a:gs>
                <a:gs pos="50000">
                  <a:schemeClr val="accent1">
                    <a:tint val="44500"/>
                    <a:satMod val="160000"/>
                  </a:schemeClr>
                </a:gs>
                <a:gs pos="100000">
                  <a:schemeClr val="accent1">
                    <a:tint val="23500"/>
                    <a:satMod val="160000"/>
                  </a:schemeClr>
                </a:gs>
              </a:gsLst>
              <a:lin ang="5400000" scaled="0"/>
            </a:gradFill>
            <a:ln w="19050" algn="ctr">
              <a:solidFill>
                <a:schemeClr val="tx1"/>
              </a:solidFill>
              <a:round/>
              <a:headEnd/>
              <a:tailEnd/>
            </a:ln>
            <a:effectLst/>
          </p:spPr>
          <p:txBody>
            <a:bodyPr wrap="none" anchor="ctr"/>
            <a:lstStyle/>
            <a:p>
              <a:pPr fontAlgn="auto">
                <a:spcBef>
                  <a:spcPts val="0"/>
                </a:spcBef>
                <a:spcAft>
                  <a:spcPts val="0"/>
                </a:spcAft>
                <a:defRPr/>
              </a:pPr>
              <a:endParaRPr lang="en-US">
                <a:latin typeface="Calibri" charset="0"/>
                <a:cs typeface="+mn-cs"/>
              </a:endParaRPr>
            </a:p>
          </p:txBody>
        </p:sp>
        <p:sp>
          <p:nvSpPr>
            <p:cNvPr id="149562" name="Oval 58"/>
            <p:cNvSpPr>
              <a:spLocks noChangeArrowheads="1"/>
            </p:cNvSpPr>
            <p:nvPr/>
          </p:nvSpPr>
          <p:spPr bwMode="auto">
            <a:xfrm rot="18547356">
              <a:off x="6752786" y="4845828"/>
              <a:ext cx="790575" cy="198469"/>
            </a:xfrm>
            <a:prstGeom prst="ellipse">
              <a:avLst/>
            </a:prstGeom>
            <a:gradFill>
              <a:gsLst>
                <a:gs pos="0">
                  <a:srgbClr val="0070C0"/>
                </a:gs>
                <a:gs pos="50000">
                  <a:schemeClr val="accent1">
                    <a:tint val="44500"/>
                    <a:satMod val="160000"/>
                  </a:schemeClr>
                </a:gs>
                <a:gs pos="100000">
                  <a:schemeClr val="accent1">
                    <a:tint val="23500"/>
                    <a:satMod val="160000"/>
                  </a:schemeClr>
                </a:gs>
              </a:gsLst>
              <a:lin ang="5400000" scaled="0"/>
            </a:gradFill>
            <a:ln w="19050" algn="ctr">
              <a:solidFill>
                <a:srgbClr val="0000FF"/>
              </a:solidFill>
              <a:round/>
              <a:headEnd/>
              <a:tailEnd/>
            </a:ln>
            <a:effectLst/>
          </p:spPr>
          <p:txBody>
            <a:bodyPr wrap="none" anchor="ctr"/>
            <a:lstStyle/>
            <a:p>
              <a:pPr fontAlgn="auto">
                <a:spcBef>
                  <a:spcPts val="0"/>
                </a:spcBef>
                <a:spcAft>
                  <a:spcPts val="0"/>
                </a:spcAft>
                <a:defRPr/>
              </a:pPr>
              <a:endParaRPr lang="en-US">
                <a:latin typeface="Calibri" charset="0"/>
                <a:cs typeface="+mn-cs"/>
              </a:endParaRPr>
            </a:p>
          </p:txBody>
        </p:sp>
        <p:sp>
          <p:nvSpPr>
            <p:cNvPr id="149563" name="Oval 59"/>
            <p:cNvSpPr>
              <a:spLocks noChangeArrowheads="1"/>
            </p:cNvSpPr>
            <p:nvPr/>
          </p:nvSpPr>
          <p:spPr bwMode="auto">
            <a:xfrm rot="18547356">
              <a:off x="6455875" y="4563253"/>
              <a:ext cx="790575" cy="198470"/>
            </a:xfrm>
            <a:prstGeom prst="ellipse">
              <a:avLst/>
            </a:prstGeom>
            <a:gradFill>
              <a:gsLst>
                <a:gs pos="0">
                  <a:srgbClr val="FF0000"/>
                </a:gs>
                <a:gs pos="50000">
                  <a:schemeClr val="accent1">
                    <a:tint val="44500"/>
                    <a:satMod val="160000"/>
                  </a:schemeClr>
                </a:gs>
                <a:gs pos="100000">
                  <a:schemeClr val="accent1">
                    <a:tint val="23500"/>
                    <a:satMod val="160000"/>
                  </a:schemeClr>
                </a:gs>
              </a:gsLst>
              <a:lin ang="5400000" scaled="0"/>
            </a:gradFill>
            <a:ln w="19050" algn="ctr">
              <a:solidFill>
                <a:srgbClr val="FF0000"/>
              </a:solidFill>
              <a:round/>
              <a:headEnd/>
              <a:tailEnd/>
            </a:ln>
            <a:effectLst/>
          </p:spPr>
          <p:txBody>
            <a:bodyPr wrap="none" anchor="ctr"/>
            <a:lstStyle/>
            <a:p>
              <a:pPr fontAlgn="auto">
                <a:spcBef>
                  <a:spcPts val="0"/>
                </a:spcBef>
                <a:spcAft>
                  <a:spcPts val="0"/>
                </a:spcAft>
                <a:defRPr/>
              </a:pPr>
              <a:endParaRPr lang="en-US">
                <a:latin typeface="Calibri" charset="0"/>
                <a:cs typeface="+mn-cs"/>
              </a:endParaRPr>
            </a:p>
          </p:txBody>
        </p:sp>
        <p:sp>
          <p:nvSpPr>
            <p:cNvPr id="88071" name="Line 60"/>
            <p:cNvSpPr>
              <a:spLocks noChangeShapeType="1"/>
            </p:cNvSpPr>
            <p:nvPr/>
          </p:nvSpPr>
          <p:spPr bwMode="auto">
            <a:xfrm>
              <a:off x="5562600" y="4323702"/>
              <a:ext cx="891934" cy="0"/>
            </a:xfrm>
            <a:prstGeom prst="line">
              <a:avLst/>
            </a:prstGeom>
            <a:noFill/>
            <a:ln w="19050">
              <a:solidFill>
                <a:schemeClr val="tx1"/>
              </a:solidFill>
              <a:round/>
              <a:headEnd/>
              <a:tailEnd type="triangle" w="med" len="med"/>
            </a:ln>
          </p:spPr>
          <p:txBody>
            <a:bodyPr/>
            <a:lstStyle/>
            <a:p>
              <a:endParaRPr lang="zh-CN" altLang="en-US"/>
            </a:p>
          </p:txBody>
        </p:sp>
        <p:sp>
          <p:nvSpPr>
            <p:cNvPr id="88072" name="Line 61"/>
            <p:cNvSpPr>
              <a:spLocks noChangeShapeType="1"/>
            </p:cNvSpPr>
            <p:nvPr/>
          </p:nvSpPr>
          <p:spPr bwMode="auto">
            <a:xfrm>
              <a:off x="6454534" y="4267200"/>
              <a:ext cx="0" cy="169506"/>
            </a:xfrm>
            <a:prstGeom prst="line">
              <a:avLst/>
            </a:prstGeom>
            <a:noFill/>
            <a:ln w="38100">
              <a:solidFill>
                <a:schemeClr val="tx1"/>
              </a:solidFill>
              <a:round/>
              <a:headEnd/>
              <a:tailEnd/>
            </a:ln>
          </p:spPr>
          <p:txBody>
            <a:bodyPr/>
            <a:lstStyle/>
            <a:p>
              <a:endParaRPr lang="zh-CN" altLang="en-US"/>
            </a:p>
          </p:txBody>
        </p:sp>
        <p:sp>
          <p:nvSpPr>
            <p:cNvPr id="88073" name="Line 62"/>
            <p:cNvSpPr>
              <a:spLocks noChangeShapeType="1"/>
            </p:cNvSpPr>
            <p:nvPr/>
          </p:nvSpPr>
          <p:spPr bwMode="auto">
            <a:xfrm>
              <a:off x="6504086" y="4323702"/>
              <a:ext cx="0" cy="0"/>
            </a:xfrm>
            <a:prstGeom prst="line">
              <a:avLst/>
            </a:prstGeom>
            <a:noFill/>
            <a:ln w="19050">
              <a:solidFill>
                <a:srgbClr val="FF0000"/>
              </a:solidFill>
              <a:round/>
              <a:headEnd/>
              <a:tailEnd type="triangle" w="med" len="med"/>
            </a:ln>
          </p:spPr>
          <p:txBody>
            <a:bodyPr/>
            <a:lstStyle/>
            <a:p>
              <a:endParaRPr lang="zh-CN" altLang="en-US"/>
            </a:p>
          </p:txBody>
        </p:sp>
        <p:sp>
          <p:nvSpPr>
            <p:cNvPr id="88074" name="Line 63"/>
            <p:cNvSpPr>
              <a:spLocks noChangeShapeType="1"/>
            </p:cNvSpPr>
            <p:nvPr/>
          </p:nvSpPr>
          <p:spPr bwMode="auto">
            <a:xfrm>
              <a:off x="6454534" y="4323702"/>
              <a:ext cx="396415" cy="339012"/>
            </a:xfrm>
            <a:prstGeom prst="line">
              <a:avLst/>
            </a:prstGeom>
            <a:noFill/>
            <a:ln w="19050">
              <a:solidFill>
                <a:srgbClr val="FF0000"/>
              </a:solidFill>
              <a:round/>
              <a:headEnd/>
              <a:tailEnd type="triangle" w="med" len="med"/>
            </a:ln>
          </p:spPr>
          <p:txBody>
            <a:bodyPr/>
            <a:lstStyle/>
            <a:p>
              <a:endParaRPr lang="zh-CN" altLang="en-US"/>
            </a:p>
          </p:txBody>
        </p:sp>
        <p:sp>
          <p:nvSpPr>
            <p:cNvPr id="88075" name="Line 64"/>
            <p:cNvSpPr>
              <a:spLocks noChangeShapeType="1"/>
            </p:cNvSpPr>
            <p:nvPr/>
          </p:nvSpPr>
          <p:spPr bwMode="auto">
            <a:xfrm>
              <a:off x="6504086" y="4323702"/>
              <a:ext cx="743278" cy="621522"/>
            </a:xfrm>
            <a:prstGeom prst="line">
              <a:avLst/>
            </a:prstGeom>
            <a:noFill/>
            <a:ln w="19050">
              <a:solidFill>
                <a:srgbClr val="0000FF"/>
              </a:solidFill>
              <a:round/>
              <a:headEnd/>
              <a:tailEnd type="triangle" w="med" len="med"/>
            </a:ln>
          </p:spPr>
          <p:txBody>
            <a:bodyPr/>
            <a:lstStyle/>
            <a:p>
              <a:endParaRPr lang="zh-CN" altLang="en-US"/>
            </a:p>
          </p:txBody>
        </p:sp>
        <p:sp>
          <p:nvSpPr>
            <p:cNvPr id="88076" name="Line 65"/>
            <p:cNvSpPr>
              <a:spLocks noChangeShapeType="1"/>
            </p:cNvSpPr>
            <p:nvPr/>
          </p:nvSpPr>
          <p:spPr bwMode="auto">
            <a:xfrm>
              <a:off x="6553637" y="4323702"/>
              <a:ext cx="1090141" cy="904033"/>
            </a:xfrm>
            <a:prstGeom prst="line">
              <a:avLst/>
            </a:prstGeom>
            <a:noFill/>
            <a:ln w="19050">
              <a:solidFill>
                <a:schemeClr val="tx1"/>
              </a:solidFill>
              <a:round/>
              <a:headEnd/>
              <a:tailEnd type="triangle" w="med" len="med"/>
            </a:ln>
          </p:spPr>
          <p:txBody>
            <a:bodyPr/>
            <a:lstStyle/>
            <a:p>
              <a:endParaRPr lang="zh-CN" altLang="en-US"/>
            </a:p>
          </p:txBody>
        </p:sp>
        <p:sp>
          <p:nvSpPr>
            <p:cNvPr id="88077" name="Line 66"/>
            <p:cNvSpPr>
              <a:spLocks noChangeShapeType="1"/>
            </p:cNvSpPr>
            <p:nvPr/>
          </p:nvSpPr>
          <p:spPr bwMode="auto">
            <a:xfrm>
              <a:off x="6454534" y="4323702"/>
              <a:ext cx="148656" cy="678024"/>
            </a:xfrm>
            <a:prstGeom prst="line">
              <a:avLst/>
            </a:prstGeom>
            <a:noFill/>
            <a:ln w="19050">
              <a:solidFill>
                <a:srgbClr val="FF0000"/>
              </a:solidFill>
              <a:round/>
              <a:headEnd/>
              <a:tailEnd/>
            </a:ln>
          </p:spPr>
          <p:txBody>
            <a:bodyPr/>
            <a:lstStyle/>
            <a:p>
              <a:endParaRPr lang="zh-CN" altLang="en-US"/>
            </a:p>
          </p:txBody>
        </p:sp>
        <p:sp>
          <p:nvSpPr>
            <p:cNvPr id="88078" name="Line 67"/>
            <p:cNvSpPr>
              <a:spLocks noChangeShapeType="1"/>
            </p:cNvSpPr>
            <p:nvPr/>
          </p:nvSpPr>
          <p:spPr bwMode="auto">
            <a:xfrm>
              <a:off x="6454534" y="4323702"/>
              <a:ext cx="594622" cy="56502"/>
            </a:xfrm>
            <a:prstGeom prst="line">
              <a:avLst/>
            </a:prstGeom>
            <a:noFill/>
            <a:ln w="19050">
              <a:solidFill>
                <a:srgbClr val="FF0000"/>
              </a:solidFill>
              <a:round/>
              <a:headEnd/>
              <a:tailEnd/>
            </a:ln>
          </p:spPr>
          <p:txBody>
            <a:bodyPr/>
            <a:lstStyle/>
            <a:p>
              <a:endParaRPr lang="zh-CN" altLang="en-US"/>
            </a:p>
          </p:txBody>
        </p:sp>
        <p:sp>
          <p:nvSpPr>
            <p:cNvPr id="88079" name="Line 68"/>
            <p:cNvSpPr>
              <a:spLocks noChangeShapeType="1"/>
            </p:cNvSpPr>
            <p:nvPr/>
          </p:nvSpPr>
          <p:spPr bwMode="auto">
            <a:xfrm>
              <a:off x="6454534" y="4323702"/>
              <a:ext cx="495519" cy="960535"/>
            </a:xfrm>
            <a:prstGeom prst="line">
              <a:avLst/>
            </a:prstGeom>
            <a:noFill/>
            <a:ln w="19050">
              <a:solidFill>
                <a:srgbClr val="0000FF"/>
              </a:solidFill>
              <a:round/>
              <a:headEnd/>
              <a:tailEnd/>
            </a:ln>
          </p:spPr>
          <p:txBody>
            <a:bodyPr/>
            <a:lstStyle/>
            <a:p>
              <a:endParaRPr lang="zh-CN" altLang="en-US"/>
            </a:p>
          </p:txBody>
        </p:sp>
        <p:sp>
          <p:nvSpPr>
            <p:cNvPr id="88080" name="Line 69"/>
            <p:cNvSpPr>
              <a:spLocks noChangeShapeType="1"/>
            </p:cNvSpPr>
            <p:nvPr/>
          </p:nvSpPr>
          <p:spPr bwMode="auto">
            <a:xfrm>
              <a:off x="6454534" y="4323702"/>
              <a:ext cx="891934" cy="339012"/>
            </a:xfrm>
            <a:prstGeom prst="line">
              <a:avLst/>
            </a:prstGeom>
            <a:noFill/>
            <a:ln w="19050">
              <a:solidFill>
                <a:srgbClr val="0000FF"/>
              </a:solidFill>
              <a:round/>
              <a:headEnd/>
              <a:tailEnd/>
            </a:ln>
          </p:spPr>
          <p:txBody>
            <a:bodyPr/>
            <a:lstStyle/>
            <a:p>
              <a:endParaRPr lang="zh-CN" altLang="en-US"/>
            </a:p>
          </p:txBody>
        </p:sp>
        <p:sp>
          <p:nvSpPr>
            <p:cNvPr id="88081" name="Line 70"/>
            <p:cNvSpPr>
              <a:spLocks noChangeShapeType="1"/>
            </p:cNvSpPr>
            <p:nvPr/>
          </p:nvSpPr>
          <p:spPr bwMode="auto">
            <a:xfrm>
              <a:off x="6454534" y="4323702"/>
              <a:ext cx="991037" cy="1186543"/>
            </a:xfrm>
            <a:prstGeom prst="line">
              <a:avLst/>
            </a:prstGeom>
            <a:noFill/>
            <a:ln w="19050">
              <a:solidFill>
                <a:schemeClr val="tx1"/>
              </a:solidFill>
              <a:round/>
              <a:headEnd/>
              <a:tailEnd/>
            </a:ln>
          </p:spPr>
          <p:txBody>
            <a:bodyPr/>
            <a:lstStyle/>
            <a:p>
              <a:endParaRPr lang="zh-CN" altLang="en-US"/>
            </a:p>
          </p:txBody>
        </p:sp>
        <p:sp>
          <p:nvSpPr>
            <p:cNvPr id="88082" name="Line 71"/>
            <p:cNvSpPr>
              <a:spLocks noChangeShapeType="1"/>
            </p:cNvSpPr>
            <p:nvPr/>
          </p:nvSpPr>
          <p:spPr bwMode="auto">
            <a:xfrm>
              <a:off x="6454534" y="4323702"/>
              <a:ext cx="1387452" cy="621522"/>
            </a:xfrm>
            <a:prstGeom prst="line">
              <a:avLst/>
            </a:prstGeom>
            <a:noFill/>
            <a:ln w="19050">
              <a:solidFill>
                <a:schemeClr val="tx1"/>
              </a:solidFill>
              <a:round/>
              <a:headEnd/>
              <a:tailEnd/>
            </a:ln>
          </p:spPr>
          <p:txBody>
            <a:bodyPr/>
            <a:lstStyle/>
            <a:p>
              <a:endParaRPr lang="zh-CN" altLang="en-US"/>
            </a:p>
          </p:txBody>
        </p:sp>
        <p:sp>
          <p:nvSpPr>
            <p:cNvPr id="88083" name="Text Box 72"/>
            <p:cNvSpPr txBox="1">
              <a:spLocks noChangeArrowheads="1"/>
            </p:cNvSpPr>
            <p:nvPr/>
          </p:nvSpPr>
          <p:spPr bwMode="auto">
            <a:xfrm>
              <a:off x="7545707" y="5285414"/>
              <a:ext cx="577073" cy="366086"/>
            </a:xfrm>
            <a:prstGeom prst="rect">
              <a:avLst/>
            </a:prstGeom>
            <a:noFill/>
            <a:ln w="19050" algn="ctr">
              <a:noFill/>
              <a:miter lim="800000"/>
              <a:headEnd/>
              <a:tailEnd/>
            </a:ln>
          </p:spPr>
          <p:txBody>
            <a:bodyPr wrap="none">
              <a:spAutoFit/>
            </a:bodyPr>
            <a:lstStyle/>
            <a:p>
              <a:pPr marL="342900" indent="-342900"/>
              <a:r>
                <a:rPr lang="en-US" altLang="zh-CN">
                  <a:latin typeface="Calibri" pitchFamily="34" charset="0"/>
                </a:rPr>
                <a:t>IMF</a:t>
              </a:r>
            </a:p>
          </p:txBody>
        </p:sp>
        <p:sp>
          <p:nvSpPr>
            <p:cNvPr id="88084" name="Line 73"/>
            <p:cNvSpPr>
              <a:spLocks noChangeShapeType="1"/>
            </p:cNvSpPr>
            <p:nvPr/>
          </p:nvSpPr>
          <p:spPr bwMode="auto">
            <a:xfrm flipV="1">
              <a:off x="7643779" y="4945224"/>
              <a:ext cx="198207" cy="282510"/>
            </a:xfrm>
            <a:prstGeom prst="line">
              <a:avLst/>
            </a:prstGeom>
            <a:noFill/>
            <a:ln w="19050">
              <a:solidFill>
                <a:schemeClr val="bg1"/>
              </a:solidFill>
              <a:round/>
              <a:headEnd/>
              <a:tailEnd type="triangle" w="med" len="med"/>
            </a:ln>
          </p:spPr>
          <p:txBody>
            <a:bodyPr/>
            <a:lstStyle/>
            <a:p>
              <a:endParaRPr lang="zh-CN" altLang="en-US"/>
            </a:p>
          </p:txBody>
        </p:sp>
        <p:sp>
          <p:nvSpPr>
            <p:cNvPr id="88085" name="Line 74"/>
            <p:cNvSpPr>
              <a:spLocks noChangeShapeType="1"/>
            </p:cNvSpPr>
            <p:nvPr/>
          </p:nvSpPr>
          <p:spPr bwMode="auto">
            <a:xfrm flipH="1">
              <a:off x="7792434" y="5058229"/>
              <a:ext cx="396415" cy="0"/>
            </a:xfrm>
            <a:prstGeom prst="line">
              <a:avLst/>
            </a:prstGeom>
            <a:noFill/>
            <a:ln w="9525">
              <a:solidFill>
                <a:schemeClr val="tx1"/>
              </a:solidFill>
              <a:round/>
              <a:headEnd/>
              <a:tailEnd type="triangle" w="med" len="med"/>
            </a:ln>
          </p:spPr>
          <p:txBody>
            <a:bodyPr/>
            <a:lstStyle/>
            <a:p>
              <a:endParaRPr lang="zh-CN" altLang="en-US"/>
            </a:p>
          </p:txBody>
        </p:sp>
      </p:grpSp>
      <p:sp>
        <p:nvSpPr>
          <p:cNvPr id="9219" name="Text Box 75"/>
          <p:cNvSpPr txBox="1">
            <a:spLocks noChangeArrowheads="1"/>
          </p:cNvSpPr>
          <p:nvPr/>
        </p:nvSpPr>
        <p:spPr bwMode="auto">
          <a:xfrm>
            <a:off x="8528050" y="5448300"/>
            <a:ext cx="311150" cy="366713"/>
          </a:xfrm>
          <a:prstGeom prst="rect">
            <a:avLst/>
          </a:prstGeom>
          <a:noFill/>
          <a:ln w="19050" algn="ctr">
            <a:noFill/>
            <a:miter lim="800000"/>
            <a:headEnd/>
            <a:tailEnd/>
          </a:ln>
        </p:spPr>
        <p:txBody>
          <a:bodyPr wrap="none">
            <a:spAutoFit/>
          </a:bodyPr>
          <a:lstStyle/>
          <a:p>
            <a:pPr marL="342900" indent="-342900"/>
            <a:r>
              <a:rPr lang="en-US" altLang="zh-CN">
                <a:latin typeface="Calibri" pitchFamily="34" charset="0"/>
              </a:rPr>
              <a:t>n</a:t>
            </a:r>
          </a:p>
        </p:txBody>
      </p:sp>
      <p:sp>
        <p:nvSpPr>
          <p:cNvPr id="149521" name="Oval 17"/>
          <p:cNvSpPr>
            <a:spLocks noChangeArrowheads="1"/>
          </p:cNvSpPr>
          <p:nvPr/>
        </p:nvSpPr>
        <p:spPr bwMode="auto">
          <a:xfrm rot="18547356">
            <a:off x="3277394" y="2021681"/>
            <a:ext cx="1138238" cy="238125"/>
          </a:xfrm>
          <a:prstGeom prst="ellipse">
            <a:avLst/>
          </a:prstGeom>
          <a:gradFill>
            <a:gsLst>
              <a:gs pos="0">
                <a:schemeClr val="bg1">
                  <a:lumMod val="50000"/>
                  <a:lumOff val="50000"/>
                </a:schemeClr>
              </a:gs>
              <a:gs pos="50000">
                <a:schemeClr val="accent1">
                  <a:tint val="44500"/>
                  <a:satMod val="160000"/>
                </a:schemeClr>
              </a:gs>
              <a:gs pos="100000">
                <a:schemeClr val="accent1">
                  <a:tint val="23500"/>
                  <a:satMod val="160000"/>
                </a:schemeClr>
              </a:gs>
            </a:gsLst>
            <a:lin ang="5400000" scaled="0"/>
          </a:gradFill>
          <a:ln w="19050" algn="ctr">
            <a:solidFill>
              <a:schemeClr val="tx1"/>
            </a:solidFill>
            <a:round/>
            <a:headEnd/>
            <a:tailEnd/>
          </a:ln>
          <a:effectLst/>
        </p:spPr>
        <p:txBody>
          <a:bodyPr wrap="none" anchor="ctr"/>
          <a:lstStyle/>
          <a:p>
            <a:pPr fontAlgn="auto">
              <a:spcBef>
                <a:spcPts val="0"/>
              </a:spcBef>
              <a:spcAft>
                <a:spcPts val="0"/>
              </a:spcAft>
              <a:defRPr/>
            </a:pPr>
            <a:endParaRPr lang="en-US">
              <a:latin typeface="Calibri" charset="0"/>
              <a:cs typeface="+mn-cs"/>
            </a:endParaRPr>
          </a:p>
        </p:txBody>
      </p:sp>
      <p:sp>
        <p:nvSpPr>
          <p:cNvPr id="149520" name="Oval 16"/>
          <p:cNvSpPr>
            <a:spLocks noChangeArrowheads="1"/>
          </p:cNvSpPr>
          <p:nvPr/>
        </p:nvSpPr>
        <p:spPr bwMode="auto">
          <a:xfrm rot="18547356">
            <a:off x="2676525" y="1612901"/>
            <a:ext cx="1133475" cy="241300"/>
          </a:xfrm>
          <a:prstGeom prst="ellipse">
            <a:avLst/>
          </a:prstGeom>
          <a:gradFill>
            <a:gsLst>
              <a:gs pos="0">
                <a:srgbClr val="0070C0"/>
              </a:gs>
              <a:gs pos="50000">
                <a:schemeClr val="accent1">
                  <a:tint val="44500"/>
                  <a:satMod val="160000"/>
                </a:schemeClr>
              </a:gs>
              <a:gs pos="100000">
                <a:schemeClr val="accent1">
                  <a:tint val="23500"/>
                  <a:satMod val="160000"/>
                </a:schemeClr>
              </a:gs>
            </a:gsLst>
            <a:lin ang="5400000" scaled="0"/>
          </a:gradFill>
          <a:ln w="19050" algn="ctr">
            <a:solidFill>
              <a:srgbClr val="0000FF"/>
            </a:solidFill>
            <a:round/>
            <a:headEnd/>
            <a:tailEnd/>
          </a:ln>
          <a:effectLst/>
        </p:spPr>
        <p:txBody>
          <a:bodyPr wrap="none" anchor="ctr"/>
          <a:lstStyle/>
          <a:p>
            <a:pPr fontAlgn="auto">
              <a:spcBef>
                <a:spcPts val="0"/>
              </a:spcBef>
              <a:spcAft>
                <a:spcPts val="0"/>
              </a:spcAft>
              <a:defRPr/>
            </a:pPr>
            <a:endParaRPr lang="en-US">
              <a:latin typeface="Calibri" charset="0"/>
              <a:cs typeface="+mn-cs"/>
            </a:endParaRPr>
          </a:p>
        </p:txBody>
      </p:sp>
      <p:sp>
        <p:nvSpPr>
          <p:cNvPr id="149516" name="Oval 12"/>
          <p:cNvSpPr>
            <a:spLocks noChangeArrowheads="1"/>
          </p:cNvSpPr>
          <p:nvPr/>
        </p:nvSpPr>
        <p:spPr bwMode="auto">
          <a:xfrm rot="18547356">
            <a:off x="2314575" y="1209675"/>
            <a:ext cx="1133475" cy="238125"/>
          </a:xfrm>
          <a:prstGeom prst="ellipse">
            <a:avLst/>
          </a:prstGeom>
          <a:gradFill>
            <a:gsLst>
              <a:gs pos="0">
                <a:srgbClr val="FF0000"/>
              </a:gs>
              <a:gs pos="50000">
                <a:schemeClr val="accent1">
                  <a:tint val="44500"/>
                  <a:satMod val="160000"/>
                </a:schemeClr>
              </a:gs>
              <a:gs pos="100000">
                <a:schemeClr val="accent1">
                  <a:tint val="23500"/>
                  <a:satMod val="160000"/>
                </a:schemeClr>
              </a:gs>
            </a:gsLst>
            <a:lin ang="5400000" scaled="0"/>
          </a:gradFill>
          <a:ln w="19050" algn="ctr">
            <a:solidFill>
              <a:srgbClr val="FF0000"/>
            </a:solidFill>
            <a:round/>
            <a:headEnd/>
            <a:tailEnd/>
          </a:ln>
          <a:effectLst/>
        </p:spPr>
        <p:txBody>
          <a:bodyPr wrap="none" anchor="ctr"/>
          <a:lstStyle/>
          <a:p>
            <a:pPr fontAlgn="auto">
              <a:spcBef>
                <a:spcPts val="0"/>
              </a:spcBef>
              <a:spcAft>
                <a:spcPts val="0"/>
              </a:spcAft>
              <a:defRPr/>
            </a:pPr>
            <a:endParaRPr lang="en-US">
              <a:latin typeface="Calibri" charset="0"/>
              <a:cs typeface="+mn-cs"/>
            </a:endParaRPr>
          </a:p>
        </p:txBody>
      </p:sp>
      <p:sp>
        <p:nvSpPr>
          <p:cNvPr id="88090" name="Line 5"/>
          <p:cNvSpPr>
            <a:spLocks noChangeShapeType="1"/>
          </p:cNvSpPr>
          <p:nvPr/>
        </p:nvSpPr>
        <p:spPr bwMode="auto">
          <a:xfrm>
            <a:off x="1317625" y="842963"/>
            <a:ext cx="1082675" cy="0"/>
          </a:xfrm>
          <a:prstGeom prst="line">
            <a:avLst/>
          </a:prstGeom>
          <a:noFill/>
          <a:ln w="19050">
            <a:solidFill>
              <a:schemeClr val="tx1"/>
            </a:solidFill>
            <a:round/>
            <a:headEnd/>
            <a:tailEnd type="triangle" w="med" len="med"/>
          </a:ln>
        </p:spPr>
        <p:txBody>
          <a:bodyPr/>
          <a:lstStyle/>
          <a:p>
            <a:endParaRPr lang="zh-CN" altLang="en-US"/>
          </a:p>
        </p:txBody>
      </p:sp>
      <p:sp>
        <p:nvSpPr>
          <p:cNvPr id="88091" name="Line 6"/>
          <p:cNvSpPr>
            <a:spLocks noChangeShapeType="1"/>
          </p:cNvSpPr>
          <p:nvPr/>
        </p:nvSpPr>
        <p:spPr bwMode="auto">
          <a:xfrm>
            <a:off x="2400300" y="762000"/>
            <a:ext cx="0" cy="242888"/>
          </a:xfrm>
          <a:prstGeom prst="line">
            <a:avLst/>
          </a:prstGeom>
          <a:noFill/>
          <a:ln w="38100">
            <a:solidFill>
              <a:schemeClr val="tx1"/>
            </a:solidFill>
            <a:round/>
            <a:headEnd/>
            <a:tailEnd/>
          </a:ln>
        </p:spPr>
        <p:txBody>
          <a:bodyPr/>
          <a:lstStyle/>
          <a:p>
            <a:endParaRPr lang="zh-CN" altLang="en-US"/>
          </a:p>
        </p:txBody>
      </p:sp>
      <p:sp>
        <p:nvSpPr>
          <p:cNvPr id="88092" name="Line 8"/>
          <p:cNvSpPr>
            <a:spLocks noChangeShapeType="1"/>
          </p:cNvSpPr>
          <p:nvPr/>
        </p:nvSpPr>
        <p:spPr bwMode="auto">
          <a:xfrm>
            <a:off x="2460625" y="842963"/>
            <a:ext cx="0" cy="0"/>
          </a:xfrm>
          <a:prstGeom prst="line">
            <a:avLst/>
          </a:prstGeom>
          <a:noFill/>
          <a:ln w="19050">
            <a:solidFill>
              <a:srgbClr val="FF0000"/>
            </a:solidFill>
            <a:round/>
            <a:headEnd/>
            <a:tailEnd type="triangle" w="med" len="med"/>
          </a:ln>
        </p:spPr>
        <p:txBody>
          <a:bodyPr/>
          <a:lstStyle/>
          <a:p>
            <a:endParaRPr lang="zh-CN" altLang="en-US"/>
          </a:p>
        </p:txBody>
      </p:sp>
      <p:sp>
        <p:nvSpPr>
          <p:cNvPr id="88093" name="Line 9"/>
          <p:cNvSpPr>
            <a:spLocks noChangeShapeType="1"/>
          </p:cNvSpPr>
          <p:nvPr/>
        </p:nvSpPr>
        <p:spPr bwMode="auto">
          <a:xfrm>
            <a:off x="2400300" y="842963"/>
            <a:ext cx="481013" cy="485775"/>
          </a:xfrm>
          <a:prstGeom prst="line">
            <a:avLst/>
          </a:prstGeom>
          <a:noFill/>
          <a:ln w="19050">
            <a:solidFill>
              <a:srgbClr val="FF0000"/>
            </a:solidFill>
            <a:round/>
            <a:headEnd/>
            <a:tailEnd type="triangle" w="med" len="med"/>
          </a:ln>
        </p:spPr>
        <p:txBody>
          <a:bodyPr/>
          <a:lstStyle/>
          <a:p>
            <a:endParaRPr lang="zh-CN" altLang="en-US"/>
          </a:p>
        </p:txBody>
      </p:sp>
      <p:sp>
        <p:nvSpPr>
          <p:cNvPr id="88094" name="Line 10"/>
          <p:cNvSpPr>
            <a:spLocks noChangeShapeType="1"/>
          </p:cNvSpPr>
          <p:nvPr/>
        </p:nvSpPr>
        <p:spPr bwMode="auto">
          <a:xfrm>
            <a:off x="2460625" y="842963"/>
            <a:ext cx="903288" cy="890587"/>
          </a:xfrm>
          <a:prstGeom prst="line">
            <a:avLst/>
          </a:prstGeom>
          <a:noFill/>
          <a:ln w="19050">
            <a:solidFill>
              <a:srgbClr val="0000FF"/>
            </a:solidFill>
            <a:round/>
            <a:headEnd/>
            <a:tailEnd type="triangle" w="med" len="med"/>
          </a:ln>
        </p:spPr>
        <p:txBody>
          <a:bodyPr/>
          <a:lstStyle/>
          <a:p>
            <a:endParaRPr lang="zh-CN" altLang="en-US"/>
          </a:p>
        </p:txBody>
      </p:sp>
      <p:sp>
        <p:nvSpPr>
          <p:cNvPr id="88095" name="Line 11"/>
          <p:cNvSpPr>
            <a:spLocks noChangeShapeType="1"/>
          </p:cNvSpPr>
          <p:nvPr/>
        </p:nvSpPr>
        <p:spPr bwMode="auto">
          <a:xfrm>
            <a:off x="2400300" y="842963"/>
            <a:ext cx="1444625" cy="1295400"/>
          </a:xfrm>
          <a:prstGeom prst="line">
            <a:avLst/>
          </a:prstGeom>
          <a:noFill/>
          <a:ln w="19050">
            <a:solidFill>
              <a:schemeClr val="tx1"/>
            </a:solidFill>
            <a:round/>
            <a:headEnd/>
            <a:tailEnd type="triangle" w="med" len="med"/>
          </a:ln>
        </p:spPr>
        <p:txBody>
          <a:bodyPr/>
          <a:lstStyle/>
          <a:p>
            <a:endParaRPr lang="zh-CN" altLang="en-US"/>
          </a:p>
        </p:txBody>
      </p:sp>
      <p:sp>
        <p:nvSpPr>
          <p:cNvPr id="88096" name="Line 18"/>
          <p:cNvSpPr>
            <a:spLocks noChangeShapeType="1"/>
          </p:cNvSpPr>
          <p:nvPr/>
        </p:nvSpPr>
        <p:spPr bwMode="auto">
          <a:xfrm>
            <a:off x="2400300" y="842963"/>
            <a:ext cx="90488" cy="890587"/>
          </a:xfrm>
          <a:prstGeom prst="line">
            <a:avLst/>
          </a:prstGeom>
          <a:noFill/>
          <a:ln w="19050">
            <a:solidFill>
              <a:srgbClr val="FF0000"/>
            </a:solidFill>
            <a:round/>
            <a:headEnd/>
            <a:tailEnd/>
          </a:ln>
        </p:spPr>
        <p:txBody>
          <a:bodyPr/>
          <a:lstStyle/>
          <a:p>
            <a:endParaRPr lang="zh-CN" altLang="en-US"/>
          </a:p>
        </p:txBody>
      </p:sp>
      <p:sp>
        <p:nvSpPr>
          <p:cNvPr id="88097" name="Line 19"/>
          <p:cNvSpPr>
            <a:spLocks noChangeShapeType="1"/>
          </p:cNvSpPr>
          <p:nvPr/>
        </p:nvSpPr>
        <p:spPr bwMode="auto">
          <a:xfrm>
            <a:off x="2400300" y="842963"/>
            <a:ext cx="842963" cy="41275"/>
          </a:xfrm>
          <a:prstGeom prst="line">
            <a:avLst/>
          </a:prstGeom>
          <a:noFill/>
          <a:ln w="19050">
            <a:solidFill>
              <a:srgbClr val="FF0000"/>
            </a:solidFill>
            <a:round/>
            <a:headEnd/>
            <a:tailEnd/>
          </a:ln>
        </p:spPr>
        <p:txBody>
          <a:bodyPr/>
          <a:lstStyle/>
          <a:p>
            <a:endParaRPr lang="zh-CN" altLang="en-US"/>
          </a:p>
        </p:txBody>
      </p:sp>
      <p:sp>
        <p:nvSpPr>
          <p:cNvPr id="88098" name="Line 20"/>
          <p:cNvSpPr>
            <a:spLocks noChangeShapeType="1"/>
          </p:cNvSpPr>
          <p:nvPr/>
        </p:nvSpPr>
        <p:spPr bwMode="auto">
          <a:xfrm>
            <a:off x="2400300" y="842963"/>
            <a:ext cx="481013" cy="1296987"/>
          </a:xfrm>
          <a:prstGeom prst="line">
            <a:avLst/>
          </a:prstGeom>
          <a:noFill/>
          <a:ln w="19050">
            <a:solidFill>
              <a:srgbClr val="0000FF"/>
            </a:solidFill>
            <a:round/>
            <a:headEnd/>
            <a:tailEnd/>
          </a:ln>
        </p:spPr>
        <p:txBody>
          <a:bodyPr/>
          <a:lstStyle/>
          <a:p>
            <a:endParaRPr lang="zh-CN" altLang="en-US"/>
          </a:p>
        </p:txBody>
      </p:sp>
      <p:sp>
        <p:nvSpPr>
          <p:cNvPr id="88099" name="Line 21"/>
          <p:cNvSpPr>
            <a:spLocks noChangeShapeType="1"/>
          </p:cNvSpPr>
          <p:nvPr/>
        </p:nvSpPr>
        <p:spPr bwMode="auto">
          <a:xfrm>
            <a:off x="2400300" y="842963"/>
            <a:ext cx="1203325" cy="446087"/>
          </a:xfrm>
          <a:prstGeom prst="line">
            <a:avLst/>
          </a:prstGeom>
          <a:noFill/>
          <a:ln w="19050">
            <a:solidFill>
              <a:srgbClr val="0000FF"/>
            </a:solidFill>
            <a:round/>
            <a:headEnd/>
            <a:tailEnd/>
          </a:ln>
        </p:spPr>
        <p:txBody>
          <a:bodyPr/>
          <a:lstStyle/>
          <a:p>
            <a:endParaRPr lang="zh-CN" altLang="en-US"/>
          </a:p>
        </p:txBody>
      </p:sp>
      <p:sp>
        <p:nvSpPr>
          <p:cNvPr id="88100" name="Line 22"/>
          <p:cNvSpPr>
            <a:spLocks noChangeShapeType="1"/>
          </p:cNvSpPr>
          <p:nvPr/>
        </p:nvSpPr>
        <p:spPr bwMode="auto">
          <a:xfrm>
            <a:off x="2400300" y="842963"/>
            <a:ext cx="1065213" cy="1700212"/>
          </a:xfrm>
          <a:prstGeom prst="line">
            <a:avLst/>
          </a:prstGeom>
          <a:noFill/>
          <a:ln w="19050">
            <a:solidFill>
              <a:schemeClr val="tx1"/>
            </a:solidFill>
            <a:round/>
            <a:headEnd/>
            <a:tailEnd/>
          </a:ln>
        </p:spPr>
        <p:txBody>
          <a:bodyPr/>
          <a:lstStyle/>
          <a:p>
            <a:endParaRPr lang="zh-CN" altLang="en-US"/>
          </a:p>
        </p:txBody>
      </p:sp>
      <p:sp>
        <p:nvSpPr>
          <p:cNvPr id="88101" name="Line 23"/>
          <p:cNvSpPr>
            <a:spLocks noChangeShapeType="1"/>
          </p:cNvSpPr>
          <p:nvPr/>
        </p:nvSpPr>
        <p:spPr bwMode="auto">
          <a:xfrm>
            <a:off x="2400300" y="842963"/>
            <a:ext cx="1790700" cy="866775"/>
          </a:xfrm>
          <a:prstGeom prst="line">
            <a:avLst/>
          </a:prstGeom>
          <a:noFill/>
          <a:ln w="19050">
            <a:solidFill>
              <a:schemeClr val="tx1"/>
            </a:solidFill>
            <a:round/>
            <a:headEnd/>
            <a:tailEnd/>
          </a:ln>
        </p:spPr>
        <p:txBody>
          <a:bodyPr/>
          <a:lstStyle/>
          <a:p>
            <a:endParaRPr lang="zh-CN" altLang="en-US"/>
          </a:p>
        </p:txBody>
      </p:sp>
      <p:sp>
        <p:nvSpPr>
          <p:cNvPr id="88102" name="Text Box 27"/>
          <p:cNvSpPr txBox="1">
            <a:spLocks noChangeArrowheads="1"/>
          </p:cNvSpPr>
          <p:nvPr/>
        </p:nvSpPr>
        <p:spPr bwMode="auto">
          <a:xfrm>
            <a:off x="4419600" y="2657475"/>
            <a:ext cx="1419225" cy="369888"/>
          </a:xfrm>
          <a:prstGeom prst="rect">
            <a:avLst/>
          </a:prstGeom>
          <a:noFill/>
          <a:ln w="19050" algn="ctr">
            <a:noFill/>
            <a:miter lim="800000"/>
            <a:headEnd/>
            <a:tailEnd/>
          </a:ln>
        </p:spPr>
        <p:txBody>
          <a:bodyPr wrap="none">
            <a:spAutoFit/>
          </a:bodyPr>
          <a:lstStyle/>
          <a:p>
            <a:pPr marL="342900" indent="-342900"/>
            <a:r>
              <a:rPr lang="en-US" altLang="zh-CN">
                <a:latin typeface="Calibri" pitchFamily="34" charset="0"/>
              </a:rPr>
              <a:t>IMF Detector</a:t>
            </a:r>
          </a:p>
        </p:txBody>
      </p:sp>
      <p:sp>
        <p:nvSpPr>
          <p:cNvPr id="88103" name="Line 28"/>
          <p:cNvSpPr>
            <a:spLocks noChangeShapeType="1"/>
          </p:cNvSpPr>
          <p:nvPr/>
        </p:nvSpPr>
        <p:spPr bwMode="auto">
          <a:xfrm flipV="1">
            <a:off x="3844925" y="1733550"/>
            <a:ext cx="239713" cy="404813"/>
          </a:xfrm>
          <a:prstGeom prst="line">
            <a:avLst/>
          </a:prstGeom>
          <a:noFill/>
          <a:ln w="19050">
            <a:solidFill>
              <a:schemeClr val="bg1"/>
            </a:solidFill>
            <a:round/>
            <a:headEnd/>
            <a:tailEnd type="triangle" w="med" len="med"/>
          </a:ln>
        </p:spPr>
        <p:txBody>
          <a:bodyPr/>
          <a:lstStyle/>
          <a:p>
            <a:endParaRPr lang="zh-CN" altLang="en-US"/>
          </a:p>
        </p:txBody>
      </p:sp>
      <p:sp>
        <p:nvSpPr>
          <p:cNvPr id="88104" name="Line 29"/>
          <p:cNvSpPr>
            <a:spLocks noChangeShapeType="1"/>
          </p:cNvSpPr>
          <p:nvPr/>
        </p:nvSpPr>
        <p:spPr bwMode="auto">
          <a:xfrm flipH="1">
            <a:off x="3675063" y="2135188"/>
            <a:ext cx="134937" cy="277812"/>
          </a:xfrm>
          <a:prstGeom prst="line">
            <a:avLst/>
          </a:prstGeom>
          <a:noFill/>
          <a:ln w="9525">
            <a:solidFill>
              <a:schemeClr val="tx1"/>
            </a:solidFill>
            <a:round/>
            <a:headEnd/>
            <a:tailEnd type="triangle" w="med" len="med"/>
          </a:ln>
        </p:spPr>
        <p:txBody>
          <a:bodyPr/>
          <a:lstStyle/>
          <a:p>
            <a:endParaRPr lang="zh-CN" altLang="en-US"/>
          </a:p>
        </p:txBody>
      </p:sp>
      <p:sp>
        <p:nvSpPr>
          <p:cNvPr id="88105" name="Text Box 30"/>
          <p:cNvSpPr txBox="1">
            <a:spLocks noChangeArrowheads="1"/>
          </p:cNvSpPr>
          <p:nvPr/>
        </p:nvSpPr>
        <p:spPr bwMode="auto">
          <a:xfrm>
            <a:off x="4089400" y="1684338"/>
            <a:ext cx="508000" cy="763587"/>
          </a:xfrm>
          <a:prstGeom prst="rect">
            <a:avLst/>
          </a:prstGeom>
          <a:noFill/>
          <a:ln w="19050" algn="ctr">
            <a:noFill/>
            <a:miter lim="800000"/>
            <a:headEnd/>
            <a:tailEnd/>
          </a:ln>
        </p:spPr>
        <p:txBody>
          <a:bodyPr wrap="none">
            <a:spAutoFit/>
          </a:bodyPr>
          <a:lstStyle/>
          <a:p>
            <a:pPr marL="342900" indent="-342900"/>
            <a:r>
              <a:rPr lang="en-US" altLang="zh-CN">
                <a:latin typeface="Calibri" pitchFamily="34" charset="0"/>
              </a:rPr>
              <a:t>n</a:t>
            </a:r>
          </a:p>
        </p:txBody>
      </p:sp>
      <p:sp>
        <p:nvSpPr>
          <p:cNvPr id="88106" name="Text Box 100"/>
          <p:cNvSpPr txBox="1">
            <a:spLocks noChangeArrowheads="1"/>
          </p:cNvSpPr>
          <p:nvPr/>
        </p:nvSpPr>
        <p:spPr bwMode="auto">
          <a:xfrm>
            <a:off x="3011488" y="3773488"/>
            <a:ext cx="1114425" cy="307975"/>
          </a:xfrm>
          <a:prstGeom prst="rect">
            <a:avLst/>
          </a:prstGeom>
          <a:noFill/>
          <a:ln w="19050" algn="ctr">
            <a:noFill/>
            <a:miter lim="800000"/>
            <a:headEnd/>
            <a:tailEnd/>
          </a:ln>
        </p:spPr>
        <p:txBody>
          <a:bodyPr wrap="none">
            <a:spAutoFit/>
          </a:bodyPr>
          <a:lstStyle/>
          <a:p>
            <a:pPr marL="342900" indent="-342900"/>
            <a:r>
              <a:rPr lang="en-US" altLang="zh-CN" sz="1400" b="1">
                <a:latin typeface="Calibri" pitchFamily="34" charset="0"/>
              </a:rPr>
              <a:t>LP Detectors</a:t>
            </a:r>
          </a:p>
        </p:txBody>
      </p:sp>
      <p:sp>
        <p:nvSpPr>
          <p:cNvPr id="16390" name="TextBox 67"/>
          <p:cNvSpPr txBox="1">
            <a:spLocks noChangeArrowheads="1"/>
          </p:cNvSpPr>
          <p:nvPr/>
        </p:nvSpPr>
        <p:spPr bwMode="auto">
          <a:xfrm>
            <a:off x="5410200" y="1447800"/>
            <a:ext cx="3240088" cy="5286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zh-CN" sz="2800">
                <a:solidFill>
                  <a:srgbClr val="000000"/>
                </a:solidFill>
                <a:latin typeface="Times New Roman" pitchFamily="18" charset="0"/>
                <a:cs typeface="Arial" charset="0"/>
              </a:rPr>
              <a:t>Kinematical focusing</a:t>
            </a:r>
          </a:p>
        </p:txBody>
      </p:sp>
      <p:sp>
        <p:nvSpPr>
          <p:cNvPr id="88108" name="Line 29"/>
          <p:cNvSpPr>
            <a:spLocks noChangeShapeType="1"/>
          </p:cNvSpPr>
          <p:nvPr/>
        </p:nvSpPr>
        <p:spPr bwMode="auto">
          <a:xfrm flipV="1">
            <a:off x="3810000" y="1905000"/>
            <a:ext cx="228600" cy="228600"/>
          </a:xfrm>
          <a:prstGeom prst="line">
            <a:avLst/>
          </a:prstGeom>
          <a:noFill/>
          <a:ln w="9525">
            <a:solidFill>
              <a:schemeClr val="tx1"/>
            </a:solidFill>
            <a:round/>
            <a:headEnd/>
            <a:tailEnd type="triangle" w="med" len="med"/>
          </a:ln>
        </p:spPr>
        <p:txBody>
          <a:bodyPr/>
          <a:lstStyle/>
          <a:p>
            <a:endParaRPr lang="zh-CN" altLang="en-US"/>
          </a:p>
        </p:txBody>
      </p:sp>
      <p:sp>
        <p:nvSpPr>
          <p:cNvPr id="9242" name="Line 29"/>
          <p:cNvSpPr>
            <a:spLocks noChangeShapeType="1"/>
          </p:cNvSpPr>
          <p:nvPr/>
        </p:nvSpPr>
        <p:spPr bwMode="auto">
          <a:xfrm flipH="1" flipV="1">
            <a:off x="6456363" y="4291013"/>
            <a:ext cx="336550" cy="563562"/>
          </a:xfrm>
          <a:prstGeom prst="line">
            <a:avLst/>
          </a:prstGeom>
          <a:noFill/>
          <a:ln w="9525">
            <a:solidFill>
              <a:schemeClr val="tx1"/>
            </a:solidFill>
            <a:round/>
            <a:headEnd/>
            <a:tailEnd type="triangle" w="med" len="med"/>
          </a:ln>
        </p:spPr>
        <p:txBody>
          <a:bodyPr/>
          <a:lstStyle/>
          <a:p>
            <a:endParaRPr lang="zh-CN" altLang="en-US"/>
          </a:p>
        </p:txBody>
      </p:sp>
      <p:sp>
        <p:nvSpPr>
          <p:cNvPr id="9243" name="Line 29"/>
          <p:cNvSpPr>
            <a:spLocks noChangeShapeType="1"/>
          </p:cNvSpPr>
          <p:nvPr/>
        </p:nvSpPr>
        <p:spPr bwMode="auto">
          <a:xfrm flipV="1">
            <a:off x="6807200" y="4606925"/>
            <a:ext cx="635000" cy="219075"/>
          </a:xfrm>
          <a:prstGeom prst="line">
            <a:avLst/>
          </a:prstGeom>
          <a:noFill/>
          <a:ln w="9525">
            <a:solidFill>
              <a:schemeClr val="tx1"/>
            </a:solidFill>
            <a:round/>
            <a:headEnd/>
            <a:tailEnd type="triangle" w="med" len="med"/>
          </a:ln>
        </p:spPr>
        <p:txBody>
          <a:bodyPr/>
          <a:lstStyle/>
          <a:p>
            <a:endParaRPr lang="zh-CN" altLang="en-US"/>
          </a:p>
        </p:txBody>
      </p:sp>
      <p:sp>
        <p:nvSpPr>
          <p:cNvPr id="9244" name="Line 29"/>
          <p:cNvSpPr>
            <a:spLocks noChangeShapeType="1"/>
          </p:cNvSpPr>
          <p:nvPr/>
        </p:nvSpPr>
        <p:spPr bwMode="auto">
          <a:xfrm flipH="1">
            <a:off x="7866063" y="5708650"/>
            <a:ext cx="139700" cy="293688"/>
          </a:xfrm>
          <a:prstGeom prst="line">
            <a:avLst/>
          </a:prstGeom>
          <a:noFill/>
          <a:ln w="9525">
            <a:solidFill>
              <a:schemeClr val="tx1"/>
            </a:solidFill>
            <a:round/>
            <a:headEnd/>
            <a:tailEnd type="triangle" w="med" len="med"/>
          </a:ln>
        </p:spPr>
        <p:txBody>
          <a:bodyPr/>
          <a:lstStyle/>
          <a:p>
            <a:endParaRPr lang="zh-CN" altLang="en-US"/>
          </a:p>
        </p:txBody>
      </p:sp>
      <p:sp>
        <p:nvSpPr>
          <p:cNvPr id="9245" name="Line 29"/>
          <p:cNvSpPr>
            <a:spLocks noChangeShapeType="1"/>
          </p:cNvSpPr>
          <p:nvPr/>
        </p:nvSpPr>
        <p:spPr bwMode="auto">
          <a:xfrm flipV="1">
            <a:off x="8005763" y="5541963"/>
            <a:ext cx="227012" cy="180975"/>
          </a:xfrm>
          <a:prstGeom prst="line">
            <a:avLst/>
          </a:prstGeom>
          <a:noFill/>
          <a:ln w="9525">
            <a:solidFill>
              <a:schemeClr val="tx1"/>
            </a:solidFill>
            <a:round/>
            <a:headEnd/>
            <a:tailEnd type="triangle" w="med" len="med"/>
          </a:ln>
        </p:spPr>
        <p:txBody>
          <a:bodyPr/>
          <a:lstStyle/>
          <a:p>
            <a:endParaRPr lang="zh-CN" altLang="en-US"/>
          </a:p>
        </p:txBody>
      </p:sp>
      <p:sp>
        <p:nvSpPr>
          <p:cNvPr id="9246" name="Line 29"/>
          <p:cNvSpPr>
            <a:spLocks noChangeShapeType="1"/>
          </p:cNvSpPr>
          <p:nvPr/>
        </p:nvSpPr>
        <p:spPr bwMode="auto">
          <a:xfrm flipH="1">
            <a:off x="6427788" y="4854575"/>
            <a:ext cx="327025" cy="85725"/>
          </a:xfrm>
          <a:prstGeom prst="line">
            <a:avLst/>
          </a:prstGeom>
          <a:noFill/>
          <a:ln w="9525">
            <a:solidFill>
              <a:schemeClr val="tx1"/>
            </a:solidFill>
            <a:round/>
            <a:headEnd/>
            <a:tailEnd type="triangle" w="med" len="med"/>
          </a:ln>
        </p:spPr>
        <p:txBody>
          <a:bodyPr/>
          <a:lstStyle/>
          <a:p>
            <a:endParaRPr lang="zh-CN" altLang="en-US"/>
          </a:p>
        </p:txBody>
      </p:sp>
      <p:sp>
        <p:nvSpPr>
          <p:cNvPr id="9247" name="Line 29"/>
          <p:cNvSpPr>
            <a:spLocks noChangeShapeType="1"/>
          </p:cNvSpPr>
          <p:nvPr/>
        </p:nvSpPr>
        <p:spPr bwMode="auto">
          <a:xfrm>
            <a:off x="6807200" y="4854575"/>
            <a:ext cx="161925" cy="85725"/>
          </a:xfrm>
          <a:prstGeom prst="line">
            <a:avLst/>
          </a:prstGeom>
          <a:noFill/>
          <a:ln w="9525">
            <a:solidFill>
              <a:schemeClr val="tx1"/>
            </a:solidFill>
            <a:round/>
            <a:headEnd/>
            <a:tailEnd type="triangle" w="med" len="med"/>
          </a:ln>
        </p:spPr>
        <p:txBody>
          <a:bodyPr/>
          <a:lstStyle/>
          <a:p>
            <a:endParaRPr lang="zh-CN" altLang="en-US"/>
          </a:p>
        </p:txBody>
      </p:sp>
      <p:sp>
        <p:nvSpPr>
          <p:cNvPr id="9248" name="Line 29"/>
          <p:cNvSpPr>
            <a:spLocks noChangeShapeType="1"/>
          </p:cNvSpPr>
          <p:nvPr/>
        </p:nvSpPr>
        <p:spPr bwMode="auto">
          <a:xfrm flipH="1">
            <a:off x="6734175" y="4789488"/>
            <a:ext cx="20638" cy="1377950"/>
          </a:xfrm>
          <a:prstGeom prst="line">
            <a:avLst/>
          </a:prstGeom>
          <a:noFill/>
          <a:ln w="9525">
            <a:solidFill>
              <a:schemeClr val="tx1"/>
            </a:solidFill>
            <a:round/>
            <a:headEnd/>
            <a:tailEnd type="triangle" w="med" len="med"/>
          </a:ln>
        </p:spPr>
        <p:txBody>
          <a:bodyPr/>
          <a:lstStyle/>
          <a:p>
            <a:endParaRPr lang="zh-CN" altLang="en-US"/>
          </a:p>
        </p:txBody>
      </p:sp>
      <p:sp>
        <p:nvSpPr>
          <p:cNvPr id="9249" name="Line 29"/>
          <p:cNvSpPr>
            <a:spLocks noChangeShapeType="1"/>
          </p:cNvSpPr>
          <p:nvPr/>
        </p:nvSpPr>
        <p:spPr bwMode="auto">
          <a:xfrm flipV="1">
            <a:off x="6754813" y="3886200"/>
            <a:ext cx="814387" cy="968375"/>
          </a:xfrm>
          <a:prstGeom prst="line">
            <a:avLst/>
          </a:prstGeom>
          <a:noFill/>
          <a:ln w="9525">
            <a:solidFill>
              <a:schemeClr val="tx1"/>
            </a:solidFill>
            <a:round/>
            <a:headEnd/>
            <a:tailEnd type="triangle" w="med" len="med"/>
          </a:ln>
        </p:spPr>
        <p:txBody>
          <a:bodyPr/>
          <a:lstStyle/>
          <a:p>
            <a:endParaRPr lang="zh-CN" altLang="en-US"/>
          </a:p>
        </p:txBody>
      </p:sp>
      <p:sp>
        <p:nvSpPr>
          <p:cNvPr id="88118" name="Rectangle 99"/>
          <p:cNvSpPr>
            <a:spLocks noChangeArrowheads="1"/>
          </p:cNvSpPr>
          <p:nvPr/>
        </p:nvSpPr>
        <p:spPr bwMode="auto">
          <a:xfrm rot="4127446">
            <a:off x="3315009" y="3163401"/>
            <a:ext cx="764672" cy="277624"/>
          </a:xfrm>
          <a:prstGeom prst="rect">
            <a:avLst/>
          </a:prstGeom>
          <a:solidFill>
            <a:srgbClr val="00B050"/>
          </a:solidFill>
          <a:ln w="19050" algn="ctr">
            <a:solidFill>
              <a:srgbClr val="003300"/>
            </a:solidFill>
            <a:miter lim="800000"/>
            <a:headEnd/>
            <a:tailEnd/>
          </a:ln>
        </p:spPr>
        <p:txBody>
          <a:bodyPr wrap="none" anchor="ctr"/>
          <a:lstStyle/>
          <a:p>
            <a:endParaRPr lang="zh-CN" altLang="zh-CN">
              <a:latin typeface="Calibri" pitchFamily="34" charset="0"/>
            </a:endParaRPr>
          </a:p>
        </p:txBody>
      </p:sp>
      <p:sp>
        <p:nvSpPr>
          <p:cNvPr id="88119" name="Rectangle 101"/>
          <p:cNvSpPr>
            <a:spLocks noChangeArrowheads="1"/>
          </p:cNvSpPr>
          <p:nvPr/>
        </p:nvSpPr>
        <p:spPr bwMode="auto">
          <a:xfrm rot="4957888">
            <a:off x="2157040" y="3298377"/>
            <a:ext cx="764672" cy="277624"/>
          </a:xfrm>
          <a:prstGeom prst="rect">
            <a:avLst/>
          </a:prstGeom>
          <a:solidFill>
            <a:srgbClr val="00B050"/>
          </a:solidFill>
          <a:ln w="19050" algn="ctr">
            <a:solidFill>
              <a:srgbClr val="003300"/>
            </a:solidFill>
            <a:miter lim="800000"/>
            <a:headEnd/>
            <a:tailEnd/>
          </a:ln>
        </p:spPr>
        <p:txBody>
          <a:bodyPr wrap="none" anchor="ctr"/>
          <a:lstStyle/>
          <a:p>
            <a:endParaRPr lang="zh-CN" altLang="zh-CN">
              <a:latin typeface="Calibri" pitchFamily="34" charset="0"/>
            </a:endParaRPr>
          </a:p>
        </p:txBody>
      </p:sp>
      <p:sp>
        <p:nvSpPr>
          <p:cNvPr id="88120" name="Rectangle 102"/>
          <p:cNvSpPr>
            <a:spLocks noChangeArrowheads="1"/>
          </p:cNvSpPr>
          <p:nvPr/>
        </p:nvSpPr>
        <p:spPr bwMode="auto">
          <a:xfrm rot="7170081">
            <a:off x="1046546" y="3079899"/>
            <a:ext cx="764672" cy="277624"/>
          </a:xfrm>
          <a:prstGeom prst="rect">
            <a:avLst/>
          </a:prstGeom>
          <a:solidFill>
            <a:srgbClr val="00B050"/>
          </a:solidFill>
          <a:ln w="19050" algn="ctr">
            <a:solidFill>
              <a:srgbClr val="003300"/>
            </a:solidFill>
            <a:miter lim="800000"/>
            <a:headEnd/>
            <a:tailEnd/>
          </a:ln>
        </p:spPr>
        <p:txBody>
          <a:bodyPr wrap="none" anchor="ctr"/>
          <a:lstStyle/>
          <a:p>
            <a:endParaRPr lang="zh-CN" altLang="zh-CN">
              <a:latin typeface="Calibri" pitchFamily="34" charset="0"/>
            </a:endParaRPr>
          </a:p>
        </p:txBody>
      </p:sp>
      <p:sp>
        <p:nvSpPr>
          <p:cNvPr id="88121" name="Rectangle 103"/>
          <p:cNvSpPr>
            <a:spLocks noChangeArrowheads="1"/>
          </p:cNvSpPr>
          <p:nvPr/>
        </p:nvSpPr>
        <p:spPr bwMode="auto">
          <a:xfrm rot="8084793">
            <a:off x="213676" y="2642943"/>
            <a:ext cx="764672" cy="277624"/>
          </a:xfrm>
          <a:prstGeom prst="rect">
            <a:avLst/>
          </a:prstGeom>
          <a:solidFill>
            <a:srgbClr val="00B050"/>
          </a:solidFill>
          <a:ln w="19050" algn="ctr">
            <a:solidFill>
              <a:srgbClr val="003300"/>
            </a:solidFill>
            <a:miter lim="800000"/>
            <a:headEnd/>
            <a:tailEnd/>
          </a:ln>
        </p:spPr>
        <p:txBody>
          <a:bodyPr wrap="none" anchor="ctr"/>
          <a:lstStyle/>
          <a:p>
            <a:endParaRPr lang="zh-CN" altLang="zh-CN">
              <a:latin typeface="Calibri" pitchFamily="34" charset="0"/>
            </a:endParaRPr>
          </a:p>
        </p:txBody>
      </p:sp>
      <p:sp>
        <p:nvSpPr>
          <p:cNvPr id="2" name="Rectangle 1"/>
          <p:cNvSpPr/>
          <p:nvPr/>
        </p:nvSpPr>
        <p:spPr bwMode="auto">
          <a:xfrm rot="18774329">
            <a:off x="3906044" y="2369344"/>
            <a:ext cx="4572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Rectangle 79"/>
          <p:cNvSpPr/>
          <p:nvPr/>
        </p:nvSpPr>
        <p:spPr bwMode="auto">
          <a:xfrm rot="18774329">
            <a:off x="3981450" y="2460625"/>
            <a:ext cx="458788"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Rectangle 80"/>
          <p:cNvSpPr/>
          <p:nvPr/>
        </p:nvSpPr>
        <p:spPr bwMode="auto">
          <a:xfrm rot="18774329">
            <a:off x="4094957" y="2521744"/>
            <a:ext cx="4572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Rectangle 81"/>
          <p:cNvSpPr/>
          <p:nvPr/>
        </p:nvSpPr>
        <p:spPr bwMode="auto">
          <a:xfrm rot="18774329">
            <a:off x="4177507" y="2613819"/>
            <a:ext cx="4572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244"/>
          <p:cNvGrpSpPr>
            <a:grpSpLocks/>
          </p:cNvGrpSpPr>
          <p:nvPr/>
        </p:nvGrpSpPr>
        <p:grpSpPr bwMode="auto">
          <a:xfrm>
            <a:off x="685800" y="4775200"/>
            <a:ext cx="3679825" cy="1549400"/>
            <a:chOff x="4910913" y="3767818"/>
            <a:chExt cx="3680475" cy="1548708"/>
          </a:xfrm>
        </p:grpSpPr>
        <p:sp>
          <p:nvSpPr>
            <p:cNvPr id="88127" name="Oval 6"/>
            <p:cNvSpPr>
              <a:spLocks noChangeArrowheads="1"/>
            </p:cNvSpPr>
            <p:nvPr/>
          </p:nvSpPr>
          <p:spPr bwMode="auto">
            <a:xfrm>
              <a:off x="6948643" y="4194965"/>
              <a:ext cx="163719" cy="154113"/>
            </a:xfrm>
            <a:prstGeom prst="ellipse">
              <a:avLst/>
            </a:prstGeom>
            <a:solidFill>
              <a:srgbClr val="C0C0C0"/>
            </a:solidFill>
            <a:ln w="15875">
              <a:solidFill>
                <a:srgbClr val="000000"/>
              </a:solidFill>
              <a:round/>
              <a:headEnd/>
              <a:tailEnd/>
            </a:ln>
          </p:spPr>
          <p:txBody>
            <a:bodyPr/>
            <a:lstStyle/>
            <a:p>
              <a:endParaRPr lang="zh-CN" altLang="zh-CN">
                <a:latin typeface="Calibri" pitchFamily="34" charset="0"/>
              </a:endParaRPr>
            </a:p>
          </p:txBody>
        </p:sp>
        <p:sp>
          <p:nvSpPr>
            <p:cNvPr id="88128" name="Oval 7"/>
            <p:cNvSpPr>
              <a:spLocks noChangeArrowheads="1"/>
            </p:cNvSpPr>
            <p:nvPr/>
          </p:nvSpPr>
          <p:spPr bwMode="auto">
            <a:xfrm>
              <a:off x="5860833" y="4452795"/>
              <a:ext cx="257397" cy="243181"/>
            </a:xfrm>
            <a:prstGeom prst="ellipse">
              <a:avLst/>
            </a:prstGeom>
            <a:solidFill>
              <a:srgbClr val="00FF00"/>
            </a:solidFill>
            <a:ln w="15875">
              <a:solidFill>
                <a:srgbClr val="000000"/>
              </a:solidFill>
              <a:round/>
              <a:headEnd/>
              <a:tailEnd/>
            </a:ln>
          </p:spPr>
          <p:txBody>
            <a:bodyPr/>
            <a:lstStyle/>
            <a:p>
              <a:endParaRPr lang="zh-CN" altLang="zh-CN">
                <a:latin typeface="Calibri" pitchFamily="34" charset="0"/>
              </a:endParaRPr>
            </a:p>
          </p:txBody>
        </p:sp>
        <p:sp>
          <p:nvSpPr>
            <p:cNvPr id="88129" name="Oval 8"/>
            <p:cNvSpPr>
              <a:spLocks noChangeArrowheads="1"/>
            </p:cNvSpPr>
            <p:nvPr/>
          </p:nvSpPr>
          <p:spPr bwMode="auto">
            <a:xfrm>
              <a:off x="5755772" y="4320950"/>
              <a:ext cx="253020" cy="209780"/>
            </a:xfrm>
            <a:prstGeom prst="ellipse">
              <a:avLst/>
            </a:prstGeom>
            <a:solidFill>
              <a:srgbClr val="004080"/>
            </a:solidFill>
            <a:ln w="15875">
              <a:solidFill>
                <a:srgbClr val="000000"/>
              </a:solidFill>
              <a:round/>
              <a:headEnd/>
              <a:tailEnd/>
            </a:ln>
          </p:spPr>
          <p:txBody>
            <a:bodyPr/>
            <a:lstStyle/>
            <a:p>
              <a:endParaRPr lang="zh-CN" altLang="zh-CN">
                <a:latin typeface="Calibri" pitchFamily="34" charset="0"/>
              </a:endParaRPr>
            </a:p>
          </p:txBody>
        </p:sp>
        <p:sp>
          <p:nvSpPr>
            <p:cNvPr id="88130" name="Oval 9"/>
            <p:cNvSpPr>
              <a:spLocks noChangeArrowheads="1"/>
            </p:cNvSpPr>
            <p:nvPr/>
          </p:nvSpPr>
          <p:spPr bwMode="auto">
            <a:xfrm>
              <a:off x="6644407" y="4640308"/>
              <a:ext cx="275345" cy="255486"/>
            </a:xfrm>
            <a:prstGeom prst="ellipse">
              <a:avLst/>
            </a:prstGeom>
            <a:solidFill>
              <a:srgbClr val="80FF00"/>
            </a:solidFill>
            <a:ln w="15875">
              <a:solidFill>
                <a:srgbClr val="000000"/>
              </a:solidFill>
              <a:round/>
              <a:headEnd/>
              <a:tailEnd/>
            </a:ln>
          </p:spPr>
          <p:txBody>
            <a:bodyPr/>
            <a:lstStyle/>
            <a:p>
              <a:endParaRPr lang="zh-CN" altLang="zh-CN">
                <a:latin typeface="Calibri" pitchFamily="34" charset="0"/>
              </a:endParaRPr>
            </a:p>
          </p:txBody>
        </p:sp>
        <p:sp>
          <p:nvSpPr>
            <p:cNvPr id="88131" name="Oval 10"/>
            <p:cNvSpPr>
              <a:spLocks noChangeArrowheads="1"/>
            </p:cNvSpPr>
            <p:nvPr/>
          </p:nvSpPr>
          <p:spPr bwMode="auto">
            <a:xfrm>
              <a:off x="5035235" y="4346147"/>
              <a:ext cx="275345" cy="284785"/>
            </a:xfrm>
            <a:prstGeom prst="ellipse">
              <a:avLst/>
            </a:prstGeom>
            <a:solidFill>
              <a:srgbClr val="00FF00"/>
            </a:solidFill>
            <a:ln w="15875">
              <a:solidFill>
                <a:srgbClr val="000000"/>
              </a:solidFill>
              <a:round/>
              <a:headEnd/>
              <a:tailEnd/>
            </a:ln>
          </p:spPr>
          <p:txBody>
            <a:bodyPr/>
            <a:lstStyle/>
            <a:p>
              <a:endParaRPr lang="zh-CN" altLang="zh-CN">
                <a:latin typeface="Calibri" pitchFamily="34" charset="0"/>
              </a:endParaRPr>
            </a:p>
          </p:txBody>
        </p:sp>
        <p:sp>
          <p:nvSpPr>
            <p:cNvPr id="88132" name="Oval 11"/>
            <p:cNvSpPr>
              <a:spLocks noChangeArrowheads="1"/>
            </p:cNvSpPr>
            <p:nvPr/>
          </p:nvSpPr>
          <p:spPr bwMode="auto">
            <a:xfrm>
              <a:off x="7126808" y="4428184"/>
              <a:ext cx="113378" cy="106648"/>
            </a:xfrm>
            <a:prstGeom prst="ellipse">
              <a:avLst/>
            </a:prstGeom>
            <a:solidFill>
              <a:srgbClr val="80FFFF"/>
            </a:solidFill>
            <a:ln w="15875">
              <a:solidFill>
                <a:srgbClr val="000000"/>
              </a:solidFill>
              <a:round/>
              <a:headEnd/>
              <a:tailEnd/>
            </a:ln>
          </p:spPr>
          <p:txBody>
            <a:bodyPr/>
            <a:lstStyle/>
            <a:p>
              <a:endParaRPr lang="zh-CN" altLang="zh-CN">
                <a:latin typeface="Calibri" pitchFamily="34" charset="0"/>
              </a:endParaRPr>
            </a:p>
          </p:txBody>
        </p:sp>
        <p:sp>
          <p:nvSpPr>
            <p:cNvPr id="88133" name="Oval 12"/>
            <p:cNvSpPr>
              <a:spLocks noChangeArrowheads="1"/>
            </p:cNvSpPr>
            <p:nvPr/>
          </p:nvSpPr>
          <p:spPr bwMode="auto">
            <a:xfrm>
              <a:off x="7035318" y="4717657"/>
              <a:ext cx="156715" cy="136533"/>
            </a:xfrm>
            <a:prstGeom prst="ellipse">
              <a:avLst/>
            </a:prstGeom>
            <a:solidFill>
              <a:srgbClr val="FF80FF"/>
            </a:solidFill>
            <a:ln w="15875">
              <a:solidFill>
                <a:srgbClr val="000000"/>
              </a:solidFill>
              <a:round/>
              <a:headEnd/>
              <a:tailEnd/>
            </a:ln>
          </p:spPr>
          <p:txBody>
            <a:bodyPr/>
            <a:lstStyle/>
            <a:p>
              <a:endParaRPr lang="zh-CN" altLang="zh-CN">
                <a:latin typeface="Calibri" pitchFamily="34" charset="0"/>
              </a:endParaRPr>
            </a:p>
          </p:txBody>
        </p:sp>
        <p:sp>
          <p:nvSpPr>
            <p:cNvPr id="88134" name="Oval 13"/>
            <p:cNvSpPr>
              <a:spLocks noChangeArrowheads="1"/>
            </p:cNvSpPr>
            <p:nvPr/>
          </p:nvSpPr>
          <p:spPr bwMode="auto">
            <a:xfrm>
              <a:off x="6060009" y="4569404"/>
              <a:ext cx="157590" cy="148253"/>
            </a:xfrm>
            <a:prstGeom prst="ellipse">
              <a:avLst/>
            </a:prstGeom>
            <a:solidFill>
              <a:srgbClr val="FF80FF"/>
            </a:solidFill>
            <a:ln w="15875">
              <a:solidFill>
                <a:srgbClr val="000000"/>
              </a:solidFill>
              <a:round/>
              <a:headEnd/>
              <a:tailEnd/>
            </a:ln>
          </p:spPr>
          <p:txBody>
            <a:bodyPr/>
            <a:lstStyle/>
            <a:p>
              <a:endParaRPr lang="zh-CN" altLang="zh-CN">
                <a:latin typeface="Calibri" pitchFamily="34" charset="0"/>
              </a:endParaRPr>
            </a:p>
          </p:txBody>
        </p:sp>
        <p:sp>
          <p:nvSpPr>
            <p:cNvPr id="88135" name="Oval 14"/>
            <p:cNvSpPr>
              <a:spLocks noChangeArrowheads="1"/>
            </p:cNvSpPr>
            <p:nvPr/>
          </p:nvSpPr>
          <p:spPr bwMode="auto">
            <a:xfrm>
              <a:off x="6514832" y="4363140"/>
              <a:ext cx="238137" cy="225016"/>
            </a:xfrm>
            <a:prstGeom prst="ellipse">
              <a:avLst/>
            </a:prstGeom>
            <a:solidFill>
              <a:srgbClr val="004080"/>
            </a:solidFill>
            <a:ln w="15875">
              <a:solidFill>
                <a:srgbClr val="000000"/>
              </a:solidFill>
              <a:round/>
              <a:headEnd/>
              <a:tailEnd/>
            </a:ln>
          </p:spPr>
          <p:txBody>
            <a:bodyPr/>
            <a:lstStyle/>
            <a:p>
              <a:endParaRPr lang="zh-CN" altLang="zh-CN">
                <a:latin typeface="Calibri" pitchFamily="34" charset="0"/>
              </a:endParaRPr>
            </a:p>
          </p:txBody>
        </p:sp>
        <p:sp>
          <p:nvSpPr>
            <p:cNvPr id="88136" name="Freeform 15"/>
            <p:cNvSpPr>
              <a:spLocks/>
            </p:cNvSpPr>
            <p:nvPr/>
          </p:nvSpPr>
          <p:spPr bwMode="auto">
            <a:xfrm>
              <a:off x="6154563" y="4328567"/>
              <a:ext cx="42462" cy="40433"/>
            </a:xfrm>
            <a:custGeom>
              <a:avLst/>
              <a:gdLst>
                <a:gd name="T0" fmla="*/ 77540132 w 47"/>
                <a:gd name="T1" fmla="*/ 23415760 h 48"/>
                <a:gd name="T2" fmla="*/ 77540132 w 47"/>
                <a:gd name="T3" fmla="*/ 20577028 h 48"/>
                <a:gd name="T4" fmla="*/ 77540132 w 47"/>
                <a:gd name="T5" fmla="*/ 17029875 h 48"/>
                <a:gd name="T6" fmla="*/ 75908508 w 47"/>
                <a:gd name="T7" fmla="*/ 15610509 h 48"/>
                <a:gd name="T8" fmla="*/ 74275980 w 47"/>
                <a:gd name="T9" fmla="*/ 12062511 h 48"/>
                <a:gd name="T10" fmla="*/ 71010924 w 47"/>
                <a:gd name="T11" fmla="*/ 11353249 h 48"/>
                <a:gd name="T12" fmla="*/ 69378396 w 47"/>
                <a:gd name="T13" fmla="*/ 9224621 h 48"/>
                <a:gd name="T14" fmla="*/ 67745869 w 47"/>
                <a:gd name="T15" fmla="*/ 7095993 h 48"/>
                <a:gd name="T16" fmla="*/ 63665001 w 47"/>
                <a:gd name="T17" fmla="*/ 6385887 h 48"/>
                <a:gd name="T18" fmla="*/ 60399945 w 47"/>
                <a:gd name="T19" fmla="*/ 4257258 h 48"/>
                <a:gd name="T20" fmla="*/ 57134875 w 47"/>
                <a:gd name="T21" fmla="*/ 2837891 h 48"/>
                <a:gd name="T22" fmla="*/ 52238195 w 47"/>
                <a:gd name="T23" fmla="*/ 2128629 h 48"/>
                <a:gd name="T24" fmla="*/ 48973139 w 47"/>
                <a:gd name="T25" fmla="*/ 709262 h 48"/>
                <a:gd name="T26" fmla="*/ 44075556 w 47"/>
                <a:gd name="T27" fmla="*/ 0 h 48"/>
                <a:gd name="T28" fmla="*/ 38362160 w 47"/>
                <a:gd name="T29" fmla="*/ 0 h 48"/>
                <a:gd name="T30" fmla="*/ 33464576 w 47"/>
                <a:gd name="T31" fmla="*/ 0 h 48"/>
                <a:gd name="T32" fmla="*/ 28567889 w 47"/>
                <a:gd name="T33" fmla="*/ 709262 h 48"/>
                <a:gd name="T34" fmla="*/ 25302834 w 47"/>
                <a:gd name="T35" fmla="*/ 2128629 h 48"/>
                <a:gd name="T36" fmla="*/ 20405250 w 47"/>
                <a:gd name="T37" fmla="*/ 2837891 h 48"/>
                <a:gd name="T38" fmla="*/ 17140194 w 47"/>
                <a:gd name="T39" fmla="*/ 4257258 h 48"/>
                <a:gd name="T40" fmla="*/ 13876039 w 47"/>
                <a:gd name="T41" fmla="*/ 6385887 h 48"/>
                <a:gd name="T42" fmla="*/ 9794267 w 47"/>
                <a:gd name="T43" fmla="*/ 7095993 h 48"/>
                <a:gd name="T44" fmla="*/ 8161739 w 47"/>
                <a:gd name="T45" fmla="*/ 9224621 h 48"/>
                <a:gd name="T46" fmla="*/ 6530113 w 47"/>
                <a:gd name="T47" fmla="*/ 11353249 h 48"/>
                <a:gd name="T48" fmla="*/ 3265057 w 47"/>
                <a:gd name="T49" fmla="*/ 12062511 h 48"/>
                <a:gd name="T50" fmla="*/ 1632528 w 47"/>
                <a:gd name="T51" fmla="*/ 15610509 h 48"/>
                <a:gd name="T52" fmla="*/ 0 w 47"/>
                <a:gd name="T53" fmla="*/ 17029875 h 48"/>
                <a:gd name="T54" fmla="*/ 0 w 47"/>
                <a:gd name="T55" fmla="*/ 20577028 h 48"/>
                <a:gd name="T56" fmla="*/ 0 w 47"/>
                <a:gd name="T57" fmla="*/ 23415760 h 48"/>
                <a:gd name="T58" fmla="*/ 0 w 47"/>
                <a:gd name="T59" fmla="*/ 26253651 h 48"/>
                <a:gd name="T60" fmla="*/ 0 w 47"/>
                <a:gd name="T61" fmla="*/ 29801652 h 48"/>
                <a:gd name="T62" fmla="*/ 1632528 w 47"/>
                <a:gd name="T63" fmla="*/ 31930280 h 48"/>
                <a:gd name="T64" fmla="*/ 3265057 w 47"/>
                <a:gd name="T65" fmla="*/ 34768170 h 48"/>
                <a:gd name="T66" fmla="*/ 4897585 w 47"/>
                <a:gd name="T67" fmla="*/ 36896799 h 48"/>
                <a:gd name="T68" fmla="*/ 6530113 w 47"/>
                <a:gd name="T69" fmla="*/ 39025427 h 48"/>
                <a:gd name="T70" fmla="*/ 8161739 w 47"/>
                <a:gd name="T71" fmla="*/ 41154898 h 48"/>
                <a:gd name="T72" fmla="*/ 11426795 w 47"/>
                <a:gd name="T73" fmla="*/ 41864160 h 48"/>
                <a:gd name="T74" fmla="*/ 13876039 w 47"/>
                <a:gd name="T75" fmla="*/ 43992788 h 48"/>
                <a:gd name="T76" fmla="*/ 18772722 w 47"/>
                <a:gd name="T77" fmla="*/ 44702050 h 48"/>
                <a:gd name="T78" fmla="*/ 22037778 w 47"/>
                <a:gd name="T79" fmla="*/ 46830678 h 48"/>
                <a:gd name="T80" fmla="*/ 25302834 w 47"/>
                <a:gd name="T81" fmla="*/ 48250044 h 48"/>
                <a:gd name="T82" fmla="*/ 30200424 w 47"/>
                <a:gd name="T83" fmla="*/ 48250044 h 48"/>
                <a:gd name="T84" fmla="*/ 35097104 w 47"/>
                <a:gd name="T85" fmla="*/ 48959306 h 48"/>
                <a:gd name="T86" fmla="*/ 40810500 w 47"/>
                <a:gd name="T87" fmla="*/ 48959306 h 48"/>
                <a:gd name="T88" fmla="*/ 45708084 w 47"/>
                <a:gd name="T89" fmla="*/ 48959306 h 48"/>
                <a:gd name="T90" fmla="*/ 50605667 w 47"/>
                <a:gd name="T91" fmla="*/ 48250044 h 48"/>
                <a:gd name="T92" fmla="*/ 53869819 w 47"/>
                <a:gd name="T93" fmla="*/ 46830678 h 48"/>
                <a:gd name="T94" fmla="*/ 58767403 w 47"/>
                <a:gd name="T95" fmla="*/ 46121416 h 48"/>
                <a:gd name="T96" fmla="*/ 62032473 w 47"/>
                <a:gd name="T97" fmla="*/ 43992788 h 48"/>
                <a:gd name="T98" fmla="*/ 65297529 w 47"/>
                <a:gd name="T99" fmla="*/ 42573422 h 48"/>
                <a:gd name="T100" fmla="*/ 67745869 w 47"/>
                <a:gd name="T101" fmla="*/ 41154898 h 48"/>
                <a:gd name="T102" fmla="*/ 71010924 w 47"/>
                <a:gd name="T103" fmla="*/ 39735531 h 48"/>
                <a:gd name="T104" fmla="*/ 72643452 w 47"/>
                <a:gd name="T105" fmla="*/ 37606903 h 48"/>
                <a:gd name="T106" fmla="*/ 74275980 w 47"/>
                <a:gd name="T107" fmla="*/ 35478275 h 48"/>
                <a:gd name="T108" fmla="*/ 75908508 w 47"/>
                <a:gd name="T109" fmla="*/ 32639542 h 48"/>
                <a:gd name="T110" fmla="*/ 77540132 w 47"/>
                <a:gd name="T111" fmla="*/ 30510914 h 48"/>
                <a:gd name="T112" fmla="*/ 77540132 w 47"/>
                <a:gd name="T113" fmla="*/ 27673023 h 48"/>
                <a:gd name="T114" fmla="*/ 77540132 w 47"/>
                <a:gd name="T115" fmla="*/ 24834284 h 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
                <a:gd name="T175" fmla="*/ 0 h 48"/>
                <a:gd name="T176" fmla="*/ 47 w 47"/>
                <a:gd name="T177" fmla="*/ 48 h 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 h="48">
                  <a:moveTo>
                    <a:pt x="47" y="24"/>
                  </a:moveTo>
                  <a:lnTo>
                    <a:pt x="46" y="24"/>
                  </a:lnTo>
                  <a:lnTo>
                    <a:pt x="46" y="23"/>
                  </a:lnTo>
                  <a:lnTo>
                    <a:pt x="46" y="22"/>
                  </a:lnTo>
                  <a:lnTo>
                    <a:pt x="46" y="21"/>
                  </a:lnTo>
                  <a:lnTo>
                    <a:pt x="46" y="20"/>
                  </a:lnTo>
                  <a:lnTo>
                    <a:pt x="46" y="19"/>
                  </a:lnTo>
                  <a:lnTo>
                    <a:pt x="46" y="18"/>
                  </a:lnTo>
                  <a:lnTo>
                    <a:pt x="46" y="17"/>
                  </a:lnTo>
                  <a:lnTo>
                    <a:pt x="45" y="17"/>
                  </a:lnTo>
                  <a:lnTo>
                    <a:pt x="45" y="16"/>
                  </a:lnTo>
                  <a:lnTo>
                    <a:pt x="45" y="15"/>
                  </a:lnTo>
                  <a:lnTo>
                    <a:pt x="44" y="14"/>
                  </a:lnTo>
                  <a:lnTo>
                    <a:pt x="44" y="13"/>
                  </a:lnTo>
                  <a:lnTo>
                    <a:pt x="44" y="12"/>
                  </a:lnTo>
                  <a:lnTo>
                    <a:pt x="43" y="12"/>
                  </a:lnTo>
                  <a:lnTo>
                    <a:pt x="43" y="11"/>
                  </a:lnTo>
                  <a:lnTo>
                    <a:pt x="42" y="11"/>
                  </a:lnTo>
                  <a:lnTo>
                    <a:pt x="42" y="10"/>
                  </a:lnTo>
                  <a:lnTo>
                    <a:pt x="42" y="9"/>
                  </a:lnTo>
                  <a:lnTo>
                    <a:pt x="41" y="9"/>
                  </a:lnTo>
                  <a:lnTo>
                    <a:pt x="41" y="8"/>
                  </a:lnTo>
                  <a:lnTo>
                    <a:pt x="40" y="8"/>
                  </a:lnTo>
                  <a:lnTo>
                    <a:pt x="40" y="7"/>
                  </a:lnTo>
                  <a:lnTo>
                    <a:pt x="39" y="7"/>
                  </a:lnTo>
                  <a:lnTo>
                    <a:pt x="39" y="6"/>
                  </a:lnTo>
                  <a:lnTo>
                    <a:pt x="38" y="6"/>
                  </a:lnTo>
                  <a:lnTo>
                    <a:pt x="38" y="5"/>
                  </a:lnTo>
                  <a:lnTo>
                    <a:pt x="37" y="5"/>
                  </a:lnTo>
                  <a:lnTo>
                    <a:pt x="36" y="4"/>
                  </a:lnTo>
                  <a:lnTo>
                    <a:pt x="35" y="4"/>
                  </a:lnTo>
                  <a:lnTo>
                    <a:pt x="35" y="3"/>
                  </a:lnTo>
                  <a:lnTo>
                    <a:pt x="34" y="3"/>
                  </a:lnTo>
                  <a:lnTo>
                    <a:pt x="33" y="2"/>
                  </a:lnTo>
                  <a:lnTo>
                    <a:pt x="32" y="2"/>
                  </a:lnTo>
                  <a:lnTo>
                    <a:pt x="31" y="2"/>
                  </a:lnTo>
                  <a:lnTo>
                    <a:pt x="31" y="1"/>
                  </a:lnTo>
                  <a:lnTo>
                    <a:pt x="30" y="1"/>
                  </a:lnTo>
                  <a:lnTo>
                    <a:pt x="29" y="1"/>
                  </a:lnTo>
                  <a:lnTo>
                    <a:pt x="28" y="1"/>
                  </a:lnTo>
                  <a:lnTo>
                    <a:pt x="27" y="0"/>
                  </a:lnTo>
                  <a:lnTo>
                    <a:pt x="26" y="0"/>
                  </a:lnTo>
                  <a:lnTo>
                    <a:pt x="25" y="0"/>
                  </a:lnTo>
                  <a:lnTo>
                    <a:pt x="24" y="0"/>
                  </a:lnTo>
                  <a:lnTo>
                    <a:pt x="23" y="0"/>
                  </a:lnTo>
                  <a:lnTo>
                    <a:pt x="22" y="0"/>
                  </a:lnTo>
                  <a:lnTo>
                    <a:pt x="21" y="0"/>
                  </a:lnTo>
                  <a:lnTo>
                    <a:pt x="20" y="0"/>
                  </a:lnTo>
                  <a:lnTo>
                    <a:pt x="19" y="0"/>
                  </a:lnTo>
                  <a:lnTo>
                    <a:pt x="18" y="1"/>
                  </a:lnTo>
                  <a:lnTo>
                    <a:pt x="17" y="1"/>
                  </a:lnTo>
                  <a:lnTo>
                    <a:pt x="16" y="1"/>
                  </a:lnTo>
                  <a:lnTo>
                    <a:pt x="15" y="1"/>
                  </a:lnTo>
                  <a:lnTo>
                    <a:pt x="15" y="2"/>
                  </a:lnTo>
                  <a:lnTo>
                    <a:pt x="14" y="2"/>
                  </a:lnTo>
                  <a:lnTo>
                    <a:pt x="13" y="2"/>
                  </a:lnTo>
                  <a:lnTo>
                    <a:pt x="12" y="3"/>
                  </a:lnTo>
                  <a:lnTo>
                    <a:pt x="11" y="3"/>
                  </a:lnTo>
                  <a:lnTo>
                    <a:pt x="11" y="4"/>
                  </a:lnTo>
                  <a:lnTo>
                    <a:pt x="10" y="4"/>
                  </a:lnTo>
                  <a:lnTo>
                    <a:pt x="9" y="5"/>
                  </a:lnTo>
                  <a:lnTo>
                    <a:pt x="8" y="5"/>
                  </a:lnTo>
                  <a:lnTo>
                    <a:pt x="8" y="6"/>
                  </a:lnTo>
                  <a:lnTo>
                    <a:pt x="7" y="6"/>
                  </a:lnTo>
                  <a:lnTo>
                    <a:pt x="7" y="7"/>
                  </a:lnTo>
                  <a:lnTo>
                    <a:pt x="6" y="7"/>
                  </a:lnTo>
                  <a:lnTo>
                    <a:pt x="6" y="8"/>
                  </a:lnTo>
                  <a:lnTo>
                    <a:pt x="5" y="8"/>
                  </a:lnTo>
                  <a:lnTo>
                    <a:pt x="5" y="9"/>
                  </a:lnTo>
                  <a:lnTo>
                    <a:pt x="4" y="9"/>
                  </a:lnTo>
                  <a:lnTo>
                    <a:pt x="4" y="10"/>
                  </a:lnTo>
                  <a:lnTo>
                    <a:pt x="4" y="11"/>
                  </a:lnTo>
                  <a:lnTo>
                    <a:pt x="3" y="11"/>
                  </a:lnTo>
                  <a:lnTo>
                    <a:pt x="3" y="12"/>
                  </a:lnTo>
                  <a:lnTo>
                    <a:pt x="2" y="12"/>
                  </a:lnTo>
                  <a:lnTo>
                    <a:pt x="2" y="13"/>
                  </a:lnTo>
                  <a:lnTo>
                    <a:pt x="2" y="14"/>
                  </a:lnTo>
                  <a:lnTo>
                    <a:pt x="1" y="15"/>
                  </a:lnTo>
                  <a:lnTo>
                    <a:pt x="1" y="16"/>
                  </a:lnTo>
                  <a:lnTo>
                    <a:pt x="1" y="17"/>
                  </a:lnTo>
                  <a:lnTo>
                    <a:pt x="0" y="17"/>
                  </a:lnTo>
                  <a:lnTo>
                    <a:pt x="0" y="18"/>
                  </a:lnTo>
                  <a:lnTo>
                    <a:pt x="0" y="19"/>
                  </a:lnTo>
                  <a:lnTo>
                    <a:pt x="0" y="20"/>
                  </a:lnTo>
                  <a:lnTo>
                    <a:pt x="0" y="21"/>
                  </a:lnTo>
                  <a:lnTo>
                    <a:pt x="0" y="22"/>
                  </a:lnTo>
                  <a:lnTo>
                    <a:pt x="0" y="23"/>
                  </a:lnTo>
                  <a:lnTo>
                    <a:pt x="0" y="24"/>
                  </a:lnTo>
                  <a:lnTo>
                    <a:pt x="0" y="25"/>
                  </a:lnTo>
                  <a:lnTo>
                    <a:pt x="0" y="26"/>
                  </a:lnTo>
                  <a:lnTo>
                    <a:pt x="0" y="27"/>
                  </a:lnTo>
                  <a:lnTo>
                    <a:pt x="0" y="28"/>
                  </a:lnTo>
                  <a:lnTo>
                    <a:pt x="0" y="29"/>
                  </a:lnTo>
                  <a:lnTo>
                    <a:pt x="0" y="30"/>
                  </a:lnTo>
                  <a:lnTo>
                    <a:pt x="0" y="31"/>
                  </a:lnTo>
                  <a:lnTo>
                    <a:pt x="1" y="31"/>
                  </a:lnTo>
                  <a:lnTo>
                    <a:pt x="1" y="32"/>
                  </a:lnTo>
                  <a:lnTo>
                    <a:pt x="1" y="33"/>
                  </a:lnTo>
                  <a:lnTo>
                    <a:pt x="2" y="34"/>
                  </a:lnTo>
                  <a:lnTo>
                    <a:pt x="2" y="35"/>
                  </a:lnTo>
                  <a:lnTo>
                    <a:pt x="2" y="36"/>
                  </a:lnTo>
                  <a:lnTo>
                    <a:pt x="3" y="36"/>
                  </a:lnTo>
                  <a:lnTo>
                    <a:pt x="3" y="37"/>
                  </a:lnTo>
                  <a:lnTo>
                    <a:pt x="4" y="37"/>
                  </a:lnTo>
                  <a:lnTo>
                    <a:pt x="4" y="38"/>
                  </a:lnTo>
                  <a:lnTo>
                    <a:pt x="4" y="39"/>
                  </a:lnTo>
                  <a:lnTo>
                    <a:pt x="5" y="39"/>
                  </a:lnTo>
                  <a:lnTo>
                    <a:pt x="5" y="40"/>
                  </a:lnTo>
                  <a:lnTo>
                    <a:pt x="6" y="40"/>
                  </a:lnTo>
                  <a:lnTo>
                    <a:pt x="6" y="41"/>
                  </a:lnTo>
                  <a:lnTo>
                    <a:pt x="7" y="41"/>
                  </a:lnTo>
                  <a:lnTo>
                    <a:pt x="7" y="42"/>
                  </a:lnTo>
                  <a:lnTo>
                    <a:pt x="8" y="42"/>
                  </a:lnTo>
                  <a:lnTo>
                    <a:pt x="8" y="43"/>
                  </a:lnTo>
                  <a:lnTo>
                    <a:pt x="9" y="43"/>
                  </a:lnTo>
                  <a:lnTo>
                    <a:pt x="10" y="44"/>
                  </a:lnTo>
                  <a:lnTo>
                    <a:pt x="11" y="44"/>
                  </a:lnTo>
                  <a:lnTo>
                    <a:pt x="11" y="45"/>
                  </a:lnTo>
                  <a:lnTo>
                    <a:pt x="12" y="45"/>
                  </a:lnTo>
                  <a:lnTo>
                    <a:pt x="13" y="46"/>
                  </a:lnTo>
                  <a:lnTo>
                    <a:pt x="14" y="46"/>
                  </a:lnTo>
                  <a:lnTo>
                    <a:pt x="15" y="46"/>
                  </a:lnTo>
                  <a:lnTo>
                    <a:pt x="15" y="47"/>
                  </a:lnTo>
                  <a:lnTo>
                    <a:pt x="16" y="47"/>
                  </a:lnTo>
                  <a:lnTo>
                    <a:pt x="17" y="47"/>
                  </a:lnTo>
                  <a:lnTo>
                    <a:pt x="18" y="47"/>
                  </a:lnTo>
                  <a:lnTo>
                    <a:pt x="19" y="48"/>
                  </a:lnTo>
                  <a:lnTo>
                    <a:pt x="20" y="48"/>
                  </a:lnTo>
                  <a:lnTo>
                    <a:pt x="21" y="48"/>
                  </a:lnTo>
                  <a:lnTo>
                    <a:pt x="22" y="48"/>
                  </a:lnTo>
                  <a:lnTo>
                    <a:pt x="23" y="48"/>
                  </a:lnTo>
                  <a:lnTo>
                    <a:pt x="24" y="48"/>
                  </a:lnTo>
                  <a:lnTo>
                    <a:pt x="25" y="48"/>
                  </a:lnTo>
                  <a:lnTo>
                    <a:pt x="26" y="48"/>
                  </a:lnTo>
                  <a:lnTo>
                    <a:pt x="27" y="48"/>
                  </a:lnTo>
                  <a:lnTo>
                    <a:pt x="28" y="47"/>
                  </a:lnTo>
                  <a:lnTo>
                    <a:pt x="29" y="47"/>
                  </a:lnTo>
                  <a:lnTo>
                    <a:pt x="30" y="47"/>
                  </a:lnTo>
                  <a:lnTo>
                    <a:pt x="31" y="47"/>
                  </a:lnTo>
                  <a:lnTo>
                    <a:pt x="31" y="46"/>
                  </a:lnTo>
                  <a:lnTo>
                    <a:pt x="32" y="46"/>
                  </a:lnTo>
                  <a:lnTo>
                    <a:pt x="33" y="46"/>
                  </a:lnTo>
                  <a:lnTo>
                    <a:pt x="34" y="45"/>
                  </a:lnTo>
                  <a:lnTo>
                    <a:pt x="35" y="45"/>
                  </a:lnTo>
                  <a:lnTo>
                    <a:pt x="35" y="44"/>
                  </a:lnTo>
                  <a:lnTo>
                    <a:pt x="36" y="44"/>
                  </a:lnTo>
                  <a:lnTo>
                    <a:pt x="37" y="43"/>
                  </a:lnTo>
                  <a:lnTo>
                    <a:pt x="38" y="43"/>
                  </a:lnTo>
                  <a:lnTo>
                    <a:pt x="38" y="42"/>
                  </a:lnTo>
                  <a:lnTo>
                    <a:pt x="39" y="42"/>
                  </a:lnTo>
                  <a:lnTo>
                    <a:pt x="39" y="41"/>
                  </a:lnTo>
                  <a:lnTo>
                    <a:pt x="40" y="41"/>
                  </a:lnTo>
                  <a:lnTo>
                    <a:pt x="40" y="40"/>
                  </a:lnTo>
                  <a:lnTo>
                    <a:pt x="41" y="40"/>
                  </a:lnTo>
                  <a:lnTo>
                    <a:pt x="41" y="39"/>
                  </a:lnTo>
                  <a:lnTo>
                    <a:pt x="42" y="39"/>
                  </a:lnTo>
                  <a:lnTo>
                    <a:pt x="42" y="38"/>
                  </a:lnTo>
                  <a:lnTo>
                    <a:pt x="42" y="37"/>
                  </a:lnTo>
                  <a:lnTo>
                    <a:pt x="43" y="37"/>
                  </a:lnTo>
                  <a:lnTo>
                    <a:pt x="43" y="36"/>
                  </a:lnTo>
                  <a:lnTo>
                    <a:pt x="44" y="36"/>
                  </a:lnTo>
                  <a:lnTo>
                    <a:pt x="44" y="35"/>
                  </a:lnTo>
                  <a:lnTo>
                    <a:pt x="44" y="34"/>
                  </a:lnTo>
                  <a:lnTo>
                    <a:pt x="45" y="33"/>
                  </a:lnTo>
                  <a:lnTo>
                    <a:pt x="45" y="32"/>
                  </a:lnTo>
                  <a:lnTo>
                    <a:pt x="45" y="31"/>
                  </a:lnTo>
                  <a:lnTo>
                    <a:pt x="46" y="31"/>
                  </a:lnTo>
                  <a:lnTo>
                    <a:pt x="46" y="30"/>
                  </a:lnTo>
                  <a:lnTo>
                    <a:pt x="46" y="29"/>
                  </a:lnTo>
                  <a:lnTo>
                    <a:pt x="46" y="28"/>
                  </a:lnTo>
                  <a:lnTo>
                    <a:pt x="46" y="27"/>
                  </a:lnTo>
                  <a:lnTo>
                    <a:pt x="46" y="26"/>
                  </a:lnTo>
                  <a:lnTo>
                    <a:pt x="46" y="25"/>
                  </a:lnTo>
                  <a:lnTo>
                    <a:pt x="46" y="24"/>
                  </a:lnTo>
                  <a:lnTo>
                    <a:pt x="47" y="24"/>
                  </a:lnTo>
                </a:path>
              </a:pathLst>
            </a:custGeom>
            <a:noFill/>
            <a:ln w="15875">
              <a:solidFill>
                <a:srgbClr val="000000"/>
              </a:solidFill>
              <a:prstDash val="solid"/>
              <a:round/>
              <a:headEnd/>
              <a:tailEnd/>
            </a:ln>
          </p:spPr>
          <p:txBody>
            <a:bodyPr/>
            <a:lstStyle/>
            <a:p>
              <a:endParaRPr lang="zh-CN" altLang="en-US"/>
            </a:p>
          </p:txBody>
        </p:sp>
        <p:sp>
          <p:nvSpPr>
            <p:cNvPr id="88137" name="Oval 16"/>
            <p:cNvSpPr>
              <a:spLocks noChangeArrowheads="1"/>
            </p:cNvSpPr>
            <p:nvPr/>
          </p:nvSpPr>
          <p:spPr bwMode="auto">
            <a:xfrm>
              <a:off x="6190459" y="4392439"/>
              <a:ext cx="44651" cy="42190"/>
            </a:xfrm>
            <a:prstGeom prst="ellipse">
              <a:avLst/>
            </a:prstGeom>
            <a:solidFill>
              <a:srgbClr val="00FF00"/>
            </a:solidFill>
            <a:ln w="15875">
              <a:solidFill>
                <a:srgbClr val="000000"/>
              </a:solidFill>
              <a:round/>
              <a:headEnd/>
              <a:tailEnd/>
            </a:ln>
          </p:spPr>
          <p:txBody>
            <a:bodyPr/>
            <a:lstStyle/>
            <a:p>
              <a:endParaRPr lang="zh-CN" altLang="zh-CN">
                <a:latin typeface="Calibri" pitchFamily="34" charset="0"/>
              </a:endParaRPr>
            </a:p>
          </p:txBody>
        </p:sp>
        <p:sp>
          <p:nvSpPr>
            <p:cNvPr id="88138" name="Line 17"/>
            <p:cNvSpPr>
              <a:spLocks noChangeShapeType="1"/>
            </p:cNvSpPr>
            <p:nvPr/>
          </p:nvSpPr>
          <p:spPr bwMode="auto">
            <a:xfrm flipV="1">
              <a:off x="4992773" y="3767818"/>
              <a:ext cx="3598615" cy="605284"/>
            </a:xfrm>
            <a:prstGeom prst="line">
              <a:avLst/>
            </a:prstGeom>
            <a:noFill/>
            <a:ln w="15875">
              <a:solidFill>
                <a:srgbClr val="000000"/>
              </a:solidFill>
              <a:round/>
              <a:headEnd/>
              <a:tailEnd/>
            </a:ln>
          </p:spPr>
          <p:txBody>
            <a:bodyPr/>
            <a:lstStyle/>
            <a:p>
              <a:endParaRPr lang="zh-CN" altLang="en-US"/>
            </a:p>
          </p:txBody>
        </p:sp>
        <p:sp>
          <p:nvSpPr>
            <p:cNvPr id="88139" name="Line 18"/>
            <p:cNvSpPr>
              <a:spLocks noChangeShapeType="1"/>
            </p:cNvSpPr>
            <p:nvPr/>
          </p:nvSpPr>
          <p:spPr bwMode="auto">
            <a:xfrm>
              <a:off x="5006343" y="4603977"/>
              <a:ext cx="3585045" cy="712549"/>
            </a:xfrm>
            <a:prstGeom prst="line">
              <a:avLst/>
            </a:prstGeom>
            <a:noFill/>
            <a:ln w="15875">
              <a:solidFill>
                <a:srgbClr val="000000"/>
              </a:solidFill>
              <a:round/>
              <a:headEnd/>
              <a:tailEnd/>
            </a:ln>
          </p:spPr>
          <p:txBody>
            <a:bodyPr/>
            <a:lstStyle/>
            <a:p>
              <a:endParaRPr lang="zh-CN" altLang="en-US"/>
            </a:p>
          </p:txBody>
        </p:sp>
        <p:sp>
          <p:nvSpPr>
            <p:cNvPr id="88140" name="Oval 19"/>
            <p:cNvSpPr>
              <a:spLocks noChangeArrowheads="1"/>
            </p:cNvSpPr>
            <p:nvPr/>
          </p:nvSpPr>
          <p:spPr bwMode="auto">
            <a:xfrm>
              <a:off x="4910913" y="4376032"/>
              <a:ext cx="244703" cy="236735"/>
            </a:xfrm>
            <a:prstGeom prst="ellipse">
              <a:avLst/>
            </a:prstGeom>
            <a:solidFill>
              <a:srgbClr val="00FF00"/>
            </a:solidFill>
            <a:ln w="15875">
              <a:solidFill>
                <a:srgbClr val="000000"/>
              </a:solidFill>
              <a:round/>
              <a:headEnd/>
              <a:tailEnd/>
            </a:ln>
          </p:spPr>
          <p:txBody>
            <a:bodyPr/>
            <a:lstStyle/>
            <a:p>
              <a:endParaRPr lang="zh-CN" altLang="zh-CN">
                <a:latin typeface="Calibri" pitchFamily="34" charset="0"/>
              </a:endParaRPr>
            </a:p>
          </p:txBody>
        </p:sp>
        <p:sp>
          <p:nvSpPr>
            <p:cNvPr id="88141" name="Oval 20"/>
            <p:cNvSpPr>
              <a:spLocks noChangeArrowheads="1"/>
            </p:cNvSpPr>
            <p:nvPr/>
          </p:nvSpPr>
          <p:spPr bwMode="auto">
            <a:xfrm>
              <a:off x="5734323" y="4576436"/>
              <a:ext cx="16197" cy="15235"/>
            </a:xfrm>
            <a:prstGeom prst="ellipse">
              <a:avLst/>
            </a:prstGeom>
            <a:solidFill>
              <a:srgbClr val="00FF00"/>
            </a:solidFill>
            <a:ln w="15875">
              <a:solidFill>
                <a:srgbClr val="000000"/>
              </a:solidFill>
              <a:round/>
              <a:headEnd/>
              <a:tailEnd/>
            </a:ln>
          </p:spPr>
          <p:txBody>
            <a:bodyPr/>
            <a:lstStyle/>
            <a:p>
              <a:endParaRPr lang="zh-CN" altLang="zh-CN">
                <a:latin typeface="Calibri" pitchFamily="34" charset="0"/>
              </a:endParaRPr>
            </a:p>
          </p:txBody>
        </p:sp>
        <p:sp>
          <p:nvSpPr>
            <p:cNvPr id="88142" name="Oval 21"/>
            <p:cNvSpPr>
              <a:spLocks noChangeArrowheads="1"/>
            </p:cNvSpPr>
            <p:nvPr/>
          </p:nvSpPr>
          <p:spPr bwMode="auto">
            <a:xfrm>
              <a:off x="5729507" y="4469202"/>
              <a:ext cx="45526" cy="42190"/>
            </a:xfrm>
            <a:prstGeom prst="ellipse">
              <a:avLst/>
            </a:prstGeom>
            <a:solidFill>
              <a:srgbClr val="00FF00"/>
            </a:solidFill>
            <a:ln w="15875">
              <a:solidFill>
                <a:srgbClr val="000000"/>
              </a:solidFill>
              <a:round/>
              <a:headEnd/>
              <a:tailEnd/>
            </a:ln>
          </p:spPr>
          <p:txBody>
            <a:bodyPr/>
            <a:lstStyle/>
            <a:p>
              <a:endParaRPr lang="zh-CN" altLang="zh-CN">
                <a:latin typeface="Calibri" pitchFamily="34" charset="0"/>
              </a:endParaRPr>
            </a:p>
          </p:txBody>
        </p:sp>
        <p:sp>
          <p:nvSpPr>
            <p:cNvPr id="88143" name="Oval 22"/>
            <p:cNvSpPr>
              <a:spLocks noChangeArrowheads="1"/>
            </p:cNvSpPr>
            <p:nvPr/>
          </p:nvSpPr>
          <p:spPr bwMode="auto">
            <a:xfrm>
              <a:off x="5959764" y="4280517"/>
              <a:ext cx="44213" cy="42190"/>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144" name="Freeform 23"/>
            <p:cNvSpPr>
              <a:spLocks/>
            </p:cNvSpPr>
            <p:nvPr/>
          </p:nvSpPr>
          <p:spPr bwMode="auto">
            <a:xfrm>
              <a:off x="6004852" y="4430528"/>
              <a:ext cx="14446" cy="14650"/>
            </a:xfrm>
            <a:custGeom>
              <a:avLst/>
              <a:gdLst>
                <a:gd name="T0" fmla="*/ 26901155 w 16"/>
                <a:gd name="T1" fmla="*/ 7426688 h 17"/>
                <a:gd name="T2" fmla="*/ 26901155 w 16"/>
                <a:gd name="T3" fmla="*/ 5198164 h 17"/>
                <a:gd name="T4" fmla="*/ 25270563 w 16"/>
                <a:gd name="T5" fmla="*/ 4456185 h 17"/>
                <a:gd name="T6" fmla="*/ 23639972 w 16"/>
                <a:gd name="T7" fmla="*/ 2970502 h 17"/>
                <a:gd name="T8" fmla="*/ 22010283 w 16"/>
                <a:gd name="T9" fmla="*/ 2227662 h 17"/>
                <a:gd name="T10" fmla="*/ 20379692 w 16"/>
                <a:gd name="T11" fmla="*/ 742841 h 17"/>
                <a:gd name="T12" fmla="*/ 18749100 w 16"/>
                <a:gd name="T13" fmla="*/ 0 h 17"/>
                <a:gd name="T14" fmla="*/ 15488820 w 16"/>
                <a:gd name="T15" fmla="*/ 0 h 17"/>
                <a:gd name="T16" fmla="*/ 11412338 w 16"/>
                <a:gd name="T17" fmla="*/ 0 h 17"/>
                <a:gd name="T18" fmla="*/ 8152058 w 16"/>
                <a:gd name="T19" fmla="*/ 0 h 17"/>
                <a:gd name="T20" fmla="*/ 6521465 w 16"/>
                <a:gd name="T21" fmla="*/ 742841 h 17"/>
                <a:gd name="T22" fmla="*/ 4890873 w 16"/>
                <a:gd name="T23" fmla="*/ 2227662 h 17"/>
                <a:gd name="T24" fmla="*/ 3261184 w 16"/>
                <a:gd name="T25" fmla="*/ 2970502 h 17"/>
                <a:gd name="T26" fmla="*/ 1630592 w 16"/>
                <a:gd name="T27" fmla="*/ 4456185 h 17"/>
                <a:gd name="T28" fmla="*/ 0 w 16"/>
                <a:gd name="T29" fmla="*/ 5198164 h 17"/>
                <a:gd name="T30" fmla="*/ 0 w 16"/>
                <a:gd name="T31" fmla="*/ 7426688 h 17"/>
                <a:gd name="T32" fmla="*/ 0 w 16"/>
                <a:gd name="T33" fmla="*/ 9654349 h 17"/>
                <a:gd name="T34" fmla="*/ 0 w 16"/>
                <a:gd name="T35" fmla="*/ 11882010 h 17"/>
                <a:gd name="T36" fmla="*/ 1630592 w 16"/>
                <a:gd name="T37" fmla="*/ 13367691 h 17"/>
                <a:gd name="T38" fmla="*/ 3261184 w 16"/>
                <a:gd name="T39" fmla="*/ 14110532 h 17"/>
                <a:gd name="T40" fmla="*/ 4890873 w 16"/>
                <a:gd name="T41" fmla="*/ 15595356 h 17"/>
                <a:gd name="T42" fmla="*/ 6521465 w 16"/>
                <a:gd name="T43" fmla="*/ 16338196 h 17"/>
                <a:gd name="T44" fmla="*/ 8152058 w 16"/>
                <a:gd name="T45" fmla="*/ 17823016 h 17"/>
                <a:gd name="T46" fmla="*/ 11412338 w 16"/>
                <a:gd name="T47" fmla="*/ 17823016 h 17"/>
                <a:gd name="T48" fmla="*/ 13858225 w 16"/>
                <a:gd name="T49" fmla="*/ 18565857 h 17"/>
                <a:gd name="T50" fmla="*/ 15488820 w 16"/>
                <a:gd name="T51" fmla="*/ 17823016 h 17"/>
                <a:gd name="T52" fmla="*/ 18749100 w 16"/>
                <a:gd name="T53" fmla="*/ 17823016 h 17"/>
                <a:gd name="T54" fmla="*/ 20379692 w 16"/>
                <a:gd name="T55" fmla="*/ 16338196 h 17"/>
                <a:gd name="T56" fmla="*/ 22010283 w 16"/>
                <a:gd name="T57" fmla="*/ 15595356 h 17"/>
                <a:gd name="T58" fmla="*/ 23639972 w 16"/>
                <a:gd name="T59" fmla="*/ 14110532 h 17"/>
                <a:gd name="T60" fmla="*/ 25270563 w 16"/>
                <a:gd name="T61" fmla="*/ 13367691 h 17"/>
                <a:gd name="T62" fmla="*/ 26901155 w 16"/>
                <a:gd name="T63" fmla="*/ 11882010 h 17"/>
                <a:gd name="T64" fmla="*/ 26901155 w 16"/>
                <a:gd name="T65" fmla="*/ 9654349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7"/>
                <a:gd name="T101" fmla="*/ 16 w 16"/>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7">
                  <a:moveTo>
                    <a:pt x="16" y="8"/>
                  </a:moveTo>
                  <a:lnTo>
                    <a:pt x="16" y="7"/>
                  </a:lnTo>
                  <a:lnTo>
                    <a:pt x="16" y="6"/>
                  </a:lnTo>
                  <a:lnTo>
                    <a:pt x="16" y="5"/>
                  </a:lnTo>
                  <a:lnTo>
                    <a:pt x="15" y="5"/>
                  </a:lnTo>
                  <a:lnTo>
                    <a:pt x="15" y="4"/>
                  </a:lnTo>
                  <a:lnTo>
                    <a:pt x="15" y="3"/>
                  </a:lnTo>
                  <a:lnTo>
                    <a:pt x="14" y="3"/>
                  </a:lnTo>
                  <a:lnTo>
                    <a:pt x="14" y="2"/>
                  </a:lnTo>
                  <a:lnTo>
                    <a:pt x="13" y="2"/>
                  </a:lnTo>
                  <a:lnTo>
                    <a:pt x="13" y="1"/>
                  </a:lnTo>
                  <a:lnTo>
                    <a:pt x="12" y="1"/>
                  </a:lnTo>
                  <a:lnTo>
                    <a:pt x="12" y="0"/>
                  </a:lnTo>
                  <a:lnTo>
                    <a:pt x="11" y="0"/>
                  </a:lnTo>
                  <a:lnTo>
                    <a:pt x="10" y="0"/>
                  </a:lnTo>
                  <a:lnTo>
                    <a:pt x="9" y="0"/>
                  </a:lnTo>
                  <a:lnTo>
                    <a:pt x="8" y="0"/>
                  </a:lnTo>
                  <a:lnTo>
                    <a:pt x="7" y="0"/>
                  </a:lnTo>
                  <a:lnTo>
                    <a:pt x="6" y="0"/>
                  </a:lnTo>
                  <a:lnTo>
                    <a:pt x="5" y="0"/>
                  </a:lnTo>
                  <a:lnTo>
                    <a:pt x="4" y="0"/>
                  </a:lnTo>
                  <a:lnTo>
                    <a:pt x="4" y="1"/>
                  </a:lnTo>
                  <a:lnTo>
                    <a:pt x="3" y="1"/>
                  </a:lnTo>
                  <a:lnTo>
                    <a:pt x="3" y="2"/>
                  </a:lnTo>
                  <a:lnTo>
                    <a:pt x="2" y="2"/>
                  </a:lnTo>
                  <a:lnTo>
                    <a:pt x="2" y="3"/>
                  </a:lnTo>
                  <a:lnTo>
                    <a:pt x="1" y="3"/>
                  </a:lnTo>
                  <a:lnTo>
                    <a:pt x="1" y="4"/>
                  </a:lnTo>
                  <a:lnTo>
                    <a:pt x="1" y="5"/>
                  </a:lnTo>
                  <a:lnTo>
                    <a:pt x="0" y="5"/>
                  </a:lnTo>
                  <a:lnTo>
                    <a:pt x="0" y="6"/>
                  </a:lnTo>
                  <a:lnTo>
                    <a:pt x="0" y="7"/>
                  </a:lnTo>
                  <a:lnTo>
                    <a:pt x="0" y="8"/>
                  </a:lnTo>
                  <a:lnTo>
                    <a:pt x="0" y="9"/>
                  </a:lnTo>
                  <a:lnTo>
                    <a:pt x="0" y="10"/>
                  </a:lnTo>
                  <a:lnTo>
                    <a:pt x="0" y="11"/>
                  </a:lnTo>
                  <a:lnTo>
                    <a:pt x="1" y="11"/>
                  </a:lnTo>
                  <a:lnTo>
                    <a:pt x="1" y="12"/>
                  </a:lnTo>
                  <a:lnTo>
                    <a:pt x="1" y="13"/>
                  </a:lnTo>
                  <a:lnTo>
                    <a:pt x="2" y="13"/>
                  </a:lnTo>
                  <a:lnTo>
                    <a:pt x="2" y="14"/>
                  </a:lnTo>
                  <a:lnTo>
                    <a:pt x="3" y="14"/>
                  </a:lnTo>
                  <a:lnTo>
                    <a:pt x="3" y="15"/>
                  </a:lnTo>
                  <a:lnTo>
                    <a:pt x="4" y="15"/>
                  </a:lnTo>
                  <a:lnTo>
                    <a:pt x="4" y="16"/>
                  </a:lnTo>
                  <a:lnTo>
                    <a:pt x="5" y="16"/>
                  </a:lnTo>
                  <a:lnTo>
                    <a:pt x="6" y="16"/>
                  </a:lnTo>
                  <a:lnTo>
                    <a:pt x="7" y="16"/>
                  </a:lnTo>
                  <a:lnTo>
                    <a:pt x="8" y="16"/>
                  </a:lnTo>
                  <a:lnTo>
                    <a:pt x="8" y="17"/>
                  </a:lnTo>
                  <a:lnTo>
                    <a:pt x="8" y="16"/>
                  </a:lnTo>
                  <a:lnTo>
                    <a:pt x="9" y="16"/>
                  </a:lnTo>
                  <a:lnTo>
                    <a:pt x="10" y="16"/>
                  </a:lnTo>
                  <a:lnTo>
                    <a:pt x="11" y="16"/>
                  </a:lnTo>
                  <a:lnTo>
                    <a:pt x="12" y="16"/>
                  </a:lnTo>
                  <a:lnTo>
                    <a:pt x="12" y="15"/>
                  </a:lnTo>
                  <a:lnTo>
                    <a:pt x="13" y="15"/>
                  </a:lnTo>
                  <a:lnTo>
                    <a:pt x="13" y="14"/>
                  </a:lnTo>
                  <a:lnTo>
                    <a:pt x="14" y="14"/>
                  </a:lnTo>
                  <a:lnTo>
                    <a:pt x="14" y="13"/>
                  </a:lnTo>
                  <a:lnTo>
                    <a:pt x="15" y="13"/>
                  </a:lnTo>
                  <a:lnTo>
                    <a:pt x="15" y="12"/>
                  </a:lnTo>
                  <a:lnTo>
                    <a:pt x="15" y="11"/>
                  </a:lnTo>
                  <a:lnTo>
                    <a:pt x="16" y="11"/>
                  </a:lnTo>
                  <a:lnTo>
                    <a:pt x="16" y="10"/>
                  </a:lnTo>
                  <a:lnTo>
                    <a:pt x="16" y="9"/>
                  </a:lnTo>
                  <a:lnTo>
                    <a:pt x="16" y="8"/>
                  </a:lnTo>
                </a:path>
              </a:pathLst>
            </a:custGeom>
            <a:noFill/>
            <a:ln w="15875">
              <a:solidFill>
                <a:srgbClr val="000000"/>
              </a:solidFill>
              <a:prstDash val="solid"/>
              <a:round/>
              <a:headEnd/>
              <a:tailEnd/>
            </a:ln>
          </p:spPr>
          <p:txBody>
            <a:bodyPr/>
            <a:lstStyle/>
            <a:p>
              <a:endParaRPr lang="zh-CN" altLang="en-US"/>
            </a:p>
          </p:txBody>
        </p:sp>
        <p:sp>
          <p:nvSpPr>
            <p:cNvPr id="88145" name="Freeform 24"/>
            <p:cNvSpPr>
              <a:spLocks/>
            </p:cNvSpPr>
            <p:nvPr/>
          </p:nvSpPr>
          <p:spPr bwMode="auto">
            <a:xfrm>
              <a:off x="5816620" y="4386579"/>
              <a:ext cx="14446" cy="13478"/>
            </a:xfrm>
            <a:custGeom>
              <a:avLst/>
              <a:gdLst>
                <a:gd name="T0" fmla="*/ 26901155 w 16"/>
                <a:gd name="T1" fmla="*/ 7096167 h 16"/>
                <a:gd name="T2" fmla="*/ 26901155 w 16"/>
                <a:gd name="T3" fmla="*/ 4967485 h 16"/>
                <a:gd name="T4" fmla="*/ 25270563 w 16"/>
                <a:gd name="T5" fmla="*/ 4257363 h 16"/>
                <a:gd name="T6" fmla="*/ 23639972 w 16"/>
                <a:gd name="T7" fmla="*/ 2838803 h 16"/>
                <a:gd name="T8" fmla="*/ 22010283 w 16"/>
                <a:gd name="T9" fmla="*/ 2128681 h 16"/>
                <a:gd name="T10" fmla="*/ 20379692 w 16"/>
                <a:gd name="T11" fmla="*/ 709280 h 16"/>
                <a:gd name="T12" fmla="*/ 18749100 w 16"/>
                <a:gd name="T13" fmla="*/ 0 h 16"/>
                <a:gd name="T14" fmla="*/ 15488820 w 16"/>
                <a:gd name="T15" fmla="*/ 0 h 16"/>
                <a:gd name="T16" fmla="*/ 11412338 w 16"/>
                <a:gd name="T17" fmla="*/ 0 h 16"/>
                <a:gd name="T18" fmla="*/ 8152058 w 16"/>
                <a:gd name="T19" fmla="*/ 0 h 16"/>
                <a:gd name="T20" fmla="*/ 6521465 w 16"/>
                <a:gd name="T21" fmla="*/ 709280 h 16"/>
                <a:gd name="T22" fmla="*/ 4890873 w 16"/>
                <a:gd name="T23" fmla="*/ 2128681 h 16"/>
                <a:gd name="T24" fmla="*/ 3261184 w 16"/>
                <a:gd name="T25" fmla="*/ 2838803 h 16"/>
                <a:gd name="T26" fmla="*/ 1630592 w 16"/>
                <a:gd name="T27" fmla="*/ 4257363 h 16"/>
                <a:gd name="T28" fmla="*/ 0 w 16"/>
                <a:gd name="T29" fmla="*/ 4967485 h 16"/>
                <a:gd name="T30" fmla="*/ 0 w 16"/>
                <a:gd name="T31" fmla="*/ 7096167 h 16"/>
                <a:gd name="T32" fmla="*/ 0 w 16"/>
                <a:gd name="T33" fmla="*/ 9224848 h 16"/>
                <a:gd name="T34" fmla="*/ 0 w 16"/>
                <a:gd name="T35" fmla="*/ 11353528 h 16"/>
                <a:gd name="T36" fmla="*/ 1630592 w 16"/>
                <a:gd name="T37" fmla="*/ 12062808 h 16"/>
                <a:gd name="T38" fmla="*/ 3261184 w 16"/>
                <a:gd name="T39" fmla="*/ 13482209 h 16"/>
                <a:gd name="T40" fmla="*/ 4890873 w 16"/>
                <a:gd name="T41" fmla="*/ 14191491 h 16"/>
                <a:gd name="T42" fmla="*/ 6521465 w 16"/>
                <a:gd name="T43" fmla="*/ 15610893 h 16"/>
                <a:gd name="T44" fmla="*/ 8152058 w 16"/>
                <a:gd name="T45" fmla="*/ 16321014 h 16"/>
                <a:gd name="T46" fmla="*/ 11412338 w 16"/>
                <a:gd name="T47" fmla="*/ 16321014 h 16"/>
                <a:gd name="T48" fmla="*/ 15488820 w 16"/>
                <a:gd name="T49" fmla="*/ 16321014 h 16"/>
                <a:gd name="T50" fmla="*/ 18749100 w 16"/>
                <a:gd name="T51" fmla="*/ 16321014 h 16"/>
                <a:gd name="T52" fmla="*/ 20379692 w 16"/>
                <a:gd name="T53" fmla="*/ 15610893 h 16"/>
                <a:gd name="T54" fmla="*/ 22010283 w 16"/>
                <a:gd name="T55" fmla="*/ 14191491 h 16"/>
                <a:gd name="T56" fmla="*/ 23639972 w 16"/>
                <a:gd name="T57" fmla="*/ 13482209 h 16"/>
                <a:gd name="T58" fmla="*/ 25270563 w 16"/>
                <a:gd name="T59" fmla="*/ 12062808 h 16"/>
                <a:gd name="T60" fmla="*/ 26901155 w 16"/>
                <a:gd name="T61" fmla="*/ 11353528 h 16"/>
                <a:gd name="T62" fmla="*/ 26901155 w 16"/>
                <a:gd name="T63" fmla="*/ 9224848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6"/>
                <a:gd name="T98" fmla="*/ 16 w 16"/>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6">
                  <a:moveTo>
                    <a:pt x="16" y="8"/>
                  </a:moveTo>
                  <a:lnTo>
                    <a:pt x="16" y="7"/>
                  </a:lnTo>
                  <a:lnTo>
                    <a:pt x="16" y="6"/>
                  </a:lnTo>
                  <a:lnTo>
                    <a:pt x="16" y="5"/>
                  </a:lnTo>
                  <a:lnTo>
                    <a:pt x="15" y="5"/>
                  </a:lnTo>
                  <a:lnTo>
                    <a:pt x="15" y="4"/>
                  </a:lnTo>
                  <a:lnTo>
                    <a:pt x="15" y="3"/>
                  </a:lnTo>
                  <a:lnTo>
                    <a:pt x="14" y="3"/>
                  </a:lnTo>
                  <a:lnTo>
                    <a:pt x="14" y="2"/>
                  </a:lnTo>
                  <a:lnTo>
                    <a:pt x="13" y="2"/>
                  </a:lnTo>
                  <a:lnTo>
                    <a:pt x="13" y="1"/>
                  </a:lnTo>
                  <a:lnTo>
                    <a:pt x="12" y="1"/>
                  </a:lnTo>
                  <a:lnTo>
                    <a:pt x="11" y="1"/>
                  </a:lnTo>
                  <a:lnTo>
                    <a:pt x="11" y="0"/>
                  </a:lnTo>
                  <a:lnTo>
                    <a:pt x="10" y="0"/>
                  </a:lnTo>
                  <a:lnTo>
                    <a:pt x="9" y="0"/>
                  </a:lnTo>
                  <a:lnTo>
                    <a:pt x="8" y="0"/>
                  </a:lnTo>
                  <a:lnTo>
                    <a:pt x="7" y="0"/>
                  </a:lnTo>
                  <a:lnTo>
                    <a:pt x="6" y="0"/>
                  </a:lnTo>
                  <a:lnTo>
                    <a:pt x="5" y="0"/>
                  </a:lnTo>
                  <a:lnTo>
                    <a:pt x="5" y="1"/>
                  </a:lnTo>
                  <a:lnTo>
                    <a:pt x="4" y="1"/>
                  </a:lnTo>
                  <a:lnTo>
                    <a:pt x="3" y="1"/>
                  </a:lnTo>
                  <a:lnTo>
                    <a:pt x="3" y="2"/>
                  </a:lnTo>
                  <a:lnTo>
                    <a:pt x="2" y="2"/>
                  </a:lnTo>
                  <a:lnTo>
                    <a:pt x="2" y="3"/>
                  </a:lnTo>
                  <a:lnTo>
                    <a:pt x="1" y="3"/>
                  </a:lnTo>
                  <a:lnTo>
                    <a:pt x="1" y="4"/>
                  </a:lnTo>
                  <a:lnTo>
                    <a:pt x="1" y="5"/>
                  </a:lnTo>
                  <a:lnTo>
                    <a:pt x="0" y="5"/>
                  </a:lnTo>
                  <a:lnTo>
                    <a:pt x="0" y="6"/>
                  </a:lnTo>
                  <a:lnTo>
                    <a:pt x="0" y="7"/>
                  </a:lnTo>
                  <a:lnTo>
                    <a:pt x="0" y="8"/>
                  </a:lnTo>
                  <a:lnTo>
                    <a:pt x="0" y="9"/>
                  </a:lnTo>
                  <a:lnTo>
                    <a:pt x="0" y="10"/>
                  </a:lnTo>
                  <a:lnTo>
                    <a:pt x="0" y="11"/>
                  </a:lnTo>
                  <a:lnTo>
                    <a:pt x="1" y="11"/>
                  </a:lnTo>
                  <a:lnTo>
                    <a:pt x="1" y="12"/>
                  </a:lnTo>
                  <a:lnTo>
                    <a:pt x="1" y="13"/>
                  </a:lnTo>
                  <a:lnTo>
                    <a:pt x="2" y="13"/>
                  </a:lnTo>
                  <a:lnTo>
                    <a:pt x="2" y="14"/>
                  </a:lnTo>
                  <a:lnTo>
                    <a:pt x="3" y="14"/>
                  </a:lnTo>
                  <a:lnTo>
                    <a:pt x="3" y="15"/>
                  </a:lnTo>
                  <a:lnTo>
                    <a:pt x="4" y="15"/>
                  </a:lnTo>
                  <a:lnTo>
                    <a:pt x="5" y="15"/>
                  </a:lnTo>
                  <a:lnTo>
                    <a:pt x="5" y="16"/>
                  </a:lnTo>
                  <a:lnTo>
                    <a:pt x="6" y="16"/>
                  </a:lnTo>
                  <a:lnTo>
                    <a:pt x="7" y="16"/>
                  </a:lnTo>
                  <a:lnTo>
                    <a:pt x="8" y="16"/>
                  </a:lnTo>
                  <a:lnTo>
                    <a:pt x="9" y="16"/>
                  </a:lnTo>
                  <a:lnTo>
                    <a:pt x="10" y="16"/>
                  </a:lnTo>
                  <a:lnTo>
                    <a:pt x="11" y="16"/>
                  </a:lnTo>
                  <a:lnTo>
                    <a:pt x="11" y="15"/>
                  </a:lnTo>
                  <a:lnTo>
                    <a:pt x="12" y="15"/>
                  </a:lnTo>
                  <a:lnTo>
                    <a:pt x="13" y="15"/>
                  </a:lnTo>
                  <a:lnTo>
                    <a:pt x="13" y="14"/>
                  </a:lnTo>
                  <a:lnTo>
                    <a:pt x="14" y="14"/>
                  </a:lnTo>
                  <a:lnTo>
                    <a:pt x="14" y="13"/>
                  </a:lnTo>
                  <a:lnTo>
                    <a:pt x="15" y="13"/>
                  </a:lnTo>
                  <a:lnTo>
                    <a:pt x="15" y="12"/>
                  </a:lnTo>
                  <a:lnTo>
                    <a:pt x="15" y="11"/>
                  </a:lnTo>
                  <a:lnTo>
                    <a:pt x="16" y="11"/>
                  </a:lnTo>
                  <a:lnTo>
                    <a:pt x="16" y="10"/>
                  </a:lnTo>
                  <a:lnTo>
                    <a:pt x="16" y="9"/>
                  </a:lnTo>
                  <a:lnTo>
                    <a:pt x="16" y="8"/>
                  </a:lnTo>
                </a:path>
              </a:pathLst>
            </a:custGeom>
            <a:noFill/>
            <a:ln w="15875">
              <a:solidFill>
                <a:srgbClr val="000000"/>
              </a:solidFill>
              <a:prstDash val="solid"/>
              <a:round/>
              <a:headEnd/>
              <a:tailEnd/>
            </a:ln>
          </p:spPr>
          <p:txBody>
            <a:bodyPr/>
            <a:lstStyle/>
            <a:p>
              <a:endParaRPr lang="zh-CN" altLang="en-US"/>
            </a:p>
          </p:txBody>
        </p:sp>
        <p:sp>
          <p:nvSpPr>
            <p:cNvPr id="88146" name="Freeform 25"/>
            <p:cNvSpPr>
              <a:spLocks/>
            </p:cNvSpPr>
            <p:nvPr/>
          </p:nvSpPr>
          <p:spPr bwMode="auto">
            <a:xfrm>
              <a:off x="5894539" y="4636206"/>
              <a:ext cx="14446" cy="13478"/>
            </a:xfrm>
            <a:custGeom>
              <a:avLst/>
              <a:gdLst>
                <a:gd name="T0" fmla="*/ 26901155 w 16"/>
                <a:gd name="T1" fmla="*/ 7096167 h 16"/>
                <a:gd name="T2" fmla="*/ 26901155 w 16"/>
                <a:gd name="T3" fmla="*/ 4967485 h 16"/>
                <a:gd name="T4" fmla="*/ 25270563 w 16"/>
                <a:gd name="T5" fmla="*/ 4257363 h 16"/>
                <a:gd name="T6" fmla="*/ 23639972 w 16"/>
                <a:gd name="T7" fmla="*/ 2838803 h 16"/>
                <a:gd name="T8" fmla="*/ 22010283 w 16"/>
                <a:gd name="T9" fmla="*/ 2128681 h 16"/>
                <a:gd name="T10" fmla="*/ 20379692 w 16"/>
                <a:gd name="T11" fmla="*/ 709280 h 16"/>
                <a:gd name="T12" fmla="*/ 18749100 w 16"/>
                <a:gd name="T13" fmla="*/ 0 h 16"/>
                <a:gd name="T14" fmla="*/ 15488820 w 16"/>
                <a:gd name="T15" fmla="*/ 0 h 16"/>
                <a:gd name="T16" fmla="*/ 11412338 w 16"/>
                <a:gd name="T17" fmla="*/ 0 h 16"/>
                <a:gd name="T18" fmla="*/ 8152058 w 16"/>
                <a:gd name="T19" fmla="*/ 0 h 16"/>
                <a:gd name="T20" fmla="*/ 6521465 w 16"/>
                <a:gd name="T21" fmla="*/ 709280 h 16"/>
                <a:gd name="T22" fmla="*/ 4890873 w 16"/>
                <a:gd name="T23" fmla="*/ 2128681 h 16"/>
                <a:gd name="T24" fmla="*/ 3261184 w 16"/>
                <a:gd name="T25" fmla="*/ 2838803 h 16"/>
                <a:gd name="T26" fmla="*/ 1630592 w 16"/>
                <a:gd name="T27" fmla="*/ 4257363 h 16"/>
                <a:gd name="T28" fmla="*/ 0 w 16"/>
                <a:gd name="T29" fmla="*/ 4967485 h 16"/>
                <a:gd name="T30" fmla="*/ 0 w 16"/>
                <a:gd name="T31" fmla="*/ 7096167 h 16"/>
                <a:gd name="T32" fmla="*/ 0 w 16"/>
                <a:gd name="T33" fmla="*/ 9224848 h 16"/>
                <a:gd name="T34" fmla="*/ 0 w 16"/>
                <a:gd name="T35" fmla="*/ 11353528 h 16"/>
                <a:gd name="T36" fmla="*/ 1630592 w 16"/>
                <a:gd name="T37" fmla="*/ 12062808 h 16"/>
                <a:gd name="T38" fmla="*/ 3261184 w 16"/>
                <a:gd name="T39" fmla="*/ 13482209 h 16"/>
                <a:gd name="T40" fmla="*/ 4890873 w 16"/>
                <a:gd name="T41" fmla="*/ 14191491 h 16"/>
                <a:gd name="T42" fmla="*/ 6521465 w 16"/>
                <a:gd name="T43" fmla="*/ 15610893 h 16"/>
                <a:gd name="T44" fmla="*/ 8152058 w 16"/>
                <a:gd name="T45" fmla="*/ 16321014 h 16"/>
                <a:gd name="T46" fmla="*/ 11412338 w 16"/>
                <a:gd name="T47" fmla="*/ 16321014 h 16"/>
                <a:gd name="T48" fmla="*/ 15488820 w 16"/>
                <a:gd name="T49" fmla="*/ 16321014 h 16"/>
                <a:gd name="T50" fmla="*/ 18749100 w 16"/>
                <a:gd name="T51" fmla="*/ 16321014 h 16"/>
                <a:gd name="T52" fmla="*/ 20379692 w 16"/>
                <a:gd name="T53" fmla="*/ 15610893 h 16"/>
                <a:gd name="T54" fmla="*/ 22010283 w 16"/>
                <a:gd name="T55" fmla="*/ 14191491 h 16"/>
                <a:gd name="T56" fmla="*/ 23639972 w 16"/>
                <a:gd name="T57" fmla="*/ 13482209 h 16"/>
                <a:gd name="T58" fmla="*/ 25270563 w 16"/>
                <a:gd name="T59" fmla="*/ 12062808 h 16"/>
                <a:gd name="T60" fmla="*/ 26901155 w 16"/>
                <a:gd name="T61" fmla="*/ 11353528 h 16"/>
                <a:gd name="T62" fmla="*/ 26901155 w 16"/>
                <a:gd name="T63" fmla="*/ 9224848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6"/>
                <a:gd name="T98" fmla="*/ 16 w 16"/>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6">
                  <a:moveTo>
                    <a:pt x="16" y="8"/>
                  </a:moveTo>
                  <a:lnTo>
                    <a:pt x="16" y="7"/>
                  </a:lnTo>
                  <a:lnTo>
                    <a:pt x="16" y="6"/>
                  </a:lnTo>
                  <a:lnTo>
                    <a:pt x="16" y="5"/>
                  </a:lnTo>
                  <a:lnTo>
                    <a:pt x="15" y="5"/>
                  </a:lnTo>
                  <a:lnTo>
                    <a:pt x="15" y="4"/>
                  </a:lnTo>
                  <a:lnTo>
                    <a:pt x="15" y="3"/>
                  </a:lnTo>
                  <a:lnTo>
                    <a:pt x="14" y="3"/>
                  </a:lnTo>
                  <a:lnTo>
                    <a:pt x="14" y="2"/>
                  </a:lnTo>
                  <a:lnTo>
                    <a:pt x="13" y="2"/>
                  </a:lnTo>
                  <a:lnTo>
                    <a:pt x="13" y="1"/>
                  </a:lnTo>
                  <a:lnTo>
                    <a:pt x="12" y="1"/>
                  </a:lnTo>
                  <a:lnTo>
                    <a:pt x="11" y="1"/>
                  </a:lnTo>
                  <a:lnTo>
                    <a:pt x="11" y="0"/>
                  </a:lnTo>
                  <a:lnTo>
                    <a:pt x="10" y="0"/>
                  </a:lnTo>
                  <a:lnTo>
                    <a:pt x="9" y="0"/>
                  </a:lnTo>
                  <a:lnTo>
                    <a:pt x="8" y="0"/>
                  </a:lnTo>
                  <a:lnTo>
                    <a:pt x="7" y="0"/>
                  </a:lnTo>
                  <a:lnTo>
                    <a:pt x="6" y="0"/>
                  </a:lnTo>
                  <a:lnTo>
                    <a:pt x="5" y="0"/>
                  </a:lnTo>
                  <a:lnTo>
                    <a:pt x="5" y="1"/>
                  </a:lnTo>
                  <a:lnTo>
                    <a:pt x="4" y="1"/>
                  </a:lnTo>
                  <a:lnTo>
                    <a:pt x="3" y="1"/>
                  </a:lnTo>
                  <a:lnTo>
                    <a:pt x="3" y="2"/>
                  </a:lnTo>
                  <a:lnTo>
                    <a:pt x="2" y="2"/>
                  </a:lnTo>
                  <a:lnTo>
                    <a:pt x="2" y="3"/>
                  </a:lnTo>
                  <a:lnTo>
                    <a:pt x="1" y="3"/>
                  </a:lnTo>
                  <a:lnTo>
                    <a:pt x="1" y="4"/>
                  </a:lnTo>
                  <a:lnTo>
                    <a:pt x="1" y="5"/>
                  </a:lnTo>
                  <a:lnTo>
                    <a:pt x="0" y="5"/>
                  </a:lnTo>
                  <a:lnTo>
                    <a:pt x="0" y="6"/>
                  </a:lnTo>
                  <a:lnTo>
                    <a:pt x="0" y="7"/>
                  </a:lnTo>
                  <a:lnTo>
                    <a:pt x="0" y="8"/>
                  </a:lnTo>
                  <a:lnTo>
                    <a:pt x="0" y="9"/>
                  </a:lnTo>
                  <a:lnTo>
                    <a:pt x="0" y="10"/>
                  </a:lnTo>
                  <a:lnTo>
                    <a:pt x="0" y="11"/>
                  </a:lnTo>
                  <a:lnTo>
                    <a:pt x="1" y="11"/>
                  </a:lnTo>
                  <a:lnTo>
                    <a:pt x="1" y="12"/>
                  </a:lnTo>
                  <a:lnTo>
                    <a:pt x="1" y="13"/>
                  </a:lnTo>
                  <a:lnTo>
                    <a:pt x="2" y="13"/>
                  </a:lnTo>
                  <a:lnTo>
                    <a:pt x="2" y="14"/>
                  </a:lnTo>
                  <a:lnTo>
                    <a:pt x="3" y="14"/>
                  </a:lnTo>
                  <a:lnTo>
                    <a:pt x="3" y="15"/>
                  </a:lnTo>
                  <a:lnTo>
                    <a:pt x="4" y="15"/>
                  </a:lnTo>
                  <a:lnTo>
                    <a:pt x="5" y="15"/>
                  </a:lnTo>
                  <a:lnTo>
                    <a:pt x="5" y="16"/>
                  </a:lnTo>
                  <a:lnTo>
                    <a:pt x="6" y="16"/>
                  </a:lnTo>
                  <a:lnTo>
                    <a:pt x="7" y="16"/>
                  </a:lnTo>
                  <a:lnTo>
                    <a:pt x="8" y="16"/>
                  </a:lnTo>
                  <a:lnTo>
                    <a:pt x="9" y="16"/>
                  </a:lnTo>
                  <a:lnTo>
                    <a:pt x="10" y="16"/>
                  </a:lnTo>
                  <a:lnTo>
                    <a:pt x="11" y="16"/>
                  </a:lnTo>
                  <a:lnTo>
                    <a:pt x="11" y="15"/>
                  </a:lnTo>
                  <a:lnTo>
                    <a:pt x="12" y="15"/>
                  </a:lnTo>
                  <a:lnTo>
                    <a:pt x="13" y="15"/>
                  </a:lnTo>
                  <a:lnTo>
                    <a:pt x="13" y="14"/>
                  </a:lnTo>
                  <a:lnTo>
                    <a:pt x="14" y="14"/>
                  </a:lnTo>
                  <a:lnTo>
                    <a:pt x="14" y="13"/>
                  </a:lnTo>
                  <a:lnTo>
                    <a:pt x="15" y="13"/>
                  </a:lnTo>
                  <a:lnTo>
                    <a:pt x="15" y="12"/>
                  </a:lnTo>
                  <a:lnTo>
                    <a:pt x="15" y="11"/>
                  </a:lnTo>
                  <a:lnTo>
                    <a:pt x="16" y="11"/>
                  </a:lnTo>
                  <a:lnTo>
                    <a:pt x="16" y="10"/>
                  </a:lnTo>
                  <a:lnTo>
                    <a:pt x="16" y="9"/>
                  </a:lnTo>
                  <a:lnTo>
                    <a:pt x="16" y="8"/>
                  </a:lnTo>
                </a:path>
              </a:pathLst>
            </a:custGeom>
            <a:noFill/>
            <a:ln w="15875">
              <a:solidFill>
                <a:srgbClr val="000000"/>
              </a:solidFill>
              <a:prstDash val="solid"/>
              <a:round/>
              <a:headEnd/>
              <a:tailEnd/>
            </a:ln>
          </p:spPr>
          <p:txBody>
            <a:bodyPr/>
            <a:lstStyle/>
            <a:p>
              <a:endParaRPr lang="zh-CN" altLang="en-US"/>
            </a:p>
          </p:txBody>
        </p:sp>
        <p:sp>
          <p:nvSpPr>
            <p:cNvPr id="88147" name="Freeform 26"/>
            <p:cNvSpPr>
              <a:spLocks/>
            </p:cNvSpPr>
            <p:nvPr/>
          </p:nvSpPr>
          <p:spPr bwMode="auto">
            <a:xfrm>
              <a:off x="6000475" y="4725274"/>
              <a:ext cx="14446" cy="14650"/>
            </a:xfrm>
            <a:custGeom>
              <a:avLst/>
              <a:gdLst>
                <a:gd name="T0" fmla="*/ 26901155 w 16"/>
                <a:gd name="T1" fmla="*/ 7426688 h 17"/>
                <a:gd name="T2" fmla="*/ 26901155 w 16"/>
                <a:gd name="T3" fmla="*/ 5198164 h 17"/>
                <a:gd name="T4" fmla="*/ 25270563 w 16"/>
                <a:gd name="T5" fmla="*/ 4456185 h 17"/>
                <a:gd name="T6" fmla="*/ 23639972 w 16"/>
                <a:gd name="T7" fmla="*/ 2970502 h 17"/>
                <a:gd name="T8" fmla="*/ 22010283 w 16"/>
                <a:gd name="T9" fmla="*/ 2227662 h 17"/>
                <a:gd name="T10" fmla="*/ 20379692 w 16"/>
                <a:gd name="T11" fmla="*/ 742841 h 17"/>
                <a:gd name="T12" fmla="*/ 18749100 w 16"/>
                <a:gd name="T13" fmla="*/ 0 h 17"/>
                <a:gd name="T14" fmla="*/ 15488820 w 16"/>
                <a:gd name="T15" fmla="*/ 0 h 17"/>
                <a:gd name="T16" fmla="*/ 11412338 w 16"/>
                <a:gd name="T17" fmla="*/ 0 h 17"/>
                <a:gd name="T18" fmla="*/ 8152058 w 16"/>
                <a:gd name="T19" fmla="*/ 0 h 17"/>
                <a:gd name="T20" fmla="*/ 6521465 w 16"/>
                <a:gd name="T21" fmla="*/ 742841 h 17"/>
                <a:gd name="T22" fmla="*/ 4890873 w 16"/>
                <a:gd name="T23" fmla="*/ 2227662 h 17"/>
                <a:gd name="T24" fmla="*/ 3261184 w 16"/>
                <a:gd name="T25" fmla="*/ 2970502 h 17"/>
                <a:gd name="T26" fmla="*/ 1630592 w 16"/>
                <a:gd name="T27" fmla="*/ 4456185 h 17"/>
                <a:gd name="T28" fmla="*/ 0 w 16"/>
                <a:gd name="T29" fmla="*/ 5198164 h 17"/>
                <a:gd name="T30" fmla="*/ 0 w 16"/>
                <a:gd name="T31" fmla="*/ 7426688 h 17"/>
                <a:gd name="T32" fmla="*/ 0 w 16"/>
                <a:gd name="T33" fmla="*/ 9654349 h 17"/>
                <a:gd name="T34" fmla="*/ 0 w 16"/>
                <a:gd name="T35" fmla="*/ 11882010 h 17"/>
                <a:gd name="T36" fmla="*/ 1630592 w 16"/>
                <a:gd name="T37" fmla="*/ 13367691 h 17"/>
                <a:gd name="T38" fmla="*/ 3261184 w 16"/>
                <a:gd name="T39" fmla="*/ 14110532 h 17"/>
                <a:gd name="T40" fmla="*/ 4890873 w 16"/>
                <a:gd name="T41" fmla="*/ 15595356 h 17"/>
                <a:gd name="T42" fmla="*/ 6521465 w 16"/>
                <a:gd name="T43" fmla="*/ 16338196 h 17"/>
                <a:gd name="T44" fmla="*/ 8152058 w 16"/>
                <a:gd name="T45" fmla="*/ 17823016 h 17"/>
                <a:gd name="T46" fmla="*/ 11412338 w 16"/>
                <a:gd name="T47" fmla="*/ 17823016 h 17"/>
                <a:gd name="T48" fmla="*/ 13858225 w 16"/>
                <a:gd name="T49" fmla="*/ 18565857 h 17"/>
                <a:gd name="T50" fmla="*/ 15488820 w 16"/>
                <a:gd name="T51" fmla="*/ 17823016 h 17"/>
                <a:gd name="T52" fmla="*/ 18749100 w 16"/>
                <a:gd name="T53" fmla="*/ 17823016 h 17"/>
                <a:gd name="T54" fmla="*/ 20379692 w 16"/>
                <a:gd name="T55" fmla="*/ 16338196 h 17"/>
                <a:gd name="T56" fmla="*/ 22010283 w 16"/>
                <a:gd name="T57" fmla="*/ 15595356 h 17"/>
                <a:gd name="T58" fmla="*/ 23639972 w 16"/>
                <a:gd name="T59" fmla="*/ 14110532 h 17"/>
                <a:gd name="T60" fmla="*/ 25270563 w 16"/>
                <a:gd name="T61" fmla="*/ 13367691 h 17"/>
                <a:gd name="T62" fmla="*/ 26901155 w 16"/>
                <a:gd name="T63" fmla="*/ 11882010 h 17"/>
                <a:gd name="T64" fmla="*/ 26901155 w 16"/>
                <a:gd name="T65" fmla="*/ 9654349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7"/>
                <a:gd name="T101" fmla="*/ 16 w 16"/>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7">
                  <a:moveTo>
                    <a:pt x="16" y="8"/>
                  </a:moveTo>
                  <a:lnTo>
                    <a:pt x="16" y="7"/>
                  </a:lnTo>
                  <a:lnTo>
                    <a:pt x="16" y="6"/>
                  </a:lnTo>
                  <a:lnTo>
                    <a:pt x="16" y="5"/>
                  </a:lnTo>
                  <a:lnTo>
                    <a:pt x="15" y="5"/>
                  </a:lnTo>
                  <a:lnTo>
                    <a:pt x="15" y="4"/>
                  </a:lnTo>
                  <a:lnTo>
                    <a:pt x="15" y="3"/>
                  </a:lnTo>
                  <a:lnTo>
                    <a:pt x="14" y="3"/>
                  </a:lnTo>
                  <a:lnTo>
                    <a:pt x="14" y="2"/>
                  </a:lnTo>
                  <a:lnTo>
                    <a:pt x="13" y="2"/>
                  </a:lnTo>
                  <a:lnTo>
                    <a:pt x="13" y="1"/>
                  </a:lnTo>
                  <a:lnTo>
                    <a:pt x="12" y="1"/>
                  </a:lnTo>
                  <a:lnTo>
                    <a:pt x="12" y="0"/>
                  </a:lnTo>
                  <a:lnTo>
                    <a:pt x="11" y="0"/>
                  </a:lnTo>
                  <a:lnTo>
                    <a:pt x="10" y="0"/>
                  </a:lnTo>
                  <a:lnTo>
                    <a:pt x="9" y="0"/>
                  </a:lnTo>
                  <a:lnTo>
                    <a:pt x="8" y="0"/>
                  </a:lnTo>
                  <a:lnTo>
                    <a:pt x="7" y="0"/>
                  </a:lnTo>
                  <a:lnTo>
                    <a:pt x="6" y="0"/>
                  </a:lnTo>
                  <a:lnTo>
                    <a:pt x="5" y="0"/>
                  </a:lnTo>
                  <a:lnTo>
                    <a:pt x="4" y="0"/>
                  </a:lnTo>
                  <a:lnTo>
                    <a:pt x="4" y="1"/>
                  </a:lnTo>
                  <a:lnTo>
                    <a:pt x="3" y="1"/>
                  </a:lnTo>
                  <a:lnTo>
                    <a:pt x="3" y="2"/>
                  </a:lnTo>
                  <a:lnTo>
                    <a:pt x="2" y="2"/>
                  </a:lnTo>
                  <a:lnTo>
                    <a:pt x="2" y="3"/>
                  </a:lnTo>
                  <a:lnTo>
                    <a:pt x="1" y="3"/>
                  </a:lnTo>
                  <a:lnTo>
                    <a:pt x="1" y="4"/>
                  </a:lnTo>
                  <a:lnTo>
                    <a:pt x="1" y="5"/>
                  </a:lnTo>
                  <a:lnTo>
                    <a:pt x="0" y="5"/>
                  </a:lnTo>
                  <a:lnTo>
                    <a:pt x="0" y="6"/>
                  </a:lnTo>
                  <a:lnTo>
                    <a:pt x="0" y="7"/>
                  </a:lnTo>
                  <a:lnTo>
                    <a:pt x="0" y="8"/>
                  </a:lnTo>
                  <a:lnTo>
                    <a:pt x="0" y="9"/>
                  </a:lnTo>
                  <a:lnTo>
                    <a:pt x="0" y="10"/>
                  </a:lnTo>
                  <a:lnTo>
                    <a:pt x="0" y="11"/>
                  </a:lnTo>
                  <a:lnTo>
                    <a:pt x="1" y="11"/>
                  </a:lnTo>
                  <a:lnTo>
                    <a:pt x="1" y="12"/>
                  </a:lnTo>
                  <a:lnTo>
                    <a:pt x="1" y="13"/>
                  </a:lnTo>
                  <a:lnTo>
                    <a:pt x="2" y="13"/>
                  </a:lnTo>
                  <a:lnTo>
                    <a:pt x="2" y="14"/>
                  </a:lnTo>
                  <a:lnTo>
                    <a:pt x="3" y="14"/>
                  </a:lnTo>
                  <a:lnTo>
                    <a:pt x="3" y="15"/>
                  </a:lnTo>
                  <a:lnTo>
                    <a:pt x="4" y="15"/>
                  </a:lnTo>
                  <a:lnTo>
                    <a:pt x="4" y="16"/>
                  </a:lnTo>
                  <a:lnTo>
                    <a:pt x="5" y="16"/>
                  </a:lnTo>
                  <a:lnTo>
                    <a:pt x="6" y="16"/>
                  </a:lnTo>
                  <a:lnTo>
                    <a:pt x="7" y="16"/>
                  </a:lnTo>
                  <a:lnTo>
                    <a:pt x="8" y="16"/>
                  </a:lnTo>
                  <a:lnTo>
                    <a:pt x="8" y="17"/>
                  </a:lnTo>
                  <a:lnTo>
                    <a:pt x="8" y="16"/>
                  </a:lnTo>
                  <a:lnTo>
                    <a:pt x="9" y="16"/>
                  </a:lnTo>
                  <a:lnTo>
                    <a:pt x="10" y="16"/>
                  </a:lnTo>
                  <a:lnTo>
                    <a:pt x="11" y="16"/>
                  </a:lnTo>
                  <a:lnTo>
                    <a:pt x="12" y="16"/>
                  </a:lnTo>
                  <a:lnTo>
                    <a:pt x="12" y="15"/>
                  </a:lnTo>
                  <a:lnTo>
                    <a:pt x="13" y="15"/>
                  </a:lnTo>
                  <a:lnTo>
                    <a:pt x="13" y="14"/>
                  </a:lnTo>
                  <a:lnTo>
                    <a:pt x="14" y="14"/>
                  </a:lnTo>
                  <a:lnTo>
                    <a:pt x="14" y="13"/>
                  </a:lnTo>
                  <a:lnTo>
                    <a:pt x="15" y="13"/>
                  </a:lnTo>
                  <a:lnTo>
                    <a:pt x="15" y="12"/>
                  </a:lnTo>
                  <a:lnTo>
                    <a:pt x="15" y="11"/>
                  </a:lnTo>
                  <a:lnTo>
                    <a:pt x="16" y="11"/>
                  </a:lnTo>
                  <a:lnTo>
                    <a:pt x="16" y="10"/>
                  </a:lnTo>
                  <a:lnTo>
                    <a:pt x="16" y="9"/>
                  </a:lnTo>
                  <a:lnTo>
                    <a:pt x="16" y="8"/>
                  </a:lnTo>
                </a:path>
              </a:pathLst>
            </a:custGeom>
            <a:noFill/>
            <a:ln w="15875">
              <a:solidFill>
                <a:srgbClr val="000000"/>
              </a:solidFill>
              <a:prstDash val="solid"/>
              <a:round/>
              <a:headEnd/>
              <a:tailEnd/>
            </a:ln>
          </p:spPr>
          <p:txBody>
            <a:bodyPr/>
            <a:lstStyle/>
            <a:p>
              <a:endParaRPr lang="zh-CN" altLang="en-US"/>
            </a:p>
          </p:txBody>
        </p:sp>
        <p:sp>
          <p:nvSpPr>
            <p:cNvPr id="88148" name="Oval 27"/>
            <p:cNvSpPr>
              <a:spLocks noChangeArrowheads="1"/>
            </p:cNvSpPr>
            <p:nvPr/>
          </p:nvSpPr>
          <p:spPr bwMode="auto">
            <a:xfrm>
              <a:off x="6114728" y="4456896"/>
              <a:ext cx="16197" cy="15821"/>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149" name="Oval 28"/>
            <p:cNvSpPr>
              <a:spLocks noChangeArrowheads="1"/>
            </p:cNvSpPr>
            <p:nvPr/>
          </p:nvSpPr>
          <p:spPr bwMode="auto">
            <a:xfrm>
              <a:off x="5910736" y="4342045"/>
              <a:ext cx="74418" cy="74419"/>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150" name="Freeform 29"/>
            <p:cNvSpPr>
              <a:spLocks/>
            </p:cNvSpPr>
            <p:nvPr/>
          </p:nvSpPr>
          <p:spPr bwMode="auto">
            <a:xfrm>
              <a:off x="6387009" y="4537762"/>
              <a:ext cx="84486" cy="36330"/>
            </a:xfrm>
            <a:custGeom>
              <a:avLst/>
              <a:gdLst>
                <a:gd name="T0" fmla="*/ 32959612 w 193"/>
                <a:gd name="T1" fmla="*/ 0 h 62"/>
                <a:gd name="T2" fmla="*/ 36983858 w 193"/>
                <a:gd name="T3" fmla="*/ 14764630 h 62"/>
                <a:gd name="T4" fmla="*/ 0 w 193"/>
                <a:gd name="T5" fmla="*/ 21288212 h 62"/>
                <a:gd name="T6" fmla="*/ 32959612 w 193"/>
                <a:gd name="T7" fmla="*/ 0 h 62"/>
                <a:gd name="T8" fmla="*/ 36983858 w 193"/>
                <a:gd name="T9" fmla="*/ 14764630 h 62"/>
                <a:gd name="T10" fmla="*/ 32959612 w 193"/>
                <a:gd name="T11" fmla="*/ 0 h 62"/>
                <a:gd name="T12" fmla="*/ 0 60000 65536"/>
                <a:gd name="T13" fmla="*/ 0 60000 65536"/>
                <a:gd name="T14" fmla="*/ 0 60000 65536"/>
                <a:gd name="T15" fmla="*/ 0 60000 65536"/>
                <a:gd name="T16" fmla="*/ 0 60000 65536"/>
                <a:gd name="T17" fmla="*/ 0 60000 65536"/>
                <a:gd name="T18" fmla="*/ 0 w 193"/>
                <a:gd name="T19" fmla="*/ 0 h 62"/>
                <a:gd name="T20" fmla="*/ 193 w 19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193" h="62">
                  <a:moveTo>
                    <a:pt x="172" y="0"/>
                  </a:moveTo>
                  <a:lnTo>
                    <a:pt x="193" y="43"/>
                  </a:lnTo>
                  <a:lnTo>
                    <a:pt x="0" y="62"/>
                  </a:lnTo>
                  <a:lnTo>
                    <a:pt x="172" y="0"/>
                  </a:lnTo>
                  <a:lnTo>
                    <a:pt x="193" y="43"/>
                  </a:lnTo>
                  <a:lnTo>
                    <a:pt x="172" y="0"/>
                  </a:lnTo>
                  <a:close/>
                </a:path>
              </a:pathLst>
            </a:custGeom>
            <a:noFill/>
            <a:ln w="3175">
              <a:solidFill>
                <a:srgbClr val="000000"/>
              </a:solidFill>
              <a:prstDash val="solid"/>
              <a:round/>
              <a:headEnd/>
              <a:tailEnd/>
            </a:ln>
          </p:spPr>
          <p:txBody>
            <a:bodyPr/>
            <a:lstStyle/>
            <a:p>
              <a:endParaRPr lang="zh-CN" altLang="en-US"/>
            </a:p>
          </p:txBody>
        </p:sp>
        <p:sp>
          <p:nvSpPr>
            <p:cNvPr id="88151" name="Line 30"/>
            <p:cNvSpPr>
              <a:spLocks noChangeShapeType="1"/>
            </p:cNvSpPr>
            <p:nvPr/>
          </p:nvSpPr>
          <p:spPr bwMode="auto">
            <a:xfrm flipH="1">
              <a:off x="6466679" y="4514908"/>
              <a:ext cx="116004" cy="35158"/>
            </a:xfrm>
            <a:prstGeom prst="line">
              <a:avLst/>
            </a:prstGeom>
            <a:noFill/>
            <a:ln w="15875">
              <a:solidFill>
                <a:srgbClr val="000000"/>
              </a:solidFill>
              <a:round/>
              <a:headEnd/>
              <a:tailEnd/>
            </a:ln>
          </p:spPr>
          <p:txBody>
            <a:bodyPr/>
            <a:lstStyle/>
            <a:p>
              <a:endParaRPr lang="zh-CN" altLang="en-US"/>
            </a:p>
          </p:txBody>
        </p:sp>
        <p:sp>
          <p:nvSpPr>
            <p:cNvPr id="88152" name="Freeform 31"/>
            <p:cNvSpPr>
              <a:spLocks/>
            </p:cNvSpPr>
            <p:nvPr/>
          </p:nvSpPr>
          <p:spPr bwMode="auto">
            <a:xfrm>
              <a:off x="6575680" y="4306886"/>
              <a:ext cx="61285" cy="69146"/>
            </a:xfrm>
            <a:custGeom>
              <a:avLst/>
              <a:gdLst>
                <a:gd name="T0" fmla="*/ 26827504 w 140"/>
                <a:gd name="T1" fmla="*/ 31590347 h 118"/>
                <a:gd name="T2" fmla="*/ 17437770 w 140"/>
                <a:gd name="T3" fmla="*/ 40518392 h 118"/>
                <a:gd name="T4" fmla="*/ 0 w 140"/>
                <a:gd name="T5" fmla="*/ 0 h 118"/>
                <a:gd name="T6" fmla="*/ 26827504 w 140"/>
                <a:gd name="T7" fmla="*/ 31590347 h 118"/>
                <a:gd name="T8" fmla="*/ 17437770 w 140"/>
                <a:gd name="T9" fmla="*/ 40518392 h 118"/>
                <a:gd name="T10" fmla="*/ 26827504 w 140"/>
                <a:gd name="T11" fmla="*/ 31590347 h 118"/>
                <a:gd name="T12" fmla="*/ 0 60000 65536"/>
                <a:gd name="T13" fmla="*/ 0 60000 65536"/>
                <a:gd name="T14" fmla="*/ 0 60000 65536"/>
                <a:gd name="T15" fmla="*/ 0 60000 65536"/>
                <a:gd name="T16" fmla="*/ 0 60000 65536"/>
                <a:gd name="T17" fmla="*/ 0 60000 65536"/>
                <a:gd name="T18" fmla="*/ 0 w 140"/>
                <a:gd name="T19" fmla="*/ 0 h 118"/>
                <a:gd name="T20" fmla="*/ 140 w 140"/>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40" h="118">
                  <a:moveTo>
                    <a:pt x="140" y="92"/>
                  </a:moveTo>
                  <a:lnTo>
                    <a:pt x="91" y="118"/>
                  </a:lnTo>
                  <a:lnTo>
                    <a:pt x="0" y="0"/>
                  </a:lnTo>
                  <a:lnTo>
                    <a:pt x="140" y="92"/>
                  </a:lnTo>
                  <a:lnTo>
                    <a:pt x="91" y="118"/>
                  </a:lnTo>
                  <a:lnTo>
                    <a:pt x="140" y="92"/>
                  </a:lnTo>
                  <a:close/>
                </a:path>
              </a:pathLst>
            </a:custGeom>
            <a:noFill/>
            <a:ln w="3175">
              <a:solidFill>
                <a:srgbClr val="000000"/>
              </a:solidFill>
              <a:prstDash val="solid"/>
              <a:round/>
              <a:headEnd/>
              <a:tailEnd/>
            </a:ln>
          </p:spPr>
          <p:txBody>
            <a:bodyPr/>
            <a:lstStyle/>
            <a:p>
              <a:endParaRPr lang="zh-CN" altLang="en-US"/>
            </a:p>
          </p:txBody>
        </p:sp>
        <p:sp>
          <p:nvSpPr>
            <p:cNvPr id="88153" name="Line 32"/>
            <p:cNvSpPr>
              <a:spLocks noChangeShapeType="1"/>
            </p:cNvSpPr>
            <p:nvPr/>
          </p:nvSpPr>
          <p:spPr bwMode="auto">
            <a:xfrm flipH="1" flipV="1">
              <a:off x="6626021" y="4368414"/>
              <a:ext cx="50779" cy="63285"/>
            </a:xfrm>
            <a:prstGeom prst="line">
              <a:avLst/>
            </a:prstGeom>
            <a:noFill/>
            <a:ln w="15875">
              <a:solidFill>
                <a:srgbClr val="000000"/>
              </a:solidFill>
              <a:round/>
              <a:headEnd/>
              <a:tailEnd/>
            </a:ln>
          </p:spPr>
          <p:txBody>
            <a:bodyPr/>
            <a:lstStyle/>
            <a:p>
              <a:endParaRPr lang="zh-CN" altLang="en-US"/>
            </a:p>
          </p:txBody>
        </p:sp>
        <p:sp>
          <p:nvSpPr>
            <p:cNvPr id="88154" name="Freeform 33"/>
            <p:cNvSpPr>
              <a:spLocks/>
            </p:cNvSpPr>
            <p:nvPr/>
          </p:nvSpPr>
          <p:spPr bwMode="auto">
            <a:xfrm>
              <a:off x="6791928" y="4922749"/>
              <a:ext cx="27140" cy="78521"/>
            </a:xfrm>
            <a:custGeom>
              <a:avLst/>
              <a:gdLst>
                <a:gd name="T0" fmla="*/ 0 w 62"/>
                <a:gd name="T1" fmla="*/ 0 h 134"/>
                <a:gd name="T2" fmla="*/ 11880317 w 62"/>
                <a:gd name="T3" fmla="*/ 1030148 h 134"/>
                <a:gd name="T4" fmla="*/ 2682483 w 62"/>
                <a:gd name="T5" fmla="*/ 46011545 h 134"/>
                <a:gd name="T6" fmla="*/ 0 w 62"/>
                <a:gd name="T7" fmla="*/ 0 h 134"/>
                <a:gd name="T8" fmla="*/ 11880317 w 62"/>
                <a:gd name="T9" fmla="*/ 1030148 h 134"/>
                <a:gd name="T10" fmla="*/ 0 w 62"/>
                <a:gd name="T11" fmla="*/ 0 h 134"/>
                <a:gd name="T12" fmla="*/ 0 60000 65536"/>
                <a:gd name="T13" fmla="*/ 0 60000 65536"/>
                <a:gd name="T14" fmla="*/ 0 60000 65536"/>
                <a:gd name="T15" fmla="*/ 0 60000 65536"/>
                <a:gd name="T16" fmla="*/ 0 60000 65536"/>
                <a:gd name="T17" fmla="*/ 0 60000 65536"/>
                <a:gd name="T18" fmla="*/ 0 w 62"/>
                <a:gd name="T19" fmla="*/ 0 h 134"/>
                <a:gd name="T20" fmla="*/ 62 w 6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62" h="134">
                  <a:moveTo>
                    <a:pt x="0" y="0"/>
                  </a:moveTo>
                  <a:lnTo>
                    <a:pt x="62" y="3"/>
                  </a:lnTo>
                  <a:lnTo>
                    <a:pt x="14" y="134"/>
                  </a:lnTo>
                  <a:lnTo>
                    <a:pt x="0" y="0"/>
                  </a:lnTo>
                  <a:lnTo>
                    <a:pt x="62" y="3"/>
                  </a:lnTo>
                  <a:lnTo>
                    <a:pt x="0" y="0"/>
                  </a:lnTo>
                  <a:close/>
                </a:path>
              </a:pathLst>
            </a:custGeom>
            <a:noFill/>
            <a:ln w="3175">
              <a:solidFill>
                <a:srgbClr val="000000"/>
              </a:solidFill>
              <a:prstDash val="solid"/>
              <a:round/>
              <a:headEnd/>
              <a:tailEnd/>
            </a:ln>
          </p:spPr>
          <p:txBody>
            <a:bodyPr/>
            <a:lstStyle/>
            <a:p>
              <a:endParaRPr lang="zh-CN" altLang="en-US"/>
            </a:p>
          </p:txBody>
        </p:sp>
        <p:sp>
          <p:nvSpPr>
            <p:cNvPr id="88155" name="Line 34"/>
            <p:cNvSpPr>
              <a:spLocks noChangeShapeType="1"/>
            </p:cNvSpPr>
            <p:nvPr/>
          </p:nvSpPr>
          <p:spPr bwMode="auto">
            <a:xfrm flipH="1">
              <a:off x="6805499" y="4803210"/>
              <a:ext cx="10944" cy="120125"/>
            </a:xfrm>
            <a:prstGeom prst="line">
              <a:avLst/>
            </a:prstGeom>
            <a:noFill/>
            <a:ln w="15875">
              <a:solidFill>
                <a:srgbClr val="000000"/>
              </a:solidFill>
              <a:round/>
              <a:headEnd/>
              <a:tailEnd/>
            </a:ln>
          </p:spPr>
          <p:txBody>
            <a:bodyPr/>
            <a:lstStyle/>
            <a:p>
              <a:endParaRPr lang="zh-CN" altLang="en-US"/>
            </a:p>
          </p:txBody>
        </p:sp>
        <p:sp>
          <p:nvSpPr>
            <p:cNvPr id="88156" name="Freeform 35"/>
            <p:cNvSpPr>
              <a:spLocks/>
            </p:cNvSpPr>
            <p:nvPr/>
          </p:nvSpPr>
          <p:spPr bwMode="auto">
            <a:xfrm>
              <a:off x="6586185" y="4655543"/>
              <a:ext cx="79671" cy="49808"/>
            </a:xfrm>
            <a:custGeom>
              <a:avLst/>
              <a:gdLst>
                <a:gd name="T0" fmla="*/ 34876201 w 182"/>
                <a:gd name="T1" fmla="*/ 16138377 h 85"/>
                <a:gd name="T2" fmla="*/ 28552420 w 182"/>
                <a:gd name="T3" fmla="*/ 29186315 h 85"/>
                <a:gd name="T4" fmla="*/ 0 w 182"/>
                <a:gd name="T5" fmla="*/ 0 h 85"/>
                <a:gd name="T6" fmla="*/ 34876201 w 182"/>
                <a:gd name="T7" fmla="*/ 16138377 h 85"/>
                <a:gd name="T8" fmla="*/ 28552420 w 182"/>
                <a:gd name="T9" fmla="*/ 29186315 h 85"/>
                <a:gd name="T10" fmla="*/ 34876201 w 182"/>
                <a:gd name="T11" fmla="*/ 16138377 h 85"/>
                <a:gd name="T12" fmla="*/ 0 60000 65536"/>
                <a:gd name="T13" fmla="*/ 0 60000 65536"/>
                <a:gd name="T14" fmla="*/ 0 60000 65536"/>
                <a:gd name="T15" fmla="*/ 0 60000 65536"/>
                <a:gd name="T16" fmla="*/ 0 60000 65536"/>
                <a:gd name="T17" fmla="*/ 0 60000 65536"/>
                <a:gd name="T18" fmla="*/ 0 w 182"/>
                <a:gd name="T19" fmla="*/ 0 h 85"/>
                <a:gd name="T20" fmla="*/ 182 w 182"/>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82" h="85">
                  <a:moveTo>
                    <a:pt x="182" y="47"/>
                  </a:moveTo>
                  <a:lnTo>
                    <a:pt x="149" y="85"/>
                  </a:lnTo>
                  <a:lnTo>
                    <a:pt x="0" y="0"/>
                  </a:lnTo>
                  <a:lnTo>
                    <a:pt x="182" y="47"/>
                  </a:lnTo>
                  <a:lnTo>
                    <a:pt x="149" y="85"/>
                  </a:lnTo>
                  <a:lnTo>
                    <a:pt x="182" y="47"/>
                  </a:lnTo>
                  <a:close/>
                </a:path>
              </a:pathLst>
            </a:custGeom>
            <a:noFill/>
            <a:ln w="3175">
              <a:solidFill>
                <a:srgbClr val="000000"/>
              </a:solidFill>
              <a:prstDash val="solid"/>
              <a:round/>
              <a:headEnd/>
              <a:tailEnd/>
            </a:ln>
          </p:spPr>
          <p:txBody>
            <a:bodyPr/>
            <a:lstStyle/>
            <a:p>
              <a:endParaRPr lang="zh-CN" altLang="en-US"/>
            </a:p>
          </p:txBody>
        </p:sp>
        <p:sp>
          <p:nvSpPr>
            <p:cNvPr id="88157" name="Line 36"/>
            <p:cNvSpPr>
              <a:spLocks noChangeShapeType="1"/>
            </p:cNvSpPr>
            <p:nvPr/>
          </p:nvSpPr>
          <p:spPr bwMode="auto">
            <a:xfrm flipH="1" flipV="1">
              <a:off x="6658852" y="4694218"/>
              <a:ext cx="100245" cy="53910"/>
            </a:xfrm>
            <a:prstGeom prst="line">
              <a:avLst/>
            </a:prstGeom>
            <a:noFill/>
            <a:ln w="15875">
              <a:solidFill>
                <a:srgbClr val="000000"/>
              </a:solidFill>
              <a:round/>
              <a:headEnd/>
              <a:tailEnd/>
            </a:ln>
          </p:spPr>
          <p:txBody>
            <a:bodyPr/>
            <a:lstStyle/>
            <a:p>
              <a:endParaRPr lang="zh-CN" altLang="en-US"/>
            </a:p>
          </p:txBody>
        </p:sp>
        <p:sp>
          <p:nvSpPr>
            <p:cNvPr id="88158" name="Freeform 37"/>
            <p:cNvSpPr>
              <a:spLocks/>
            </p:cNvSpPr>
            <p:nvPr/>
          </p:nvSpPr>
          <p:spPr bwMode="auto">
            <a:xfrm>
              <a:off x="6771792" y="4514908"/>
              <a:ext cx="83610" cy="38089"/>
            </a:xfrm>
            <a:custGeom>
              <a:avLst/>
              <a:gdLst>
                <a:gd name="T0" fmla="*/ 0 w 191"/>
                <a:gd name="T1" fmla="*/ 13734892 h 65"/>
                <a:gd name="T2" fmla="*/ 4024224 w 191"/>
                <a:gd name="T3" fmla="*/ 0 h 65"/>
                <a:gd name="T4" fmla="*/ 36600170 w 191"/>
                <a:gd name="T5" fmla="*/ 22319567 h 65"/>
                <a:gd name="T6" fmla="*/ 0 w 191"/>
                <a:gd name="T7" fmla="*/ 13734892 h 65"/>
                <a:gd name="T8" fmla="*/ 4024224 w 191"/>
                <a:gd name="T9" fmla="*/ 0 h 65"/>
                <a:gd name="T10" fmla="*/ 0 w 191"/>
                <a:gd name="T11" fmla="*/ 13734892 h 65"/>
                <a:gd name="T12" fmla="*/ 0 60000 65536"/>
                <a:gd name="T13" fmla="*/ 0 60000 65536"/>
                <a:gd name="T14" fmla="*/ 0 60000 65536"/>
                <a:gd name="T15" fmla="*/ 0 60000 65536"/>
                <a:gd name="T16" fmla="*/ 0 60000 65536"/>
                <a:gd name="T17" fmla="*/ 0 60000 65536"/>
                <a:gd name="T18" fmla="*/ 0 w 191"/>
                <a:gd name="T19" fmla="*/ 0 h 65"/>
                <a:gd name="T20" fmla="*/ 191 w 19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91" h="65">
                  <a:moveTo>
                    <a:pt x="0" y="40"/>
                  </a:moveTo>
                  <a:lnTo>
                    <a:pt x="21" y="0"/>
                  </a:lnTo>
                  <a:lnTo>
                    <a:pt x="191" y="65"/>
                  </a:lnTo>
                  <a:lnTo>
                    <a:pt x="0" y="40"/>
                  </a:lnTo>
                  <a:lnTo>
                    <a:pt x="21" y="0"/>
                  </a:lnTo>
                  <a:lnTo>
                    <a:pt x="0" y="40"/>
                  </a:lnTo>
                  <a:close/>
                </a:path>
              </a:pathLst>
            </a:custGeom>
            <a:noFill/>
            <a:ln w="3175">
              <a:solidFill>
                <a:srgbClr val="000000"/>
              </a:solidFill>
              <a:prstDash val="solid"/>
              <a:round/>
              <a:headEnd/>
              <a:tailEnd/>
            </a:ln>
          </p:spPr>
          <p:txBody>
            <a:bodyPr/>
            <a:lstStyle/>
            <a:p>
              <a:endParaRPr lang="zh-CN" altLang="en-US"/>
            </a:p>
          </p:txBody>
        </p:sp>
        <p:sp>
          <p:nvSpPr>
            <p:cNvPr id="88159" name="Line 38"/>
            <p:cNvSpPr>
              <a:spLocks noChangeShapeType="1"/>
            </p:cNvSpPr>
            <p:nvPr/>
          </p:nvSpPr>
          <p:spPr bwMode="auto">
            <a:xfrm>
              <a:off x="6685117" y="4495571"/>
              <a:ext cx="91490" cy="31057"/>
            </a:xfrm>
            <a:prstGeom prst="line">
              <a:avLst/>
            </a:prstGeom>
            <a:noFill/>
            <a:ln w="15875">
              <a:solidFill>
                <a:srgbClr val="000000"/>
              </a:solidFill>
              <a:round/>
              <a:headEnd/>
              <a:tailEnd/>
            </a:ln>
          </p:spPr>
          <p:txBody>
            <a:bodyPr/>
            <a:lstStyle/>
            <a:p>
              <a:endParaRPr lang="zh-CN" altLang="en-US"/>
            </a:p>
          </p:txBody>
        </p:sp>
        <p:sp>
          <p:nvSpPr>
            <p:cNvPr id="88160" name="Freeform 39"/>
            <p:cNvSpPr>
              <a:spLocks/>
            </p:cNvSpPr>
            <p:nvPr/>
          </p:nvSpPr>
          <p:spPr bwMode="auto">
            <a:xfrm>
              <a:off x="6997234" y="4100036"/>
              <a:ext cx="27578" cy="78521"/>
            </a:xfrm>
            <a:custGeom>
              <a:avLst/>
              <a:gdLst>
                <a:gd name="T0" fmla="*/ 12072161 w 63"/>
                <a:gd name="T1" fmla="*/ 46011545 h 134"/>
                <a:gd name="T2" fmla="*/ 0 w 63"/>
                <a:gd name="T3" fmla="*/ 44981397 h 134"/>
                <a:gd name="T4" fmla="*/ 8047962 w 63"/>
                <a:gd name="T5" fmla="*/ 0 h 134"/>
                <a:gd name="T6" fmla="*/ 12072161 w 63"/>
                <a:gd name="T7" fmla="*/ 46011545 h 134"/>
                <a:gd name="T8" fmla="*/ 0 w 63"/>
                <a:gd name="T9" fmla="*/ 44981397 h 134"/>
                <a:gd name="T10" fmla="*/ 12072161 w 63"/>
                <a:gd name="T11" fmla="*/ 46011545 h 134"/>
                <a:gd name="T12" fmla="*/ 0 60000 65536"/>
                <a:gd name="T13" fmla="*/ 0 60000 65536"/>
                <a:gd name="T14" fmla="*/ 0 60000 65536"/>
                <a:gd name="T15" fmla="*/ 0 60000 65536"/>
                <a:gd name="T16" fmla="*/ 0 60000 65536"/>
                <a:gd name="T17" fmla="*/ 0 60000 65536"/>
                <a:gd name="T18" fmla="*/ 0 w 63"/>
                <a:gd name="T19" fmla="*/ 0 h 134"/>
                <a:gd name="T20" fmla="*/ 63 w 63"/>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63" h="134">
                  <a:moveTo>
                    <a:pt x="63" y="134"/>
                  </a:moveTo>
                  <a:lnTo>
                    <a:pt x="0" y="131"/>
                  </a:lnTo>
                  <a:lnTo>
                    <a:pt x="42" y="0"/>
                  </a:lnTo>
                  <a:lnTo>
                    <a:pt x="63" y="134"/>
                  </a:lnTo>
                  <a:lnTo>
                    <a:pt x="0" y="131"/>
                  </a:lnTo>
                  <a:lnTo>
                    <a:pt x="63" y="134"/>
                  </a:lnTo>
                  <a:close/>
                </a:path>
              </a:pathLst>
            </a:custGeom>
            <a:noFill/>
            <a:ln w="3175">
              <a:solidFill>
                <a:srgbClr val="000000"/>
              </a:solidFill>
              <a:prstDash val="solid"/>
              <a:round/>
              <a:headEnd/>
              <a:tailEnd/>
            </a:ln>
          </p:spPr>
          <p:txBody>
            <a:bodyPr/>
            <a:lstStyle/>
            <a:p>
              <a:endParaRPr lang="zh-CN" altLang="en-US"/>
            </a:p>
          </p:txBody>
        </p:sp>
        <p:sp>
          <p:nvSpPr>
            <p:cNvPr id="88161" name="Line 40"/>
            <p:cNvSpPr>
              <a:spLocks noChangeShapeType="1"/>
            </p:cNvSpPr>
            <p:nvPr/>
          </p:nvSpPr>
          <p:spPr bwMode="auto">
            <a:xfrm flipV="1">
              <a:off x="7008177" y="4177971"/>
              <a:ext cx="3064" cy="43948"/>
            </a:xfrm>
            <a:prstGeom prst="line">
              <a:avLst/>
            </a:prstGeom>
            <a:noFill/>
            <a:ln w="15875">
              <a:solidFill>
                <a:srgbClr val="000000"/>
              </a:solidFill>
              <a:round/>
              <a:headEnd/>
              <a:tailEnd/>
            </a:ln>
          </p:spPr>
          <p:txBody>
            <a:bodyPr/>
            <a:lstStyle/>
            <a:p>
              <a:endParaRPr lang="zh-CN" altLang="en-US"/>
            </a:p>
          </p:txBody>
        </p:sp>
        <p:sp>
          <p:nvSpPr>
            <p:cNvPr id="88162" name="Freeform 41"/>
            <p:cNvSpPr>
              <a:spLocks/>
            </p:cNvSpPr>
            <p:nvPr/>
          </p:nvSpPr>
          <p:spPr bwMode="auto">
            <a:xfrm>
              <a:off x="7180214" y="4893450"/>
              <a:ext cx="40711" cy="77349"/>
            </a:xfrm>
            <a:custGeom>
              <a:avLst/>
              <a:gdLst>
                <a:gd name="T0" fmla="*/ 0 w 93"/>
                <a:gd name="T1" fmla="*/ 4807358 h 132"/>
                <a:gd name="T2" fmla="*/ 11114541 w 93"/>
                <a:gd name="T3" fmla="*/ 0 h 132"/>
                <a:gd name="T4" fmla="*/ 17821351 w 93"/>
                <a:gd name="T5" fmla="*/ 45324753 h 132"/>
                <a:gd name="T6" fmla="*/ 0 w 93"/>
                <a:gd name="T7" fmla="*/ 4807358 h 132"/>
                <a:gd name="T8" fmla="*/ 11114541 w 93"/>
                <a:gd name="T9" fmla="*/ 0 h 132"/>
                <a:gd name="T10" fmla="*/ 0 w 93"/>
                <a:gd name="T11" fmla="*/ 4807358 h 132"/>
                <a:gd name="T12" fmla="*/ 0 60000 65536"/>
                <a:gd name="T13" fmla="*/ 0 60000 65536"/>
                <a:gd name="T14" fmla="*/ 0 60000 65536"/>
                <a:gd name="T15" fmla="*/ 0 60000 65536"/>
                <a:gd name="T16" fmla="*/ 0 60000 65536"/>
                <a:gd name="T17" fmla="*/ 0 60000 65536"/>
                <a:gd name="T18" fmla="*/ 0 w 93"/>
                <a:gd name="T19" fmla="*/ 0 h 132"/>
                <a:gd name="T20" fmla="*/ 93 w 93"/>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93" h="132">
                  <a:moveTo>
                    <a:pt x="0" y="14"/>
                  </a:moveTo>
                  <a:lnTo>
                    <a:pt x="58" y="0"/>
                  </a:lnTo>
                  <a:lnTo>
                    <a:pt x="93" y="132"/>
                  </a:lnTo>
                  <a:lnTo>
                    <a:pt x="0" y="14"/>
                  </a:lnTo>
                  <a:lnTo>
                    <a:pt x="58" y="0"/>
                  </a:lnTo>
                  <a:lnTo>
                    <a:pt x="0" y="14"/>
                  </a:lnTo>
                  <a:close/>
                </a:path>
              </a:pathLst>
            </a:custGeom>
            <a:noFill/>
            <a:ln w="3175">
              <a:solidFill>
                <a:srgbClr val="000000"/>
              </a:solidFill>
              <a:prstDash val="solid"/>
              <a:round/>
              <a:headEnd/>
              <a:tailEnd/>
            </a:ln>
          </p:spPr>
          <p:txBody>
            <a:bodyPr/>
            <a:lstStyle/>
            <a:p>
              <a:endParaRPr lang="zh-CN" altLang="en-US"/>
            </a:p>
          </p:txBody>
        </p:sp>
        <p:sp>
          <p:nvSpPr>
            <p:cNvPr id="88163" name="Line 42"/>
            <p:cNvSpPr>
              <a:spLocks noChangeShapeType="1"/>
            </p:cNvSpPr>
            <p:nvPr/>
          </p:nvSpPr>
          <p:spPr bwMode="auto">
            <a:xfrm>
              <a:off x="7159639" y="4813171"/>
              <a:ext cx="33269" cy="84381"/>
            </a:xfrm>
            <a:prstGeom prst="line">
              <a:avLst/>
            </a:prstGeom>
            <a:noFill/>
            <a:ln w="15875">
              <a:solidFill>
                <a:srgbClr val="000000"/>
              </a:solidFill>
              <a:round/>
              <a:headEnd/>
              <a:tailEnd/>
            </a:ln>
          </p:spPr>
          <p:txBody>
            <a:bodyPr/>
            <a:lstStyle/>
            <a:p>
              <a:endParaRPr lang="zh-CN" altLang="en-US"/>
            </a:p>
          </p:txBody>
        </p:sp>
        <p:sp>
          <p:nvSpPr>
            <p:cNvPr id="88164" name="Freeform 43"/>
            <p:cNvSpPr>
              <a:spLocks/>
            </p:cNvSpPr>
            <p:nvPr/>
          </p:nvSpPr>
          <p:spPr bwMode="auto">
            <a:xfrm>
              <a:off x="6910559" y="4607493"/>
              <a:ext cx="66100" cy="65630"/>
            </a:xfrm>
            <a:custGeom>
              <a:avLst/>
              <a:gdLst>
                <a:gd name="T0" fmla="*/ 8623205 w 151"/>
                <a:gd name="T1" fmla="*/ 38458016 h 112"/>
                <a:gd name="T2" fmla="*/ 0 w 151"/>
                <a:gd name="T3" fmla="*/ 28500415 h 112"/>
                <a:gd name="T4" fmla="*/ 28935168 w 151"/>
                <a:gd name="T5" fmla="*/ 0 h 112"/>
                <a:gd name="T6" fmla="*/ 8623205 w 151"/>
                <a:gd name="T7" fmla="*/ 38458016 h 112"/>
                <a:gd name="T8" fmla="*/ 0 w 151"/>
                <a:gd name="T9" fmla="*/ 28500415 h 112"/>
                <a:gd name="T10" fmla="*/ 8623205 w 151"/>
                <a:gd name="T11" fmla="*/ 38458016 h 112"/>
                <a:gd name="T12" fmla="*/ 0 60000 65536"/>
                <a:gd name="T13" fmla="*/ 0 60000 65536"/>
                <a:gd name="T14" fmla="*/ 0 60000 65536"/>
                <a:gd name="T15" fmla="*/ 0 60000 65536"/>
                <a:gd name="T16" fmla="*/ 0 60000 65536"/>
                <a:gd name="T17" fmla="*/ 0 60000 65536"/>
                <a:gd name="T18" fmla="*/ 0 w 151"/>
                <a:gd name="T19" fmla="*/ 0 h 112"/>
                <a:gd name="T20" fmla="*/ 151 w 151"/>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51" h="112">
                  <a:moveTo>
                    <a:pt x="45" y="112"/>
                  </a:moveTo>
                  <a:lnTo>
                    <a:pt x="0" y="83"/>
                  </a:lnTo>
                  <a:lnTo>
                    <a:pt x="151" y="0"/>
                  </a:lnTo>
                  <a:lnTo>
                    <a:pt x="45" y="112"/>
                  </a:lnTo>
                  <a:lnTo>
                    <a:pt x="0" y="83"/>
                  </a:lnTo>
                  <a:lnTo>
                    <a:pt x="45" y="112"/>
                  </a:lnTo>
                  <a:close/>
                </a:path>
              </a:pathLst>
            </a:custGeom>
            <a:noFill/>
            <a:ln w="3175">
              <a:solidFill>
                <a:srgbClr val="000000"/>
              </a:solidFill>
              <a:prstDash val="solid"/>
              <a:round/>
              <a:headEnd/>
              <a:tailEnd/>
            </a:ln>
          </p:spPr>
          <p:txBody>
            <a:bodyPr/>
            <a:lstStyle/>
            <a:p>
              <a:endParaRPr lang="zh-CN" altLang="en-US"/>
            </a:p>
          </p:txBody>
        </p:sp>
        <p:sp>
          <p:nvSpPr>
            <p:cNvPr id="88165" name="Line 44"/>
            <p:cNvSpPr>
              <a:spLocks noChangeShapeType="1"/>
            </p:cNvSpPr>
            <p:nvPr/>
          </p:nvSpPr>
          <p:spPr bwMode="auto">
            <a:xfrm flipV="1">
              <a:off x="6850587" y="4664919"/>
              <a:ext cx="70040" cy="72662"/>
            </a:xfrm>
            <a:prstGeom prst="line">
              <a:avLst/>
            </a:prstGeom>
            <a:noFill/>
            <a:ln w="15875">
              <a:solidFill>
                <a:srgbClr val="000000"/>
              </a:solidFill>
              <a:round/>
              <a:headEnd/>
              <a:tailEnd/>
            </a:ln>
          </p:spPr>
          <p:txBody>
            <a:bodyPr/>
            <a:lstStyle/>
            <a:p>
              <a:endParaRPr lang="zh-CN" altLang="en-US"/>
            </a:p>
          </p:txBody>
        </p:sp>
        <p:sp>
          <p:nvSpPr>
            <p:cNvPr id="88166" name="Oval 45"/>
            <p:cNvSpPr>
              <a:spLocks noChangeArrowheads="1"/>
            </p:cNvSpPr>
            <p:nvPr/>
          </p:nvSpPr>
          <p:spPr bwMode="auto">
            <a:xfrm>
              <a:off x="5042238" y="4463342"/>
              <a:ext cx="44651" cy="42190"/>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167" name="Oval 46"/>
            <p:cNvSpPr>
              <a:spLocks noChangeArrowheads="1"/>
            </p:cNvSpPr>
            <p:nvPr/>
          </p:nvSpPr>
          <p:spPr bwMode="auto">
            <a:xfrm>
              <a:off x="5155616" y="4559443"/>
              <a:ext cx="25389" cy="22267"/>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168" name="Freeform 47"/>
            <p:cNvSpPr>
              <a:spLocks/>
            </p:cNvSpPr>
            <p:nvPr/>
          </p:nvSpPr>
          <p:spPr bwMode="auto">
            <a:xfrm>
              <a:off x="5252359" y="4678983"/>
              <a:ext cx="60847" cy="70317"/>
            </a:xfrm>
            <a:custGeom>
              <a:avLst/>
              <a:gdLst>
                <a:gd name="T0" fmla="*/ 0 w 139"/>
                <a:gd name="T1" fmla="*/ 8927329 h 120"/>
                <a:gd name="T2" fmla="*/ 9580994 w 139"/>
                <a:gd name="T3" fmla="*/ 0 h 120"/>
                <a:gd name="T4" fmla="*/ 26635660 w 139"/>
                <a:gd name="T5" fmla="*/ 41204012 h 120"/>
                <a:gd name="T6" fmla="*/ 0 w 139"/>
                <a:gd name="T7" fmla="*/ 8927329 h 120"/>
                <a:gd name="T8" fmla="*/ 9580994 w 139"/>
                <a:gd name="T9" fmla="*/ 0 h 120"/>
                <a:gd name="T10" fmla="*/ 0 w 139"/>
                <a:gd name="T11" fmla="*/ 8927329 h 120"/>
                <a:gd name="T12" fmla="*/ 0 60000 65536"/>
                <a:gd name="T13" fmla="*/ 0 60000 65536"/>
                <a:gd name="T14" fmla="*/ 0 60000 65536"/>
                <a:gd name="T15" fmla="*/ 0 60000 65536"/>
                <a:gd name="T16" fmla="*/ 0 60000 65536"/>
                <a:gd name="T17" fmla="*/ 0 60000 65536"/>
                <a:gd name="T18" fmla="*/ 0 w 139"/>
                <a:gd name="T19" fmla="*/ 0 h 120"/>
                <a:gd name="T20" fmla="*/ 139 w 139"/>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39" h="120">
                  <a:moveTo>
                    <a:pt x="0" y="26"/>
                  </a:moveTo>
                  <a:lnTo>
                    <a:pt x="50" y="0"/>
                  </a:lnTo>
                  <a:lnTo>
                    <a:pt x="139" y="120"/>
                  </a:lnTo>
                  <a:lnTo>
                    <a:pt x="0" y="26"/>
                  </a:lnTo>
                  <a:lnTo>
                    <a:pt x="50" y="0"/>
                  </a:lnTo>
                  <a:lnTo>
                    <a:pt x="0" y="26"/>
                  </a:lnTo>
                  <a:close/>
                </a:path>
              </a:pathLst>
            </a:custGeom>
            <a:noFill/>
            <a:ln w="3175">
              <a:solidFill>
                <a:srgbClr val="000000"/>
              </a:solidFill>
              <a:prstDash val="solid"/>
              <a:round/>
              <a:headEnd/>
              <a:tailEnd/>
            </a:ln>
          </p:spPr>
          <p:txBody>
            <a:bodyPr/>
            <a:lstStyle/>
            <a:p>
              <a:endParaRPr lang="zh-CN" altLang="en-US"/>
            </a:p>
          </p:txBody>
        </p:sp>
        <p:sp>
          <p:nvSpPr>
            <p:cNvPr id="88169" name="Line 48"/>
            <p:cNvSpPr>
              <a:spLocks noChangeShapeType="1"/>
            </p:cNvSpPr>
            <p:nvPr/>
          </p:nvSpPr>
          <p:spPr bwMode="auto">
            <a:xfrm>
              <a:off x="5181006" y="4585812"/>
              <a:ext cx="82297" cy="100788"/>
            </a:xfrm>
            <a:prstGeom prst="line">
              <a:avLst/>
            </a:prstGeom>
            <a:noFill/>
            <a:ln w="15875">
              <a:solidFill>
                <a:srgbClr val="000000"/>
              </a:solidFill>
              <a:round/>
              <a:headEnd/>
              <a:tailEnd/>
            </a:ln>
          </p:spPr>
          <p:txBody>
            <a:bodyPr/>
            <a:lstStyle/>
            <a:p>
              <a:endParaRPr lang="zh-CN" altLang="en-US"/>
            </a:p>
          </p:txBody>
        </p:sp>
        <p:sp>
          <p:nvSpPr>
            <p:cNvPr id="88170" name="Oval 49"/>
            <p:cNvSpPr>
              <a:spLocks noChangeArrowheads="1"/>
            </p:cNvSpPr>
            <p:nvPr/>
          </p:nvSpPr>
          <p:spPr bwMode="auto">
            <a:xfrm>
              <a:off x="6981912" y="4214888"/>
              <a:ext cx="44651" cy="42190"/>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171" name="Oval 50"/>
            <p:cNvSpPr>
              <a:spLocks noChangeArrowheads="1"/>
            </p:cNvSpPr>
            <p:nvPr/>
          </p:nvSpPr>
          <p:spPr bwMode="auto">
            <a:xfrm>
              <a:off x="6644407" y="4421152"/>
              <a:ext cx="34145" cy="32229"/>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172" name="Oval 51"/>
            <p:cNvSpPr>
              <a:spLocks noChangeArrowheads="1"/>
            </p:cNvSpPr>
            <p:nvPr/>
          </p:nvSpPr>
          <p:spPr bwMode="auto">
            <a:xfrm>
              <a:off x="6593627" y="4486196"/>
              <a:ext cx="33269" cy="32229"/>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173" name="Oval 52"/>
            <p:cNvSpPr>
              <a:spLocks noChangeArrowheads="1"/>
            </p:cNvSpPr>
            <p:nvPr/>
          </p:nvSpPr>
          <p:spPr bwMode="auto">
            <a:xfrm>
              <a:off x="6819069" y="4722930"/>
              <a:ext cx="27140" cy="28127"/>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174" name="Freeform 53"/>
            <p:cNvSpPr>
              <a:spLocks/>
            </p:cNvSpPr>
            <p:nvPr/>
          </p:nvSpPr>
          <p:spPr bwMode="auto">
            <a:xfrm>
              <a:off x="5267680" y="4424668"/>
              <a:ext cx="79671" cy="48050"/>
            </a:xfrm>
            <a:custGeom>
              <a:avLst/>
              <a:gdLst>
                <a:gd name="T0" fmla="*/ 5557271 w 182"/>
                <a:gd name="T1" fmla="*/ 28156127 h 82"/>
                <a:gd name="T2" fmla="*/ 0 w 182"/>
                <a:gd name="T3" fmla="*/ 14421445 h 82"/>
                <a:gd name="T4" fmla="*/ 34876201 w 182"/>
                <a:gd name="T5" fmla="*/ 0 h 82"/>
                <a:gd name="T6" fmla="*/ 5557271 w 182"/>
                <a:gd name="T7" fmla="*/ 28156127 h 82"/>
                <a:gd name="T8" fmla="*/ 0 w 182"/>
                <a:gd name="T9" fmla="*/ 14421445 h 82"/>
                <a:gd name="T10" fmla="*/ 5557271 w 182"/>
                <a:gd name="T11" fmla="*/ 28156127 h 82"/>
                <a:gd name="T12" fmla="*/ 0 60000 65536"/>
                <a:gd name="T13" fmla="*/ 0 60000 65536"/>
                <a:gd name="T14" fmla="*/ 0 60000 65536"/>
                <a:gd name="T15" fmla="*/ 0 60000 65536"/>
                <a:gd name="T16" fmla="*/ 0 60000 65536"/>
                <a:gd name="T17" fmla="*/ 0 60000 65536"/>
                <a:gd name="T18" fmla="*/ 0 w 182"/>
                <a:gd name="T19" fmla="*/ 0 h 82"/>
                <a:gd name="T20" fmla="*/ 182 w 18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82" h="82">
                  <a:moveTo>
                    <a:pt x="29" y="82"/>
                  </a:moveTo>
                  <a:lnTo>
                    <a:pt x="0" y="42"/>
                  </a:lnTo>
                  <a:lnTo>
                    <a:pt x="182" y="0"/>
                  </a:lnTo>
                  <a:lnTo>
                    <a:pt x="29" y="82"/>
                  </a:lnTo>
                  <a:lnTo>
                    <a:pt x="0" y="42"/>
                  </a:lnTo>
                  <a:lnTo>
                    <a:pt x="29" y="82"/>
                  </a:lnTo>
                  <a:close/>
                </a:path>
              </a:pathLst>
            </a:custGeom>
            <a:noFill/>
            <a:ln w="3175">
              <a:solidFill>
                <a:srgbClr val="000000"/>
              </a:solidFill>
              <a:prstDash val="solid"/>
              <a:round/>
              <a:headEnd/>
              <a:tailEnd/>
            </a:ln>
          </p:spPr>
          <p:txBody>
            <a:bodyPr/>
            <a:lstStyle/>
            <a:p>
              <a:endParaRPr lang="zh-CN" altLang="en-US"/>
            </a:p>
          </p:txBody>
        </p:sp>
        <p:sp>
          <p:nvSpPr>
            <p:cNvPr id="88175" name="Line 54"/>
            <p:cNvSpPr>
              <a:spLocks noChangeShapeType="1"/>
            </p:cNvSpPr>
            <p:nvPr/>
          </p:nvSpPr>
          <p:spPr bwMode="auto">
            <a:xfrm flipV="1">
              <a:off x="5086013" y="4460999"/>
              <a:ext cx="188233" cy="93171"/>
            </a:xfrm>
            <a:prstGeom prst="line">
              <a:avLst/>
            </a:prstGeom>
            <a:noFill/>
            <a:ln w="15875">
              <a:solidFill>
                <a:srgbClr val="000000"/>
              </a:solidFill>
              <a:round/>
              <a:headEnd/>
              <a:tailEnd/>
            </a:ln>
          </p:spPr>
          <p:txBody>
            <a:bodyPr/>
            <a:lstStyle/>
            <a:p>
              <a:endParaRPr lang="zh-CN" altLang="en-US"/>
            </a:p>
          </p:txBody>
        </p:sp>
        <p:sp>
          <p:nvSpPr>
            <p:cNvPr id="88176" name="Freeform 55"/>
            <p:cNvSpPr>
              <a:spLocks/>
            </p:cNvSpPr>
            <p:nvPr/>
          </p:nvSpPr>
          <p:spPr bwMode="auto">
            <a:xfrm>
              <a:off x="5065877" y="4539520"/>
              <a:ext cx="29767" cy="26955"/>
            </a:xfrm>
            <a:custGeom>
              <a:avLst/>
              <a:gdLst>
                <a:gd name="T0" fmla="*/ 53701461 w 33"/>
                <a:gd name="T1" fmla="*/ 16319567 h 32"/>
                <a:gd name="T2" fmla="*/ 53701461 w 33"/>
                <a:gd name="T3" fmla="*/ 14190965 h 32"/>
                <a:gd name="T4" fmla="*/ 53701461 w 33"/>
                <a:gd name="T5" fmla="*/ 12062360 h 32"/>
                <a:gd name="T6" fmla="*/ 52074199 w 33"/>
                <a:gd name="T7" fmla="*/ 9933758 h 32"/>
                <a:gd name="T8" fmla="*/ 52074199 w 33"/>
                <a:gd name="T9" fmla="*/ 8514410 h 32"/>
                <a:gd name="T10" fmla="*/ 50446937 w 33"/>
                <a:gd name="T11" fmla="*/ 7095061 h 32"/>
                <a:gd name="T12" fmla="*/ 48819676 w 33"/>
                <a:gd name="T13" fmla="*/ 6385807 h 32"/>
                <a:gd name="T14" fmla="*/ 47192414 w 33"/>
                <a:gd name="T15" fmla="*/ 4966458 h 32"/>
                <a:gd name="T16" fmla="*/ 43937890 w 33"/>
                <a:gd name="T17" fmla="*/ 4257205 h 32"/>
                <a:gd name="T18" fmla="*/ 42310628 w 33"/>
                <a:gd name="T19" fmla="*/ 2837856 h 32"/>
                <a:gd name="T20" fmla="*/ 39868833 w 33"/>
                <a:gd name="T21" fmla="*/ 2128602 h 32"/>
                <a:gd name="T22" fmla="*/ 38241571 w 33"/>
                <a:gd name="T23" fmla="*/ 709253 h 32"/>
                <a:gd name="T24" fmla="*/ 34987047 w 33"/>
                <a:gd name="T25" fmla="*/ 709253 h 32"/>
                <a:gd name="T26" fmla="*/ 33359785 w 33"/>
                <a:gd name="T27" fmla="*/ 0 h 32"/>
                <a:gd name="T28" fmla="*/ 30105262 w 33"/>
                <a:gd name="T29" fmla="*/ 0 h 32"/>
                <a:gd name="T30" fmla="*/ 26850731 w 33"/>
                <a:gd name="T31" fmla="*/ 0 h 32"/>
                <a:gd name="T32" fmla="*/ 23596207 w 33"/>
                <a:gd name="T33" fmla="*/ 0 h 32"/>
                <a:gd name="T34" fmla="*/ 20341683 w 33"/>
                <a:gd name="T35" fmla="*/ 0 h 32"/>
                <a:gd name="T36" fmla="*/ 18714421 w 33"/>
                <a:gd name="T37" fmla="*/ 709253 h 32"/>
                <a:gd name="T38" fmla="*/ 15459897 w 33"/>
                <a:gd name="T39" fmla="*/ 709253 h 32"/>
                <a:gd name="T40" fmla="*/ 13018099 w 33"/>
                <a:gd name="T41" fmla="*/ 2128602 h 32"/>
                <a:gd name="T42" fmla="*/ 11390837 w 33"/>
                <a:gd name="T43" fmla="*/ 2837856 h 32"/>
                <a:gd name="T44" fmla="*/ 9763575 w 33"/>
                <a:gd name="T45" fmla="*/ 4257205 h 32"/>
                <a:gd name="T46" fmla="*/ 6509049 w 33"/>
                <a:gd name="T47" fmla="*/ 4966458 h 32"/>
                <a:gd name="T48" fmla="*/ 4881788 w 33"/>
                <a:gd name="T49" fmla="*/ 6385807 h 32"/>
                <a:gd name="T50" fmla="*/ 3254525 w 33"/>
                <a:gd name="T51" fmla="*/ 7095061 h 32"/>
                <a:gd name="T52" fmla="*/ 1627262 w 33"/>
                <a:gd name="T53" fmla="*/ 8514410 h 32"/>
                <a:gd name="T54" fmla="*/ 1627262 w 33"/>
                <a:gd name="T55" fmla="*/ 9933758 h 32"/>
                <a:gd name="T56" fmla="*/ 0 w 33"/>
                <a:gd name="T57" fmla="*/ 12062360 h 32"/>
                <a:gd name="T58" fmla="*/ 0 w 33"/>
                <a:gd name="T59" fmla="*/ 14190965 h 32"/>
                <a:gd name="T60" fmla="*/ 0 w 33"/>
                <a:gd name="T61" fmla="*/ 16319567 h 32"/>
                <a:gd name="T62" fmla="*/ 0 w 33"/>
                <a:gd name="T63" fmla="*/ 18448168 h 32"/>
                <a:gd name="T64" fmla="*/ 0 w 33"/>
                <a:gd name="T65" fmla="*/ 20576770 h 32"/>
                <a:gd name="T66" fmla="*/ 1627262 w 33"/>
                <a:gd name="T67" fmla="*/ 22705372 h 32"/>
                <a:gd name="T68" fmla="*/ 1627262 w 33"/>
                <a:gd name="T69" fmla="*/ 24833973 h 32"/>
                <a:gd name="T70" fmla="*/ 3254525 w 33"/>
                <a:gd name="T71" fmla="*/ 25543226 h 32"/>
                <a:gd name="T72" fmla="*/ 4881788 w 33"/>
                <a:gd name="T73" fmla="*/ 26253322 h 32"/>
                <a:gd name="T74" fmla="*/ 6509049 w 33"/>
                <a:gd name="T75" fmla="*/ 27671834 h 32"/>
                <a:gd name="T76" fmla="*/ 9763575 w 33"/>
                <a:gd name="T77" fmla="*/ 28381930 h 32"/>
                <a:gd name="T78" fmla="*/ 11390837 w 33"/>
                <a:gd name="T79" fmla="*/ 29800436 h 32"/>
                <a:gd name="T80" fmla="*/ 13018099 w 33"/>
                <a:gd name="T81" fmla="*/ 30510532 h 32"/>
                <a:gd name="T82" fmla="*/ 15459897 w 33"/>
                <a:gd name="T83" fmla="*/ 31929038 h 32"/>
                <a:gd name="T84" fmla="*/ 18714421 w 33"/>
                <a:gd name="T85" fmla="*/ 31929038 h 32"/>
                <a:gd name="T86" fmla="*/ 20341683 w 33"/>
                <a:gd name="T87" fmla="*/ 32639133 h 32"/>
                <a:gd name="T88" fmla="*/ 23596207 w 33"/>
                <a:gd name="T89" fmla="*/ 32639133 h 32"/>
                <a:gd name="T90" fmla="*/ 26850731 w 33"/>
                <a:gd name="T91" fmla="*/ 32639133 h 32"/>
                <a:gd name="T92" fmla="*/ 30105262 w 33"/>
                <a:gd name="T93" fmla="*/ 32639133 h 32"/>
                <a:gd name="T94" fmla="*/ 33359785 w 33"/>
                <a:gd name="T95" fmla="*/ 32639133 h 32"/>
                <a:gd name="T96" fmla="*/ 34987047 w 33"/>
                <a:gd name="T97" fmla="*/ 31929038 h 32"/>
                <a:gd name="T98" fmla="*/ 38241571 w 33"/>
                <a:gd name="T99" fmla="*/ 31929038 h 32"/>
                <a:gd name="T100" fmla="*/ 39868833 w 33"/>
                <a:gd name="T101" fmla="*/ 30510532 h 32"/>
                <a:gd name="T102" fmla="*/ 42310628 w 33"/>
                <a:gd name="T103" fmla="*/ 29800436 h 32"/>
                <a:gd name="T104" fmla="*/ 43937890 w 33"/>
                <a:gd name="T105" fmla="*/ 28381930 h 32"/>
                <a:gd name="T106" fmla="*/ 47192414 w 33"/>
                <a:gd name="T107" fmla="*/ 27671834 h 32"/>
                <a:gd name="T108" fmla="*/ 48819676 w 33"/>
                <a:gd name="T109" fmla="*/ 26253322 h 32"/>
                <a:gd name="T110" fmla="*/ 50446937 w 33"/>
                <a:gd name="T111" fmla="*/ 25543226 h 32"/>
                <a:gd name="T112" fmla="*/ 52074199 w 33"/>
                <a:gd name="T113" fmla="*/ 24833973 h 32"/>
                <a:gd name="T114" fmla="*/ 52074199 w 33"/>
                <a:gd name="T115" fmla="*/ 22705372 h 32"/>
                <a:gd name="T116" fmla="*/ 53701461 w 33"/>
                <a:gd name="T117" fmla="*/ 20576770 h 32"/>
                <a:gd name="T118" fmla="*/ 53701461 w 33"/>
                <a:gd name="T119" fmla="*/ 18448168 h 32"/>
                <a:gd name="T120" fmla="*/ 53701461 w 33"/>
                <a:gd name="T121" fmla="*/ 16319567 h 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
                <a:gd name="T184" fmla="*/ 0 h 32"/>
                <a:gd name="T185" fmla="*/ 33 w 33"/>
                <a:gd name="T186" fmla="*/ 32 h 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 h="32">
                  <a:moveTo>
                    <a:pt x="33" y="16"/>
                  </a:moveTo>
                  <a:lnTo>
                    <a:pt x="32" y="16"/>
                  </a:lnTo>
                  <a:lnTo>
                    <a:pt x="32" y="15"/>
                  </a:lnTo>
                  <a:lnTo>
                    <a:pt x="32" y="14"/>
                  </a:lnTo>
                  <a:lnTo>
                    <a:pt x="32" y="13"/>
                  </a:lnTo>
                  <a:lnTo>
                    <a:pt x="32" y="12"/>
                  </a:lnTo>
                  <a:lnTo>
                    <a:pt x="32" y="11"/>
                  </a:lnTo>
                  <a:lnTo>
                    <a:pt x="31" y="10"/>
                  </a:lnTo>
                  <a:lnTo>
                    <a:pt x="31" y="9"/>
                  </a:lnTo>
                  <a:lnTo>
                    <a:pt x="31" y="8"/>
                  </a:lnTo>
                  <a:lnTo>
                    <a:pt x="30" y="8"/>
                  </a:lnTo>
                  <a:lnTo>
                    <a:pt x="30" y="7"/>
                  </a:lnTo>
                  <a:lnTo>
                    <a:pt x="29" y="7"/>
                  </a:lnTo>
                  <a:lnTo>
                    <a:pt x="29" y="6"/>
                  </a:lnTo>
                  <a:lnTo>
                    <a:pt x="28" y="6"/>
                  </a:lnTo>
                  <a:lnTo>
                    <a:pt x="28" y="5"/>
                  </a:lnTo>
                  <a:lnTo>
                    <a:pt x="27" y="4"/>
                  </a:lnTo>
                  <a:lnTo>
                    <a:pt x="26" y="4"/>
                  </a:lnTo>
                  <a:lnTo>
                    <a:pt x="26" y="3"/>
                  </a:lnTo>
                  <a:lnTo>
                    <a:pt x="25" y="3"/>
                  </a:lnTo>
                  <a:lnTo>
                    <a:pt x="25" y="2"/>
                  </a:lnTo>
                  <a:lnTo>
                    <a:pt x="24" y="2"/>
                  </a:lnTo>
                  <a:lnTo>
                    <a:pt x="23" y="2"/>
                  </a:lnTo>
                  <a:lnTo>
                    <a:pt x="23" y="1"/>
                  </a:lnTo>
                  <a:lnTo>
                    <a:pt x="22" y="1"/>
                  </a:lnTo>
                  <a:lnTo>
                    <a:pt x="21" y="1"/>
                  </a:lnTo>
                  <a:lnTo>
                    <a:pt x="20" y="1"/>
                  </a:lnTo>
                  <a:lnTo>
                    <a:pt x="20" y="0"/>
                  </a:lnTo>
                  <a:lnTo>
                    <a:pt x="19" y="0"/>
                  </a:lnTo>
                  <a:lnTo>
                    <a:pt x="18" y="0"/>
                  </a:lnTo>
                  <a:lnTo>
                    <a:pt x="17" y="0"/>
                  </a:lnTo>
                  <a:lnTo>
                    <a:pt x="16" y="0"/>
                  </a:lnTo>
                  <a:lnTo>
                    <a:pt x="15" y="0"/>
                  </a:lnTo>
                  <a:lnTo>
                    <a:pt x="14" y="0"/>
                  </a:lnTo>
                  <a:lnTo>
                    <a:pt x="13" y="0"/>
                  </a:lnTo>
                  <a:lnTo>
                    <a:pt x="12" y="0"/>
                  </a:lnTo>
                  <a:lnTo>
                    <a:pt x="12" y="1"/>
                  </a:lnTo>
                  <a:lnTo>
                    <a:pt x="11" y="1"/>
                  </a:lnTo>
                  <a:lnTo>
                    <a:pt x="10" y="1"/>
                  </a:lnTo>
                  <a:lnTo>
                    <a:pt x="9" y="1"/>
                  </a:lnTo>
                  <a:lnTo>
                    <a:pt x="9" y="2"/>
                  </a:lnTo>
                  <a:lnTo>
                    <a:pt x="8" y="2"/>
                  </a:lnTo>
                  <a:lnTo>
                    <a:pt x="7" y="2"/>
                  </a:lnTo>
                  <a:lnTo>
                    <a:pt x="7" y="3"/>
                  </a:lnTo>
                  <a:lnTo>
                    <a:pt x="6" y="3"/>
                  </a:lnTo>
                  <a:lnTo>
                    <a:pt x="6" y="4"/>
                  </a:lnTo>
                  <a:lnTo>
                    <a:pt x="5" y="4"/>
                  </a:lnTo>
                  <a:lnTo>
                    <a:pt x="4" y="5"/>
                  </a:lnTo>
                  <a:lnTo>
                    <a:pt x="4" y="6"/>
                  </a:lnTo>
                  <a:lnTo>
                    <a:pt x="3" y="6"/>
                  </a:lnTo>
                  <a:lnTo>
                    <a:pt x="3" y="7"/>
                  </a:lnTo>
                  <a:lnTo>
                    <a:pt x="2" y="7"/>
                  </a:lnTo>
                  <a:lnTo>
                    <a:pt x="2" y="8"/>
                  </a:lnTo>
                  <a:lnTo>
                    <a:pt x="1" y="8"/>
                  </a:lnTo>
                  <a:lnTo>
                    <a:pt x="1" y="9"/>
                  </a:lnTo>
                  <a:lnTo>
                    <a:pt x="1" y="10"/>
                  </a:lnTo>
                  <a:lnTo>
                    <a:pt x="0" y="11"/>
                  </a:lnTo>
                  <a:lnTo>
                    <a:pt x="0" y="12"/>
                  </a:lnTo>
                  <a:lnTo>
                    <a:pt x="0" y="13"/>
                  </a:lnTo>
                  <a:lnTo>
                    <a:pt x="0" y="14"/>
                  </a:lnTo>
                  <a:lnTo>
                    <a:pt x="0" y="15"/>
                  </a:lnTo>
                  <a:lnTo>
                    <a:pt x="0" y="16"/>
                  </a:lnTo>
                  <a:lnTo>
                    <a:pt x="0" y="17"/>
                  </a:lnTo>
                  <a:lnTo>
                    <a:pt x="0" y="18"/>
                  </a:lnTo>
                  <a:lnTo>
                    <a:pt x="0" y="19"/>
                  </a:lnTo>
                  <a:lnTo>
                    <a:pt x="0" y="20"/>
                  </a:lnTo>
                  <a:lnTo>
                    <a:pt x="0" y="21"/>
                  </a:lnTo>
                  <a:lnTo>
                    <a:pt x="1" y="22"/>
                  </a:lnTo>
                  <a:lnTo>
                    <a:pt x="1" y="23"/>
                  </a:lnTo>
                  <a:lnTo>
                    <a:pt x="1" y="24"/>
                  </a:lnTo>
                  <a:lnTo>
                    <a:pt x="2" y="24"/>
                  </a:lnTo>
                  <a:lnTo>
                    <a:pt x="2" y="25"/>
                  </a:lnTo>
                  <a:lnTo>
                    <a:pt x="3" y="25"/>
                  </a:lnTo>
                  <a:lnTo>
                    <a:pt x="3" y="26"/>
                  </a:lnTo>
                  <a:lnTo>
                    <a:pt x="4" y="26"/>
                  </a:lnTo>
                  <a:lnTo>
                    <a:pt x="4" y="27"/>
                  </a:lnTo>
                  <a:lnTo>
                    <a:pt x="5" y="28"/>
                  </a:lnTo>
                  <a:lnTo>
                    <a:pt x="6" y="28"/>
                  </a:lnTo>
                  <a:lnTo>
                    <a:pt x="6" y="29"/>
                  </a:lnTo>
                  <a:lnTo>
                    <a:pt x="7" y="29"/>
                  </a:lnTo>
                  <a:lnTo>
                    <a:pt x="7" y="30"/>
                  </a:lnTo>
                  <a:lnTo>
                    <a:pt x="8" y="30"/>
                  </a:lnTo>
                  <a:lnTo>
                    <a:pt x="9" y="30"/>
                  </a:lnTo>
                  <a:lnTo>
                    <a:pt x="9" y="31"/>
                  </a:lnTo>
                  <a:lnTo>
                    <a:pt x="10" y="31"/>
                  </a:lnTo>
                  <a:lnTo>
                    <a:pt x="11" y="31"/>
                  </a:lnTo>
                  <a:lnTo>
                    <a:pt x="12" y="31"/>
                  </a:lnTo>
                  <a:lnTo>
                    <a:pt x="12" y="32"/>
                  </a:lnTo>
                  <a:lnTo>
                    <a:pt x="13" y="32"/>
                  </a:lnTo>
                  <a:lnTo>
                    <a:pt x="14" y="32"/>
                  </a:lnTo>
                  <a:lnTo>
                    <a:pt x="15" y="32"/>
                  </a:lnTo>
                  <a:lnTo>
                    <a:pt x="16" y="32"/>
                  </a:lnTo>
                  <a:lnTo>
                    <a:pt x="17" y="32"/>
                  </a:lnTo>
                  <a:lnTo>
                    <a:pt x="18" y="32"/>
                  </a:lnTo>
                  <a:lnTo>
                    <a:pt x="19" y="32"/>
                  </a:lnTo>
                  <a:lnTo>
                    <a:pt x="20" y="32"/>
                  </a:lnTo>
                  <a:lnTo>
                    <a:pt x="20" y="31"/>
                  </a:lnTo>
                  <a:lnTo>
                    <a:pt x="21" y="31"/>
                  </a:lnTo>
                  <a:lnTo>
                    <a:pt x="22" y="31"/>
                  </a:lnTo>
                  <a:lnTo>
                    <a:pt x="23" y="31"/>
                  </a:lnTo>
                  <a:lnTo>
                    <a:pt x="23" y="30"/>
                  </a:lnTo>
                  <a:lnTo>
                    <a:pt x="24" y="30"/>
                  </a:lnTo>
                  <a:lnTo>
                    <a:pt x="25" y="30"/>
                  </a:lnTo>
                  <a:lnTo>
                    <a:pt x="25" y="29"/>
                  </a:lnTo>
                  <a:lnTo>
                    <a:pt x="26" y="29"/>
                  </a:lnTo>
                  <a:lnTo>
                    <a:pt x="26" y="28"/>
                  </a:lnTo>
                  <a:lnTo>
                    <a:pt x="27" y="28"/>
                  </a:lnTo>
                  <a:lnTo>
                    <a:pt x="28" y="27"/>
                  </a:lnTo>
                  <a:lnTo>
                    <a:pt x="28" y="26"/>
                  </a:lnTo>
                  <a:lnTo>
                    <a:pt x="29" y="26"/>
                  </a:lnTo>
                  <a:lnTo>
                    <a:pt x="29" y="25"/>
                  </a:lnTo>
                  <a:lnTo>
                    <a:pt x="30" y="25"/>
                  </a:lnTo>
                  <a:lnTo>
                    <a:pt x="30" y="24"/>
                  </a:lnTo>
                  <a:lnTo>
                    <a:pt x="31" y="24"/>
                  </a:lnTo>
                  <a:lnTo>
                    <a:pt x="31" y="23"/>
                  </a:lnTo>
                  <a:lnTo>
                    <a:pt x="31" y="22"/>
                  </a:lnTo>
                  <a:lnTo>
                    <a:pt x="32" y="21"/>
                  </a:lnTo>
                  <a:lnTo>
                    <a:pt x="32" y="20"/>
                  </a:lnTo>
                  <a:lnTo>
                    <a:pt x="32" y="19"/>
                  </a:lnTo>
                  <a:lnTo>
                    <a:pt x="32" y="18"/>
                  </a:lnTo>
                  <a:lnTo>
                    <a:pt x="32" y="17"/>
                  </a:lnTo>
                  <a:lnTo>
                    <a:pt x="32" y="16"/>
                  </a:lnTo>
                  <a:lnTo>
                    <a:pt x="33" y="16"/>
                  </a:lnTo>
                </a:path>
              </a:pathLst>
            </a:custGeom>
            <a:noFill/>
            <a:ln w="15875">
              <a:solidFill>
                <a:srgbClr val="000000"/>
              </a:solidFill>
              <a:prstDash val="solid"/>
              <a:round/>
              <a:headEnd/>
              <a:tailEnd/>
            </a:ln>
          </p:spPr>
          <p:txBody>
            <a:bodyPr/>
            <a:lstStyle/>
            <a:p>
              <a:endParaRPr lang="zh-CN" altLang="en-US"/>
            </a:p>
          </p:txBody>
        </p:sp>
        <p:sp>
          <p:nvSpPr>
            <p:cNvPr id="88177" name="Oval 56"/>
            <p:cNvSpPr>
              <a:spLocks noChangeArrowheads="1"/>
            </p:cNvSpPr>
            <p:nvPr/>
          </p:nvSpPr>
          <p:spPr bwMode="auto">
            <a:xfrm>
              <a:off x="5094769" y="4397127"/>
              <a:ext cx="51655" cy="42190"/>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178" name="Freeform 57"/>
            <p:cNvSpPr>
              <a:spLocks/>
            </p:cNvSpPr>
            <p:nvPr/>
          </p:nvSpPr>
          <p:spPr bwMode="auto">
            <a:xfrm>
              <a:off x="5139419" y="4218404"/>
              <a:ext cx="35020" cy="78521"/>
            </a:xfrm>
            <a:custGeom>
              <a:avLst/>
              <a:gdLst>
                <a:gd name="T0" fmla="*/ 11880534 w 80"/>
                <a:gd name="T1" fmla="*/ 46011545 h 134"/>
                <a:gd name="T2" fmla="*/ 0 w 80"/>
                <a:gd name="T3" fmla="*/ 41890953 h 134"/>
                <a:gd name="T4" fmla="*/ 15330006 w 80"/>
                <a:gd name="T5" fmla="*/ 0 h 134"/>
                <a:gd name="T6" fmla="*/ 11880534 w 80"/>
                <a:gd name="T7" fmla="*/ 46011545 h 134"/>
                <a:gd name="T8" fmla="*/ 0 w 80"/>
                <a:gd name="T9" fmla="*/ 41890953 h 134"/>
                <a:gd name="T10" fmla="*/ 11880534 w 80"/>
                <a:gd name="T11" fmla="*/ 46011545 h 134"/>
                <a:gd name="T12" fmla="*/ 0 60000 65536"/>
                <a:gd name="T13" fmla="*/ 0 60000 65536"/>
                <a:gd name="T14" fmla="*/ 0 60000 65536"/>
                <a:gd name="T15" fmla="*/ 0 60000 65536"/>
                <a:gd name="T16" fmla="*/ 0 60000 65536"/>
                <a:gd name="T17" fmla="*/ 0 60000 65536"/>
                <a:gd name="T18" fmla="*/ 0 w 80"/>
                <a:gd name="T19" fmla="*/ 0 h 134"/>
                <a:gd name="T20" fmla="*/ 80 w 80"/>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80" h="134">
                  <a:moveTo>
                    <a:pt x="62" y="134"/>
                  </a:moveTo>
                  <a:lnTo>
                    <a:pt x="0" y="122"/>
                  </a:lnTo>
                  <a:lnTo>
                    <a:pt x="80" y="0"/>
                  </a:lnTo>
                  <a:lnTo>
                    <a:pt x="62" y="134"/>
                  </a:lnTo>
                  <a:lnTo>
                    <a:pt x="0" y="122"/>
                  </a:lnTo>
                  <a:lnTo>
                    <a:pt x="62" y="134"/>
                  </a:lnTo>
                  <a:close/>
                </a:path>
              </a:pathLst>
            </a:custGeom>
            <a:noFill/>
            <a:ln w="3175">
              <a:solidFill>
                <a:srgbClr val="000000"/>
              </a:solidFill>
              <a:prstDash val="solid"/>
              <a:round/>
              <a:headEnd/>
              <a:tailEnd/>
            </a:ln>
          </p:spPr>
          <p:txBody>
            <a:bodyPr/>
            <a:lstStyle/>
            <a:p>
              <a:endParaRPr lang="zh-CN" altLang="en-US"/>
            </a:p>
          </p:txBody>
        </p:sp>
        <p:sp>
          <p:nvSpPr>
            <p:cNvPr id="88179" name="Line 58"/>
            <p:cNvSpPr>
              <a:spLocks noChangeShapeType="1"/>
            </p:cNvSpPr>
            <p:nvPr/>
          </p:nvSpPr>
          <p:spPr bwMode="auto">
            <a:xfrm flipV="1">
              <a:off x="5118407" y="4293409"/>
              <a:ext cx="34582" cy="117781"/>
            </a:xfrm>
            <a:prstGeom prst="line">
              <a:avLst/>
            </a:prstGeom>
            <a:noFill/>
            <a:ln w="15875">
              <a:solidFill>
                <a:srgbClr val="000000"/>
              </a:solidFill>
              <a:round/>
              <a:headEnd/>
              <a:tailEnd/>
            </a:ln>
          </p:spPr>
          <p:txBody>
            <a:bodyPr/>
            <a:lstStyle/>
            <a:p>
              <a:endParaRPr lang="zh-CN" altLang="en-US"/>
            </a:p>
          </p:txBody>
        </p:sp>
        <p:sp>
          <p:nvSpPr>
            <p:cNvPr id="88180" name="Freeform 65"/>
            <p:cNvSpPr>
              <a:spLocks/>
            </p:cNvSpPr>
            <p:nvPr/>
          </p:nvSpPr>
          <p:spPr bwMode="auto">
            <a:xfrm>
              <a:off x="5323275" y="4519010"/>
              <a:ext cx="84048" cy="28127"/>
            </a:xfrm>
            <a:custGeom>
              <a:avLst/>
              <a:gdLst>
                <a:gd name="T0" fmla="*/ 0 w 192"/>
                <a:gd name="T1" fmla="*/ 14764917 h 48"/>
                <a:gd name="T2" fmla="*/ 2299501 w 192"/>
                <a:gd name="T3" fmla="*/ 0 h 48"/>
                <a:gd name="T4" fmla="*/ 36792014 w 192"/>
                <a:gd name="T5" fmla="*/ 16481835 h 48"/>
                <a:gd name="T6" fmla="*/ 0 w 192"/>
                <a:gd name="T7" fmla="*/ 14764917 h 48"/>
                <a:gd name="T8" fmla="*/ 2299501 w 192"/>
                <a:gd name="T9" fmla="*/ 0 h 48"/>
                <a:gd name="T10" fmla="*/ 0 w 192"/>
                <a:gd name="T11" fmla="*/ 14764917 h 48"/>
                <a:gd name="T12" fmla="*/ 0 60000 65536"/>
                <a:gd name="T13" fmla="*/ 0 60000 65536"/>
                <a:gd name="T14" fmla="*/ 0 60000 65536"/>
                <a:gd name="T15" fmla="*/ 0 60000 65536"/>
                <a:gd name="T16" fmla="*/ 0 60000 65536"/>
                <a:gd name="T17" fmla="*/ 0 60000 65536"/>
                <a:gd name="T18" fmla="*/ 0 w 192"/>
                <a:gd name="T19" fmla="*/ 0 h 48"/>
                <a:gd name="T20" fmla="*/ 192 w 19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92" h="48">
                  <a:moveTo>
                    <a:pt x="0" y="43"/>
                  </a:moveTo>
                  <a:lnTo>
                    <a:pt x="12" y="0"/>
                  </a:lnTo>
                  <a:lnTo>
                    <a:pt x="192" y="48"/>
                  </a:lnTo>
                  <a:lnTo>
                    <a:pt x="0" y="43"/>
                  </a:lnTo>
                  <a:lnTo>
                    <a:pt x="12" y="0"/>
                  </a:lnTo>
                  <a:lnTo>
                    <a:pt x="0" y="43"/>
                  </a:lnTo>
                  <a:close/>
                </a:path>
              </a:pathLst>
            </a:custGeom>
            <a:noFill/>
            <a:ln w="3175">
              <a:solidFill>
                <a:srgbClr val="000000"/>
              </a:solidFill>
              <a:prstDash val="solid"/>
              <a:round/>
              <a:headEnd/>
              <a:tailEnd/>
            </a:ln>
          </p:spPr>
          <p:txBody>
            <a:bodyPr/>
            <a:lstStyle/>
            <a:p>
              <a:endParaRPr lang="zh-CN" altLang="en-US"/>
            </a:p>
          </p:txBody>
        </p:sp>
        <p:sp>
          <p:nvSpPr>
            <p:cNvPr id="88181" name="Line 66"/>
            <p:cNvSpPr>
              <a:spLocks noChangeShapeType="1"/>
            </p:cNvSpPr>
            <p:nvPr/>
          </p:nvSpPr>
          <p:spPr bwMode="auto">
            <a:xfrm>
              <a:off x="5067628" y="4485609"/>
              <a:ext cx="258273" cy="46292"/>
            </a:xfrm>
            <a:prstGeom prst="line">
              <a:avLst/>
            </a:prstGeom>
            <a:noFill/>
            <a:ln w="15875">
              <a:solidFill>
                <a:srgbClr val="000000"/>
              </a:solidFill>
              <a:round/>
              <a:headEnd/>
              <a:tailEnd/>
            </a:ln>
          </p:spPr>
          <p:txBody>
            <a:bodyPr/>
            <a:lstStyle/>
            <a:p>
              <a:endParaRPr lang="zh-CN" altLang="en-US"/>
            </a:p>
          </p:txBody>
        </p:sp>
        <p:sp>
          <p:nvSpPr>
            <p:cNvPr id="88182" name="Freeform 67"/>
            <p:cNvSpPr>
              <a:spLocks/>
            </p:cNvSpPr>
            <p:nvPr/>
          </p:nvSpPr>
          <p:spPr bwMode="auto">
            <a:xfrm>
              <a:off x="6088463" y="4087731"/>
              <a:ext cx="51217" cy="59770"/>
            </a:xfrm>
            <a:custGeom>
              <a:avLst/>
              <a:gdLst>
                <a:gd name="T0" fmla="*/ 9389784 w 117"/>
                <a:gd name="T1" fmla="*/ 35024047 h 102"/>
                <a:gd name="T2" fmla="*/ 0 w 117"/>
                <a:gd name="T3" fmla="*/ 26096638 h 102"/>
                <a:gd name="T4" fmla="*/ 22420352 w 117"/>
                <a:gd name="T5" fmla="*/ 0 h 102"/>
                <a:gd name="T6" fmla="*/ 9389784 w 117"/>
                <a:gd name="T7" fmla="*/ 35024047 h 102"/>
                <a:gd name="T8" fmla="*/ 0 w 117"/>
                <a:gd name="T9" fmla="*/ 26096638 h 102"/>
                <a:gd name="T10" fmla="*/ 9389784 w 117"/>
                <a:gd name="T11" fmla="*/ 35024047 h 102"/>
                <a:gd name="T12" fmla="*/ 0 60000 65536"/>
                <a:gd name="T13" fmla="*/ 0 60000 65536"/>
                <a:gd name="T14" fmla="*/ 0 60000 65536"/>
                <a:gd name="T15" fmla="*/ 0 60000 65536"/>
                <a:gd name="T16" fmla="*/ 0 60000 65536"/>
                <a:gd name="T17" fmla="*/ 0 60000 65536"/>
                <a:gd name="T18" fmla="*/ 0 w 117"/>
                <a:gd name="T19" fmla="*/ 0 h 102"/>
                <a:gd name="T20" fmla="*/ 117 w 117"/>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17" h="102">
                  <a:moveTo>
                    <a:pt x="49" y="102"/>
                  </a:moveTo>
                  <a:lnTo>
                    <a:pt x="0" y="76"/>
                  </a:lnTo>
                  <a:lnTo>
                    <a:pt x="117" y="0"/>
                  </a:lnTo>
                  <a:lnTo>
                    <a:pt x="49" y="102"/>
                  </a:lnTo>
                  <a:lnTo>
                    <a:pt x="0" y="76"/>
                  </a:lnTo>
                  <a:lnTo>
                    <a:pt x="49" y="102"/>
                  </a:lnTo>
                  <a:close/>
                </a:path>
              </a:pathLst>
            </a:custGeom>
            <a:noFill/>
            <a:ln w="3175">
              <a:solidFill>
                <a:srgbClr val="000000"/>
              </a:solidFill>
              <a:prstDash val="solid"/>
              <a:round/>
              <a:headEnd/>
              <a:tailEnd/>
            </a:ln>
          </p:spPr>
          <p:txBody>
            <a:bodyPr/>
            <a:lstStyle/>
            <a:p>
              <a:endParaRPr lang="zh-CN" altLang="en-US"/>
            </a:p>
          </p:txBody>
        </p:sp>
        <p:sp>
          <p:nvSpPr>
            <p:cNvPr id="88183" name="Line 68"/>
            <p:cNvSpPr>
              <a:spLocks noChangeShapeType="1"/>
            </p:cNvSpPr>
            <p:nvPr/>
          </p:nvSpPr>
          <p:spPr bwMode="auto">
            <a:xfrm flipV="1">
              <a:off x="5996973" y="4139883"/>
              <a:ext cx="101996" cy="130673"/>
            </a:xfrm>
            <a:prstGeom prst="line">
              <a:avLst/>
            </a:prstGeom>
            <a:noFill/>
            <a:ln w="12700">
              <a:solidFill>
                <a:srgbClr val="000000"/>
              </a:solidFill>
              <a:round/>
              <a:headEnd/>
              <a:tailEnd/>
            </a:ln>
          </p:spPr>
          <p:txBody>
            <a:bodyPr/>
            <a:lstStyle/>
            <a:p>
              <a:endParaRPr lang="zh-CN" altLang="en-US"/>
            </a:p>
          </p:txBody>
        </p:sp>
        <p:sp>
          <p:nvSpPr>
            <p:cNvPr id="88184" name="Freeform 69"/>
            <p:cNvSpPr>
              <a:spLocks/>
            </p:cNvSpPr>
            <p:nvPr/>
          </p:nvSpPr>
          <p:spPr bwMode="auto">
            <a:xfrm>
              <a:off x="5656403" y="4740510"/>
              <a:ext cx="53406" cy="59184"/>
            </a:xfrm>
            <a:custGeom>
              <a:avLst/>
              <a:gdLst>
                <a:gd name="T0" fmla="*/ 13797134 w 122"/>
                <a:gd name="T1" fmla="*/ 0 h 101"/>
                <a:gd name="T2" fmla="*/ 23378696 w 122"/>
                <a:gd name="T3" fmla="*/ 8927408 h 101"/>
                <a:gd name="T4" fmla="*/ 0 w 122"/>
                <a:gd name="T5" fmla="*/ 34680651 h 101"/>
                <a:gd name="T6" fmla="*/ 13797134 w 122"/>
                <a:gd name="T7" fmla="*/ 0 h 101"/>
                <a:gd name="T8" fmla="*/ 23378696 w 122"/>
                <a:gd name="T9" fmla="*/ 8927408 h 101"/>
                <a:gd name="T10" fmla="*/ 13797134 w 122"/>
                <a:gd name="T11" fmla="*/ 0 h 101"/>
                <a:gd name="T12" fmla="*/ 0 60000 65536"/>
                <a:gd name="T13" fmla="*/ 0 60000 65536"/>
                <a:gd name="T14" fmla="*/ 0 60000 65536"/>
                <a:gd name="T15" fmla="*/ 0 60000 65536"/>
                <a:gd name="T16" fmla="*/ 0 60000 65536"/>
                <a:gd name="T17" fmla="*/ 0 60000 65536"/>
                <a:gd name="T18" fmla="*/ 0 w 122"/>
                <a:gd name="T19" fmla="*/ 0 h 101"/>
                <a:gd name="T20" fmla="*/ 122 w 122"/>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22" h="101">
                  <a:moveTo>
                    <a:pt x="72" y="0"/>
                  </a:moveTo>
                  <a:lnTo>
                    <a:pt x="122" y="26"/>
                  </a:lnTo>
                  <a:lnTo>
                    <a:pt x="0" y="101"/>
                  </a:lnTo>
                  <a:lnTo>
                    <a:pt x="72" y="0"/>
                  </a:lnTo>
                  <a:lnTo>
                    <a:pt x="122" y="26"/>
                  </a:lnTo>
                  <a:lnTo>
                    <a:pt x="72" y="0"/>
                  </a:lnTo>
                  <a:close/>
                </a:path>
              </a:pathLst>
            </a:custGeom>
            <a:noFill/>
            <a:ln w="3175">
              <a:solidFill>
                <a:srgbClr val="000000"/>
              </a:solidFill>
              <a:prstDash val="solid"/>
              <a:round/>
              <a:headEnd/>
              <a:tailEnd/>
            </a:ln>
          </p:spPr>
          <p:txBody>
            <a:bodyPr/>
            <a:lstStyle/>
            <a:p>
              <a:endParaRPr lang="zh-CN" altLang="en-US"/>
            </a:p>
          </p:txBody>
        </p:sp>
        <p:sp>
          <p:nvSpPr>
            <p:cNvPr id="88185" name="Line 70"/>
            <p:cNvSpPr>
              <a:spLocks noChangeShapeType="1"/>
            </p:cNvSpPr>
            <p:nvPr/>
          </p:nvSpPr>
          <p:spPr bwMode="auto">
            <a:xfrm flipH="1">
              <a:off x="5698865" y="4634448"/>
              <a:ext cx="94992" cy="113680"/>
            </a:xfrm>
            <a:prstGeom prst="line">
              <a:avLst/>
            </a:prstGeom>
            <a:noFill/>
            <a:ln w="12700">
              <a:solidFill>
                <a:srgbClr val="000000"/>
              </a:solidFill>
              <a:round/>
              <a:headEnd/>
              <a:tailEnd/>
            </a:ln>
          </p:spPr>
          <p:txBody>
            <a:bodyPr/>
            <a:lstStyle/>
            <a:p>
              <a:endParaRPr lang="zh-CN" altLang="en-US"/>
            </a:p>
          </p:txBody>
        </p:sp>
        <p:sp>
          <p:nvSpPr>
            <p:cNvPr id="88186" name="Freeform 71"/>
            <p:cNvSpPr>
              <a:spLocks/>
            </p:cNvSpPr>
            <p:nvPr/>
          </p:nvSpPr>
          <p:spPr bwMode="auto">
            <a:xfrm>
              <a:off x="5620070" y="4334427"/>
              <a:ext cx="53406" cy="58012"/>
            </a:xfrm>
            <a:custGeom>
              <a:avLst/>
              <a:gdLst>
                <a:gd name="T0" fmla="*/ 23378696 w 122"/>
                <a:gd name="T1" fmla="*/ 25409843 h 99"/>
                <a:gd name="T2" fmla="*/ 13988870 w 122"/>
                <a:gd name="T3" fmla="*/ 33993859 h 99"/>
                <a:gd name="T4" fmla="*/ 0 w 122"/>
                <a:gd name="T5" fmla="*/ 0 h 99"/>
                <a:gd name="T6" fmla="*/ 23378696 w 122"/>
                <a:gd name="T7" fmla="*/ 25409843 h 99"/>
                <a:gd name="T8" fmla="*/ 13988870 w 122"/>
                <a:gd name="T9" fmla="*/ 33993859 h 99"/>
                <a:gd name="T10" fmla="*/ 23378696 w 122"/>
                <a:gd name="T11" fmla="*/ 25409843 h 99"/>
                <a:gd name="T12" fmla="*/ 0 60000 65536"/>
                <a:gd name="T13" fmla="*/ 0 60000 65536"/>
                <a:gd name="T14" fmla="*/ 0 60000 65536"/>
                <a:gd name="T15" fmla="*/ 0 60000 65536"/>
                <a:gd name="T16" fmla="*/ 0 60000 65536"/>
                <a:gd name="T17" fmla="*/ 0 60000 65536"/>
                <a:gd name="T18" fmla="*/ 0 w 122"/>
                <a:gd name="T19" fmla="*/ 0 h 99"/>
                <a:gd name="T20" fmla="*/ 122 w 122"/>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122" h="99">
                  <a:moveTo>
                    <a:pt x="122" y="74"/>
                  </a:moveTo>
                  <a:lnTo>
                    <a:pt x="73" y="99"/>
                  </a:lnTo>
                  <a:lnTo>
                    <a:pt x="0" y="0"/>
                  </a:lnTo>
                  <a:lnTo>
                    <a:pt x="122" y="74"/>
                  </a:lnTo>
                  <a:lnTo>
                    <a:pt x="73" y="99"/>
                  </a:lnTo>
                  <a:lnTo>
                    <a:pt x="122" y="74"/>
                  </a:lnTo>
                  <a:close/>
                </a:path>
              </a:pathLst>
            </a:custGeom>
            <a:noFill/>
            <a:ln w="3175">
              <a:solidFill>
                <a:srgbClr val="000000"/>
              </a:solidFill>
              <a:prstDash val="solid"/>
              <a:round/>
              <a:headEnd/>
              <a:tailEnd/>
            </a:ln>
          </p:spPr>
          <p:txBody>
            <a:bodyPr/>
            <a:lstStyle/>
            <a:p>
              <a:endParaRPr lang="zh-CN" altLang="en-US"/>
            </a:p>
          </p:txBody>
        </p:sp>
        <p:sp>
          <p:nvSpPr>
            <p:cNvPr id="88187" name="Line 72"/>
            <p:cNvSpPr>
              <a:spLocks noChangeShapeType="1"/>
            </p:cNvSpPr>
            <p:nvPr/>
          </p:nvSpPr>
          <p:spPr bwMode="auto">
            <a:xfrm flipH="1" flipV="1">
              <a:off x="5662531" y="4384821"/>
              <a:ext cx="70040" cy="82623"/>
            </a:xfrm>
            <a:prstGeom prst="line">
              <a:avLst/>
            </a:prstGeom>
            <a:noFill/>
            <a:ln w="12700">
              <a:solidFill>
                <a:srgbClr val="000000"/>
              </a:solidFill>
              <a:round/>
              <a:headEnd/>
              <a:tailEnd/>
            </a:ln>
          </p:spPr>
          <p:txBody>
            <a:bodyPr/>
            <a:lstStyle/>
            <a:p>
              <a:endParaRPr lang="zh-CN" altLang="en-US"/>
            </a:p>
          </p:txBody>
        </p:sp>
        <p:sp>
          <p:nvSpPr>
            <p:cNvPr id="88188" name="Freeform 73"/>
            <p:cNvSpPr>
              <a:spLocks/>
            </p:cNvSpPr>
            <p:nvPr/>
          </p:nvSpPr>
          <p:spPr bwMode="auto">
            <a:xfrm>
              <a:off x="6316531" y="4444005"/>
              <a:ext cx="69602" cy="34573"/>
            </a:xfrm>
            <a:custGeom>
              <a:avLst/>
              <a:gdLst>
                <a:gd name="T0" fmla="*/ 0 w 159"/>
                <a:gd name="T1" fmla="*/ 13734858 h 59"/>
                <a:gd name="T2" fmla="*/ 4024221 w 159"/>
                <a:gd name="T3" fmla="*/ 0 h 59"/>
                <a:gd name="T4" fmla="*/ 30468168 w 159"/>
                <a:gd name="T5" fmla="*/ 20259196 h 59"/>
                <a:gd name="T6" fmla="*/ 0 w 159"/>
                <a:gd name="T7" fmla="*/ 13734858 h 59"/>
                <a:gd name="T8" fmla="*/ 4024221 w 159"/>
                <a:gd name="T9" fmla="*/ 0 h 59"/>
                <a:gd name="T10" fmla="*/ 0 w 159"/>
                <a:gd name="T11" fmla="*/ 13734858 h 59"/>
                <a:gd name="T12" fmla="*/ 0 60000 65536"/>
                <a:gd name="T13" fmla="*/ 0 60000 65536"/>
                <a:gd name="T14" fmla="*/ 0 60000 65536"/>
                <a:gd name="T15" fmla="*/ 0 60000 65536"/>
                <a:gd name="T16" fmla="*/ 0 60000 65536"/>
                <a:gd name="T17" fmla="*/ 0 60000 65536"/>
                <a:gd name="T18" fmla="*/ 0 w 159"/>
                <a:gd name="T19" fmla="*/ 0 h 59"/>
                <a:gd name="T20" fmla="*/ 159 w 159"/>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59" h="59">
                  <a:moveTo>
                    <a:pt x="0" y="40"/>
                  </a:moveTo>
                  <a:lnTo>
                    <a:pt x="21" y="0"/>
                  </a:lnTo>
                  <a:lnTo>
                    <a:pt x="159" y="59"/>
                  </a:lnTo>
                  <a:lnTo>
                    <a:pt x="0" y="40"/>
                  </a:lnTo>
                  <a:lnTo>
                    <a:pt x="21" y="0"/>
                  </a:lnTo>
                  <a:lnTo>
                    <a:pt x="0" y="40"/>
                  </a:lnTo>
                  <a:close/>
                </a:path>
              </a:pathLst>
            </a:custGeom>
            <a:noFill/>
            <a:ln w="3175">
              <a:solidFill>
                <a:srgbClr val="000000"/>
              </a:solidFill>
              <a:prstDash val="solid"/>
              <a:round/>
              <a:headEnd/>
              <a:tailEnd/>
            </a:ln>
          </p:spPr>
          <p:txBody>
            <a:bodyPr/>
            <a:lstStyle/>
            <a:p>
              <a:endParaRPr lang="zh-CN" altLang="en-US"/>
            </a:p>
          </p:txBody>
        </p:sp>
        <p:sp>
          <p:nvSpPr>
            <p:cNvPr id="88189" name="Line 74"/>
            <p:cNvSpPr>
              <a:spLocks noChangeShapeType="1"/>
            </p:cNvSpPr>
            <p:nvPr/>
          </p:nvSpPr>
          <p:spPr bwMode="auto">
            <a:xfrm>
              <a:off x="6222415" y="4420566"/>
              <a:ext cx="98494" cy="35158"/>
            </a:xfrm>
            <a:prstGeom prst="line">
              <a:avLst/>
            </a:prstGeom>
            <a:noFill/>
            <a:ln w="12700">
              <a:solidFill>
                <a:srgbClr val="000000"/>
              </a:solidFill>
              <a:round/>
              <a:headEnd/>
              <a:tailEnd/>
            </a:ln>
          </p:spPr>
          <p:txBody>
            <a:bodyPr/>
            <a:lstStyle/>
            <a:p>
              <a:endParaRPr lang="zh-CN" altLang="en-US"/>
            </a:p>
          </p:txBody>
        </p:sp>
        <p:sp>
          <p:nvSpPr>
            <p:cNvPr id="88190" name="Oval 78"/>
            <p:cNvSpPr>
              <a:spLocks noChangeArrowheads="1"/>
            </p:cNvSpPr>
            <p:nvPr/>
          </p:nvSpPr>
          <p:spPr bwMode="auto">
            <a:xfrm>
              <a:off x="7125932" y="4785044"/>
              <a:ext cx="28892" cy="30471"/>
            </a:xfrm>
            <a:prstGeom prst="ellipse">
              <a:avLst/>
            </a:prstGeom>
            <a:solidFill>
              <a:srgbClr val="FF0000"/>
            </a:solidFill>
            <a:ln w="15875">
              <a:solidFill>
                <a:srgbClr val="000000"/>
              </a:solidFill>
              <a:round/>
              <a:headEnd/>
              <a:tailEnd/>
            </a:ln>
          </p:spPr>
          <p:txBody>
            <a:bodyPr/>
            <a:lstStyle/>
            <a:p>
              <a:endParaRPr lang="zh-CN" altLang="zh-CN">
                <a:latin typeface="Calibri" pitchFamily="34" charset="0"/>
              </a:endParaRPr>
            </a:p>
          </p:txBody>
        </p:sp>
        <p:sp>
          <p:nvSpPr>
            <p:cNvPr id="88191" name="Oval 79"/>
            <p:cNvSpPr>
              <a:spLocks noChangeArrowheads="1"/>
            </p:cNvSpPr>
            <p:nvPr/>
          </p:nvSpPr>
          <p:spPr bwMode="auto">
            <a:xfrm>
              <a:off x="6730206" y="4744026"/>
              <a:ext cx="30205" cy="27541"/>
            </a:xfrm>
            <a:prstGeom prst="ellipse">
              <a:avLst/>
            </a:prstGeom>
            <a:solidFill>
              <a:srgbClr val="FF0000"/>
            </a:solidFill>
            <a:ln w="15875">
              <a:solidFill>
                <a:srgbClr val="000000"/>
              </a:solidFill>
              <a:round/>
              <a:headEnd/>
              <a:tailEnd/>
            </a:ln>
          </p:spPr>
          <p:txBody>
            <a:bodyPr/>
            <a:lstStyle/>
            <a:p>
              <a:endParaRPr lang="zh-CN" altLang="zh-CN">
                <a:latin typeface="Calibri" pitchFamily="34" charset="0"/>
              </a:endParaRPr>
            </a:p>
          </p:txBody>
        </p:sp>
        <p:sp>
          <p:nvSpPr>
            <p:cNvPr id="88192" name="Oval 80"/>
            <p:cNvSpPr>
              <a:spLocks noChangeArrowheads="1"/>
            </p:cNvSpPr>
            <p:nvPr/>
          </p:nvSpPr>
          <p:spPr bwMode="auto">
            <a:xfrm>
              <a:off x="6796306" y="4775083"/>
              <a:ext cx="34582" cy="28127"/>
            </a:xfrm>
            <a:prstGeom prst="ellipse">
              <a:avLst/>
            </a:prstGeom>
            <a:solidFill>
              <a:srgbClr val="FF0000"/>
            </a:solidFill>
            <a:ln w="15875">
              <a:solidFill>
                <a:srgbClr val="000000"/>
              </a:solidFill>
              <a:round/>
              <a:headEnd/>
              <a:tailEnd/>
            </a:ln>
          </p:spPr>
          <p:txBody>
            <a:bodyPr/>
            <a:lstStyle/>
            <a:p>
              <a:endParaRPr lang="zh-CN" altLang="zh-CN">
                <a:latin typeface="Calibri" pitchFamily="34" charset="0"/>
              </a:endParaRPr>
            </a:p>
          </p:txBody>
        </p:sp>
        <p:sp>
          <p:nvSpPr>
            <p:cNvPr id="88193" name="Oval 81"/>
            <p:cNvSpPr>
              <a:spLocks noChangeArrowheads="1"/>
            </p:cNvSpPr>
            <p:nvPr/>
          </p:nvSpPr>
          <p:spPr bwMode="auto">
            <a:xfrm>
              <a:off x="6659728" y="4480336"/>
              <a:ext cx="29767" cy="27541"/>
            </a:xfrm>
            <a:prstGeom prst="ellipse">
              <a:avLst/>
            </a:prstGeom>
            <a:solidFill>
              <a:srgbClr val="FF0000"/>
            </a:solidFill>
            <a:ln w="15875">
              <a:solidFill>
                <a:srgbClr val="000000"/>
              </a:solidFill>
              <a:round/>
              <a:headEnd/>
              <a:tailEnd/>
            </a:ln>
          </p:spPr>
          <p:txBody>
            <a:bodyPr/>
            <a:lstStyle/>
            <a:p>
              <a:endParaRPr lang="zh-CN" altLang="zh-CN">
                <a:latin typeface="Calibri" pitchFamily="34" charset="0"/>
              </a:endParaRPr>
            </a:p>
          </p:txBody>
        </p:sp>
        <p:sp>
          <p:nvSpPr>
            <p:cNvPr id="88194" name="Oval 82"/>
            <p:cNvSpPr>
              <a:spLocks noChangeArrowheads="1"/>
            </p:cNvSpPr>
            <p:nvPr/>
          </p:nvSpPr>
          <p:spPr bwMode="auto">
            <a:xfrm>
              <a:off x="5769342" y="4590500"/>
              <a:ext cx="65225" cy="57425"/>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195" name="Oval 83"/>
            <p:cNvSpPr>
              <a:spLocks noChangeArrowheads="1"/>
            </p:cNvSpPr>
            <p:nvPr/>
          </p:nvSpPr>
          <p:spPr bwMode="auto">
            <a:xfrm>
              <a:off x="6035057" y="4274071"/>
              <a:ext cx="156277" cy="148838"/>
            </a:xfrm>
            <a:prstGeom prst="ellipse">
              <a:avLst/>
            </a:prstGeom>
            <a:solidFill>
              <a:srgbClr val="C0C0C0"/>
            </a:solidFill>
            <a:ln w="15875">
              <a:solidFill>
                <a:srgbClr val="000000"/>
              </a:solidFill>
              <a:round/>
              <a:headEnd/>
              <a:tailEnd/>
            </a:ln>
          </p:spPr>
          <p:txBody>
            <a:bodyPr/>
            <a:lstStyle/>
            <a:p>
              <a:endParaRPr lang="zh-CN" altLang="zh-CN">
                <a:latin typeface="Calibri" pitchFamily="34" charset="0"/>
              </a:endParaRPr>
            </a:p>
          </p:txBody>
        </p:sp>
        <p:sp>
          <p:nvSpPr>
            <p:cNvPr id="88196" name="Oval 84"/>
            <p:cNvSpPr>
              <a:spLocks noChangeArrowheads="1"/>
            </p:cNvSpPr>
            <p:nvPr/>
          </p:nvSpPr>
          <p:spPr bwMode="auto">
            <a:xfrm>
              <a:off x="5749644" y="4303957"/>
              <a:ext cx="137454" cy="113094"/>
            </a:xfrm>
            <a:prstGeom prst="ellipse">
              <a:avLst/>
            </a:prstGeom>
            <a:solidFill>
              <a:srgbClr val="FF8080"/>
            </a:solidFill>
            <a:ln w="15875">
              <a:solidFill>
                <a:srgbClr val="000000"/>
              </a:solidFill>
              <a:round/>
              <a:headEnd/>
              <a:tailEnd/>
            </a:ln>
          </p:spPr>
          <p:txBody>
            <a:bodyPr/>
            <a:lstStyle/>
            <a:p>
              <a:endParaRPr lang="zh-CN" altLang="zh-CN">
                <a:latin typeface="Calibri" pitchFamily="34" charset="0"/>
              </a:endParaRPr>
            </a:p>
          </p:txBody>
        </p:sp>
        <p:sp>
          <p:nvSpPr>
            <p:cNvPr id="88197" name="Oval 85"/>
            <p:cNvSpPr>
              <a:spLocks noChangeArrowheads="1"/>
            </p:cNvSpPr>
            <p:nvPr/>
          </p:nvSpPr>
          <p:spPr bwMode="auto">
            <a:xfrm>
              <a:off x="6153688" y="4451623"/>
              <a:ext cx="112940" cy="107234"/>
            </a:xfrm>
            <a:prstGeom prst="ellipse">
              <a:avLst/>
            </a:prstGeom>
            <a:solidFill>
              <a:srgbClr val="80FFFF"/>
            </a:solidFill>
            <a:ln w="15875">
              <a:solidFill>
                <a:srgbClr val="000000"/>
              </a:solidFill>
              <a:round/>
              <a:headEnd/>
              <a:tailEnd/>
            </a:ln>
          </p:spPr>
          <p:txBody>
            <a:bodyPr/>
            <a:lstStyle/>
            <a:p>
              <a:endParaRPr lang="zh-CN" altLang="zh-CN">
                <a:latin typeface="Calibri" pitchFamily="34" charset="0"/>
              </a:endParaRPr>
            </a:p>
          </p:txBody>
        </p:sp>
        <p:sp>
          <p:nvSpPr>
            <p:cNvPr id="88198" name="Freeform 86"/>
            <p:cNvSpPr>
              <a:spLocks/>
            </p:cNvSpPr>
            <p:nvPr/>
          </p:nvSpPr>
          <p:spPr bwMode="auto">
            <a:xfrm>
              <a:off x="5289568" y="4660817"/>
              <a:ext cx="41586" cy="63871"/>
            </a:xfrm>
            <a:custGeom>
              <a:avLst/>
              <a:gdLst>
                <a:gd name="T0" fmla="*/ 0 w 95"/>
                <a:gd name="T1" fmla="*/ 5837458 h 109"/>
                <a:gd name="T2" fmla="*/ 11113968 w 95"/>
                <a:gd name="T3" fmla="*/ 0 h 109"/>
                <a:gd name="T4" fmla="*/ 18204163 w 95"/>
                <a:gd name="T5" fmla="*/ 37426647 h 109"/>
                <a:gd name="T6" fmla="*/ 0 w 95"/>
                <a:gd name="T7" fmla="*/ 5837458 h 109"/>
                <a:gd name="T8" fmla="*/ 11113968 w 95"/>
                <a:gd name="T9" fmla="*/ 0 h 109"/>
                <a:gd name="T10" fmla="*/ 0 w 95"/>
                <a:gd name="T11" fmla="*/ 5837458 h 109"/>
                <a:gd name="T12" fmla="*/ 0 60000 65536"/>
                <a:gd name="T13" fmla="*/ 0 60000 65536"/>
                <a:gd name="T14" fmla="*/ 0 60000 65536"/>
                <a:gd name="T15" fmla="*/ 0 60000 65536"/>
                <a:gd name="T16" fmla="*/ 0 60000 65536"/>
                <a:gd name="T17" fmla="*/ 0 60000 65536"/>
                <a:gd name="T18" fmla="*/ 0 w 95"/>
                <a:gd name="T19" fmla="*/ 0 h 109"/>
                <a:gd name="T20" fmla="*/ 95 w 95"/>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95" h="109">
                  <a:moveTo>
                    <a:pt x="0" y="17"/>
                  </a:moveTo>
                  <a:lnTo>
                    <a:pt x="58" y="0"/>
                  </a:lnTo>
                  <a:lnTo>
                    <a:pt x="95" y="109"/>
                  </a:lnTo>
                  <a:lnTo>
                    <a:pt x="0" y="17"/>
                  </a:lnTo>
                  <a:lnTo>
                    <a:pt x="58" y="0"/>
                  </a:lnTo>
                  <a:lnTo>
                    <a:pt x="0" y="17"/>
                  </a:lnTo>
                  <a:close/>
                </a:path>
              </a:pathLst>
            </a:custGeom>
            <a:noFill/>
            <a:ln w="3175">
              <a:solidFill>
                <a:srgbClr val="000000"/>
              </a:solidFill>
              <a:prstDash val="solid"/>
              <a:round/>
              <a:headEnd/>
              <a:tailEnd/>
            </a:ln>
          </p:spPr>
          <p:txBody>
            <a:bodyPr/>
            <a:lstStyle/>
            <a:p>
              <a:endParaRPr lang="zh-CN" altLang="en-US"/>
            </a:p>
          </p:txBody>
        </p:sp>
        <p:sp>
          <p:nvSpPr>
            <p:cNvPr id="88199" name="Line 87"/>
            <p:cNvSpPr>
              <a:spLocks noChangeShapeType="1"/>
            </p:cNvSpPr>
            <p:nvPr/>
          </p:nvSpPr>
          <p:spPr bwMode="auto">
            <a:xfrm>
              <a:off x="5242291" y="4545965"/>
              <a:ext cx="59972" cy="119540"/>
            </a:xfrm>
            <a:prstGeom prst="line">
              <a:avLst/>
            </a:prstGeom>
            <a:noFill/>
            <a:ln w="12700">
              <a:solidFill>
                <a:srgbClr val="000000"/>
              </a:solidFill>
              <a:round/>
              <a:headEnd/>
              <a:tailEnd/>
            </a:ln>
          </p:spPr>
          <p:txBody>
            <a:bodyPr/>
            <a:lstStyle/>
            <a:p>
              <a:endParaRPr lang="zh-CN" altLang="en-US"/>
            </a:p>
          </p:txBody>
        </p:sp>
        <p:sp>
          <p:nvSpPr>
            <p:cNvPr id="88200" name="Oval 88"/>
            <p:cNvSpPr>
              <a:spLocks noChangeArrowheads="1"/>
            </p:cNvSpPr>
            <p:nvPr/>
          </p:nvSpPr>
          <p:spPr bwMode="auto">
            <a:xfrm>
              <a:off x="5206395" y="4513736"/>
              <a:ext cx="45088" cy="43362"/>
            </a:xfrm>
            <a:prstGeom prst="ellipse">
              <a:avLst/>
            </a:prstGeom>
            <a:solidFill>
              <a:srgbClr val="008000"/>
            </a:solidFill>
            <a:ln w="15875">
              <a:solidFill>
                <a:srgbClr val="000000"/>
              </a:solidFill>
              <a:round/>
              <a:headEnd/>
              <a:tailEnd/>
            </a:ln>
          </p:spPr>
          <p:txBody>
            <a:bodyPr/>
            <a:lstStyle/>
            <a:p>
              <a:endParaRPr lang="zh-CN" altLang="zh-CN">
                <a:latin typeface="Calibri" pitchFamily="34" charset="0"/>
              </a:endParaRPr>
            </a:p>
          </p:txBody>
        </p:sp>
        <p:sp>
          <p:nvSpPr>
            <p:cNvPr id="88201" name="Oval 89"/>
            <p:cNvSpPr>
              <a:spLocks noChangeArrowheads="1"/>
            </p:cNvSpPr>
            <p:nvPr/>
          </p:nvSpPr>
          <p:spPr bwMode="auto">
            <a:xfrm>
              <a:off x="5178379" y="4404745"/>
              <a:ext cx="16197" cy="14650"/>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202" name="Freeform 90"/>
            <p:cNvSpPr>
              <a:spLocks/>
            </p:cNvSpPr>
            <p:nvPr/>
          </p:nvSpPr>
          <p:spPr bwMode="auto">
            <a:xfrm>
              <a:off x="5317584" y="4259422"/>
              <a:ext cx="74418" cy="59184"/>
            </a:xfrm>
            <a:custGeom>
              <a:avLst/>
              <a:gdLst>
                <a:gd name="T0" fmla="*/ 8048526 w 170"/>
                <a:gd name="T1" fmla="*/ 34680651 h 101"/>
                <a:gd name="T2" fmla="*/ 0 w 170"/>
                <a:gd name="T3" fmla="*/ 22662786 h 101"/>
                <a:gd name="T4" fmla="*/ 32576700 w 170"/>
                <a:gd name="T5" fmla="*/ 0 h 101"/>
                <a:gd name="T6" fmla="*/ 8048526 w 170"/>
                <a:gd name="T7" fmla="*/ 34680651 h 101"/>
                <a:gd name="T8" fmla="*/ 0 w 170"/>
                <a:gd name="T9" fmla="*/ 22662786 h 101"/>
                <a:gd name="T10" fmla="*/ 8048526 w 170"/>
                <a:gd name="T11" fmla="*/ 34680651 h 101"/>
                <a:gd name="T12" fmla="*/ 0 60000 65536"/>
                <a:gd name="T13" fmla="*/ 0 60000 65536"/>
                <a:gd name="T14" fmla="*/ 0 60000 65536"/>
                <a:gd name="T15" fmla="*/ 0 60000 65536"/>
                <a:gd name="T16" fmla="*/ 0 60000 65536"/>
                <a:gd name="T17" fmla="*/ 0 60000 65536"/>
                <a:gd name="T18" fmla="*/ 0 w 170"/>
                <a:gd name="T19" fmla="*/ 0 h 101"/>
                <a:gd name="T20" fmla="*/ 170 w 170"/>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70" h="101">
                  <a:moveTo>
                    <a:pt x="42" y="101"/>
                  </a:moveTo>
                  <a:lnTo>
                    <a:pt x="0" y="66"/>
                  </a:lnTo>
                  <a:lnTo>
                    <a:pt x="170" y="0"/>
                  </a:lnTo>
                  <a:lnTo>
                    <a:pt x="42" y="101"/>
                  </a:lnTo>
                  <a:lnTo>
                    <a:pt x="0" y="66"/>
                  </a:lnTo>
                  <a:lnTo>
                    <a:pt x="42" y="101"/>
                  </a:lnTo>
                  <a:close/>
                </a:path>
              </a:pathLst>
            </a:custGeom>
            <a:noFill/>
            <a:ln w="3175">
              <a:solidFill>
                <a:srgbClr val="000000"/>
              </a:solidFill>
              <a:prstDash val="solid"/>
              <a:round/>
              <a:headEnd/>
              <a:tailEnd/>
            </a:ln>
          </p:spPr>
          <p:txBody>
            <a:bodyPr/>
            <a:lstStyle/>
            <a:p>
              <a:endParaRPr lang="zh-CN" altLang="en-US"/>
            </a:p>
          </p:txBody>
        </p:sp>
        <p:sp>
          <p:nvSpPr>
            <p:cNvPr id="88203" name="Line 91"/>
            <p:cNvSpPr>
              <a:spLocks noChangeShapeType="1"/>
            </p:cNvSpPr>
            <p:nvPr/>
          </p:nvSpPr>
          <p:spPr bwMode="auto">
            <a:xfrm flipV="1">
              <a:off x="5199829" y="4308644"/>
              <a:ext cx="126948" cy="96100"/>
            </a:xfrm>
            <a:prstGeom prst="line">
              <a:avLst/>
            </a:prstGeom>
            <a:noFill/>
            <a:ln w="15875">
              <a:solidFill>
                <a:srgbClr val="000000"/>
              </a:solidFill>
              <a:round/>
              <a:headEnd/>
              <a:tailEnd/>
            </a:ln>
          </p:spPr>
          <p:txBody>
            <a:bodyPr/>
            <a:lstStyle/>
            <a:p>
              <a:endParaRPr lang="zh-CN" altLang="en-US"/>
            </a:p>
          </p:txBody>
        </p:sp>
        <p:sp>
          <p:nvSpPr>
            <p:cNvPr id="88204" name="Freeform 92"/>
            <p:cNvSpPr>
              <a:spLocks/>
            </p:cNvSpPr>
            <p:nvPr/>
          </p:nvSpPr>
          <p:spPr bwMode="auto">
            <a:xfrm>
              <a:off x="6061322" y="4478578"/>
              <a:ext cx="42462" cy="41604"/>
            </a:xfrm>
            <a:custGeom>
              <a:avLst/>
              <a:gdLst>
                <a:gd name="T0" fmla="*/ 77540132 w 47"/>
                <a:gd name="T1" fmla="*/ 23789846 h 49"/>
                <a:gd name="T2" fmla="*/ 77540132 w 47"/>
                <a:gd name="T3" fmla="*/ 20906435 h 49"/>
                <a:gd name="T4" fmla="*/ 77540132 w 47"/>
                <a:gd name="T5" fmla="*/ 18023024 h 49"/>
                <a:gd name="T6" fmla="*/ 75908508 w 47"/>
                <a:gd name="T7" fmla="*/ 15859616 h 49"/>
                <a:gd name="T8" fmla="*/ 74275980 w 47"/>
                <a:gd name="T9" fmla="*/ 13697055 h 49"/>
                <a:gd name="T10" fmla="*/ 72643452 w 47"/>
                <a:gd name="T11" fmla="*/ 11534496 h 49"/>
                <a:gd name="T12" fmla="*/ 69378396 w 47"/>
                <a:gd name="T13" fmla="*/ 9371938 h 49"/>
                <a:gd name="T14" fmla="*/ 67745869 w 47"/>
                <a:gd name="T15" fmla="*/ 7209380 h 49"/>
                <a:gd name="T16" fmla="*/ 63665001 w 47"/>
                <a:gd name="T17" fmla="*/ 5045971 h 49"/>
                <a:gd name="T18" fmla="*/ 60399945 w 47"/>
                <a:gd name="T19" fmla="*/ 4325118 h 49"/>
                <a:gd name="T20" fmla="*/ 57134875 w 47"/>
                <a:gd name="T21" fmla="*/ 2883412 h 49"/>
                <a:gd name="T22" fmla="*/ 53869819 w 47"/>
                <a:gd name="T23" fmla="*/ 720853 h 49"/>
                <a:gd name="T24" fmla="*/ 48973139 w 47"/>
                <a:gd name="T25" fmla="*/ 0 h 49"/>
                <a:gd name="T26" fmla="*/ 44075556 w 47"/>
                <a:gd name="T27" fmla="*/ 0 h 49"/>
                <a:gd name="T28" fmla="*/ 38362160 w 47"/>
                <a:gd name="T29" fmla="*/ 0 h 49"/>
                <a:gd name="T30" fmla="*/ 33464576 w 47"/>
                <a:gd name="T31" fmla="*/ 0 h 49"/>
                <a:gd name="T32" fmla="*/ 28567889 w 47"/>
                <a:gd name="T33" fmla="*/ 0 h 49"/>
                <a:gd name="T34" fmla="*/ 23670306 w 47"/>
                <a:gd name="T35" fmla="*/ 720853 h 49"/>
                <a:gd name="T36" fmla="*/ 20405250 w 47"/>
                <a:gd name="T37" fmla="*/ 2883412 h 49"/>
                <a:gd name="T38" fmla="*/ 17140194 w 47"/>
                <a:gd name="T39" fmla="*/ 4325118 h 49"/>
                <a:gd name="T40" fmla="*/ 13876039 w 47"/>
                <a:gd name="T41" fmla="*/ 5045971 h 49"/>
                <a:gd name="T42" fmla="*/ 9794267 w 47"/>
                <a:gd name="T43" fmla="*/ 7209380 h 49"/>
                <a:gd name="T44" fmla="*/ 8161739 w 47"/>
                <a:gd name="T45" fmla="*/ 9371938 h 49"/>
                <a:gd name="T46" fmla="*/ 4897585 w 47"/>
                <a:gd name="T47" fmla="*/ 11534496 h 49"/>
                <a:gd name="T48" fmla="*/ 3265057 w 47"/>
                <a:gd name="T49" fmla="*/ 13697055 h 49"/>
                <a:gd name="T50" fmla="*/ 1632528 w 47"/>
                <a:gd name="T51" fmla="*/ 15859616 h 49"/>
                <a:gd name="T52" fmla="*/ 0 w 47"/>
                <a:gd name="T53" fmla="*/ 18023024 h 49"/>
                <a:gd name="T54" fmla="*/ 0 w 47"/>
                <a:gd name="T55" fmla="*/ 20906435 h 49"/>
                <a:gd name="T56" fmla="*/ 0 w 47"/>
                <a:gd name="T57" fmla="*/ 23789846 h 49"/>
                <a:gd name="T58" fmla="*/ 0 w 47"/>
                <a:gd name="T59" fmla="*/ 27394109 h 49"/>
                <a:gd name="T60" fmla="*/ 0 w 47"/>
                <a:gd name="T61" fmla="*/ 30278376 h 49"/>
                <a:gd name="T62" fmla="*/ 1632528 w 47"/>
                <a:gd name="T63" fmla="*/ 32440934 h 49"/>
                <a:gd name="T64" fmla="*/ 1632528 w 47"/>
                <a:gd name="T65" fmla="*/ 35324345 h 49"/>
                <a:gd name="T66" fmla="*/ 3265057 w 47"/>
                <a:gd name="T67" fmla="*/ 37486904 h 49"/>
                <a:gd name="T68" fmla="*/ 6530113 w 47"/>
                <a:gd name="T69" fmla="*/ 39649462 h 49"/>
                <a:gd name="T70" fmla="*/ 8161739 w 47"/>
                <a:gd name="T71" fmla="*/ 41812869 h 49"/>
                <a:gd name="T72" fmla="*/ 11426795 w 47"/>
                <a:gd name="T73" fmla="*/ 43975428 h 49"/>
                <a:gd name="T74" fmla="*/ 15507666 w 47"/>
                <a:gd name="T75" fmla="*/ 44696280 h 49"/>
                <a:gd name="T76" fmla="*/ 17140194 w 47"/>
                <a:gd name="T77" fmla="*/ 46858839 h 49"/>
                <a:gd name="T78" fmla="*/ 20405250 w 47"/>
                <a:gd name="T79" fmla="*/ 48300544 h 49"/>
                <a:gd name="T80" fmla="*/ 25302834 w 47"/>
                <a:gd name="T81" fmla="*/ 49021397 h 49"/>
                <a:gd name="T82" fmla="*/ 30200424 w 47"/>
                <a:gd name="T83" fmla="*/ 50463102 h 49"/>
                <a:gd name="T84" fmla="*/ 35097104 w 47"/>
                <a:gd name="T85" fmla="*/ 50463102 h 49"/>
                <a:gd name="T86" fmla="*/ 38362160 w 47"/>
                <a:gd name="T87" fmla="*/ 51183955 h 49"/>
                <a:gd name="T88" fmla="*/ 42443028 w 47"/>
                <a:gd name="T89" fmla="*/ 50463102 h 49"/>
                <a:gd name="T90" fmla="*/ 47340612 w 47"/>
                <a:gd name="T91" fmla="*/ 50463102 h 49"/>
                <a:gd name="T92" fmla="*/ 52238195 w 47"/>
                <a:gd name="T93" fmla="*/ 49021397 h 49"/>
                <a:gd name="T94" fmla="*/ 57134875 w 47"/>
                <a:gd name="T95" fmla="*/ 48300544 h 49"/>
                <a:gd name="T96" fmla="*/ 60399945 w 47"/>
                <a:gd name="T97" fmla="*/ 46858839 h 49"/>
                <a:gd name="T98" fmla="*/ 62032473 w 47"/>
                <a:gd name="T99" fmla="*/ 44696280 h 49"/>
                <a:gd name="T100" fmla="*/ 65297529 w 47"/>
                <a:gd name="T101" fmla="*/ 43975428 h 49"/>
                <a:gd name="T102" fmla="*/ 69378396 w 47"/>
                <a:gd name="T103" fmla="*/ 41812869 h 49"/>
                <a:gd name="T104" fmla="*/ 71010924 w 47"/>
                <a:gd name="T105" fmla="*/ 39649462 h 49"/>
                <a:gd name="T106" fmla="*/ 74275980 w 47"/>
                <a:gd name="T107" fmla="*/ 37486904 h 49"/>
                <a:gd name="T108" fmla="*/ 75908508 w 47"/>
                <a:gd name="T109" fmla="*/ 35324345 h 49"/>
                <a:gd name="T110" fmla="*/ 75908508 w 47"/>
                <a:gd name="T111" fmla="*/ 32440934 h 49"/>
                <a:gd name="T112" fmla="*/ 77540132 w 47"/>
                <a:gd name="T113" fmla="*/ 30278376 h 49"/>
                <a:gd name="T114" fmla="*/ 77540132 w 47"/>
                <a:gd name="T115" fmla="*/ 27394109 h 49"/>
                <a:gd name="T116" fmla="*/ 79172660 w 47"/>
                <a:gd name="T117" fmla="*/ 25231551 h 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
                <a:gd name="T178" fmla="*/ 0 h 49"/>
                <a:gd name="T179" fmla="*/ 47 w 47"/>
                <a:gd name="T180" fmla="*/ 49 h 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 h="49">
                  <a:moveTo>
                    <a:pt x="47" y="24"/>
                  </a:moveTo>
                  <a:lnTo>
                    <a:pt x="46" y="24"/>
                  </a:lnTo>
                  <a:lnTo>
                    <a:pt x="46" y="23"/>
                  </a:lnTo>
                  <a:lnTo>
                    <a:pt x="46" y="22"/>
                  </a:lnTo>
                  <a:lnTo>
                    <a:pt x="46" y="21"/>
                  </a:lnTo>
                  <a:lnTo>
                    <a:pt x="46" y="20"/>
                  </a:lnTo>
                  <a:lnTo>
                    <a:pt x="46" y="19"/>
                  </a:lnTo>
                  <a:lnTo>
                    <a:pt x="46" y="18"/>
                  </a:lnTo>
                  <a:lnTo>
                    <a:pt x="46" y="17"/>
                  </a:lnTo>
                  <a:lnTo>
                    <a:pt x="45" y="17"/>
                  </a:lnTo>
                  <a:lnTo>
                    <a:pt x="45" y="16"/>
                  </a:lnTo>
                  <a:lnTo>
                    <a:pt x="45" y="15"/>
                  </a:lnTo>
                  <a:lnTo>
                    <a:pt x="45" y="14"/>
                  </a:lnTo>
                  <a:lnTo>
                    <a:pt x="44" y="14"/>
                  </a:lnTo>
                  <a:lnTo>
                    <a:pt x="44" y="13"/>
                  </a:lnTo>
                  <a:lnTo>
                    <a:pt x="44" y="12"/>
                  </a:lnTo>
                  <a:lnTo>
                    <a:pt x="43" y="12"/>
                  </a:lnTo>
                  <a:lnTo>
                    <a:pt x="43" y="11"/>
                  </a:lnTo>
                  <a:lnTo>
                    <a:pt x="42" y="10"/>
                  </a:lnTo>
                  <a:lnTo>
                    <a:pt x="42" y="9"/>
                  </a:lnTo>
                  <a:lnTo>
                    <a:pt x="41" y="9"/>
                  </a:lnTo>
                  <a:lnTo>
                    <a:pt x="41" y="8"/>
                  </a:lnTo>
                  <a:lnTo>
                    <a:pt x="40" y="8"/>
                  </a:lnTo>
                  <a:lnTo>
                    <a:pt x="40" y="7"/>
                  </a:lnTo>
                  <a:lnTo>
                    <a:pt x="39" y="6"/>
                  </a:lnTo>
                  <a:lnTo>
                    <a:pt x="38" y="6"/>
                  </a:lnTo>
                  <a:lnTo>
                    <a:pt x="38" y="5"/>
                  </a:lnTo>
                  <a:lnTo>
                    <a:pt x="37" y="5"/>
                  </a:lnTo>
                  <a:lnTo>
                    <a:pt x="37" y="4"/>
                  </a:lnTo>
                  <a:lnTo>
                    <a:pt x="36" y="4"/>
                  </a:lnTo>
                  <a:lnTo>
                    <a:pt x="36" y="3"/>
                  </a:lnTo>
                  <a:lnTo>
                    <a:pt x="35" y="3"/>
                  </a:lnTo>
                  <a:lnTo>
                    <a:pt x="34" y="3"/>
                  </a:lnTo>
                  <a:lnTo>
                    <a:pt x="34" y="2"/>
                  </a:lnTo>
                  <a:lnTo>
                    <a:pt x="33" y="2"/>
                  </a:lnTo>
                  <a:lnTo>
                    <a:pt x="32" y="1"/>
                  </a:lnTo>
                  <a:lnTo>
                    <a:pt x="31" y="1"/>
                  </a:lnTo>
                  <a:lnTo>
                    <a:pt x="30" y="1"/>
                  </a:lnTo>
                  <a:lnTo>
                    <a:pt x="29" y="0"/>
                  </a:lnTo>
                  <a:lnTo>
                    <a:pt x="28" y="0"/>
                  </a:lnTo>
                  <a:lnTo>
                    <a:pt x="27" y="0"/>
                  </a:lnTo>
                  <a:lnTo>
                    <a:pt x="26" y="0"/>
                  </a:lnTo>
                  <a:lnTo>
                    <a:pt x="25" y="0"/>
                  </a:lnTo>
                  <a:lnTo>
                    <a:pt x="24" y="0"/>
                  </a:lnTo>
                  <a:lnTo>
                    <a:pt x="23" y="0"/>
                  </a:lnTo>
                  <a:lnTo>
                    <a:pt x="22" y="0"/>
                  </a:lnTo>
                  <a:lnTo>
                    <a:pt x="21" y="0"/>
                  </a:lnTo>
                  <a:lnTo>
                    <a:pt x="20" y="0"/>
                  </a:lnTo>
                  <a:lnTo>
                    <a:pt x="19" y="0"/>
                  </a:lnTo>
                  <a:lnTo>
                    <a:pt x="18" y="0"/>
                  </a:lnTo>
                  <a:lnTo>
                    <a:pt x="17" y="0"/>
                  </a:lnTo>
                  <a:lnTo>
                    <a:pt x="16" y="1"/>
                  </a:lnTo>
                  <a:lnTo>
                    <a:pt x="15" y="1"/>
                  </a:lnTo>
                  <a:lnTo>
                    <a:pt x="14" y="1"/>
                  </a:lnTo>
                  <a:lnTo>
                    <a:pt x="13" y="2"/>
                  </a:lnTo>
                  <a:lnTo>
                    <a:pt x="12" y="2"/>
                  </a:lnTo>
                  <a:lnTo>
                    <a:pt x="12" y="3"/>
                  </a:lnTo>
                  <a:lnTo>
                    <a:pt x="11" y="3"/>
                  </a:lnTo>
                  <a:lnTo>
                    <a:pt x="10" y="3"/>
                  </a:lnTo>
                  <a:lnTo>
                    <a:pt x="10" y="4"/>
                  </a:lnTo>
                  <a:lnTo>
                    <a:pt x="9" y="4"/>
                  </a:lnTo>
                  <a:lnTo>
                    <a:pt x="9" y="5"/>
                  </a:lnTo>
                  <a:lnTo>
                    <a:pt x="8" y="5"/>
                  </a:lnTo>
                  <a:lnTo>
                    <a:pt x="8" y="6"/>
                  </a:lnTo>
                  <a:lnTo>
                    <a:pt x="7" y="6"/>
                  </a:lnTo>
                  <a:lnTo>
                    <a:pt x="6" y="7"/>
                  </a:lnTo>
                  <a:lnTo>
                    <a:pt x="6" y="8"/>
                  </a:lnTo>
                  <a:lnTo>
                    <a:pt x="5" y="8"/>
                  </a:lnTo>
                  <a:lnTo>
                    <a:pt x="5" y="9"/>
                  </a:lnTo>
                  <a:lnTo>
                    <a:pt x="4" y="9"/>
                  </a:lnTo>
                  <a:lnTo>
                    <a:pt x="4" y="10"/>
                  </a:lnTo>
                  <a:lnTo>
                    <a:pt x="3" y="11"/>
                  </a:lnTo>
                  <a:lnTo>
                    <a:pt x="3" y="12"/>
                  </a:lnTo>
                  <a:lnTo>
                    <a:pt x="2" y="12"/>
                  </a:lnTo>
                  <a:lnTo>
                    <a:pt x="2" y="13"/>
                  </a:lnTo>
                  <a:lnTo>
                    <a:pt x="2" y="14"/>
                  </a:lnTo>
                  <a:lnTo>
                    <a:pt x="1" y="14"/>
                  </a:lnTo>
                  <a:lnTo>
                    <a:pt x="1" y="15"/>
                  </a:lnTo>
                  <a:lnTo>
                    <a:pt x="1" y="16"/>
                  </a:lnTo>
                  <a:lnTo>
                    <a:pt x="1" y="17"/>
                  </a:lnTo>
                  <a:lnTo>
                    <a:pt x="0" y="17"/>
                  </a:lnTo>
                  <a:lnTo>
                    <a:pt x="0" y="18"/>
                  </a:lnTo>
                  <a:lnTo>
                    <a:pt x="0" y="19"/>
                  </a:lnTo>
                  <a:lnTo>
                    <a:pt x="0" y="20"/>
                  </a:lnTo>
                  <a:lnTo>
                    <a:pt x="0" y="21"/>
                  </a:lnTo>
                  <a:lnTo>
                    <a:pt x="0" y="22"/>
                  </a:lnTo>
                  <a:lnTo>
                    <a:pt x="0" y="23"/>
                  </a:lnTo>
                  <a:lnTo>
                    <a:pt x="0" y="24"/>
                  </a:lnTo>
                  <a:lnTo>
                    <a:pt x="0" y="25"/>
                  </a:lnTo>
                  <a:lnTo>
                    <a:pt x="0" y="26"/>
                  </a:lnTo>
                  <a:lnTo>
                    <a:pt x="0" y="27"/>
                  </a:lnTo>
                  <a:lnTo>
                    <a:pt x="0" y="28"/>
                  </a:lnTo>
                  <a:lnTo>
                    <a:pt x="0" y="29"/>
                  </a:lnTo>
                  <a:lnTo>
                    <a:pt x="0" y="30"/>
                  </a:lnTo>
                  <a:lnTo>
                    <a:pt x="0" y="31"/>
                  </a:lnTo>
                  <a:lnTo>
                    <a:pt x="1" y="31"/>
                  </a:lnTo>
                  <a:lnTo>
                    <a:pt x="1" y="32"/>
                  </a:lnTo>
                  <a:lnTo>
                    <a:pt x="1" y="33"/>
                  </a:lnTo>
                  <a:lnTo>
                    <a:pt x="1" y="34"/>
                  </a:lnTo>
                  <a:lnTo>
                    <a:pt x="2" y="34"/>
                  </a:lnTo>
                  <a:lnTo>
                    <a:pt x="2" y="35"/>
                  </a:lnTo>
                  <a:lnTo>
                    <a:pt x="2" y="36"/>
                  </a:lnTo>
                  <a:lnTo>
                    <a:pt x="3" y="36"/>
                  </a:lnTo>
                  <a:lnTo>
                    <a:pt x="3" y="37"/>
                  </a:lnTo>
                  <a:lnTo>
                    <a:pt x="4" y="38"/>
                  </a:lnTo>
                  <a:lnTo>
                    <a:pt x="4" y="39"/>
                  </a:lnTo>
                  <a:lnTo>
                    <a:pt x="5" y="39"/>
                  </a:lnTo>
                  <a:lnTo>
                    <a:pt x="5" y="40"/>
                  </a:lnTo>
                  <a:lnTo>
                    <a:pt x="6" y="40"/>
                  </a:lnTo>
                  <a:lnTo>
                    <a:pt x="6" y="41"/>
                  </a:lnTo>
                  <a:lnTo>
                    <a:pt x="7" y="42"/>
                  </a:lnTo>
                  <a:lnTo>
                    <a:pt x="8" y="42"/>
                  </a:lnTo>
                  <a:lnTo>
                    <a:pt x="8" y="43"/>
                  </a:lnTo>
                  <a:lnTo>
                    <a:pt x="9" y="43"/>
                  </a:lnTo>
                  <a:lnTo>
                    <a:pt x="9" y="44"/>
                  </a:lnTo>
                  <a:lnTo>
                    <a:pt x="10" y="44"/>
                  </a:lnTo>
                  <a:lnTo>
                    <a:pt x="10" y="45"/>
                  </a:lnTo>
                  <a:lnTo>
                    <a:pt x="11" y="45"/>
                  </a:lnTo>
                  <a:lnTo>
                    <a:pt x="12" y="45"/>
                  </a:lnTo>
                  <a:lnTo>
                    <a:pt x="12" y="46"/>
                  </a:lnTo>
                  <a:lnTo>
                    <a:pt x="13" y="46"/>
                  </a:lnTo>
                  <a:lnTo>
                    <a:pt x="14" y="47"/>
                  </a:lnTo>
                  <a:lnTo>
                    <a:pt x="15" y="47"/>
                  </a:lnTo>
                  <a:lnTo>
                    <a:pt x="16" y="47"/>
                  </a:lnTo>
                  <a:lnTo>
                    <a:pt x="17" y="48"/>
                  </a:lnTo>
                  <a:lnTo>
                    <a:pt x="18" y="48"/>
                  </a:lnTo>
                  <a:lnTo>
                    <a:pt x="19" y="48"/>
                  </a:lnTo>
                  <a:lnTo>
                    <a:pt x="20" y="48"/>
                  </a:lnTo>
                  <a:lnTo>
                    <a:pt x="21" y="48"/>
                  </a:lnTo>
                  <a:lnTo>
                    <a:pt x="22" y="48"/>
                  </a:lnTo>
                  <a:lnTo>
                    <a:pt x="23" y="48"/>
                  </a:lnTo>
                  <a:lnTo>
                    <a:pt x="23" y="49"/>
                  </a:lnTo>
                  <a:lnTo>
                    <a:pt x="23" y="48"/>
                  </a:lnTo>
                  <a:lnTo>
                    <a:pt x="24" y="48"/>
                  </a:lnTo>
                  <a:lnTo>
                    <a:pt x="25" y="48"/>
                  </a:lnTo>
                  <a:lnTo>
                    <a:pt x="26" y="48"/>
                  </a:lnTo>
                  <a:lnTo>
                    <a:pt x="27" y="48"/>
                  </a:lnTo>
                  <a:lnTo>
                    <a:pt x="28" y="48"/>
                  </a:lnTo>
                  <a:lnTo>
                    <a:pt x="29" y="48"/>
                  </a:lnTo>
                  <a:lnTo>
                    <a:pt x="30" y="47"/>
                  </a:lnTo>
                  <a:lnTo>
                    <a:pt x="31" y="47"/>
                  </a:lnTo>
                  <a:lnTo>
                    <a:pt x="32" y="47"/>
                  </a:lnTo>
                  <a:lnTo>
                    <a:pt x="33" y="46"/>
                  </a:lnTo>
                  <a:lnTo>
                    <a:pt x="34" y="46"/>
                  </a:lnTo>
                  <a:lnTo>
                    <a:pt x="34" y="45"/>
                  </a:lnTo>
                  <a:lnTo>
                    <a:pt x="35" y="45"/>
                  </a:lnTo>
                  <a:lnTo>
                    <a:pt x="36" y="45"/>
                  </a:lnTo>
                  <a:lnTo>
                    <a:pt x="36" y="44"/>
                  </a:lnTo>
                  <a:lnTo>
                    <a:pt x="37" y="44"/>
                  </a:lnTo>
                  <a:lnTo>
                    <a:pt x="37" y="43"/>
                  </a:lnTo>
                  <a:lnTo>
                    <a:pt x="38" y="43"/>
                  </a:lnTo>
                  <a:lnTo>
                    <a:pt x="38" y="42"/>
                  </a:lnTo>
                  <a:lnTo>
                    <a:pt x="39" y="42"/>
                  </a:lnTo>
                  <a:lnTo>
                    <a:pt x="40" y="41"/>
                  </a:lnTo>
                  <a:lnTo>
                    <a:pt x="40" y="40"/>
                  </a:lnTo>
                  <a:lnTo>
                    <a:pt x="41" y="40"/>
                  </a:lnTo>
                  <a:lnTo>
                    <a:pt x="41" y="39"/>
                  </a:lnTo>
                  <a:lnTo>
                    <a:pt x="42" y="39"/>
                  </a:lnTo>
                  <a:lnTo>
                    <a:pt x="42" y="38"/>
                  </a:lnTo>
                  <a:lnTo>
                    <a:pt x="43" y="37"/>
                  </a:lnTo>
                  <a:lnTo>
                    <a:pt x="43" y="36"/>
                  </a:lnTo>
                  <a:lnTo>
                    <a:pt x="44" y="36"/>
                  </a:lnTo>
                  <a:lnTo>
                    <a:pt x="44" y="35"/>
                  </a:lnTo>
                  <a:lnTo>
                    <a:pt x="44" y="34"/>
                  </a:lnTo>
                  <a:lnTo>
                    <a:pt x="45" y="34"/>
                  </a:lnTo>
                  <a:lnTo>
                    <a:pt x="45" y="33"/>
                  </a:lnTo>
                  <a:lnTo>
                    <a:pt x="45" y="32"/>
                  </a:lnTo>
                  <a:lnTo>
                    <a:pt x="45" y="31"/>
                  </a:lnTo>
                  <a:lnTo>
                    <a:pt x="46" y="31"/>
                  </a:lnTo>
                  <a:lnTo>
                    <a:pt x="46" y="30"/>
                  </a:lnTo>
                  <a:lnTo>
                    <a:pt x="46" y="29"/>
                  </a:lnTo>
                  <a:lnTo>
                    <a:pt x="46" y="28"/>
                  </a:lnTo>
                  <a:lnTo>
                    <a:pt x="46" y="27"/>
                  </a:lnTo>
                  <a:lnTo>
                    <a:pt x="46" y="26"/>
                  </a:lnTo>
                  <a:lnTo>
                    <a:pt x="46" y="25"/>
                  </a:lnTo>
                  <a:lnTo>
                    <a:pt x="46" y="24"/>
                  </a:lnTo>
                  <a:lnTo>
                    <a:pt x="47" y="24"/>
                  </a:lnTo>
                </a:path>
              </a:pathLst>
            </a:custGeom>
            <a:noFill/>
            <a:ln w="15875">
              <a:solidFill>
                <a:srgbClr val="000000"/>
              </a:solidFill>
              <a:prstDash val="solid"/>
              <a:round/>
              <a:headEnd/>
              <a:tailEnd/>
            </a:ln>
          </p:spPr>
          <p:txBody>
            <a:bodyPr/>
            <a:lstStyle/>
            <a:p>
              <a:endParaRPr lang="zh-CN" altLang="en-US"/>
            </a:p>
          </p:txBody>
        </p:sp>
        <p:sp>
          <p:nvSpPr>
            <p:cNvPr id="88205" name="Oval 93"/>
            <p:cNvSpPr>
              <a:spLocks noChangeArrowheads="1"/>
            </p:cNvSpPr>
            <p:nvPr/>
          </p:nvSpPr>
          <p:spPr bwMode="auto">
            <a:xfrm>
              <a:off x="7157013" y="4445177"/>
              <a:ext cx="29767" cy="25783"/>
            </a:xfrm>
            <a:prstGeom prst="ellipse">
              <a:avLst/>
            </a:prstGeom>
            <a:solidFill>
              <a:srgbClr val="FF0000"/>
            </a:solidFill>
            <a:ln w="15875">
              <a:solidFill>
                <a:srgbClr val="000000"/>
              </a:solidFill>
              <a:round/>
              <a:headEnd/>
              <a:tailEnd/>
            </a:ln>
          </p:spPr>
          <p:txBody>
            <a:bodyPr/>
            <a:lstStyle/>
            <a:p>
              <a:endParaRPr lang="zh-CN" altLang="zh-CN">
                <a:latin typeface="Calibri" pitchFamily="34" charset="0"/>
              </a:endParaRPr>
            </a:p>
          </p:txBody>
        </p:sp>
        <p:sp>
          <p:nvSpPr>
            <p:cNvPr id="88206" name="Freeform 94"/>
            <p:cNvSpPr>
              <a:spLocks/>
            </p:cNvSpPr>
            <p:nvPr/>
          </p:nvSpPr>
          <p:spPr bwMode="auto">
            <a:xfrm>
              <a:off x="7174961" y="4317434"/>
              <a:ext cx="27140" cy="78521"/>
            </a:xfrm>
            <a:custGeom>
              <a:avLst/>
              <a:gdLst>
                <a:gd name="T0" fmla="*/ 11880317 w 62"/>
                <a:gd name="T1" fmla="*/ 46011545 h 134"/>
                <a:gd name="T2" fmla="*/ 0 w 62"/>
                <a:gd name="T3" fmla="*/ 43951249 h 134"/>
                <a:gd name="T4" fmla="*/ 10730807 w 62"/>
                <a:gd name="T5" fmla="*/ 0 h 134"/>
                <a:gd name="T6" fmla="*/ 11880317 w 62"/>
                <a:gd name="T7" fmla="*/ 46011545 h 134"/>
                <a:gd name="T8" fmla="*/ 0 w 62"/>
                <a:gd name="T9" fmla="*/ 43951249 h 134"/>
                <a:gd name="T10" fmla="*/ 11880317 w 62"/>
                <a:gd name="T11" fmla="*/ 46011545 h 134"/>
                <a:gd name="T12" fmla="*/ 0 60000 65536"/>
                <a:gd name="T13" fmla="*/ 0 60000 65536"/>
                <a:gd name="T14" fmla="*/ 0 60000 65536"/>
                <a:gd name="T15" fmla="*/ 0 60000 65536"/>
                <a:gd name="T16" fmla="*/ 0 60000 65536"/>
                <a:gd name="T17" fmla="*/ 0 60000 65536"/>
                <a:gd name="T18" fmla="*/ 0 w 62"/>
                <a:gd name="T19" fmla="*/ 0 h 134"/>
                <a:gd name="T20" fmla="*/ 62 w 6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62" h="134">
                  <a:moveTo>
                    <a:pt x="62" y="134"/>
                  </a:moveTo>
                  <a:lnTo>
                    <a:pt x="0" y="128"/>
                  </a:lnTo>
                  <a:lnTo>
                    <a:pt x="56" y="0"/>
                  </a:lnTo>
                  <a:lnTo>
                    <a:pt x="62" y="134"/>
                  </a:lnTo>
                  <a:lnTo>
                    <a:pt x="0" y="128"/>
                  </a:lnTo>
                  <a:lnTo>
                    <a:pt x="62" y="134"/>
                  </a:lnTo>
                  <a:close/>
                </a:path>
              </a:pathLst>
            </a:custGeom>
            <a:noFill/>
            <a:ln w="3175">
              <a:solidFill>
                <a:srgbClr val="000000"/>
              </a:solidFill>
              <a:prstDash val="solid"/>
              <a:round/>
              <a:headEnd/>
              <a:tailEnd/>
            </a:ln>
          </p:spPr>
          <p:txBody>
            <a:bodyPr/>
            <a:lstStyle/>
            <a:p>
              <a:endParaRPr lang="zh-CN" altLang="en-US"/>
            </a:p>
          </p:txBody>
        </p:sp>
        <p:sp>
          <p:nvSpPr>
            <p:cNvPr id="88207" name="Line 95"/>
            <p:cNvSpPr>
              <a:spLocks noChangeShapeType="1"/>
            </p:cNvSpPr>
            <p:nvPr/>
          </p:nvSpPr>
          <p:spPr bwMode="auto">
            <a:xfrm flipV="1">
              <a:off x="7181089" y="4394197"/>
              <a:ext cx="7442" cy="55668"/>
            </a:xfrm>
            <a:prstGeom prst="line">
              <a:avLst/>
            </a:prstGeom>
            <a:noFill/>
            <a:ln w="15875">
              <a:solidFill>
                <a:srgbClr val="000000"/>
              </a:solidFill>
              <a:round/>
              <a:headEnd/>
              <a:tailEnd/>
            </a:ln>
          </p:spPr>
          <p:txBody>
            <a:bodyPr/>
            <a:lstStyle/>
            <a:p>
              <a:endParaRPr lang="zh-CN" altLang="en-US"/>
            </a:p>
          </p:txBody>
        </p:sp>
        <p:sp>
          <p:nvSpPr>
            <p:cNvPr id="88208" name="Freeform 96"/>
            <p:cNvSpPr>
              <a:spLocks/>
            </p:cNvSpPr>
            <p:nvPr/>
          </p:nvSpPr>
          <p:spPr bwMode="auto">
            <a:xfrm>
              <a:off x="7143443" y="4262938"/>
              <a:ext cx="84048" cy="25197"/>
            </a:xfrm>
            <a:custGeom>
              <a:avLst/>
              <a:gdLst>
                <a:gd name="T0" fmla="*/ 0 w 192"/>
                <a:gd name="T1" fmla="*/ 14764855 h 43"/>
                <a:gd name="T2" fmla="*/ 766500 w 192"/>
                <a:gd name="T3" fmla="*/ 0 h 43"/>
                <a:gd name="T4" fmla="*/ 36792014 w 192"/>
                <a:gd name="T5" fmla="*/ 12017797 h 43"/>
                <a:gd name="T6" fmla="*/ 0 w 192"/>
                <a:gd name="T7" fmla="*/ 14764855 h 43"/>
                <a:gd name="T8" fmla="*/ 766500 w 192"/>
                <a:gd name="T9" fmla="*/ 0 h 43"/>
                <a:gd name="T10" fmla="*/ 0 w 192"/>
                <a:gd name="T11" fmla="*/ 14764855 h 43"/>
                <a:gd name="T12" fmla="*/ 0 60000 65536"/>
                <a:gd name="T13" fmla="*/ 0 60000 65536"/>
                <a:gd name="T14" fmla="*/ 0 60000 65536"/>
                <a:gd name="T15" fmla="*/ 0 60000 65536"/>
                <a:gd name="T16" fmla="*/ 0 60000 65536"/>
                <a:gd name="T17" fmla="*/ 0 60000 65536"/>
                <a:gd name="T18" fmla="*/ 0 w 192"/>
                <a:gd name="T19" fmla="*/ 0 h 43"/>
                <a:gd name="T20" fmla="*/ 192 w 19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192" h="43">
                  <a:moveTo>
                    <a:pt x="0" y="43"/>
                  </a:moveTo>
                  <a:lnTo>
                    <a:pt x="4" y="0"/>
                  </a:lnTo>
                  <a:lnTo>
                    <a:pt x="192" y="35"/>
                  </a:lnTo>
                  <a:lnTo>
                    <a:pt x="0" y="43"/>
                  </a:lnTo>
                  <a:lnTo>
                    <a:pt x="4" y="0"/>
                  </a:lnTo>
                  <a:lnTo>
                    <a:pt x="0" y="43"/>
                  </a:lnTo>
                  <a:close/>
                </a:path>
              </a:pathLst>
            </a:custGeom>
            <a:noFill/>
            <a:ln w="3175">
              <a:solidFill>
                <a:srgbClr val="000000"/>
              </a:solidFill>
              <a:prstDash val="solid"/>
              <a:round/>
              <a:headEnd/>
              <a:tailEnd/>
            </a:ln>
          </p:spPr>
          <p:txBody>
            <a:bodyPr/>
            <a:lstStyle/>
            <a:p>
              <a:endParaRPr lang="zh-CN" altLang="en-US"/>
            </a:p>
          </p:txBody>
        </p:sp>
        <p:sp>
          <p:nvSpPr>
            <p:cNvPr id="88209" name="Line 97"/>
            <p:cNvSpPr>
              <a:spLocks noChangeShapeType="1"/>
            </p:cNvSpPr>
            <p:nvPr/>
          </p:nvSpPr>
          <p:spPr bwMode="auto">
            <a:xfrm>
              <a:off x="7090912" y="4271142"/>
              <a:ext cx="53406" cy="4688"/>
            </a:xfrm>
            <a:prstGeom prst="line">
              <a:avLst/>
            </a:prstGeom>
            <a:noFill/>
            <a:ln w="15875">
              <a:solidFill>
                <a:srgbClr val="000000"/>
              </a:solidFill>
              <a:round/>
              <a:headEnd/>
              <a:tailEnd/>
            </a:ln>
          </p:spPr>
          <p:txBody>
            <a:bodyPr/>
            <a:lstStyle/>
            <a:p>
              <a:endParaRPr lang="zh-CN" altLang="en-US"/>
            </a:p>
          </p:txBody>
        </p:sp>
        <p:sp>
          <p:nvSpPr>
            <p:cNvPr id="88210" name="Oval 98"/>
            <p:cNvSpPr>
              <a:spLocks noChangeArrowheads="1"/>
            </p:cNvSpPr>
            <p:nvPr/>
          </p:nvSpPr>
          <p:spPr bwMode="auto">
            <a:xfrm>
              <a:off x="7043635" y="4255320"/>
              <a:ext cx="44213" cy="42190"/>
            </a:xfrm>
            <a:prstGeom prst="ellipse">
              <a:avLst/>
            </a:prstGeom>
            <a:solidFill>
              <a:srgbClr val="008000"/>
            </a:solidFill>
            <a:ln w="15875">
              <a:solidFill>
                <a:srgbClr val="000000"/>
              </a:solidFill>
              <a:round/>
              <a:headEnd/>
              <a:tailEnd/>
            </a:ln>
          </p:spPr>
          <p:txBody>
            <a:bodyPr/>
            <a:lstStyle/>
            <a:p>
              <a:endParaRPr lang="zh-CN" altLang="zh-CN">
                <a:latin typeface="Calibri" pitchFamily="34" charset="0"/>
              </a:endParaRPr>
            </a:p>
          </p:txBody>
        </p:sp>
        <p:sp>
          <p:nvSpPr>
            <p:cNvPr id="88211" name="Oval 99"/>
            <p:cNvSpPr>
              <a:spLocks noChangeArrowheads="1"/>
            </p:cNvSpPr>
            <p:nvPr/>
          </p:nvSpPr>
          <p:spPr bwMode="auto">
            <a:xfrm>
              <a:off x="5871776" y="4559443"/>
              <a:ext cx="44651" cy="42190"/>
            </a:xfrm>
            <a:prstGeom prst="ellipse">
              <a:avLst/>
            </a:prstGeom>
            <a:solidFill>
              <a:srgbClr val="FF0000"/>
            </a:solidFill>
            <a:ln w="15875">
              <a:solidFill>
                <a:srgbClr val="000000"/>
              </a:solidFill>
              <a:round/>
              <a:headEnd/>
              <a:tailEnd/>
            </a:ln>
          </p:spPr>
          <p:txBody>
            <a:bodyPr/>
            <a:lstStyle/>
            <a:p>
              <a:endParaRPr lang="zh-CN" altLang="zh-CN">
                <a:latin typeface="Calibri" pitchFamily="34" charset="0"/>
              </a:endParaRPr>
            </a:p>
          </p:txBody>
        </p:sp>
        <p:sp>
          <p:nvSpPr>
            <p:cNvPr id="88212" name="Oval 100"/>
            <p:cNvSpPr>
              <a:spLocks noChangeArrowheads="1"/>
            </p:cNvSpPr>
            <p:nvPr/>
          </p:nvSpPr>
          <p:spPr bwMode="auto">
            <a:xfrm>
              <a:off x="6387009" y="4168010"/>
              <a:ext cx="137892" cy="125399"/>
            </a:xfrm>
            <a:prstGeom prst="ellipse">
              <a:avLst/>
            </a:prstGeom>
            <a:solidFill>
              <a:srgbClr val="FF8080"/>
            </a:solidFill>
            <a:ln w="15875">
              <a:solidFill>
                <a:srgbClr val="000000"/>
              </a:solidFill>
              <a:round/>
              <a:headEnd/>
              <a:tailEnd/>
            </a:ln>
          </p:spPr>
          <p:txBody>
            <a:bodyPr/>
            <a:lstStyle/>
            <a:p>
              <a:endParaRPr lang="zh-CN" altLang="zh-CN">
                <a:latin typeface="Calibri" pitchFamily="34" charset="0"/>
              </a:endParaRPr>
            </a:p>
          </p:txBody>
        </p:sp>
        <p:sp>
          <p:nvSpPr>
            <p:cNvPr id="88213" name="Freeform 101"/>
            <p:cNvSpPr>
              <a:spLocks/>
            </p:cNvSpPr>
            <p:nvPr/>
          </p:nvSpPr>
          <p:spPr bwMode="auto">
            <a:xfrm>
              <a:off x="6354616" y="4124061"/>
              <a:ext cx="76169" cy="55668"/>
            </a:xfrm>
            <a:custGeom>
              <a:avLst/>
              <a:gdLst>
                <a:gd name="T0" fmla="*/ 33343201 w 174"/>
                <a:gd name="T1" fmla="*/ 20602436 h 95"/>
                <a:gd name="T2" fmla="*/ 26061177 w 174"/>
                <a:gd name="T3" fmla="*/ 32620275 h 95"/>
                <a:gd name="T4" fmla="*/ 0 w 174"/>
                <a:gd name="T5" fmla="*/ 0 h 95"/>
                <a:gd name="T6" fmla="*/ 33343201 w 174"/>
                <a:gd name="T7" fmla="*/ 20602436 h 95"/>
                <a:gd name="T8" fmla="*/ 26061177 w 174"/>
                <a:gd name="T9" fmla="*/ 32620275 h 95"/>
                <a:gd name="T10" fmla="*/ 33343201 w 174"/>
                <a:gd name="T11" fmla="*/ 20602436 h 95"/>
                <a:gd name="T12" fmla="*/ 0 60000 65536"/>
                <a:gd name="T13" fmla="*/ 0 60000 65536"/>
                <a:gd name="T14" fmla="*/ 0 60000 65536"/>
                <a:gd name="T15" fmla="*/ 0 60000 65536"/>
                <a:gd name="T16" fmla="*/ 0 60000 65536"/>
                <a:gd name="T17" fmla="*/ 0 60000 65536"/>
                <a:gd name="T18" fmla="*/ 0 w 174"/>
                <a:gd name="T19" fmla="*/ 0 h 95"/>
                <a:gd name="T20" fmla="*/ 174 w 174"/>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74" h="95">
                  <a:moveTo>
                    <a:pt x="174" y="60"/>
                  </a:moveTo>
                  <a:lnTo>
                    <a:pt x="136" y="95"/>
                  </a:lnTo>
                  <a:lnTo>
                    <a:pt x="0" y="0"/>
                  </a:lnTo>
                  <a:lnTo>
                    <a:pt x="174" y="60"/>
                  </a:lnTo>
                  <a:lnTo>
                    <a:pt x="136" y="95"/>
                  </a:lnTo>
                  <a:lnTo>
                    <a:pt x="174" y="60"/>
                  </a:lnTo>
                  <a:close/>
                </a:path>
              </a:pathLst>
            </a:custGeom>
            <a:noFill/>
            <a:ln w="3175">
              <a:solidFill>
                <a:srgbClr val="000000"/>
              </a:solidFill>
              <a:prstDash val="solid"/>
              <a:round/>
              <a:headEnd/>
              <a:tailEnd/>
            </a:ln>
          </p:spPr>
          <p:txBody>
            <a:bodyPr/>
            <a:lstStyle/>
            <a:p>
              <a:endParaRPr lang="zh-CN" altLang="en-US"/>
            </a:p>
          </p:txBody>
        </p:sp>
        <p:sp>
          <p:nvSpPr>
            <p:cNvPr id="88214" name="Line 102"/>
            <p:cNvSpPr>
              <a:spLocks noChangeShapeType="1"/>
            </p:cNvSpPr>
            <p:nvPr/>
          </p:nvSpPr>
          <p:spPr bwMode="auto">
            <a:xfrm flipH="1" flipV="1">
              <a:off x="6422467" y="4169182"/>
              <a:ext cx="28016" cy="19338"/>
            </a:xfrm>
            <a:prstGeom prst="line">
              <a:avLst/>
            </a:prstGeom>
            <a:noFill/>
            <a:ln w="15875">
              <a:solidFill>
                <a:srgbClr val="000000"/>
              </a:solidFill>
              <a:round/>
              <a:headEnd/>
              <a:tailEnd/>
            </a:ln>
          </p:spPr>
          <p:txBody>
            <a:bodyPr/>
            <a:lstStyle/>
            <a:p>
              <a:endParaRPr lang="zh-CN" altLang="en-US"/>
            </a:p>
          </p:txBody>
        </p:sp>
        <p:sp>
          <p:nvSpPr>
            <p:cNvPr id="88215" name="Oval 103"/>
            <p:cNvSpPr>
              <a:spLocks noChangeArrowheads="1"/>
            </p:cNvSpPr>
            <p:nvPr/>
          </p:nvSpPr>
          <p:spPr bwMode="auto">
            <a:xfrm>
              <a:off x="6437788" y="4184417"/>
              <a:ext cx="34582" cy="29885"/>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216" name="Oval 104"/>
            <p:cNvSpPr>
              <a:spLocks noChangeArrowheads="1"/>
            </p:cNvSpPr>
            <p:nvPr/>
          </p:nvSpPr>
          <p:spPr bwMode="auto">
            <a:xfrm>
              <a:off x="6458800" y="4237741"/>
              <a:ext cx="44213" cy="42190"/>
            </a:xfrm>
            <a:prstGeom prst="ellipse">
              <a:avLst/>
            </a:prstGeom>
            <a:solidFill>
              <a:srgbClr val="008000"/>
            </a:solidFill>
            <a:ln w="15875">
              <a:solidFill>
                <a:srgbClr val="000000"/>
              </a:solidFill>
              <a:round/>
              <a:headEnd/>
              <a:tailEnd/>
            </a:ln>
          </p:spPr>
          <p:txBody>
            <a:bodyPr/>
            <a:lstStyle/>
            <a:p>
              <a:endParaRPr lang="zh-CN" altLang="zh-CN">
                <a:latin typeface="Calibri" pitchFamily="34" charset="0"/>
              </a:endParaRPr>
            </a:p>
          </p:txBody>
        </p:sp>
        <p:sp>
          <p:nvSpPr>
            <p:cNvPr id="88217" name="Freeform 105"/>
            <p:cNvSpPr>
              <a:spLocks/>
            </p:cNvSpPr>
            <p:nvPr/>
          </p:nvSpPr>
          <p:spPr bwMode="auto">
            <a:xfrm>
              <a:off x="6541097" y="4129921"/>
              <a:ext cx="59534" cy="70903"/>
            </a:xfrm>
            <a:custGeom>
              <a:avLst/>
              <a:gdLst>
                <a:gd name="T0" fmla="*/ 9581033 w 136"/>
                <a:gd name="T1" fmla="*/ 41547408 h 121"/>
                <a:gd name="T2" fmla="*/ 0 w 136"/>
                <a:gd name="T3" fmla="*/ 32620069 h 121"/>
                <a:gd name="T4" fmla="*/ 26061004 w 136"/>
                <a:gd name="T5" fmla="*/ 0 h 121"/>
                <a:gd name="T6" fmla="*/ 9581033 w 136"/>
                <a:gd name="T7" fmla="*/ 41547408 h 121"/>
                <a:gd name="T8" fmla="*/ 0 w 136"/>
                <a:gd name="T9" fmla="*/ 32620069 h 121"/>
                <a:gd name="T10" fmla="*/ 9581033 w 136"/>
                <a:gd name="T11" fmla="*/ 41547408 h 121"/>
                <a:gd name="T12" fmla="*/ 0 60000 65536"/>
                <a:gd name="T13" fmla="*/ 0 60000 65536"/>
                <a:gd name="T14" fmla="*/ 0 60000 65536"/>
                <a:gd name="T15" fmla="*/ 0 60000 65536"/>
                <a:gd name="T16" fmla="*/ 0 60000 65536"/>
                <a:gd name="T17" fmla="*/ 0 60000 65536"/>
                <a:gd name="T18" fmla="*/ 0 w 136"/>
                <a:gd name="T19" fmla="*/ 0 h 121"/>
                <a:gd name="T20" fmla="*/ 136 w 136"/>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36" h="121">
                  <a:moveTo>
                    <a:pt x="50" y="121"/>
                  </a:moveTo>
                  <a:lnTo>
                    <a:pt x="0" y="95"/>
                  </a:lnTo>
                  <a:lnTo>
                    <a:pt x="136" y="0"/>
                  </a:lnTo>
                  <a:lnTo>
                    <a:pt x="50" y="121"/>
                  </a:lnTo>
                  <a:lnTo>
                    <a:pt x="0" y="95"/>
                  </a:lnTo>
                  <a:lnTo>
                    <a:pt x="50" y="121"/>
                  </a:lnTo>
                  <a:close/>
                </a:path>
              </a:pathLst>
            </a:custGeom>
            <a:noFill/>
            <a:ln w="3175">
              <a:solidFill>
                <a:srgbClr val="000000"/>
              </a:solidFill>
              <a:prstDash val="solid"/>
              <a:round/>
              <a:headEnd/>
              <a:tailEnd/>
            </a:ln>
          </p:spPr>
          <p:txBody>
            <a:bodyPr/>
            <a:lstStyle/>
            <a:p>
              <a:endParaRPr lang="zh-CN" altLang="en-US"/>
            </a:p>
          </p:txBody>
        </p:sp>
        <p:sp>
          <p:nvSpPr>
            <p:cNvPr id="88218" name="Line 106"/>
            <p:cNvSpPr>
              <a:spLocks noChangeShapeType="1"/>
            </p:cNvSpPr>
            <p:nvPr/>
          </p:nvSpPr>
          <p:spPr bwMode="auto">
            <a:xfrm flipV="1">
              <a:off x="6498635" y="4193206"/>
              <a:ext cx="53406" cy="67974"/>
            </a:xfrm>
            <a:prstGeom prst="line">
              <a:avLst/>
            </a:prstGeom>
            <a:noFill/>
            <a:ln w="15875">
              <a:solidFill>
                <a:srgbClr val="000000"/>
              </a:solidFill>
              <a:round/>
              <a:headEnd/>
              <a:tailEnd/>
            </a:ln>
          </p:spPr>
          <p:txBody>
            <a:bodyPr/>
            <a:lstStyle/>
            <a:p>
              <a:endParaRPr lang="zh-CN" altLang="en-US"/>
            </a:p>
          </p:txBody>
        </p:sp>
        <p:sp>
          <p:nvSpPr>
            <p:cNvPr id="88219" name="Freeform 107"/>
            <p:cNvSpPr>
              <a:spLocks/>
            </p:cNvSpPr>
            <p:nvPr/>
          </p:nvSpPr>
          <p:spPr bwMode="auto">
            <a:xfrm>
              <a:off x="5687045" y="4216646"/>
              <a:ext cx="629486" cy="577774"/>
            </a:xfrm>
            <a:custGeom>
              <a:avLst/>
              <a:gdLst>
                <a:gd name="T0" fmla="*/ 1176390722 w 695"/>
                <a:gd name="T1" fmla="*/ 319212547 h 686"/>
                <a:gd name="T2" fmla="*/ 1168187481 w 695"/>
                <a:gd name="T3" fmla="*/ 283744310 h 686"/>
                <a:gd name="T4" fmla="*/ 1152600689 w 695"/>
                <a:gd name="T5" fmla="*/ 247566912 h 686"/>
                <a:gd name="T6" fmla="*/ 1132092132 w 695"/>
                <a:gd name="T7" fmla="*/ 212808628 h 686"/>
                <a:gd name="T8" fmla="*/ 1105019715 w 695"/>
                <a:gd name="T9" fmla="*/ 180177884 h 686"/>
                <a:gd name="T10" fmla="*/ 1073026440 w 695"/>
                <a:gd name="T11" fmla="*/ 148966308 h 686"/>
                <a:gd name="T12" fmla="*/ 1033648708 w 695"/>
                <a:gd name="T13" fmla="*/ 120591382 h 686"/>
                <a:gd name="T14" fmla="*/ 990990404 w 695"/>
                <a:gd name="T15" fmla="*/ 93635597 h 686"/>
                <a:gd name="T16" fmla="*/ 943410110 w 695"/>
                <a:gd name="T17" fmla="*/ 70226494 h 686"/>
                <a:gd name="T18" fmla="*/ 892547659 w 695"/>
                <a:gd name="T19" fmla="*/ 49655712 h 686"/>
                <a:gd name="T20" fmla="*/ 838403731 w 695"/>
                <a:gd name="T21" fmla="*/ 32630757 h 686"/>
                <a:gd name="T22" fmla="*/ 780979230 w 695"/>
                <a:gd name="T23" fmla="*/ 19152450 h 686"/>
                <a:gd name="T24" fmla="*/ 721092942 w 695"/>
                <a:gd name="T25" fmla="*/ 9221644 h 686"/>
                <a:gd name="T26" fmla="*/ 660386964 w 695"/>
                <a:gd name="T27" fmla="*/ 2837493 h 686"/>
                <a:gd name="T28" fmla="*/ 598860390 w 695"/>
                <a:gd name="T29" fmla="*/ 0 h 686"/>
                <a:gd name="T30" fmla="*/ 538153506 w 695"/>
                <a:gd name="T31" fmla="*/ 709163 h 686"/>
                <a:gd name="T32" fmla="*/ 476626932 w 695"/>
                <a:gd name="T33" fmla="*/ 6384149 h 686"/>
                <a:gd name="T34" fmla="*/ 415920841 w 695"/>
                <a:gd name="T35" fmla="*/ 15605795 h 686"/>
                <a:gd name="T36" fmla="*/ 358495434 w 695"/>
                <a:gd name="T37" fmla="*/ 27664934 h 686"/>
                <a:gd name="T38" fmla="*/ 303531816 w 695"/>
                <a:gd name="T39" fmla="*/ 43980727 h 686"/>
                <a:gd name="T40" fmla="*/ 251029079 w 695"/>
                <a:gd name="T41" fmla="*/ 63133184 h 686"/>
                <a:gd name="T42" fmla="*/ 201807763 w 695"/>
                <a:gd name="T43" fmla="*/ 85833124 h 686"/>
                <a:gd name="T44" fmla="*/ 157508267 w 695"/>
                <a:gd name="T45" fmla="*/ 111369742 h 686"/>
                <a:gd name="T46" fmla="*/ 117310817 w 695"/>
                <a:gd name="T47" fmla="*/ 139744667 h 686"/>
                <a:gd name="T48" fmla="*/ 82855754 w 695"/>
                <a:gd name="T49" fmla="*/ 169537076 h 686"/>
                <a:gd name="T50" fmla="*/ 54143943 w 695"/>
                <a:gd name="T51" fmla="*/ 202167820 h 686"/>
                <a:gd name="T52" fmla="*/ 30353003 w 695"/>
                <a:gd name="T53" fmla="*/ 235507779 h 686"/>
                <a:gd name="T54" fmla="*/ 13946510 w 695"/>
                <a:gd name="T55" fmla="*/ 270976015 h 686"/>
                <a:gd name="T56" fmla="*/ 3281479 w 695"/>
                <a:gd name="T57" fmla="*/ 307153414 h 686"/>
                <a:gd name="T58" fmla="*/ 0 w 695"/>
                <a:gd name="T59" fmla="*/ 343330812 h 686"/>
                <a:gd name="T60" fmla="*/ 1640286 w 695"/>
                <a:gd name="T61" fmla="*/ 380218216 h 686"/>
                <a:gd name="T62" fmla="*/ 9844437 w 695"/>
                <a:gd name="T63" fmla="*/ 415685610 h 686"/>
                <a:gd name="T64" fmla="*/ 25431233 w 695"/>
                <a:gd name="T65" fmla="*/ 451863114 h 686"/>
                <a:gd name="T66" fmla="*/ 45939796 w 695"/>
                <a:gd name="T67" fmla="*/ 486622188 h 686"/>
                <a:gd name="T68" fmla="*/ 73011321 w 695"/>
                <a:gd name="T69" fmla="*/ 519252931 h 686"/>
                <a:gd name="T70" fmla="*/ 105005502 w 695"/>
                <a:gd name="T71" fmla="*/ 550464507 h 686"/>
                <a:gd name="T72" fmla="*/ 144382357 w 695"/>
                <a:gd name="T73" fmla="*/ 578839433 h 686"/>
                <a:gd name="T74" fmla="*/ 187041566 w 695"/>
                <a:gd name="T75" fmla="*/ 605795192 h 686"/>
                <a:gd name="T76" fmla="*/ 234621634 w 695"/>
                <a:gd name="T77" fmla="*/ 629203453 h 686"/>
                <a:gd name="T78" fmla="*/ 285484141 w 695"/>
                <a:gd name="T79" fmla="*/ 649775063 h 686"/>
                <a:gd name="T80" fmla="*/ 339627164 w 695"/>
                <a:gd name="T81" fmla="*/ 666800019 h 686"/>
                <a:gd name="T82" fmla="*/ 397052570 w 695"/>
                <a:gd name="T83" fmla="*/ 680277477 h 686"/>
                <a:gd name="T84" fmla="*/ 456938859 w 695"/>
                <a:gd name="T85" fmla="*/ 690209122 h 686"/>
                <a:gd name="T86" fmla="*/ 517644950 w 695"/>
                <a:gd name="T87" fmla="*/ 696593270 h 686"/>
                <a:gd name="T88" fmla="*/ 579171524 w 695"/>
                <a:gd name="T89" fmla="*/ 699430763 h 686"/>
                <a:gd name="T90" fmla="*/ 639877502 w 695"/>
                <a:gd name="T91" fmla="*/ 698721600 h 686"/>
                <a:gd name="T92" fmla="*/ 701404982 w 695"/>
                <a:gd name="T93" fmla="*/ 693046615 h 686"/>
                <a:gd name="T94" fmla="*/ 762110960 w 695"/>
                <a:gd name="T95" fmla="*/ 683824974 h 686"/>
                <a:gd name="T96" fmla="*/ 819535461 w 695"/>
                <a:gd name="T97" fmla="*/ 671765842 h 686"/>
                <a:gd name="T98" fmla="*/ 874499985 w 695"/>
                <a:gd name="T99" fmla="*/ 655450049 h 686"/>
                <a:gd name="T100" fmla="*/ 927002722 w 695"/>
                <a:gd name="T101" fmla="*/ 636297605 h 686"/>
                <a:gd name="T102" fmla="*/ 976224208 w 695"/>
                <a:gd name="T103" fmla="*/ 613597665 h 686"/>
                <a:gd name="T104" fmla="*/ 1020523703 w 695"/>
                <a:gd name="T105" fmla="*/ 588061074 h 686"/>
                <a:gd name="T106" fmla="*/ 1060721125 w 695"/>
                <a:gd name="T107" fmla="*/ 559686148 h 686"/>
                <a:gd name="T108" fmla="*/ 1095176188 w 695"/>
                <a:gd name="T109" fmla="*/ 529892897 h 686"/>
                <a:gd name="T110" fmla="*/ 1123887985 w 695"/>
                <a:gd name="T111" fmla="*/ 497262995 h 686"/>
                <a:gd name="T112" fmla="*/ 1147678925 w 695"/>
                <a:gd name="T113" fmla="*/ 463922247 h 686"/>
                <a:gd name="T114" fmla="*/ 1164085407 w 695"/>
                <a:gd name="T115" fmla="*/ 428454748 h 686"/>
                <a:gd name="T116" fmla="*/ 1174750436 w 695"/>
                <a:gd name="T117" fmla="*/ 392277349 h 686"/>
                <a:gd name="T118" fmla="*/ 1178031914 w 695"/>
                <a:gd name="T119" fmla="*/ 356099950 h 6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5"/>
                <a:gd name="T181" fmla="*/ 0 h 686"/>
                <a:gd name="T182" fmla="*/ 695 w 695"/>
                <a:gd name="T183" fmla="*/ 686 h 6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5" h="686">
                  <a:moveTo>
                    <a:pt x="695" y="343"/>
                  </a:moveTo>
                  <a:lnTo>
                    <a:pt x="694" y="337"/>
                  </a:lnTo>
                  <a:lnTo>
                    <a:pt x="694" y="331"/>
                  </a:lnTo>
                  <a:lnTo>
                    <a:pt x="694" y="325"/>
                  </a:lnTo>
                  <a:lnTo>
                    <a:pt x="694" y="319"/>
                  </a:lnTo>
                  <a:lnTo>
                    <a:pt x="693" y="313"/>
                  </a:lnTo>
                  <a:lnTo>
                    <a:pt x="693" y="307"/>
                  </a:lnTo>
                  <a:lnTo>
                    <a:pt x="692" y="301"/>
                  </a:lnTo>
                  <a:lnTo>
                    <a:pt x="691" y="295"/>
                  </a:lnTo>
                  <a:lnTo>
                    <a:pt x="690" y="289"/>
                  </a:lnTo>
                  <a:lnTo>
                    <a:pt x="689" y="283"/>
                  </a:lnTo>
                  <a:lnTo>
                    <a:pt x="688" y="278"/>
                  </a:lnTo>
                  <a:lnTo>
                    <a:pt x="687" y="272"/>
                  </a:lnTo>
                  <a:lnTo>
                    <a:pt x="686" y="266"/>
                  </a:lnTo>
                  <a:lnTo>
                    <a:pt x="684" y="260"/>
                  </a:lnTo>
                  <a:lnTo>
                    <a:pt x="683" y="254"/>
                  </a:lnTo>
                  <a:lnTo>
                    <a:pt x="681" y="248"/>
                  </a:lnTo>
                  <a:lnTo>
                    <a:pt x="679" y="243"/>
                  </a:lnTo>
                  <a:lnTo>
                    <a:pt x="677" y="237"/>
                  </a:lnTo>
                  <a:lnTo>
                    <a:pt x="676" y="231"/>
                  </a:lnTo>
                  <a:lnTo>
                    <a:pt x="674" y="226"/>
                  </a:lnTo>
                  <a:lnTo>
                    <a:pt x="671" y="220"/>
                  </a:lnTo>
                  <a:lnTo>
                    <a:pt x="669" y="215"/>
                  </a:lnTo>
                  <a:lnTo>
                    <a:pt x="667" y="209"/>
                  </a:lnTo>
                  <a:lnTo>
                    <a:pt x="664" y="203"/>
                  </a:lnTo>
                  <a:lnTo>
                    <a:pt x="662" y="198"/>
                  </a:lnTo>
                  <a:lnTo>
                    <a:pt x="659" y="193"/>
                  </a:lnTo>
                  <a:lnTo>
                    <a:pt x="657" y="187"/>
                  </a:lnTo>
                  <a:lnTo>
                    <a:pt x="654" y="182"/>
                  </a:lnTo>
                  <a:lnTo>
                    <a:pt x="651" y="177"/>
                  </a:lnTo>
                  <a:lnTo>
                    <a:pt x="648" y="172"/>
                  </a:lnTo>
                  <a:lnTo>
                    <a:pt x="645" y="166"/>
                  </a:lnTo>
                  <a:lnTo>
                    <a:pt x="642" y="161"/>
                  </a:lnTo>
                  <a:lnTo>
                    <a:pt x="638" y="156"/>
                  </a:lnTo>
                  <a:lnTo>
                    <a:pt x="635" y="151"/>
                  </a:lnTo>
                  <a:lnTo>
                    <a:pt x="632" y="146"/>
                  </a:lnTo>
                  <a:lnTo>
                    <a:pt x="628" y="141"/>
                  </a:lnTo>
                  <a:lnTo>
                    <a:pt x="625" y="137"/>
                  </a:lnTo>
                  <a:lnTo>
                    <a:pt x="621" y="132"/>
                  </a:lnTo>
                  <a:lnTo>
                    <a:pt x="617" y="127"/>
                  </a:lnTo>
                  <a:lnTo>
                    <a:pt x="613" y="123"/>
                  </a:lnTo>
                  <a:lnTo>
                    <a:pt x="609" y="118"/>
                  </a:lnTo>
                  <a:lnTo>
                    <a:pt x="605" y="113"/>
                  </a:lnTo>
                  <a:lnTo>
                    <a:pt x="601" y="109"/>
                  </a:lnTo>
                  <a:lnTo>
                    <a:pt x="597" y="105"/>
                  </a:lnTo>
                  <a:lnTo>
                    <a:pt x="593" y="100"/>
                  </a:lnTo>
                  <a:lnTo>
                    <a:pt x="588" y="96"/>
                  </a:lnTo>
                  <a:lnTo>
                    <a:pt x="584" y="92"/>
                  </a:lnTo>
                  <a:lnTo>
                    <a:pt x="580" y="88"/>
                  </a:lnTo>
                  <a:lnTo>
                    <a:pt x="575" y="84"/>
                  </a:lnTo>
                  <a:lnTo>
                    <a:pt x="570" y="80"/>
                  </a:lnTo>
                  <a:lnTo>
                    <a:pt x="566" y="76"/>
                  </a:lnTo>
                  <a:lnTo>
                    <a:pt x="561" y="73"/>
                  </a:lnTo>
                  <a:lnTo>
                    <a:pt x="556" y="69"/>
                  </a:lnTo>
                  <a:lnTo>
                    <a:pt x="551" y="66"/>
                  </a:lnTo>
                  <a:lnTo>
                    <a:pt x="546" y="62"/>
                  </a:lnTo>
                  <a:lnTo>
                    <a:pt x="541" y="59"/>
                  </a:lnTo>
                  <a:lnTo>
                    <a:pt x="536" y="55"/>
                  </a:lnTo>
                  <a:lnTo>
                    <a:pt x="531" y="52"/>
                  </a:lnTo>
                  <a:lnTo>
                    <a:pt x="526" y="49"/>
                  </a:lnTo>
                  <a:lnTo>
                    <a:pt x="521" y="46"/>
                  </a:lnTo>
                  <a:lnTo>
                    <a:pt x="515" y="43"/>
                  </a:lnTo>
                  <a:lnTo>
                    <a:pt x="510" y="40"/>
                  </a:lnTo>
                  <a:lnTo>
                    <a:pt x="505" y="37"/>
                  </a:lnTo>
                  <a:lnTo>
                    <a:pt x="499" y="35"/>
                  </a:lnTo>
                  <a:lnTo>
                    <a:pt x="494" y="32"/>
                  </a:lnTo>
                  <a:lnTo>
                    <a:pt x="488" y="30"/>
                  </a:lnTo>
                  <a:lnTo>
                    <a:pt x="483" y="27"/>
                  </a:lnTo>
                  <a:lnTo>
                    <a:pt x="477" y="25"/>
                  </a:lnTo>
                  <a:lnTo>
                    <a:pt x="472" y="23"/>
                  </a:lnTo>
                  <a:lnTo>
                    <a:pt x="466" y="21"/>
                  </a:lnTo>
                  <a:lnTo>
                    <a:pt x="460" y="19"/>
                  </a:lnTo>
                  <a:lnTo>
                    <a:pt x="454" y="17"/>
                  </a:lnTo>
                  <a:lnTo>
                    <a:pt x="449" y="15"/>
                  </a:lnTo>
                  <a:lnTo>
                    <a:pt x="443" y="13"/>
                  </a:lnTo>
                  <a:lnTo>
                    <a:pt x="437" y="12"/>
                  </a:lnTo>
                  <a:lnTo>
                    <a:pt x="431" y="10"/>
                  </a:lnTo>
                  <a:lnTo>
                    <a:pt x="425" y="9"/>
                  </a:lnTo>
                  <a:lnTo>
                    <a:pt x="419" y="7"/>
                  </a:lnTo>
                  <a:lnTo>
                    <a:pt x="413" y="6"/>
                  </a:lnTo>
                  <a:lnTo>
                    <a:pt x="407" y="5"/>
                  </a:lnTo>
                  <a:lnTo>
                    <a:pt x="401" y="4"/>
                  </a:lnTo>
                  <a:lnTo>
                    <a:pt x="395" y="3"/>
                  </a:lnTo>
                  <a:lnTo>
                    <a:pt x="389" y="3"/>
                  </a:lnTo>
                  <a:lnTo>
                    <a:pt x="383" y="2"/>
                  </a:lnTo>
                  <a:lnTo>
                    <a:pt x="377" y="1"/>
                  </a:lnTo>
                  <a:lnTo>
                    <a:pt x="371" y="1"/>
                  </a:lnTo>
                  <a:lnTo>
                    <a:pt x="365" y="0"/>
                  </a:lnTo>
                  <a:lnTo>
                    <a:pt x="359" y="0"/>
                  </a:lnTo>
                  <a:lnTo>
                    <a:pt x="353" y="0"/>
                  </a:lnTo>
                  <a:lnTo>
                    <a:pt x="347" y="0"/>
                  </a:lnTo>
                  <a:lnTo>
                    <a:pt x="341" y="0"/>
                  </a:lnTo>
                  <a:lnTo>
                    <a:pt x="335" y="0"/>
                  </a:lnTo>
                  <a:lnTo>
                    <a:pt x="329" y="0"/>
                  </a:lnTo>
                  <a:lnTo>
                    <a:pt x="323" y="1"/>
                  </a:lnTo>
                  <a:lnTo>
                    <a:pt x="317" y="1"/>
                  </a:lnTo>
                  <a:lnTo>
                    <a:pt x="311" y="2"/>
                  </a:lnTo>
                  <a:lnTo>
                    <a:pt x="305" y="3"/>
                  </a:lnTo>
                  <a:lnTo>
                    <a:pt x="299" y="3"/>
                  </a:lnTo>
                  <a:lnTo>
                    <a:pt x="293" y="4"/>
                  </a:lnTo>
                  <a:lnTo>
                    <a:pt x="287" y="5"/>
                  </a:lnTo>
                  <a:lnTo>
                    <a:pt x="281" y="6"/>
                  </a:lnTo>
                  <a:lnTo>
                    <a:pt x="275" y="7"/>
                  </a:lnTo>
                  <a:lnTo>
                    <a:pt x="269" y="9"/>
                  </a:lnTo>
                  <a:lnTo>
                    <a:pt x="263" y="10"/>
                  </a:lnTo>
                  <a:lnTo>
                    <a:pt x="257" y="12"/>
                  </a:lnTo>
                  <a:lnTo>
                    <a:pt x="251" y="13"/>
                  </a:lnTo>
                  <a:lnTo>
                    <a:pt x="245" y="15"/>
                  </a:lnTo>
                  <a:lnTo>
                    <a:pt x="240" y="17"/>
                  </a:lnTo>
                  <a:lnTo>
                    <a:pt x="234" y="19"/>
                  </a:lnTo>
                  <a:lnTo>
                    <a:pt x="228" y="21"/>
                  </a:lnTo>
                  <a:lnTo>
                    <a:pt x="222" y="23"/>
                  </a:lnTo>
                  <a:lnTo>
                    <a:pt x="217" y="25"/>
                  </a:lnTo>
                  <a:lnTo>
                    <a:pt x="211" y="27"/>
                  </a:lnTo>
                  <a:lnTo>
                    <a:pt x="206" y="30"/>
                  </a:lnTo>
                  <a:lnTo>
                    <a:pt x="200" y="32"/>
                  </a:lnTo>
                  <a:lnTo>
                    <a:pt x="195" y="35"/>
                  </a:lnTo>
                  <a:lnTo>
                    <a:pt x="189" y="37"/>
                  </a:lnTo>
                  <a:lnTo>
                    <a:pt x="184" y="40"/>
                  </a:lnTo>
                  <a:lnTo>
                    <a:pt x="179" y="43"/>
                  </a:lnTo>
                  <a:lnTo>
                    <a:pt x="173" y="46"/>
                  </a:lnTo>
                  <a:lnTo>
                    <a:pt x="168" y="49"/>
                  </a:lnTo>
                  <a:lnTo>
                    <a:pt x="163" y="52"/>
                  </a:lnTo>
                  <a:lnTo>
                    <a:pt x="158" y="55"/>
                  </a:lnTo>
                  <a:lnTo>
                    <a:pt x="153" y="59"/>
                  </a:lnTo>
                  <a:lnTo>
                    <a:pt x="148" y="62"/>
                  </a:lnTo>
                  <a:lnTo>
                    <a:pt x="143" y="66"/>
                  </a:lnTo>
                  <a:lnTo>
                    <a:pt x="138" y="69"/>
                  </a:lnTo>
                  <a:lnTo>
                    <a:pt x="133" y="73"/>
                  </a:lnTo>
                  <a:lnTo>
                    <a:pt x="128" y="76"/>
                  </a:lnTo>
                  <a:lnTo>
                    <a:pt x="124" y="80"/>
                  </a:lnTo>
                  <a:lnTo>
                    <a:pt x="119" y="84"/>
                  </a:lnTo>
                  <a:lnTo>
                    <a:pt x="114" y="88"/>
                  </a:lnTo>
                  <a:lnTo>
                    <a:pt x="110" y="92"/>
                  </a:lnTo>
                  <a:lnTo>
                    <a:pt x="106" y="96"/>
                  </a:lnTo>
                  <a:lnTo>
                    <a:pt x="101" y="100"/>
                  </a:lnTo>
                  <a:lnTo>
                    <a:pt x="97" y="105"/>
                  </a:lnTo>
                  <a:lnTo>
                    <a:pt x="93" y="109"/>
                  </a:lnTo>
                  <a:lnTo>
                    <a:pt x="89" y="113"/>
                  </a:lnTo>
                  <a:lnTo>
                    <a:pt x="85" y="118"/>
                  </a:lnTo>
                  <a:lnTo>
                    <a:pt x="81" y="123"/>
                  </a:lnTo>
                  <a:lnTo>
                    <a:pt x="77" y="127"/>
                  </a:lnTo>
                  <a:lnTo>
                    <a:pt x="73" y="132"/>
                  </a:lnTo>
                  <a:lnTo>
                    <a:pt x="69" y="137"/>
                  </a:lnTo>
                  <a:lnTo>
                    <a:pt x="66" y="141"/>
                  </a:lnTo>
                  <a:lnTo>
                    <a:pt x="62" y="146"/>
                  </a:lnTo>
                  <a:lnTo>
                    <a:pt x="59" y="151"/>
                  </a:lnTo>
                  <a:lnTo>
                    <a:pt x="56" y="156"/>
                  </a:lnTo>
                  <a:lnTo>
                    <a:pt x="52" y="161"/>
                  </a:lnTo>
                  <a:lnTo>
                    <a:pt x="49" y="166"/>
                  </a:lnTo>
                  <a:lnTo>
                    <a:pt x="46" y="172"/>
                  </a:lnTo>
                  <a:lnTo>
                    <a:pt x="43" y="177"/>
                  </a:lnTo>
                  <a:lnTo>
                    <a:pt x="40" y="182"/>
                  </a:lnTo>
                  <a:lnTo>
                    <a:pt x="37" y="187"/>
                  </a:lnTo>
                  <a:lnTo>
                    <a:pt x="35" y="193"/>
                  </a:lnTo>
                  <a:lnTo>
                    <a:pt x="32" y="198"/>
                  </a:lnTo>
                  <a:lnTo>
                    <a:pt x="30" y="203"/>
                  </a:lnTo>
                  <a:lnTo>
                    <a:pt x="27" y="209"/>
                  </a:lnTo>
                  <a:lnTo>
                    <a:pt x="25" y="215"/>
                  </a:lnTo>
                  <a:lnTo>
                    <a:pt x="23" y="220"/>
                  </a:lnTo>
                  <a:lnTo>
                    <a:pt x="20" y="226"/>
                  </a:lnTo>
                  <a:lnTo>
                    <a:pt x="18" y="231"/>
                  </a:lnTo>
                  <a:lnTo>
                    <a:pt x="17" y="237"/>
                  </a:lnTo>
                  <a:lnTo>
                    <a:pt x="15" y="243"/>
                  </a:lnTo>
                  <a:lnTo>
                    <a:pt x="13" y="248"/>
                  </a:lnTo>
                  <a:lnTo>
                    <a:pt x="11" y="254"/>
                  </a:lnTo>
                  <a:lnTo>
                    <a:pt x="10" y="260"/>
                  </a:lnTo>
                  <a:lnTo>
                    <a:pt x="8" y="266"/>
                  </a:lnTo>
                  <a:lnTo>
                    <a:pt x="7" y="272"/>
                  </a:lnTo>
                  <a:lnTo>
                    <a:pt x="6" y="278"/>
                  </a:lnTo>
                  <a:lnTo>
                    <a:pt x="5" y="283"/>
                  </a:lnTo>
                  <a:lnTo>
                    <a:pt x="4" y="289"/>
                  </a:lnTo>
                  <a:lnTo>
                    <a:pt x="3" y="295"/>
                  </a:lnTo>
                  <a:lnTo>
                    <a:pt x="2" y="301"/>
                  </a:lnTo>
                  <a:lnTo>
                    <a:pt x="1" y="307"/>
                  </a:lnTo>
                  <a:lnTo>
                    <a:pt x="1" y="313"/>
                  </a:lnTo>
                  <a:lnTo>
                    <a:pt x="0" y="319"/>
                  </a:lnTo>
                  <a:lnTo>
                    <a:pt x="0" y="325"/>
                  </a:lnTo>
                  <a:lnTo>
                    <a:pt x="0" y="331"/>
                  </a:lnTo>
                  <a:lnTo>
                    <a:pt x="0" y="337"/>
                  </a:lnTo>
                  <a:lnTo>
                    <a:pt x="0" y="343"/>
                  </a:lnTo>
                  <a:lnTo>
                    <a:pt x="0" y="349"/>
                  </a:lnTo>
                  <a:lnTo>
                    <a:pt x="0" y="355"/>
                  </a:lnTo>
                  <a:lnTo>
                    <a:pt x="0" y="361"/>
                  </a:lnTo>
                  <a:lnTo>
                    <a:pt x="0" y="367"/>
                  </a:lnTo>
                  <a:lnTo>
                    <a:pt x="1" y="373"/>
                  </a:lnTo>
                  <a:lnTo>
                    <a:pt x="1" y="379"/>
                  </a:lnTo>
                  <a:lnTo>
                    <a:pt x="2" y="385"/>
                  </a:lnTo>
                  <a:lnTo>
                    <a:pt x="3" y="391"/>
                  </a:lnTo>
                  <a:lnTo>
                    <a:pt x="4" y="397"/>
                  </a:lnTo>
                  <a:lnTo>
                    <a:pt x="5" y="403"/>
                  </a:lnTo>
                  <a:lnTo>
                    <a:pt x="6" y="408"/>
                  </a:lnTo>
                  <a:lnTo>
                    <a:pt x="7" y="414"/>
                  </a:lnTo>
                  <a:lnTo>
                    <a:pt x="8" y="420"/>
                  </a:lnTo>
                  <a:lnTo>
                    <a:pt x="10" y="426"/>
                  </a:lnTo>
                  <a:lnTo>
                    <a:pt x="11" y="432"/>
                  </a:lnTo>
                  <a:lnTo>
                    <a:pt x="13" y="438"/>
                  </a:lnTo>
                  <a:lnTo>
                    <a:pt x="15" y="443"/>
                  </a:lnTo>
                  <a:lnTo>
                    <a:pt x="17" y="449"/>
                  </a:lnTo>
                  <a:lnTo>
                    <a:pt x="18" y="455"/>
                  </a:lnTo>
                  <a:lnTo>
                    <a:pt x="20" y="460"/>
                  </a:lnTo>
                  <a:lnTo>
                    <a:pt x="23" y="466"/>
                  </a:lnTo>
                  <a:lnTo>
                    <a:pt x="25" y="471"/>
                  </a:lnTo>
                  <a:lnTo>
                    <a:pt x="27" y="477"/>
                  </a:lnTo>
                  <a:lnTo>
                    <a:pt x="30" y="483"/>
                  </a:lnTo>
                  <a:lnTo>
                    <a:pt x="32" y="488"/>
                  </a:lnTo>
                  <a:lnTo>
                    <a:pt x="35" y="493"/>
                  </a:lnTo>
                  <a:lnTo>
                    <a:pt x="37" y="499"/>
                  </a:lnTo>
                  <a:lnTo>
                    <a:pt x="40" y="504"/>
                  </a:lnTo>
                  <a:lnTo>
                    <a:pt x="43" y="509"/>
                  </a:lnTo>
                  <a:lnTo>
                    <a:pt x="46" y="515"/>
                  </a:lnTo>
                  <a:lnTo>
                    <a:pt x="49" y="520"/>
                  </a:lnTo>
                  <a:lnTo>
                    <a:pt x="52" y="525"/>
                  </a:lnTo>
                  <a:lnTo>
                    <a:pt x="56" y="530"/>
                  </a:lnTo>
                  <a:lnTo>
                    <a:pt x="59" y="535"/>
                  </a:lnTo>
                  <a:lnTo>
                    <a:pt x="62" y="540"/>
                  </a:lnTo>
                  <a:lnTo>
                    <a:pt x="66" y="545"/>
                  </a:lnTo>
                  <a:lnTo>
                    <a:pt x="69" y="549"/>
                  </a:lnTo>
                  <a:lnTo>
                    <a:pt x="73" y="554"/>
                  </a:lnTo>
                  <a:lnTo>
                    <a:pt x="77" y="559"/>
                  </a:lnTo>
                  <a:lnTo>
                    <a:pt x="81" y="563"/>
                  </a:lnTo>
                  <a:lnTo>
                    <a:pt x="85" y="568"/>
                  </a:lnTo>
                  <a:lnTo>
                    <a:pt x="89" y="573"/>
                  </a:lnTo>
                  <a:lnTo>
                    <a:pt x="93" y="577"/>
                  </a:lnTo>
                  <a:lnTo>
                    <a:pt x="97" y="581"/>
                  </a:lnTo>
                  <a:lnTo>
                    <a:pt x="101" y="586"/>
                  </a:lnTo>
                  <a:lnTo>
                    <a:pt x="106" y="590"/>
                  </a:lnTo>
                  <a:lnTo>
                    <a:pt x="110" y="594"/>
                  </a:lnTo>
                  <a:lnTo>
                    <a:pt x="114" y="598"/>
                  </a:lnTo>
                  <a:lnTo>
                    <a:pt x="119" y="602"/>
                  </a:lnTo>
                  <a:lnTo>
                    <a:pt x="124" y="606"/>
                  </a:lnTo>
                  <a:lnTo>
                    <a:pt x="128" y="610"/>
                  </a:lnTo>
                  <a:lnTo>
                    <a:pt x="133" y="613"/>
                  </a:lnTo>
                  <a:lnTo>
                    <a:pt x="138" y="617"/>
                  </a:lnTo>
                  <a:lnTo>
                    <a:pt x="143" y="620"/>
                  </a:lnTo>
                  <a:lnTo>
                    <a:pt x="148" y="624"/>
                  </a:lnTo>
                  <a:lnTo>
                    <a:pt x="153" y="627"/>
                  </a:lnTo>
                  <a:lnTo>
                    <a:pt x="158" y="631"/>
                  </a:lnTo>
                  <a:lnTo>
                    <a:pt x="163" y="634"/>
                  </a:lnTo>
                  <a:lnTo>
                    <a:pt x="168" y="637"/>
                  </a:lnTo>
                  <a:lnTo>
                    <a:pt x="173" y="640"/>
                  </a:lnTo>
                  <a:lnTo>
                    <a:pt x="179" y="643"/>
                  </a:lnTo>
                  <a:lnTo>
                    <a:pt x="184" y="646"/>
                  </a:lnTo>
                  <a:lnTo>
                    <a:pt x="189" y="649"/>
                  </a:lnTo>
                  <a:lnTo>
                    <a:pt x="195" y="651"/>
                  </a:lnTo>
                  <a:lnTo>
                    <a:pt x="200" y="654"/>
                  </a:lnTo>
                  <a:lnTo>
                    <a:pt x="206" y="656"/>
                  </a:lnTo>
                  <a:lnTo>
                    <a:pt x="211" y="659"/>
                  </a:lnTo>
                  <a:lnTo>
                    <a:pt x="217" y="661"/>
                  </a:lnTo>
                  <a:lnTo>
                    <a:pt x="222" y="663"/>
                  </a:lnTo>
                  <a:lnTo>
                    <a:pt x="228" y="665"/>
                  </a:lnTo>
                  <a:lnTo>
                    <a:pt x="234" y="667"/>
                  </a:lnTo>
                  <a:lnTo>
                    <a:pt x="240" y="669"/>
                  </a:lnTo>
                  <a:lnTo>
                    <a:pt x="245" y="671"/>
                  </a:lnTo>
                  <a:lnTo>
                    <a:pt x="251" y="673"/>
                  </a:lnTo>
                  <a:lnTo>
                    <a:pt x="257" y="674"/>
                  </a:lnTo>
                  <a:lnTo>
                    <a:pt x="263" y="676"/>
                  </a:lnTo>
                  <a:lnTo>
                    <a:pt x="269" y="677"/>
                  </a:lnTo>
                  <a:lnTo>
                    <a:pt x="275" y="679"/>
                  </a:lnTo>
                  <a:lnTo>
                    <a:pt x="281" y="680"/>
                  </a:lnTo>
                  <a:lnTo>
                    <a:pt x="287" y="681"/>
                  </a:lnTo>
                  <a:lnTo>
                    <a:pt x="293" y="682"/>
                  </a:lnTo>
                  <a:lnTo>
                    <a:pt x="299" y="683"/>
                  </a:lnTo>
                  <a:lnTo>
                    <a:pt x="305" y="683"/>
                  </a:lnTo>
                  <a:lnTo>
                    <a:pt x="311" y="684"/>
                  </a:lnTo>
                  <a:lnTo>
                    <a:pt x="317" y="685"/>
                  </a:lnTo>
                  <a:lnTo>
                    <a:pt x="323" y="685"/>
                  </a:lnTo>
                  <a:lnTo>
                    <a:pt x="329" y="686"/>
                  </a:lnTo>
                  <a:lnTo>
                    <a:pt x="335" y="686"/>
                  </a:lnTo>
                  <a:lnTo>
                    <a:pt x="341" y="686"/>
                  </a:lnTo>
                  <a:lnTo>
                    <a:pt x="347" y="686"/>
                  </a:lnTo>
                  <a:lnTo>
                    <a:pt x="353" y="686"/>
                  </a:lnTo>
                  <a:lnTo>
                    <a:pt x="359" y="686"/>
                  </a:lnTo>
                  <a:lnTo>
                    <a:pt x="365" y="686"/>
                  </a:lnTo>
                  <a:lnTo>
                    <a:pt x="371" y="685"/>
                  </a:lnTo>
                  <a:lnTo>
                    <a:pt x="377" y="685"/>
                  </a:lnTo>
                  <a:lnTo>
                    <a:pt x="383" y="684"/>
                  </a:lnTo>
                  <a:lnTo>
                    <a:pt x="389" y="683"/>
                  </a:lnTo>
                  <a:lnTo>
                    <a:pt x="395" y="683"/>
                  </a:lnTo>
                  <a:lnTo>
                    <a:pt x="401" y="682"/>
                  </a:lnTo>
                  <a:lnTo>
                    <a:pt x="407" y="681"/>
                  </a:lnTo>
                  <a:lnTo>
                    <a:pt x="413" y="680"/>
                  </a:lnTo>
                  <a:lnTo>
                    <a:pt x="419" y="679"/>
                  </a:lnTo>
                  <a:lnTo>
                    <a:pt x="425" y="677"/>
                  </a:lnTo>
                  <a:lnTo>
                    <a:pt x="431" y="676"/>
                  </a:lnTo>
                  <a:lnTo>
                    <a:pt x="437" y="674"/>
                  </a:lnTo>
                  <a:lnTo>
                    <a:pt x="443" y="673"/>
                  </a:lnTo>
                  <a:lnTo>
                    <a:pt x="449" y="671"/>
                  </a:lnTo>
                  <a:lnTo>
                    <a:pt x="454" y="669"/>
                  </a:lnTo>
                  <a:lnTo>
                    <a:pt x="460" y="667"/>
                  </a:lnTo>
                  <a:lnTo>
                    <a:pt x="466" y="665"/>
                  </a:lnTo>
                  <a:lnTo>
                    <a:pt x="472" y="663"/>
                  </a:lnTo>
                  <a:lnTo>
                    <a:pt x="477" y="661"/>
                  </a:lnTo>
                  <a:lnTo>
                    <a:pt x="483" y="659"/>
                  </a:lnTo>
                  <a:lnTo>
                    <a:pt x="488" y="656"/>
                  </a:lnTo>
                  <a:lnTo>
                    <a:pt x="494" y="654"/>
                  </a:lnTo>
                  <a:lnTo>
                    <a:pt x="499" y="651"/>
                  </a:lnTo>
                  <a:lnTo>
                    <a:pt x="505" y="649"/>
                  </a:lnTo>
                  <a:lnTo>
                    <a:pt x="510" y="646"/>
                  </a:lnTo>
                  <a:lnTo>
                    <a:pt x="515" y="643"/>
                  </a:lnTo>
                  <a:lnTo>
                    <a:pt x="521" y="640"/>
                  </a:lnTo>
                  <a:lnTo>
                    <a:pt x="526" y="637"/>
                  </a:lnTo>
                  <a:lnTo>
                    <a:pt x="531" y="634"/>
                  </a:lnTo>
                  <a:lnTo>
                    <a:pt x="536" y="631"/>
                  </a:lnTo>
                  <a:lnTo>
                    <a:pt x="541" y="627"/>
                  </a:lnTo>
                  <a:lnTo>
                    <a:pt x="546" y="624"/>
                  </a:lnTo>
                  <a:lnTo>
                    <a:pt x="551" y="620"/>
                  </a:lnTo>
                  <a:lnTo>
                    <a:pt x="556" y="617"/>
                  </a:lnTo>
                  <a:lnTo>
                    <a:pt x="561" y="613"/>
                  </a:lnTo>
                  <a:lnTo>
                    <a:pt x="566" y="610"/>
                  </a:lnTo>
                  <a:lnTo>
                    <a:pt x="570" y="606"/>
                  </a:lnTo>
                  <a:lnTo>
                    <a:pt x="575" y="602"/>
                  </a:lnTo>
                  <a:lnTo>
                    <a:pt x="580" y="598"/>
                  </a:lnTo>
                  <a:lnTo>
                    <a:pt x="584" y="594"/>
                  </a:lnTo>
                  <a:lnTo>
                    <a:pt x="588" y="590"/>
                  </a:lnTo>
                  <a:lnTo>
                    <a:pt x="593" y="586"/>
                  </a:lnTo>
                  <a:lnTo>
                    <a:pt x="597" y="581"/>
                  </a:lnTo>
                  <a:lnTo>
                    <a:pt x="601" y="577"/>
                  </a:lnTo>
                  <a:lnTo>
                    <a:pt x="605" y="573"/>
                  </a:lnTo>
                  <a:lnTo>
                    <a:pt x="609" y="568"/>
                  </a:lnTo>
                  <a:lnTo>
                    <a:pt x="613" y="563"/>
                  </a:lnTo>
                  <a:lnTo>
                    <a:pt x="617" y="559"/>
                  </a:lnTo>
                  <a:lnTo>
                    <a:pt x="621" y="554"/>
                  </a:lnTo>
                  <a:lnTo>
                    <a:pt x="625" y="549"/>
                  </a:lnTo>
                  <a:lnTo>
                    <a:pt x="628" y="545"/>
                  </a:lnTo>
                  <a:lnTo>
                    <a:pt x="632" y="540"/>
                  </a:lnTo>
                  <a:lnTo>
                    <a:pt x="635" y="535"/>
                  </a:lnTo>
                  <a:lnTo>
                    <a:pt x="638" y="530"/>
                  </a:lnTo>
                  <a:lnTo>
                    <a:pt x="642" y="525"/>
                  </a:lnTo>
                  <a:lnTo>
                    <a:pt x="645" y="520"/>
                  </a:lnTo>
                  <a:lnTo>
                    <a:pt x="648" y="515"/>
                  </a:lnTo>
                  <a:lnTo>
                    <a:pt x="651" y="509"/>
                  </a:lnTo>
                  <a:lnTo>
                    <a:pt x="654" y="504"/>
                  </a:lnTo>
                  <a:lnTo>
                    <a:pt x="657" y="499"/>
                  </a:lnTo>
                  <a:lnTo>
                    <a:pt x="659" y="493"/>
                  </a:lnTo>
                  <a:lnTo>
                    <a:pt x="662" y="488"/>
                  </a:lnTo>
                  <a:lnTo>
                    <a:pt x="664" y="483"/>
                  </a:lnTo>
                  <a:lnTo>
                    <a:pt x="667" y="477"/>
                  </a:lnTo>
                  <a:lnTo>
                    <a:pt x="669" y="471"/>
                  </a:lnTo>
                  <a:lnTo>
                    <a:pt x="671" y="466"/>
                  </a:lnTo>
                  <a:lnTo>
                    <a:pt x="674" y="460"/>
                  </a:lnTo>
                  <a:lnTo>
                    <a:pt x="676" y="455"/>
                  </a:lnTo>
                  <a:lnTo>
                    <a:pt x="677" y="449"/>
                  </a:lnTo>
                  <a:lnTo>
                    <a:pt x="679" y="443"/>
                  </a:lnTo>
                  <a:lnTo>
                    <a:pt x="681" y="438"/>
                  </a:lnTo>
                  <a:lnTo>
                    <a:pt x="683" y="432"/>
                  </a:lnTo>
                  <a:lnTo>
                    <a:pt x="684" y="426"/>
                  </a:lnTo>
                  <a:lnTo>
                    <a:pt x="686" y="420"/>
                  </a:lnTo>
                  <a:lnTo>
                    <a:pt x="687" y="414"/>
                  </a:lnTo>
                  <a:lnTo>
                    <a:pt x="688" y="408"/>
                  </a:lnTo>
                  <a:lnTo>
                    <a:pt x="689" y="403"/>
                  </a:lnTo>
                  <a:lnTo>
                    <a:pt x="690" y="397"/>
                  </a:lnTo>
                  <a:lnTo>
                    <a:pt x="691" y="391"/>
                  </a:lnTo>
                  <a:lnTo>
                    <a:pt x="692" y="385"/>
                  </a:lnTo>
                  <a:lnTo>
                    <a:pt x="693" y="379"/>
                  </a:lnTo>
                  <a:lnTo>
                    <a:pt x="693" y="373"/>
                  </a:lnTo>
                  <a:lnTo>
                    <a:pt x="694" y="367"/>
                  </a:lnTo>
                  <a:lnTo>
                    <a:pt x="694" y="361"/>
                  </a:lnTo>
                  <a:lnTo>
                    <a:pt x="694" y="355"/>
                  </a:lnTo>
                  <a:lnTo>
                    <a:pt x="694" y="349"/>
                  </a:lnTo>
                  <a:lnTo>
                    <a:pt x="695" y="343"/>
                  </a:lnTo>
                </a:path>
              </a:pathLst>
            </a:custGeom>
            <a:noFill/>
            <a:ln w="15875">
              <a:solidFill>
                <a:srgbClr val="000000"/>
              </a:solidFill>
              <a:prstDash val="solid"/>
              <a:round/>
              <a:headEnd/>
              <a:tailEnd/>
            </a:ln>
          </p:spPr>
          <p:txBody>
            <a:bodyPr/>
            <a:lstStyle/>
            <a:p>
              <a:endParaRPr lang="zh-CN" altLang="en-US"/>
            </a:p>
          </p:txBody>
        </p:sp>
        <p:sp>
          <p:nvSpPr>
            <p:cNvPr id="88220" name="Oval 6"/>
            <p:cNvSpPr>
              <a:spLocks noChangeArrowheads="1"/>
            </p:cNvSpPr>
            <p:nvPr/>
          </p:nvSpPr>
          <p:spPr bwMode="auto">
            <a:xfrm>
              <a:off x="8068198" y="4039961"/>
              <a:ext cx="163719" cy="154113"/>
            </a:xfrm>
            <a:prstGeom prst="ellipse">
              <a:avLst/>
            </a:prstGeom>
            <a:solidFill>
              <a:srgbClr val="DDDDDD"/>
            </a:solidFill>
            <a:ln w="15875">
              <a:solidFill>
                <a:srgbClr val="000000"/>
              </a:solidFill>
              <a:round/>
              <a:headEnd/>
              <a:tailEnd/>
            </a:ln>
          </p:spPr>
          <p:txBody>
            <a:bodyPr/>
            <a:lstStyle/>
            <a:p>
              <a:endParaRPr lang="zh-CN" altLang="zh-CN">
                <a:latin typeface="Calibri" pitchFamily="34" charset="0"/>
              </a:endParaRPr>
            </a:p>
          </p:txBody>
        </p:sp>
        <p:sp>
          <p:nvSpPr>
            <p:cNvPr id="88221" name="Oval 9"/>
            <p:cNvSpPr>
              <a:spLocks noChangeArrowheads="1"/>
            </p:cNvSpPr>
            <p:nvPr/>
          </p:nvSpPr>
          <p:spPr bwMode="auto">
            <a:xfrm>
              <a:off x="7611012" y="4736975"/>
              <a:ext cx="275345" cy="255486"/>
            </a:xfrm>
            <a:prstGeom prst="ellipse">
              <a:avLst/>
            </a:prstGeom>
            <a:solidFill>
              <a:srgbClr val="BCFF79"/>
            </a:solidFill>
            <a:ln w="15875">
              <a:solidFill>
                <a:srgbClr val="000000"/>
              </a:solidFill>
              <a:round/>
              <a:headEnd/>
              <a:tailEnd/>
            </a:ln>
          </p:spPr>
          <p:txBody>
            <a:bodyPr/>
            <a:lstStyle/>
            <a:p>
              <a:endParaRPr lang="zh-CN" altLang="zh-CN">
                <a:latin typeface="Calibri" pitchFamily="34" charset="0"/>
              </a:endParaRPr>
            </a:p>
          </p:txBody>
        </p:sp>
        <p:sp>
          <p:nvSpPr>
            <p:cNvPr id="88222" name="Oval 11"/>
            <p:cNvSpPr>
              <a:spLocks noChangeArrowheads="1"/>
            </p:cNvSpPr>
            <p:nvPr/>
          </p:nvSpPr>
          <p:spPr bwMode="auto">
            <a:xfrm>
              <a:off x="8216577" y="4516211"/>
              <a:ext cx="113378" cy="106648"/>
            </a:xfrm>
            <a:prstGeom prst="ellipse">
              <a:avLst/>
            </a:prstGeom>
            <a:solidFill>
              <a:srgbClr val="D5FFFF"/>
            </a:solidFill>
            <a:ln w="15875">
              <a:solidFill>
                <a:srgbClr val="000000"/>
              </a:solidFill>
              <a:round/>
              <a:headEnd/>
              <a:tailEnd/>
            </a:ln>
          </p:spPr>
          <p:txBody>
            <a:bodyPr/>
            <a:lstStyle/>
            <a:p>
              <a:endParaRPr lang="zh-CN" altLang="zh-CN">
                <a:latin typeface="Calibri" pitchFamily="34" charset="0"/>
              </a:endParaRPr>
            </a:p>
          </p:txBody>
        </p:sp>
        <p:sp>
          <p:nvSpPr>
            <p:cNvPr id="88223" name="Oval 12"/>
            <p:cNvSpPr>
              <a:spLocks noChangeArrowheads="1"/>
            </p:cNvSpPr>
            <p:nvPr/>
          </p:nvSpPr>
          <p:spPr bwMode="auto">
            <a:xfrm>
              <a:off x="8173240" y="4822371"/>
              <a:ext cx="156715" cy="136533"/>
            </a:xfrm>
            <a:prstGeom prst="ellipse">
              <a:avLst/>
            </a:prstGeom>
            <a:solidFill>
              <a:srgbClr val="FFB7FF"/>
            </a:solidFill>
            <a:ln w="15875">
              <a:solidFill>
                <a:srgbClr val="000000"/>
              </a:solidFill>
              <a:round/>
              <a:headEnd/>
              <a:tailEnd/>
            </a:ln>
          </p:spPr>
          <p:txBody>
            <a:bodyPr/>
            <a:lstStyle/>
            <a:p>
              <a:endParaRPr lang="zh-CN" altLang="zh-CN">
                <a:latin typeface="Calibri" pitchFamily="34" charset="0"/>
              </a:endParaRPr>
            </a:p>
          </p:txBody>
        </p:sp>
        <p:sp>
          <p:nvSpPr>
            <p:cNvPr id="88224" name="Oval 14"/>
            <p:cNvSpPr>
              <a:spLocks noChangeArrowheads="1"/>
            </p:cNvSpPr>
            <p:nvPr/>
          </p:nvSpPr>
          <p:spPr bwMode="auto">
            <a:xfrm>
              <a:off x="7666988" y="4371100"/>
              <a:ext cx="238137" cy="225016"/>
            </a:xfrm>
            <a:prstGeom prst="ellipse">
              <a:avLst/>
            </a:prstGeom>
            <a:solidFill>
              <a:srgbClr val="0D86FF"/>
            </a:solidFill>
            <a:ln w="15875">
              <a:solidFill>
                <a:srgbClr val="000000"/>
              </a:solidFill>
              <a:round/>
              <a:headEnd/>
              <a:tailEnd/>
            </a:ln>
          </p:spPr>
          <p:txBody>
            <a:bodyPr/>
            <a:lstStyle/>
            <a:p>
              <a:endParaRPr lang="zh-CN" altLang="zh-CN">
                <a:latin typeface="Calibri" pitchFamily="34" charset="0"/>
              </a:endParaRPr>
            </a:p>
          </p:txBody>
        </p:sp>
        <p:sp>
          <p:nvSpPr>
            <p:cNvPr id="88225" name="Freeform 29"/>
            <p:cNvSpPr>
              <a:spLocks/>
            </p:cNvSpPr>
            <p:nvPr/>
          </p:nvSpPr>
          <p:spPr bwMode="auto">
            <a:xfrm>
              <a:off x="7382257" y="4567777"/>
              <a:ext cx="84486" cy="36330"/>
            </a:xfrm>
            <a:custGeom>
              <a:avLst/>
              <a:gdLst>
                <a:gd name="T0" fmla="*/ 32959612 w 193"/>
                <a:gd name="T1" fmla="*/ 0 h 62"/>
                <a:gd name="T2" fmla="*/ 36983858 w 193"/>
                <a:gd name="T3" fmla="*/ 14764630 h 62"/>
                <a:gd name="T4" fmla="*/ 0 w 193"/>
                <a:gd name="T5" fmla="*/ 21288212 h 62"/>
                <a:gd name="T6" fmla="*/ 32959612 w 193"/>
                <a:gd name="T7" fmla="*/ 0 h 62"/>
                <a:gd name="T8" fmla="*/ 36983858 w 193"/>
                <a:gd name="T9" fmla="*/ 14764630 h 62"/>
                <a:gd name="T10" fmla="*/ 32959612 w 193"/>
                <a:gd name="T11" fmla="*/ 0 h 62"/>
                <a:gd name="T12" fmla="*/ 0 60000 65536"/>
                <a:gd name="T13" fmla="*/ 0 60000 65536"/>
                <a:gd name="T14" fmla="*/ 0 60000 65536"/>
                <a:gd name="T15" fmla="*/ 0 60000 65536"/>
                <a:gd name="T16" fmla="*/ 0 60000 65536"/>
                <a:gd name="T17" fmla="*/ 0 60000 65536"/>
                <a:gd name="T18" fmla="*/ 0 w 193"/>
                <a:gd name="T19" fmla="*/ 0 h 62"/>
                <a:gd name="T20" fmla="*/ 193 w 19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193" h="62">
                  <a:moveTo>
                    <a:pt x="172" y="0"/>
                  </a:moveTo>
                  <a:lnTo>
                    <a:pt x="193" y="43"/>
                  </a:lnTo>
                  <a:lnTo>
                    <a:pt x="0" y="62"/>
                  </a:lnTo>
                  <a:lnTo>
                    <a:pt x="172" y="0"/>
                  </a:lnTo>
                  <a:lnTo>
                    <a:pt x="193" y="43"/>
                  </a:lnTo>
                  <a:lnTo>
                    <a:pt x="172" y="0"/>
                  </a:lnTo>
                  <a:close/>
                </a:path>
              </a:pathLst>
            </a:custGeom>
            <a:noFill/>
            <a:ln w="3175">
              <a:solidFill>
                <a:srgbClr val="000000"/>
              </a:solidFill>
              <a:prstDash val="solid"/>
              <a:round/>
              <a:headEnd/>
              <a:tailEnd/>
            </a:ln>
          </p:spPr>
          <p:txBody>
            <a:bodyPr/>
            <a:lstStyle/>
            <a:p>
              <a:endParaRPr lang="zh-CN" altLang="en-US"/>
            </a:p>
          </p:txBody>
        </p:sp>
        <p:sp>
          <p:nvSpPr>
            <p:cNvPr id="88226" name="Line 30"/>
            <p:cNvSpPr>
              <a:spLocks noChangeShapeType="1"/>
            </p:cNvSpPr>
            <p:nvPr/>
          </p:nvSpPr>
          <p:spPr bwMode="auto">
            <a:xfrm flipH="1">
              <a:off x="7461928" y="4544924"/>
              <a:ext cx="116004" cy="35158"/>
            </a:xfrm>
            <a:prstGeom prst="line">
              <a:avLst/>
            </a:prstGeom>
            <a:noFill/>
            <a:ln w="15875">
              <a:solidFill>
                <a:srgbClr val="000000"/>
              </a:solidFill>
              <a:round/>
              <a:headEnd/>
              <a:tailEnd/>
            </a:ln>
          </p:spPr>
          <p:txBody>
            <a:bodyPr/>
            <a:lstStyle/>
            <a:p>
              <a:endParaRPr lang="zh-CN" altLang="en-US"/>
            </a:p>
          </p:txBody>
        </p:sp>
        <p:sp>
          <p:nvSpPr>
            <p:cNvPr id="88227" name="Freeform 31"/>
            <p:cNvSpPr>
              <a:spLocks/>
            </p:cNvSpPr>
            <p:nvPr/>
          </p:nvSpPr>
          <p:spPr bwMode="auto">
            <a:xfrm>
              <a:off x="7736894" y="4210050"/>
              <a:ext cx="61285" cy="69146"/>
            </a:xfrm>
            <a:custGeom>
              <a:avLst/>
              <a:gdLst>
                <a:gd name="T0" fmla="*/ 26827504 w 140"/>
                <a:gd name="T1" fmla="*/ 31590347 h 118"/>
                <a:gd name="T2" fmla="*/ 17437770 w 140"/>
                <a:gd name="T3" fmla="*/ 40518392 h 118"/>
                <a:gd name="T4" fmla="*/ 0 w 140"/>
                <a:gd name="T5" fmla="*/ 0 h 118"/>
                <a:gd name="T6" fmla="*/ 26827504 w 140"/>
                <a:gd name="T7" fmla="*/ 31590347 h 118"/>
                <a:gd name="T8" fmla="*/ 17437770 w 140"/>
                <a:gd name="T9" fmla="*/ 40518392 h 118"/>
                <a:gd name="T10" fmla="*/ 26827504 w 140"/>
                <a:gd name="T11" fmla="*/ 31590347 h 118"/>
                <a:gd name="T12" fmla="*/ 0 60000 65536"/>
                <a:gd name="T13" fmla="*/ 0 60000 65536"/>
                <a:gd name="T14" fmla="*/ 0 60000 65536"/>
                <a:gd name="T15" fmla="*/ 0 60000 65536"/>
                <a:gd name="T16" fmla="*/ 0 60000 65536"/>
                <a:gd name="T17" fmla="*/ 0 60000 65536"/>
                <a:gd name="T18" fmla="*/ 0 w 140"/>
                <a:gd name="T19" fmla="*/ 0 h 118"/>
                <a:gd name="T20" fmla="*/ 140 w 140"/>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40" h="118">
                  <a:moveTo>
                    <a:pt x="140" y="92"/>
                  </a:moveTo>
                  <a:lnTo>
                    <a:pt x="91" y="118"/>
                  </a:lnTo>
                  <a:lnTo>
                    <a:pt x="0" y="0"/>
                  </a:lnTo>
                  <a:lnTo>
                    <a:pt x="140" y="92"/>
                  </a:lnTo>
                  <a:lnTo>
                    <a:pt x="91" y="118"/>
                  </a:lnTo>
                  <a:lnTo>
                    <a:pt x="140" y="92"/>
                  </a:lnTo>
                  <a:close/>
                </a:path>
              </a:pathLst>
            </a:custGeom>
            <a:noFill/>
            <a:ln w="3175">
              <a:solidFill>
                <a:srgbClr val="000000"/>
              </a:solidFill>
              <a:prstDash val="solid"/>
              <a:round/>
              <a:headEnd/>
              <a:tailEnd/>
            </a:ln>
          </p:spPr>
          <p:txBody>
            <a:bodyPr/>
            <a:lstStyle/>
            <a:p>
              <a:endParaRPr lang="zh-CN" altLang="en-US"/>
            </a:p>
          </p:txBody>
        </p:sp>
        <p:sp>
          <p:nvSpPr>
            <p:cNvPr id="88228" name="Line 32"/>
            <p:cNvSpPr>
              <a:spLocks noChangeShapeType="1"/>
            </p:cNvSpPr>
            <p:nvPr/>
          </p:nvSpPr>
          <p:spPr bwMode="auto">
            <a:xfrm flipH="1" flipV="1">
              <a:off x="7787236" y="4271578"/>
              <a:ext cx="50779" cy="63285"/>
            </a:xfrm>
            <a:prstGeom prst="line">
              <a:avLst/>
            </a:prstGeom>
            <a:noFill/>
            <a:ln w="15875">
              <a:solidFill>
                <a:srgbClr val="000000"/>
              </a:solidFill>
              <a:round/>
              <a:headEnd/>
              <a:tailEnd/>
            </a:ln>
          </p:spPr>
          <p:txBody>
            <a:bodyPr/>
            <a:lstStyle/>
            <a:p>
              <a:endParaRPr lang="zh-CN" altLang="en-US"/>
            </a:p>
          </p:txBody>
        </p:sp>
        <p:sp>
          <p:nvSpPr>
            <p:cNvPr id="88229" name="Freeform 33"/>
            <p:cNvSpPr>
              <a:spLocks/>
            </p:cNvSpPr>
            <p:nvPr/>
          </p:nvSpPr>
          <p:spPr bwMode="auto">
            <a:xfrm>
              <a:off x="7849018" y="5118046"/>
              <a:ext cx="27140" cy="78521"/>
            </a:xfrm>
            <a:custGeom>
              <a:avLst/>
              <a:gdLst>
                <a:gd name="T0" fmla="*/ 0 w 62"/>
                <a:gd name="T1" fmla="*/ 0 h 134"/>
                <a:gd name="T2" fmla="*/ 11880317 w 62"/>
                <a:gd name="T3" fmla="*/ 1030148 h 134"/>
                <a:gd name="T4" fmla="*/ 2682483 w 62"/>
                <a:gd name="T5" fmla="*/ 46011545 h 134"/>
                <a:gd name="T6" fmla="*/ 0 w 62"/>
                <a:gd name="T7" fmla="*/ 0 h 134"/>
                <a:gd name="T8" fmla="*/ 11880317 w 62"/>
                <a:gd name="T9" fmla="*/ 1030148 h 134"/>
                <a:gd name="T10" fmla="*/ 0 w 62"/>
                <a:gd name="T11" fmla="*/ 0 h 134"/>
                <a:gd name="T12" fmla="*/ 0 60000 65536"/>
                <a:gd name="T13" fmla="*/ 0 60000 65536"/>
                <a:gd name="T14" fmla="*/ 0 60000 65536"/>
                <a:gd name="T15" fmla="*/ 0 60000 65536"/>
                <a:gd name="T16" fmla="*/ 0 60000 65536"/>
                <a:gd name="T17" fmla="*/ 0 60000 65536"/>
                <a:gd name="T18" fmla="*/ 0 w 62"/>
                <a:gd name="T19" fmla="*/ 0 h 134"/>
                <a:gd name="T20" fmla="*/ 62 w 6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62" h="134">
                  <a:moveTo>
                    <a:pt x="0" y="0"/>
                  </a:moveTo>
                  <a:lnTo>
                    <a:pt x="62" y="3"/>
                  </a:lnTo>
                  <a:lnTo>
                    <a:pt x="14" y="134"/>
                  </a:lnTo>
                  <a:lnTo>
                    <a:pt x="0" y="0"/>
                  </a:lnTo>
                  <a:lnTo>
                    <a:pt x="62" y="3"/>
                  </a:lnTo>
                  <a:lnTo>
                    <a:pt x="0" y="0"/>
                  </a:lnTo>
                  <a:close/>
                </a:path>
              </a:pathLst>
            </a:custGeom>
            <a:noFill/>
            <a:ln w="3175">
              <a:solidFill>
                <a:srgbClr val="000000"/>
              </a:solidFill>
              <a:prstDash val="solid"/>
              <a:round/>
              <a:headEnd/>
              <a:tailEnd/>
            </a:ln>
          </p:spPr>
          <p:txBody>
            <a:bodyPr/>
            <a:lstStyle/>
            <a:p>
              <a:endParaRPr lang="zh-CN" altLang="en-US"/>
            </a:p>
          </p:txBody>
        </p:sp>
        <p:sp>
          <p:nvSpPr>
            <p:cNvPr id="88230" name="Line 34"/>
            <p:cNvSpPr>
              <a:spLocks noChangeShapeType="1"/>
            </p:cNvSpPr>
            <p:nvPr/>
          </p:nvSpPr>
          <p:spPr bwMode="auto">
            <a:xfrm flipH="1">
              <a:off x="7862589" y="4998508"/>
              <a:ext cx="10944" cy="120125"/>
            </a:xfrm>
            <a:prstGeom prst="line">
              <a:avLst/>
            </a:prstGeom>
            <a:noFill/>
            <a:ln w="15875">
              <a:solidFill>
                <a:srgbClr val="000000"/>
              </a:solidFill>
              <a:round/>
              <a:headEnd/>
              <a:tailEnd/>
            </a:ln>
          </p:spPr>
          <p:txBody>
            <a:bodyPr/>
            <a:lstStyle/>
            <a:p>
              <a:endParaRPr lang="zh-CN" altLang="en-US"/>
            </a:p>
          </p:txBody>
        </p:sp>
        <p:sp>
          <p:nvSpPr>
            <p:cNvPr id="88231" name="Freeform 35"/>
            <p:cNvSpPr>
              <a:spLocks/>
            </p:cNvSpPr>
            <p:nvPr/>
          </p:nvSpPr>
          <p:spPr bwMode="auto">
            <a:xfrm>
              <a:off x="7447616" y="4663503"/>
              <a:ext cx="79671" cy="49808"/>
            </a:xfrm>
            <a:custGeom>
              <a:avLst/>
              <a:gdLst>
                <a:gd name="T0" fmla="*/ 34876201 w 182"/>
                <a:gd name="T1" fmla="*/ 16138377 h 85"/>
                <a:gd name="T2" fmla="*/ 28552420 w 182"/>
                <a:gd name="T3" fmla="*/ 29186315 h 85"/>
                <a:gd name="T4" fmla="*/ 0 w 182"/>
                <a:gd name="T5" fmla="*/ 0 h 85"/>
                <a:gd name="T6" fmla="*/ 34876201 w 182"/>
                <a:gd name="T7" fmla="*/ 16138377 h 85"/>
                <a:gd name="T8" fmla="*/ 28552420 w 182"/>
                <a:gd name="T9" fmla="*/ 29186315 h 85"/>
                <a:gd name="T10" fmla="*/ 34876201 w 182"/>
                <a:gd name="T11" fmla="*/ 16138377 h 85"/>
                <a:gd name="T12" fmla="*/ 0 60000 65536"/>
                <a:gd name="T13" fmla="*/ 0 60000 65536"/>
                <a:gd name="T14" fmla="*/ 0 60000 65536"/>
                <a:gd name="T15" fmla="*/ 0 60000 65536"/>
                <a:gd name="T16" fmla="*/ 0 60000 65536"/>
                <a:gd name="T17" fmla="*/ 0 60000 65536"/>
                <a:gd name="T18" fmla="*/ 0 w 182"/>
                <a:gd name="T19" fmla="*/ 0 h 85"/>
                <a:gd name="T20" fmla="*/ 182 w 182"/>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82" h="85">
                  <a:moveTo>
                    <a:pt x="182" y="47"/>
                  </a:moveTo>
                  <a:lnTo>
                    <a:pt x="149" y="85"/>
                  </a:lnTo>
                  <a:lnTo>
                    <a:pt x="0" y="0"/>
                  </a:lnTo>
                  <a:lnTo>
                    <a:pt x="182" y="47"/>
                  </a:lnTo>
                  <a:lnTo>
                    <a:pt x="149" y="85"/>
                  </a:lnTo>
                  <a:lnTo>
                    <a:pt x="182" y="47"/>
                  </a:lnTo>
                  <a:close/>
                </a:path>
              </a:pathLst>
            </a:custGeom>
            <a:noFill/>
            <a:ln w="3175">
              <a:solidFill>
                <a:srgbClr val="000000"/>
              </a:solidFill>
              <a:prstDash val="solid"/>
              <a:round/>
              <a:headEnd/>
              <a:tailEnd/>
            </a:ln>
          </p:spPr>
          <p:txBody>
            <a:bodyPr/>
            <a:lstStyle/>
            <a:p>
              <a:endParaRPr lang="zh-CN" altLang="en-US"/>
            </a:p>
          </p:txBody>
        </p:sp>
        <p:sp>
          <p:nvSpPr>
            <p:cNvPr id="88232" name="Line 36"/>
            <p:cNvSpPr>
              <a:spLocks noChangeShapeType="1"/>
            </p:cNvSpPr>
            <p:nvPr/>
          </p:nvSpPr>
          <p:spPr bwMode="auto">
            <a:xfrm flipH="1" flipV="1">
              <a:off x="7520282" y="4702178"/>
              <a:ext cx="100245" cy="53910"/>
            </a:xfrm>
            <a:prstGeom prst="line">
              <a:avLst/>
            </a:prstGeom>
            <a:noFill/>
            <a:ln w="15875">
              <a:solidFill>
                <a:srgbClr val="000000"/>
              </a:solidFill>
              <a:round/>
              <a:headEnd/>
              <a:tailEnd/>
            </a:ln>
          </p:spPr>
          <p:txBody>
            <a:bodyPr/>
            <a:lstStyle/>
            <a:p>
              <a:endParaRPr lang="zh-CN" altLang="en-US"/>
            </a:p>
          </p:txBody>
        </p:sp>
        <p:sp>
          <p:nvSpPr>
            <p:cNvPr id="88233" name="Freeform 37"/>
            <p:cNvSpPr>
              <a:spLocks/>
            </p:cNvSpPr>
            <p:nvPr/>
          </p:nvSpPr>
          <p:spPr bwMode="auto">
            <a:xfrm>
              <a:off x="7984910" y="4580175"/>
              <a:ext cx="83610" cy="38089"/>
            </a:xfrm>
            <a:custGeom>
              <a:avLst/>
              <a:gdLst>
                <a:gd name="T0" fmla="*/ 0 w 191"/>
                <a:gd name="T1" fmla="*/ 13734892 h 65"/>
                <a:gd name="T2" fmla="*/ 4024224 w 191"/>
                <a:gd name="T3" fmla="*/ 0 h 65"/>
                <a:gd name="T4" fmla="*/ 36600170 w 191"/>
                <a:gd name="T5" fmla="*/ 22319567 h 65"/>
                <a:gd name="T6" fmla="*/ 0 w 191"/>
                <a:gd name="T7" fmla="*/ 13734892 h 65"/>
                <a:gd name="T8" fmla="*/ 4024224 w 191"/>
                <a:gd name="T9" fmla="*/ 0 h 65"/>
                <a:gd name="T10" fmla="*/ 0 w 191"/>
                <a:gd name="T11" fmla="*/ 13734892 h 65"/>
                <a:gd name="T12" fmla="*/ 0 60000 65536"/>
                <a:gd name="T13" fmla="*/ 0 60000 65536"/>
                <a:gd name="T14" fmla="*/ 0 60000 65536"/>
                <a:gd name="T15" fmla="*/ 0 60000 65536"/>
                <a:gd name="T16" fmla="*/ 0 60000 65536"/>
                <a:gd name="T17" fmla="*/ 0 60000 65536"/>
                <a:gd name="T18" fmla="*/ 0 w 191"/>
                <a:gd name="T19" fmla="*/ 0 h 65"/>
                <a:gd name="T20" fmla="*/ 191 w 19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91" h="65">
                  <a:moveTo>
                    <a:pt x="0" y="40"/>
                  </a:moveTo>
                  <a:lnTo>
                    <a:pt x="21" y="0"/>
                  </a:lnTo>
                  <a:lnTo>
                    <a:pt x="191" y="65"/>
                  </a:lnTo>
                  <a:lnTo>
                    <a:pt x="0" y="40"/>
                  </a:lnTo>
                  <a:lnTo>
                    <a:pt x="21" y="0"/>
                  </a:lnTo>
                  <a:lnTo>
                    <a:pt x="0" y="40"/>
                  </a:lnTo>
                  <a:close/>
                </a:path>
              </a:pathLst>
            </a:custGeom>
            <a:noFill/>
            <a:ln w="3175">
              <a:solidFill>
                <a:srgbClr val="000000"/>
              </a:solidFill>
              <a:prstDash val="solid"/>
              <a:round/>
              <a:headEnd/>
              <a:tailEnd/>
            </a:ln>
          </p:spPr>
          <p:txBody>
            <a:bodyPr/>
            <a:lstStyle/>
            <a:p>
              <a:endParaRPr lang="zh-CN" altLang="en-US"/>
            </a:p>
          </p:txBody>
        </p:sp>
        <p:sp>
          <p:nvSpPr>
            <p:cNvPr id="88234" name="Line 38"/>
            <p:cNvSpPr>
              <a:spLocks noChangeShapeType="1"/>
            </p:cNvSpPr>
            <p:nvPr/>
          </p:nvSpPr>
          <p:spPr bwMode="auto">
            <a:xfrm>
              <a:off x="7898235" y="4560838"/>
              <a:ext cx="91490" cy="31057"/>
            </a:xfrm>
            <a:prstGeom prst="line">
              <a:avLst/>
            </a:prstGeom>
            <a:noFill/>
            <a:ln w="15875">
              <a:solidFill>
                <a:srgbClr val="000000"/>
              </a:solidFill>
              <a:round/>
              <a:headEnd/>
              <a:tailEnd/>
            </a:ln>
          </p:spPr>
          <p:txBody>
            <a:bodyPr/>
            <a:lstStyle/>
            <a:p>
              <a:endParaRPr lang="zh-CN" altLang="en-US"/>
            </a:p>
          </p:txBody>
        </p:sp>
        <p:sp>
          <p:nvSpPr>
            <p:cNvPr id="88235" name="Freeform 39"/>
            <p:cNvSpPr>
              <a:spLocks/>
            </p:cNvSpPr>
            <p:nvPr/>
          </p:nvSpPr>
          <p:spPr bwMode="auto">
            <a:xfrm>
              <a:off x="8054324" y="3835854"/>
              <a:ext cx="27578" cy="78521"/>
            </a:xfrm>
            <a:custGeom>
              <a:avLst/>
              <a:gdLst>
                <a:gd name="T0" fmla="*/ 12072161 w 63"/>
                <a:gd name="T1" fmla="*/ 46011545 h 134"/>
                <a:gd name="T2" fmla="*/ 0 w 63"/>
                <a:gd name="T3" fmla="*/ 44981397 h 134"/>
                <a:gd name="T4" fmla="*/ 8047962 w 63"/>
                <a:gd name="T5" fmla="*/ 0 h 134"/>
                <a:gd name="T6" fmla="*/ 12072161 w 63"/>
                <a:gd name="T7" fmla="*/ 46011545 h 134"/>
                <a:gd name="T8" fmla="*/ 0 w 63"/>
                <a:gd name="T9" fmla="*/ 44981397 h 134"/>
                <a:gd name="T10" fmla="*/ 12072161 w 63"/>
                <a:gd name="T11" fmla="*/ 46011545 h 134"/>
                <a:gd name="T12" fmla="*/ 0 60000 65536"/>
                <a:gd name="T13" fmla="*/ 0 60000 65536"/>
                <a:gd name="T14" fmla="*/ 0 60000 65536"/>
                <a:gd name="T15" fmla="*/ 0 60000 65536"/>
                <a:gd name="T16" fmla="*/ 0 60000 65536"/>
                <a:gd name="T17" fmla="*/ 0 60000 65536"/>
                <a:gd name="T18" fmla="*/ 0 w 63"/>
                <a:gd name="T19" fmla="*/ 0 h 134"/>
                <a:gd name="T20" fmla="*/ 63 w 63"/>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63" h="134">
                  <a:moveTo>
                    <a:pt x="63" y="134"/>
                  </a:moveTo>
                  <a:lnTo>
                    <a:pt x="0" y="131"/>
                  </a:lnTo>
                  <a:lnTo>
                    <a:pt x="42" y="0"/>
                  </a:lnTo>
                  <a:lnTo>
                    <a:pt x="63" y="134"/>
                  </a:lnTo>
                  <a:lnTo>
                    <a:pt x="0" y="131"/>
                  </a:lnTo>
                  <a:lnTo>
                    <a:pt x="63" y="134"/>
                  </a:lnTo>
                  <a:close/>
                </a:path>
              </a:pathLst>
            </a:custGeom>
            <a:noFill/>
            <a:ln w="3175">
              <a:solidFill>
                <a:srgbClr val="000000"/>
              </a:solidFill>
              <a:prstDash val="solid"/>
              <a:round/>
              <a:headEnd/>
              <a:tailEnd/>
            </a:ln>
          </p:spPr>
          <p:txBody>
            <a:bodyPr/>
            <a:lstStyle/>
            <a:p>
              <a:endParaRPr lang="zh-CN" altLang="en-US"/>
            </a:p>
          </p:txBody>
        </p:sp>
        <p:sp>
          <p:nvSpPr>
            <p:cNvPr id="88236" name="Line 40"/>
            <p:cNvSpPr>
              <a:spLocks noChangeShapeType="1"/>
            </p:cNvSpPr>
            <p:nvPr/>
          </p:nvSpPr>
          <p:spPr bwMode="auto">
            <a:xfrm flipV="1">
              <a:off x="8065267" y="3913788"/>
              <a:ext cx="3064" cy="43948"/>
            </a:xfrm>
            <a:prstGeom prst="line">
              <a:avLst/>
            </a:prstGeom>
            <a:noFill/>
            <a:ln w="15875">
              <a:solidFill>
                <a:srgbClr val="000000"/>
              </a:solidFill>
              <a:round/>
              <a:headEnd/>
              <a:tailEnd/>
            </a:ln>
          </p:spPr>
          <p:txBody>
            <a:bodyPr/>
            <a:lstStyle/>
            <a:p>
              <a:endParaRPr lang="zh-CN" altLang="en-US"/>
            </a:p>
          </p:txBody>
        </p:sp>
        <p:sp>
          <p:nvSpPr>
            <p:cNvPr id="88237" name="Freeform 41"/>
            <p:cNvSpPr>
              <a:spLocks/>
            </p:cNvSpPr>
            <p:nvPr/>
          </p:nvSpPr>
          <p:spPr bwMode="auto">
            <a:xfrm>
              <a:off x="8351557" y="5119219"/>
              <a:ext cx="40711" cy="77349"/>
            </a:xfrm>
            <a:custGeom>
              <a:avLst/>
              <a:gdLst>
                <a:gd name="T0" fmla="*/ 0 w 93"/>
                <a:gd name="T1" fmla="*/ 4807358 h 132"/>
                <a:gd name="T2" fmla="*/ 11114541 w 93"/>
                <a:gd name="T3" fmla="*/ 0 h 132"/>
                <a:gd name="T4" fmla="*/ 17821351 w 93"/>
                <a:gd name="T5" fmla="*/ 45324753 h 132"/>
                <a:gd name="T6" fmla="*/ 0 w 93"/>
                <a:gd name="T7" fmla="*/ 4807358 h 132"/>
                <a:gd name="T8" fmla="*/ 11114541 w 93"/>
                <a:gd name="T9" fmla="*/ 0 h 132"/>
                <a:gd name="T10" fmla="*/ 0 w 93"/>
                <a:gd name="T11" fmla="*/ 4807358 h 132"/>
                <a:gd name="T12" fmla="*/ 0 60000 65536"/>
                <a:gd name="T13" fmla="*/ 0 60000 65536"/>
                <a:gd name="T14" fmla="*/ 0 60000 65536"/>
                <a:gd name="T15" fmla="*/ 0 60000 65536"/>
                <a:gd name="T16" fmla="*/ 0 60000 65536"/>
                <a:gd name="T17" fmla="*/ 0 60000 65536"/>
                <a:gd name="T18" fmla="*/ 0 w 93"/>
                <a:gd name="T19" fmla="*/ 0 h 132"/>
                <a:gd name="T20" fmla="*/ 93 w 93"/>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93" h="132">
                  <a:moveTo>
                    <a:pt x="0" y="14"/>
                  </a:moveTo>
                  <a:lnTo>
                    <a:pt x="58" y="0"/>
                  </a:lnTo>
                  <a:lnTo>
                    <a:pt x="93" y="132"/>
                  </a:lnTo>
                  <a:lnTo>
                    <a:pt x="0" y="14"/>
                  </a:lnTo>
                  <a:lnTo>
                    <a:pt x="58" y="0"/>
                  </a:lnTo>
                  <a:lnTo>
                    <a:pt x="0" y="14"/>
                  </a:lnTo>
                  <a:close/>
                </a:path>
              </a:pathLst>
            </a:custGeom>
            <a:noFill/>
            <a:ln w="3175">
              <a:solidFill>
                <a:srgbClr val="000000"/>
              </a:solidFill>
              <a:prstDash val="solid"/>
              <a:round/>
              <a:headEnd/>
              <a:tailEnd/>
            </a:ln>
          </p:spPr>
          <p:txBody>
            <a:bodyPr/>
            <a:lstStyle/>
            <a:p>
              <a:endParaRPr lang="zh-CN" altLang="en-US"/>
            </a:p>
          </p:txBody>
        </p:sp>
        <p:sp>
          <p:nvSpPr>
            <p:cNvPr id="88238" name="Line 42"/>
            <p:cNvSpPr>
              <a:spLocks noChangeShapeType="1"/>
            </p:cNvSpPr>
            <p:nvPr/>
          </p:nvSpPr>
          <p:spPr bwMode="auto">
            <a:xfrm>
              <a:off x="8330982" y="5038940"/>
              <a:ext cx="33269" cy="84381"/>
            </a:xfrm>
            <a:prstGeom prst="line">
              <a:avLst/>
            </a:prstGeom>
            <a:noFill/>
            <a:ln w="15875">
              <a:solidFill>
                <a:srgbClr val="000000"/>
              </a:solidFill>
              <a:round/>
              <a:headEnd/>
              <a:tailEnd/>
            </a:ln>
          </p:spPr>
          <p:txBody>
            <a:bodyPr/>
            <a:lstStyle/>
            <a:p>
              <a:endParaRPr lang="zh-CN" altLang="en-US"/>
            </a:p>
          </p:txBody>
        </p:sp>
        <p:sp>
          <p:nvSpPr>
            <p:cNvPr id="88239" name="Freeform 43"/>
            <p:cNvSpPr>
              <a:spLocks/>
            </p:cNvSpPr>
            <p:nvPr/>
          </p:nvSpPr>
          <p:spPr bwMode="auto">
            <a:xfrm>
              <a:off x="7937804" y="4654688"/>
              <a:ext cx="66100" cy="65630"/>
            </a:xfrm>
            <a:custGeom>
              <a:avLst/>
              <a:gdLst>
                <a:gd name="T0" fmla="*/ 8623205 w 151"/>
                <a:gd name="T1" fmla="*/ 38458016 h 112"/>
                <a:gd name="T2" fmla="*/ 0 w 151"/>
                <a:gd name="T3" fmla="*/ 28500415 h 112"/>
                <a:gd name="T4" fmla="*/ 28935168 w 151"/>
                <a:gd name="T5" fmla="*/ 0 h 112"/>
                <a:gd name="T6" fmla="*/ 8623205 w 151"/>
                <a:gd name="T7" fmla="*/ 38458016 h 112"/>
                <a:gd name="T8" fmla="*/ 0 w 151"/>
                <a:gd name="T9" fmla="*/ 28500415 h 112"/>
                <a:gd name="T10" fmla="*/ 8623205 w 151"/>
                <a:gd name="T11" fmla="*/ 38458016 h 112"/>
                <a:gd name="T12" fmla="*/ 0 60000 65536"/>
                <a:gd name="T13" fmla="*/ 0 60000 65536"/>
                <a:gd name="T14" fmla="*/ 0 60000 65536"/>
                <a:gd name="T15" fmla="*/ 0 60000 65536"/>
                <a:gd name="T16" fmla="*/ 0 60000 65536"/>
                <a:gd name="T17" fmla="*/ 0 60000 65536"/>
                <a:gd name="T18" fmla="*/ 0 w 151"/>
                <a:gd name="T19" fmla="*/ 0 h 112"/>
                <a:gd name="T20" fmla="*/ 151 w 151"/>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51" h="112">
                  <a:moveTo>
                    <a:pt x="45" y="112"/>
                  </a:moveTo>
                  <a:lnTo>
                    <a:pt x="0" y="83"/>
                  </a:lnTo>
                  <a:lnTo>
                    <a:pt x="151" y="0"/>
                  </a:lnTo>
                  <a:lnTo>
                    <a:pt x="45" y="112"/>
                  </a:lnTo>
                  <a:lnTo>
                    <a:pt x="0" y="83"/>
                  </a:lnTo>
                  <a:lnTo>
                    <a:pt x="45" y="112"/>
                  </a:lnTo>
                  <a:close/>
                </a:path>
              </a:pathLst>
            </a:custGeom>
            <a:noFill/>
            <a:ln w="3175">
              <a:solidFill>
                <a:srgbClr val="000000"/>
              </a:solidFill>
              <a:prstDash val="solid"/>
              <a:round/>
              <a:headEnd/>
              <a:tailEnd/>
            </a:ln>
          </p:spPr>
          <p:txBody>
            <a:bodyPr/>
            <a:lstStyle/>
            <a:p>
              <a:endParaRPr lang="zh-CN" altLang="en-US"/>
            </a:p>
          </p:txBody>
        </p:sp>
        <p:sp>
          <p:nvSpPr>
            <p:cNvPr id="88240" name="Line 44"/>
            <p:cNvSpPr>
              <a:spLocks noChangeShapeType="1"/>
            </p:cNvSpPr>
            <p:nvPr/>
          </p:nvSpPr>
          <p:spPr bwMode="auto">
            <a:xfrm flipV="1">
              <a:off x="7874998" y="4712788"/>
              <a:ext cx="70040" cy="72662"/>
            </a:xfrm>
            <a:prstGeom prst="line">
              <a:avLst/>
            </a:prstGeom>
            <a:noFill/>
            <a:ln w="15875">
              <a:solidFill>
                <a:srgbClr val="000000"/>
              </a:solidFill>
              <a:round/>
              <a:headEnd/>
              <a:tailEnd/>
            </a:ln>
          </p:spPr>
          <p:txBody>
            <a:bodyPr/>
            <a:lstStyle/>
            <a:p>
              <a:endParaRPr lang="zh-CN" altLang="en-US"/>
            </a:p>
          </p:txBody>
        </p:sp>
        <p:sp>
          <p:nvSpPr>
            <p:cNvPr id="88241" name="Oval 49"/>
            <p:cNvSpPr>
              <a:spLocks noChangeArrowheads="1"/>
            </p:cNvSpPr>
            <p:nvPr/>
          </p:nvSpPr>
          <p:spPr bwMode="auto">
            <a:xfrm>
              <a:off x="8039002" y="3950705"/>
              <a:ext cx="44651" cy="42190"/>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242" name="Oval 50"/>
            <p:cNvSpPr>
              <a:spLocks noChangeArrowheads="1"/>
            </p:cNvSpPr>
            <p:nvPr/>
          </p:nvSpPr>
          <p:spPr bwMode="auto">
            <a:xfrm>
              <a:off x="7805622" y="4324316"/>
              <a:ext cx="34145" cy="32229"/>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243" name="Oval 51"/>
            <p:cNvSpPr>
              <a:spLocks noChangeArrowheads="1"/>
            </p:cNvSpPr>
            <p:nvPr/>
          </p:nvSpPr>
          <p:spPr bwMode="auto">
            <a:xfrm>
              <a:off x="7588876" y="4516211"/>
              <a:ext cx="33269" cy="32229"/>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244" name="Oval 52"/>
            <p:cNvSpPr>
              <a:spLocks noChangeArrowheads="1"/>
            </p:cNvSpPr>
            <p:nvPr/>
          </p:nvSpPr>
          <p:spPr bwMode="auto">
            <a:xfrm>
              <a:off x="7872445" y="4760227"/>
              <a:ext cx="27140" cy="28127"/>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245" name="Oval 78"/>
            <p:cNvSpPr>
              <a:spLocks noChangeArrowheads="1"/>
            </p:cNvSpPr>
            <p:nvPr/>
          </p:nvSpPr>
          <p:spPr bwMode="auto">
            <a:xfrm>
              <a:off x="8297275" y="5010813"/>
              <a:ext cx="28892" cy="30471"/>
            </a:xfrm>
            <a:prstGeom prst="ellipse">
              <a:avLst/>
            </a:prstGeom>
            <a:solidFill>
              <a:srgbClr val="FF0000"/>
            </a:solidFill>
            <a:ln w="15875">
              <a:solidFill>
                <a:srgbClr val="000000"/>
              </a:solidFill>
              <a:round/>
              <a:headEnd/>
              <a:tailEnd/>
            </a:ln>
          </p:spPr>
          <p:txBody>
            <a:bodyPr/>
            <a:lstStyle/>
            <a:p>
              <a:endParaRPr lang="zh-CN" altLang="zh-CN">
                <a:latin typeface="Calibri" pitchFamily="34" charset="0"/>
              </a:endParaRPr>
            </a:p>
          </p:txBody>
        </p:sp>
        <p:sp>
          <p:nvSpPr>
            <p:cNvPr id="88246" name="Oval 79"/>
            <p:cNvSpPr>
              <a:spLocks noChangeArrowheads="1"/>
            </p:cNvSpPr>
            <p:nvPr/>
          </p:nvSpPr>
          <p:spPr bwMode="auto">
            <a:xfrm>
              <a:off x="7591636" y="4751986"/>
              <a:ext cx="30205" cy="27541"/>
            </a:xfrm>
            <a:prstGeom prst="ellipse">
              <a:avLst/>
            </a:prstGeom>
            <a:solidFill>
              <a:srgbClr val="FF0000"/>
            </a:solidFill>
            <a:ln w="15875">
              <a:solidFill>
                <a:srgbClr val="000000"/>
              </a:solidFill>
              <a:round/>
              <a:headEnd/>
              <a:tailEnd/>
            </a:ln>
          </p:spPr>
          <p:txBody>
            <a:bodyPr/>
            <a:lstStyle/>
            <a:p>
              <a:endParaRPr lang="zh-CN" altLang="zh-CN">
                <a:latin typeface="Calibri" pitchFamily="34" charset="0"/>
              </a:endParaRPr>
            </a:p>
          </p:txBody>
        </p:sp>
        <p:sp>
          <p:nvSpPr>
            <p:cNvPr id="88247" name="Oval 80"/>
            <p:cNvSpPr>
              <a:spLocks noChangeArrowheads="1"/>
            </p:cNvSpPr>
            <p:nvPr/>
          </p:nvSpPr>
          <p:spPr bwMode="auto">
            <a:xfrm>
              <a:off x="7853396" y="4970380"/>
              <a:ext cx="34582" cy="28127"/>
            </a:xfrm>
            <a:prstGeom prst="ellipse">
              <a:avLst/>
            </a:prstGeom>
            <a:solidFill>
              <a:srgbClr val="FF0000"/>
            </a:solidFill>
            <a:ln w="15875">
              <a:solidFill>
                <a:srgbClr val="000000"/>
              </a:solidFill>
              <a:round/>
              <a:headEnd/>
              <a:tailEnd/>
            </a:ln>
          </p:spPr>
          <p:txBody>
            <a:bodyPr/>
            <a:lstStyle/>
            <a:p>
              <a:endParaRPr lang="zh-CN" altLang="zh-CN">
                <a:latin typeface="Calibri" pitchFamily="34" charset="0"/>
              </a:endParaRPr>
            </a:p>
          </p:txBody>
        </p:sp>
        <p:sp>
          <p:nvSpPr>
            <p:cNvPr id="88248" name="Oval 81"/>
            <p:cNvSpPr>
              <a:spLocks noChangeArrowheads="1"/>
            </p:cNvSpPr>
            <p:nvPr/>
          </p:nvSpPr>
          <p:spPr bwMode="auto">
            <a:xfrm>
              <a:off x="7872846" y="4545603"/>
              <a:ext cx="29767" cy="27541"/>
            </a:xfrm>
            <a:prstGeom prst="ellipse">
              <a:avLst/>
            </a:prstGeom>
            <a:solidFill>
              <a:srgbClr val="FF0000"/>
            </a:solidFill>
            <a:ln w="15875">
              <a:solidFill>
                <a:srgbClr val="000000"/>
              </a:solidFill>
              <a:round/>
              <a:headEnd/>
              <a:tailEnd/>
            </a:ln>
          </p:spPr>
          <p:txBody>
            <a:bodyPr/>
            <a:lstStyle/>
            <a:p>
              <a:endParaRPr lang="zh-CN" altLang="zh-CN">
                <a:latin typeface="Calibri" pitchFamily="34" charset="0"/>
              </a:endParaRPr>
            </a:p>
          </p:txBody>
        </p:sp>
        <p:sp>
          <p:nvSpPr>
            <p:cNvPr id="88249" name="Oval 93"/>
            <p:cNvSpPr>
              <a:spLocks noChangeArrowheads="1"/>
            </p:cNvSpPr>
            <p:nvPr/>
          </p:nvSpPr>
          <p:spPr bwMode="auto">
            <a:xfrm>
              <a:off x="8284866" y="4439846"/>
              <a:ext cx="29767" cy="25783"/>
            </a:xfrm>
            <a:prstGeom prst="ellipse">
              <a:avLst/>
            </a:prstGeom>
            <a:solidFill>
              <a:srgbClr val="FF0000"/>
            </a:solidFill>
            <a:ln w="15875">
              <a:solidFill>
                <a:srgbClr val="000000"/>
              </a:solidFill>
              <a:round/>
              <a:headEnd/>
              <a:tailEnd/>
            </a:ln>
          </p:spPr>
          <p:txBody>
            <a:bodyPr/>
            <a:lstStyle/>
            <a:p>
              <a:endParaRPr lang="zh-CN" altLang="zh-CN">
                <a:latin typeface="Calibri" pitchFamily="34" charset="0"/>
              </a:endParaRPr>
            </a:p>
          </p:txBody>
        </p:sp>
        <p:sp>
          <p:nvSpPr>
            <p:cNvPr id="88250" name="Freeform 94"/>
            <p:cNvSpPr>
              <a:spLocks/>
            </p:cNvSpPr>
            <p:nvPr/>
          </p:nvSpPr>
          <p:spPr bwMode="auto">
            <a:xfrm>
              <a:off x="8302814" y="4312104"/>
              <a:ext cx="27140" cy="78521"/>
            </a:xfrm>
            <a:custGeom>
              <a:avLst/>
              <a:gdLst>
                <a:gd name="T0" fmla="*/ 11880317 w 62"/>
                <a:gd name="T1" fmla="*/ 46011545 h 134"/>
                <a:gd name="T2" fmla="*/ 0 w 62"/>
                <a:gd name="T3" fmla="*/ 43951249 h 134"/>
                <a:gd name="T4" fmla="*/ 10730807 w 62"/>
                <a:gd name="T5" fmla="*/ 0 h 134"/>
                <a:gd name="T6" fmla="*/ 11880317 w 62"/>
                <a:gd name="T7" fmla="*/ 46011545 h 134"/>
                <a:gd name="T8" fmla="*/ 0 w 62"/>
                <a:gd name="T9" fmla="*/ 43951249 h 134"/>
                <a:gd name="T10" fmla="*/ 11880317 w 62"/>
                <a:gd name="T11" fmla="*/ 46011545 h 134"/>
                <a:gd name="T12" fmla="*/ 0 60000 65536"/>
                <a:gd name="T13" fmla="*/ 0 60000 65536"/>
                <a:gd name="T14" fmla="*/ 0 60000 65536"/>
                <a:gd name="T15" fmla="*/ 0 60000 65536"/>
                <a:gd name="T16" fmla="*/ 0 60000 65536"/>
                <a:gd name="T17" fmla="*/ 0 60000 65536"/>
                <a:gd name="T18" fmla="*/ 0 w 62"/>
                <a:gd name="T19" fmla="*/ 0 h 134"/>
                <a:gd name="T20" fmla="*/ 62 w 6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62" h="134">
                  <a:moveTo>
                    <a:pt x="62" y="134"/>
                  </a:moveTo>
                  <a:lnTo>
                    <a:pt x="0" y="128"/>
                  </a:lnTo>
                  <a:lnTo>
                    <a:pt x="56" y="0"/>
                  </a:lnTo>
                  <a:lnTo>
                    <a:pt x="62" y="134"/>
                  </a:lnTo>
                  <a:lnTo>
                    <a:pt x="0" y="128"/>
                  </a:lnTo>
                  <a:lnTo>
                    <a:pt x="62" y="134"/>
                  </a:lnTo>
                  <a:close/>
                </a:path>
              </a:pathLst>
            </a:custGeom>
            <a:noFill/>
            <a:ln w="3175">
              <a:solidFill>
                <a:srgbClr val="000000"/>
              </a:solidFill>
              <a:prstDash val="solid"/>
              <a:round/>
              <a:headEnd/>
              <a:tailEnd/>
            </a:ln>
          </p:spPr>
          <p:txBody>
            <a:bodyPr/>
            <a:lstStyle/>
            <a:p>
              <a:endParaRPr lang="zh-CN" altLang="en-US"/>
            </a:p>
          </p:txBody>
        </p:sp>
        <p:sp>
          <p:nvSpPr>
            <p:cNvPr id="88251" name="Line 95"/>
            <p:cNvSpPr>
              <a:spLocks noChangeShapeType="1"/>
            </p:cNvSpPr>
            <p:nvPr/>
          </p:nvSpPr>
          <p:spPr bwMode="auto">
            <a:xfrm flipV="1">
              <a:off x="8308942" y="4388867"/>
              <a:ext cx="7442" cy="55668"/>
            </a:xfrm>
            <a:prstGeom prst="line">
              <a:avLst/>
            </a:prstGeom>
            <a:noFill/>
            <a:ln w="15875">
              <a:solidFill>
                <a:srgbClr val="000000"/>
              </a:solidFill>
              <a:round/>
              <a:headEnd/>
              <a:tailEnd/>
            </a:ln>
          </p:spPr>
          <p:txBody>
            <a:bodyPr/>
            <a:lstStyle/>
            <a:p>
              <a:endParaRPr lang="zh-CN" altLang="en-US"/>
            </a:p>
          </p:txBody>
        </p:sp>
        <p:sp>
          <p:nvSpPr>
            <p:cNvPr id="88252" name="Freeform 96"/>
            <p:cNvSpPr>
              <a:spLocks/>
            </p:cNvSpPr>
            <p:nvPr/>
          </p:nvSpPr>
          <p:spPr bwMode="auto">
            <a:xfrm>
              <a:off x="8376623" y="4107442"/>
              <a:ext cx="84048" cy="25197"/>
            </a:xfrm>
            <a:custGeom>
              <a:avLst/>
              <a:gdLst>
                <a:gd name="T0" fmla="*/ 0 w 192"/>
                <a:gd name="T1" fmla="*/ 14764855 h 43"/>
                <a:gd name="T2" fmla="*/ 766500 w 192"/>
                <a:gd name="T3" fmla="*/ 0 h 43"/>
                <a:gd name="T4" fmla="*/ 36792014 w 192"/>
                <a:gd name="T5" fmla="*/ 12017797 h 43"/>
                <a:gd name="T6" fmla="*/ 0 w 192"/>
                <a:gd name="T7" fmla="*/ 14764855 h 43"/>
                <a:gd name="T8" fmla="*/ 766500 w 192"/>
                <a:gd name="T9" fmla="*/ 0 h 43"/>
                <a:gd name="T10" fmla="*/ 0 w 192"/>
                <a:gd name="T11" fmla="*/ 14764855 h 43"/>
                <a:gd name="T12" fmla="*/ 0 60000 65536"/>
                <a:gd name="T13" fmla="*/ 0 60000 65536"/>
                <a:gd name="T14" fmla="*/ 0 60000 65536"/>
                <a:gd name="T15" fmla="*/ 0 60000 65536"/>
                <a:gd name="T16" fmla="*/ 0 60000 65536"/>
                <a:gd name="T17" fmla="*/ 0 60000 65536"/>
                <a:gd name="T18" fmla="*/ 0 w 192"/>
                <a:gd name="T19" fmla="*/ 0 h 43"/>
                <a:gd name="T20" fmla="*/ 192 w 19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192" h="43">
                  <a:moveTo>
                    <a:pt x="0" y="43"/>
                  </a:moveTo>
                  <a:lnTo>
                    <a:pt x="4" y="0"/>
                  </a:lnTo>
                  <a:lnTo>
                    <a:pt x="192" y="35"/>
                  </a:lnTo>
                  <a:lnTo>
                    <a:pt x="0" y="43"/>
                  </a:lnTo>
                  <a:lnTo>
                    <a:pt x="4" y="0"/>
                  </a:lnTo>
                  <a:lnTo>
                    <a:pt x="0" y="43"/>
                  </a:lnTo>
                  <a:close/>
                </a:path>
              </a:pathLst>
            </a:custGeom>
            <a:noFill/>
            <a:ln w="3175">
              <a:solidFill>
                <a:srgbClr val="000000"/>
              </a:solidFill>
              <a:prstDash val="solid"/>
              <a:round/>
              <a:headEnd/>
              <a:tailEnd/>
            </a:ln>
          </p:spPr>
          <p:txBody>
            <a:bodyPr/>
            <a:lstStyle/>
            <a:p>
              <a:endParaRPr lang="zh-CN" altLang="en-US"/>
            </a:p>
          </p:txBody>
        </p:sp>
        <p:sp>
          <p:nvSpPr>
            <p:cNvPr id="88253" name="Line 97"/>
            <p:cNvSpPr>
              <a:spLocks noChangeShapeType="1"/>
            </p:cNvSpPr>
            <p:nvPr/>
          </p:nvSpPr>
          <p:spPr bwMode="auto">
            <a:xfrm>
              <a:off x="8324093" y="4115646"/>
              <a:ext cx="53406" cy="4688"/>
            </a:xfrm>
            <a:prstGeom prst="line">
              <a:avLst/>
            </a:prstGeom>
            <a:noFill/>
            <a:ln w="15875">
              <a:solidFill>
                <a:srgbClr val="000000"/>
              </a:solidFill>
              <a:round/>
              <a:headEnd/>
              <a:tailEnd/>
            </a:ln>
          </p:spPr>
          <p:txBody>
            <a:bodyPr/>
            <a:lstStyle/>
            <a:p>
              <a:endParaRPr lang="zh-CN" altLang="en-US"/>
            </a:p>
          </p:txBody>
        </p:sp>
        <p:sp>
          <p:nvSpPr>
            <p:cNvPr id="88254" name="Oval 98"/>
            <p:cNvSpPr>
              <a:spLocks noChangeArrowheads="1"/>
            </p:cNvSpPr>
            <p:nvPr/>
          </p:nvSpPr>
          <p:spPr bwMode="auto">
            <a:xfrm>
              <a:off x="8276815" y="4099824"/>
              <a:ext cx="44213" cy="42190"/>
            </a:xfrm>
            <a:prstGeom prst="ellipse">
              <a:avLst/>
            </a:prstGeom>
            <a:solidFill>
              <a:srgbClr val="008000"/>
            </a:solidFill>
            <a:ln w="15875">
              <a:solidFill>
                <a:srgbClr val="000000"/>
              </a:solidFill>
              <a:round/>
              <a:headEnd/>
              <a:tailEnd/>
            </a:ln>
          </p:spPr>
          <p:txBody>
            <a:bodyPr/>
            <a:lstStyle/>
            <a:p>
              <a:endParaRPr lang="zh-CN" altLang="zh-CN">
                <a:latin typeface="Calibri" pitchFamily="34" charset="0"/>
              </a:endParaRPr>
            </a:p>
          </p:txBody>
        </p:sp>
        <p:sp>
          <p:nvSpPr>
            <p:cNvPr id="88255" name="Oval 100"/>
            <p:cNvSpPr>
              <a:spLocks noChangeArrowheads="1"/>
            </p:cNvSpPr>
            <p:nvPr/>
          </p:nvSpPr>
          <p:spPr bwMode="auto">
            <a:xfrm>
              <a:off x="7444099" y="4107996"/>
              <a:ext cx="137892" cy="125399"/>
            </a:xfrm>
            <a:prstGeom prst="ellipse">
              <a:avLst/>
            </a:prstGeom>
            <a:solidFill>
              <a:srgbClr val="FFB9B9"/>
            </a:solidFill>
            <a:ln w="15875">
              <a:solidFill>
                <a:srgbClr val="000000"/>
              </a:solidFill>
              <a:round/>
              <a:headEnd/>
              <a:tailEnd/>
            </a:ln>
          </p:spPr>
          <p:txBody>
            <a:bodyPr/>
            <a:lstStyle/>
            <a:p>
              <a:endParaRPr lang="zh-CN" altLang="zh-CN">
                <a:latin typeface="Calibri" pitchFamily="34" charset="0"/>
              </a:endParaRPr>
            </a:p>
          </p:txBody>
        </p:sp>
        <p:sp>
          <p:nvSpPr>
            <p:cNvPr id="88256" name="Freeform 101"/>
            <p:cNvSpPr>
              <a:spLocks/>
            </p:cNvSpPr>
            <p:nvPr/>
          </p:nvSpPr>
          <p:spPr bwMode="auto">
            <a:xfrm>
              <a:off x="7316899" y="4005943"/>
              <a:ext cx="76169" cy="55668"/>
            </a:xfrm>
            <a:custGeom>
              <a:avLst/>
              <a:gdLst>
                <a:gd name="T0" fmla="*/ 33343201 w 174"/>
                <a:gd name="T1" fmla="*/ 20602436 h 95"/>
                <a:gd name="T2" fmla="*/ 26061177 w 174"/>
                <a:gd name="T3" fmla="*/ 32620275 h 95"/>
                <a:gd name="T4" fmla="*/ 0 w 174"/>
                <a:gd name="T5" fmla="*/ 0 h 95"/>
                <a:gd name="T6" fmla="*/ 33343201 w 174"/>
                <a:gd name="T7" fmla="*/ 20602436 h 95"/>
                <a:gd name="T8" fmla="*/ 26061177 w 174"/>
                <a:gd name="T9" fmla="*/ 32620275 h 95"/>
                <a:gd name="T10" fmla="*/ 33343201 w 174"/>
                <a:gd name="T11" fmla="*/ 20602436 h 95"/>
                <a:gd name="T12" fmla="*/ 0 60000 65536"/>
                <a:gd name="T13" fmla="*/ 0 60000 65536"/>
                <a:gd name="T14" fmla="*/ 0 60000 65536"/>
                <a:gd name="T15" fmla="*/ 0 60000 65536"/>
                <a:gd name="T16" fmla="*/ 0 60000 65536"/>
                <a:gd name="T17" fmla="*/ 0 60000 65536"/>
                <a:gd name="T18" fmla="*/ 0 w 174"/>
                <a:gd name="T19" fmla="*/ 0 h 95"/>
                <a:gd name="T20" fmla="*/ 174 w 174"/>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74" h="95">
                  <a:moveTo>
                    <a:pt x="174" y="60"/>
                  </a:moveTo>
                  <a:lnTo>
                    <a:pt x="136" y="95"/>
                  </a:lnTo>
                  <a:lnTo>
                    <a:pt x="0" y="0"/>
                  </a:lnTo>
                  <a:lnTo>
                    <a:pt x="174" y="60"/>
                  </a:lnTo>
                  <a:lnTo>
                    <a:pt x="136" y="95"/>
                  </a:lnTo>
                  <a:lnTo>
                    <a:pt x="174" y="60"/>
                  </a:lnTo>
                  <a:close/>
                </a:path>
              </a:pathLst>
            </a:custGeom>
            <a:noFill/>
            <a:ln w="3175">
              <a:solidFill>
                <a:srgbClr val="000000"/>
              </a:solidFill>
              <a:prstDash val="solid"/>
              <a:round/>
              <a:headEnd/>
              <a:tailEnd/>
            </a:ln>
          </p:spPr>
          <p:txBody>
            <a:bodyPr/>
            <a:lstStyle/>
            <a:p>
              <a:endParaRPr lang="zh-CN" altLang="en-US"/>
            </a:p>
          </p:txBody>
        </p:sp>
        <p:sp>
          <p:nvSpPr>
            <p:cNvPr id="88257" name="Line 102"/>
            <p:cNvSpPr>
              <a:spLocks noChangeShapeType="1"/>
            </p:cNvSpPr>
            <p:nvPr/>
          </p:nvSpPr>
          <p:spPr bwMode="auto">
            <a:xfrm flipH="1" flipV="1">
              <a:off x="7384750" y="4051063"/>
              <a:ext cx="28016" cy="19338"/>
            </a:xfrm>
            <a:prstGeom prst="line">
              <a:avLst/>
            </a:prstGeom>
            <a:noFill/>
            <a:ln w="15875">
              <a:solidFill>
                <a:srgbClr val="000000"/>
              </a:solidFill>
              <a:round/>
              <a:headEnd/>
              <a:tailEnd/>
            </a:ln>
          </p:spPr>
          <p:txBody>
            <a:bodyPr/>
            <a:lstStyle/>
            <a:p>
              <a:endParaRPr lang="zh-CN" altLang="en-US"/>
            </a:p>
          </p:txBody>
        </p:sp>
        <p:sp>
          <p:nvSpPr>
            <p:cNvPr id="88258" name="Oval 103"/>
            <p:cNvSpPr>
              <a:spLocks noChangeArrowheads="1"/>
            </p:cNvSpPr>
            <p:nvPr/>
          </p:nvSpPr>
          <p:spPr bwMode="auto">
            <a:xfrm>
              <a:off x="7400071" y="4066299"/>
              <a:ext cx="34582" cy="29885"/>
            </a:xfrm>
            <a:prstGeom prst="ellipse">
              <a:avLst/>
            </a:prstGeom>
            <a:solidFill>
              <a:srgbClr val="0000FF"/>
            </a:solidFill>
            <a:ln w="15875">
              <a:solidFill>
                <a:srgbClr val="000000"/>
              </a:solidFill>
              <a:round/>
              <a:headEnd/>
              <a:tailEnd/>
            </a:ln>
          </p:spPr>
          <p:txBody>
            <a:bodyPr/>
            <a:lstStyle/>
            <a:p>
              <a:endParaRPr lang="zh-CN" altLang="zh-CN">
                <a:latin typeface="Calibri" pitchFamily="34" charset="0"/>
              </a:endParaRPr>
            </a:p>
          </p:txBody>
        </p:sp>
        <p:sp>
          <p:nvSpPr>
            <p:cNvPr id="88259" name="Oval 104"/>
            <p:cNvSpPr>
              <a:spLocks noChangeArrowheads="1"/>
            </p:cNvSpPr>
            <p:nvPr/>
          </p:nvSpPr>
          <p:spPr bwMode="auto">
            <a:xfrm>
              <a:off x="7632577" y="4079745"/>
              <a:ext cx="44213" cy="42190"/>
            </a:xfrm>
            <a:prstGeom prst="ellipse">
              <a:avLst/>
            </a:prstGeom>
            <a:solidFill>
              <a:srgbClr val="008000"/>
            </a:solidFill>
            <a:ln w="15875">
              <a:solidFill>
                <a:srgbClr val="000000"/>
              </a:solidFill>
              <a:round/>
              <a:headEnd/>
              <a:tailEnd/>
            </a:ln>
          </p:spPr>
          <p:txBody>
            <a:bodyPr/>
            <a:lstStyle/>
            <a:p>
              <a:endParaRPr lang="zh-CN" altLang="zh-CN">
                <a:latin typeface="Calibri" pitchFamily="34" charset="0"/>
              </a:endParaRPr>
            </a:p>
          </p:txBody>
        </p:sp>
        <p:sp>
          <p:nvSpPr>
            <p:cNvPr id="88260" name="Freeform 105"/>
            <p:cNvSpPr>
              <a:spLocks/>
            </p:cNvSpPr>
            <p:nvPr/>
          </p:nvSpPr>
          <p:spPr bwMode="auto">
            <a:xfrm>
              <a:off x="7714874" y="3971925"/>
              <a:ext cx="59534" cy="70903"/>
            </a:xfrm>
            <a:custGeom>
              <a:avLst/>
              <a:gdLst>
                <a:gd name="T0" fmla="*/ 9581033 w 136"/>
                <a:gd name="T1" fmla="*/ 41547408 h 121"/>
                <a:gd name="T2" fmla="*/ 0 w 136"/>
                <a:gd name="T3" fmla="*/ 32620069 h 121"/>
                <a:gd name="T4" fmla="*/ 26061004 w 136"/>
                <a:gd name="T5" fmla="*/ 0 h 121"/>
                <a:gd name="T6" fmla="*/ 9581033 w 136"/>
                <a:gd name="T7" fmla="*/ 41547408 h 121"/>
                <a:gd name="T8" fmla="*/ 0 w 136"/>
                <a:gd name="T9" fmla="*/ 32620069 h 121"/>
                <a:gd name="T10" fmla="*/ 9581033 w 136"/>
                <a:gd name="T11" fmla="*/ 41547408 h 121"/>
                <a:gd name="T12" fmla="*/ 0 60000 65536"/>
                <a:gd name="T13" fmla="*/ 0 60000 65536"/>
                <a:gd name="T14" fmla="*/ 0 60000 65536"/>
                <a:gd name="T15" fmla="*/ 0 60000 65536"/>
                <a:gd name="T16" fmla="*/ 0 60000 65536"/>
                <a:gd name="T17" fmla="*/ 0 60000 65536"/>
                <a:gd name="T18" fmla="*/ 0 w 136"/>
                <a:gd name="T19" fmla="*/ 0 h 121"/>
                <a:gd name="T20" fmla="*/ 136 w 136"/>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36" h="121">
                  <a:moveTo>
                    <a:pt x="50" y="121"/>
                  </a:moveTo>
                  <a:lnTo>
                    <a:pt x="0" y="95"/>
                  </a:lnTo>
                  <a:lnTo>
                    <a:pt x="136" y="0"/>
                  </a:lnTo>
                  <a:lnTo>
                    <a:pt x="50" y="121"/>
                  </a:lnTo>
                  <a:lnTo>
                    <a:pt x="0" y="95"/>
                  </a:lnTo>
                  <a:lnTo>
                    <a:pt x="50" y="121"/>
                  </a:lnTo>
                  <a:close/>
                </a:path>
              </a:pathLst>
            </a:custGeom>
            <a:noFill/>
            <a:ln w="3175">
              <a:solidFill>
                <a:srgbClr val="000000"/>
              </a:solidFill>
              <a:prstDash val="solid"/>
              <a:round/>
              <a:headEnd/>
              <a:tailEnd/>
            </a:ln>
          </p:spPr>
          <p:txBody>
            <a:bodyPr/>
            <a:lstStyle/>
            <a:p>
              <a:endParaRPr lang="zh-CN" altLang="en-US"/>
            </a:p>
          </p:txBody>
        </p:sp>
        <p:sp>
          <p:nvSpPr>
            <p:cNvPr id="88261" name="Line 106"/>
            <p:cNvSpPr>
              <a:spLocks noChangeShapeType="1"/>
            </p:cNvSpPr>
            <p:nvPr/>
          </p:nvSpPr>
          <p:spPr bwMode="auto">
            <a:xfrm flipV="1">
              <a:off x="7672412" y="4035210"/>
              <a:ext cx="53406" cy="67974"/>
            </a:xfrm>
            <a:prstGeom prst="line">
              <a:avLst/>
            </a:prstGeom>
            <a:noFill/>
            <a:ln w="15875">
              <a:solidFill>
                <a:srgbClr val="000000"/>
              </a:solidFill>
              <a:round/>
              <a:headEnd/>
              <a:tailEnd/>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additive="base">
                                        <p:cTn id="11" dur="500" fill="hold"/>
                                        <p:tgtEl>
                                          <p:spTgt spid="9219"/>
                                        </p:tgtEl>
                                        <p:attrNameLst>
                                          <p:attrName>ppt_x</p:attrName>
                                        </p:attrNameLst>
                                      </p:cBhvr>
                                      <p:tavLst>
                                        <p:tav tm="0">
                                          <p:val>
                                            <p:strVal val="#ppt_x"/>
                                          </p:val>
                                        </p:tav>
                                        <p:tav tm="100000">
                                          <p:val>
                                            <p:strVal val="#ppt_x"/>
                                          </p:val>
                                        </p:tav>
                                      </p:tavLst>
                                    </p:anim>
                                    <p:anim calcmode="lin" valueType="num">
                                      <p:cBhvr additive="base">
                                        <p:cTn id="12" dur="500" fill="hold"/>
                                        <p:tgtEl>
                                          <p:spTgt spid="92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42"/>
                                        </p:tgtEl>
                                        <p:attrNameLst>
                                          <p:attrName>style.visibility</p:attrName>
                                        </p:attrNameLst>
                                      </p:cBhvr>
                                      <p:to>
                                        <p:strVal val="visible"/>
                                      </p:to>
                                    </p:set>
                                    <p:anim calcmode="lin" valueType="num">
                                      <p:cBhvr additive="base">
                                        <p:cTn id="15" dur="500" fill="hold"/>
                                        <p:tgtEl>
                                          <p:spTgt spid="9242"/>
                                        </p:tgtEl>
                                        <p:attrNameLst>
                                          <p:attrName>ppt_x</p:attrName>
                                        </p:attrNameLst>
                                      </p:cBhvr>
                                      <p:tavLst>
                                        <p:tav tm="0">
                                          <p:val>
                                            <p:strVal val="#ppt_x"/>
                                          </p:val>
                                        </p:tav>
                                        <p:tav tm="100000">
                                          <p:val>
                                            <p:strVal val="#ppt_x"/>
                                          </p:val>
                                        </p:tav>
                                      </p:tavLst>
                                    </p:anim>
                                    <p:anim calcmode="lin" valueType="num">
                                      <p:cBhvr additive="base">
                                        <p:cTn id="16" dur="500" fill="hold"/>
                                        <p:tgtEl>
                                          <p:spTgt spid="92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43"/>
                                        </p:tgtEl>
                                        <p:attrNameLst>
                                          <p:attrName>style.visibility</p:attrName>
                                        </p:attrNameLst>
                                      </p:cBhvr>
                                      <p:to>
                                        <p:strVal val="visible"/>
                                      </p:to>
                                    </p:set>
                                    <p:anim calcmode="lin" valueType="num">
                                      <p:cBhvr additive="base">
                                        <p:cTn id="19" dur="500" fill="hold"/>
                                        <p:tgtEl>
                                          <p:spTgt spid="9243"/>
                                        </p:tgtEl>
                                        <p:attrNameLst>
                                          <p:attrName>ppt_x</p:attrName>
                                        </p:attrNameLst>
                                      </p:cBhvr>
                                      <p:tavLst>
                                        <p:tav tm="0">
                                          <p:val>
                                            <p:strVal val="#ppt_x"/>
                                          </p:val>
                                        </p:tav>
                                        <p:tav tm="100000">
                                          <p:val>
                                            <p:strVal val="#ppt_x"/>
                                          </p:val>
                                        </p:tav>
                                      </p:tavLst>
                                    </p:anim>
                                    <p:anim calcmode="lin" valueType="num">
                                      <p:cBhvr additive="base">
                                        <p:cTn id="20" dur="500" fill="hold"/>
                                        <p:tgtEl>
                                          <p:spTgt spid="92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44"/>
                                        </p:tgtEl>
                                        <p:attrNameLst>
                                          <p:attrName>style.visibility</p:attrName>
                                        </p:attrNameLst>
                                      </p:cBhvr>
                                      <p:to>
                                        <p:strVal val="visible"/>
                                      </p:to>
                                    </p:set>
                                    <p:anim calcmode="lin" valueType="num">
                                      <p:cBhvr additive="base">
                                        <p:cTn id="23" dur="500" fill="hold"/>
                                        <p:tgtEl>
                                          <p:spTgt spid="9244"/>
                                        </p:tgtEl>
                                        <p:attrNameLst>
                                          <p:attrName>ppt_x</p:attrName>
                                        </p:attrNameLst>
                                      </p:cBhvr>
                                      <p:tavLst>
                                        <p:tav tm="0">
                                          <p:val>
                                            <p:strVal val="#ppt_x"/>
                                          </p:val>
                                        </p:tav>
                                        <p:tav tm="100000">
                                          <p:val>
                                            <p:strVal val="#ppt_x"/>
                                          </p:val>
                                        </p:tav>
                                      </p:tavLst>
                                    </p:anim>
                                    <p:anim calcmode="lin" valueType="num">
                                      <p:cBhvr additive="base">
                                        <p:cTn id="24" dur="500" fill="hold"/>
                                        <p:tgtEl>
                                          <p:spTgt spid="92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45"/>
                                        </p:tgtEl>
                                        <p:attrNameLst>
                                          <p:attrName>style.visibility</p:attrName>
                                        </p:attrNameLst>
                                      </p:cBhvr>
                                      <p:to>
                                        <p:strVal val="visible"/>
                                      </p:to>
                                    </p:set>
                                    <p:anim calcmode="lin" valueType="num">
                                      <p:cBhvr additive="base">
                                        <p:cTn id="27" dur="500" fill="hold"/>
                                        <p:tgtEl>
                                          <p:spTgt spid="9245"/>
                                        </p:tgtEl>
                                        <p:attrNameLst>
                                          <p:attrName>ppt_x</p:attrName>
                                        </p:attrNameLst>
                                      </p:cBhvr>
                                      <p:tavLst>
                                        <p:tav tm="0">
                                          <p:val>
                                            <p:strVal val="#ppt_x"/>
                                          </p:val>
                                        </p:tav>
                                        <p:tav tm="100000">
                                          <p:val>
                                            <p:strVal val="#ppt_x"/>
                                          </p:val>
                                        </p:tav>
                                      </p:tavLst>
                                    </p:anim>
                                    <p:anim calcmode="lin" valueType="num">
                                      <p:cBhvr additive="base">
                                        <p:cTn id="28" dur="500" fill="hold"/>
                                        <p:tgtEl>
                                          <p:spTgt spid="92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46"/>
                                        </p:tgtEl>
                                        <p:attrNameLst>
                                          <p:attrName>style.visibility</p:attrName>
                                        </p:attrNameLst>
                                      </p:cBhvr>
                                      <p:to>
                                        <p:strVal val="visible"/>
                                      </p:to>
                                    </p:set>
                                    <p:anim calcmode="lin" valueType="num">
                                      <p:cBhvr additive="base">
                                        <p:cTn id="31" dur="500" fill="hold"/>
                                        <p:tgtEl>
                                          <p:spTgt spid="9246"/>
                                        </p:tgtEl>
                                        <p:attrNameLst>
                                          <p:attrName>ppt_x</p:attrName>
                                        </p:attrNameLst>
                                      </p:cBhvr>
                                      <p:tavLst>
                                        <p:tav tm="0">
                                          <p:val>
                                            <p:strVal val="#ppt_x"/>
                                          </p:val>
                                        </p:tav>
                                        <p:tav tm="100000">
                                          <p:val>
                                            <p:strVal val="#ppt_x"/>
                                          </p:val>
                                        </p:tav>
                                      </p:tavLst>
                                    </p:anim>
                                    <p:anim calcmode="lin" valueType="num">
                                      <p:cBhvr additive="base">
                                        <p:cTn id="32" dur="500" fill="hold"/>
                                        <p:tgtEl>
                                          <p:spTgt spid="92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247"/>
                                        </p:tgtEl>
                                        <p:attrNameLst>
                                          <p:attrName>style.visibility</p:attrName>
                                        </p:attrNameLst>
                                      </p:cBhvr>
                                      <p:to>
                                        <p:strVal val="visible"/>
                                      </p:to>
                                    </p:set>
                                    <p:anim calcmode="lin" valueType="num">
                                      <p:cBhvr additive="base">
                                        <p:cTn id="35" dur="500" fill="hold"/>
                                        <p:tgtEl>
                                          <p:spTgt spid="9247"/>
                                        </p:tgtEl>
                                        <p:attrNameLst>
                                          <p:attrName>ppt_x</p:attrName>
                                        </p:attrNameLst>
                                      </p:cBhvr>
                                      <p:tavLst>
                                        <p:tav tm="0">
                                          <p:val>
                                            <p:strVal val="#ppt_x"/>
                                          </p:val>
                                        </p:tav>
                                        <p:tav tm="100000">
                                          <p:val>
                                            <p:strVal val="#ppt_x"/>
                                          </p:val>
                                        </p:tav>
                                      </p:tavLst>
                                    </p:anim>
                                    <p:anim calcmode="lin" valueType="num">
                                      <p:cBhvr additive="base">
                                        <p:cTn id="36" dur="500" fill="hold"/>
                                        <p:tgtEl>
                                          <p:spTgt spid="92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248"/>
                                        </p:tgtEl>
                                        <p:attrNameLst>
                                          <p:attrName>style.visibility</p:attrName>
                                        </p:attrNameLst>
                                      </p:cBhvr>
                                      <p:to>
                                        <p:strVal val="visible"/>
                                      </p:to>
                                    </p:set>
                                    <p:anim calcmode="lin" valueType="num">
                                      <p:cBhvr additive="base">
                                        <p:cTn id="39" dur="500" fill="hold"/>
                                        <p:tgtEl>
                                          <p:spTgt spid="9248"/>
                                        </p:tgtEl>
                                        <p:attrNameLst>
                                          <p:attrName>ppt_x</p:attrName>
                                        </p:attrNameLst>
                                      </p:cBhvr>
                                      <p:tavLst>
                                        <p:tav tm="0">
                                          <p:val>
                                            <p:strVal val="#ppt_x"/>
                                          </p:val>
                                        </p:tav>
                                        <p:tav tm="100000">
                                          <p:val>
                                            <p:strVal val="#ppt_x"/>
                                          </p:val>
                                        </p:tav>
                                      </p:tavLst>
                                    </p:anim>
                                    <p:anim calcmode="lin" valueType="num">
                                      <p:cBhvr additive="base">
                                        <p:cTn id="40" dur="500" fill="hold"/>
                                        <p:tgtEl>
                                          <p:spTgt spid="924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249"/>
                                        </p:tgtEl>
                                        <p:attrNameLst>
                                          <p:attrName>style.visibility</p:attrName>
                                        </p:attrNameLst>
                                      </p:cBhvr>
                                      <p:to>
                                        <p:strVal val="visible"/>
                                      </p:to>
                                    </p:set>
                                    <p:anim calcmode="lin" valueType="num">
                                      <p:cBhvr additive="base">
                                        <p:cTn id="43" dur="500" fill="hold"/>
                                        <p:tgtEl>
                                          <p:spTgt spid="9249"/>
                                        </p:tgtEl>
                                        <p:attrNameLst>
                                          <p:attrName>ppt_x</p:attrName>
                                        </p:attrNameLst>
                                      </p:cBhvr>
                                      <p:tavLst>
                                        <p:tav tm="0">
                                          <p:val>
                                            <p:strVal val="#ppt_x"/>
                                          </p:val>
                                        </p:tav>
                                        <p:tav tm="100000">
                                          <p:val>
                                            <p:strVal val="#ppt_x"/>
                                          </p:val>
                                        </p:tav>
                                      </p:tavLst>
                                    </p:anim>
                                    <p:anim calcmode="lin" valueType="num">
                                      <p:cBhvr additive="base">
                                        <p:cTn id="44" dur="500" fill="hold"/>
                                        <p:tgtEl>
                                          <p:spTgt spid="924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42" grpId="0" animBg="1"/>
      <p:bldP spid="9243" grpId="0" animBg="1"/>
      <p:bldP spid="9244" grpId="0" animBg="1"/>
      <p:bldP spid="9245" grpId="0" animBg="1"/>
      <p:bldP spid="9246" grpId="0" animBg="1"/>
      <p:bldP spid="9247" grpId="0" animBg="1"/>
      <p:bldP spid="9248" grpId="0" animBg="1"/>
      <p:bldP spid="92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p:cNvSpPr/>
          <p:nvPr/>
        </p:nvSpPr>
        <p:spPr>
          <a:xfrm>
            <a:off x="457200" y="713049"/>
            <a:ext cx="108310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Line 6"/>
          <p:cNvSpPr/>
          <p:nvPr/>
        </p:nvSpPr>
        <p:spPr>
          <a:xfrm>
            <a:off x="1507690" y="632042"/>
            <a:ext cx="16312" cy="24301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cxnSp>
        <p:nvCxnSpPr>
          <p:cNvPr id="4" name="Straight Connector 69"/>
          <p:cNvCxnSpPr>
            <a:stCxn id="2" idx="5"/>
          </p:cNvCxnSpPr>
          <p:nvPr/>
        </p:nvCxnSpPr>
        <p:spPr>
          <a:xfrm>
            <a:off x="1540306" y="713049"/>
            <a:ext cx="440897" cy="2357396"/>
          </a:xfrm>
          <a:prstGeom prst="straightConnector1">
            <a:avLst/>
          </a:prstGeom>
          <a:noFill/>
          <a:ln w="9528">
            <a:solidFill>
              <a:srgbClr val="4A7EBB"/>
            </a:solidFill>
            <a:prstDash val="solid"/>
          </a:ln>
        </p:spPr>
      </p:cxnSp>
      <p:grpSp>
        <p:nvGrpSpPr>
          <p:cNvPr id="5" name="Group 95"/>
          <p:cNvGrpSpPr/>
          <p:nvPr/>
        </p:nvGrpSpPr>
        <p:grpSpPr>
          <a:xfrm>
            <a:off x="1524003" y="685800"/>
            <a:ext cx="2065837" cy="2683223"/>
            <a:chOff x="1524003" y="685800"/>
            <a:chExt cx="2065837" cy="2683223"/>
          </a:xfrm>
        </p:grpSpPr>
        <p:sp>
          <p:nvSpPr>
            <p:cNvPr id="6" name="Oval 14"/>
            <p:cNvSpPr/>
            <p:nvPr/>
          </p:nvSpPr>
          <p:spPr>
            <a:xfrm>
              <a:off x="2355851" y="1528767"/>
              <a:ext cx="501648" cy="48101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D86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 name="Freeform 29"/>
            <p:cNvSpPr/>
            <p:nvPr/>
          </p:nvSpPr>
          <p:spPr>
            <a:xfrm>
              <a:off x="1752603" y="1979611"/>
              <a:ext cx="177795" cy="77788"/>
            </a:xfrm>
            <a:custGeom>
              <a:avLst/>
              <a:gdLst>
                <a:gd name="f0" fmla="val 10800000"/>
                <a:gd name="f1" fmla="val 5400000"/>
                <a:gd name="f2" fmla="val 180"/>
                <a:gd name="f3" fmla="val w"/>
                <a:gd name="f4" fmla="val h"/>
                <a:gd name="f5" fmla="val 0"/>
                <a:gd name="f6" fmla="val 193"/>
                <a:gd name="f7" fmla="val 62"/>
                <a:gd name="f8" fmla="val 172"/>
                <a:gd name="f9" fmla="val 43"/>
                <a:gd name="f10" fmla="+- 0 0 -90"/>
                <a:gd name="f11" fmla="*/ f3 1 193"/>
                <a:gd name="f12" fmla="*/ f4 1 62"/>
                <a:gd name="f13" fmla="+- f7 0 f5"/>
                <a:gd name="f14" fmla="+- f6 0 f5"/>
                <a:gd name="f15" fmla="*/ f10 f0 1"/>
                <a:gd name="f16" fmla="*/ f14 1 193"/>
                <a:gd name="f17" fmla="*/ f13 1 62"/>
                <a:gd name="f18" fmla="*/ 2147483647 f14 1"/>
                <a:gd name="f19" fmla="*/ 0 f13 1"/>
                <a:gd name="f20" fmla="*/ 2147483647 f13 1"/>
                <a:gd name="f21" fmla="*/ 0 f14 1"/>
                <a:gd name="f22" fmla="*/ 193 f14 1"/>
                <a:gd name="f23" fmla="*/ 62 f13 1"/>
                <a:gd name="f24" fmla="*/ f15 1 f2"/>
                <a:gd name="f25" fmla="*/ f18 1 193"/>
                <a:gd name="f26" fmla="*/ f19 1 62"/>
                <a:gd name="f27" fmla="*/ f20 1 62"/>
                <a:gd name="f28" fmla="*/ f21 1 193"/>
                <a:gd name="f29" fmla="*/ f22 1 193"/>
                <a:gd name="f30" fmla="*/ f23 1 62"/>
                <a:gd name="f31" fmla="+- f24 0 f1"/>
                <a:gd name="f32" fmla="*/ f25 1 f16"/>
                <a:gd name="f33" fmla="*/ f26 1 f17"/>
                <a:gd name="f34" fmla="*/ f27 1 f17"/>
                <a:gd name="f35" fmla="*/ f28 1 f16"/>
                <a:gd name="f36" fmla="*/ f29 1 f16"/>
                <a:gd name="f37" fmla="*/ f30 1 f17"/>
                <a:gd name="f38" fmla="*/ f35 f11 1"/>
                <a:gd name="f39" fmla="*/ f36 f11 1"/>
                <a:gd name="f40" fmla="*/ f37 f12 1"/>
                <a:gd name="f41" fmla="*/ f33 f12 1"/>
                <a:gd name="f42" fmla="*/ f32 f11 1"/>
                <a:gd name="f43" fmla="*/ f34 f12 1"/>
              </a:gdLst>
              <a:ahLst/>
              <a:cxnLst>
                <a:cxn ang="3cd4">
                  <a:pos x="hc" y="t"/>
                </a:cxn>
                <a:cxn ang="0">
                  <a:pos x="r" y="vc"/>
                </a:cxn>
                <a:cxn ang="cd4">
                  <a:pos x="hc" y="b"/>
                </a:cxn>
                <a:cxn ang="cd2">
                  <a:pos x="l" y="vc"/>
                </a:cxn>
                <a:cxn ang="f31">
                  <a:pos x="f42" y="f41"/>
                </a:cxn>
                <a:cxn ang="f31">
                  <a:pos x="f42" y="f43"/>
                </a:cxn>
                <a:cxn ang="f31">
                  <a:pos x="f38" y="f43"/>
                </a:cxn>
                <a:cxn ang="f31">
                  <a:pos x="f42" y="f41"/>
                </a:cxn>
                <a:cxn ang="f31">
                  <a:pos x="f42" y="f43"/>
                </a:cxn>
                <a:cxn ang="f31">
                  <a:pos x="f42" y="f41"/>
                </a:cxn>
              </a:cxnLst>
              <a:rect l="f38" t="f41" r="f39" b="f40"/>
              <a:pathLst>
                <a:path w="193" h="62">
                  <a:moveTo>
                    <a:pt x="f8" y="f5"/>
                  </a:moveTo>
                  <a:lnTo>
                    <a:pt x="f6" y="f9"/>
                  </a:lnTo>
                  <a:lnTo>
                    <a:pt x="f5" y="f7"/>
                  </a:lnTo>
                  <a:lnTo>
                    <a:pt x="f8" y="f5"/>
                  </a:lnTo>
                  <a:lnTo>
                    <a:pt x="f6" y="f9"/>
                  </a:lnTo>
                  <a:lnTo>
                    <a:pt x="f8" y="f5"/>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Line 30"/>
            <p:cNvSpPr/>
            <p:nvPr/>
          </p:nvSpPr>
          <p:spPr>
            <a:xfrm flipH="1">
              <a:off x="1904996" y="1900242"/>
              <a:ext cx="263520" cy="8096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9" name="Group 61"/>
            <p:cNvGrpSpPr/>
            <p:nvPr/>
          </p:nvGrpSpPr>
          <p:grpSpPr>
            <a:xfrm>
              <a:off x="2662774" y="1021305"/>
              <a:ext cx="221605" cy="322243"/>
              <a:chOff x="2662774" y="1021305"/>
              <a:chExt cx="221605" cy="322243"/>
            </a:xfrm>
          </p:grpSpPr>
          <p:sp>
            <p:nvSpPr>
              <p:cNvPr id="10" name="Freeform 31"/>
              <p:cNvSpPr/>
              <p:nvPr/>
            </p:nvSpPr>
            <p:spPr>
              <a:xfrm rot="2961688">
                <a:off x="2717428" y="1004343"/>
                <a:ext cx="149989" cy="183913"/>
              </a:xfrm>
              <a:custGeom>
                <a:avLst/>
                <a:gdLst>
                  <a:gd name="f0" fmla="val 10800000"/>
                  <a:gd name="f1" fmla="val 5400000"/>
                  <a:gd name="f2" fmla="val 180"/>
                  <a:gd name="f3" fmla="val w"/>
                  <a:gd name="f4" fmla="val h"/>
                  <a:gd name="f5" fmla="val 0"/>
                  <a:gd name="f6" fmla="val 140"/>
                  <a:gd name="f7" fmla="val 118"/>
                  <a:gd name="f8" fmla="val 92"/>
                  <a:gd name="f9" fmla="val 91"/>
                  <a:gd name="f10" fmla="+- 0 0 -90"/>
                  <a:gd name="f11" fmla="*/ f3 1 140"/>
                  <a:gd name="f12" fmla="*/ f4 1 118"/>
                  <a:gd name="f13" fmla="+- f7 0 f5"/>
                  <a:gd name="f14" fmla="+- f6 0 f5"/>
                  <a:gd name="f15" fmla="*/ f10 f0 1"/>
                  <a:gd name="f16" fmla="*/ f14 1 140"/>
                  <a:gd name="f17" fmla="*/ f13 1 118"/>
                  <a:gd name="f18" fmla="*/ 2147483647 f14 1"/>
                  <a:gd name="f19" fmla="*/ 2147483647 f13 1"/>
                  <a:gd name="f20" fmla="*/ 0 f14 1"/>
                  <a:gd name="f21" fmla="*/ 0 f13 1"/>
                  <a:gd name="f22" fmla="*/ 140 f14 1"/>
                  <a:gd name="f23" fmla="*/ 118 f13 1"/>
                  <a:gd name="f24" fmla="*/ f15 1 f2"/>
                  <a:gd name="f25" fmla="*/ f18 1 140"/>
                  <a:gd name="f26" fmla="*/ f19 1 118"/>
                  <a:gd name="f27" fmla="*/ f20 1 140"/>
                  <a:gd name="f28" fmla="*/ f21 1 118"/>
                  <a:gd name="f29" fmla="*/ f22 1 140"/>
                  <a:gd name="f30" fmla="*/ f23 1 118"/>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40" h="118">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Line 32"/>
              <p:cNvSpPr/>
              <p:nvPr/>
            </p:nvSpPr>
            <p:spPr>
              <a:xfrm rot="2961688" flipH="1" flipV="1">
                <a:off x="2683942" y="1196458"/>
                <a:ext cx="125922" cy="16825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2" name="Freeform 37"/>
            <p:cNvSpPr/>
            <p:nvPr/>
          </p:nvSpPr>
          <p:spPr>
            <a:xfrm>
              <a:off x="3024185" y="1976439"/>
              <a:ext cx="176214" cy="80960"/>
            </a:xfrm>
            <a:custGeom>
              <a:avLst/>
              <a:gdLst>
                <a:gd name="f0" fmla="val 10800000"/>
                <a:gd name="f1" fmla="val 5400000"/>
                <a:gd name="f2" fmla="val 180"/>
                <a:gd name="f3" fmla="val w"/>
                <a:gd name="f4" fmla="val h"/>
                <a:gd name="f5" fmla="val 0"/>
                <a:gd name="f6" fmla="val 191"/>
                <a:gd name="f7" fmla="val 65"/>
                <a:gd name="f8" fmla="val 40"/>
                <a:gd name="f9" fmla="val 21"/>
                <a:gd name="f10" fmla="+- 0 0 -90"/>
                <a:gd name="f11" fmla="*/ f3 1 191"/>
                <a:gd name="f12" fmla="*/ f4 1 65"/>
                <a:gd name="f13" fmla="+- f7 0 f5"/>
                <a:gd name="f14" fmla="+- f6 0 f5"/>
                <a:gd name="f15" fmla="*/ f10 f0 1"/>
                <a:gd name="f16" fmla="*/ f14 1 191"/>
                <a:gd name="f17" fmla="*/ f13 1 65"/>
                <a:gd name="f18" fmla="*/ 0 f14 1"/>
                <a:gd name="f19" fmla="*/ 2147483647 f13 1"/>
                <a:gd name="f20" fmla="*/ 2147483647 f14 1"/>
                <a:gd name="f21" fmla="*/ 0 f13 1"/>
                <a:gd name="f22" fmla="*/ 191 f14 1"/>
                <a:gd name="f23" fmla="*/ 65 f13 1"/>
                <a:gd name="f24" fmla="*/ f15 1 f2"/>
                <a:gd name="f25" fmla="*/ f18 1 191"/>
                <a:gd name="f26" fmla="*/ f19 1 65"/>
                <a:gd name="f27" fmla="*/ f20 1 191"/>
                <a:gd name="f28" fmla="*/ f21 1 65"/>
                <a:gd name="f29" fmla="*/ f22 1 191"/>
                <a:gd name="f30" fmla="*/ f23 1 65"/>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91" h="65">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Line 38"/>
            <p:cNvSpPr/>
            <p:nvPr/>
          </p:nvSpPr>
          <p:spPr>
            <a:xfrm>
              <a:off x="2843217" y="1933571"/>
              <a:ext cx="192088" cy="6667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Oval 50"/>
            <p:cNvSpPr/>
            <p:nvPr/>
          </p:nvSpPr>
          <p:spPr>
            <a:xfrm>
              <a:off x="2647946" y="1428750"/>
              <a:ext cx="71442" cy="6825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5" name="Oval 51"/>
            <p:cNvSpPr/>
            <p:nvPr/>
          </p:nvSpPr>
          <p:spPr>
            <a:xfrm>
              <a:off x="2190746" y="1838328"/>
              <a:ext cx="69851" cy="6985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6" name="Oval 81"/>
            <p:cNvSpPr/>
            <p:nvPr/>
          </p:nvSpPr>
          <p:spPr>
            <a:xfrm>
              <a:off x="2789240" y="1901823"/>
              <a:ext cx="61914" cy="5874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17" name="Line 8"/>
            <p:cNvSpPr/>
            <p:nvPr/>
          </p:nvSpPr>
          <p:spPr>
            <a:xfrm>
              <a:off x="2213259" y="984287"/>
              <a:ext cx="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FF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8" name="Line 9"/>
            <p:cNvSpPr/>
            <p:nvPr/>
          </p:nvSpPr>
          <p:spPr>
            <a:xfrm>
              <a:off x="1524003" y="685800"/>
              <a:ext cx="1066803" cy="10668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B05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cxnSp>
          <p:nvCxnSpPr>
            <p:cNvPr id="19" name="Straight Connector 71"/>
            <p:cNvCxnSpPr>
              <a:stCxn id="18" idx="4"/>
              <a:endCxn id="20" idx="1"/>
            </p:cNvCxnSpPr>
            <p:nvPr/>
          </p:nvCxnSpPr>
          <p:spPr>
            <a:xfrm>
              <a:off x="1524003" y="685800"/>
              <a:ext cx="2065837" cy="497585"/>
            </a:xfrm>
            <a:prstGeom prst="straightConnector1">
              <a:avLst/>
            </a:prstGeom>
            <a:noFill/>
            <a:ln w="9528">
              <a:solidFill>
                <a:srgbClr val="4A7EBB"/>
              </a:solidFill>
              <a:prstDash val="solid"/>
            </a:ln>
          </p:spPr>
        </p:cxnSp>
        <p:sp>
          <p:nvSpPr>
            <p:cNvPr id="20" name="Oval 17"/>
            <p:cNvSpPr/>
            <p:nvPr/>
          </p:nvSpPr>
          <p:spPr>
            <a:xfrm rot="18547350" flipV="1">
              <a:off x="1582443" y="1832685"/>
              <a:ext cx="2461583" cy="61109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19046">
              <a:solidFill>
                <a:srgbClr val="000000"/>
              </a:solidFill>
              <a:custDash>
                <a:ds d="800184" sp="800184"/>
              </a:custDash>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21" name="Group 101"/>
          <p:cNvGrpSpPr/>
          <p:nvPr/>
        </p:nvGrpSpPr>
        <p:grpSpPr>
          <a:xfrm>
            <a:off x="1524003" y="708239"/>
            <a:ext cx="3124193" cy="3482740"/>
            <a:chOff x="1524003" y="708239"/>
            <a:chExt cx="3124193" cy="3482740"/>
          </a:xfrm>
        </p:grpSpPr>
        <p:sp>
          <p:nvSpPr>
            <p:cNvPr id="22" name="Oval 17"/>
            <p:cNvSpPr/>
            <p:nvPr/>
          </p:nvSpPr>
          <p:spPr>
            <a:xfrm rot="18547350" flipV="1">
              <a:off x="3121047" y="2909626"/>
              <a:ext cx="1951613" cy="61109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19046">
              <a:solidFill>
                <a:srgbClr val="000000"/>
              </a:solidFill>
              <a:custDash>
                <a:ds d="800184" sp="800184"/>
              </a:custDash>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23" name="Group 100"/>
            <p:cNvGrpSpPr/>
            <p:nvPr/>
          </p:nvGrpSpPr>
          <p:grpSpPr>
            <a:xfrm>
              <a:off x="1524003" y="708239"/>
              <a:ext cx="3124193" cy="3359752"/>
              <a:chOff x="1524003" y="708239"/>
              <a:chExt cx="3124193" cy="3359752"/>
            </a:xfrm>
          </p:grpSpPr>
          <p:sp>
            <p:nvSpPr>
              <p:cNvPr id="24" name="Oval 14"/>
              <p:cNvSpPr/>
              <p:nvPr/>
            </p:nvSpPr>
            <p:spPr>
              <a:xfrm>
                <a:off x="3575047" y="2684925"/>
                <a:ext cx="501648" cy="48101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D86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25" name="Freeform 29"/>
              <p:cNvSpPr/>
              <p:nvPr/>
            </p:nvSpPr>
            <p:spPr>
              <a:xfrm>
                <a:off x="2971800" y="3135779"/>
                <a:ext cx="177795" cy="77788"/>
              </a:xfrm>
              <a:custGeom>
                <a:avLst/>
                <a:gdLst>
                  <a:gd name="f0" fmla="val 10800000"/>
                  <a:gd name="f1" fmla="val 5400000"/>
                  <a:gd name="f2" fmla="val 180"/>
                  <a:gd name="f3" fmla="val w"/>
                  <a:gd name="f4" fmla="val h"/>
                  <a:gd name="f5" fmla="val 0"/>
                  <a:gd name="f6" fmla="val 193"/>
                  <a:gd name="f7" fmla="val 62"/>
                  <a:gd name="f8" fmla="val 172"/>
                  <a:gd name="f9" fmla="val 43"/>
                  <a:gd name="f10" fmla="+- 0 0 -90"/>
                  <a:gd name="f11" fmla="*/ f3 1 193"/>
                  <a:gd name="f12" fmla="*/ f4 1 62"/>
                  <a:gd name="f13" fmla="+- f7 0 f5"/>
                  <a:gd name="f14" fmla="+- f6 0 f5"/>
                  <a:gd name="f15" fmla="*/ f10 f0 1"/>
                  <a:gd name="f16" fmla="*/ f14 1 193"/>
                  <a:gd name="f17" fmla="*/ f13 1 62"/>
                  <a:gd name="f18" fmla="*/ 2147483647 f14 1"/>
                  <a:gd name="f19" fmla="*/ 0 f13 1"/>
                  <a:gd name="f20" fmla="*/ 2147483647 f13 1"/>
                  <a:gd name="f21" fmla="*/ 0 f14 1"/>
                  <a:gd name="f22" fmla="*/ 193 f14 1"/>
                  <a:gd name="f23" fmla="*/ 62 f13 1"/>
                  <a:gd name="f24" fmla="*/ f15 1 f2"/>
                  <a:gd name="f25" fmla="*/ f18 1 193"/>
                  <a:gd name="f26" fmla="*/ f19 1 62"/>
                  <a:gd name="f27" fmla="*/ f20 1 62"/>
                  <a:gd name="f28" fmla="*/ f21 1 193"/>
                  <a:gd name="f29" fmla="*/ f22 1 193"/>
                  <a:gd name="f30" fmla="*/ f23 1 62"/>
                  <a:gd name="f31" fmla="+- f24 0 f1"/>
                  <a:gd name="f32" fmla="*/ f25 1 f16"/>
                  <a:gd name="f33" fmla="*/ f26 1 f17"/>
                  <a:gd name="f34" fmla="*/ f27 1 f17"/>
                  <a:gd name="f35" fmla="*/ f28 1 f16"/>
                  <a:gd name="f36" fmla="*/ f29 1 f16"/>
                  <a:gd name="f37" fmla="*/ f30 1 f17"/>
                  <a:gd name="f38" fmla="*/ f35 f11 1"/>
                  <a:gd name="f39" fmla="*/ f36 f11 1"/>
                  <a:gd name="f40" fmla="*/ f37 f12 1"/>
                  <a:gd name="f41" fmla="*/ f33 f12 1"/>
                  <a:gd name="f42" fmla="*/ f32 f11 1"/>
                  <a:gd name="f43" fmla="*/ f34 f12 1"/>
                </a:gdLst>
                <a:ahLst/>
                <a:cxnLst>
                  <a:cxn ang="3cd4">
                    <a:pos x="hc" y="t"/>
                  </a:cxn>
                  <a:cxn ang="0">
                    <a:pos x="r" y="vc"/>
                  </a:cxn>
                  <a:cxn ang="cd4">
                    <a:pos x="hc" y="b"/>
                  </a:cxn>
                  <a:cxn ang="cd2">
                    <a:pos x="l" y="vc"/>
                  </a:cxn>
                  <a:cxn ang="f31">
                    <a:pos x="f42" y="f41"/>
                  </a:cxn>
                  <a:cxn ang="f31">
                    <a:pos x="f42" y="f43"/>
                  </a:cxn>
                  <a:cxn ang="f31">
                    <a:pos x="f38" y="f43"/>
                  </a:cxn>
                  <a:cxn ang="f31">
                    <a:pos x="f42" y="f41"/>
                  </a:cxn>
                  <a:cxn ang="f31">
                    <a:pos x="f42" y="f43"/>
                  </a:cxn>
                  <a:cxn ang="f31">
                    <a:pos x="f42" y="f41"/>
                  </a:cxn>
                </a:cxnLst>
                <a:rect l="f38" t="f41" r="f39" b="f40"/>
                <a:pathLst>
                  <a:path w="193" h="62">
                    <a:moveTo>
                      <a:pt x="f8" y="f5"/>
                    </a:moveTo>
                    <a:lnTo>
                      <a:pt x="f6" y="f9"/>
                    </a:lnTo>
                    <a:lnTo>
                      <a:pt x="f5" y="f7"/>
                    </a:lnTo>
                    <a:lnTo>
                      <a:pt x="f8" y="f5"/>
                    </a:lnTo>
                    <a:lnTo>
                      <a:pt x="f6" y="f9"/>
                    </a:lnTo>
                    <a:lnTo>
                      <a:pt x="f8" y="f5"/>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Line 30"/>
              <p:cNvSpPr/>
              <p:nvPr/>
            </p:nvSpPr>
            <p:spPr>
              <a:xfrm flipH="1">
                <a:off x="3124203" y="3056400"/>
                <a:ext cx="263520" cy="8096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27" name="Group 76"/>
              <p:cNvGrpSpPr/>
              <p:nvPr/>
            </p:nvGrpSpPr>
            <p:grpSpPr>
              <a:xfrm>
                <a:off x="3881971" y="2177472"/>
                <a:ext cx="221605" cy="322234"/>
                <a:chOff x="3881971" y="2177472"/>
                <a:chExt cx="221605" cy="322234"/>
              </a:xfrm>
            </p:grpSpPr>
            <p:sp>
              <p:nvSpPr>
                <p:cNvPr id="28" name="Freeform 31"/>
                <p:cNvSpPr/>
                <p:nvPr/>
              </p:nvSpPr>
              <p:spPr>
                <a:xfrm rot="2961688">
                  <a:off x="3936625" y="2160510"/>
                  <a:ext cx="149989" cy="183913"/>
                </a:xfrm>
                <a:custGeom>
                  <a:avLst/>
                  <a:gdLst>
                    <a:gd name="f0" fmla="val 10800000"/>
                    <a:gd name="f1" fmla="val 5400000"/>
                    <a:gd name="f2" fmla="val 180"/>
                    <a:gd name="f3" fmla="val w"/>
                    <a:gd name="f4" fmla="val h"/>
                    <a:gd name="f5" fmla="val 0"/>
                    <a:gd name="f6" fmla="val 140"/>
                    <a:gd name="f7" fmla="val 118"/>
                    <a:gd name="f8" fmla="val 92"/>
                    <a:gd name="f9" fmla="val 91"/>
                    <a:gd name="f10" fmla="+- 0 0 -90"/>
                    <a:gd name="f11" fmla="*/ f3 1 140"/>
                    <a:gd name="f12" fmla="*/ f4 1 118"/>
                    <a:gd name="f13" fmla="+- f7 0 f5"/>
                    <a:gd name="f14" fmla="+- f6 0 f5"/>
                    <a:gd name="f15" fmla="*/ f10 f0 1"/>
                    <a:gd name="f16" fmla="*/ f14 1 140"/>
                    <a:gd name="f17" fmla="*/ f13 1 118"/>
                    <a:gd name="f18" fmla="*/ 2147483647 f14 1"/>
                    <a:gd name="f19" fmla="*/ 2147483647 f13 1"/>
                    <a:gd name="f20" fmla="*/ 0 f14 1"/>
                    <a:gd name="f21" fmla="*/ 0 f13 1"/>
                    <a:gd name="f22" fmla="*/ 140 f14 1"/>
                    <a:gd name="f23" fmla="*/ 118 f13 1"/>
                    <a:gd name="f24" fmla="*/ f15 1 f2"/>
                    <a:gd name="f25" fmla="*/ f18 1 140"/>
                    <a:gd name="f26" fmla="*/ f19 1 118"/>
                    <a:gd name="f27" fmla="*/ f20 1 140"/>
                    <a:gd name="f28" fmla="*/ f21 1 118"/>
                    <a:gd name="f29" fmla="*/ f22 1 140"/>
                    <a:gd name="f30" fmla="*/ f23 1 118"/>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40" h="118">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9" name="Line 32"/>
                <p:cNvSpPr/>
                <p:nvPr/>
              </p:nvSpPr>
              <p:spPr>
                <a:xfrm rot="2961688" flipH="1" flipV="1">
                  <a:off x="3903139" y="2352616"/>
                  <a:ext cx="125922" cy="16825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0" name="Freeform 37"/>
              <p:cNvSpPr/>
              <p:nvPr/>
            </p:nvSpPr>
            <p:spPr>
              <a:xfrm>
                <a:off x="4243392" y="3132606"/>
                <a:ext cx="176214" cy="80960"/>
              </a:xfrm>
              <a:custGeom>
                <a:avLst/>
                <a:gdLst>
                  <a:gd name="f0" fmla="val 10800000"/>
                  <a:gd name="f1" fmla="val 5400000"/>
                  <a:gd name="f2" fmla="val 180"/>
                  <a:gd name="f3" fmla="val w"/>
                  <a:gd name="f4" fmla="val h"/>
                  <a:gd name="f5" fmla="val 0"/>
                  <a:gd name="f6" fmla="val 191"/>
                  <a:gd name="f7" fmla="val 65"/>
                  <a:gd name="f8" fmla="val 40"/>
                  <a:gd name="f9" fmla="val 21"/>
                  <a:gd name="f10" fmla="+- 0 0 -90"/>
                  <a:gd name="f11" fmla="*/ f3 1 191"/>
                  <a:gd name="f12" fmla="*/ f4 1 65"/>
                  <a:gd name="f13" fmla="+- f7 0 f5"/>
                  <a:gd name="f14" fmla="+- f6 0 f5"/>
                  <a:gd name="f15" fmla="*/ f10 f0 1"/>
                  <a:gd name="f16" fmla="*/ f14 1 191"/>
                  <a:gd name="f17" fmla="*/ f13 1 65"/>
                  <a:gd name="f18" fmla="*/ 0 f14 1"/>
                  <a:gd name="f19" fmla="*/ 2147483647 f13 1"/>
                  <a:gd name="f20" fmla="*/ 2147483647 f14 1"/>
                  <a:gd name="f21" fmla="*/ 0 f13 1"/>
                  <a:gd name="f22" fmla="*/ 191 f14 1"/>
                  <a:gd name="f23" fmla="*/ 65 f13 1"/>
                  <a:gd name="f24" fmla="*/ f15 1 f2"/>
                  <a:gd name="f25" fmla="*/ f18 1 191"/>
                  <a:gd name="f26" fmla="*/ f19 1 65"/>
                  <a:gd name="f27" fmla="*/ f20 1 191"/>
                  <a:gd name="f28" fmla="*/ f21 1 65"/>
                  <a:gd name="f29" fmla="*/ f22 1 191"/>
                  <a:gd name="f30" fmla="*/ f23 1 65"/>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91" h="65">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1" name="Line 38"/>
              <p:cNvSpPr/>
              <p:nvPr/>
            </p:nvSpPr>
            <p:spPr>
              <a:xfrm>
                <a:off x="4062414" y="3089739"/>
                <a:ext cx="192088" cy="6667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Oval 50"/>
              <p:cNvSpPr/>
              <p:nvPr/>
            </p:nvSpPr>
            <p:spPr>
              <a:xfrm>
                <a:off x="3867153" y="2584917"/>
                <a:ext cx="71442" cy="6825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33" name="Oval 51"/>
              <p:cNvSpPr/>
              <p:nvPr/>
            </p:nvSpPr>
            <p:spPr>
              <a:xfrm>
                <a:off x="3409953" y="2994486"/>
                <a:ext cx="69851" cy="6985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34" name="Oval 81"/>
              <p:cNvSpPr/>
              <p:nvPr/>
            </p:nvSpPr>
            <p:spPr>
              <a:xfrm>
                <a:off x="4008436" y="3057991"/>
                <a:ext cx="61914" cy="5874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35" name="Line 8"/>
              <p:cNvSpPr/>
              <p:nvPr/>
            </p:nvSpPr>
            <p:spPr>
              <a:xfrm>
                <a:off x="3432456" y="2140454"/>
                <a:ext cx="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FF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Line 9"/>
              <p:cNvSpPr/>
              <p:nvPr/>
            </p:nvSpPr>
            <p:spPr>
              <a:xfrm>
                <a:off x="1524003" y="708239"/>
                <a:ext cx="2286000" cy="220052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FF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cxnSp>
            <p:nvCxnSpPr>
              <p:cNvPr id="37" name="Straight Connector 86"/>
              <p:cNvCxnSpPr/>
              <p:nvPr/>
            </p:nvCxnSpPr>
            <p:spPr>
              <a:xfrm>
                <a:off x="1524003" y="708239"/>
                <a:ext cx="3124193" cy="1759552"/>
              </a:xfrm>
              <a:prstGeom prst="straightConnector1">
                <a:avLst/>
              </a:prstGeom>
              <a:noFill/>
              <a:ln w="9528">
                <a:solidFill>
                  <a:srgbClr val="4A7EBB"/>
                </a:solidFill>
                <a:prstDash val="solid"/>
              </a:ln>
            </p:spPr>
          </p:cxnSp>
          <p:cxnSp>
            <p:nvCxnSpPr>
              <p:cNvPr id="38" name="Straight Connector 90"/>
              <p:cNvCxnSpPr/>
              <p:nvPr/>
            </p:nvCxnSpPr>
            <p:spPr>
              <a:xfrm>
                <a:off x="1524003" y="708239"/>
                <a:ext cx="1981193" cy="3359752"/>
              </a:xfrm>
              <a:prstGeom prst="straightConnector1">
                <a:avLst/>
              </a:prstGeom>
              <a:noFill/>
              <a:ln w="9528">
                <a:solidFill>
                  <a:srgbClr val="4A7EBB"/>
                </a:solidFill>
                <a:prstDash val="solid"/>
              </a:ln>
            </p:spPr>
          </p:cxnSp>
        </p:grpSp>
      </p:grpSp>
      <p:grpSp>
        <p:nvGrpSpPr>
          <p:cNvPr id="39" name="Group 133"/>
          <p:cNvGrpSpPr/>
          <p:nvPr/>
        </p:nvGrpSpPr>
        <p:grpSpPr>
          <a:xfrm>
            <a:off x="5638803" y="1143000"/>
            <a:ext cx="2895603" cy="2971799"/>
            <a:chOff x="5638803" y="1143000"/>
            <a:chExt cx="2895603" cy="2971799"/>
          </a:xfrm>
        </p:grpSpPr>
        <p:sp>
          <p:nvSpPr>
            <p:cNvPr id="40" name="Oval 6"/>
            <p:cNvSpPr/>
            <p:nvPr/>
          </p:nvSpPr>
          <p:spPr>
            <a:xfrm>
              <a:off x="7413626" y="1638303"/>
              <a:ext cx="344491" cy="33019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DDDDDD"/>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41" name="Oval 9"/>
            <p:cNvSpPr/>
            <p:nvPr/>
          </p:nvSpPr>
          <p:spPr>
            <a:xfrm>
              <a:off x="6451604" y="3130548"/>
              <a:ext cx="579436" cy="54609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70C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42" name="Oval 11"/>
            <p:cNvSpPr/>
            <p:nvPr/>
          </p:nvSpPr>
          <p:spPr>
            <a:xfrm>
              <a:off x="7726359" y="2657474"/>
              <a:ext cx="238128" cy="22860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D5FF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43" name="Oval 12"/>
            <p:cNvSpPr/>
            <p:nvPr/>
          </p:nvSpPr>
          <p:spPr>
            <a:xfrm>
              <a:off x="7634289" y="3313108"/>
              <a:ext cx="330198" cy="292095"/>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B7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44" name="Oval 14"/>
            <p:cNvSpPr/>
            <p:nvPr/>
          </p:nvSpPr>
          <p:spPr>
            <a:xfrm>
              <a:off x="6569077" y="2347914"/>
              <a:ext cx="501648" cy="48101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92D05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45" name="Freeform 29"/>
            <p:cNvSpPr/>
            <p:nvPr/>
          </p:nvSpPr>
          <p:spPr>
            <a:xfrm>
              <a:off x="5969002" y="2768602"/>
              <a:ext cx="177795" cy="77788"/>
            </a:xfrm>
            <a:custGeom>
              <a:avLst/>
              <a:gdLst>
                <a:gd name="f0" fmla="val 10800000"/>
                <a:gd name="f1" fmla="val 5400000"/>
                <a:gd name="f2" fmla="val 180"/>
                <a:gd name="f3" fmla="val w"/>
                <a:gd name="f4" fmla="val h"/>
                <a:gd name="f5" fmla="val 0"/>
                <a:gd name="f6" fmla="val 193"/>
                <a:gd name="f7" fmla="val 62"/>
                <a:gd name="f8" fmla="val 172"/>
                <a:gd name="f9" fmla="val 43"/>
                <a:gd name="f10" fmla="+- 0 0 -90"/>
                <a:gd name="f11" fmla="*/ f3 1 193"/>
                <a:gd name="f12" fmla="*/ f4 1 62"/>
                <a:gd name="f13" fmla="+- f7 0 f5"/>
                <a:gd name="f14" fmla="+- f6 0 f5"/>
                <a:gd name="f15" fmla="*/ f10 f0 1"/>
                <a:gd name="f16" fmla="*/ f14 1 193"/>
                <a:gd name="f17" fmla="*/ f13 1 62"/>
                <a:gd name="f18" fmla="*/ 2147483647 f14 1"/>
                <a:gd name="f19" fmla="*/ 0 f13 1"/>
                <a:gd name="f20" fmla="*/ 2147483647 f13 1"/>
                <a:gd name="f21" fmla="*/ 0 f14 1"/>
                <a:gd name="f22" fmla="*/ 193 f14 1"/>
                <a:gd name="f23" fmla="*/ 62 f13 1"/>
                <a:gd name="f24" fmla="*/ f15 1 f2"/>
                <a:gd name="f25" fmla="*/ f18 1 193"/>
                <a:gd name="f26" fmla="*/ f19 1 62"/>
                <a:gd name="f27" fmla="*/ f20 1 62"/>
                <a:gd name="f28" fmla="*/ f21 1 193"/>
                <a:gd name="f29" fmla="*/ f22 1 193"/>
                <a:gd name="f30" fmla="*/ f23 1 62"/>
                <a:gd name="f31" fmla="+- f24 0 f1"/>
                <a:gd name="f32" fmla="*/ f25 1 f16"/>
                <a:gd name="f33" fmla="*/ f26 1 f17"/>
                <a:gd name="f34" fmla="*/ f27 1 f17"/>
                <a:gd name="f35" fmla="*/ f28 1 f16"/>
                <a:gd name="f36" fmla="*/ f29 1 f16"/>
                <a:gd name="f37" fmla="*/ f30 1 f17"/>
                <a:gd name="f38" fmla="*/ f35 f11 1"/>
                <a:gd name="f39" fmla="*/ f36 f11 1"/>
                <a:gd name="f40" fmla="*/ f37 f12 1"/>
                <a:gd name="f41" fmla="*/ f33 f12 1"/>
                <a:gd name="f42" fmla="*/ f32 f11 1"/>
                <a:gd name="f43" fmla="*/ f34 f12 1"/>
              </a:gdLst>
              <a:ahLst/>
              <a:cxnLst>
                <a:cxn ang="3cd4">
                  <a:pos x="hc" y="t"/>
                </a:cxn>
                <a:cxn ang="0">
                  <a:pos x="r" y="vc"/>
                </a:cxn>
                <a:cxn ang="cd4">
                  <a:pos x="hc" y="b"/>
                </a:cxn>
                <a:cxn ang="cd2">
                  <a:pos x="l" y="vc"/>
                </a:cxn>
                <a:cxn ang="f31">
                  <a:pos x="f42" y="f41"/>
                </a:cxn>
                <a:cxn ang="f31">
                  <a:pos x="f42" y="f43"/>
                </a:cxn>
                <a:cxn ang="f31">
                  <a:pos x="f38" y="f43"/>
                </a:cxn>
                <a:cxn ang="f31">
                  <a:pos x="f42" y="f41"/>
                </a:cxn>
                <a:cxn ang="f31">
                  <a:pos x="f42" y="f43"/>
                </a:cxn>
                <a:cxn ang="f31">
                  <a:pos x="f42" y="f41"/>
                </a:cxn>
              </a:cxnLst>
              <a:rect l="f38" t="f41" r="f39" b="f40"/>
              <a:pathLst>
                <a:path w="193" h="62">
                  <a:moveTo>
                    <a:pt x="f8" y="f5"/>
                  </a:moveTo>
                  <a:lnTo>
                    <a:pt x="f6" y="f9"/>
                  </a:lnTo>
                  <a:lnTo>
                    <a:pt x="f5" y="f7"/>
                  </a:lnTo>
                  <a:lnTo>
                    <a:pt x="f8" y="f5"/>
                  </a:lnTo>
                  <a:lnTo>
                    <a:pt x="f6" y="f9"/>
                  </a:lnTo>
                  <a:lnTo>
                    <a:pt x="f8" y="f5"/>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6" name="Line 30"/>
            <p:cNvSpPr/>
            <p:nvPr/>
          </p:nvSpPr>
          <p:spPr>
            <a:xfrm flipH="1">
              <a:off x="6137279" y="2719389"/>
              <a:ext cx="244473" cy="7461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7" name="Freeform 31"/>
            <p:cNvSpPr/>
            <p:nvPr/>
          </p:nvSpPr>
          <p:spPr>
            <a:xfrm>
              <a:off x="6716716" y="2001841"/>
              <a:ext cx="128582" cy="149220"/>
            </a:xfrm>
            <a:custGeom>
              <a:avLst/>
              <a:gdLst>
                <a:gd name="f0" fmla="val 10800000"/>
                <a:gd name="f1" fmla="val 5400000"/>
                <a:gd name="f2" fmla="val 180"/>
                <a:gd name="f3" fmla="val w"/>
                <a:gd name="f4" fmla="val h"/>
                <a:gd name="f5" fmla="val 0"/>
                <a:gd name="f6" fmla="val 140"/>
                <a:gd name="f7" fmla="val 118"/>
                <a:gd name="f8" fmla="val 92"/>
                <a:gd name="f9" fmla="val 91"/>
                <a:gd name="f10" fmla="+- 0 0 -90"/>
                <a:gd name="f11" fmla="*/ f3 1 140"/>
                <a:gd name="f12" fmla="*/ f4 1 118"/>
                <a:gd name="f13" fmla="+- f7 0 f5"/>
                <a:gd name="f14" fmla="+- f6 0 f5"/>
                <a:gd name="f15" fmla="*/ f10 f0 1"/>
                <a:gd name="f16" fmla="*/ f14 1 140"/>
                <a:gd name="f17" fmla="*/ f13 1 118"/>
                <a:gd name="f18" fmla="*/ 2147483647 f14 1"/>
                <a:gd name="f19" fmla="*/ 2147483647 f13 1"/>
                <a:gd name="f20" fmla="*/ 0 f14 1"/>
                <a:gd name="f21" fmla="*/ 0 f13 1"/>
                <a:gd name="f22" fmla="*/ 140 f14 1"/>
                <a:gd name="f23" fmla="*/ 118 f13 1"/>
                <a:gd name="f24" fmla="*/ f15 1 f2"/>
                <a:gd name="f25" fmla="*/ f18 1 140"/>
                <a:gd name="f26" fmla="*/ f19 1 118"/>
                <a:gd name="f27" fmla="*/ f20 1 140"/>
                <a:gd name="f28" fmla="*/ f21 1 118"/>
                <a:gd name="f29" fmla="*/ f22 1 140"/>
                <a:gd name="f30" fmla="*/ f23 1 118"/>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40" h="118">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8" name="Line 32"/>
            <p:cNvSpPr/>
            <p:nvPr/>
          </p:nvSpPr>
          <p:spPr>
            <a:xfrm flipH="1" flipV="1">
              <a:off x="6821488" y="2133596"/>
              <a:ext cx="107954" cy="13652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9" name="Freeform 33"/>
            <p:cNvSpPr/>
            <p:nvPr/>
          </p:nvSpPr>
          <p:spPr>
            <a:xfrm>
              <a:off x="6951661" y="3946522"/>
              <a:ext cx="57150" cy="168277"/>
            </a:xfrm>
            <a:custGeom>
              <a:avLst/>
              <a:gdLst>
                <a:gd name="f0" fmla="val 10800000"/>
                <a:gd name="f1" fmla="val 5400000"/>
                <a:gd name="f2" fmla="val 180"/>
                <a:gd name="f3" fmla="val w"/>
                <a:gd name="f4" fmla="val h"/>
                <a:gd name="f5" fmla="val 0"/>
                <a:gd name="f6" fmla="val 62"/>
                <a:gd name="f7" fmla="val 134"/>
                <a:gd name="f8" fmla="val 3"/>
                <a:gd name="f9" fmla="val 14"/>
                <a:gd name="f10" fmla="+- 0 0 -90"/>
                <a:gd name="f11" fmla="*/ f3 1 62"/>
                <a:gd name="f12" fmla="*/ f4 1 134"/>
                <a:gd name="f13" fmla="+- f7 0 f5"/>
                <a:gd name="f14" fmla="+- f6 0 f5"/>
                <a:gd name="f15" fmla="*/ f10 f0 1"/>
                <a:gd name="f16" fmla="*/ f14 1 62"/>
                <a:gd name="f17" fmla="*/ f13 1 134"/>
                <a:gd name="f18" fmla="*/ 0 f14 1"/>
                <a:gd name="f19" fmla="*/ 0 f13 1"/>
                <a:gd name="f20" fmla="*/ 2147483647 f14 1"/>
                <a:gd name="f21" fmla="*/ 2147483647 f13 1"/>
                <a:gd name="f22" fmla="*/ 62 f14 1"/>
                <a:gd name="f23" fmla="*/ 134 f13 1"/>
                <a:gd name="f24" fmla="*/ f15 1 f2"/>
                <a:gd name="f25" fmla="*/ f18 1 62"/>
                <a:gd name="f26" fmla="*/ f19 1 134"/>
                <a:gd name="f27" fmla="*/ f20 1 62"/>
                <a:gd name="f28" fmla="*/ f21 1 134"/>
                <a:gd name="f29" fmla="*/ f22 1 62"/>
                <a:gd name="f30" fmla="*/ f23 1 134"/>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3 f12 1"/>
                <a:gd name="f42" fmla="*/ f34 f11 1"/>
                <a:gd name="f43" fmla="*/ f35 f12 1"/>
              </a:gdLst>
              <a:ahLst/>
              <a:cxnLst>
                <a:cxn ang="3cd4">
                  <a:pos x="hc" y="t"/>
                </a:cxn>
                <a:cxn ang="0">
                  <a:pos x="r" y="vc"/>
                </a:cxn>
                <a:cxn ang="cd4">
                  <a:pos x="hc" y="b"/>
                </a:cxn>
                <a:cxn ang="cd2">
                  <a:pos x="l" y="vc"/>
                </a:cxn>
                <a:cxn ang="f31">
                  <a:pos x="f38" y="f41"/>
                </a:cxn>
                <a:cxn ang="f31">
                  <a:pos x="f42" y="f43"/>
                </a:cxn>
                <a:cxn ang="f31">
                  <a:pos x="f42" y="f43"/>
                </a:cxn>
                <a:cxn ang="f31">
                  <a:pos x="f38" y="f41"/>
                </a:cxn>
                <a:cxn ang="f31">
                  <a:pos x="f42" y="f43"/>
                </a:cxn>
                <a:cxn ang="f31">
                  <a:pos x="f38" y="f41"/>
                </a:cxn>
              </a:cxnLst>
              <a:rect l="f38" t="f41" r="f39" b="f40"/>
              <a:pathLst>
                <a:path w="62" h="134">
                  <a:moveTo>
                    <a:pt x="f5" y="f5"/>
                  </a:moveTo>
                  <a:lnTo>
                    <a:pt x="f6" y="f8"/>
                  </a:lnTo>
                  <a:lnTo>
                    <a:pt x="f9" y="f7"/>
                  </a:lnTo>
                  <a:lnTo>
                    <a:pt x="f5" y="f5"/>
                  </a:lnTo>
                  <a:lnTo>
                    <a:pt x="f6" y="f8"/>
                  </a:lnTo>
                  <a:lnTo>
                    <a:pt x="f5" y="f5"/>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0" name="Line 34"/>
            <p:cNvSpPr/>
            <p:nvPr/>
          </p:nvSpPr>
          <p:spPr>
            <a:xfrm flipH="1">
              <a:off x="6980236" y="3690939"/>
              <a:ext cx="23810" cy="25717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1" name="Freeform 35"/>
            <p:cNvSpPr/>
            <p:nvPr/>
          </p:nvSpPr>
          <p:spPr>
            <a:xfrm>
              <a:off x="6107113" y="2973391"/>
              <a:ext cx="168277" cy="106363"/>
            </a:xfrm>
            <a:custGeom>
              <a:avLst/>
              <a:gdLst>
                <a:gd name="f0" fmla="val 10800000"/>
                <a:gd name="f1" fmla="val 5400000"/>
                <a:gd name="f2" fmla="val 180"/>
                <a:gd name="f3" fmla="val w"/>
                <a:gd name="f4" fmla="val h"/>
                <a:gd name="f5" fmla="val 0"/>
                <a:gd name="f6" fmla="val 182"/>
                <a:gd name="f7" fmla="val 85"/>
                <a:gd name="f8" fmla="val 47"/>
                <a:gd name="f9" fmla="val 149"/>
                <a:gd name="f10" fmla="+- 0 0 -90"/>
                <a:gd name="f11" fmla="*/ f3 1 182"/>
                <a:gd name="f12" fmla="*/ f4 1 85"/>
                <a:gd name="f13" fmla="+- f7 0 f5"/>
                <a:gd name="f14" fmla="+- f6 0 f5"/>
                <a:gd name="f15" fmla="*/ f10 f0 1"/>
                <a:gd name="f16" fmla="*/ f14 1 182"/>
                <a:gd name="f17" fmla="*/ f13 1 85"/>
                <a:gd name="f18" fmla="*/ 2147483647 f14 1"/>
                <a:gd name="f19" fmla="*/ 2147483647 f13 1"/>
                <a:gd name="f20" fmla="*/ 0 f14 1"/>
                <a:gd name="f21" fmla="*/ 0 f13 1"/>
                <a:gd name="f22" fmla="*/ 182 f14 1"/>
                <a:gd name="f23" fmla="*/ 85 f13 1"/>
                <a:gd name="f24" fmla="*/ f15 1 f2"/>
                <a:gd name="f25" fmla="*/ f18 1 182"/>
                <a:gd name="f26" fmla="*/ f19 1 85"/>
                <a:gd name="f27" fmla="*/ f20 1 182"/>
                <a:gd name="f28" fmla="*/ f21 1 85"/>
                <a:gd name="f29" fmla="*/ f22 1 182"/>
                <a:gd name="f30" fmla="*/ f23 1 85"/>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82" h="85">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2" name="Line 36"/>
            <p:cNvSpPr/>
            <p:nvPr/>
          </p:nvSpPr>
          <p:spPr>
            <a:xfrm flipH="1" flipV="1">
              <a:off x="6259516" y="3055933"/>
              <a:ext cx="211134" cy="1158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3" name="Freeform 37"/>
            <p:cNvSpPr/>
            <p:nvPr/>
          </p:nvSpPr>
          <p:spPr>
            <a:xfrm>
              <a:off x="7237411" y="2795585"/>
              <a:ext cx="176214" cy="80960"/>
            </a:xfrm>
            <a:custGeom>
              <a:avLst/>
              <a:gdLst>
                <a:gd name="f0" fmla="val 10800000"/>
                <a:gd name="f1" fmla="val 5400000"/>
                <a:gd name="f2" fmla="val 180"/>
                <a:gd name="f3" fmla="val w"/>
                <a:gd name="f4" fmla="val h"/>
                <a:gd name="f5" fmla="val 0"/>
                <a:gd name="f6" fmla="val 191"/>
                <a:gd name="f7" fmla="val 65"/>
                <a:gd name="f8" fmla="val 40"/>
                <a:gd name="f9" fmla="val 21"/>
                <a:gd name="f10" fmla="+- 0 0 -90"/>
                <a:gd name="f11" fmla="*/ f3 1 191"/>
                <a:gd name="f12" fmla="*/ f4 1 65"/>
                <a:gd name="f13" fmla="+- f7 0 f5"/>
                <a:gd name="f14" fmla="+- f6 0 f5"/>
                <a:gd name="f15" fmla="*/ f10 f0 1"/>
                <a:gd name="f16" fmla="*/ f14 1 191"/>
                <a:gd name="f17" fmla="*/ f13 1 65"/>
                <a:gd name="f18" fmla="*/ 0 f14 1"/>
                <a:gd name="f19" fmla="*/ 2147483647 f13 1"/>
                <a:gd name="f20" fmla="*/ 2147483647 f14 1"/>
                <a:gd name="f21" fmla="*/ 0 f13 1"/>
                <a:gd name="f22" fmla="*/ 191 f14 1"/>
                <a:gd name="f23" fmla="*/ 65 f13 1"/>
                <a:gd name="f24" fmla="*/ f15 1 f2"/>
                <a:gd name="f25" fmla="*/ f18 1 191"/>
                <a:gd name="f26" fmla="*/ f19 1 65"/>
                <a:gd name="f27" fmla="*/ f20 1 191"/>
                <a:gd name="f28" fmla="*/ f21 1 65"/>
                <a:gd name="f29" fmla="*/ f22 1 191"/>
                <a:gd name="f30" fmla="*/ f23 1 65"/>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91" h="65">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4" name="Line 38"/>
            <p:cNvSpPr/>
            <p:nvPr/>
          </p:nvSpPr>
          <p:spPr>
            <a:xfrm>
              <a:off x="7056433" y="2752728"/>
              <a:ext cx="192088" cy="6667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5" name="Freeform 39"/>
            <p:cNvSpPr/>
            <p:nvPr/>
          </p:nvSpPr>
          <p:spPr>
            <a:xfrm>
              <a:off x="7385051" y="1201741"/>
              <a:ext cx="57150" cy="168277"/>
            </a:xfrm>
            <a:custGeom>
              <a:avLst/>
              <a:gdLst>
                <a:gd name="f0" fmla="val 10800000"/>
                <a:gd name="f1" fmla="val 5400000"/>
                <a:gd name="f2" fmla="val 180"/>
                <a:gd name="f3" fmla="val w"/>
                <a:gd name="f4" fmla="val h"/>
                <a:gd name="f5" fmla="val 0"/>
                <a:gd name="f6" fmla="val 63"/>
                <a:gd name="f7" fmla="val 134"/>
                <a:gd name="f8" fmla="val 131"/>
                <a:gd name="f9" fmla="val 42"/>
                <a:gd name="f10" fmla="+- 0 0 -90"/>
                <a:gd name="f11" fmla="*/ f3 1 63"/>
                <a:gd name="f12" fmla="*/ f4 1 134"/>
                <a:gd name="f13" fmla="+- f7 0 f5"/>
                <a:gd name="f14" fmla="+- f6 0 f5"/>
                <a:gd name="f15" fmla="*/ f10 f0 1"/>
                <a:gd name="f16" fmla="*/ f14 1 63"/>
                <a:gd name="f17" fmla="*/ f13 1 134"/>
                <a:gd name="f18" fmla="*/ 2147483647 f14 1"/>
                <a:gd name="f19" fmla="*/ 2147483647 f13 1"/>
                <a:gd name="f20" fmla="*/ 0 f14 1"/>
                <a:gd name="f21" fmla="*/ 0 f13 1"/>
                <a:gd name="f22" fmla="*/ 63 f14 1"/>
                <a:gd name="f23" fmla="*/ 134 f13 1"/>
                <a:gd name="f24" fmla="*/ f15 1 f2"/>
                <a:gd name="f25" fmla="*/ f18 1 63"/>
                <a:gd name="f26" fmla="*/ f19 1 134"/>
                <a:gd name="f27" fmla="*/ f20 1 63"/>
                <a:gd name="f28" fmla="*/ f21 1 134"/>
                <a:gd name="f29" fmla="*/ f22 1 63"/>
                <a:gd name="f30" fmla="*/ f23 1 134"/>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63" h="134">
                  <a:moveTo>
                    <a:pt x="f6" y="f7"/>
                  </a:moveTo>
                  <a:lnTo>
                    <a:pt x="f5" y="f8"/>
                  </a:lnTo>
                  <a:lnTo>
                    <a:pt x="f9" y="f5"/>
                  </a:lnTo>
                  <a:lnTo>
                    <a:pt x="f6" y="f7"/>
                  </a:lnTo>
                  <a:lnTo>
                    <a:pt x="f5" y="f8"/>
                  </a:lnTo>
                  <a:lnTo>
                    <a:pt x="f6"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6" name="Line 40"/>
            <p:cNvSpPr/>
            <p:nvPr/>
          </p:nvSpPr>
          <p:spPr>
            <a:xfrm flipV="1">
              <a:off x="7407270" y="1368427"/>
              <a:ext cx="6345" cy="9366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7" name="Freeform 41"/>
            <p:cNvSpPr/>
            <p:nvPr/>
          </p:nvSpPr>
          <p:spPr>
            <a:xfrm>
              <a:off x="8010528" y="3948114"/>
              <a:ext cx="85725" cy="166685"/>
            </a:xfrm>
            <a:custGeom>
              <a:avLst/>
              <a:gdLst>
                <a:gd name="f0" fmla="val 10800000"/>
                <a:gd name="f1" fmla="val 5400000"/>
                <a:gd name="f2" fmla="val 180"/>
                <a:gd name="f3" fmla="val w"/>
                <a:gd name="f4" fmla="val h"/>
                <a:gd name="f5" fmla="val 0"/>
                <a:gd name="f6" fmla="val 93"/>
                <a:gd name="f7" fmla="val 132"/>
                <a:gd name="f8" fmla="val 14"/>
                <a:gd name="f9" fmla="val 58"/>
                <a:gd name="f10" fmla="+- 0 0 -90"/>
                <a:gd name="f11" fmla="*/ f3 1 93"/>
                <a:gd name="f12" fmla="*/ f4 1 132"/>
                <a:gd name="f13" fmla="+- f7 0 f5"/>
                <a:gd name="f14" fmla="+- f6 0 f5"/>
                <a:gd name="f15" fmla="*/ f10 f0 1"/>
                <a:gd name="f16" fmla="*/ f14 1 93"/>
                <a:gd name="f17" fmla="*/ f13 1 132"/>
                <a:gd name="f18" fmla="*/ 0 f14 1"/>
                <a:gd name="f19" fmla="*/ 2147483647 f13 1"/>
                <a:gd name="f20" fmla="*/ 2147483647 f14 1"/>
                <a:gd name="f21" fmla="*/ 0 f13 1"/>
                <a:gd name="f22" fmla="*/ 93 f14 1"/>
                <a:gd name="f23" fmla="*/ 132 f13 1"/>
                <a:gd name="f24" fmla="*/ f15 1 f2"/>
                <a:gd name="f25" fmla="*/ f18 1 93"/>
                <a:gd name="f26" fmla="*/ f19 1 132"/>
                <a:gd name="f27" fmla="*/ f20 1 93"/>
                <a:gd name="f28" fmla="*/ f21 1 132"/>
                <a:gd name="f29" fmla="*/ f22 1 93"/>
                <a:gd name="f30" fmla="*/ f23 1 132"/>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93" h="132">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8" name="Line 42"/>
            <p:cNvSpPr/>
            <p:nvPr/>
          </p:nvSpPr>
          <p:spPr>
            <a:xfrm>
              <a:off x="7967660" y="3776664"/>
              <a:ext cx="69851" cy="18097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9" name="Freeform 43"/>
            <p:cNvSpPr/>
            <p:nvPr/>
          </p:nvSpPr>
          <p:spPr>
            <a:xfrm>
              <a:off x="7138985" y="2954334"/>
              <a:ext cx="139702" cy="139702"/>
            </a:xfrm>
            <a:custGeom>
              <a:avLst/>
              <a:gdLst>
                <a:gd name="f0" fmla="val 10800000"/>
                <a:gd name="f1" fmla="val 5400000"/>
                <a:gd name="f2" fmla="val 180"/>
                <a:gd name="f3" fmla="val w"/>
                <a:gd name="f4" fmla="val h"/>
                <a:gd name="f5" fmla="val 0"/>
                <a:gd name="f6" fmla="val 151"/>
                <a:gd name="f7" fmla="val 112"/>
                <a:gd name="f8" fmla="val 45"/>
                <a:gd name="f9" fmla="val 83"/>
                <a:gd name="f10" fmla="+- 0 0 -90"/>
                <a:gd name="f11" fmla="*/ f3 1 151"/>
                <a:gd name="f12" fmla="*/ f4 1 112"/>
                <a:gd name="f13" fmla="+- f7 0 f5"/>
                <a:gd name="f14" fmla="+- f6 0 f5"/>
                <a:gd name="f15" fmla="*/ f10 f0 1"/>
                <a:gd name="f16" fmla="*/ f14 1 151"/>
                <a:gd name="f17" fmla="*/ f13 1 112"/>
                <a:gd name="f18" fmla="*/ 2147483647 f14 1"/>
                <a:gd name="f19" fmla="*/ 2147483647 f13 1"/>
                <a:gd name="f20" fmla="*/ 0 f14 1"/>
                <a:gd name="f21" fmla="*/ 0 f13 1"/>
                <a:gd name="f22" fmla="*/ 151 f14 1"/>
                <a:gd name="f23" fmla="*/ 112 f13 1"/>
                <a:gd name="f24" fmla="*/ f15 1 f2"/>
                <a:gd name="f25" fmla="*/ f18 1 151"/>
                <a:gd name="f26" fmla="*/ f19 1 112"/>
                <a:gd name="f27" fmla="*/ f20 1 151"/>
                <a:gd name="f28" fmla="*/ f21 1 112"/>
                <a:gd name="f29" fmla="*/ f22 1 151"/>
                <a:gd name="f30" fmla="*/ f23 1 112"/>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151" h="112">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0" name="Line 44"/>
            <p:cNvSpPr/>
            <p:nvPr/>
          </p:nvSpPr>
          <p:spPr>
            <a:xfrm flipV="1">
              <a:off x="7007220" y="3078163"/>
              <a:ext cx="147639" cy="15557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1" name="Oval 49"/>
            <p:cNvSpPr/>
            <p:nvPr/>
          </p:nvSpPr>
          <p:spPr>
            <a:xfrm>
              <a:off x="7351711" y="1447796"/>
              <a:ext cx="93661" cy="9048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62" name="Oval 50"/>
            <p:cNvSpPr/>
            <p:nvPr/>
          </p:nvSpPr>
          <p:spPr>
            <a:xfrm>
              <a:off x="6861172" y="2247896"/>
              <a:ext cx="71442" cy="6825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63" name="Oval 51"/>
            <p:cNvSpPr/>
            <p:nvPr/>
          </p:nvSpPr>
          <p:spPr>
            <a:xfrm>
              <a:off x="6403972" y="2657474"/>
              <a:ext cx="69851" cy="6985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64" name="Oval 52"/>
            <p:cNvSpPr/>
            <p:nvPr/>
          </p:nvSpPr>
          <p:spPr>
            <a:xfrm>
              <a:off x="7000875" y="3179761"/>
              <a:ext cx="57150" cy="6032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65" name="Oval 78"/>
            <p:cNvSpPr/>
            <p:nvPr/>
          </p:nvSpPr>
          <p:spPr>
            <a:xfrm>
              <a:off x="7896228" y="3716341"/>
              <a:ext cx="60322" cy="6508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66" name="Oval 79"/>
            <p:cNvSpPr/>
            <p:nvPr/>
          </p:nvSpPr>
          <p:spPr>
            <a:xfrm>
              <a:off x="6410328" y="3162296"/>
              <a:ext cx="63495" cy="5874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67" name="Oval 80"/>
            <p:cNvSpPr/>
            <p:nvPr/>
          </p:nvSpPr>
          <p:spPr>
            <a:xfrm>
              <a:off x="6961190" y="3630616"/>
              <a:ext cx="73023" cy="6032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68" name="Oval 81"/>
            <p:cNvSpPr/>
            <p:nvPr/>
          </p:nvSpPr>
          <p:spPr>
            <a:xfrm>
              <a:off x="7002466" y="2720970"/>
              <a:ext cx="61914" cy="5874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69" name="Oval 93"/>
            <p:cNvSpPr/>
            <p:nvPr/>
          </p:nvSpPr>
          <p:spPr>
            <a:xfrm>
              <a:off x="7869234" y="2493961"/>
              <a:ext cx="63495" cy="5555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0" name="Freeform 94"/>
            <p:cNvSpPr/>
            <p:nvPr/>
          </p:nvSpPr>
          <p:spPr>
            <a:xfrm>
              <a:off x="7907338" y="2220913"/>
              <a:ext cx="57150" cy="168277"/>
            </a:xfrm>
            <a:custGeom>
              <a:avLst/>
              <a:gdLst>
                <a:gd name="f0" fmla="val 10800000"/>
                <a:gd name="f1" fmla="val 5400000"/>
                <a:gd name="f2" fmla="val 180"/>
                <a:gd name="f3" fmla="val w"/>
                <a:gd name="f4" fmla="val h"/>
                <a:gd name="f5" fmla="val 0"/>
                <a:gd name="f6" fmla="val 62"/>
                <a:gd name="f7" fmla="val 134"/>
                <a:gd name="f8" fmla="val 128"/>
                <a:gd name="f9" fmla="val 56"/>
                <a:gd name="f10" fmla="+- 0 0 -90"/>
                <a:gd name="f11" fmla="*/ f3 1 62"/>
                <a:gd name="f12" fmla="*/ f4 1 134"/>
                <a:gd name="f13" fmla="+- f7 0 f5"/>
                <a:gd name="f14" fmla="+- f6 0 f5"/>
                <a:gd name="f15" fmla="*/ f10 f0 1"/>
                <a:gd name="f16" fmla="*/ f14 1 62"/>
                <a:gd name="f17" fmla="*/ f13 1 134"/>
                <a:gd name="f18" fmla="*/ 2147483647 f14 1"/>
                <a:gd name="f19" fmla="*/ 2147483647 f13 1"/>
                <a:gd name="f20" fmla="*/ 0 f14 1"/>
                <a:gd name="f21" fmla="*/ 0 f13 1"/>
                <a:gd name="f22" fmla="*/ 62 f14 1"/>
                <a:gd name="f23" fmla="*/ 134 f13 1"/>
                <a:gd name="f24" fmla="*/ f15 1 f2"/>
                <a:gd name="f25" fmla="*/ f18 1 62"/>
                <a:gd name="f26" fmla="*/ f19 1 134"/>
                <a:gd name="f27" fmla="*/ f20 1 62"/>
                <a:gd name="f28" fmla="*/ f21 1 134"/>
                <a:gd name="f29" fmla="*/ f22 1 62"/>
                <a:gd name="f30" fmla="*/ f23 1 134"/>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62" h="134">
                  <a:moveTo>
                    <a:pt x="f6" y="f7"/>
                  </a:moveTo>
                  <a:lnTo>
                    <a:pt x="f5" y="f8"/>
                  </a:lnTo>
                  <a:lnTo>
                    <a:pt x="f9" y="f5"/>
                  </a:lnTo>
                  <a:lnTo>
                    <a:pt x="f6" y="f7"/>
                  </a:lnTo>
                  <a:lnTo>
                    <a:pt x="f5" y="f8"/>
                  </a:lnTo>
                  <a:lnTo>
                    <a:pt x="f6"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1" name="Line 95"/>
            <p:cNvSpPr/>
            <p:nvPr/>
          </p:nvSpPr>
          <p:spPr>
            <a:xfrm flipV="1">
              <a:off x="7920039" y="2386017"/>
              <a:ext cx="15873" cy="11906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2" name="Freeform 96"/>
            <p:cNvSpPr/>
            <p:nvPr/>
          </p:nvSpPr>
          <p:spPr>
            <a:xfrm>
              <a:off x="8062914" y="1782759"/>
              <a:ext cx="177795" cy="53977"/>
            </a:xfrm>
            <a:custGeom>
              <a:avLst/>
              <a:gdLst>
                <a:gd name="f0" fmla="val 10800000"/>
                <a:gd name="f1" fmla="val 5400000"/>
                <a:gd name="f2" fmla="val 180"/>
                <a:gd name="f3" fmla="val w"/>
                <a:gd name="f4" fmla="val h"/>
                <a:gd name="f5" fmla="val 0"/>
                <a:gd name="f6" fmla="val 192"/>
                <a:gd name="f7" fmla="val 43"/>
                <a:gd name="f8" fmla="val 4"/>
                <a:gd name="f9" fmla="val 35"/>
                <a:gd name="f10" fmla="+- 0 0 -90"/>
                <a:gd name="f11" fmla="*/ f3 1 192"/>
                <a:gd name="f12" fmla="*/ f4 1 43"/>
                <a:gd name="f13" fmla="+- f7 0 f5"/>
                <a:gd name="f14" fmla="+- f6 0 f5"/>
                <a:gd name="f15" fmla="*/ f10 f0 1"/>
                <a:gd name="f16" fmla="*/ f14 1 192"/>
                <a:gd name="f17" fmla="*/ f13 1 43"/>
                <a:gd name="f18" fmla="*/ 0 f14 1"/>
                <a:gd name="f19" fmla="*/ 2147483647 f13 1"/>
                <a:gd name="f20" fmla="*/ 2147483647 f14 1"/>
                <a:gd name="f21" fmla="*/ 0 f13 1"/>
                <a:gd name="f22" fmla="*/ 192 f14 1"/>
                <a:gd name="f23" fmla="*/ 43 f13 1"/>
                <a:gd name="f24" fmla="*/ f15 1 f2"/>
                <a:gd name="f25" fmla="*/ f18 1 192"/>
                <a:gd name="f26" fmla="*/ f19 1 43"/>
                <a:gd name="f27" fmla="*/ f20 1 192"/>
                <a:gd name="f28" fmla="*/ f21 1 43"/>
                <a:gd name="f29" fmla="*/ f22 1 192"/>
                <a:gd name="f30" fmla="*/ f23 1 43"/>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92" h="43">
                  <a:moveTo>
                    <a:pt x="f5" y="f7"/>
                  </a:moveTo>
                  <a:lnTo>
                    <a:pt x="f8" y="f5"/>
                  </a:lnTo>
                  <a:lnTo>
                    <a:pt x="f6" y="f9"/>
                  </a:lnTo>
                  <a:lnTo>
                    <a:pt x="f5" y="f7"/>
                  </a:lnTo>
                  <a:lnTo>
                    <a:pt x="f8" y="f5"/>
                  </a:lnTo>
                  <a:lnTo>
                    <a:pt x="f5"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3" name="Line 97"/>
            <p:cNvSpPr/>
            <p:nvPr/>
          </p:nvSpPr>
          <p:spPr>
            <a:xfrm>
              <a:off x="7951786" y="1800225"/>
              <a:ext cx="112708" cy="952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4" name="Oval 98"/>
            <p:cNvSpPr/>
            <p:nvPr/>
          </p:nvSpPr>
          <p:spPr>
            <a:xfrm>
              <a:off x="7853360" y="1766885"/>
              <a:ext cx="92070" cy="9048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8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5" name="Oval 100"/>
            <p:cNvSpPr/>
            <p:nvPr/>
          </p:nvSpPr>
          <p:spPr>
            <a:xfrm>
              <a:off x="6099176" y="1784351"/>
              <a:ext cx="290514" cy="268284"/>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B9B9"/>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6" name="Freeform 101"/>
            <p:cNvSpPr/>
            <p:nvPr/>
          </p:nvSpPr>
          <p:spPr>
            <a:xfrm>
              <a:off x="5830891" y="1565279"/>
              <a:ext cx="161921" cy="119064"/>
            </a:xfrm>
            <a:custGeom>
              <a:avLst/>
              <a:gdLst>
                <a:gd name="f0" fmla="val 10800000"/>
                <a:gd name="f1" fmla="val 5400000"/>
                <a:gd name="f2" fmla="val 180"/>
                <a:gd name="f3" fmla="val w"/>
                <a:gd name="f4" fmla="val h"/>
                <a:gd name="f5" fmla="val 0"/>
                <a:gd name="f6" fmla="val 174"/>
                <a:gd name="f7" fmla="val 95"/>
                <a:gd name="f8" fmla="val 60"/>
                <a:gd name="f9" fmla="val 136"/>
                <a:gd name="f10" fmla="+- 0 0 -90"/>
                <a:gd name="f11" fmla="*/ f3 1 174"/>
                <a:gd name="f12" fmla="*/ f4 1 95"/>
                <a:gd name="f13" fmla="+- f7 0 f5"/>
                <a:gd name="f14" fmla="+- f6 0 f5"/>
                <a:gd name="f15" fmla="*/ f10 f0 1"/>
                <a:gd name="f16" fmla="*/ f14 1 174"/>
                <a:gd name="f17" fmla="*/ f13 1 95"/>
                <a:gd name="f18" fmla="*/ 2147483647 f14 1"/>
                <a:gd name="f19" fmla="*/ 2147483647 f13 1"/>
                <a:gd name="f20" fmla="*/ 0 f14 1"/>
                <a:gd name="f21" fmla="*/ 0 f13 1"/>
                <a:gd name="f22" fmla="*/ 174 f14 1"/>
                <a:gd name="f23" fmla="*/ 95 f13 1"/>
                <a:gd name="f24" fmla="*/ f15 1 f2"/>
                <a:gd name="f25" fmla="*/ f18 1 174"/>
                <a:gd name="f26" fmla="*/ f19 1 95"/>
                <a:gd name="f27" fmla="*/ f20 1 174"/>
                <a:gd name="f28" fmla="*/ f21 1 95"/>
                <a:gd name="f29" fmla="*/ f22 1 174"/>
                <a:gd name="f30" fmla="*/ f23 1 95"/>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74" h="95">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7" name="Line 102"/>
            <p:cNvSpPr/>
            <p:nvPr/>
          </p:nvSpPr>
          <p:spPr>
            <a:xfrm flipH="1" flipV="1">
              <a:off x="5973766" y="1662114"/>
              <a:ext cx="60322" cy="4127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8" name="Oval 103"/>
            <p:cNvSpPr/>
            <p:nvPr/>
          </p:nvSpPr>
          <p:spPr>
            <a:xfrm>
              <a:off x="6007095" y="1695453"/>
              <a:ext cx="73023" cy="63495"/>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9" name="Oval 104"/>
            <p:cNvSpPr/>
            <p:nvPr/>
          </p:nvSpPr>
          <p:spPr>
            <a:xfrm>
              <a:off x="6496053" y="1724028"/>
              <a:ext cx="93661" cy="9048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8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80" name="Freeform 105"/>
            <p:cNvSpPr/>
            <p:nvPr/>
          </p:nvSpPr>
          <p:spPr>
            <a:xfrm>
              <a:off x="6669084" y="1492245"/>
              <a:ext cx="125409" cy="152403"/>
            </a:xfrm>
            <a:custGeom>
              <a:avLst/>
              <a:gdLst>
                <a:gd name="f0" fmla="val 10800000"/>
                <a:gd name="f1" fmla="val 5400000"/>
                <a:gd name="f2" fmla="val 180"/>
                <a:gd name="f3" fmla="val w"/>
                <a:gd name="f4" fmla="val h"/>
                <a:gd name="f5" fmla="val 0"/>
                <a:gd name="f6" fmla="val 136"/>
                <a:gd name="f7" fmla="val 121"/>
                <a:gd name="f8" fmla="val 50"/>
                <a:gd name="f9" fmla="val 95"/>
                <a:gd name="f10" fmla="+- 0 0 -90"/>
                <a:gd name="f11" fmla="*/ f3 1 136"/>
                <a:gd name="f12" fmla="*/ f4 1 121"/>
                <a:gd name="f13" fmla="+- f7 0 f5"/>
                <a:gd name="f14" fmla="+- f6 0 f5"/>
                <a:gd name="f15" fmla="*/ f10 f0 1"/>
                <a:gd name="f16" fmla="*/ f14 1 136"/>
                <a:gd name="f17" fmla="*/ f13 1 121"/>
                <a:gd name="f18" fmla="*/ 2147483647 f14 1"/>
                <a:gd name="f19" fmla="*/ 2147483647 f13 1"/>
                <a:gd name="f20" fmla="*/ 0 f14 1"/>
                <a:gd name="f21" fmla="*/ 0 f13 1"/>
                <a:gd name="f22" fmla="*/ 136 f14 1"/>
                <a:gd name="f23" fmla="*/ 121 f13 1"/>
                <a:gd name="f24" fmla="*/ f15 1 f2"/>
                <a:gd name="f25" fmla="*/ f18 1 136"/>
                <a:gd name="f26" fmla="*/ f19 1 121"/>
                <a:gd name="f27" fmla="*/ f20 1 136"/>
                <a:gd name="f28" fmla="*/ f21 1 121"/>
                <a:gd name="f29" fmla="*/ f22 1 136"/>
                <a:gd name="f30" fmla="*/ f23 1 121"/>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136" h="121">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1" name="Line 106"/>
            <p:cNvSpPr/>
            <p:nvPr/>
          </p:nvSpPr>
          <p:spPr>
            <a:xfrm flipV="1">
              <a:off x="6580186" y="1628775"/>
              <a:ext cx="112708" cy="14446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2" name="Oval 84"/>
            <p:cNvSpPr/>
            <p:nvPr/>
          </p:nvSpPr>
          <p:spPr>
            <a:xfrm>
              <a:off x="5638803" y="1143000"/>
              <a:ext cx="2895603" cy="281939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alpha val="0"/>
              </a:srgbClr>
            </a:solidFill>
            <a:ln w="19046">
              <a:solidFill>
                <a:srgbClr val="80008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3" name="Line 62"/>
            <p:cNvSpPr/>
            <p:nvPr/>
          </p:nvSpPr>
          <p:spPr>
            <a:xfrm>
              <a:off x="6351687" y="2494903"/>
              <a:ext cx="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FF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84" name="Rectangle 101"/>
          <p:cNvSpPr/>
          <p:nvPr/>
        </p:nvSpPr>
        <p:spPr>
          <a:xfrm rot="4509877">
            <a:off x="2156914" y="3723447"/>
            <a:ext cx="764356" cy="277584"/>
          </a:xfrm>
          <a:prstGeom prst="rect">
            <a:avLst/>
          </a:prstGeom>
          <a:solidFill>
            <a:srgbClr val="00B050"/>
          </a:solidFill>
          <a:ln w="19046">
            <a:solidFill>
              <a:srgbClr val="003300"/>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5" name="Rectangle 102"/>
          <p:cNvSpPr/>
          <p:nvPr/>
        </p:nvSpPr>
        <p:spPr>
          <a:xfrm rot="5686102">
            <a:off x="1046567" y="3232477"/>
            <a:ext cx="764356" cy="277584"/>
          </a:xfrm>
          <a:prstGeom prst="rect">
            <a:avLst/>
          </a:prstGeom>
          <a:solidFill>
            <a:srgbClr val="00B050"/>
          </a:solidFill>
          <a:ln w="19046">
            <a:solidFill>
              <a:srgbClr val="003300"/>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6" name="Rectangle 103"/>
          <p:cNvSpPr/>
          <p:nvPr/>
        </p:nvSpPr>
        <p:spPr>
          <a:xfrm rot="6818289">
            <a:off x="213802" y="2795703"/>
            <a:ext cx="764356" cy="277584"/>
          </a:xfrm>
          <a:prstGeom prst="rect">
            <a:avLst/>
          </a:prstGeom>
          <a:solidFill>
            <a:srgbClr val="00B050"/>
          </a:solidFill>
          <a:ln w="19046">
            <a:solidFill>
              <a:srgbClr val="003300"/>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7" name="Freeform 142"/>
          <p:cNvSpPr/>
          <p:nvPr/>
        </p:nvSpPr>
        <p:spPr>
          <a:xfrm>
            <a:off x="5868143" y="5157188"/>
            <a:ext cx="935668" cy="536195"/>
          </a:xfrm>
          <a:custGeom>
            <a:avLst/>
            <a:gdLst>
              <a:gd name="f0" fmla="val 10800000"/>
              <a:gd name="f1" fmla="val 5400000"/>
              <a:gd name="f2" fmla="val 180"/>
              <a:gd name="f3" fmla="val w"/>
              <a:gd name="f4" fmla="val h"/>
              <a:gd name="f5" fmla="val 0"/>
              <a:gd name="f6" fmla="val 935666"/>
              <a:gd name="f7" fmla="val 636181"/>
              <a:gd name="f8" fmla="val 264042"/>
              <a:gd name="f9" fmla="val 100124"/>
              <a:gd name="f10" fmla="val 162147"/>
              <a:gd name="f11" fmla="val 200248"/>
              <a:gd name="f12" fmla="val 60252"/>
              <a:gd name="f13" fmla="val 287080"/>
              <a:gd name="f14" fmla="val 30126"/>
              <a:gd name="f15" fmla="val 373912"/>
              <a:gd name="f16" fmla="val 448340"/>
              <a:gd name="f17" fmla="val 26581"/>
              <a:gd name="f18" fmla="val 520996"/>
              <a:gd name="f19" fmla="val 83288"/>
              <a:gd name="f20" fmla="val 593652"/>
              <a:gd name="f21" fmla="val 139995"/>
              <a:gd name="f22" fmla="val 653902"/>
              <a:gd name="f23" fmla="val 278218"/>
              <a:gd name="f24" fmla="val 723014"/>
              <a:gd name="f25" fmla="val 370367"/>
              <a:gd name="f26" fmla="val 792126"/>
              <a:gd name="f27" fmla="val 462516"/>
              <a:gd name="f28" fmla="val 863896"/>
              <a:gd name="f29" fmla="val 549348"/>
              <a:gd name="f30" fmla="+- 0 0 -90"/>
              <a:gd name="f31" fmla="*/ f3 1 935666"/>
              <a:gd name="f32" fmla="*/ f4 1 636181"/>
              <a:gd name="f33" fmla="+- f7 0 f5"/>
              <a:gd name="f34" fmla="+- f6 0 f5"/>
              <a:gd name="f35" fmla="*/ f30 f0 1"/>
              <a:gd name="f36" fmla="*/ f34 1 935666"/>
              <a:gd name="f37" fmla="*/ f33 1 636181"/>
              <a:gd name="f38" fmla="*/ 0 f34 1"/>
              <a:gd name="f39" fmla="*/ 264042 f33 1"/>
              <a:gd name="f40" fmla="*/ 287080 f34 1"/>
              <a:gd name="f41" fmla="*/ 30126 f33 1"/>
              <a:gd name="f42" fmla="*/ 520996 f34 1"/>
              <a:gd name="f43" fmla="*/ 83288 f33 1"/>
              <a:gd name="f44" fmla="*/ 723014 f34 1"/>
              <a:gd name="f45" fmla="*/ 370367 f33 1"/>
              <a:gd name="f46" fmla="*/ 935666 f34 1"/>
              <a:gd name="f47" fmla="*/ 636181 f33 1"/>
              <a:gd name="f48" fmla="*/ f35 1 f2"/>
              <a:gd name="f49" fmla="*/ f38 1 935666"/>
              <a:gd name="f50" fmla="*/ f39 1 636181"/>
              <a:gd name="f51" fmla="*/ f40 1 935666"/>
              <a:gd name="f52" fmla="*/ f41 1 636181"/>
              <a:gd name="f53" fmla="*/ f42 1 935666"/>
              <a:gd name="f54" fmla="*/ f43 1 636181"/>
              <a:gd name="f55" fmla="*/ f44 1 935666"/>
              <a:gd name="f56" fmla="*/ f45 1 636181"/>
              <a:gd name="f57" fmla="*/ f46 1 935666"/>
              <a:gd name="f58" fmla="*/ f47 1 636181"/>
              <a:gd name="f59" fmla="*/ f5 1 f36"/>
              <a:gd name="f60" fmla="*/ f6 1 f36"/>
              <a:gd name="f61" fmla="*/ f5 1 f37"/>
              <a:gd name="f62" fmla="*/ f7 1 f37"/>
              <a:gd name="f63" fmla="+- f48 0 f1"/>
              <a:gd name="f64" fmla="*/ f49 1 f36"/>
              <a:gd name="f65" fmla="*/ f50 1 f37"/>
              <a:gd name="f66" fmla="*/ f51 1 f36"/>
              <a:gd name="f67" fmla="*/ f52 1 f37"/>
              <a:gd name="f68" fmla="*/ f53 1 f36"/>
              <a:gd name="f69" fmla="*/ f54 1 f37"/>
              <a:gd name="f70" fmla="*/ f55 1 f36"/>
              <a:gd name="f71" fmla="*/ f56 1 f37"/>
              <a:gd name="f72" fmla="*/ f57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Lst>
            <a:rect l="f74" t="f77" r="f75" b="f76"/>
            <a:pathLst>
              <a:path w="935666" h="636181">
                <a:moveTo>
                  <a:pt x="f5" y="f8"/>
                </a:moveTo>
                <a:cubicBezTo>
                  <a:pt x="f9" y="f10"/>
                  <a:pt x="f11" y="f12"/>
                  <a:pt x="f13" y="f14"/>
                </a:cubicBezTo>
                <a:cubicBezTo>
                  <a:pt x="f15" y="f5"/>
                  <a:pt x="f16" y="f17"/>
                  <a:pt x="f18" y="f19"/>
                </a:cubicBezTo>
                <a:cubicBezTo>
                  <a:pt x="f20" y="f21"/>
                  <a:pt x="f22" y="f23"/>
                  <a:pt x="f24" y="f25"/>
                </a:cubicBezTo>
                <a:cubicBezTo>
                  <a:pt x="f26" y="f27"/>
                  <a:pt x="f28" y="f29"/>
                  <a:pt x="f6" y="f7"/>
                </a:cubicBezTo>
              </a:path>
            </a:pathLst>
          </a:custGeom>
          <a:noFill/>
          <a:ln w="19046">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8" name="Freeform 144"/>
          <p:cNvSpPr/>
          <p:nvPr/>
        </p:nvSpPr>
        <p:spPr>
          <a:xfrm>
            <a:off x="5640567" y="5331208"/>
            <a:ext cx="1031360" cy="359322"/>
          </a:xfrm>
          <a:custGeom>
            <a:avLst/>
            <a:gdLst>
              <a:gd name="f0" fmla="val 10800000"/>
              <a:gd name="f1" fmla="val 5400000"/>
              <a:gd name="f2" fmla="val 180"/>
              <a:gd name="f3" fmla="val w"/>
              <a:gd name="f4" fmla="val h"/>
              <a:gd name="f5" fmla="val 0"/>
              <a:gd name="f6" fmla="val 1031358"/>
              <a:gd name="f7" fmla="val 483781"/>
              <a:gd name="f8" fmla="val 217967"/>
              <a:gd name="f9" fmla="val 4430"/>
              <a:gd name="f10" fmla="val 216194"/>
              <a:gd name="f11" fmla="val 8860"/>
              <a:gd name="f12" fmla="val 214422"/>
              <a:gd name="f13" fmla="val 42530"/>
              <a:gd name="f14" fmla="val 186069"/>
              <a:gd name="f15" fmla="val 76200"/>
              <a:gd name="f16" fmla="val 157716"/>
              <a:gd name="f17" fmla="val 148856"/>
              <a:gd name="f18" fmla="val 77971"/>
              <a:gd name="f19" fmla="val 202019"/>
              <a:gd name="f20" fmla="val 47846"/>
              <a:gd name="f21" fmla="val 255182"/>
              <a:gd name="f22" fmla="val 17721"/>
              <a:gd name="f23" fmla="val 303028"/>
              <a:gd name="f24" fmla="val 7088"/>
              <a:gd name="f25" fmla="val 361507"/>
              <a:gd name="f26" fmla="val 5316"/>
              <a:gd name="f27" fmla="val 419986"/>
              <a:gd name="f28" fmla="val 3544"/>
              <a:gd name="f29" fmla="val 487325"/>
              <a:gd name="f30" fmla="val 552893"/>
              <a:gd name="f31" fmla="val 37214"/>
              <a:gd name="f32" fmla="val 618461"/>
              <a:gd name="f33" fmla="val 74428"/>
              <a:gd name="f34" fmla="val 675168"/>
              <a:gd name="f35" fmla="val 154172"/>
              <a:gd name="f36" fmla="val 754912"/>
              <a:gd name="f37" fmla="val 228600"/>
              <a:gd name="f38" fmla="val 834656"/>
              <a:gd name="f39" fmla="val 933007"/>
              <a:gd name="f40" fmla="val 393404"/>
              <a:gd name="f41" fmla="+- 0 0 -90"/>
              <a:gd name="f42" fmla="*/ f3 1 1031358"/>
              <a:gd name="f43" fmla="*/ f4 1 483781"/>
              <a:gd name="f44" fmla="+- f7 0 f5"/>
              <a:gd name="f45" fmla="+- f6 0 f5"/>
              <a:gd name="f46" fmla="*/ f41 f0 1"/>
              <a:gd name="f47" fmla="*/ f45 1 1031358"/>
              <a:gd name="f48" fmla="*/ f44 1 483781"/>
              <a:gd name="f49" fmla="*/ 0 f45 1"/>
              <a:gd name="f50" fmla="*/ 217967 f44 1"/>
              <a:gd name="f51" fmla="*/ 42530 f45 1"/>
              <a:gd name="f52" fmla="*/ 186069 f44 1"/>
              <a:gd name="f53" fmla="*/ 202019 f45 1"/>
              <a:gd name="f54" fmla="*/ 47846 f44 1"/>
              <a:gd name="f55" fmla="*/ 361507 f45 1"/>
              <a:gd name="f56" fmla="*/ 5316 f44 1"/>
              <a:gd name="f57" fmla="*/ 552893 f45 1"/>
              <a:gd name="f58" fmla="*/ 37214 f44 1"/>
              <a:gd name="f59" fmla="*/ 754912 f45 1"/>
              <a:gd name="f60" fmla="*/ 228600 f44 1"/>
              <a:gd name="f61" fmla="*/ 1031358 f45 1"/>
              <a:gd name="f62" fmla="*/ 483781 f44 1"/>
              <a:gd name="f63" fmla="*/ f46 1 f2"/>
              <a:gd name="f64" fmla="*/ f49 1 1031358"/>
              <a:gd name="f65" fmla="*/ f50 1 483781"/>
              <a:gd name="f66" fmla="*/ f51 1 1031358"/>
              <a:gd name="f67" fmla="*/ f52 1 483781"/>
              <a:gd name="f68" fmla="*/ f53 1 1031358"/>
              <a:gd name="f69" fmla="*/ f54 1 483781"/>
              <a:gd name="f70" fmla="*/ f55 1 1031358"/>
              <a:gd name="f71" fmla="*/ f56 1 483781"/>
              <a:gd name="f72" fmla="*/ f57 1 1031358"/>
              <a:gd name="f73" fmla="*/ f58 1 483781"/>
              <a:gd name="f74" fmla="*/ f59 1 1031358"/>
              <a:gd name="f75" fmla="*/ f60 1 483781"/>
              <a:gd name="f76" fmla="*/ f61 1 1031358"/>
              <a:gd name="f77" fmla="*/ f62 1 483781"/>
              <a:gd name="f78" fmla="*/ f5 1 f47"/>
              <a:gd name="f79" fmla="*/ f6 1 f47"/>
              <a:gd name="f80" fmla="*/ f5 1 f48"/>
              <a:gd name="f81" fmla="*/ f7 1 f48"/>
              <a:gd name="f82" fmla="+- f63 0 f1"/>
              <a:gd name="f83" fmla="*/ f64 1 f47"/>
              <a:gd name="f84" fmla="*/ f65 1 f48"/>
              <a:gd name="f85" fmla="*/ f66 1 f47"/>
              <a:gd name="f86" fmla="*/ f67 1 f48"/>
              <a:gd name="f87" fmla="*/ f68 1 f47"/>
              <a:gd name="f88" fmla="*/ f69 1 f48"/>
              <a:gd name="f89" fmla="*/ f70 1 f47"/>
              <a:gd name="f90" fmla="*/ f71 1 f48"/>
              <a:gd name="f91" fmla="*/ f72 1 f47"/>
              <a:gd name="f92" fmla="*/ f73 1 f48"/>
              <a:gd name="f93" fmla="*/ f74 1 f47"/>
              <a:gd name="f94" fmla="*/ f75 1 f48"/>
              <a:gd name="f95" fmla="*/ f76 1 f47"/>
              <a:gd name="f96" fmla="*/ f77 1 f48"/>
              <a:gd name="f97" fmla="*/ f78 f42 1"/>
              <a:gd name="f98" fmla="*/ f79 f42 1"/>
              <a:gd name="f99" fmla="*/ f81 f43 1"/>
              <a:gd name="f100" fmla="*/ f80 f43 1"/>
              <a:gd name="f101" fmla="*/ f83 f42 1"/>
              <a:gd name="f102" fmla="*/ f84 f43 1"/>
              <a:gd name="f103" fmla="*/ f85 f42 1"/>
              <a:gd name="f104" fmla="*/ f86 f43 1"/>
              <a:gd name="f105" fmla="*/ f87 f42 1"/>
              <a:gd name="f106" fmla="*/ f88 f43 1"/>
              <a:gd name="f107" fmla="*/ f89 f42 1"/>
              <a:gd name="f108" fmla="*/ f90 f43 1"/>
              <a:gd name="f109" fmla="*/ f91 f42 1"/>
              <a:gd name="f110" fmla="*/ f92 f43 1"/>
              <a:gd name="f111" fmla="*/ f93 f42 1"/>
              <a:gd name="f112" fmla="*/ f94 f43 1"/>
              <a:gd name="f113" fmla="*/ f95 f42 1"/>
              <a:gd name="f114" fmla="*/ f96 f43 1"/>
            </a:gdLst>
            <a:ahLst/>
            <a:cxnLst>
              <a:cxn ang="3cd4">
                <a:pos x="hc" y="t"/>
              </a:cxn>
              <a:cxn ang="0">
                <a:pos x="r" y="vc"/>
              </a:cxn>
              <a:cxn ang="cd4">
                <a:pos x="hc" y="b"/>
              </a:cxn>
              <a:cxn ang="cd2">
                <a:pos x="l" y="vc"/>
              </a:cxn>
              <a:cxn ang="f82">
                <a:pos x="f101" y="f102"/>
              </a:cxn>
              <a:cxn ang="f82">
                <a:pos x="f103" y="f104"/>
              </a:cxn>
              <a:cxn ang="f82">
                <a:pos x="f105" y="f106"/>
              </a:cxn>
              <a:cxn ang="f82">
                <a:pos x="f107" y="f108"/>
              </a:cxn>
              <a:cxn ang="f82">
                <a:pos x="f109" y="f110"/>
              </a:cxn>
              <a:cxn ang="f82">
                <a:pos x="f111" y="f112"/>
              </a:cxn>
              <a:cxn ang="f82">
                <a:pos x="f113" y="f114"/>
              </a:cxn>
            </a:cxnLst>
            <a:rect l="f97" t="f100" r="f98" b="f99"/>
            <a:pathLst>
              <a:path w="1031358" h="483781">
                <a:moveTo>
                  <a:pt x="f5" y="f8"/>
                </a:moveTo>
                <a:cubicBezTo>
                  <a:pt x="f9" y="f10"/>
                  <a:pt x="f11" y="f12"/>
                  <a:pt x="f13" y="f14"/>
                </a:cubicBezTo>
                <a:cubicBezTo>
                  <a:pt x="f15" y="f16"/>
                  <a:pt x="f17" y="f18"/>
                  <a:pt x="f19" y="f20"/>
                </a:cubicBezTo>
                <a:cubicBezTo>
                  <a:pt x="f21" y="f22"/>
                  <a:pt x="f23" y="f24"/>
                  <a:pt x="f25" y="f26"/>
                </a:cubicBezTo>
                <a:cubicBezTo>
                  <a:pt x="f27" y="f28"/>
                  <a:pt x="f29" y="f5"/>
                  <a:pt x="f30" y="f31"/>
                </a:cubicBezTo>
                <a:cubicBezTo>
                  <a:pt x="f32" y="f33"/>
                  <a:pt x="f34" y="f35"/>
                  <a:pt x="f36" y="f37"/>
                </a:cubicBezTo>
                <a:cubicBezTo>
                  <a:pt x="f38" y="f23"/>
                  <a:pt x="f39" y="f40"/>
                  <a:pt x="f6" y="f7"/>
                </a:cubicBezTo>
              </a:path>
            </a:pathLst>
          </a:custGeom>
          <a:noFill/>
          <a:ln w="22229">
            <a:solidFill>
              <a:srgbClr val="00B05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9" name="Down Arrow 171"/>
          <p:cNvSpPr/>
          <p:nvPr/>
        </p:nvSpPr>
        <p:spPr>
          <a:xfrm rot="17632788">
            <a:off x="4863101" y="3831428"/>
            <a:ext cx="113888" cy="1813319"/>
          </a:xfrm>
          <a:custGeom>
            <a:avLst>
              <a:gd name="f0" fmla="val 20922"/>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0" name="Rectangle 99"/>
          <p:cNvSpPr/>
          <p:nvPr/>
        </p:nvSpPr>
        <p:spPr>
          <a:xfrm rot="3788088">
            <a:off x="3495744" y="4303469"/>
            <a:ext cx="764356" cy="277584"/>
          </a:xfrm>
          <a:prstGeom prst="rect">
            <a:avLst/>
          </a:prstGeom>
          <a:solidFill>
            <a:srgbClr val="00B050"/>
          </a:solidFill>
          <a:ln w="19046">
            <a:solidFill>
              <a:srgbClr val="003300"/>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91" name="Group 180"/>
          <p:cNvGrpSpPr/>
          <p:nvPr/>
        </p:nvGrpSpPr>
        <p:grpSpPr>
          <a:xfrm>
            <a:off x="152403" y="3979149"/>
            <a:ext cx="5181593" cy="2726447"/>
            <a:chOff x="152403" y="3979149"/>
            <a:chExt cx="5181593" cy="2726447"/>
          </a:xfrm>
        </p:grpSpPr>
        <p:cxnSp>
          <p:nvCxnSpPr>
            <p:cNvPr id="92" name="Straight Connector 153"/>
            <p:cNvCxnSpPr/>
            <p:nvPr/>
          </p:nvCxnSpPr>
          <p:spPr>
            <a:xfrm>
              <a:off x="2743200" y="4876796"/>
              <a:ext cx="0" cy="1828800"/>
            </a:xfrm>
            <a:prstGeom prst="straightConnector1">
              <a:avLst/>
            </a:prstGeom>
            <a:noFill/>
            <a:ln w="9528">
              <a:solidFill>
                <a:srgbClr val="000000"/>
              </a:solidFill>
              <a:prstDash val="solid"/>
              <a:headEnd type="arrow"/>
            </a:ln>
          </p:spPr>
        </p:cxnSp>
        <p:cxnSp>
          <p:nvCxnSpPr>
            <p:cNvPr id="93" name="Straight Arrow Connector 154"/>
            <p:cNvCxnSpPr/>
            <p:nvPr/>
          </p:nvCxnSpPr>
          <p:spPr>
            <a:xfrm>
              <a:off x="2057400" y="6705596"/>
              <a:ext cx="3276596" cy="0"/>
            </a:xfrm>
            <a:prstGeom prst="straightConnector1">
              <a:avLst/>
            </a:prstGeom>
            <a:noFill/>
            <a:ln w="9528">
              <a:solidFill>
                <a:srgbClr val="000000"/>
              </a:solidFill>
              <a:prstDash val="solid"/>
              <a:tailEnd type="arrow"/>
            </a:ln>
          </p:spPr>
        </p:cxnSp>
        <p:sp>
          <p:nvSpPr>
            <p:cNvPr id="94" name="Freeform 156"/>
            <p:cNvSpPr/>
            <p:nvPr/>
          </p:nvSpPr>
          <p:spPr>
            <a:xfrm>
              <a:off x="2849526" y="5450628"/>
              <a:ext cx="2413586" cy="1178771"/>
            </a:xfrm>
            <a:custGeom>
              <a:avLst/>
              <a:gdLst>
                <a:gd name="f0" fmla="val 10800000"/>
                <a:gd name="f1" fmla="val 5400000"/>
                <a:gd name="f2" fmla="val 180"/>
                <a:gd name="f3" fmla="val w"/>
                <a:gd name="f4" fmla="val h"/>
                <a:gd name="f5" fmla="val 0"/>
                <a:gd name="f6" fmla="val 2413590"/>
                <a:gd name="f7" fmla="val 2048539"/>
                <a:gd name="f8" fmla="val 230372"/>
                <a:gd name="f9" fmla="val 36327"/>
                <a:gd name="f10" fmla="val 178981"/>
                <a:gd name="f11" fmla="val 72655"/>
                <a:gd name="f12" fmla="val 127591"/>
                <a:gd name="f13" fmla="val 148855"/>
                <a:gd name="f14" fmla="val 92149"/>
                <a:gd name="f15" fmla="val 225055"/>
                <a:gd name="f16" fmla="val 56707"/>
                <a:gd name="f17" fmla="val 342014"/>
                <a:gd name="f18" fmla="val 457200"/>
                <a:gd name="f19" fmla="val 17721"/>
                <a:gd name="f20" fmla="val 572386"/>
                <a:gd name="f21" fmla="val 35442"/>
                <a:gd name="f22" fmla="val 696433"/>
                <a:gd name="f23" fmla="val 839972"/>
                <a:gd name="f24" fmla="val 198474"/>
                <a:gd name="f25" fmla="val 983511"/>
                <a:gd name="f26" fmla="val 304799"/>
                <a:gd name="f27" fmla="val 1151860"/>
                <a:gd name="f28" fmla="val 469604"/>
                <a:gd name="f29" fmla="val 1318437"/>
                <a:gd name="f30" fmla="val 655674"/>
                <a:gd name="f31" fmla="val 1485014"/>
                <a:gd name="f32" fmla="val 841744"/>
                <a:gd name="f33" fmla="val 1839432"/>
                <a:gd name="f34" fmla="val 1314893"/>
                <a:gd name="f35" fmla="+- 0 0 -90"/>
                <a:gd name="f36" fmla="*/ f3 1 2413590"/>
                <a:gd name="f37" fmla="*/ f4 1 2048539"/>
                <a:gd name="f38" fmla="+- f7 0 f5"/>
                <a:gd name="f39" fmla="+- f6 0 f5"/>
                <a:gd name="f40" fmla="*/ f35 f0 1"/>
                <a:gd name="f41" fmla="*/ f39 1 2413590"/>
                <a:gd name="f42" fmla="*/ f38 1 2048539"/>
                <a:gd name="f43" fmla="*/ 0 f39 1"/>
                <a:gd name="f44" fmla="*/ 230372 f38 1"/>
                <a:gd name="f45" fmla="*/ 148855 f39 1"/>
                <a:gd name="f46" fmla="*/ 92149 f38 1"/>
                <a:gd name="f47" fmla="*/ 457200 f39 1"/>
                <a:gd name="f48" fmla="*/ 17721 f38 1"/>
                <a:gd name="f49" fmla="*/ 839972 f39 1"/>
                <a:gd name="f50" fmla="*/ 198474 f38 1"/>
                <a:gd name="f51" fmla="*/ 1318437 f39 1"/>
                <a:gd name="f52" fmla="*/ 655674 f38 1"/>
                <a:gd name="f53" fmla="*/ 1839432 f39 1"/>
                <a:gd name="f54" fmla="*/ 1314893 f38 1"/>
                <a:gd name="f55" fmla="*/ 2413590 f39 1"/>
                <a:gd name="f56" fmla="*/ 2048539 f38 1"/>
                <a:gd name="f57" fmla="*/ f40 1 f2"/>
                <a:gd name="f58" fmla="*/ f43 1 2413590"/>
                <a:gd name="f59" fmla="*/ f44 1 2048539"/>
                <a:gd name="f60" fmla="*/ f45 1 2413590"/>
                <a:gd name="f61" fmla="*/ f46 1 2048539"/>
                <a:gd name="f62" fmla="*/ f47 1 2413590"/>
                <a:gd name="f63" fmla="*/ f48 1 2048539"/>
                <a:gd name="f64" fmla="*/ f49 1 2413590"/>
                <a:gd name="f65" fmla="*/ f50 1 2048539"/>
                <a:gd name="f66" fmla="*/ f51 1 2413590"/>
                <a:gd name="f67" fmla="*/ f52 1 2048539"/>
                <a:gd name="f68" fmla="*/ f53 1 2413590"/>
                <a:gd name="f69" fmla="*/ f54 1 2048539"/>
                <a:gd name="f70" fmla="*/ f55 1 2413590"/>
                <a:gd name="f71" fmla="*/ f56 1 2048539"/>
                <a:gd name="f72" fmla="*/ f5 1 f41"/>
                <a:gd name="f73" fmla="*/ f6 1 f41"/>
                <a:gd name="f74" fmla="*/ f5 1 f42"/>
                <a:gd name="f75" fmla="*/ f7 1 f42"/>
                <a:gd name="f76" fmla="+- f57 0 f1"/>
                <a:gd name="f77" fmla="*/ f58 1 f41"/>
                <a:gd name="f78" fmla="*/ f59 1 f42"/>
                <a:gd name="f79" fmla="*/ f60 1 f41"/>
                <a:gd name="f80" fmla="*/ f61 1 f42"/>
                <a:gd name="f81" fmla="*/ f62 1 f41"/>
                <a:gd name="f82" fmla="*/ f63 1 f42"/>
                <a:gd name="f83" fmla="*/ f64 1 f41"/>
                <a:gd name="f84" fmla="*/ f65 1 f42"/>
                <a:gd name="f85" fmla="*/ f66 1 f41"/>
                <a:gd name="f86" fmla="*/ f67 1 f42"/>
                <a:gd name="f87" fmla="*/ f68 1 f41"/>
                <a:gd name="f88" fmla="*/ f69 1 f42"/>
                <a:gd name="f89" fmla="*/ f70 1 f41"/>
                <a:gd name="f90" fmla="*/ f71 1 f42"/>
                <a:gd name="f91" fmla="*/ f72 f36 1"/>
                <a:gd name="f92" fmla="*/ f73 f36 1"/>
                <a:gd name="f93" fmla="*/ f75 f37 1"/>
                <a:gd name="f94" fmla="*/ f74 f37 1"/>
                <a:gd name="f95" fmla="*/ f77 f36 1"/>
                <a:gd name="f96" fmla="*/ f78 f37 1"/>
                <a:gd name="f97" fmla="*/ f79 f36 1"/>
                <a:gd name="f98" fmla="*/ f80 f37 1"/>
                <a:gd name="f99" fmla="*/ f81 f36 1"/>
                <a:gd name="f100" fmla="*/ f82 f37 1"/>
                <a:gd name="f101" fmla="*/ f83 f36 1"/>
                <a:gd name="f102" fmla="*/ f84 f37 1"/>
                <a:gd name="f103" fmla="*/ f85 f36 1"/>
                <a:gd name="f104" fmla="*/ f86 f37 1"/>
                <a:gd name="f105" fmla="*/ f87 f36 1"/>
                <a:gd name="f106" fmla="*/ f88 f37 1"/>
                <a:gd name="f107" fmla="*/ f89 f36 1"/>
                <a:gd name="f108" fmla="*/ f90 f37 1"/>
              </a:gdLst>
              <a:ahLst/>
              <a:cxnLst>
                <a:cxn ang="3cd4">
                  <a:pos x="hc" y="t"/>
                </a:cxn>
                <a:cxn ang="0">
                  <a:pos x="r" y="vc"/>
                </a:cxn>
                <a:cxn ang="cd4">
                  <a:pos x="hc" y="b"/>
                </a:cxn>
                <a:cxn ang="cd2">
                  <a:pos x="l" y="vc"/>
                </a:cxn>
                <a:cxn ang="f76">
                  <a:pos x="f95" y="f96"/>
                </a:cxn>
                <a:cxn ang="f76">
                  <a:pos x="f97" y="f98"/>
                </a:cxn>
                <a:cxn ang="f76">
                  <a:pos x="f99" y="f100"/>
                </a:cxn>
                <a:cxn ang="f76">
                  <a:pos x="f101" y="f102"/>
                </a:cxn>
                <a:cxn ang="f76">
                  <a:pos x="f103" y="f104"/>
                </a:cxn>
                <a:cxn ang="f76">
                  <a:pos x="f105" y="f106"/>
                </a:cxn>
                <a:cxn ang="f76">
                  <a:pos x="f107" y="f108"/>
                </a:cxn>
              </a:cxnLst>
              <a:rect l="f91" t="f94" r="f92" b="f93"/>
              <a:pathLst>
                <a:path w="2413590" h="2048539">
                  <a:moveTo>
                    <a:pt x="f5" y="f8"/>
                  </a:moveTo>
                  <a:cubicBezTo>
                    <a:pt x="f9" y="f10"/>
                    <a:pt x="f11" y="f12"/>
                    <a:pt x="f13" y="f14"/>
                  </a:cubicBezTo>
                  <a:cubicBezTo>
                    <a:pt x="f15" y="f16"/>
                    <a:pt x="f17" y="f5"/>
                    <a:pt x="f18" y="f19"/>
                  </a:cubicBezTo>
                  <a:cubicBezTo>
                    <a:pt x="f20" y="f21"/>
                    <a:pt x="f22" y="f14"/>
                    <a:pt x="f23" y="f24"/>
                  </a:cubicBezTo>
                  <a:cubicBezTo>
                    <a:pt x="f25" y="f26"/>
                    <a:pt x="f27" y="f28"/>
                    <a:pt x="f29" y="f30"/>
                  </a:cubicBezTo>
                  <a:cubicBezTo>
                    <a:pt x="f31" y="f32"/>
                    <a:pt x="f33" y="f34"/>
                    <a:pt x="f33" y="f34"/>
                  </a:cubicBezTo>
                  <a:lnTo>
                    <a:pt x="f6" y="f7"/>
                  </a:lnTo>
                </a:path>
              </a:pathLst>
            </a:custGeom>
            <a:noFill/>
            <a:ln w="19046">
              <a:solidFill>
                <a:srgbClr val="4A7EBB"/>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5" name="Freeform 157"/>
            <p:cNvSpPr/>
            <p:nvPr/>
          </p:nvSpPr>
          <p:spPr>
            <a:xfrm>
              <a:off x="3056857" y="5333996"/>
              <a:ext cx="935668" cy="383791"/>
            </a:xfrm>
            <a:custGeom>
              <a:avLst/>
              <a:gdLst>
                <a:gd name="f0" fmla="val 10800000"/>
                <a:gd name="f1" fmla="val 5400000"/>
                <a:gd name="f2" fmla="val 180"/>
                <a:gd name="f3" fmla="val w"/>
                <a:gd name="f4" fmla="val h"/>
                <a:gd name="f5" fmla="val 0"/>
                <a:gd name="f6" fmla="val 935666"/>
                <a:gd name="f7" fmla="val 636181"/>
                <a:gd name="f8" fmla="val 264042"/>
                <a:gd name="f9" fmla="val 100124"/>
                <a:gd name="f10" fmla="val 162147"/>
                <a:gd name="f11" fmla="val 200248"/>
                <a:gd name="f12" fmla="val 60252"/>
                <a:gd name="f13" fmla="val 287080"/>
                <a:gd name="f14" fmla="val 30126"/>
                <a:gd name="f15" fmla="val 373912"/>
                <a:gd name="f16" fmla="val 448340"/>
                <a:gd name="f17" fmla="val 26581"/>
                <a:gd name="f18" fmla="val 520996"/>
                <a:gd name="f19" fmla="val 83288"/>
                <a:gd name="f20" fmla="val 593652"/>
                <a:gd name="f21" fmla="val 139995"/>
                <a:gd name="f22" fmla="val 653902"/>
                <a:gd name="f23" fmla="val 278218"/>
                <a:gd name="f24" fmla="val 723014"/>
                <a:gd name="f25" fmla="val 370367"/>
                <a:gd name="f26" fmla="val 792126"/>
                <a:gd name="f27" fmla="val 462516"/>
                <a:gd name="f28" fmla="val 863896"/>
                <a:gd name="f29" fmla="val 549348"/>
                <a:gd name="f30" fmla="+- 0 0 -90"/>
                <a:gd name="f31" fmla="*/ f3 1 935666"/>
                <a:gd name="f32" fmla="*/ f4 1 636181"/>
                <a:gd name="f33" fmla="+- f7 0 f5"/>
                <a:gd name="f34" fmla="+- f6 0 f5"/>
                <a:gd name="f35" fmla="*/ f30 f0 1"/>
                <a:gd name="f36" fmla="*/ f34 1 935666"/>
                <a:gd name="f37" fmla="*/ f33 1 636181"/>
                <a:gd name="f38" fmla="*/ 0 f34 1"/>
                <a:gd name="f39" fmla="*/ 264042 f33 1"/>
                <a:gd name="f40" fmla="*/ 287080 f34 1"/>
                <a:gd name="f41" fmla="*/ 30126 f33 1"/>
                <a:gd name="f42" fmla="*/ 520996 f34 1"/>
                <a:gd name="f43" fmla="*/ 83288 f33 1"/>
                <a:gd name="f44" fmla="*/ 723014 f34 1"/>
                <a:gd name="f45" fmla="*/ 370367 f33 1"/>
                <a:gd name="f46" fmla="*/ 935666 f34 1"/>
                <a:gd name="f47" fmla="*/ 636181 f33 1"/>
                <a:gd name="f48" fmla="*/ f35 1 f2"/>
                <a:gd name="f49" fmla="*/ f38 1 935666"/>
                <a:gd name="f50" fmla="*/ f39 1 636181"/>
                <a:gd name="f51" fmla="*/ f40 1 935666"/>
                <a:gd name="f52" fmla="*/ f41 1 636181"/>
                <a:gd name="f53" fmla="*/ f42 1 935666"/>
                <a:gd name="f54" fmla="*/ f43 1 636181"/>
                <a:gd name="f55" fmla="*/ f44 1 935666"/>
                <a:gd name="f56" fmla="*/ f45 1 636181"/>
                <a:gd name="f57" fmla="*/ f46 1 935666"/>
                <a:gd name="f58" fmla="*/ f47 1 636181"/>
                <a:gd name="f59" fmla="*/ f5 1 f36"/>
                <a:gd name="f60" fmla="*/ f6 1 f36"/>
                <a:gd name="f61" fmla="*/ f5 1 f37"/>
                <a:gd name="f62" fmla="*/ f7 1 f37"/>
                <a:gd name="f63" fmla="+- f48 0 f1"/>
                <a:gd name="f64" fmla="*/ f49 1 f36"/>
                <a:gd name="f65" fmla="*/ f50 1 f37"/>
                <a:gd name="f66" fmla="*/ f51 1 f36"/>
                <a:gd name="f67" fmla="*/ f52 1 f37"/>
                <a:gd name="f68" fmla="*/ f53 1 f36"/>
                <a:gd name="f69" fmla="*/ f54 1 f37"/>
                <a:gd name="f70" fmla="*/ f55 1 f36"/>
                <a:gd name="f71" fmla="*/ f56 1 f37"/>
                <a:gd name="f72" fmla="*/ f57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Lst>
              <a:rect l="f74" t="f77" r="f75" b="f76"/>
              <a:pathLst>
                <a:path w="935666" h="636181">
                  <a:moveTo>
                    <a:pt x="f5" y="f8"/>
                  </a:moveTo>
                  <a:cubicBezTo>
                    <a:pt x="f9" y="f10"/>
                    <a:pt x="f11" y="f12"/>
                    <a:pt x="f13" y="f14"/>
                  </a:cubicBezTo>
                  <a:cubicBezTo>
                    <a:pt x="f15" y="f5"/>
                    <a:pt x="f16" y="f17"/>
                    <a:pt x="f18" y="f19"/>
                  </a:cubicBezTo>
                  <a:cubicBezTo>
                    <a:pt x="f20" y="f21"/>
                    <a:pt x="f22" y="f23"/>
                    <a:pt x="f24" y="f25"/>
                  </a:cubicBezTo>
                  <a:cubicBezTo>
                    <a:pt x="f26" y="f27"/>
                    <a:pt x="f28" y="f29"/>
                    <a:pt x="f6" y="f7"/>
                  </a:cubicBezTo>
                </a:path>
              </a:pathLst>
            </a:custGeom>
            <a:noFill/>
            <a:ln w="19046">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6" name="Freeform 158"/>
            <p:cNvSpPr/>
            <p:nvPr/>
          </p:nvSpPr>
          <p:spPr>
            <a:xfrm>
              <a:off x="2897367" y="5333996"/>
              <a:ext cx="1031360" cy="381003"/>
            </a:xfrm>
            <a:custGeom>
              <a:avLst/>
              <a:gdLst>
                <a:gd name="f0" fmla="val 10800000"/>
                <a:gd name="f1" fmla="val 5400000"/>
                <a:gd name="f2" fmla="val 180"/>
                <a:gd name="f3" fmla="val w"/>
                <a:gd name="f4" fmla="val h"/>
                <a:gd name="f5" fmla="val 0"/>
                <a:gd name="f6" fmla="val 1031358"/>
                <a:gd name="f7" fmla="val 483781"/>
                <a:gd name="f8" fmla="val 217967"/>
                <a:gd name="f9" fmla="val 4430"/>
                <a:gd name="f10" fmla="val 216194"/>
                <a:gd name="f11" fmla="val 8860"/>
                <a:gd name="f12" fmla="val 214422"/>
                <a:gd name="f13" fmla="val 42530"/>
                <a:gd name="f14" fmla="val 186069"/>
                <a:gd name="f15" fmla="val 76200"/>
                <a:gd name="f16" fmla="val 157716"/>
                <a:gd name="f17" fmla="val 148856"/>
                <a:gd name="f18" fmla="val 77971"/>
                <a:gd name="f19" fmla="val 202019"/>
                <a:gd name="f20" fmla="val 47846"/>
                <a:gd name="f21" fmla="val 255182"/>
                <a:gd name="f22" fmla="val 17721"/>
                <a:gd name="f23" fmla="val 303028"/>
                <a:gd name="f24" fmla="val 7088"/>
                <a:gd name="f25" fmla="val 361507"/>
                <a:gd name="f26" fmla="val 5316"/>
                <a:gd name="f27" fmla="val 419986"/>
                <a:gd name="f28" fmla="val 3544"/>
                <a:gd name="f29" fmla="val 487325"/>
                <a:gd name="f30" fmla="val 552893"/>
                <a:gd name="f31" fmla="val 37214"/>
                <a:gd name="f32" fmla="val 618461"/>
                <a:gd name="f33" fmla="val 74428"/>
                <a:gd name="f34" fmla="val 675168"/>
                <a:gd name="f35" fmla="val 154172"/>
                <a:gd name="f36" fmla="val 754912"/>
                <a:gd name="f37" fmla="val 228600"/>
                <a:gd name="f38" fmla="val 834656"/>
                <a:gd name="f39" fmla="val 933007"/>
                <a:gd name="f40" fmla="val 393404"/>
                <a:gd name="f41" fmla="+- 0 0 -90"/>
                <a:gd name="f42" fmla="*/ f3 1 1031358"/>
                <a:gd name="f43" fmla="*/ f4 1 483781"/>
                <a:gd name="f44" fmla="+- f7 0 f5"/>
                <a:gd name="f45" fmla="+- f6 0 f5"/>
                <a:gd name="f46" fmla="*/ f41 f0 1"/>
                <a:gd name="f47" fmla="*/ f45 1 1031358"/>
                <a:gd name="f48" fmla="*/ f44 1 483781"/>
                <a:gd name="f49" fmla="*/ 0 f45 1"/>
                <a:gd name="f50" fmla="*/ 217967 f44 1"/>
                <a:gd name="f51" fmla="*/ 42530 f45 1"/>
                <a:gd name="f52" fmla="*/ 186069 f44 1"/>
                <a:gd name="f53" fmla="*/ 202019 f45 1"/>
                <a:gd name="f54" fmla="*/ 47846 f44 1"/>
                <a:gd name="f55" fmla="*/ 361507 f45 1"/>
                <a:gd name="f56" fmla="*/ 5316 f44 1"/>
                <a:gd name="f57" fmla="*/ 552893 f45 1"/>
                <a:gd name="f58" fmla="*/ 37214 f44 1"/>
                <a:gd name="f59" fmla="*/ 754912 f45 1"/>
                <a:gd name="f60" fmla="*/ 228600 f44 1"/>
                <a:gd name="f61" fmla="*/ 1031358 f45 1"/>
                <a:gd name="f62" fmla="*/ 483781 f44 1"/>
                <a:gd name="f63" fmla="*/ f46 1 f2"/>
                <a:gd name="f64" fmla="*/ f49 1 1031358"/>
                <a:gd name="f65" fmla="*/ f50 1 483781"/>
                <a:gd name="f66" fmla="*/ f51 1 1031358"/>
                <a:gd name="f67" fmla="*/ f52 1 483781"/>
                <a:gd name="f68" fmla="*/ f53 1 1031358"/>
                <a:gd name="f69" fmla="*/ f54 1 483781"/>
                <a:gd name="f70" fmla="*/ f55 1 1031358"/>
                <a:gd name="f71" fmla="*/ f56 1 483781"/>
                <a:gd name="f72" fmla="*/ f57 1 1031358"/>
                <a:gd name="f73" fmla="*/ f58 1 483781"/>
                <a:gd name="f74" fmla="*/ f59 1 1031358"/>
                <a:gd name="f75" fmla="*/ f60 1 483781"/>
                <a:gd name="f76" fmla="*/ f61 1 1031358"/>
                <a:gd name="f77" fmla="*/ f62 1 483781"/>
                <a:gd name="f78" fmla="*/ f5 1 f47"/>
                <a:gd name="f79" fmla="*/ f6 1 f47"/>
                <a:gd name="f80" fmla="*/ f5 1 f48"/>
                <a:gd name="f81" fmla="*/ f7 1 f48"/>
                <a:gd name="f82" fmla="+- f63 0 f1"/>
                <a:gd name="f83" fmla="*/ f64 1 f47"/>
                <a:gd name="f84" fmla="*/ f65 1 f48"/>
                <a:gd name="f85" fmla="*/ f66 1 f47"/>
                <a:gd name="f86" fmla="*/ f67 1 f48"/>
                <a:gd name="f87" fmla="*/ f68 1 f47"/>
                <a:gd name="f88" fmla="*/ f69 1 f48"/>
                <a:gd name="f89" fmla="*/ f70 1 f47"/>
                <a:gd name="f90" fmla="*/ f71 1 f48"/>
                <a:gd name="f91" fmla="*/ f72 1 f47"/>
                <a:gd name="f92" fmla="*/ f73 1 f48"/>
                <a:gd name="f93" fmla="*/ f74 1 f47"/>
                <a:gd name="f94" fmla="*/ f75 1 f48"/>
                <a:gd name="f95" fmla="*/ f76 1 f47"/>
                <a:gd name="f96" fmla="*/ f77 1 f48"/>
                <a:gd name="f97" fmla="*/ f78 f42 1"/>
                <a:gd name="f98" fmla="*/ f79 f42 1"/>
                <a:gd name="f99" fmla="*/ f81 f43 1"/>
                <a:gd name="f100" fmla="*/ f80 f43 1"/>
                <a:gd name="f101" fmla="*/ f83 f42 1"/>
                <a:gd name="f102" fmla="*/ f84 f43 1"/>
                <a:gd name="f103" fmla="*/ f85 f42 1"/>
                <a:gd name="f104" fmla="*/ f86 f43 1"/>
                <a:gd name="f105" fmla="*/ f87 f42 1"/>
                <a:gd name="f106" fmla="*/ f88 f43 1"/>
                <a:gd name="f107" fmla="*/ f89 f42 1"/>
                <a:gd name="f108" fmla="*/ f90 f43 1"/>
                <a:gd name="f109" fmla="*/ f91 f42 1"/>
                <a:gd name="f110" fmla="*/ f92 f43 1"/>
                <a:gd name="f111" fmla="*/ f93 f42 1"/>
                <a:gd name="f112" fmla="*/ f94 f43 1"/>
                <a:gd name="f113" fmla="*/ f95 f42 1"/>
                <a:gd name="f114" fmla="*/ f96 f43 1"/>
              </a:gdLst>
              <a:ahLst/>
              <a:cxnLst>
                <a:cxn ang="3cd4">
                  <a:pos x="hc" y="t"/>
                </a:cxn>
                <a:cxn ang="0">
                  <a:pos x="r" y="vc"/>
                </a:cxn>
                <a:cxn ang="cd4">
                  <a:pos x="hc" y="b"/>
                </a:cxn>
                <a:cxn ang="cd2">
                  <a:pos x="l" y="vc"/>
                </a:cxn>
                <a:cxn ang="f82">
                  <a:pos x="f101" y="f102"/>
                </a:cxn>
                <a:cxn ang="f82">
                  <a:pos x="f103" y="f104"/>
                </a:cxn>
                <a:cxn ang="f82">
                  <a:pos x="f105" y="f106"/>
                </a:cxn>
                <a:cxn ang="f82">
                  <a:pos x="f107" y="f108"/>
                </a:cxn>
                <a:cxn ang="f82">
                  <a:pos x="f109" y="f110"/>
                </a:cxn>
                <a:cxn ang="f82">
                  <a:pos x="f111" y="f112"/>
                </a:cxn>
                <a:cxn ang="f82">
                  <a:pos x="f113" y="f114"/>
                </a:cxn>
              </a:cxnLst>
              <a:rect l="f97" t="f100" r="f98" b="f99"/>
              <a:pathLst>
                <a:path w="1031358" h="483781">
                  <a:moveTo>
                    <a:pt x="f5" y="f8"/>
                  </a:moveTo>
                  <a:cubicBezTo>
                    <a:pt x="f9" y="f10"/>
                    <a:pt x="f11" y="f12"/>
                    <a:pt x="f13" y="f14"/>
                  </a:cubicBezTo>
                  <a:cubicBezTo>
                    <a:pt x="f15" y="f16"/>
                    <a:pt x="f17" y="f18"/>
                    <a:pt x="f19" y="f20"/>
                  </a:cubicBezTo>
                  <a:cubicBezTo>
                    <a:pt x="f21" y="f22"/>
                    <a:pt x="f23" y="f24"/>
                    <a:pt x="f25" y="f26"/>
                  </a:cubicBezTo>
                  <a:cubicBezTo>
                    <a:pt x="f27" y="f28"/>
                    <a:pt x="f29" y="f5"/>
                    <a:pt x="f30" y="f31"/>
                  </a:cubicBezTo>
                  <a:cubicBezTo>
                    <a:pt x="f32" y="f33"/>
                    <a:pt x="f34" y="f35"/>
                    <a:pt x="f36" y="f37"/>
                  </a:cubicBezTo>
                  <a:cubicBezTo>
                    <a:pt x="f38" y="f23"/>
                    <a:pt x="f39" y="f40"/>
                    <a:pt x="f6" y="f7"/>
                  </a:cubicBezTo>
                </a:path>
              </a:pathLst>
            </a:custGeom>
            <a:noFill/>
            <a:ln w="22229">
              <a:solidFill>
                <a:srgbClr val="00B05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cxnSp>
          <p:nvCxnSpPr>
            <p:cNvPr id="97" name="Straight Connector 159"/>
            <p:cNvCxnSpPr/>
            <p:nvPr/>
          </p:nvCxnSpPr>
          <p:spPr>
            <a:xfrm>
              <a:off x="152403" y="4876796"/>
              <a:ext cx="0" cy="1828800"/>
            </a:xfrm>
            <a:prstGeom prst="straightConnector1">
              <a:avLst/>
            </a:prstGeom>
            <a:noFill/>
            <a:ln w="9528">
              <a:solidFill>
                <a:srgbClr val="000000"/>
              </a:solidFill>
              <a:prstDash val="solid"/>
              <a:headEnd type="arrow"/>
            </a:ln>
          </p:spPr>
        </p:cxnSp>
        <p:cxnSp>
          <p:nvCxnSpPr>
            <p:cNvPr id="98" name="Straight Arrow Connector 160"/>
            <p:cNvCxnSpPr/>
            <p:nvPr/>
          </p:nvCxnSpPr>
          <p:spPr>
            <a:xfrm>
              <a:off x="152403" y="6705596"/>
              <a:ext cx="2514600" cy="0"/>
            </a:xfrm>
            <a:prstGeom prst="straightConnector1">
              <a:avLst/>
            </a:prstGeom>
            <a:noFill/>
            <a:ln w="9528">
              <a:solidFill>
                <a:srgbClr val="000000"/>
              </a:solidFill>
              <a:prstDash val="solid"/>
              <a:tailEnd type="arrow"/>
            </a:ln>
          </p:spPr>
        </p:cxnSp>
        <p:sp>
          <p:nvSpPr>
            <p:cNvPr id="99" name="Freeform 161"/>
            <p:cNvSpPr/>
            <p:nvPr/>
          </p:nvSpPr>
          <p:spPr>
            <a:xfrm>
              <a:off x="258729" y="5450628"/>
              <a:ext cx="2413586" cy="1178771"/>
            </a:xfrm>
            <a:custGeom>
              <a:avLst/>
              <a:gdLst>
                <a:gd name="f0" fmla="val 10800000"/>
                <a:gd name="f1" fmla="val 5400000"/>
                <a:gd name="f2" fmla="val 180"/>
                <a:gd name="f3" fmla="val w"/>
                <a:gd name="f4" fmla="val h"/>
                <a:gd name="f5" fmla="val 0"/>
                <a:gd name="f6" fmla="val 2413590"/>
                <a:gd name="f7" fmla="val 2048539"/>
                <a:gd name="f8" fmla="val 230372"/>
                <a:gd name="f9" fmla="val 36327"/>
                <a:gd name="f10" fmla="val 178981"/>
                <a:gd name="f11" fmla="val 72655"/>
                <a:gd name="f12" fmla="val 127591"/>
                <a:gd name="f13" fmla="val 148855"/>
                <a:gd name="f14" fmla="val 92149"/>
                <a:gd name="f15" fmla="val 225055"/>
                <a:gd name="f16" fmla="val 56707"/>
                <a:gd name="f17" fmla="val 342014"/>
                <a:gd name="f18" fmla="val 457200"/>
                <a:gd name="f19" fmla="val 17721"/>
                <a:gd name="f20" fmla="val 572386"/>
                <a:gd name="f21" fmla="val 35442"/>
                <a:gd name="f22" fmla="val 696433"/>
                <a:gd name="f23" fmla="val 839972"/>
                <a:gd name="f24" fmla="val 198474"/>
                <a:gd name="f25" fmla="val 983511"/>
                <a:gd name="f26" fmla="val 304799"/>
                <a:gd name="f27" fmla="val 1151860"/>
                <a:gd name="f28" fmla="val 469604"/>
                <a:gd name="f29" fmla="val 1318437"/>
                <a:gd name="f30" fmla="val 655674"/>
                <a:gd name="f31" fmla="val 1485014"/>
                <a:gd name="f32" fmla="val 841744"/>
                <a:gd name="f33" fmla="val 1839432"/>
                <a:gd name="f34" fmla="val 1314893"/>
                <a:gd name="f35" fmla="+- 0 0 -90"/>
                <a:gd name="f36" fmla="*/ f3 1 2413590"/>
                <a:gd name="f37" fmla="*/ f4 1 2048539"/>
                <a:gd name="f38" fmla="+- f7 0 f5"/>
                <a:gd name="f39" fmla="+- f6 0 f5"/>
                <a:gd name="f40" fmla="*/ f35 f0 1"/>
                <a:gd name="f41" fmla="*/ f39 1 2413590"/>
                <a:gd name="f42" fmla="*/ f38 1 2048539"/>
                <a:gd name="f43" fmla="*/ 0 f39 1"/>
                <a:gd name="f44" fmla="*/ 230372 f38 1"/>
                <a:gd name="f45" fmla="*/ 148855 f39 1"/>
                <a:gd name="f46" fmla="*/ 92149 f38 1"/>
                <a:gd name="f47" fmla="*/ 457200 f39 1"/>
                <a:gd name="f48" fmla="*/ 17721 f38 1"/>
                <a:gd name="f49" fmla="*/ 839972 f39 1"/>
                <a:gd name="f50" fmla="*/ 198474 f38 1"/>
                <a:gd name="f51" fmla="*/ 1318437 f39 1"/>
                <a:gd name="f52" fmla="*/ 655674 f38 1"/>
                <a:gd name="f53" fmla="*/ 1839432 f39 1"/>
                <a:gd name="f54" fmla="*/ 1314893 f38 1"/>
                <a:gd name="f55" fmla="*/ 2413590 f39 1"/>
                <a:gd name="f56" fmla="*/ 2048539 f38 1"/>
                <a:gd name="f57" fmla="*/ f40 1 f2"/>
                <a:gd name="f58" fmla="*/ f43 1 2413590"/>
                <a:gd name="f59" fmla="*/ f44 1 2048539"/>
                <a:gd name="f60" fmla="*/ f45 1 2413590"/>
                <a:gd name="f61" fmla="*/ f46 1 2048539"/>
                <a:gd name="f62" fmla="*/ f47 1 2413590"/>
                <a:gd name="f63" fmla="*/ f48 1 2048539"/>
                <a:gd name="f64" fmla="*/ f49 1 2413590"/>
                <a:gd name="f65" fmla="*/ f50 1 2048539"/>
                <a:gd name="f66" fmla="*/ f51 1 2413590"/>
                <a:gd name="f67" fmla="*/ f52 1 2048539"/>
                <a:gd name="f68" fmla="*/ f53 1 2413590"/>
                <a:gd name="f69" fmla="*/ f54 1 2048539"/>
                <a:gd name="f70" fmla="*/ f55 1 2413590"/>
                <a:gd name="f71" fmla="*/ f56 1 2048539"/>
                <a:gd name="f72" fmla="*/ f5 1 f41"/>
                <a:gd name="f73" fmla="*/ f6 1 f41"/>
                <a:gd name="f74" fmla="*/ f5 1 f42"/>
                <a:gd name="f75" fmla="*/ f7 1 f42"/>
                <a:gd name="f76" fmla="+- f57 0 f1"/>
                <a:gd name="f77" fmla="*/ f58 1 f41"/>
                <a:gd name="f78" fmla="*/ f59 1 f42"/>
                <a:gd name="f79" fmla="*/ f60 1 f41"/>
                <a:gd name="f80" fmla="*/ f61 1 f42"/>
                <a:gd name="f81" fmla="*/ f62 1 f41"/>
                <a:gd name="f82" fmla="*/ f63 1 f42"/>
                <a:gd name="f83" fmla="*/ f64 1 f41"/>
                <a:gd name="f84" fmla="*/ f65 1 f42"/>
                <a:gd name="f85" fmla="*/ f66 1 f41"/>
                <a:gd name="f86" fmla="*/ f67 1 f42"/>
                <a:gd name="f87" fmla="*/ f68 1 f41"/>
                <a:gd name="f88" fmla="*/ f69 1 f42"/>
                <a:gd name="f89" fmla="*/ f70 1 f41"/>
                <a:gd name="f90" fmla="*/ f71 1 f42"/>
                <a:gd name="f91" fmla="*/ f72 f36 1"/>
                <a:gd name="f92" fmla="*/ f73 f36 1"/>
                <a:gd name="f93" fmla="*/ f75 f37 1"/>
                <a:gd name="f94" fmla="*/ f74 f37 1"/>
                <a:gd name="f95" fmla="*/ f77 f36 1"/>
                <a:gd name="f96" fmla="*/ f78 f37 1"/>
                <a:gd name="f97" fmla="*/ f79 f36 1"/>
                <a:gd name="f98" fmla="*/ f80 f37 1"/>
                <a:gd name="f99" fmla="*/ f81 f36 1"/>
                <a:gd name="f100" fmla="*/ f82 f37 1"/>
                <a:gd name="f101" fmla="*/ f83 f36 1"/>
                <a:gd name="f102" fmla="*/ f84 f37 1"/>
                <a:gd name="f103" fmla="*/ f85 f36 1"/>
                <a:gd name="f104" fmla="*/ f86 f37 1"/>
                <a:gd name="f105" fmla="*/ f87 f36 1"/>
                <a:gd name="f106" fmla="*/ f88 f37 1"/>
                <a:gd name="f107" fmla="*/ f89 f36 1"/>
                <a:gd name="f108" fmla="*/ f90 f37 1"/>
              </a:gdLst>
              <a:ahLst/>
              <a:cxnLst>
                <a:cxn ang="3cd4">
                  <a:pos x="hc" y="t"/>
                </a:cxn>
                <a:cxn ang="0">
                  <a:pos x="r" y="vc"/>
                </a:cxn>
                <a:cxn ang="cd4">
                  <a:pos x="hc" y="b"/>
                </a:cxn>
                <a:cxn ang="cd2">
                  <a:pos x="l" y="vc"/>
                </a:cxn>
                <a:cxn ang="f76">
                  <a:pos x="f95" y="f96"/>
                </a:cxn>
                <a:cxn ang="f76">
                  <a:pos x="f97" y="f98"/>
                </a:cxn>
                <a:cxn ang="f76">
                  <a:pos x="f99" y="f100"/>
                </a:cxn>
                <a:cxn ang="f76">
                  <a:pos x="f101" y="f102"/>
                </a:cxn>
                <a:cxn ang="f76">
                  <a:pos x="f103" y="f104"/>
                </a:cxn>
                <a:cxn ang="f76">
                  <a:pos x="f105" y="f106"/>
                </a:cxn>
                <a:cxn ang="f76">
                  <a:pos x="f107" y="f108"/>
                </a:cxn>
              </a:cxnLst>
              <a:rect l="f91" t="f94" r="f92" b="f93"/>
              <a:pathLst>
                <a:path w="2413590" h="2048539">
                  <a:moveTo>
                    <a:pt x="f5" y="f8"/>
                  </a:moveTo>
                  <a:cubicBezTo>
                    <a:pt x="f9" y="f10"/>
                    <a:pt x="f11" y="f12"/>
                    <a:pt x="f13" y="f14"/>
                  </a:cubicBezTo>
                  <a:cubicBezTo>
                    <a:pt x="f15" y="f16"/>
                    <a:pt x="f17" y="f5"/>
                    <a:pt x="f18" y="f19"/>
                  </a:cubicBezTo>
                  <a:cubicBezTo>
                    <a:pt x="f20" y="f21"/>
                    <a:pt x="f22" y="f14"/>
                    <a:pt x="f23" y="f24"/>
                  </a:cubicBezTo>
                  <a:cubicBezTo>
                    <a:pt x="f25" y="f26"/>
                    <a:pt x="f27" y="f28"/>
                    <a:pt x="f29" y="f30"/>
                  </a:cubicBezTo>
                  <a:cubicBezTo>
                    <a:pt x="f31" y="f32"/>
                    <a:pt x="f33" y="f34"/>
                    <a:pt x="f33" y="f34"/>
                  </a:cubicBezTo>
                  <a:lnTo>
                    <a:pt x="f6" y="f7"/>
                  </a:lnTo>
                </a:path>
              </a:pathLst>
            </a:custGeom>
            <a:noFill/>
            <a:ln w="19046">
              <a:solidFill>
                <a:srgbClr val="4A7EBB"/>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0" name="Freeform 165"/>
            <p:cNvSpPr/>
            <p:nvPr/>
          </p:nvSpPr>
          <p:spPr>
            <a:xfrm>
              <a:off x="276450" y="5364126"/>
              <a:ext cx="1031360" cy="274676"/>
            </a:xfrm>
            <a:custGeom>
              <a:avLst/>
              <a:gdLst>
                <a:gd name="f0" fmla="val 10800000"/>
                <a:gd name="f1" fmla="val 5400000"/>
                <a:gd name="f2" fmla="val 180"/>
                <a:gd name="f3" fmla="val w"/>
                <a:gd name="f4" fmla="val h"/>
                <a:gd name="f5" fmla="val 0"/>
                <a:gd name="f6" fmla="val 1031358"/>
                <a:gd name="f7" fmla="val 274675"/>
                <a:gd name="f8" fmla="val 178982"/>
                <a:gd name="f9" fmla="val 77972"/>
                <a:gd name="f10" fmla="val 123160"/>
                <a:gd name="f11" fmla="val 155944"/>
                <a:gd name="f12" fmla="val 67339"/>
                <a:gd name="f13" fmla="val 223283"/>
                <a:gd name="f14" fmla="val 40758"/>
                <a:gd name="f15" fmla="val 290622"/>
                <a:gd name="f16" fmla="val 14177"/>
                <a:gd name="f17" fmla="val 350874"/>
                <a:gd name="f18" fmla="val 23037"/>
                <a:gd name="f19" fmla="val 404037"/>
                <a:gd name="f20" fmla="val 19493"/>
                <a:gd name="f21" fmla="val 457200"/>
                <a:gd name="f22" fmla="val 15949"/>
                <a:gd name="f23" fmla="val 482009"/>
                <a:gd name="f24" fmla="val 542260"/>
                <a:gd name="f25" fmla="val 602511"/>
                <a:gd name="f26" fmla="val 38986"/>
                <a:gd name="f27" fmla="val 765544"/>
                <a:gd name="f28" fmla="val 136451"/>
                <a:gd name="f29" fmla="val 847060"/>
                <a:gd name="f30" fmla="val 178981"/>
                <a:gd name="f31" fmla="val 1010093"/>
                <a:gd name="f32" fmla="val 260498"/>
                <a:gd name="f33" fmla="+- 0 0 -90"/>
                <a:gd name="f34" fmla="*/ f3 1 1031358"/>
                <a:gd name="f35" fmla="*/ f4 1 274675"/>
                <a:gd name="f36" fmla="+- f7 0 f5"/>
                <a:gd name="f37" fmla="+- f6 0 f5"/>
                <a:gd name="f38" fmla="*/ f33 f0 1"/>
                <a:gd name="f39" fmla="*/ f37 1 1031358"/>
                <a:gd name="f40" fmla="*/ f36 1 274675"/>
                <a:gd name="f41" fmla="*/ 0 f37 1"/>
                <a:gd name="f42" fmla="*/ 178982 f36 1"/>
                <a:gd name="f43" fmla="*/ 223283 f37 1"/>
                <a:gd name="f44" fmla="*/ 40758 f36 1"/>
                <a:gd name="f45" fmla="*/ 404037 f37 1"/>
                <a:gd name="f46" fmla="*/ 19493 f36 1"/>
                <a:gd name="f47" fmla="*/ 542260 f37 1"/>
                <a:gd name="f48" fmla="*/ 765544 f37 1"/>
                <a:gd name="f49" fmla="*/ 136451 f36 1"/>
                <a:gd name="f50" fmla="*/ 1031358 f37 1"/>
                <a:gd name="f51" fmla="*/ 274675 f36 1"/>
                <a:gd name="f52" fmla="*/ f38 1 f2"/>
                <a:gd name="f53" fmla="*/ f41 1 1031358"/>
                <a:gd name="f54" fmla="*/ f42 1 274675"/>
                <a:gd name="f55" fmla="*/ f43 1 1031358"/>
                <a:gd name="f56" fmla="*/ f44 1 274675"/>
                <a:gd name="f57" fmla="*/ f45 1 1031358"/>
                <a:gd name="f58" fmla="*/ f46 1 274675"/>
                <a:gd name="f59" fmla="*/ f47 1 1031358"/>
                <a:gd name="f60" fmla="*/ f48 1 1031358"/>
                <a:gd name="f61" fmla="*/ f49 1 274675"/>
                <a:gd name="f62" fmla="*/ f50 1 1031358"/>
                <a:gd name="f63" fmla="*/ f51 1 274675"/>
                <a:gd name="f64" fmla="*/ f5 1 f39"/>
                <a:gd name="f65" fmla="*/ f6 1 f39"/>
                <a:gd name="f66" fmla="*/ f5 1 f40"/>
                <a:gd name="f67" fmla="*/ f7 1 f40"/>
                <a:gd name="f68" fmla="+- f52 0 f1"/>
                <a:gd name="f69" fmla="*/ f53 1 f39"/>
                <a:gd name="f70" fmla="*/ f54 1 f40"/>
                <a:gd name="f71" fmla="*/ f55 1 f39"/>
                <a:gd name="f72" fmla="*/ f56 1 f40"/>
                <a:gd name="f73" fmla="*/ f57 1 f39"/>
                <a:gd name="f74" fmla="*/ f58 1 f40"/>
                <a:gd name="f75" fmla="*/ f59 1 f39"/>
                <a:gd name="f76" fmla="*/ f60 1 f39"/>
                <a:gd name="f77" fmla="*/ f61 1 f40"/>
                <a:gd name="f78" fmla="*/ f62 1 f39"/>
                <a:gd name="f79" fmla="*/ f63 1 f40"/>
                <a:gd name="f80" fmla="*/ f64 f34 1"/>
                <a:gd name="f81" fmla="*/ f65 f34 1"/>
                <a:gd name="f82" fmla="*/ f67 f35 1"/>
                <a:gd name="f83" fmla="*/ f66 f35 1"/>
                <a:gd name="f84" fmla="*/ f69 f34 1"/>
                <a:gd name="f85" fmla="*/ f70 f35 1"/>
                <a:gd name="f86" fmla="*/ f71 f34 1"/>
                <a:gd name="f87" fmla="*/ f72 f35 1"/>
                <a:gd name="f88" fmla="*/ f73 f34 1"/>
                <a:gd name="f89" fmla="*/ f74 f35 1"/>
                <a:gd name="f90" fmla="*/ f75 f34 1"/>
                <a:gd name="f91" fmla="*/ f76 f34 1"/>
                <a:gd name="f92" fmla="*/ f77 f35 1"/>
                <a:gd name="f93" fmla="*/ f78 f34 1"/>
                <a:gd name="f94" fmla="*/ f79 f35 1"/>
              </a:gdLst>
              <a:ahLst/>
              <a:cxnLst>
                <a:cxn ang="3cd4">
                  <a:pos x="hc" y="t"/>
                </a:cxn>
                <a:cxn ang="0">
                  <a:pos x="r" y="vc"/>
                </a:cxn>
                <a:cxn ang="cd4">
                  <a:pos x="hc" y="b"/>
                </a:cxn>
                <a:cxn ang="cd2">
                  <a:pos x="l" y="vc"/>
                </a:cxn>
                <a:cxn ang="f68">
                  <a:pos x="f84" y="f85"/>
                </a:cxn>
                <a:cxn ang="f68">
                  <a:pos x="f86" y="f87"/>
                </a:cxn>
                <a:cxn ang="f68">
                  <a:pos x="f88" y="f89"/>
                </a:cxn>
                <a:cxn ang="f68">
                  <a:pos x="f90" y="f89"/>
                </a:cxn>
                <a:cxn ang="f68">
                  <a:pos x="f91" y="f92"/>
                </a:cxn>
                <a:cxn ang="f68">
                  <a:pos x="f93" y="f94"/>
                </a:cxn>
              </a:cxnLst>
              <a:rect l="f80" t="f83" r="f81" b="f82"/>
              <a:pathLst>
                <a:path w="1031358" h="274675">
                  <a:moveTo>
                    <a:pt x="f5" y="f8"/>
                  </a:moveTo>
                  <a:cubicBezTo>
                    <a:pt x="f9" y="f10"/>
                    <a:pt x="f11" y="f12"/>
                    <a:pt x="f13" y="f14"/>
                  </a:cubicBezTo>
                  <a:cubicBezTo>
                    <a:pt x="f15" y="f16"/>
                    <a:pt x="f17" y="f18"/>
                    <a:pt x="f19" y="f20"/>
                  </a:cubicBezTo>
                  <a:cubicBezTo>
                    <a:pt x="f21" y="f22"/>
                    <a:pt x="f23" y="f5"/>
                    <a:pt x="f24" y="f20"/>
                  </a:cubicBezTo>
                  <a:cubicBezTo>
                    <a:pt x="f25" y="f26"/>
                    <a:pt x="f27" y="f28"/>
                    <a:pt x="f27" y="f28"/>
                  </a:cubicBezTo>
                  <a:cubicBezTo>
                    <a:pt x="f29" y="f30"/>
                    <a:pt x="f31" y="f32"/>
                    <a:pt x="f6" y="f7"/>
                  </a:cubicBezTo>
                </a:path>
              </a:pathLst>
            </a:custGeom>
            <a:noFill/>
            <a:ln w="22229">
              <a:solidFill>
                <a:srgbClr val="00B05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1" name="Freeform 168"/>
            <p:cNvSpPr/>
            <p:nvPr/>
          </p:nvSpPr>
          <p:spPr>
            <a:xfrm>
              <a:off x="287075" y="5422602"/>
              <a:ext cx="1158947" cy="322518"/>
            </a:xfrm>
            <a:custGeom>
              <a:avLst/>
              <a:gdLst>
                <a:gd name="f0" fmla="val 10800000"/>
                <a:gd name="f1" fmla="val 5400000"/>
                <a:gd name="f2" fmla="val 180"/>
                <a:gd name="f3" fmla="val w"/>
                <a:gd name="f4" fmla="val h"/>
                <a:gd name="f5" fmla="val 0"/>
                <a:gd name="f6" fmla="val 1158949"/>
                <a:gd name="f7" fmla="val 322521"/>
                <a:gd name="f8" fmla="val 141767"/>
                <a:gd name="f9" fmla="val 54935"/>
                <a:gd name="f10" fmla="val 110755"/>
                <a:gd name="f11" fmla="val 109870"/>
                <a:gd name="f12" fmla="val 79744"/>
                <a:gd name="f13" fmla="val 170121"/>
                <a:gd name="f14" fmla="val 56707"/>
                <a:gd name="f15" fmla="val 230372"/>
                <a:gd name="f16" fmla="val 33670"/>
                <a:gd name="f17" fmla="val 288851"/>
                <a:gd name="f18" fmla="val 7088"/>
                <a:gd name="f19" fmla="val 361507"/>
                <a:gd name="f20" fmla="val 3544"/>
                <a:gd name="f21" fmla="val 434163"/>
                <a:gd name="f22" fmla="val 512135"/>
                <a:gd name="f23" fmla="val 5316"/>
                <a:gd name="f24" fmla="val 606056"/>
                <a:gd name="f25" fmla="val 35442"/>
                <a:gd name="f26" fmla="val 699977"/>
                <a:gd name="f27" fmla="val 65568"/>
                <a:gd name="f28" fmla="val 832884"/>
                <a:gd name="f29" fmla="val 136451"/>
                <a:gd name="f30" fmla="val 925033"/>
                <a:gd name="f31" fmla="val 184297"/>
                <a:gd name="f32" fmla="val 1017182"/>
                <a:gd name="f33" fmla="val 232144"/>
                <a:gd name="f34" fmla="val 1088065"/>
                <a:gd name="f35" fmla="val 287079"/>
                <a:gd name="f36" fmla="+- 0 0 -90"/>
                <a:gd name="f37" fmla="*/ f3 1 1158949"/>
                <a:gd name="f38" fmla="*/ f4 1 322521"/>
                <a:gd name="f39" fmla="+- f7 0 f5"/>
                <a:gd name="f40" fmla="+- f6 0 f5"/>
                <a:gd name="f41" fmla="*/ f36 f0 1"/>
                <a:gd name="f42" fmla="*/ f40 1 1158949"/>
                <a:gd name="f43" fmla="*/ f39 1 322521"/>
                <a:gd name="f44" fmla="*/ 0 f40 1"/>
                <a:gd name="f45" fmla="*/ 141767 f39 1"/>
                <a:gd name="f46" fmla="*/ 170121 f40 1"/>
                <a:gd name="f47" fmla="*/ 56707 f39 1"/>
                <a:gd name="f48" fmla="*/ 361507 f40 1"/>
                <a:gd name="f49" fmla="*/ 3544 f39 1"/>
                <a:gd name="f50" fmla="*/ 606056 f40 1"/>
                <a:gd name="f51" fmla="*/ 35442 f39 1"/>
                <a:gd name="f52" fmla="*/ 925033 f40 1"/>
                <a:gd name="f53" fmla="*/ 184297 f39 1"/>
                <a:gd name="f54" fmla="*/ 1158949 f40 1"/>
                <a:gd name="f55" fmla="*/ 322521 f39 1"/>
                <a:gd name="f56" fmla="*/ f41 1 f2"/>
                <a:gd name="f57" fmla="*/ f44 1 1158949"/>
                <a:gd name="f58" fmla="*/ f45 1 322521"/>
                <a:gd name="f59" fmla="*/ f46 1 1158949"/>
                <a:gd name="f60" fmla="*/ f47 1 322521"/>
                <a:gd name="f61" fmla="*/ f48 1 1158949"/>
                <a:gd name="f62" fmla="*/ f49 1 322521"/>
                <a:gd name="f63" fmla="*/ f50 1 1158949"/>
                <a:gd name="f64" fmla="*/ f51 1 322521"/>
                <a:gd name="f65" fmla="*/ f52 1 1158949"/>
                <a:gd name="f66" fmla="*/ f53 1 322521"/>
                <a:gd name="f67" fmla="*/ f54 1 1158949"/>
                <a:gd name="f68" fmla="*/ f55 1 322521"/>
                <a:gd name="f69" fmla="*/ f5 1 f42"/>
                <a:gd name="f70" fmla="*/ f6 1 f42"/>
                <a:gd name="f71" fmla="*/ f5 1 f43"/>
                <a:gd name="f72" fmla="*/ f7 1 f43"/>
                <a:gd name="f73" fmla="+- f56 0 f1"/>
                <a:gd name="f74" fmla="*/ f57 1 f42"/>
                <a:gd name="f75" fmla="*/ f58 1 f43"/>
                <a:gd name="f76" fmla="*/ f59 1 f42"/>
                <a:gd name="f77" fmla="*/ f60 1 f43"/>
                <a:gd name="f78" fmla="*/ f61 1 f42"/>
                <a:gd name="f79" fmla="*/ f62 1 f43"/>
                <a:gd name="f80" fmla="*/ f63 1 f42"/>
                <a:gd name="f81" fmla="*/ f64 1 f43"/>
                <a:gd name="f82" fmla="*/ f65 1 f42"/>
                <a:gd name="f83" fmla="*/ f66 1 f43"/>
                <a:gd name="f84" fmla="*/ f67 1 f42"/>
                <a:gd name="f85" fmla="*/ f68 1 f43"/>
                <a:gd name="f86" fmla="*/ f69 f37 1"/>
                <a:gd name="f87" fmla="*/ f70 f37 1"/>
                <a:gd name="f88" fmla="*/ f72 f38 1"/>
                <a:gd name="f89" fmla="*/ f71 f38 1"/>
                <a:gd name="f90" fmla="*/ f74 f37 1"/>
                <a:gd name="f91" fmla="*/ f75 f38 1"/>
                <a:gd name="f92" fmla="*/ f76 f37 1"/>
                <a:gd name="f93" fmla="*/ f77 f38 1"/>
                <a:gd name="f94" fmla="*/ f78 f37 1"/>
                <a:gd name="f95" fmla="*/ f79 f38 1"/>
                <a:gd name="f96" fmla="*/ f80 f37 1"/>
                <a:gd name="f97" fmla="*/ f81 f38 1"/>
                <a:gd name="f98" fmla="*/ f82 f37 1"/>
                <a:gd name="f99" fmla="*/ f83 f38 1"/>
                <a:gd name="f100" fmla="*/ f84 f37 1"/>
                <a:gd name="f101" fmla="*/ f85 f38 1"/>
              </a:gdLst>
              <a:ahLst/>
              <a:cxnLst>
                <a:cxn ang="3cd4">
                  <a:pos x="hc" y="t"/>
                </a:cxn>
                <a:cxn ang="0">
                  <a:pos x="r" y="vc"/>
                </a:cxn>
                <a:cxn ang="cd4">
                  <a:pos x="hc" y="b"/>
                </a:cxn>
                <a:cxn ang="cd2">
                  <a:pos x="l" y="vc"/>
                </a:cxn>
                <a:cxn ang="f73">
                  <a:pos x="f90" y="f91"/>
                </a:cxn>
                <a:cxn ang="f73">
                  <a:pos x="f92" y="f93"/>
                </a:cxn>
                <a:cxn ang="f73">
                  <a:pos x="f94" y="f95"/>
                </a:cxn>
                <a:cxn ang="f73">
                  <a:pos x="f96" y="f97"/>
                </a:cxn>
                <a:cxn ang="f73">
                  <a:pos x="f98" y="f99"/>
                </a:cxn>
                <a:cxn ang="f73">
                  <a:pos x="f100" y="f101"/>
                </a:cxn>
              </a:cxnLst>
              <a:rect l="f86" t="f89" r="f87" b="f88"/>
              <a:pathLst>
                <a:path w="1158949" h="322521">
                  <a:moveTo>
                    <a:pt x="f5" y="f8"/>
                  </a:moveTo>
                  <a:cubicBezTo>
                    <a:pt x="f9" y="f10"/>
                    <a:pt x="f11" y="f12"/>
                    <a:pt x="f13" y="f14"/>
                  </a:cubicBezTo>
                  <a:cubicBezTo>
                    <a:pt x="f15" y="f16"/>
                    <a:pt x="f17" y="f18"/>
                    <a:pt x="f19" y="f20"/>
                  </a:cubicBezTo>
                  <a:cubicBezTo>
                    <a:pt x="f21" y="f5"/>
                    <a:pt x="f22" y="f23"/>
                    <a:pt x="f24" y="f25"/>
                  </a:cubicBezTo>
                  <a:cubicBezTo>
                    <a:pt x="f26" y="f27"/>
                    <a:pt x="f28" y="f29"/>
                    <a:pt x="f30" y="f31"/>
                  </a:cubicBezTo>
                  <a:cubicBezTo>
                    <a:pt x="f32" y="f33"/>
                    <a:pt x="f34" y="f35"/>
                    <a:pt x="f6" y="f7"/>
                  </a:cubicBezTo>
                </a:path>
              </a:pathLst>
            </a:custGeom>
            <a:noFill/>
            <a:ln w="19046">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2" name="Down Arrow 172"/>
            <p:cNvSpPr/>
            <p:nvPr/>
          </p:nvSpPr>
          <p:spPr>
            <a:xfrm rot="20227289">
              <a:off x="2886112" y="4268245"/>
              <a:ext cx="144127" cy="685800"/>
            </a:xfrm>
            <a:custGeom>
              <a:avLst>
                <a:gd name="f0" fmla="val 1933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3" name="Down Arrow 173"/>
            <p:cNvSpPr/>
            <p:nvPr/>
          </p:nvSpPr>
          <p:spPr>
            <a:xfrm rot="352850">
              <a:off x="1205123" y="3979149"/>
              <a:ext cx="130128" cy="1219196"/>
            </a:xfrm>
            <a:custGeom>
              <a:avLst>
                <a:gd name="f0" fmla="val 20447"/>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4" name="TextBox 177"/>
            <p:cNvSpPr txBox="1"/>
            <p:nvPr/>
          </p:nvSpPr>
          <p:spPr>
            <a:xfrm>
              <a:off x="359916" y="4888464"/>
              <a:ext cx="2002279" cy="369335"/>
            </a:xfrm>
            <a:prstGeom prst="rect">
              <a:avLst/>
            </a:prstGeom>
            <a:noFill/>
            <a:ln w="25402">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Black" pitchFamily="34"/>
                </a:rPr>
                <a:t>Correlated  LP</a:t>
              </a:r>
            </a:p>
          </p:txBody>
        </p:sp>
      </p:grpSp>
      <p:sp>
        <p:nvSpPr>
          <p:cNvPr id="105" name="TextBox 182"/>
          <p:cNvSpPr txBox="1"/>
          <p:nvPr/>
        </p:nvSpPr>
        <p:spPr>
          <a:xfrm>
            <a:off x="2525865" y="390823"/>
            <a:ext cx="3747247" cy="461662"/>
          </a:xfrm>
          <a:prstGeom prst="rect">
            <a:avLst/>
          </a:prstGeom>
          <a:noFill/>
          <a:ln w="25402">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Black" pitchFamily="34"/>
              </a:rPr>
              <a:t>Kinematical focusing</a:t>
            </a:r>
          </a:p>
        </p:txBody>
      </p:sp>
      <p:sp>
        <p:nvSpPr>
          <p:cNvPr id="106" name="TextBox 183"/>
          <p:cNvSpPr txBox="1"/>
          <p:nvPr/>
        </p:nvSpPr>
        <p:spPr>
          <a:xfrm>
            <a:off x="3276596" y="4876796"/>
            <a:ext cx="2002279" cy="369335"/>
          </a:xfrm>
          <a:prstGeom prst="rect">
            <a:avLst/>
          </a:prstGeom>
          <a:noFill/>
          <a:ln w="25402">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Black" pitchFamily="34"/>
              </a:rPr>
              <a:t>Correlated  LP</a:t>
            </a:r>
          </a:p>
        </p:txBody>
      </p:sp>
      <p:grpSp>
        <p:nvGrpSpPr>
          <p:cNvPr id="107" name="组合 2"/>
          <p:cNvGrpSpPr/>
          <p:nvPr/>
        </p:nvGrpSpPr>
        <p:grpSpPr>
          <a:xfrm>
            <a:off x="5486400" y="3990176"/>
            <a:ext cx="3313473" cy="2867823"/>
            <a:chOff x="5486400" y="3990176"/>
            <a:chExt cx="3313473" cy="2867823"/>
          </a:xfrm>
        </p:grpSpPr>
        <p:grpSp>
          <p:nvGrpSpPr>
            <p:cNvPr id="108" name="Group 178"/>
            <p:cNvGrpSpPr/>
            <p:nvPr/>
          </p:nvGrpSpPr>
          <p:grpSpPr>
            <a:xfrm>
              <a:off x="5486400" y="3990176"/>
              <a:ext cx="3313473" cy="2715420"/>
              <a:chOff x="5486400" y="3990176"/>
              <a:chExt cx="3313473" cy="2715420"/>
            </a:xfrm>
          </p:grpSpPr>
          <p:cxnSp>
            <p:nvCxnSpPr>
              <p:cNvPr id="109" name="Straight Connector 128"/>
              <p:cNvCxnSpPr/>
              <p:nvPr/>
            </p:nvCxnSpPr>
            <p:spPr>
              <a:xfrm>
                <a:off x="5486400" y="4876796"/>
                <a:ext cx="0" cy="1828800"/>
              </a:xfrm>
              <a:prstGeom prst="straightConnector1">
                <a:avLst/>
              </a:prstGeom>
              <a:noFill/>
              <a:ln w="9528">
                <a:solidFill>
                  <a:srgbClr val="000000"/>
                </a:solidFill>
                <a:prstDash val="solid"/>
                <a:headEnd type="arrow"/>
              </a:ln>
            </p:spPr>
          </p:cxnSp>
          <p:cxnSp>
            <p:nvCxnSpPr>
              <p:cNvPr id="110" name="Straight Arrow Connector 130"/>
              <p:cNvCxnSpPr/>
              <p:nvPr/>
            </p:nvCxnSpPr>
            <p:spPr>
              <a:xfrm>
                <a:off x="5486400" y="6705596"/>
                <a:ext cx="2590796" cy="0"/>
              </a:xfrm>
              <a:prstGeom prst="straightConnector1">
                <a:avLst/>
              </a:prstGeom>
              <a:noFill/>
              <a:ln w="9528">
                <a:solidFill>
                  <a:srgbClr val="000000"/>
                </a:solidFill>
                <a:prstDash val="solid"/>
                <a:tailEnd type="arrow"/>
              </a:ln>
            </p:spPr>
          </p:cxnSp>
          <p:sp>
            <p:nvSpPr>
              <p:cNvPr id="111" name="Freeform 131"/>
              <p:cNvSpPr/>
              <p:nvPr/>
            </p:nvSpPr>
            <p:spPr>
              <a:xfrm>
                <a:off x="5592726" y="5450628"/>
                <a:ext cx="2413586" cy="1178771"/>
              </a:xfrm>
              <a:custGeom>
                <a:avLst/>
                <a:gdLst>
                  <a:gd name="f0" fmla="val 10800000"/>
                  <a:gd name="f1" fmla="val 5400000"/>
                  <a:gd name="f2" fmla="val 180"/>
                  <a:gd name="f3" fmla="val w"/>
                  <a:gd name="f4" fmla="val h"/>
                  <a:gd name="f5" fmla="val 0"/>
                  <a:gd name="f6" fmla="val 2413590"/>
                  <a:gd name="f7" fmla="val 2048539"/>
                  <a:gd name="f8" fmla="val 230372"/>
                  <a:gd name="f9" fmla="val 36327"/>
                  <a:gd name="f10" fmla="val 178981"/>
                  <a:gd name="f11" fmla="val 72655"/>
                  <a:gd name="f12" fmla="val 127591"/>
                  <a:gd name="f13" fmla="val 148855"/>
                  <a:gd name="f14" fmla="val 92149"/>
                  <a:gd name="f15" fmla="val 225055"/>
                  <a:gd name="f16" fmla="val 56707"/>
                  <a:gd name="f17" fmla="val 342014"/>
                  <a:gd name="f18" fmla="val 457200"/>
                  <a:gd name="f19" fmla="val 17721"/>
                  <a:gd name="f20" fmla="val 572386"/>
                  <a:gd name="f21" fmla="val 35442"/>
                  <a:gd name="f22" fmla="val 696433"/>
                  <a:gd name="f23" fmla="val 839972"/>
                  <a:gd name="f24" fmla="val 198474"/>
                  <a:gd name="f25" fmla="val 983511"/>
                  <a:gd name="f26" fmla="val 304799"/>
                  <a:gd name="f27" fmla="val 1151860"/>
                  <a:gd name="f28" fmla="val 469604"/>
                  <a:gd name="f29" fmla="val 1318437"/>
                  <a:gd name="f30" fmla="val 655674"/>
                  <a:gd name="f31" fmla="val 1485014"/>
                  <a:gd name="f32" fmla="val 841744"/>
                  <a:gd name="f33" fmla="val 1839432"/>
                  <a:gd name="f34" fmla="val 1314893"/>
                  <a:gd name="f35" fmla="+- 0 0 -90"/>
                  <a:gd name="f36" fmla="*/ f3 1 2413590"/>
                  <a:gd name="f37" fmla="*/ f4 1 2048539"/>
                  <a:gd name="f38" fmla="+- f7 0 f5"/>
                  <a:gd name="f39" fmla="+- f6 0 f5"/>
                  <a:gd name="f40" fmla="*/ f35 f0 1"/>
                  <a:gd name="f41" fmla="*/ f39 1 2413590"/>
                  <a:gd name="f42" fmla="*/ f38 1 2048539"/>
                  <a:gd name="f43" fmla="*/ 0 f39 1"/>
                  <a:gd name="f44" fmla="*/ 230372 f38 1"/>
                  <a:gd name="f45" fmla="*/ 148855 f39 1"/>
                  <a:gd name="f46" fmla="*/ 92149 f38 1"/>
                  <a:gd name="f47" fmla="*/ 457200 f39 1"/>
                  <a:gd name="f48" fmla="*/ 17721 f38 1"/>
                  <a:gd name="f49" fmla="*/ 839972 f39 1"/>
                  <a:gd name="f50" fmla="*/ 198474 f38 1"/>
                  <a:gd name="f51" fmla="*/ 1318437 f39 1"/>
                  <a:gd name="f52" fmla="*/ 655674 f38 1"/>
                  <a:gd name="f53" fmla="*/ 1839432 f39 1"/>
                  <a:gd name="f54" fmla="*/ 1314893 f38 1"/>
                  <a:gd name="f55" fmla="*/ 2413590 f39 1"/>
                  <a:gd name="f56" fmla="*/ 2048539 f38 1"/>
                  <a:gd name="f57" fmla="*/ f40 1 f2"/>
                  <a:gd name="f58" fmla="*/ f43 1 2413590"/>
                  <a:gd name="f59" fmla="*/ f44 1 2048539"/>
                  <a:gd name="f60" fmla="*/ f45 1 2413590"/>
                  <a:gd name="f61" fmla="*/ f46 1 2048539"/>
                  <a:gd name="f62" fmla="*/ f47 1 2413590"/>
                  <a:gd name="f63" fmla="*/ f48 1 2048539"/>
                  <a:gd name="f64" fmla="*/ f49 1 2413590"/>
                  <a:gd name="f65" fmla="*/ f50 1 2048539"/>
                  <a:gd name="f66" fmla="*/ f51 1 2413590"/>
                  <a:gd name="f67" fmla="*/ f52 1 2048539"/>
                  <a:gd name="f68" fmla="*/ f53 1 2413590"/>
                  <a:gd name="f69" fmla="*/ f54 1 2048539"/>
                  <a:gd name="f70" fmla="*/ f55 1 2413590"/>
                  <a:gd name="f71" fmla="*/ f56 1 2048539"/>
                  <a:gd name="f72" fmla="*/ f5 1 f41"/>
                  <a:gd name="f73" fmla="*/ f6 1 f41"/>
                  <a:gd name="f74" fmla="*/ f5 1 f42"/>
                  <a:gd name="f75" fmla="*/ f7 1 f42"/>
                  <a:gd name="f76" fmla="+- f57 0 f1"/>
                  <a:gd name="f77" fmla="*/ f58 1 f41"/>
                  <a:gd name="f78" fmla="*/ f59 1 f42"/>
                  <a:gd name="f79" fmla="*/ f60 1 f41"/>
                  <a:gd name="f80" fmla="*/ f61 1 f42"/>
                  <a:gd name="f81" fmla="*/ f62 1 f41"/>
                  <a:gd name="f82" fmla="*/ f63 1 f42"/>
                  <a:gd name="f83" fmla="*/ f64 1 f41"/>
                  <a:gd name="f84" fmla="*/ f65 1 f42"/>
                  <a:gd name="f85" fmla="*/ f66 1 f41"/>
                  <a:gd name="f86" fmla="*/ f67 1 f42"/>
                  <a:gd name="f87" fmla="*/ f68 1 f41"/>
                  <a:gd name="f88" fmla="*/ f69 1 f42"/>
                  <a:gd name="f89" fmla="*/ f70 1 f41"/>
                  <a:gd name="f90" fmla="*/ f71 1 f42"/>
                  <a:gd name="f91" fmla="*/ f72 f36 1"/>
                  <a:gd name="f92" fmla="*/ f73 f36 1"/>
                  <a:gd name="f93" fmla="*/ f75 f37 1"/>
                  <a:gd name="f94" fmla="*/ f74 f37 1"/>
                  <a:gd name="f95" fmla="*/ f77 f36 1"/>
                  <a:gd name="f96" fmla="*/ f78 f37 1"/>
                  <a:gd name="f97" fmla="*/ f79 f36 1"/>
                  <a:gd name="f98" fmla="*/ f80 f37 1"/>
                  <a:gd name="f99" fmla="*/ f81 f36 1"/>
                  <a:gd name="f100" fmla="*/ f82 f37 1"/>
                  <a:gd name="f101" fmla="*/ f83 f36 1"/>
                  <a:gd name="f102" fmla="*/ f84 f37 1"/>
                  <a:gd name="f103" fmla="*/ f85 f36 1"/>
                  <a:gd name="f104" fmla="*/ f86 f37 1"/>
                  <a:gd name="f105" fmla="*/ f87 f36 1"/>
                  <a:gd name="f106" fmla="*/ f88 f37 1"/>
                  <a:gd name="f107" fmla="*/ f89 f36 1"/>
                  <a:gd name="f108" fmla="*/ f90 f37 1"/>
                </a:gdLst>
                <a:ahLst/>
                <a:cxnLst>
                  <a:cxn ang="3cd4">
                    <a:pos x="hc" y="t"/>
                  </a:cxn>
                  <a:cxn ang="0">
                    <a:pos x="r" y="vc"/>
                  </a:cxn>
                  <a:cxn ang="cd4">
                    <a:pos x="hc" y="b"/>
                  </a:cxn>
                  <a:cxn ang="cd2">
                    <a:pos x="l" y="vc"/>
                  </a:cxn>
                  <a:cxn ang="f76">
                    <a:pos x="f95" y="f96"/>
                  </a:cxn>
                  <a:cxn ang="f76">
                    <a:pos x="f97" y="f98"/>
                  </a:cxn>
                  <a:cxn ang="f76">
                    <a:pos x="f99" y="f100"/>
                  </a:cxn>
                  <a:cxn ang="f76">
                    <a:pos x="f101" y="f102"/>
                  </a:cxn>
                  <a:cxn ang="f76">
                    <a:pos x="f103" y="f104"/>
                  </a:cxn>
                  <a:cxn ang="f76">
                    <a:pos x="f105" y="f106"/>
                  </a:cxn>
                  <a:cxn ang="f76">
                    <a:pos x="f107" y="f108"/>
                  </a:cxn>
                </a:cxnLst>
                <a:rect l="f91" t="f94" r="f92" b="f93"/>
                <a:pathLst>
                  <a:path w="2413590" h="2048539">
                    <a:moveTo>
                      <a:pt x="f5" y="f8"/>
                    </a:moveTo>
                    <a:cubicBezTo>
                      <a:pt x="f9" y="f10"/>
                      <a:pt x="f11" y="f12"/>
                      <a:pt x="f13" y="f14"/>
                    </a:cubicBezTo>
                    <a:cubicBezTo>
                      <a:pt x="f15" y="f16"/>
                      <a:pt x="f17" y="f5"/>
                      <a:pt x="f18" y="f19"/>
                    </a:cubicBezTo>
                    <a:cubicBezTo>
                      <a:pt x="f20" y="f21"/>
                      <a:pt x="f22" y="f14"/>
                      <a:pt x="f23" y="f24"/>
                    </a:cubicBezTo>
                    <a:cubicBezTo>
                      <a:pt x="f25" y="f26"/>
                      <a:pt x="f27" y="f28"/>
                      <a:pt x="f29" y="f30"/>
                    </a:cubicBezTo>
                    <a:cubicBezTo>
                      <a:pt x="f31" y="f32"/>
                      <a:pt x="f33" y="f34"/>
                      <a:pt x="f33" y="f34"/>
                    </a:cubicBezTo>
                    <a:lnTo>
                      <a:pt x="f6" y="f7"/>
                    </a:lnTo>
                  </a:path>
                </a:pathLst>
              </a:custGeom>
              <a:noFill/>
              <a:ln w="19046">
                <a:solidFill>
                  <a:srgbClr val="4A7EBB"/>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2" name="Down Arrow 174"/>
              <p:cNvSpPr/>
              <p:nvPr/>
            </p:nvSpPr>
            <p:spPr>
              <a:xfrm>
                <a:off x="7086600" y="3990176"/>
                <a:ext cx="161921" cy="1801020"/>
              </a:xfrm>
              <a:custGeom>
                <a:avLst>
                  <a:gd name="f0" fmla="val 20629"/>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3" name="TextBox 176"/>
              <p:cNvSpPr txBox="1"/>
              <p:nvPr/>
            </p:nvSpPr>
            <p:spPr>
              <a:xfrm>
                <a:off x="6476996" y="4888464"/>
                <a:ext cx="2322877" cy="369335"/>
              </a:xfrm>
              <a:prstGeom prst="rect">
                <a:avLst/>
              </a:prstGeom>
              <a:noFill/>
              <a:ln w="25402">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Black" pitchFamily="34"/>
                  </a:rPr>
                  <a:t>Uncorrelated  LP</a:t>
                </a:r>
              </a:p>
            </p:txBody>
          </p:sp>
        </p:grpSp>
        <p:sp>
          <p:nvSpPr>
            <p:cNvPr id="114" name="TextBox 1"/>
            <p:cNvSpPr txBox="1"/>
            <p:nvPr/>
          </p:nvSpPr>
          <p:spPr>
            <a:xfrm>
              <a:off x="8069836" y="6457885"/>
              <a:ext cx="341757" cy="40011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Black" pitchFamily="34"/>
                  <a:ea typeface="宋体"/>
                </a:rPr>
                <a:t>v</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1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10"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childTnLst>
                                </p:cTn>
                              </p:par>
                              <p:par>
                                <p:cTn id="18" presetID="10" presetClass="entr" presetSubtype="10" fill="hold" grpId="0"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10" presetClass="entr" presetSubtype="1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500"/>
                                        <p:tgtEl>
                                          <p:spTgt spid="86"/>
                                        </p:tgtEl>
                                      </p:cBhvr>
                                    </p:animEffect>
                                  </p:childTnLst>
                                </p:cTn>
                              </p:par>
                              <p:par>
                                <p:cTn id="24" presetID="10" presetClass="entr" presetSubtype="10" fill="hold" grpId="0"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500"/>
                                        <p:tgtEl>
                                          <p:spTgt spid="9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10"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10" fill="hold" grpId="0" nodeType="click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par>
                                <p:cTn id="37" presetID="10" presetClass="entr" presetSubtype="1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par>
                                <p:cTn id="40" presetID="10" presetClass="entr" presetSubtype="10" fill="hold" grpId="0" nodeType="with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10" fill="hold"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500"/>
                                        <p:tgtEl>
                                          <p:spTgt spid="91"/>
                                        </p:tgtEl>
                                      </p:cBhvr>
                                    </p:animEffect>
                                  </p:childTnLst>
                                </p:cTn>
                              </p:par>
                              <p:par>
                                <p:cTn id="48" presetID="10" presetClass="entr" presetSubtype="10" fill="hold" grpId="0" nodeType="with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fade">
                                      <p:cBhvr>
                                        <p:cTn id="50"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1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Line 5"/>
          <p:cNvSpPr/>
          <p:nvPr/>
        </p:nvSpPr>
        <p:spPr>
          <a:xfrm>
            <a:off x="2684458" y="1160465"/>
            <a:ext cx="100965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402">
            <a:solidFill>
              <a:srgbClr val="000000"/>
            </a:solidFill>
            <a:prstDash val="solid"/>
            <a:tailEnd type="arrow"/>
          </a:ln>
          <a:effectLst>
            <a:outerShdw dist="19997" dir="5400000" algn="tl">
              <a:srgbClr val="000000">
                <a:alpha val="38000"/>
              </a:srgbClr>
            </a:outerShdw>
          </a:effectLst>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Line 6"/>
          <p:cNvSpPr/>
          <p:nvPr/>
        </p:nvSpPr>
        <p:spPr>
          <a:xfrm>
            <a:off x="3694111" y="1087441"/>
            <a:ext cx="0" cy="21907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宋体"/>
            </a:endParaRPr>
          </a:p>
        </p:txBody>
      </p:sp>
      <p:sp>
        <p:nvSpPr>
          <p:cNvPr id="4" name="Line 8"/>
          <p:cNvSpPr/>
          <p:nvPr/>
        </p:nvSpPr>
        <p:spPr>
          <a:xfrm>
            <a:off x="3751261" y="1160465"/>
            <a:ext cx="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46">
            <a:solidFill>
              <a:srgbClr val="FF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宋体"/>
            </a:endParaRPr>
          </a:p>
        </p:txBody>
      </p:sp>
      <p:grpSp>
        <p:nvGrpSpPr>
          <p:cNvPr id="5" name="Group 10"/>
          <p:cNvGrpSpPr/>
          <p:nvPr/>
        </p:nvGrpSpPr>
        <p:grpSpPr>
          <a:xfrm>
            <a:off x="4516432" y="1403345"/>
            <a:ext cx="254010" cy="512772"/>
            <a:chOff x="4516432" y="1403345"/>
            <a:chExt cx="254010" cy="512772"/>
          </a:xfrm>
        </p:grpSpPr>
        <p:sp>
          <p:nvSpPr>
            <p:cNvPr id="6" name="Rectangle 1"/>
            <p:cNvSpPr/>
            <p:nvPr/>
          </p:nvSpPr>
          <p:spPr>
            <a:xfrm rot="17903510">
              <a:off x="4333072" y="1586705"/>
              <a:ext cx="409578" cy="42857"/>
            </a:xfrm>
            <a:prstGeom prst="rect">
              <a:avLst/>
            </a:prstGeom>
            <a:solidFill>
              <a:srgbClr val="C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5"/>
            <p:cNvSpPr/>
            <p:nvPr/>
          </p:nvSpPr>
          <p:spPr>
            <a:xfrm rot="17903510">
              <a:off x="4410864" y="1624807"/>
              <a:ext cx="409578" cy="42867"/>
            </a:xfrm>
            <a:prstGeom prst="rect">
              <a:avLst/>
            </a:prstGeom>
            <a:solidFill>
              <a:srgbClr val="C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8"/>
            <p:cNvSpPr/>
            <p:nvPr/>
          </p:nvSpPr>
          <p:spPr>
            <a:xfrm rot="17903510">
              <a:off x="4469601" y="1653384"/>
              <a:ext cx="409578" cy="42857"/>
            </a:xfrm>
            <a:prstGeom prst="rect">
              <a:avLst/>
            </a:prstGeom>
            <a:solidFill>
              <a:srgbClr val="C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Rectangle 9"/>
            <p:cNvSpPr/>
            <p:nvPr/>
          </p:nvSpPr>
          <p:spPr>
            <a:xfrm rot="17903510">
              <a:off x="4544220" y="1689894"/>
              <a:ext cx="409578" cy="42867"/>
            </a:xfrm>
            <a:prstGeom prst="rect">
              <a:avLst/>
            </a:prstGeom>
            <a:solidFill>
              <a:srgbClr val="C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cxnSp>
        <p:nvCxnSpPr>
          <p:cNvPr id="10" name="Straight Arrow Connector 12"/>
          <p:cNvCxnSpPr/>
          <p:nvPr/>
        </p:nvCxnSpPr>
        <p:spPr>
          <a:xfrm>
            <a:off x="3694111" y="1163638"/>
            <a:ext cx="1385893" cy="738185"/>
          </a:xfrm>
          <a:prstGeom prst="straightConnector1">
            <a:avLst/>
          </a:prstGeom>
          <a:noFill/>
          <a:ln w="9528">
            <a:solidFill>
              <a:srgbClr val="002060"/>
            </a:solidFill>
            <a:prstDash val="solid"/>
            <a:tailEnd type="arrow"/>
          </a:ln>
        </p:spPr>
      </p:cxnSp>
      <p:cxnSp>
        <p:nvCxnSpPr>
          <p:cNvPr id="11" name="Straight Arrow Connector 16"/>
          <p:cNvCxnSpPr/>
          <p:nvPr/>
        </p:nvCxnSpPr>
        <p:spPr>
          <a:xfrm>
            <a:off x="3694111" y="1155701"/>
            <a:ext cx="2806706" cy="7937"/>
          </a:xfrm>
          <a:prstGeom prst="straightConnector1">
            <a:avLst/>
          </a:prstGeom>
          <a:noFill/>
          <a:ln w="9528">
            <a:solidFill>
              <a:srgbClr val="002060"/>
            </a:solidFill>
            <a:prstDash val="solid"/>
            <a:tailEnd type="arrow"/>
          </a:ln>
        </p:spPr>
      </p:cxnSp>
      <p:sp>
        <p:nvSpPr>
          <p:cNvPr id="12" name="TextBox 21"/>
          <p:cNvSpPr txBox="1"/>
          <p:nvPr/>
        </p:nvSpPr>
        <p:spPr>
          <a:xfrm>
            <a:off x="4067178" y="1166810"/>
            <a:ext cx="492120" cy="33179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宋体"/>
              </a:rPr>
              <a:t>20</a:t>
            </a:r>
            <a:r>
              <a:rPr lang="en-US" sz="1800" b="0" i="0" u="none" strike="noStrike" kern="1200" cap="none" spc="0" baseline="30000">
                <a:solidFill>
                  <a:srgbClr val="000000"/>
                </a:solidFill>
                <a:uFillTx/>
                <a:latin typeface="Calibri" pitchFamily="34"/>
                <a:ea typeface="宋体"/>
              </a:rPr>
              <a:t>0</a:t>
            </a:r>
          </a:p>
        </p:txBody>
      </p:sp>
      <p:pic>
        <p:nvPicPr>
          <p:cNvPr id="13" name="Picture 2"/>
          <p:cNvPicPr>
            <a:picLocks noChangeAspect="1"/>
          </p:cNvPicPr>
          <p:nvPr/>
        </p:nvPicPr>
        <p:blipFill>
          <a:blip r:embed="rId2" cstate="print"/>
          <a:srcRect/>
          <a:stretch>
            <a:fillRect/>
          </a:stretch>
        </p:blipFill>
        <p:spPr>
          <a:xfrm>
            <a:off x="304796" y="2276471"/>
            <a:ext cx="2841626" cy="4352928"/>
          </a:xfrm>
          <a:prstGeom prst="rect">
            <a:avLst/>
          </a:prstGeom>
          <a:noFill/>
          <a:ln>
            <a:noFill/>
          </a:ln>
        </p:spPr>
      </p:pic>
      <p:pic>
        <p:nvPicPr>
          <p:cNvPr id="14" name="Picture 3"/>
          <p:cNvPicPr>
            <a:picLocks noChangeAspect="1"/>
          </p:cNvPicPr>
          <p:nvPr/>
        </p:nvPicPr>
        <p:blipFill>
          <a:blip r:embed="rId3" cstate="print"/>
          <a:srcRect/>
          <a:stretch>
            <a:fillRect/>
          </a:stretch>
        </p:blipFill>
        <p:spPr>
          <a:xfrm>
            <a:off x="3573466" y="2516191"/>
            <a:ext cx="2344741" cy="3976689"/>
          </a:xfrm>
          <a:prstGeom prst="rect">
            <a:avLst/>
          </a:prstGeom>
          <a:noFill/>
          <a:ln>
            <a:noFill/>
          </a:ln>
        </p:spPr>
      </p:pic>
      <p:cxnSp>
        <p:nvCxnSpPr>
          <p:cNvPr id="15" name="Straight Arrow Connector 24"/>
          <p:cNvCxnSpPr/>
          <p:nvPr/>
        </p:nvCxnSpPr>
        <p:spPr>
          <a:xfrm>
            <a:off x="3163888" y="4503740"/>
            <a:ext cx="338135" cy="0"/>
          </a:xfrm>
          <a:prstGeom prst="straightConnector1">
            <a:avLst/>
          </a:prstGeom>
          <a:noFill/>
          <a:ln w="38103">
            <a:solidFill>
              <a:srgbClr val="002060"/>
            </a:solidFill>
            <a:prstDash val="solid"/>
            <a:tailEnd type="arrow"/>
          </a:ln>
          <a:effectLst>
            <a:outerShdw dist="22997" dir="5400000" algn="tl">
              <a:srgbClr val="000000">
                <a:alpha val="35000"/>
              </a:srgbClr>
            </a:outerShdw>
          </a:effectLst>
        </p:spPr>
      </p:cxnSp>
      <p:sp>
        <p:nvSpPr>
          <p:cNvPr id="16" name="TextBox 25"/>
          <p:cNvSpPr txBox="1"/>
          <p:nvPr/>
        </p:nvSpPr>
        <p:spPr>
          <a:xfrm>
            <a:off x="4213226" y="2455858"/>
            <a:ext cx="1252535" cy="27622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30000">
                <a:solidFill>
                  <a:srgbClr val="000000"/>
                </a:solidFill>
                <a:uFillTx/>
                <a:latin typeface="Calibri" pitchFamily="34"/>
                <a:ea typeface="宋体"/>
              </a:rPr>
              <a:t>64</a:t>
            </a:r>
            <a:r>
              <a:rPr lang="en-US" sz="1400" b="0" i="0" u="none" strike="noStrike" kern="1200" cap="none" spc="0" baseline="0">
                <a:solidFill>
                  <a:srgbClr val="000000"/>
                </a:solidFill>
                <a:uFillTx/>
                <a:latin typeface="Calibri" pitchFamily="34"/>
                <a:ea typeface="宋体"/>
              </a:rPr>
              <a:t>Zn 47 A MeV</a:t>
            </a:r>
          </a:p>
        </p:txBody>
      </p:sp>
      <p:sp>
        <p:nvSpPr>
          <p:cNvPr id="17" name="Rectangle 26"/>
          <p:cNvSpPr/>
          <p:nvPr/>
        </p:nvSpPr>
        <p:spPr>
          <a:xfrm>
            <a:off x="944566" y="533396"/>
            <a:ext cx="7672382" cy="1768477"/>
          </a:xfrm>
          <a:prstGeom prst="rect">
            <a:avLst/>
          </a:pr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TextBox 27"/>
          <p:cNvSpPr txBox="1"/>
          <p:nvPr/>
        </p:nvSpPr>
        <p:spPr>
          <a:xfrm>
            <a:off x="965204" y="542925"/>
            <a:ext cx="1260472" cy="33179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宋体"/>
              </a:rPr>
              <a:t>Experiment</a:t>
            </a:r>
          </a:p>
        </p:txBody>
      </p:sp>
      <p:pic>
        <p:nvPicPr>
          <p:cNvPr id="19" name="Picture 4"/>
          <p:cNvPicPr>
            <a:picLocks noChangeAspect="1"/>
          </p:cNvPicPr>
          <p:nvPr/>
        </p:nvPicPr>
        <p:blipFill>
          <a:blip r:embed="rId4" cstate="print"/>
          <a:srcRect/>
          <a:stretch>
            <a:fillRect/>
          </a:stretch>
        </p:blipFill>
        <p:spPr>
          <a:xfrm>
            <a:off x="5775322" y="3694111"/>
            <a:ext cx="2938460" cy="2325684"/>
          </a:xfrm>
          <a:prstGeom prst="rect">
            <a:avLst/>
          </a:prstGeom>
          <a:noFill/>
          <a:ln>
            <a:noFill/>
          </a:ln>
        </p:spPr>
      </p:pic>
      <p:cxnSp>
        <p:nvCxnSpPr>
          <p:cNvPr id="20" name="Straight Arrow Connector 29"/>
          <p:cNvCxnSpPr/>
          <p:nvPr/>
        </p:nvCxnSpPr>
        <p:spPr>
          <a:xfrm rot="16199987" flipV="1">
            <a:off x="6713529" y="4500561"/>
            <a:ext cx="1227144" cy="23821"/>
          </a:xfrm>
          <a:prstGeom prst="straightConnector1">
            <a:avLst/>
          </a:prstGeom>
          <a:noFill/>
          <a:ln w="25402">
            <a:solidFill>
              <a:srgbClr val="000000"/>
            </a:solidFill>
            <a:prstDash val="solid"/>
            <a:headEnd type="arrow"/>
          </a:ln>
          <a:effectLst>
            <a:outerShdw dist="19997" dir="5400000" algn="tl">
              <a:srgbClr val="000000">
                <a:alpha val="38000"/>
              </a:srgbClr>
            </a:outerShdw>
          </a:effectLst>
        </p:spPr>
      </p:cxnSp>
      <p:sp>
        <p:nvSpPr>
          <p:cNvPr id="21" name="TextBox 30"/>
          <p:cNvSpPr txBox="1"/>
          <p:nvPr/>
        </p:nvSpPr>
        <p:spPr>
          <a:xfrm>
            <a:off x="6915149" y="3567110"/>
            <a:ext cx="920745" cy="33179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宋体"/>
              </a:rPr>
              <a:t>IMF 20</a:t>
            </a:r>
            <a:r>
              <a:rPr lang="en-US" sz="1800" b="0" i="0" u="none" strike="noStrike" kern="1200" cap="none" spc="0" baseline="30000">
                <a:solidFill>
                  <a:srgbClr val="000000"/>
                </a:solidFill>
                <a:uFillTx/>
                <a:latin typeface="Calibri" pitchFamily="34"/>
                <a:ea typeface="宋体"/>
              </a:rPr>
              <a:t>o</a:t>
            </a:r>
          </a:p>
        </p:txBody>
      </p:sp>
      <p:sp>
        <p:nvSpPr>
          <p:cNvPr id="22" name="TextBox 8191"/>
          <p:cNvSpPr txBox="1"/>
          <p:nvPr/>
        </p:nvSpPr>
        <p:spPr>
          <a:xfrm>
            <a:off x="5097459" y="1458916"/>
            <a:ext cx="1666878" cy="41275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pitchFamily="34"/>
                <a:ea typeface="宋体"/>
              </a:rPr>
              <a:t>129-300-1000-1000 </a:t>
            </a:r>
            <a:r>
              <a:rPr lang="el-GR" sz="1200" b="0" i="0" u="none" strike="noStrike" kern="1200" cap="none" spc="0" baseline="0">
                <a:solidFill>
                  <a:srgbClr val="000000"/>
                </a:solidFill>
                <a:uFillTx/>
                <a:latin typeface="Calibri" pitchFamily="34"/>
              </a:rPr>
              <a:t>μ</a:t>
            </a:r>
            <a:r>
              <a:rPr lang="en-US" sz="1200" b="0" i="0" u="none" strike="noStrike" kern="1200" cap="none" spc="0" baseline="0">
                <a:solidFill>
                  <a:srgbClr val="000000"/>
                </a:solidFill>
                <a:uFillTx/>
                <a:latin typeface="Calibri" pitchFamily="34"/>
                <a:ea typeface="宋体"/>
              </a:rPr>
              <a:t>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pitchFamily="34"/>
              <a:ea typeface="宋体"/>
            </a:endParaRPr>
          </a:p>
        </p:txBody>
      </p:sp>
      <p:sp>
        <p:nvSpPr>
          <p:cNvPr id="23" name="TextBox 8192"/>
          <p:cNvSpPr txBox="1"/>
          <p:nvPr/>
        </p:nvSpPr>
        <p:spPr>
          <a:xfrm>
            <a:off x="1092195" y="1008061"/>
            <a:ext cx="2170108" cy="830266"/>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宋体"/>
              </a:rPr>
              <a:t>Projectiles: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宋体"/>
              </a:rPr>
              <a:t>      </a:t>
            </a:r>
            <a:r>
              <a:rPr lang="en-US" sz="1800" b="0" i="0" u="none" strike="noStrike" kern="1200" cap="none" spc="0" baseline="30000">
                <a:solidFill>
                  <a:srgbClr val="000000"/>
                </a:solidFill>
                <a:uFillTx/>
                <a:latin typeface="Calibri" pitchFamily="34"/>
                <a:ea typeface="宋体"/>
              </a:rPr>
              <a:t>64</a:t>
            </a:r>
            <a:r>
              <a:rPr lang="en-US" sz="1800" b="0" i="0" u="none" strike="noStrike" kern="1200" cap="none" spc="0" baseline="0">
                <a:solidFill>
                  <a:srgbClr val="000000"/>
                </a:solidFill>
                <a:uFillTx/>
                <a:latin typeface="Calibri" pitchFamily="34"/>
                <a:ea typeface="宋体"/>
              </a:rPr>
              <a:t>Zn,</a:t>
            </a:r>
            <a:r>
              <a:rPr lang="en-US" sz="1800" b="0" i="0" u="none" strike="noStrike" kern="1200" cap="none" spc="0" baseline="30000">
                <a:solidFill>
                  <a:srgbClr val="000000"/>
                </a:solidFill>
                <a:uFillTx/>
                <a:latin typeface="Calibri" pitchFamily="34"/>
                <a:ea typeface="宋体"/>
              </a:rPr>
              <a:t>64</a:t>
            </a:r>
            <a:r>
              <a:rPr lang="en-US" sz="1800" b="0" i="0" u="none" strike="noStrike" kern="1200" cap="none" spc="0" baseline="0">
                <a:solidFill>
                  <a:srgbClr val="000000"/>
                </a:solidFill>
                <a:uFillTx/>
                <a:latin typeface="Calibri" pitchFamily="34"/>
                <a:ea typeface="宋体"/>
              </a:rPr>
              <a:t>Ni,</a:t>
            </a:r>
            <a:r>
              <a:rPr lang="en-US" sz="1800" b="0" i="0" u="none" strike="noStrike" kern="1200" cap="none" spc="0" baseline="30000">
                <a:solidFill>
                  <a:srgbClr val="000000"/>
                </a:solidFill>
                <a:uFillTx/>
                <a:latin typeface="Calibri" pitchFamily="34"/>
                <a:ea typeface="宋体"/>
              </a:rPr>
              <a:t>70</a:t>
            </a:r>
            <a:r>
              <a:rPr lang="en-US" sz="1800" b="0" i="0" u="none" strike="noStrike" kern="1200" cap="none" spc="0" baseline="0">
                <a:solidFill>
                  <a:srgbClr val="000000"/>
                </a:solidFill>
                <a:uFillTx/>
                <a:latin typeface="Calibri" pitchFamily="34"/>
                <a:ea typeface="宋体"/>
              </a:rPr>
              <a:t>Zn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宋体"/>
              </a:rPr>
              <a:t>              at 40 A MeV</a:t>
            </a:r>
          </a:p>
        </p:txBody>
      </p:sp>
      <p:sp>
        <p:nvSpPr>
          <p:cNvPr id="24" name="Rectangle 8196"/>
          <p:cNvSpPr/>
          <p:nvPr/>
        </p:nvSpPr>
        <p:spPr>
          <a:xfrm>
            <a:off x="3217865" y="536579"/>
            <a:ext cx="4818065" cy="33179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pitchFamily="34"/>
                <a:ea typeface="宋体"/>
              </a:rPr>
              <a:t>Target     : </a:t>
            </a:r>
            <a:r>
              <a:rPr lang="en-US" sz="1800" b="0" i="0" u="none" strike="noStrike" kern="1200" cap="none" spc="0" baseline="30000">
                <a:solidFill>
                  <a:srgbClr val="000000"/>
                </a:solidFill>
                <a:uFillTx/>
                <a:latin typeface="Calibri" pitchFamily="34"/>
                <a:ea typeface="宋体"/>
              </a:rPr>
              <a:t>58,64</a:t>
            </a:r>
            <a:r>
              <a:rPr lang="en-US" sz="1800" b="0" i="0" u="none" strike="noStrike" kern="1200" cap="none" spc="0" baseline="0">
                <a:solidFill>
                  <a:srgbClr val="000000"/>
                </a:solidFill>
                <a:uFillTx/>
                <a:latin typeface="Calibri" pitchFamily="34"/>
                <a:ea typeface="宋体"/>
              </a:rPr>
              <a:t>Ni, </a:t>
            </a:r>
            <a:r>
              <a:rPr lang="en-US" sz="1800" b="0" i="0" u="none" strike="noStrike" kern="1200" cap="none" spc="0" baseline="30000">
                <a:solidFill>
                  <a:srgbClr val="000000"/>
                </a:solidFill>
                <a:uFillTx/>
                <a:latin typeface="Calibri" pitchFamily="34"/>
                <a:ea typeface="宋体"/>
              </a:rPr>
              <a:t>112,124</a:t>
            </a:r>
            <a:r>
              <a:rPr lang="en-US" sz="1800" b="0" i="0" u="none" strike="noStrike" kern="1200" cap="none" spc="0" baseline="0">
                <a:solidFill>
                  <a:srgbClr val="000000"/>
                </a:solidFill>
                <a:uFillTx/>
                <a:latin typeface="Calibri" pitchFamily="34"/>
                <a:ea typeface="宋体"/>
              </a:rPr>
              <a:t>Sn, </a:t>
            </a:r>
            <a:r>
              <a:rPr lang="en-US" sz="1800" b="0" i="0" u="none" strike="noStrike" kern="1200" cap="none" spc="0" baseline="30000">
                <a:solidFill>
                  <a:srgbClr val="000000"/>
                </a:solidFill>
                <a:uFillTx/>
                <a:latin typeface="Calibri" pitchFamily="34"/>
                <a:ea typeface="宋体"/>
              </a:rPr>
              <a:t>197</a:t>
            </a:r>
            <a:r>
              <a:rPr lang="en-US" sz="1800" b="0" i="0" u="none" strike="noStrike" kern="1200" cap="none" spc="0" baseline="0">
                <a:solidFill>
                  <a:srgbClr val="000000"/>
                </a:solidFill>
                <a:uFillTx/>
                <a:latin typeface="Calibri" pitchFamily="34"/>
                <a:ea typeface="宋体"/>
              </a:rPr>
              <a:t>Au,  </a:t>
            </a:r>
            <a:r>
              <a:rPr lang="en-US" sz="1800" b="0" i="0" u="none" strike="noStrike" kern="1200" cap="none" spc="0" baseline="30000">
                <a:solidFill>
                  <a:srgbClr val="000000"/>
                </a:solidFill>
                <a:uFillTx/>
                <a:latin typeface="Calibri" pitchFamily="34"/>
                <a:ea typeface="宋体"/>
              </a:rPr>
              <a:t>232</a:t>
            </a:r>
            <a:r>
              <a:rPr lang="en-US" sz="1800" b="0" i="0" u="none" strike="noStrike" kern="1200" cap="none" spc="0" baseline="0">
                <a:solidFill>
                  <a:srgbClr val="000000"/>
                </a:solidFill>
                <a:uFillTx/>
                <a:latin typeface="Calibri" pitchFamily="34"/>
                <a:ea typeface="宋体"/>
              </a:rPr>
              <a:t>Th</a:t>
            </a:r>
          </a:p>
        </p:txBody>
      </p:sp>
      <p:sp>
        <p:nvSpPr>
          <p:cNvPr id="25" name="TextBox 28"/>
          <p:cNvSpPr txBox="1"/>
          <p:nvPr/>
        </p:nvSpPr>
        <p:spPr>
          <a:xfrm>
            <a:off x="6248396" y="2971800"/>
            <a:ext cx="2357442" cy="36988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30000">
                <a:solidFill>
                  <a:srgbClr val="000000"/>
                </a:solidFill>
                <a:uFillTx/>
                <a:latin typeface="Calibri" pitchFamily="34"/>
                <a:ea typeface="宋体"/>
              </a:rPr>
              <a:t>64</a:t>
            </a:r>
            <a:r>
              <a:rPr lang="en-US" sz="1800" b="0" i="0" u="none" strike="noStrike" kern="1200" cap="none" spc="0" baseline="0">
                <a:solidFill>
                  <a:srgbClr val="000000"/>
                </a:solidFill>
                <a:uFillTx/>
                <a:latin typeface="Calibri" pitchFamily="34"/>
                <a:ea typeface="宋体"/>
              </a:rPr>
              <a:t>Zn+</a:t>
            </a:r>
            <a:r>
              <a:rPr lang="en-US" sz="1800" b="0" i="0" u="none" strike="noStrike" kern="1200" cap="none" spc="0" baseline="30000">
                <a:solidFill>
                  <a:srgbClr val="000000"/>
                </a:solidFill>
                <a:uFillTx/>
                <a:latin typeface="Calibri" pitchFamily="34"/>
                <a:ea typeface="宋体"/>
              </a:rPr>
              <a:t>112</a:t>
            </a:r>
            <a:r>
              <a:rPr lang="en-US" sz="1800" b="0" i="0" u="none" strike="noStrike" kern="1200" cap="none" spc="0" baseline="0">
                <a:solidFill>
                  <a:srgbClr val="000000"/>
                </a:solidFill>
                <a:uFillTx/>
                <a:latin typeface="Calibri" pitchFamily="34"/>
                <a:ea typeface="宋体"/>
              </a:rPr>
              <a:t>Sn at 40 A MeV</a:t>
            </a:r>
          </a:p>
        </p:txBody>
      </p:sp>
      <p:sp>
        <p:nvSpPr>
          <p:cNvPr id="26" name="Rectangle 25"/>
          <p:cNvSpPr/>
          <p:nvPr/>
        </p:nvSpPr>
        <p:spPr>
          <a:xfrm>
            <a:off x="2438403" y="2438403"/>
            <a:ext cx="152403" cy="152403"/>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ppt_x</p:attrName>
                                        </p:attrNameLst>
                                      </p:cBhvr>
                                      <p:tavLst>
                                        <p:tav tm="0">
                                          <p:val>
                                            <p:strVal val="#ppt_x"/>
                                          </p:val>
                                        </p:tav>
                                        <p:tav tm="100000">
                                          <p:val>
                                            <p:strVal val="#ppt_x"/>
                                          </p:val>
                                        </p:tav>
                                      </p:tavLst>
                                    </p:anim>
                                    <p:anim calcmode="lin" valueType="num">
                                      <p:cBhvr>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ppt_x</p:attrName>
                                        </p:attrNameLst>
                                      </p:cBhvr>
                                      <p:tavLst>
                                        <p:tav tm="0">
                                          <p:val>
                                            <p:strVal val="#ppt_x"/>
                                          </p:val>
                                        </p:tav>
                                        <p:tav tm="100000">
                                          <p:val>
                                            <p:strVal val="#ppt_x"/>
                                          </p:val>
                                        </p:tav>
                                      </p:tavLst>
                                    </p:anim>
                                    <p:anim calcmode="lin" valueType="num">
                                      <p:cBhvr>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ppt_x</p:attrName>
                                        </p:attrNameLst>
                                      </p:cBhvr>
                                      <p:tavLst>
                                        <p:tav tm="0">
                                          <p:val>
                                            <p:strVal val="#ppt_x"/>
                                          </p:val>
                                        </p:tav>
                                        <p:tav tm="100000">
                                          <p:val>
                                            <p:strVal val="#ppt_x"/>
                                          </p:val>
                                        </p:tav>
                                      </p:tavLst>
                                    </p:anim>
                                    <p:anim calcmode="lin" valueType="num">
                                      <p:cBhvr>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ppt_x</p:attrName>
                                        </p:attrNameLst>
                                      </p:cBhvr>
                                      <p:tavLst>
                                        <p:tav tm="0">
                                          <p:val>
                                            <p:strVal val="#ppt_x"/>
                                          </p:val>
                                        </p:tav>
                                        <p:tav tm="100000">
                                          <p:val>
                                            <p:strVal val="#ppt_x"/>
                                          </p:val>
                                        </p:tav>
                                      </p:tavLst>
                                    </p:anim>
                                    <p:anim calcmode="lin" valueType="num">
                                      <p:cBhvr>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5525" r="7201"/>
          <a:stretch>
            <a:fillRect/>
          </a:stretch>
        </p:blipFill>
        <p:spPr>
          <a:xfrm>
            <a:off x="2414592" y="573091"/>
            <a:ext cx="4003672" cy="6065836"/>
          </a:xfrm>
          <a:prstGeom prst="rect">
            <a:avLst/>
          </a:prstGeom>
          <a:noFill/>
          <a:ln>
            <a:noFill/>
          </a:ln>
        </p:spPr>
      </p:pic>
      <p:sp>
        <p:nvSpPr>
          <p:cNvPr id="3" name="TextBox 1"/>
          <p:cNvSpPr txBox="1"/>
          <p:nvPr/>
        </p:nvSpPr>
        <p:spPr>
          <a:xfrm>
            <a:off x="2590796" y="228600"/>
            <a:ext cx="4711702" cy="369883"/>
          </a:xfrm>
          <a:prstGeom prst="rect">
            <a:avLst/>
          </a:prstGeom>
          <a:noFill/>
          <a:ln w="9528">
            <a:solidFill>
              <a:srgbClr val="000000"/>
            </a:solidFill>
            <a:prstDash val="solid"/>
            <a:miter/>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Exp. vs AMD-Gemini Semi-violent collisions</a:t>
            </a:r>
          </a:p>
        </p:txBody>
      </p:sp>
      <p:sp>
        <p:nvSpPr>
          <p:cNvPr id="4" name="TextBox 2"/>
          <p:cNvSpPr txBox="1"/>
          <p:nvPr/>
        </p:nvSpPr>
        <p:spPr>
          <a:xfrm>
            <a:off x="5333996" y="3429000"/>
            <a:ext cx="650879" cy="46196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30000">
                <a:solidFill>
                  <a:srgbClr val="000000"/>
                </a:solidFill>
                <a:uFillTx/>
                <a:latin typeface="Calibri"/>
              </a:rPr>
              <a:t>16</a:t>
            </a:r>
            <a:r>
              <a:rPr lang="en-US" sz="2400" b="0" i="0" u="none" strike="noStrike" kern="1200" cap="none" spc="0" baseline="0">
                <a:solidFill>
                  <a:srgbClr val="000000"/>
                </a:solidFill>
                <a:uFillTx/>
                <a:latin typeface="Calibri"/>
              </a:rPr>
              <a:t>O</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r="14894" b="-629"/>
          <a:stretch>
            <a:fillRect/>
          </a:stretch>
        </p:blipFill>
        <p:spPr bwMode="auto">
          <a:xfrm>
            <a:off x="152400" y="152400"/>
            <a:ext cx="4572000" cy="4572000"/>
          </a:xfrm>
          <a:prstGeom prst="rect">
            <a:avLst/>
          </a:prstGeom>
          <a:noFill/>
          <a:ln w="9525">
            <a:noFill/>
            <a:miter lim="800000"/>
            <a:headEnd/>
            <a:tailEnd/>
          </a:ln>
        </p:spPr>
      </p:pic>
      <p:pic>
        <p:nvPicPr>
          <p:cNvPr id="8195" name="Picture 5"/>
          <p:cNvPicPr>
            <a:picLocks noChangeAspect="1" noChangeArrowheads="1"/>
          </p:cNvPicPr>
          <p:nvPr/>
        </p:nvPicPr>
        <p:blipFill>
          <a:blip r:embed="rId3" cstate="print"/>
          <a:srcRect r="44052"/>
          <a:stretch>
            <a:fillRect/>
          </a:stretch>
        </p:blipFill>
        <p:spPr bwMode="auto">
          <a:xfrm>
            <a:off x="6781800" y="2667000"/>
            <a:ext cx="2209800" cy="3962400"/>
          </a:xfrm>
          <a:prstGeom prst="rect">
            <a:avLst/>
          </a:prstGeom>
          <a:noFill/>
          <a:ln w="9525">
            <a:noFill/>
            <a:miter lim="800000"/>
            <a:headEnd/>
            <a:tailEnd/>
          </a:ln>
        </p:spPr>
      </p:pic>
      <p:sp>
        <p:nvSpPr>
          <p:cNvPr id="8196" name="Text Box 6"/>
          <p:cNvSpPr txBox="1">
            <a:spLocks noChangeArrowheads="1"/>
          </p:cNvSpPr>
          <p:nvPr/>
        </p:nvSpPr>
        <p:spPr bwMode="auto">
          <a:xfrm>
            <a:off x="5089525" y="288925"/>
            <a:ext cx="3717925" cy="590550"/>
          </a:xfrm>
          <a:prstGeom prst="rect">
            <a:avLst/>
          </a:prstGeom>
          <a:noFill/>
          <a:ln w="9525">
            <a:solidFill>
              <a:schemeClr val="tx1"/>
            </a:solidFill>
            <a:miter lim="800000"/>
            <a:headEnd/>
            <a:tailEnd/>
          </a:ln>
        </p:spPr>
        <p:txBody>
          <a:bodyPr wrap="none">
            <a:spAutoFit/>
          </a:bodyPr>
          <a:lstStyle/>
          <a:p>
            <a:r>
              <a:rPr lang="en-US" altLang="zh-CN" sz="1600"/>
              <a:t>N.Marie et al., PRC 58, 256, 1998</a:t>
            </a:r>
          </a:p>
          <a:p>
            <a:r>
              <a:rPr lang="en-US" altLang="zh-CN" sz="1600"/>
              <a:t>S.Hudan et al., PRC 67, 064613, 2003 </a:t>
            </a:r>
          </a:p>
        </p:txBody>
      </p:sp>
      <p:pic>
        <p:nvPicPr>
          <p:cNvPr id="8197" name="Picture 7" descr="ScreenHunter_48 Apr"/>
          <p:cNvPicPr>
            <a:picLocks noChangeAspect="1" noChangeArrowheads="1"/>
          </p:cNvPicPr>
          <p:nvPr/>
        </p:nvPicPr>
        <p:blipFill>
          <a:blip r:embed="rId4" cstate="print"/>
          <a:srcRect r="45335"/>
          <a:stretch>
            <a:fillRect/>
          </a:stretch>
        </p:blipFill>
        <p:spPr bwMode="auto">
          <a:xfrm>
            <a:off x="4741863" y="914400"/>
            <a:ext cx="1963737" cy="3581400"/>
          </a:xfrm>
          <a:prstGeom prst="rect">
            <a:avLst/>
          </a:prstGeom>
          <a:noFill/>
          <a:ln w="9525">
            <a:noFill/>
            <a:miter lim="800000"/>
            <a:headEnd/>
            <a:tailEnd/>
          </a:ln>
        </p:spPr>
      </p:pic>
      <p:sp>
        <p:nvSpPr>
          <p:cNvPr id="8198" name="Line 8"/>
          <p:cNvSpPr>
            <a:spLocks noChangeShapeType="1"/>
          </p:cNvSpPr>
          <p:nvPr/>
        </p:nvSpPr>
        <p:spPr bwMode="auto">
          <a:xfrm>
            <a:off x="8001000" y="1981200"/>
            <a:ext cx="0" cy="609600"/>
          </a:xfrm>
          <a:prstGeom prst="line">
            <a:avLst/>
          </a:prstGeom>
          <a:noFill/>
          <a:ln w="9525">
            <a:solidFill>
              <a:schemeClr val="tx1"/>
            </a:solidFill>
            <a:round/>
            <a:headEnd/>
            <a:tailEnd type="triangle" w="med" len="med"/>
          </a:ln>
        </p:spPr>
        <p:txBody>
          <a:bodyPr/>
          <a:lstStyle/>
          <a:p>
            <a:endParaRPr lang="zh-CN" altLang="en-US"/>
          </a:p>
        </p:txBody>
      </p:sp>
      <p:sp>
        <p:nvSpPr>
          <p:cNvPr id="8199" name="Line 9"/>
          <p:cNvSpPr>
            <a:spLocks noChangeShapeType="1"/>
          </p:cNvSpPr>
          <p:nvPr/>
        </p:nvSpPr>
        <p:spPr bwMode="auto">
          <a:xfrm flipH="1">
            <a:off x="7010400" y="1981200"/>
            <a:ext cx="990600" cy="0"/>
          </a:xfrm>
          <a:prstGeom prst="line">
            <a:avLst/>
          </a:prstGeom>
          <a:noFill/>
          <a:ln w="9525">
            <a:solidFill>
              <a:schemeClr val="tx1"/>
            </a:solidFill>
            <a:round/>
            <a:headEnd/>
            <a:tailEnd/>
          </a:ln>
        </p:spPr>
        <p:txBody>
          <a:bodyPr/>
          <a:lstStyle/>
          <a:p>
            <a:endParaRPr lang="zh-CN" altLang="en-US"/>
          </a:p>
        </p:txBody>
      </p:sp>
      <p:sp>
        <p:nvSpPr>
          <p:cNvPr id="8200" name="Text Box 10"/>
          <p:cNvSpPr txBox="1">
            <a:spLocks noChangeArrowheads="1"/>
          </p:cNvSpPr>
          <p:nvPr/>
        </p:nvSpPr>
        <p:spPr bwMode="auto">
          <a:xfrm>
            <a:off x="7375525" y="1560513"/>
            <a:ext cx="917575" cy="376237"/>
          </a:xfrm>
          <a:prstGeom prst="rect">
            <a:avLst/>
          </a:prstGeom>
          <a:noFill/>
          <a:ln w="9525">
            <a:solidFill>
              <a:schemeClr val="bg1"/>
            </a:solidFill>
            <a:miter lim="800000"/>
            <a:headEnd/>
            <a:tailEnd/>
          </a:ln>
        </p:spPr>
        <p:txBody>
          <a:bodyPr wrap="none">
            <a:spAutoFit/>
          </a:bodyPr>
          <a:lstStyle/>
          <a:p>
            <a:r>
              <a:rPr lang="en-US" altLang="zh-CN"/>
              <a:t>Gemini</a:t>
            </a:r>
          </a:p>
        </p:txBody>
      </p:sp>
      <p:pic>
        <p:nvPicPr>
          <p:cNvPr id="8201" name="Picture 11" descr="ScreenHunter_50 Apr"/>
          <p:cNvPicPr>
            <a:picLocks noChangeAspect="1" noChangeArrowheads="1"/>
          </p:cNvPicPr>
          <p:nvPr/>
        </p:nvPicPr>
        <p:blipFill>
          <a:blip r:embed="rId5" cstate="print"/>
          <a:srcRect/>
          <a:stretch>
            <a:fillRect/>
          </a:stretch>
        </p:blipFill>
        <p:spPr bwMode="auto">
          <a:xfrm>
            <a:off x="1219200" y="4667250"/>
            <a:ext cx="3124200" cy="2038350"/>
          </a:xfrm>
          <a:prstGeom prst="rect">
            <a:avLst/>
          </a:prstGeom>
          <a:noFill/>
          <a:ln w="9525">
            <a:noFill/>
            <a:miter lim="800000"/>
            <a:headEnd/>
            <a:tailEnd/>
          </a:ln>
        </p:spPr>
      </p:pic>
      <p:sp>
        <p:nvSpPr>
          <p:cNvPr id="8202" name="Line 12"/>
          <p:cNvSpPr>
            <a:spLocks noChangeShapeType="1"/>
          </p:cNvSpPr>
          <p:nvPr/>
        </p:nvSpPr>
        <p:spPr bwMode="auto">
          <a:xfrm flipV="1">
            <a:off x="5943600" y="4648200"/>
            <a:ext cx="0" cy="762000"/>
          </a:xfrm>
          <a:prstGeom prst="line">
            <a:avLst/>
          </a:prstGeom>
          <a:noFill/>
          <a:ln w="9525">
            <a:solidFill>
              <a:schemeClr val="tx1"/>
            </a:solidFill>
            <a:round/>
            <a:headEnd/>
            <a:tailEnd type="triangle" w="med" len="med"/>
          </a:ln>
        </p:spPr>
        <p:txBody>
          <a:bodyPr/>
          <a:lstStyle/>
          <a:p>
            <a:endParaRPr lang="zh-CN" altLang="en-US"/>
          </a:p>
        </p:txBody>
      </p:sp>
      <p:sp>
        <p:nvSpPr>
          <p:cNvPr id="8203" name="Line 13"/>
          <p:cNvSpPr>
            <a:spLocks noChangeShapeType="1"/>
          </p:cNvSpPr>
          <p:nvPr/>
        </p:nvSpPr>
        <p:spPr bwMode="auto">
          <a:xfrm flipH="1">
            <a:off x="4953000" y="5410200"/>
            <a:ext cx="990600" cy="0"/>
          </a:xfrm>
          <a:prstGeom prst="line">
            <a:avLst/>
          </a:prstGeom>
          <a:noFill/>
          <a:ln w="9525">
            <a:solidFill>
              <a:schemeClr val="tx1"/>
            </a:solidFill>
            <a:round/>
            <a:headEnd/>
            <a:tailEnd/>
          </a:ln>
        </p:spPr>
        <p:txBody>
          <a:bodyPr/>
          <a:lstStyle/>
          <a:p>
            <a:endParaRPr lang="zh-CN" altLang="en-US"/>
          </a:p>
        </p:txBody>
      </p:sp>
      <p:sp>
        <p:nvSpPr>
          <p:cNvPr id="8204" name="Text Box 14"/>
          <p:cNvSpPr txBox="1">
            <a:spLocks noChangeArrowheads="1"/>
          </p:cNvSpPr>
          <p:nvPr/>
        </p:nvSpPr>
        <p:spPr bwMode="auto">
          <a:xfrm>
            <a:off x="5127625" y="5562600"/>
            <a:ext cx="587375" cy="376238"/>
          </a:xfrm>
          <a:prstGeom prst="rect">
            <a:avLst/>
          </a:prstGeom>
          <a:noFill/>
          <a:ln w="9525">
            <a:solidFill>
              <a:schemeClr val="bg1"/>
            </a:solidFill>
            <a:miter lim="800000"/>
            <a:headEnd/>
            <a:tailEnd/>
          </a:ln>
        </p:spPr>
        <p:txBody>
          <a:bodyPr wrap="none">
            <a:spAutoFit/>
          </a:bodyPr>
          <a:lstStyle/>
          <a:p>
            <a:r>
              <a:rPr lang="en-US" altLang="zh-CN"/>
              <a:t>Exp</a:t>
            </a:r>
          </a:p>
        </p:txBody>
      </p:sp>
      <p:sp>
        <p:nvSpPr>
          <p:cNvPr id="8205" name="TextBox 1"/>
          <p:cNvSpPr txBox="1">
            <a:spLocks noChangeArrowheads="1"/>
          </p:cNvSpPr>
          <p:nvPr/>
        </p:nvSpPr>
        <p:spPr bwMode="auto">
          <a:xfrm>
            <a:off x="5181600" y="1171575"/>
            <a:ext cx="269875" cy="276225"/>
          </a:xfrm>
          <a:prstGeom prst="rect">
            <a:avLst/>
          </a:prstGeom>
          <a:noFill/>
          <a:ln w="9525">
            <a:noFill/>
            <a:miter lim="800000"/>
            <a:headEnd/>
            <a:tailEnd/>
          </a:ln>
        </p:spPr>
        <p:txBody>
          <a:bodyPr wrap="none">
            <a:spAutoFit/>
          </a:bodyPr>
          <a:lstStyle/>
          <a:p>
            <a:r>
              <a:rPr lang="en-US" sz="1200"/>
              <a:t>p</a:t>
            </a:r>
          </a:p>
        </p:txBody>
      </p:sp>
      <p:sp>
        <p:nvSpPr>
          <p:cNvPr id="8206" name="TextBox 14"/>
          <p:cNvSpPr txBox="1">
            <a:spLocks noChangeArrowheads="1"/>
          </p:cNvSpPr>
          <p:nvPr/>
        </p:nvSpPr>
        <p:spPr bwMode="auto">
          <a:xfrm>
            <a:off x="5210175" y="1798638"/>
            <a:ext cx="269875" cy="276225"/>
          </a:xfrm>
          <a:prstGeom prst="rect">
            <a:avLst/>
          </a:prstGeom>
          <a:noFill/>
          <a:ln w="9525">
            <a:noFill/>
            <a:miter lim="800000"/>
            <a:headEnd/>
            <a:tailEnd/>
          </a:ln>
        </p:spPr>
        <p:txBody>
          <a:bodyPr wrap="none">
            <a:spAutoFit/>
          </a:bodyPr>
          <a:lstStyle/>
          <a:p>
            <a:r>
              <a:rPr lang="en-US" sz="1200"/>
              <a:t>d</a:t>
            </a:r>
          </a:p>
        </p:txBody>
      </p:sp>
      <p:sp>
        <p:nvSpPr>
          <p:cNvPr id="8207" name="TextBox 15"/>
          <p:cNvSpPr txBox="1">
            <a:spLocks noChangeArrowheads="1"/>
          </p:cNvSpPr>
          <p:nvPr/>
        </p:nvSpPr>
        <p:spPr bwMode="auto">
          <a:xfrm>
            <a:off x="5216525" y="2390775"/>
            <a:ext cx="228600" cy="276225"/>
          </a:xfrm>
          <a:prstGeom prst="rect">
            <a:avLst/>
          </a:prstGeom>
          <a:noFill/>
          <a:ln w="9525">
            <a:noFill/>
            <a:miter lim="800000"/>
            <a:headEnd/>
            <a:tailEnd/>
          </a:ln>
        </p:spPr>
        <p:txBody>
          <a:bodyPr wrap="none">
            <a:spAutoFit/>
          </a:bodyPr>
          <a:lstStyle/>
          <a:p>
            <a:r>
              <a:rPr lang="en-US" sz="1200"/>
              <a:t>t</a:t>
            </a:r>
          </a:p>
        </p:txBody>
      </p:sp>
      <p:sp>
        <p:nvSpPr>
          <p:cNvPr id="8208" name="TextBox 16"/>
          <p:cNvSpPr txBox="1">
            <a:spLocks noChangeArrowheads="1"/>
          </p:cNvSpPr>
          <p:nvPr/>
        </p:nvSpPr>
        <p:spPr bwMode="auto">
          <a:xfrm>
            <a:off x="5253038" y="2971800"/>
            <a:ext cx="268287" cy="276225"/>
          </a:xfrm>
          <a:prstGeom prst="rect">
            <a:avLst/>
          </a:prstGeom>
          <a:noFill/>
          <a:ln w="9525">
            <a:noFill/>
            <a:miter lim="800000"/>
            <a:headEnd/>
            <a:tailEnd/>
          </a:ln>
        </p:spPr>
        <p:txBody>
          <a:bodyPr wrap="none">
            <a:spAutoFit/>
          </a:bodyPr>
          <a:lstStyle/>
          <a:p>
            <a:r>
              <a:rPr lang="en-US" sz="1200"/>
              <a:t>h</a:t>
            </a:r>
          </a:p>
        </p:txBody>
      </p:sp>
      <p:sp>
        <p:nvSpPr>
          <p:cNvPr id="8209" name="TextBox 17"/>
          <p:cNvSpPr txBox="1">
            <a:spLocks noChangeArrowheads="1"/>
          </p:cNvSpPr>
          <p:nvPr/>
        </p:nvSpPr>
        <p:spPr bwMode="auto">
          <a:xfrm>
            <a:off x="5230813" y="3505200"/>
            <a:ext cx="274637" cy="276225"/>
          </a:xfrm>
          <a:prstGeom prst="rect">
            <a:avLst/>
          </a:prstGeom>
          <a:noFill/>
          <a:ln w="9525">
            <a:noFill/>
            <a:miter lim="800000"/>
            <a:headEnd/>
            <a:tailEnd/>
          </a:ln>
        </p:spPr>
        <p:txBody>
          <a:bodyPr wrap="none">
            <a:spAutoFit/>
          </a:bodyPr>
          <a:lstStyle/>
          <a:p>
            <a:r>
              <a:rPr lang="en-US" sz="1200"/>
              <a:t>α</a:t>
            </a:r>
          </a:p>
        </p:txBody>
      </p:sp>
      <p:sp>
        <p:nvSpPr>
          <p:cNvPr id="8210" name="TextBox 3"/>
          <p:cNvSpPr txBox="1">
            <a:spLocks noChangeArrowheads="1"/>
          </p:cNvSpPr>
          <p:nvPr/>
        </p:nvSpPr>
        <p:spPr bwMode="auto">
          <a:xfrm>
            <a:off x="8001000" y="2924175"/>
            <a:ext cx="842963" cy="276225"/>
          </a:xfrm>
          <a:prstGeom prst="rect">
            <a:avLst/>
          </a:prstGeom>
          <a:noFill/>
          <a:ln w="9525">
            <a:noFill/>
            <a:miter lim="800000"/>
            <a:headEnd/>
            <a:tailEnd/>
          </a:ln>
        </p:spPr>
        <p:txBody>
          <a:bodyPr wrap="none">
            <a:spAutoFit/>
          </a:bodyPr>
          <a:lstStyle/>
          <a:p>
            <a:r>
              <a:rPr lang="en-US" sz="1200"/>
              <a:t>32 A MeV</a:t>
            </a:r>
          </a:p>
        </p:txBody>
      </p:sp>
      <p:sp>
        <p:nvSpPr>
          <p:cNvPr id="8211" name="TextBox 19"/>
          <p:cNvSpPr txBox="1">
            <a:spLocks noChangeArrowheads="1"/>
          </p:cNvSpPr>
          <p:nvPr/>
        </p:nvSpPr>
        <p:spPr bwMode="auto">
          <a:xfrm>
            <a:off x="8080375" y="3686175"/>
            <a:ext cx="842963" cy="276225"/>
          </a:xfrm>
          <a:prstGeom prst="rect">
            <a:avLst/>
          </a:prstGeom>
          <a:noFill/>
          <a:ln w="9525">
            <a:noFill/>
            <a:miter lim="800000"/>
            <a:headEnd/>
            <a:tailEnd/>
          </a:ln>
        </p:spPr>
        <p:txBody>
          <a:bodyPr wrap="none">
            <a:spAutoFit/>
          </a:bodyPr>
          <a:lstStyle/>
          <a:p>
            <a:r>
              <a:rPr lang="en-US" sz="1200"/>
              <a:t>39 A MeV</a:t>
            </a:r>
          </a:p>
        </p:txBody>
      </p:sp>
      <p:sp>
        <p:nvSpPr>
          <p:cNvPr id="8212" name="TextBox 20"/>
          <p:cNvSpPr txBox="1">
            <a:spLocks noChangeArrowheads="1"/>
          </p:cNvSpPr>
          <p:nvPr/>
        </p:nvSpPr>
        <p:spPr bwMode="auto">
          <a:xfrm>
            <a:off x="8113713" y="4529138"/>
            <a:ext cx="841375" cy="276225"/>
          </a:xfrm>
          <a:prstGeom prst="rect">
            <a:avLst/>
          </a:prstGeom>
          <a:noFill/>
          <a:ln w="9525">
            <a:noFill/>
            <a:miter lim="800000"/>
            <a:headEnd/>
            <a:tailEnd/>
          </a:ln>
        </p:spPr>
        <p:txBody>
          <a:bodyPr wrap="none">
            <a:spAutoFit/>
          </a:bodyPr>
          <a:lstStyle/>
          <a:p>
            <a:r>
              <a:rPr lang="en-US" sz="1200"/>
              <a:t>45 A MeV</a:t>
            </a:r>
          </a:p>
        </p:txBody>
      </p:sp>
      <p:sp>
        <p:nvSpPr>
          <p:cNvPr id="8213" name="TextBox 21"/>
          <p:cNvSpPr txBox="1">
            <a:spLocks noChangeArrowheads="1"/>
          </p:cNvSpPr>
          <p:nvPr/>
        </p:nvSpPr>
        <p:spPr bwMode="auto">
          <a:xfrm>
            <a:off x="8080375" y="5334000"/>
            <a:ext cx="842963" cy="276225"/>
          </a:xfrm>
          <a:prstGeom prst="rect">
            <a:avLst/>
          </a:prstGeom>
          <a:noFill/>
          <a:ln w="9525">
            <a:noFill/>
            <a:miter lim="800000"/>
            <a:headEnd/>
            <a:tailEnd/>
          </a:ln>
        </p:spPr>
        <p:txBody>
          <a:bodyPr wrap="none">
            <a:spAutoFit/>
          </a:bodyPr>
          <a:lstStyle/>
          <a:p>
            <a:r>
              <a:rPr lang="en-US" sz="1200"/>
              <a:t>50 A MeV</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a:xfrm>
            <a:off x="0" y="228600"/>
            <a:ext cx="7315200" cy="6438903"/>
          </a:xfrm>
          <a:prstGeom prst="rect">
            <a:avLst/>
          </a:prstGeom>
          <a:noFill/>
          <a:ln>
            <a:noFill/>
          </a:ln>
        </p:spPr>
      </p:pic>
      <p:grpSp>
        <p:nvGrpSpPr>
          <p:cNvPr id="3" name="Group 72"/>
          <p:cNvGrpSpPr/>
          <p:nvPr/>
        </p:nvGrpSpPr>
        <p:grpSpPr>
          <a:xfrm>
            <a:off x="7010403" y="152403"/>
            <a:ext cx="2057563" cy="1524002"/>
            <a:chOff x="7010403" y="152403"/>
            <a:chExt cx="2057563" cy="1524002"/>
          </a:xfrm>
        </p:grpSpPr>
        <p:sp>
          <p:nvSpPr>
            <p:cNvPr id="4" name="TextBox 36"/>
            <p:cNvSpPr txBox="1"/>
            <p:nvPr/>
          </p:nvSpPr>
          <p:spPr>
            <a:xfrm>
              <a:off x="7467603" y="152403"/>
              <a:ext cx="611514"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data</a:t>
              </a:r>
            </a:p>
          </p:txBody>
        </p:sp>
        <p:sp>
          <p:nvSpPr>
            <p:cNvPr id="5" name="TextBox 40"/>
            <p:cNvSpPr txBox="1"/>
            <p:nvPr/>
          </p:nvSpPr>
          <p:spPr>
            <a:xfrm>
              <a:off x="7467603" y="533396"/>
              <a:ext cx="649790"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Total</a:t>
              </a:r>
            </a:p>
          </p:txBody>
        </p:sp>
        <p:sp>
          <p:nvSpPr>
            <p:cNvPr id="6" name="TextBox 42"/>
            <p:cNvSpPr txBox="1"/>
            <p:nvPr/>
          </p:nvSpPr>
          <p:spPr>
            <a:xfrm>
              <a:off x="7388854" y="926067"/>
              <a:ext cx="1679112" cy="64633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Uncorr</a:t>
              </a:r>
              <a:r>
                <a:rPr lang="en-US" sz="1800" b="1" i="0" u="none" strike="noStrike" kern="1200" cap="none" spc="0" baseline="0">
                  <a:solidFill>
                    <a:srgbClr val="000000"/>
                  </a:solidFill>
                  <a:uFillTx/>
                  <a:latin typeface="Calibri"/>
                  <a:ea typeface="宋体"/>
                </a:rPr>
                <a:t>(kM</a:t>
              </a:r>
              <a:r>
                <a:rPr lang="en-US" sz="1800" b="1" i="0" u="none" strike="noStrike" kern="1200" cap="none" spc="0" baseline="-25000">
                  <a:solidFill>
                    <a:srgbClr val="000000"/>
                  </a:solidFill>
                  <a:uFillTx/>
                  <a:latin typeface="Calibri"/>
                  <a:ea typeface="宋体"/>
                </a:rPr>
                <a:t>n</a:t>
              </a:r>
              <a:r>
                <a:rPr lang="en-US" sz="1800" b="1" i="0" u="none" strike="noStrike" kern="1200" cap="none" spc="0" baseline="0">
                  <a:solidFill>
                    <a:srgbClr val="000000"/>
                  </a:solidFill>
                  <a:uFillTx/>
                  <a:latin typeface="Calibri"/>
                  <a:ea typeface="宋体"/>
                </a:rPr>
                <a:t>(Li))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p:txBody>
        </p:sp>
        <p:cxnSp>
          <p:nvCxnSpPr>
            <p:cNvPr id="7" name="Straight Connector 43"/>
            <p:cNvCxnSpPr/>
            <p:nvPr/>
          </p:nvCxnSpPr>
          <p:spPr>
            <a:xfrm>
              <a:off x="7010403" y="685800"/>
              <a:ext cx="380993" cy="0"/>
            </a:xfrm>
            <a:prstGeom prst="straightConnector1">
              <a:avLst/>
            </a:prstGeom>
            <a:noFill/>
            <a:ln w="28575">
              <a:solidFill>
                <a:srgbClr val="FF0000"/>
              </a:solidFill>
              <a:prstDash val="solid"/>
            </a:ln>
          </p:spPr>
        </p:cxnSp>
        <p:sp>
          <p:nvSpPr>
            <p:cNvPr id="8" name="TextBox 44"/>
            <p:cNvSpPr txBox="1"/>
            <p:nvPr/>
          </p:nvSpPr>
          <p:spPr>
            <a:xfrm>
              <a:off x="7356128" y="1307070"/>
              <a:ext cx="1590498"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Corr(M</a:t>
              </a:r>
              <a:r>
                <a:rPr lang="en-US" sz="1800" b="1" i="0" u="none" strike="noStrike" kern="1200" cap="none" spc="0" baseline="-25000">
                  <a:solidFill>
                    <a:srgbClr val="000000"/>
                  </a:solidFill>
                  <a:uFillTx/>
                  <a:latin typeface="Calibri"/>
                </a:rPr>
                <a:t>n</a:t>
              </a:r>
              <a:r>
                <a:rPr lang="en-US" sz="1800" b="1" i="0" u="none" strike="noStrike" kern="1200" cap="none" spc="0" baseline="0">
                  <a:solidFill>
                    <a:srgbClr val="000000"/>
                  </a:solidFill>
                  <a:uFillTx/>
                  <a:latin typeface="Calibri"/>
                </a:rPr>
                <a:t>(</a:t>
              </a:r>
              <a:r>
                <a:rPr lang="en-US" sz="1800" b="1" i="0" u="none" strike="noStrike" kern="1200" cap="none" spc="0" baseline="30000">
                  <a:solidFill>
                    <a:srgbClr val="000000"/>
                  </a:solidFill>
                  <a:uFillTx/>
                  <a:latin typeface="Calibri"/>
                </a:rPr>
                <a:t>23</a:t>
              </a:r>
              <a:r>
                <a:rPr lang="en-US" sz="1800" b="1" i="0" u="none" strike="noStrike" kern="1200" cap="none" spc="0" baseline="0">
                  <a:solidFill>
                    <a:srgbClr val="000000"/>
                  </a:solidFill>
                  <a:uFillTx/>
                  <a:latin typeface="Calibri"/>
                </a:rPr>
                <a:t>Na))</a:t>
              </a:r>
            </a:p>
          </p:txBody>
        </p:sp>
      </p:grpSp>
      <p:grpSp>
        <p:nvGrpSpPr>
          <p:cNvPr id="9" name="Group 69"/>
          <p:cNvGrpSpPr/>
          <p:nvPr/>
        </p:nvGrpSpPr>
        <p:grpSpPr>
          <a:xfrm>
            <a:off x="7028462" y="1764270"/>
            <a:ext cx="2039340" cy="4103132"/>
            <a:chOff x="7028462" y="1764270"/>
            <a:chExt cx="2039340" cy="4103132"/>
          </a:xfrm>
        </p:grpSpPr>
        <p:sp>
          <p:nvSpPr>
            <p:cNvPr id="10" name="TextBox 31"/>
            <p:cNvSpPr txBox="1"/>
            <p:nvPr/>
          </p:nvSpPr>
          <p:spPr>
            <a:xfrm>
              <a:off x="7028462" y="3516864"/>
              <a:ext cx="2039340" cy="369335"/>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4.5≤V</a:t>
              </a:r>
              <a:r>
                <a:rPr lang="en-US" sz="1800" b="1" i="0" u="none" strike="noStrike" kern="1200" cap="none" spc="0" baseline="-25000">
                  <a:solidFill>
                    <a:srgbClr val="000000"/>
                  </a:solidFill>
                  <a:uFillTx/>
                  <a:latin typeface="Calibri"/>
                </a:rPr>
                <a:t>IMF</a:t>
              </a:r>
              <a:r>
                <a:rPr lang="en-US" sz="1800" b="1" i="0" u="none" strike="noStrike" kern="1200" cap="none" spc="0" baseline="0">
                  <a:solidFill>
                    <a:srgbClr val="000000"/>
                  </a:solidFill>
                  <a:uFillTx/>
                  <a:latin typeface="Calibri"/>
                </a:rPr>
                <a:t>&lt;5.5 cm/ns</a:t>
              </a:r>
            </a:p>
          </p:txBody>
        </p:sp>
        <p:sp>
          <p:nvSpPr>
            <p:cNvPr id="11" name="TextBox 32"/>
            <p:cNvSpPr txBox="1"/>
            <p:nvPr/>
          </p:nvSpPr>
          <p:spPr>
            <a:xfrm>
              <a:off x="7028462" y="1764270"/>
              <a:ext cx="2039340" cy="369335"/>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3.5≤V</a:t>
              </a:r>
              <a:r>
                <a:rPr lang="en-US" sz="1800" b="1" i="0" u="none" strike="noStrike" kern="1200" cap="none" spc="0" baseline="-25000">
                  <a:solidFill>
                    <a:srgbClr val="000000"/>
                  </a:solidFill>
                  <a:uFillTx/>
                  <a:latin typeface="Calibri"/>
                </a:rPr>
                <a:t>IMF</a:t>
              </a:r>
              <a:r>
                <a:rPr lang="en-US" sz="1800" b="1" i="0" u="none" strike="noStrike" kern="1200" cap="none" spc="0" baseline="0">
                  <a:solidFill>
                    <a:srgbClr val="000000"/>
                  </a:solidFill>
                  <a:uFillTx/>
                  <a:latin typeface="Calibri"/>
                </a:rPr>
                <a:t>&lt;4.5 cm/ns</a:t>
              </a:r>
            </a:p>
          </p:txBody>
        </p:sp>
        <p:sp>
          <p:nvSpPr>
            <p:cNvPr id="12" name="TextBox 33"/>
            <p:cNvSpPr txBox="1"/>
            <p:nvPr/>
          </p:nvSpPr>
          <p:spPr>
            <a:xfrm>
              <a:off x="7028462" y="5498067"/>
              <a:ext cx="2039340" cy="369335"/>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5.5≤V</a:t>
              </a:r>
              <a:r>
                <a:rPr lang="en-US" sz="1800" b="1" i="0" u="none" strike="noStrike" kern="1200" cap="none" spc="0" baseline="-25000">
                  <a:solidFill>
                    <a:srgbClr val="000000"/>
                  </a:solidFill>
                  <a:uFillTx/>
                  <a:latin typeface="Calibri"/>
                </a:rPr>
                <a:t>IMF</a:t>
              </a:r>
              <a:r>
                <a:rPr lang="en-US" sz="1800" b="1" i="0" u="none" strike="noStrike" kern="1200" cap="none" spc="0" baseline="0">
                  <a:solidFill>
                    <a:srgbClr val="000000"/>
                  </a:solidFill>
                  <a:uFillTx/>
                  <a:latin typeface="Calibri"/>
                </a:rPr>
                <a:t>&lt;6.5 cm/ns</a:t>
              </a:r>
            </a:p>
          </p:txBody>
        </p:sp>
      </p:grpSp>
      <p:cxnSp>
        <p:nvCxnSpPr>
          <p:cNvPr id="13" name="Straight Arrow Connector 47"/>
          <p:cNvCxnSpPr/>
          <p:nvPr/>
        </p:nvCxnSpPr>
        <p:spPr>
          <a:xfrm>
            <a:off x="1676396" y="990596"/>
            <a:ext cx="4191007" cy="609604"/>
          </a:xfrm>
          <a:prstGeom prst="straightConnector1">
            <a:avLst/>
          </a:prstGeom>
          <a:noFill/>
          <a:ln w="31747">
            <a:solidFill>
              <a:srgbClr val="00B050"/>
            </a:solidFill>
            <a:custDash>
              <a:ds d="299978" sp="299978"/>
            </a:custDash>
            <a:tailEnd type="arrow"/>
          </a:ln>
        </p:spPr>
      </p:cxnSp>
      <p:cxnSp>
        <p:nvCxnSpPr>
          <p:cNvPr id="14" name="Straight Arrow Connector 48"/>
          <p:cNvCxnSpPr/>
          <p:nvPr/>
        </p:nvCxnSpPr>
        <p:spPr>
          <a:xfrm>
            <a:off x="1676396" y="2743200"/>
            <a:ext cx="4191007" cy="914400"/>
          </a:xfrm>
          <a:prstGeom prst="straightConnector1">
            <a:avLst/>
          </a:prstGeom>
          <a:noFill/>
          <a:ln w="31747">
            <a:solidFill>
              <a:srgbClr val="00B050"/>
            </a:solidFill>
            <a:custDash>
              <a:ds d="300094" sp="300094"/>
            </a:custDash>
            <a:tailEnd type="arrow"/>
          </a:ln>
        </p:spPr>
      </p:cxnSp>
      <p:cxnSp>
        <p:nvCxnSpPr>
          <p:cNvPr id="15" name="Straight Arrow Connector 50"/>
          <p:cNvCxnSpPr/>
          <p:nvPr/>
        </p:nvCxnSpPr>
        <p:spPr>
          <a:xfrm>
            <a:off x="1904996" y="4648196"/>
            <a:ext cx="4114800" cy="1219207"/>
          </a:xfrm>
          <a:prstGeom prst="straightConnector1">
            <a:avLst/>
          </a:prstGeom>
          <a:noFill/>
          <a:ln w="31747">
            <a:solidFill>
              <a:srgbClr val="00B050"/>
            </a:solidFill>
            <a:custDash>
              <a:ds d="300094" sp="300094"/>
            </a:custDash>
            <a:tailEnd type="arrow"/>
          </a:ln>
        </p:spPr>
      </p:cxnSp>
      <p:cxnSp>
        <p:nvCxnSpPr>
          <p:cNvPr id="16" name="Straight Arrow Connector 53"/>
          <p:cNvCxnSpPr/>
          <p:nvPr/>
        </p:nvCxnSpPr>
        <p:spPr>
          <a:xfrm>
            <a:off x="1676396" y="1143000"/>
            <a:ext cx="152404" cy="3124203"/>
          </a:xfrm>
          <a:prstGeom prst="straightConnector1">
            <a:avLst/>
          </a:prstGeom>
          <a:noFill/>
          <a:ln w="38103">
            <a:solidFill>
              <a:srgbClr val="FF0000"/>
            </a:solidFill>
            <a:custDash>
              <a:ds d="300047" sp="300047"/>
            </a:custDash>
            <a:tailEnd type="arrow"/>
          </a:ln>
        </p:spPr>
      </p:cxnSp>
      <p:cxnSp>
        <p:nvCxnSpPr>
          <p:cNvPr id="17" name="Straight Arrow Connector 58"/>
          <p:cNvCxnSpPr/>
          <p:nvPr/>
        </p:nvCxnSpPr>
        <p:spPr>
          <a:xfrm>
            <a:off x="3047996" y="1219196"/>
            <a:ext cx="152404" cy="3733807"/>
          </a:xfrm>
          <a:prstGeom prst="straightConnector1">
            <a:avLst/>
          </a:prstGeom>
          <a:noFill/>
          <a:ln w="38103">
            <a:solidFill>
              <a:srgbClr val="FF0000"/>
            </a:solidFill>
            <a:custDash>
              <a:ds d="300047" sp="300047"/>
            </a:custDash>
            <a:tailEnd type="arrow"/>
          </a:ln>
        </p:spPr>
      </p:cxnSp>
      <p:grpSp>
        <p:nvGrpSpPr>
          <p:cNvPr id="18" name="Group 64"/>
          <p:cNvGrpSpPr/>
          <p:nvPr/>
        </p:nvGrpSpPr>
        <p:grpSpPr>
          <a:xfrm>
            <a:off x="1981203" y="2362196"/>
            <a:ext cx="4843860" cy="556897"/>
            <a:chOff x="1981203" y="2362196"/>
            <a:chExt cx="4843860" cy="556897"/>
          </a:xfrm>
        </p:grpSpPr>
        <p:sp>
          <p:nvSpPr>
            <p:cNvPr id="19" name="TextBox 3"/>
            <p:cNvSpPr txBox="1"/>
            <p:nvPr/>
          </p:nvSpPr>
          <p:spPr>
            <a:xfrm>
              <a:off x="1981203" y="2362196"/>
              <a:ext cx="500460" cy="32829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15</a:t>
              </a:r>
              <a:r>
                <a:rPr lang="en-US" sz="1800" b="0" i="0" u="none" strike="noStrike" kern="1200" cap="none" spc="0" baseline="30000">
                  <a:solidFill>
                    <a:srgbClr val="000000"/>
                  </a:solidFill>
                  <a:uFillTx/>
                  <a:latin typeface="Calibri"/>
                </a:rPr>
                <a:t>o</a:t>
              </a:r>
            </a:p>
          </p:txBody>
        </p:sp>
        <p:sp>
          <p:nvSpPr>
            <p:cNvPr id="20" name="TextBox 4"/>
            <p:cNvSpPr txBox="1"/>
            <p:nvPr/>
          </p:nvSpPr>
          <p:spPr>
            <a:xfrm>
              <a:off x="3352803" y="2438403"/>
              <a:ext cx="500460" cy="32829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25</a:t>
              </a:r>
              <a:r>
                <a:rPr lang="en-US" sz="1800" b="0" i="0" u="none" strike="noStrike" kern="1200" cap="none" spc="0" baseline="30000">
                  <a:solidFill>
                    <a:srgbClr val="000000"/>
                  </a:solidFill>
                  <a:uFillTx/>
                  <a:latin typeface="Calibri"/>
                </a:rPr>
                <a:t>o</a:t>
              </a:r>
            </a:p>
          </p:txBody>
        </p:sp>
        <p:sp>
          <p:nvSpPr>
            <p:cNvPr id="21" name="TextBox 6"/>
            <p:cNvSpPr txBox="1"/>
            <p:nvPr/>
          </p:nvSpPr>
          <p:spPr>
            <a:xfrm>
              <a:off x="6324603" y="2590796"/>
              <a:ext cx="500460" cy="32829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45</a:t>
              </a:r>
              <a:r>
                <a:rPr lang="en-US" sz="1800" b="0" i="0" u="none" strike="noStrike" kern="1200" cap="none" spc="0" baseline="30000">
                  <a:solidFill>
                    <a:srgbClr val="000000"/>
                  </a:solidFill>
                  <a:uFillTx/>
                  <a:latin typeface="Calibri"/>
                </a:rPr>
                <a:t>o</a:t>
              </a:r>
            </a:p>
          </p:txBody>
        </p:sp>
      </p:grpSp>
      <p:cxnSp>
        <p:nvCxnSpPr>
          <p:cNvPr id="22" name="Straight Connector 43"/>
          <p:cNvCxnSpPr/>
          <p:nvPr/>
        </p:nvCxnSpPr>
        <p:spPr>
          <a:xfrm>
            <a:off x="7010403" y="1143000"/>
            <a:ext cx="380993" cy="0"/>
          </a:xfrm>
          <a:prstGeom prst="straightConnector1">
            <a:avLst/>
          </a:prstGeom>
          <a:noFill/>
          <a:ln w="28575">
            <a:solidFill>
              <a:srgbClr val="0000FF"/>
            </a:solidFill>
            <a:custDash>
              <a:ds d="100000" sp="100000"/>
            </a:custDash>
          </a:ln>
        </p:spPr>
      </p:cxnSp>
      <p:cxnSp>
        <p:nvCxnSpPr>
          <p:cNvPr id="23" name="Straight Connector 43"/>
          <p:cNvCxnSpPr/>
          <p:nvPr/>
        </p:nvCxnSpPr>
        <p:spPr>
          <a:xfrm>
            <a:off x="7010403" y="1524003"/>
            <a:ext cx="380993" cy="0"/>
          </a:xfrm>
          <a:prstGeom prst="straightConnector1">
            <a:avLst/>
          </a:prstGeom>
          <a:noFill/>
          <a:ln w="28575">
            <a:solidFill>
              <a:srgbClr val="08A80C"/>
            </a:solidFill>
            <a:custDash>
              <a:ds d="100000" sp="100000"/>
            </a:custDash>
          </a:ln>
        </p:spPr>
      </p:cxnSp>
      <p:sp>
        <p:nvSpPr>
          <p:cNvPr id="24" name="椭圆 74"/>
          <p:cNvSpPr/>
          <p:nvPr/>
        </p:nvSpPr>
        <p:spPr>
          <a:xfrm>
            <a:off x="7162796" y="304796"/>
            <a:ext cx="76196" cy="7619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25402">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5" name="TextBox 6"/>
          <p:cNvSpPr txBox="1"/>
          <p:nvPr/>
        </p:nvSpPr>
        <p:spPr>
          <a:xfrm>
            <a:off x="4860036" y="2492892"/>
            <a:ext cx="500460"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3</a:t>
            </a:r>
            <a:r>
              <a:rPr lang="en-US" sz="1800" b="0" i="0" u="none" strike="noStrike" kern="1200" cap="none" spc="0" baseline="0">
                <a:solidFill>
                  <a:srgbClr val="000000"/>
                </a:solidFill>
                <a:uFillTx/>
                <a:latin typeface="Calibri"/>
              </a:rPr>
              <a:t>5</a:t>
            </a:r>
            <a:r>
              <a:rPr lang="en-US" sz="1800" b="0" i="0" u="none" strike="noStrike" kern="1200" cap="none" spc="0" baseline="30000">
                <a:solidFill>
                  <a:srgbClr val="000000"/>
                </a:solidFill>
                <a:uFillTx/>
                <a:latin typeface="Calibri"/>
              </a:rPr>
              <a:t>o</a:t>
            </a:r>
          </a:p>
        </p:txBody>
      </p:sp>
      <p:sp>
        <p:nvSpPr>
          <p:cNvPr id="26" name="TextBox 25"/>
          <p:cNvSpPr txBox="1"/>
          <p:nvPr/>
        </p:nvSpPr>
        <p:spPr>
          <a:xfrm>
            <a:off x="7164287" y="2492892"/>
            <a:ext cx="950902" cy="52321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800" b="0" i="0" u="none" strike="noStrike" kern="1200" cap="none" spc="0" baseline="0">
                <a:solidFill>
                  <a:srgbClr val="000000"/>
                </a:solidFill>
                <a:uFillTx/>
                <a:latin typeface="Calibri"/>
                <a:ea typeface="宋体"/>
              </a:rPr>
              <a:t>θ</a:t>
            </a:r>
            <a:r>
              <a:rPr lang="en-US" sz="2800" b="0" i="0" u="none" strike="noStrike" kern="1200" cap="none" spc="0" baseline="-25000">
                <a:solidFill>
                  <a:srgbClr val="000000"/>
                </a:solidFill>
                <a:uFillTx/>
                <a:latin typeface="Calibri"/>
                <a:ea typeface="宋体"/>
              </a:rPr>
              <a:t>IMF-n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NKMT_parameters_Li8BKG_fig4.eps"/>
          <p:cNvPicPr>
            <a:picLocks noChangeAspect="1"/>
          </p:cNvPicPr>
          <p:nvPr/>
        </p:nvPicPr>
        <p:blipFill>
          <a:blip r:embed="rId2" cstate="print"/>
          <a:stretch>
            <a:fillRect/>
          </a:stretch>
        </p:blipFill>
        <p:spPr>
          <a:xfrm>
            <a:off x="1035402" y="0"/>
            <a:ext cx="7073185" cy="6858000"/>
          </a:xfrm>
          <a:prstGeom prst="rect">
            <a:avLst/>
          </a:prstGeom>
          <a:noFill/>
          <a:ln>
            <a:noFill/>
          </a:ln>
        </p:spPr>
      </p:pic>
      <p:sp>
        <p:nvSpPr>
          <p:cNvPr id="3" name="TextBox 2"/>
          <p:cNvSpPr txBox="1"/>
          <p:nvPr/>
        </p:nvSpPr>
        <p:spPr>
          <a:xfrm rot="16200004">
            <a:off x="776819" y="4778544"/>
            <a:ext cx="949302"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ea typeface="宋体"/>
              </a:rPr>
              <a:t>T (MeV)</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
          <p:cNvSpPr/>
          <p:nvPr/>
        </p:nvSpPr>
        <p:spPr>
          <a:xfrm>
            <a:off x="2674415" y="827959"/>
            <a:ext cx="344491" cy="33019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DDDDDD"/>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4" name="Oval 9"/>
          <p:cNvSpPr/>
          <p:nvPr/>
        </p:nvSpPr>
        <p:spPr>
          <a:xfrm>
            <a:off x="2900267" y="2093046"/>
            <a:ext cx="579436" cy="54609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70C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5" name="Oval 11"/>
          <p:cNvSpPr/>
          <p:nvPr/>
        </p:nvSpPr>
        <p:spPr>
          <a:xfrm>
            <a:off x="3131840" y="1417289"/>
            <a:ext cx="238128" cy="22860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D5FF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6" name="Oval 12"/>
          <p:cNvSpPr/>
          <p:nvPr/>
        </p:nvSpPr>
        <p:spPr>
          <a:xfrm>
            <a:off x="1547664" y="2502764"/>
            <a:ext cx="330198" cy="292095"/>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B7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7" name="Oval 14"/>
          <p:cNvSpPr/>
          <p:nvPr/>
        </p:nvSpPr>
        <p:spPr>
          <a:xfrm>
            <a:off x="1829866" y="1537570"/>
            <a:ext cx="501648" cy="481010"/>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92D05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8" name="Freeform 29"/>
          <p:cNvSpPr/>
          <p:nvPr/>
        </p:nvSpPr>
        <p:spPr>
          <a:xfrm>
            <a:off x="1229791" y="1958258"/>
            <a:ext cx="177795" cy="77788"/>
          </a:xfrm>
          <a:custGeom>
            <a:avLst/>
            <a:gdLst>
              <a:gd name="f0" fmla="val 10800000"/>
              <a:gd name="f1" fmla="val 5400000"/>
              <a:gd name="f2" fmla="val 180"/>
              <a:gd name="f3" fmla="val w"/>
              <a:gd name="f4" fmla="val h"/>
              <a:gd name="f5" fmla="val 0"/>
              <a:gd name="f6" fmla="val 193"/>
              <a:gd name="f7" fmla="val 62"/>
              <a:gd name="f8" fmla="val 172"/>
              <a:gd name="f9" fmla="val 43"/>
              <a:gd name="f10" fmla="+- 0 0 -90"/>
              <a:gd name="f11" fmla="*/ f3 1 193"/>
              <a:gd name="f12" fmla="*/ f4 1 62"/>
              <a:gd name="f13" fmla="+- f7 0 f5"/>
              <a:gd name="f14" fmla="+- f6 0 f5"/>
              <a:gd name="f15" fmla="*/ f10 f0 1"/>
              <a:gd name="f16" fmla="*/ f14 1 193"/>
              <a:gd name="f17" fmla="*/ f13 1 62"/>
              <a:gd name="f18" fmla="*/ 2147483647 f14 1"/>
              <a:gd name="f19" fmla="*/ 0 f13 1"/>
              <a:gd name="f20" fmla="*/ 2147483647 f13 1"/>
              <a:gd name="f21" fmla="*/ 0 f14 1"/>
              <a:gd name="f22" fmla="*/ 193 f14 1"/>
              <a:gd name="f23" fmla="*/ 62 f13 1"/>
              <a:gd name="f24" fmla="*/ f15 1 f2"/>
              <a:gd name="f25" fmla="*/ f18 1 193"/>
              <a:gd name="f26" fmla="*/ f19 1 62"/>
              <a:gd name="f27" fmla="*/ f20 1 62"/>
              <a:gd name="f28" fmla="*/ f21 1 193"/>
              <a:gd name="f29" fmla="*/ f22 1 193"/>
              <a:gd name="f30" fmla="*/ f23 1 62"/>
              <a:gd name="f31" fmla="+- f24 0 f1"/>
              <a:gd name="f32" fmla="*/ f25 1 f16"/>
              <a:gd name="f33" fmla="*/ f26 1 f17"/>
              <a:gd name="f34" fmla="*/ f27 1 f17"/>
              <a:gd name="f35" fmla="*/ f28 1 f16"/>
              <a:gd name="f36" fmla="*/ f29 1 f16"/>
              <a:gd name="f37" fmla="*/ f30 1 f17"/>
              <a:gd name="f38" fmla="*/ f35 f11 1"/>
              <a:gd name="f39" fmla="*/ f36 f11 1"/>
              <a:gd name="f40" fmla="*/ f37 f12 1"/>
              <a:gd name="f41" fmla="*/ f33 f12 1"/>
              <a:gd name="f42" fmla="*/ f32 f11 1"/>
              <a:gd name="f43" fmla="*/ f34 f12 1"/>
            </a:gdLst>
            <a:ahLst/>
            <a:cxnLst>
              <a:cxn ang="3cd4">
                <a:pos x="hc" y="t"/>
              </a:cxn>
              <a:cxn ang="0">
                <a:pos x="r" y="vc"/>
              </a:cxn>
              <a:cxn ang="cd4">
                <a:pos x="hc" y="b"/>
              </a:cxn>
              <a:cxn ang="cd2">
                <a:pos x="l" y="vc"/>
              </a:cxn>
              <a:cxn ang="f31">
                <a:pos x="f42" y="f41"/>
              </a:cxn>
              <a:cxn ang="f31">
                <a:pos x="f42" y="f43"/>
              </a:cxn>
              <a:cxn ang="f31">
                <a:pos x="f38" y="f43"/>
              </a:cxn>
              <a:cxn ang="f31">
                <a:pos x="f42" y="f41"/>
              </a:cxn>
              <a:cxn ang="f31">
                <a:pos x="f42" y="f43"/>
              </a:cxn>
              <a:cxn ang="f31">
                <a:pos x="f42" y="f41"/>
              </a:cxn>
            </a:cxnLst>
            <a:rect l="f38" t="f41" r="f39" b="f40"/>
            <a:pathLst>
              <a:path w="193" h="62">
                <a:moveTo>
                  <a:pt x="f8" y="f5"/>
                </a:moveTo>
                <a:lnTo>
                  <a:pt x="f6" y="f9"/>
                </a:lnTo>
                <a:lnTo>
                  <a:pt x="f5" y="f7"/>
                </a:lnTo>
                <a:lnTo>
                  <a:pt x="f8" y="f5"/>
                </a:lnTo>
                <a:lnTo>
                  <a:pt x="f6" y="f9"/>
                </a:lnTo>
                <a:lnTo>
                  <a:pt x="f8" y="f5"/>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Line 30"/>
          <p:cNvSpPr/>
          <p:nvPr/>
        </p:nvSpPr>
        <p:spPr>
          <a:xfrm flipH="1">
            <a:off x="1398068" y="1909045"/>
            <a:ext cx="244473" cy="7461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31"/>
          <p:cNvSpPr/>
          <p:nvPr/>
        </p:nvSpPr>
        <p:spPr>
          <a:xfrm>
            <a:off x="1977505" y="1191497"/>
            <a:ext cx="128582" cy="149220"/>
          </a:xfrm>
          <a:custGeom>
            <a:avLst/>
            <a:gdLst>
              <a:gd name="f0" fmla="val 10800000"/>
              <a:gd name="f1" fmla="val 5400000"/>
              <a:gd name="f2" fmla="val 180"/>
              <a:gd name="f3" fmla="val w"/>
              <a:gd name="f4" fmla="val h"/>
              <a:gd name="f5" fmla="val 0"/>
              <a:gd name="f6" fmla="val 140"/>
              <a:gd name="f7" fmla="val 118"/>
              <a:gd name="f8" fmla="val 92"/>
              <a:gd name="f9" fmla="val 91"/>
              <a:gd name="f10" fmla="+- 0 0 -90"/>
              <a:gd name="f11" fmla="*/ f3 1 140"/>
              <a:gd name="f12" fmla="*/ f4 1 118"/>
              <a:gd name="f13" fmla="+- f7 0 f5"/>
              <a:gd name="f14" fmla="+- f6 0 f5"/>
              <a:gd name="f15" fmla="*/ f10 f0 1"/>
              <a:gd name="f16" fmla="*/ f14 1 140"/>
              <a:gd name="f17" fmla="*/ f13 1 118"/>
              <a:gd name="f18" fmla="*/ 2147483647 f14 1"/>
              <a:gd name="f19" fmla="*/ 2147483647 f13 1"/>
              <a:gd name="f20" fmla="*/ 0 f14 1"/>
              <a:gd name="f21" fmla="*/ 0 f13 1"/>
              <a:gd name="f22" fmla="*/ 140 f14 1"/>
              <a:gd name="f23" fmla="*/ 118 f13 1"/>
              <a:gd name="f24" fmla="*/ f15 1 f2"/>
              <a:gd name="f25" fmla="*/ f18 1 140"/>
              <a:gd name="f26" fmla="*/ f19 1 118"/>
              <a:gd name="f27" fmla="*/ f20 1 140"/>
              <a:gd name="f28" fmla="*/ f21 1 118"/>
              <a:gd name="f29" fmla="*/ f22 1 140"/>
              <a:gd name="f30" fmla="*/ f23 1 118"/>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40" h="118">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Line 32"/>
          <p:cNvSpPr/>
          <p:nvPr/>
        </p:nvSpPr>
        <p:spPr>
          <a:xfrm flipH="1" flipV="1">
            <a:off x="2082277" y="1323252"/>
            <a:ext cx="107954" cy="13652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33"/>
          <p:cNvSpPr/>
          <p:nvPr/>
        </p:nvSpPr>
        <p:spPr>
          <a:xfrm>
            <a:off x="3400324" y="2909020"/>
            <a:ext cx="57150" cy="168277"/>
          </a:xfrm>
          <a:custGeom>
            <a:avLst/>
            <a:gdLst>
              <a:gd name="f0" fmla="val 10800000"/>
              <a:gd name="f1" fmla="val 5400000"/>
              <a:gd name="f2" fmla="val 180"/>
              <a:gd name="f3" fmla="val w"/>
              <a:gd name="f4" fmla="val h"/>
              <a:gd name="f5" fmla="val 0"/>
              <a:gd name="f6" fmla="val 62"/>
              <a:gd name="f7" fmla="val 134"/>
              <a:gd name="f8" fmla="val 3"/>
              <a:gd name="f9" fmla="val 14"/>
              <a:gd name="f10" fmla="+- 0 0 -90"/>
              <a:gd name="f11" fmla="*/ f3 1 62"/>
              <a:gd name="f12" fmla="*/ f4 1 134"/>
              <a:gd name="f13" fmla="+- f7 0 f5"/>
              <a:gd name="f14" fmla="+- f6 0 f5"/>
              <a:gd name="f15" fmla="*/ f10 f0 1"/>
              <a:gd name="f16" fmla="*/ f14 1 62"/>
              <a:gd name="f17" fmla="*/ f13 1 134"/>
              <a:gd name="f18" fmla="*/ 0 f14 1"/>
              <a:gd name="f19" fmla="*/ 0 f13 1"/>
              <a:gd name="f20" fmla="*/ 2147483647 f14 1"/>
              <a:gd name="f21" fmla="*/ 2147483647 f13 1"/>
              <a:gd name="f22" fmla="*/ 62 f14 1"/>
              <a:gd name="f23" fmla="*/ 134 f13 1"/>
              <a:gd name="f24" fmla="*/ f15 1 f2"/>
              <a:gd name="f25" fmla="*/ f18 1 62"/>
              <a:gd name="f26" fmla="*/ f19 1 134"/>
              <a:gd name="f27" fmla="*/ f20 1 62"/>
              <a:gd name="f28" fmla="*/ f21 1 134"/>
              <a:gd name="f29" fmla="*/ f22 1 62"/>
              <a:gd name="f30" fmla="*/ f23 1 134"/>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3 f12 1"/>
              <a:gd name="f42" fmla="*/ f34 f11 1"/>
              <a:gd name="f43" fmla="*/ f35 f12 1"/>
            </a:gdLst>
            <a:ahLst/>
            <a:cxnLst>
              <a:cxn ang="3cd4">
                <a:pos x="hc" y="t"/>
              </a:cxn>
              <a:cxn ang="0">
                <a:pos x="r" y="vc"/>
              </a:cxn>
              <a:cxn ang="cd4">
                <a:pos x="hc" y="b"/>
              </a:cxn>
              <a:cxn ang="cd2">
                <a:pos x="l" y="vc"/>
              </a:cxn>
              <a:cxn ang="f31">
                <a:pos x="f38" y="f41"/>
              </a:cxn>
              <a:cxn ang="f31">
                <a:pos x="f42" y="f43"/>
              </a:cxn>
              <a:cxn ang="f31">
                <a:pos x="f42" y="f43"/>
              </a:cxn>
              <a:cxn ang="f31">
                <a:pos x="f38" y="f41"/>
              </a:cxn>
              <a:cxn ang="f31">
                <a:pos x="f42" y="f43"/>
              </a:cxn>
              <a:cxn ang="f31">
                <a:pos x="f38" y="f41"/>
              </a:cxn>
            </a:cxnLst>
            <a:rect l="f38" t="f41" r="f39" b="f40"/>
            <a:pathLst>
              <a:path w="62" h="134">
                <a:moveTo>
                  <a:pt x="f5" y="f5"/>
                </a:moveTo>
                <a:lnTo>
                  <a:pt x="f6" y="f8"/>
                </a:lnTo>
                <a:lnTo>
                  <a:pt x="f9" y="f7"/>
                </a:lnTo>
                <a:lnTo>
                  <a:pt x="f5" y="f5"/>
                </a:lnTo>
                <a:lnTo>
                  <a:pt x="f6" y="f8"/>
                </a:lnTo>
                <a:lnTo>
                  <a:pt x="f5" y="f5"/>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Line 34"/>
          <p:cNvSpPr/>
          <p:nvPr/>
        </p:nvSpPr>
        <p:spPr>
          <a:xfrm flipH="1">
            <a:off x="3428899" y="2653437"/>
            <a:ext cx="23810" cy="25717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35"/>
          <p:cNvSpPr/>
          <p:nvPr/>
        </p:nvSpPr>
        <p:spPr>
          <a:xfrm>
            <a:off x="2555776" y="1935889"/>
            <a:ext cx="168277" cy="106363"/>
          </a:xfrm>
          <a:custGeom>
            <a:avLst/>
            <a:gdLst>
              <a:gd name="f0" fmla="val 10800000"/>
              <a:gd name="f1" fmla="val 5400000"/>
              <a:gd name="f2" fmla="val 180"/>
              <a:gd name="f3" fmla="val w"/>
              <a:gd name="f4" fmla="val h"/>
              <a:gd name="f5" fmla="val 0"/>
              <a:gd name="f6" fmla="val 182"/>
              <a:gd name="f7" fmla="val 85"/>
              <a:gd name="f8" fmla="val 47"/>
              <a:gd name="f9" fmla="val 149"/>
              <a:gd name="f10" fmla="+- 0 0 -90"/>
              <a:gd name="f11" fmla="*/ f3 1 182"/>
              <a:gd name="f12" fmla="*/ f4 1 85"/>
              <a:gd name="f13" fmla="+- f7 0 f5"/>
              <a:gd name="f14" fmla="+- f6 0 f5"/>
              <a:gd name="f15" fmla="*/ f10 f0 1"/>
              <a:gd name="f16" fmla="*/ f14 1 182"/>
              <a:gd name="f17" fmla="*/ f13 1 85"/>
              <a:gd name="f18" fmla="*/ 2147483647 f14 1"/>
              <a:gd name="f19" fmla="*/ 2147483647 f13 1"/>
              <a:gd name="f20" fmla="*/ 0 f14 1"/>
              <a:gd name="f21" fmla="*/ 0 f13 1"/>
              <a:gd name="f22" fmla="*/ 182 f14 1"/>
              <a:gd name="f23" fmla="*/ 85 f13 1"/>
              <a:gd name="f24" fmla="*/ f15 1 f2"/>
              <a:gd name="f25" fmla="*/ f18 1 182"/>
              <a:gd name="f26" fmla="*/ f19 1 85"/>
              <a:gd name="f27" fmla="*/ f20 1 182"/>
              <a:gd name="f28" fmla="*/ f21 1 85"/>
              <a:gd name="f29" fmla="*/ f22 1 182"/>
              <a:gd name="f30" fmla="*/ f23 1 85"/>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82" h="85">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Line 36"/>
          <p:cNvSpPr/>
          <p:nvPr/>
        </p:nvSpPr>
        <p:spPr>
          <a:xfrm flipH="1" flipV="1">
            <a:off x="2708179" y="2018431"/>
            <a:ext cx="211134" cy="1158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37"/>
          <p:cNvSpPr/>
          <p:nvPr/>
        </p:nvSpPr>
        <p:spPr>
          <a:xfrm>
            <a:off x="2498200" y="1985241"/>
            <a:ext cx="176214" cy="80960"/>
          </a:xfrm>
          <a:custGeom>
            <a:avLst/>
            <a:gdLst>
              <a:gd name="f0" fmla="val 10800000"/>
              <a:gd name="f1" fmla="val 5400000"/>
              <a:gd name="f2" fmla="val 180"/>
              <a:gd name="f3" fmla="val w"/>
              <a:gd name="f4" fmla="val h"/>
              <a:gd name="f5" fmla="val 0"/>
              <a:gd name="f6" fmla="val 191"/>
              <a:gd name="f7" fmla="val 65"/>
              <a:gd name="f8" fmla="val 40"/>
              <a:gd name="f9" fmla="val 21"/>
              <a:gd name="f10" fmla="+- 0 0 -90"/>
              <a:gd name="f11" fmla="*/ f3 1 191"/>
              <a:gd name="f12" fmla="*/ f4 1 65"/>
              <a:gd name="f13" fmla="+- f7 0 f5"/>
              <a:gd name="f14" fmla="+- f6 0 f5"/>
              <a:gd name="f15" fmla="*/ f10 f0 1"/>
              <a:gd name="f16" fmla="*/ f14 1 191"/>
              <a:gd name="f17" fmla="*/ f13 1 65"/>
              <a:gd name="f18" fmla="*/ 0 f14 1"/>
              <a:gd name="f19" fmla="*/ 2147483647 f13 1"/>
              <a:gd name="f20" fmla="*/ 2147483647 f14 1"/>
              <a:gd name="f21" fmla="*/ 0 f13 1"/>
              <a:gd name="f22" fmla="*/ 191 f14 1"/>
              <a:gd name="f23" fmla="*/ 65 f13 1"/>
              <a:gd name="f24" fmla="*/ f15 1 f2"/>
              <a:gd name="f25" fmla="*/ f18 1 191"/>
              <a:gd name="f26" fmla="*/ f19 1 65"/>
              <a:gd name="f27" fmla="*/ f20 1 191"/>
              <a:gd name="f28" fmla="*/ f21 1 65"/>
              <a:gd name="f29" fmla="*/ f22 1 191"/>
              <a:gd name="f30" fmla="*/ f23 1 65"/>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91" h="65">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 name="Line 38"/>
          <p:cNvSpPr/>
          <p:nvPr/>
        </p:nvSpPr>
        <p:spPr>
          <a:xfrm>
            <a:off x="2317222" y="1942384"/>
            <a:ext cx="192088" cy="6667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8" name="Freeform 39"/>
          <p:cNvSpPr/>
          <p:nvPr/>
        </p:nvSpPr>
        <p:spPr>
          <a:xfrm>
            <a:off x="2645840" y="391397"/>
            <a:ext cx="57150" cy="168277"/>
          </a:xfrm>
          <a:custGeom>
            <a:avLst/>
            <a:gdLst>
              <a:gd name="f0" fmla="val 10800000"/>
              <a:gd name="f1" fmla="val 5400000"/>
              <a:gd name="f2" fmla="val 180"/>
              <a:gd name="f3" fmla="val w"/>
              <a:gd name="f4" fmla="val h"/>
              <a:gd name="f5" fmla="val 0"/>
              <a:gd name="f6" fmla="val 63"/>
              <a:gd name="f7" fmla="val 134"/>
              <a:gd name="f8" fmla="val 131"/>
              <a:gd name="f9" fmla="val 42"/>
              <a:gd name="f10" fmla="+- 0 0 -90"/>
              <a:gd name="f11" fmla="*/ f3 1 63"/>
              <a:gd name="f12" fmla="*/ f4 1 134"/>
              <a:gd name="f13" fmla="+- f7 0 f5"/>
              <a:gd name="f14" fmla="+- f6 0 f5"/>
              <a:gd name="f15" fmla="*/ f10 f0 1"/>
              <a:gd name="f16" fmla="*/ f14 1 63"/>
              <a:gd name="f17" fmla="*/ f13 1 134"/>
              <a:gd name="f18" fmla="*/ 2147483647 f14 1"/>
              <a:gd name="f19" fmla="*/ 2147483647 f13 1"/>
              <a:gd name="f20" fmla="*/ 0 f14 1"/>
              <a:gd name="f21" fmla="*/ 0 f13 1"/>
              <a:gd name="f22" fmla="*/ 63 f14 1"/>
              <a:gd name="f23" fmla="*/ 134 f13 1"/>
              <a:gd name="f24" fmla="*/ f15 1 f2"/>
              <a:gd name="f25" fmla="*/ f18 1 63"/>
              <a:gd name="f26" fmla="*/ f19 1 134"/>
              <a:gd name="f27" fmla="*/ f20 1 63"/>
              <a:gd name="f28" fmla="*/ f21 1 134"/>
              <a:gd name="f29" fmla="*/ f22 1 63"/>
              <a:gd name="f30" fmla="*/ f23 1 134"/>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63" h="134">
                <a:moveTo>
                  <a:pt x="f6" y="f7"/>
                </a:moveTo>
                <a:lnTo>
                  <a:pt x="f5" y="f8"/>
                </a:lnTo>
                <a:lnTo>
                  <a:pt x="f9" y="f5"/>
                </a:lnTo>
                <a:lnTo>
                  <a:pt x="f6" y="f7"/>
                </a:lnTo>
                <a:lnTo>
                  <a:pt x="f5" y="f8"/>
                </a:lnTo>
                <a:lnTo>
                  <a:pt x="f6"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9" name="Line 40"/>
          <p:cNvSpPr/>
          <p:nvPr/>
        </p:nvSpPr>
        <p:spPr>
          <a:xfrm flipV="1">
            <a:off x="2668059" y="558083"/>
            <a:ext cx="6345" cy="9366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0" name="Freeform 41"/>
          <p:cNvSpPr/>
          <p:nvPr/>
        </p:nvSpPr>
        <p:spPr>
          <a:xfrm>
            <a:off x="1923903" y="3137770"/>
            <a:ext cx="85725" cy="166685"/>
          </a:xfrm>
          <a:custGeom>
            <a:avLst/>
            <a:gdLst>
              <a:gd name="f0" fmla="val 10800000"/>
              <a:gd name="f1" fmla="val 5400000"/>
              <a:gd name="f2" fmla="val 180"/>
              <a:gd name="f3" fmla="val w"/>
              <a:gd name="f4" fmla="val h"/>
              <a:gd name="f5" fmla="val 0"/>
              <a:gd name="f6" fmla="val 93"/>
              <a:gd name="f7" fmla="val 132"/>
              <a:gd name="f8" fmla="val 14"/>
              <a:gd name="f9" fmla="val 58"/>
              <a:gd name="f10" fmla="+- 0 0 -90"/>
              <a:gd name="f11" fmla="*/ f3 1 93"/>
              <a:gd name="f12" fmla="*/ f4 1 132"/>
              <a:gd name="f13" fmla="+- f7 0 f5"/>
              <a:gd name="f14" fmla="+- f6 0 f5"/>
              <a:gd name="f15" fmla="*/ f10 f0 1"/>
              <a:gd name="f16" fmla="*/ f14 1 93"/>
              <a:gd name="f17" fmla="*/ f13 1 132"/>
              <a:gd name="f18" fmla="*/ 0 f14 1"/>
              <a:gd name="f19" fmla="*/ 2147483647 f13 1"/>
              <a:gd name="f20" fmla="*/ 2147483647 f14 1"/>
              <a:gd name="f21" fmla="*/ 0 f13 1"/>
              <a:gd name="f22" fmla="*/ 93 f14 1"/>
              <a:gd name="f23" fmla="*/ 132 f13 1"/>
              <a:gd name="f24" fmla="*/ f15 1 f2"/>
              <a:gd name="f25" fmla="*/ f18 1 93"/>
              <a:gd name="f26" fmla="*/ f19 1 132"/>
              <a:gd name="f27" fmla="*/ f20 1 93"/>
              <a:gd name="f28" fmla="*/ f21 1 132"/>
              <a:gd name="f29" fmla="*/ f22 1 93"/>
              <a:gd name="f30" fmla="*/ f23 1 132"/>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93" h="132">
                <a:moveTo>
                  <a:pt x="f5" y="f8"/>
                </a:moveTo>
                <a:lnTo>
                  <a:pt x="f9" y="f5"/>
                </a:lnTo>
                <a:lnTo>
                  <a:pt x="f6" y="f7"/>
                </a:lnTo>
                <a:lnTo>
                  <a:pt x="f5" y="f8"/>
                </a:lnTo>
                <a:lnTo>
                  <a:pt x="f9" y="f5"/>
                </a:lnTo>
                <a:lnTo>
                  <a:pt x="f5"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1" name="Line 42"/>
          <p:cNvSpPr/>
          <p:nvPr/>
        </p:nvSpPr>
        <p:spPr>
          <a:xfrm>
            <a:off x="1881035" y="2966320"/>
            <a:ext cx="69851" cy="18097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2" name="Freeform 43"/>
          <p:cNvSpPr/>
          <p:nvPr/>
        </p:nvSpPr>
        <p:spPr>
          <a:xfrm>
            <a:off x="3587648" y="1916832"/>
            <a:ext cx="139702" cy="139702"/>
          </a:xfrm>
          <a:custGeom>
            <a:avLst/>
            <a:gdLst>
              <a:gd name="f0" fmla="val 10800000"/>
              <a:gd name="f1" fmla="val 5400000"/>
              <a:gd name="f2" fmla="val 180"/>
              <a:gd name="f3" fmla="val w"/>
              <a:gd name="f4" fmla="val h"/>
              <a:gd name="f5" fmla="val 0"/>
              <a:gd name="f6" fmla="val 151"/>
              <a:gd name="f7" fmla="val 112"/>
              <a:gd name="f8" fmla="val 45"/>
              <a:gd name="f9" fmla="val 83"/>
              <a:gd name="f10" fmla="+- 0 0 -90"/>
              <a:gd name="f11" fmla="*/ f3 1 151"/>
              <a:gd name="f12" fmla="*/ f4 1 112"/>
              <a:gd name="f13" fmla="+- f7 0 f5"/>
              <a:gd name="f14" fmla="+- f6 0 f5"/>
              <a:gd name="f15" fmla="*/ f10 f0 1"/>
              <a:gd name="f16" fmla="*/ f14 1 151"/>
              <a:gd name="f17" fmla="*/ f13 1 112"/>
              <a:gd name="f18" fmla="*/ 2147483647 f14 1"/>
              <a:gd name="f19" fmla="*/ 2147483647 f13 1"/>
              <a:gd name="f20" fmla="*/ 0 f14 1"/>
              <a:gd name="f21" fmla="*/ 0 f13 1"/>
              <a:gd name="f22" fmla="*/ 151 f14 1"/>
              <a:gd name="f23" fmla="*/ 112 f13 1"/>
              <a:gd name="f24" fmla="*/ f15 1 f2"/>
              <a:gd name="f25" fmla="*/ f18 1 151"/>
              <a:gd name="f26" fmla="*/ f19 1 112"/>
              <a:gd name="f27" fmla="*/ f20 1 151"/>
              <a:gd name="f28" fmla="*/ f21 1 112"/>
              <a:gd name="f29" fmla="*/ f22 1 151"/>
              <a:gd name="f30" fmla="*/ f23 1 112"/>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151" h="112">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3" name="Line 44"/>
          <p:cNvSpPr/>
          <p:nvPr/>
        </p:nvSpPr>
        <p:spPr>
          <a:xfrm flipV="1">
            <a:off x="3455883" y="2040661"/>
            <a:ext cx="147639" cy="15557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4" name="Oval 49"/>
          <p:cNvSpPr/>
          <p:nvPr/>
        </p:nvSpPr>
        <p:spPr>
          <a:xfrm>
            <a:off x="2612500" y="637452"/>
            <a:ext cx="93661" cy="9048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25" name="Oval 50"/>
          <p:cNvSpPr/>
          <p:nvPr/>
        </p:nvSpPr>
        <p:spPr>
          <a:xfrm>
            <a:off x="2121961" y="1437552"/>
            <a:ext cx="71442" cy="6825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26" name="Oval 51"/>
          <p:cNvSpPr/>
          <p:nvPr/>
        </p:nvSpPr>
        <p:spPr>
          <a:xfrm>
            <a:off x="1664761" y="1847130"/>
            <a:ext cx="69851" cy="6985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27" name="Oval 52"/>
          <p:cNvSpPr/>
          <p:nvPr/>
        </p:nvSpPr>
        <p:spPr>
          <a:xfrm>
            <a:off x="3449538" y="2142259"/>
            <a:ext cx="57150" cy="6032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28" name="Oval 78"/>
          <p:cNvSpPr/>
          <p:nvPr/>
        </p:nvSpPr>
        <p:spPr>
          <a:xfrm>
            <a:off x="1809603" y="2905997"/>
            <a:ext cx="60322" cy="6508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29" name="Oval 79"/>
          <p:cNvSpPr/>
          <p:nvPr/>
        </p:nvSpPr>
        <p:spPr>
          <a:xfrm>
            <a:off x="2858991" y="2124794"/>
            <a:ext cx="63495" cy="5874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30" name="Oval 80"/>
          <p:cNvSpPr/>
          <p:nvPr/>
        </p:nvSpPr>
        <p:spPr>
          <a:xfrm>
            <a:off x="3409853" y="2593114"/>
            <a:ext cx="73023" cy="60322"/>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31" name="Oval 81"/>
          <p:cNvSpPr/>
          <p:nvPr/>
        </p:nvSpPr>
        <p:spPr>
          <a:xfrm>
            <a:off x="2263255" y="1910626"/>
            <a:ext cx="61914" cy="5874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32" name="Oval 93"/>
          <p:cNvSpPr/>
          <p:nvPr/>
        </p:nvSpPr>
        <p:spPr>
          <a:xfrm>
            <a:off x="3274715" y="1357218"/>
            <a:ext cx="63495" cy="55558"/>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33" name="Freeform 94"/>
          <p:cNvSpPr/>
          <p:nvPr/>
        </p:nvSpPr>
        <p:spPr>
          <a:xfrm>
            <a:off x="3312819" y="1084170"/>
            <a:ext cx="57150" cy="168277"/>
          </a:xfrm>
          <a:custGeom>
            <a:avLst/>
            <a:gdLst>
              <a:gd name="f0" fmla="val 10800000"/>
              <a:gd name="f1" fmla="val 5400000"/>
              <a:gd name="f2" fmla="val 180"/>
              <a:gd name="f3" fmla="val w"/>
              <a:gd name="f4" fmla="val h"/>
              <a:gd name="f5" fmla="val 0"/>
              <a:gd name="f6" fmla="val 62"/>
              <a:gd name="f7" fmla="val 134"/>
              <a:gd name="f8" fmla="val 128"/>
              <a:gd name="f9" fmla="val 56"/>
              <a:gd name="f10" fmla="+- 0 0 -90"/>
              <a:gd name="f11" fmla="*/ f3 1 62"/>
              <a:gd name="f12" fmla="*/ f4 1 134"/>
              <a:gd name="f13" fmla="+- f7 0 f5"/>
              <a:gd name="f14" fmla="+- f6 0 f5"/>
              <a:gd name="f15" fmla="*/ f10 f0 1"/>
              <a:gd name="f16" fmla="*/ f14 1 62"/>
              <a:gd name="f17" fmla="*/ f13 1 134"/>
              <a:gd name="f18" fmla="*/ 2147483647 f14 1"/>
              <a:gd name="f19" fmla="*/ 2147483647 f13 1"/>
              <a:gd name="f20" fmla="*/ 0 f14 1"/>
              <a:gd name="f21" fmla="*/ 0 f13 1"/>
              <a:gd name="f22" fmla="*/ 62 f14 1"/>
              <a:gd name="f23" fmla="*/ 134 f13 1"/>
              <a:gd name="f24" fmla="*/ f15 1 f2"/>
              <a:gd name="f25" fmla="*/ f18 1 62"/>
              <a:gd name="f26" fmla="*/ f19 1 134"/>
              <a:gd name="f27" fmla="*/ f20 1 62"/>
              <a:gd name="f28" fmla="*/ f21 1 134"/>
              <a:gd name="f29" fmla="*/ f22 1 62"/>
              <a:gd name="f30" fmla="*/ f23 1 134"/>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62" h="134">
                <a:moveTo>
                  <a:pt x="f6" y="f7"/>
                </a:moveTo>
                <a:lnTo>
                  <a:pt x="f5" y="f8"/>
                </a:lnTo>
                <a:lnTo>
                  <a:pt x="f9" y="f5"/>
                </a:lnTo>
                <a:lnTo>
                  <a:pt x="f6" y="f7"/>
                </a:lnTo>
                <a:lnTo>
                  <a:pt x="f5" y="f8"/>
                </a:lnTo>
                <a:lnTo>
                  <a:pt x="f6"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Line 95"/>
          <p:cNvSpPr/>
          <p:nvPr/>
        </p:nvSpPr>
        <p:spPr>
          <a:xfrm flipV="1">
            <a:off x="3325520" y="1249274"/>
            <a:ext cx="15873" cy="11906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5" name="Freeform 96"/>
          <p:cNvSpPr/>
          <p:nvPr/>
        </p:nvSpPr>
        <p:spPr>
          <a:xfrm>
            <a:off x="3323703" y="980728"/>
            <a:ext cx="177795" cy="53977"/>
          </a:xfrm>
          <a:custGeom>
            <a:avLst/>
            <a:gdLst>
              <a:gd name="f0" fmla="val 10800000"/>
              <a:gd name="f1" fmla="val 5400000"/>
              <a:gd name="f2" fmla="val 180"/>
              <a:gd name="f3" fmla="val w"/>
              <a:gd name="f4" fmla="val h"/>
              <a:gd name="f5" fmla="val 0"/>
              <a:gd name="f6" fmla="val 192"/>
              <a:gd name="f7" fmla="val 43"/>
              <a:gd name="f8" fmla="val 4"/>
              <a:gd name="f9" fmla="val 35"/>
              <a:gd name="f10" fmla="+- 0 0 -90"/>
              <a:gd name="f11" fmla="*/ f3 1 192"/>
              <a:gd name="f12" fmla="*/ f4 1 43"/>
              <a:gd name="f13" fmla="+- f7 0 f5"/>
              <a:gd name="f14" fmla="+- f6 0 f5"/>
              <a:gd name="f15" fmla="*/ f10 f0 1"/>
              <a:gd name="f16" fmla="*/ f14 1 192"/>
              <a:gd name="f17" fmla="*/ f13 1 43"/>
              <a:gd name="f18" fmla="*/ 0 f14 1"/>
              <a:gd name="f19" fmla="*/ 2147483647 f13 1"/>
              <a:gd name="f20" fmla="*/ 2147483647 f14 1"/>
              <a:gd name="f21" fmla="*/ 0 f13 1"/>
              <a:gd name="f22" fmla="*/ 192 f14 1"/>
              <a:gd name="f23" fmla="*/ 43 f13 1"/>
              <a:gd name="f24" fmla="*/ f15 1 f2"/>
              <a:gd name="f25" fmla="*/ f18 1 192"/>
              <a:gd name="f26" fmla="*/ f19 1 43"/>
              <a:gd name="f27" fmla="*/ f20 1 192"/>
              <a:gd name="f28" fmla="*/ f21 1 43"/>
              <a:gd name="f29" fmla="*/ f22 1 192"/>
              <a:gd name="f30" fmla="*/ f23 1 43"/>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5 f12 1"/>
              <a:gd name="f42" fmla="*/ f33 f12 1"/>
              <a:gd name="f43" fmla="*/ f34 f11 1"/>
            </a:gdLst>
            <a:ahLst/>
            <a:cxnLst>
              <a:cxn ang="3cd4">
                <a:pos x="hc" y="t"/>
              </a:cxn>
              <a:cxn ang="0">
                <a:pos x="r" y="vc"/>
              </a:cxn>
              <a:cxn ang="cd4">
                <a:pos x="hc" y="b"/>
              </a:cxn>
              <a:cxn ang="cd2">
                <a:pos x="l" y="vc"/>
              </a:cxn>
              <a:cxn ang="f31">
                <a:pos x="f38" y="f42"/>
              </a:cxn>
              <a:cxn ang="f31">
                <a:pos x="f43" y="f41"/>
              </a:cxn>
              <a:cxn ang="f31">
                <a:pos x="f43" y="f42"/>
              </a:cxn>
              <a:cxn ang="f31">
                <a:pos x="f38" y="f42"/>
              </a:cxn>
              <a:cxn ang="f31">
                <a:pos x="f43" y="f41"/>
              </a:cxn>
              <a:cxn ang="f31">
                <a:pos x="f38" y="f42"/>
              </a:cxn>
            </a:cxnLst>
            <a:rect l="f38" t="f41" r="f39" b="f40"/>
            <a:pathLst>
              <a:path w="192" h="43">
                <a:moveTo>
                  <a:pt x="f5" y="f7"/>
                </a:moveTo>
                <a:lnTo>
                  <a:pt x="f8" y="f5"/>
                </a:lnTo>
                <a:lnTo>
                  <a:pt x="f6" y="f9"/>
                </a:lnTo>
                <a:lnTo>
                  <a:pt x="f5" y="f7"/>
                </a:lnTo>
                <a:lnTo>
                  <a:pt x="f8" y="f5"/>
                </a:lnTo>
                <a:lnTo>
                  <a:pt x="f5"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Line 97"/>
          <p:cNvSpPr/>
          <p:nvPr/>
        </p:nvSpPr>
        <p:spPr>
          <a:xfrm>
            <a:off x="3212575" y="989881"/>
            <a:ext cx="112708" cy="952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Oval 98"/>
          <p:cNvSpPr/>
          <p:nvPr/>
        </p:nvSpPr>
        <p:spPr>
          <a:xfrm>
            <a:off x="3114149" y="956541"/>
            <a:ext cx="92070" cy="9048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8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38" name="Oval 100"/>
          <p:cNvSpPr/>
          <p:nvPr/>
        </p:nvSpPr>
        <p:spPr>
          <a:xfrm>
            <a:off x="1359965" y="974007"/>
            <a:ext cx="290514" cy="268284"/>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B9B9"/>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39" name="Freeform 101"/>
          <p:cNvSpPr/>
          <p:nvPr/>
        </p:nvSpPr>
        <p:spPr>
          <a:xfrm>
            <a:off x="1091680" y="754935"/>
            <a:ext cx="161921" cy="119064"/>
          </a:xfrm>
          <a:custGeom>
            <a:avLst/>
            <a:gdLst>
              <a:gd name="f0" fmla="val 10800000"/>
              <a:gd name="f1" fmla="val 5400000"/>
              <a:gd name="f2" fmla="val 180"/>
              <a:gd name="f3" fmla="val w"/>
              <a:gd name="f4" fmla="val h"/>
              <a:gd name="f5" fmla="val 0"/>
              <a:gd name="f6" fmla="val 174"/>
              <a:gd name="f7" fmla="val 95"/>
              <a:gd name="f8" fmla="val 60"/>
              <a:gd name="f9" fmla="val 136"/>
              <a:gd name="f10" fmla="+- 0 0 -90"/>
              <a:gd name="f11" fmla="*/ f3 1 174"/>
              <a:gd name="f12" fmla="*/ f4 1 95"/>
              <a:gd name="f13" fmla="+- f7 0 f5"/>
              <a:gd name="f14" fmla="+- f6 0 f5"/>
              <a:gd name="f15" fmla="*/ f10 f0 1"/>
              <a:gd name="f16" fmla="*/ f14 1 174"/>
              <a:gd name="f17" fmla="*/ f13 1 95"/>
              <a:gd name="f18" fmla="*/ 2147483647 f14 1"/>
              <a:gd name="f19" fmla="*/ 2147483647 f13 1"/>
              <a:gd name="f20" fmla="*/ 0 f14 1"/>
              <a:gd name="f21" fmla="*/ 0 f13 1"/>
              <a:gd name="f22" fmla="*/ 174 f14 1"/>
              <a:gd name="f23" fmla="*/ 95 f13 1"/>
              <a:gd name="f24" fmla="*/ f15 1 f2"/>
              <a:gd name="f25" fmla="*/ f18 1 174"/>
              <a:gd name="f26" fmla="*/ f19 1 95"/>
              <a:gd name="f27" fmla="*/ f20 1 174"/>
              <a:gd name="f28" fmla="*/ f21 1 95"/>
              <a:gd name="f29" fmla="*/ f22 1 174"/>
              <a:gd name="f30" fmla="*/ f23 1 95"/>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42" y="f43"/>
              </a:cxn>
              <a:cxn ang="f31">
                <a:pos x="f38" y="f41"/>
              </a:cxn>
              <a:cxn ang="f31">
                <a:pos x="f42" y="f43"/>
              </a:cxn>
              <a:cxn ang="f31">
                <a:pos x="f42" y="f43"/>
              </a:cxn>
              <a:cxn ang="f31">
                <a:pos x="f42" y="f43"/>
              </a:cxn>
            </a:cxnLst>
            <a:rect l="f38" t="f41" r="f39" b="f40"/>
            <a:pathLst>
              <a:path w="174" h="95">
                <a:moveTo>
                  <a:pt x="f6" y="f8"/>
                </a:moveTo>
                <a:lnTo>
                  <a:pt x="f9" y="f7"/>
                </a:lnTo>
                <a:lnTo>
                  <a:pt x="f5" y="f5"/>
                </a:lnTo>
                <a:lnTo>
                  <a:pt x="f6" y="f8"/>
                </a:lnTo>
                <a:lnTo>
                  <a:pt x="f9" y="f7"/>
                </a:lnTo>
                <a:lnTo>
                  <a:pt x="f6" y="f8"/>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0" name="Line 102"/>
          <p:cNvSpPr/>
          <p:nvPr/>
        </p:nvSpPr>
        <p:spPr>
          <a:xfrm flipH="1" flipV="1">
            <a:off x="1234555" y="851770"/>
            <a:ext cx="60322" cy="4127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1" name="Oval 103"/>
          <p:cNvSpPr/>
          <p:nvPr/>
        </p:nvSpPr>
        <p:spPr>
          <a:xfrm>
            <a:off x="1267884" y="885109"/>
            <a:ext cx="73023" cy="63495"/>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00FF"/>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42" name="Oval 104"/>
          <p:cNvSpPr/>
          <p:nvPr/>
        </p:nvSpPr>
        <p:spPr>
          <a:xfrm>
            <a:off x="1756842" y="913684"/>
            <a:ext cx="93661" cy="9048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8000"/>
          </a:solid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ndParaRPr>
          </a:p>
        </p:txBody>
      </p:sp>
      <p:sp>
        <p:nvSpPr>
          <p:cNvPr id="43" name="Freeform 105"/>
          <p:cNvSpPr/>
          <p:nvPr/>
        </p:nvSpPr>
        <p:spPr>
          <a:xfrm>
            <a:off x="1929873" y="681901"/>
            <a:ext cx="125409" cy="152403"/>
          </a:xfrm>
          <a:custGeom>
            <a:avLst/>
            <a:gdLst>
              <a:gd name="f0" fmla="val 10800000"/>
              <a:gd name="f1" fmla="val 5400000"/>
              <a:gd name="f2" fmla="val 180"/>
              <a:gd name="f3" fmla="val w"/>
              <a:gd name="f4" fmla="val h"/>
              <a:gd name="f5" fmla="val 0"/>
              <a:gd name="f6" fmla="val 136"/>
              <a:gd name="f7" fmla="val 121"/>
              <a:gd name="f8" fmla="val 50"/>
              <a:gd name="f9" fmla="val 95"/>
              <a:gd name="f10" fmla="+- 0 0 -90"/>
              <a:gd name="f11" fmla="*/ f3 1 136"/>
              <a:gd name="f12" fmla="*/ f4 1 121"/>
              <a:gd name="f13" fmla="+- f7 0 f5"/>
              <a:gd name="f14" fmla="+- f6 0 f5"/>
              <a:gd name="f15" fmla="*/ f10 f0 1"/>
              <a:gd name="f16" fmla="*/ f14 1 136"/>
              <a:gd name="f17" fmla="*/ f13 1 121"/>
              <a:gd name="f18" fmla="*/ 2147483647 f14 1"/>
              <a:gd name="f19" fmla="*/ 2147483647 f13 1"/>
              <a:gd name="f20" fmla="*/ 0 f14 1"/>
              <a:gd name="f21" fmla="*/ 0 f13 1"/>
              <a:gd name="f22" fmla="*/ 136 f14 1"/>
              <a:gd name="f23" fmla="*/ 121 f13 1"/>
              <a:gd name="f24" fmla="*/ f15 1 f2"/>
              <a:gd name="f25" fmla="*/ f18 1 136"/>
              <a:gd name="f26" fmla="*/ f19 1 121"/>
              <a:gd name="f27" fmla="*/ f20 1 136"/>
              <a:gd name="f28" fmla="*/ f21 1 121"/>
              <a:gd name="f29" fmla="*/ f22 1 136"/>
              <a:gd name="f30" fmla="*/ f23 1 121"/>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5 f12 1"/>
              <a:gd name="f42" fmla="*/ f32 f11 1"/>
              <a:gd name="f43" fmla="*/ f33 f12 1"/>
            </a:gdLst>
            <a:ahLst/>
            <a:cxnLst>
              <a:cxn ang="3cd4">
                <a:pos x="hc" y="t"/>
              </a:cxn>
              <a:cxn ang="0">
                <a:pos x="r" y="vc"/>
              </a:cxn>
              <a:cxn ang="cd4">
                <a:pos x="hc" y="b"/>
              </a:cxn>
              <a:cxn ang="cd2">
                <a:pos x="l" y="vc"/>
              </a:cxn>
              <a:cxn ang="f31">
                <a:pos x="f42" y="f43"/>
              </a:cxn>
              <a:cxn ang="f31">
                <a:pos x="f38" y="f43"/>
              </a:cxn>
              <a:cxn ang="f31">
                <a:pos x="f42" y="f41"/>
              </a:cxn>
              <a:cxn ang="f31">
                <a:pos x="f42" y="f43"/>
              </a:cxn>
              <a:cxn ang="f31">
                <a:pos x="f38" y="f43"/>
              </a:cxn>
              <a:cxn ang="f31">
                <a:pos x="f42" y="f43"/>
              </a:cxn>
            </a:cxnLst>
            <a:rect l="f38" t="f41" r="f39" b="f40"/>
            <a:pathLst>
              <a:path w="136" h="121">
                <a:moveTo>
                  <a:pt x="f8" y="f7"/>
                </a:moveTo>
                <a:lnTo>
                  <a:pt x="f5" y="f9"/>
                </a:lnTo>
                <a:lnTo>
                  <a:pt x="f6" y="f5"/>
                </a:lnTo>
                <a:lnTo>
                  <a:pt x="f8" y="f7"/>
                </a:lnTo>
                <a:lnTo>
                  <a:pt x="f5" y="f9"/>
                </a:lnTo>
                <a:lnTo>
                  <a:pt x="f8" y="f7"/>
                </a:lnTo>
                <a:close/>
              </a:path>
            </a:pathLst>
          </a:custGeom>
          <a:noFill/>
          <a:ln w="3172">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4" name="Line 106"/>
          <p:cNvSpPr/>
          <p:nvPr/>
        </p:nvSpPr>
        <p:spPr>
          <a:xfrm flipV="1">
            <a:off x="1840975" y="818431"/>
            <a:ext cx="112708" cy="14446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5" name="Oval 84"/>
          <p:cNvSpPr/>
          <p:nvPr/>
        </p:nvSpPr>
        <p:spPr>
          <a:xfrm>
            <a:off x="899592" y="332656"/>
            <a:ext cx="2895603" cy="281939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FF">
              <a:alpha val="0"/>
            </a:srgbClr>
          </a:solidFill>
          <a:ln w="19046">
            <a:solidFill>
              <a:srgbClr val="800080"/>
            </a:solidFill>
            <a:prstDash val="lgDash"/>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6" name="Line 62"/>
          <p:cNvSpPr/>
          <p:nvPr/>
        </p:nvSpPr>
        <p:spPr>
          <a:xfrm>
            <a:off x="1612476" y="1684559"/>
            <a:ext cx="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FF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7" name="右箭头 46"/>
          <p:cNvSpPr/>
          <p:nvPr/>
        </p:nvSpPr>
        <p:spPr>
          <a:xfrm>
            <a:off x="2483768" y="1700808"/>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Rectangle 99"/>
          <p:cNvSpPr>
            <a:spLocks noChangeArrowheads="1"/>
          </p:cNvSpPr>
          <p:nvPr/>
        </p:nvSpPr>
        <p:spPr bwMode="auto">
          <a:xfrm rot="2768567">
            <a:off x="3995285" y="3570898"/>
            <a:ext cx="764672" cy="277624"/>
          </a:xfrm>
          <a:prstGeom prst="rect">
            <a:avLst/>
          </a:prstGeom>
          <a:solidFill>
            <a:srgbClr val="00B050"/>
          </a:solidFill>
          <a:ln w="19050" algn="ctr">
            <a:solidFill>
              <a:srgbClr val="003300"/>
            </a:solidFill>
            <a:miter lim="800000"/>
            <a:headEnd/>
            <a:tailEnd/>
          </a:ln>
        </p:spPr>
        <p:txBody>
          <a:bodyPr wrap="none" anchor="ctr"/>
          <a:lstStyle/>
          <a:p>
            <a:endParaRPr lang="zh-CN" altLang="zh-CN">
              <a:latin typeface="Calibri" pitchFamily="34" charset="0"/>
            </a:endParaRPr>
          </a:p>
        </p:txBody>
      </p:sp>
      <p:sp>
        <p:nvSpPr>
          <p:cNvPr id="53" name="Rectangle 101"/>
          <p:cNvSpPr>
            <a:spLocks noChangeArrowheads="1"/>
          </p:cNvSpPr>
          <p:nvPr/>
        </p:nvSpPr>
        <p:spPr bwMode="auto">
          <a:xfrm rot="4702423">
            <a:off x="2768960" y="3835727"/>
            <a:ext cx="764672" cy="277624"/>
          </a:xfrm>
          <a:prstGeom prst="rect">
            <a:avLst/>
          </a:prstGeom>
          <a:solidFill>
            <a:srgbClr val="00B050"/>
          </a:solidFill>
          <a:ln w="19050" algn="ctr">
            <a:solidFill>
              <a:srgbClr val="003300"/>
            </a:solidFill>
            <a:miter lim="800000"/>
            <a:headEnd/>
            <a:tailEnd/>
          </a:ln>
        </p:spPr>
        <p:txBody>
          <a:bodyPr wrap="none" anchor="ctr"/>
          <a:lstStyle/>
          <a:p>
            <a:endParaRPr lang="zh-CN" altLang="zh-CN">
              <a:latin typeface="Calibri" pitchFamily="34" charset="0"/>
            </a:endParaRPr>
          </a:p>
        </p:txBody>
      </p:sp>
      <p:sp>
        <p:nvSpPr>
          <p:cNvPr id="54" name="Rectangle 102"/>
          <p:cNvSpPr>
            <a:spLocks noChangeArrowheads="1"/>
          </p:cNvSpPr>
          <p:nvPr/>
        </p:nvSpPr>
        <p:spPr bwMode="auto">
          <a:xfrm rot="6635538">
            <a:off x="1402414" y="3979341"/>
            <a:ext cx="764672" cy="277624"/>
          </a:xfrm>
          <a:prstGeom prst="rect">
            <a:avLst/>
          </a:prstGeom>
          <a:solidFill>
            <a:srgbClr val="00B050"/>
          </a:solidFill>
          <a:ln w="19050" algn="ctr">
            <a:solidFill>
              <a:srgbClr val="003300"/>
            </a:solidFill>
            <a:miter lim="800000"/>
            <a:headEnd/>
            <a:tailEnd/>
          </a:ln>
        </p:spPr>
        <p:txBody>
          <a:bodyPr wrap="none" anchor="ctr"/>
          <a:lstStyle/>
          <a:p>
            <a:endParaRPr lang="zh-CN" altLang="zh-CN">
              <a:latin typeface="Calibri" pitchFamily="34" charset="0"/>
            </a:endParaRPr>
          </a:p>
        </p:txBody>
      </p:sp>
      <p:sp>
        <p:nvSpPr>
          <p:cNvPr id="55" name="Rectangle 103"/>
          <p:cNvSpPr>
            <a:spLocks noChangeArrowheads="1"/>
          </p:cNvSpPr>
          <p:nvPr/>
        </p:nvSpPr>
        <p:spPr bwMode="auto">
          <a:xfrm rot="8084793">
            <a:off x="213676" y="3332538"/>
            <a:ext cx="764672" cy="277624"/>
          </a:xfrm>
          <a:prstGeom prst="rect">
            <a:avLst/>
          </a:prstGeom>
          <a:solidFill>
            <a:srgbClr val="00B050"/>
          </a:solidFill>
          <a:ln w="19050" algn="ctr">
            <a:solidFill>
              <a:srgbClr val="003300"/>
            </a:solidFill>
            <a:miter lim="800000"/>
            <a:headEnd/>
            <a:tailEnd/>
          </a:ln>
        </p:spPr>
        <p:txBody>
          <a:bodyPr wrap="none" anchor="ctr"/>
          <a:lstStyle/>
          <a:p>
            <a:endParaRPr lang="zh-CN" altLang="zh-CN">
              <a:latin typeface="Calibri" pitchFamily="34" charset="0"/>
            </a:endParaRPr>
          </a:p>
        </p:txBody>
      </p:sp>
      <p:cxnSp>
        <p:nvCxnSpPr>
          <p:cNvPr id="69" name="直接箭头连接符 68"/>
          <p:cNvCxnSpPr/>
          <p:nvPr/>
        </p:nvCxnSpPr>
        <p:spPr>
          <a:xfrm>
            <a:off x="4932040" y="3789040"/>
            <a:ext cx="1152128" cy="1224136"/>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611560" y="4149080"/>
            <a:ext cx="8036656" cy="2520280"/>
            <a:chOff x="611560" y="4149080"/>
            <a:chExt cx="8036656" cy="2520280"/>
          </a:xfrm>
        </p:grpSpPr>
        <p:grpSp>
          <p:nvGrpSpPr>
            <p:cNvPr id="60" name="组合 2"/>
            <p:cNvGrpSpPr/>
            <p:nvPr/>
          </p:nvGrpSpPr>
          <p:grpSpPr>
            <a:xfrm>
              <a:off x="5723023" y="4149080"/>
              <a:ext cx="2925193" cy="2520280"/>
              <a:chOff x="5486400" y="4337719"/>
              <a:chExt cx="2925193" cy="2520280"/>
            </a:xfrm>
          </p:grpSpPr>
          <p:grpSp>
            <p:nvGrpSpPr>
              <p:cNvPr id="61" name="Group 178"/>
              <p:cNvGrpSpPr/>
              <p:nvPr/>
            </p:nvGrpSpPr>
            <p:grpSpPr>
              <a:xfrm>
                <a:off x="5486400" y="4337719"/>
                <a:ext cx="2756030" cy="2367877"/>
                <a:chOff x="5486400" y="4337719"/>
                <a:chExt cx="2756030" cy="2367877"/>
              </a:xfrm>
            </p:grpSpPr>
            <p:cxnSp>
              <p:nvCxnSpPr>
                <p:cNvPr id="63" name="Straight Connector 128"/>
                <p:cNvCxnSpPr/>
                <p:nvPr/>
              </p:nvCxnSpPr>
              <p:spPr>
                <a:xfrm>
                  <a:off x="5486400" y="4876796"/>
                  <a:ext cx="0" cy="1828800"/>
                </a:xfrm>
                <a:prstGeom prst="straightConnector1">
                  <a:avLst/>
                </a:prstGeom>
                <a:noFill/>
                <a:ln w="9528">
                  <a:solidFill>
                    <a:srgbClr val="000000"/>
                  </a:solidFill>
                  <a:prstDash val="solid"/>
                  <a:headEnd type="arrow"/>
                </a:ln>
              </p:spPr>
            </p:cxnSp>
            <p:cxnSp>
              <p:nvCxnSpPr>
                <p:cNvPr id="64" name="Straight Arrow Connector 130"/>
                <p:cNvCxnSpPr/>
                <p:nvPr/>
              </p:nvCxnSpPr>
              <p:spPr>
                <a:xfrm>
                  <a:off x="5486400" y="6705596"/>
                  <a:ext cx="2590796" cy="0"/>
                </a:xfrm>
                <a:prstGeom prst="straightConnector1">
                  <a:avLst/>
                </a:prstGeom>
                <a:noFill/>
                <a:ln w="9528">
                  <a:solidFill>
                    <a:srgbClr val="000000"/>
                  </a:solidFill>
                  <a:prstDash val="solid"/>
                  <a:tailEnd type="arrow"/>
                </a:ln>
              </p:spPr>
            </p:cxnSp>
            <p:sp>
              <p:nvSpPr>
                <p:cNvPr id="65" name="Freeform 131"/>
                <p:cNvSpPr/>
                <p:nvPr/>
              </p:nvSpPr>
              <p:spPr>
                <a:xfrm>
                  <a:off x="5592726" y="5450628"/>
                  <a:ext cx="2413586" cy="1178771"/>
                </a:xfrm>
                <a:custGeom>
                  <a:avLst/>
                  <a:gdLst>
                    <a:gd name="f0" fmla="val 10800000"/>
                    <a:gd name="f1" fmla="val 5400000"/>
                    <a:gd name="f2" fmla="val 180"/>
                    <a:gd name="f3" fmla="val w"/>
                    <a:gd name="f4" fmla="val h"/>
                    <a:gd name="f5" fmla="val 0"/>
                    <a:gd name="f6" fmla="val 2413590"/>
                    <a:gd name="f7" fmla="val 2048539"/>
                    <a:gd name="f8" fmla="val 230372"/>
                    <a:gd name="f9" fmla="val 36327"/>
                    <a:gd name="f10" fmla="val 178981"/>
                    <a:gd name="f11" fmla="val 72655"/>
                    <a:gd name="f12" fmla="val 127591"/>
                    <a:gd name="f13" fmla="val 148855"/>
                    <a:gd name="f14" fmla="val 92149"/>
                    <a:gd name="f15" fmla="val 225055"/>
                    <a:gd name="f16" fmla="val 56707"/>
                    <a:gd name="f17" fmla="val 342014"/>
                    <a:gd name="f18" fmla="val 457200"/>
                    <a:gd name="f19" fmla="val 17721"/>
                    <a:gd name="f20" fmla="val 572386"/>
                    <a:gd name="f21" fmla="val 35442"/>
                    <a:gd name="f22" fmla="val 696433"/>
                    <a:gd name="f23" fmla="val 839972"/>
                    <a:gd name="f24" fmla="val 198474"/>
                    <a:gd name="f25" fmla="val 983511"/>
                    <a:gd name="f26" fmla="val 304799"/>
                    <a:gd name="f27" fmla="val 1151860"/>
                    <a:gd name="f28" fmla="val 469604"/>
                    <a:gd name="f29" fmla="val 1318437"/>
                    <a:gd name="f30" fmla="val 655674"/>
                    <a:gd name="f31" fmla="val 1485014"/>
                    <a:gd name="f32" fmla="val 841744"/>
                    <a:gd name="f33" fmla="val 1839432"/>
                    <a:gd name="f34" fmla="val 1314893"/>
                    <a:gd name="f35" fmla="+- 0 0 -90"/>
                    <a:gd name="f36" fmla="*/ f3 1 2413590"/>
                    <a:gd name="f37" fmla="*/ f4 1 2048539"/>
                    <a:gd name="f38" fmla="+- f7 0 f5"/>
                    <a:gd name="f39" fmla="+- f6 0 f5"/>
                    <a:gd name="f40" fmla="*/ f35 f0 1"/>
                    <a:gd name="f41" fmla="*/ f39 1 2413590"/>
                    <a:gd name="f42" fmla="*/ f38 1 2048539"/>
                    <a:gd name="f43" fmla="*/ 0 f39 1"/>
                    <a:gd name="f44" fmla="*/ 230372 f38 1"/>
                    <a:gd name="f45" fmla="*/ 148855 f39 1"/>
                    <a:gd name="f46" fmla="*/ 92149 f38 1"/>
                    <a:gd name="f47" fmla="*/ 457200 f39 1"/>
                    <a:gd name="f48" fmla="*/ 17721 f38 1"/>
                    <a:gd name="f49" fmla="*/ 839972 f39 1"/>
                    <a:gd name="f50" fmla="*/ 198474 f38 1"/>
                    <a:gd name="f51" fmla="*/ 1318437 f39 1"/>
                    <a:gd name="f52" fmla="*/ 655674 f38 1"/>
                    <a:gd name="f53" fmla="*/ 1839432 f39 1"/>
                    <a:gd name="f54" fmla="*/ 1314893 f38 1"/>
                    <a:gd name="f55" fmla="*/ 2413590 f39 1"/>
                    <a:gd name="f56" fmla="*/ 2048539 f38 1"/>
                    <a:gd name="f57" fmla="*/ f40 1 f2"/>
                    <a:gd name="f58" fmla="*/ f43 1 2413590"/>
                    <a:gd name="f59" fmla="*/ f44 1 2048539"/>
                    <a:gd name="f60" fmla="*/ f45 1 2413590"/>
                    <a:gd name="f61" fmla="*/ f46 1 2048539"/>
                    <a:gd name="f62" fmla="*/ f47 1 2413590"/>
                    <a:gd name="f63" fmla="*/ f48 1 2048539"/>
                    <a:gd name="f64" fmla="*/ f49 1 2413590"/>
                    <a:gd name="f65" fmla="*/ f50 1 2048539"/>
                    <a:gd name="f66" fmla="*/ f51 1 2413590"/>
                    <a:gd name="f67" fmla="*/ f52 1 2048539"/>
                    <a:gd name="f68" fmla="*/ f53 1 2413590"/>
                    <a:gd name="f69" fmla="*/ f54 1 2048539"/>
                    <a:gd name="f70" fmla="*/ f55 1 2413590"/>
                    <a:gd name="f71" fmla="*/ f56 1 2048539"/>
                    <a:gd name="f72" fmla="*/ f5 1 f41"/>
                    <a:gd name="f73" fmla="*/ f6 1 f41"/>
                    <a:gd name="f74" fmla="*/ f5 1 f42"/>
                    <a:gd name="f75" fmla="*/ f7 1 f42"/>
                    <a:gd name="f76" fmla="+- f57 0 f1"/>
                    <a:gd name="f77" fmla="*/ f58 1 f41"/>
                    <a:gd name="f78" fmla="*/ f59 1 f42"/>
                    <a:gd name="f79" fmla="*/ f60 1 f41"/>
                    <a:gd name="f80" fmla="*/ f61 1 f42"/>
                    <a:gd name="f81" fmla="*/ f62 1 f41"/>
                    <a:gd name="f82" fmla="*/ f63 1 f42"/>
                    <a:gd name="f83" fmla="*/ f64 1 f41"/>
                    <a:gd name="f84" fmla="*/ f65 1 f42"/>
                    <a:gd name="f85" fmla="*/ f66 1 f41"/>
                    <a:gd name="f86" fmla="*/ f67 1 f42"/>
                    <a:gd name="f87" fmla="*/ f68 1 f41"/>
                    <a:gd name="f88" fmla="*/ f69 1 f42"/>
                    <a:gd name="f89" fmla="*/ f70 1 f41"/>
                    <a:gd name="f90" fmla="*/ f71 1 f42"/>
                    <a:gd name="f91" fmla="*/ f72 f36 1"/>
                    <a:gd name="f92" fmla="*/ f73 f36 1"/>
                    <a:gd name="f93" fmla="*/ f75 f37 1"/>
                    <a:gd name="f94" fmla="*/ f74 f37 1"/>
                    <a:gd name="f95" fmla="*/ f77 f36 1"/>
                    <a:gd name="f96" fmla="*/ f78 f37 1"/>
                    <a:gd name="f97" fmla="*/ f79 f36 1"/>
                    <a:gd name="f98" fmla="*/ f80 f37 1"/>
                    <a:gd name="f99" fmla="*/ f81 f36 1"/>
                    <a:gd name="f100" fmla="*/ f82 f37 1"/>
                    <a:gd name="f101" fmla="*/ f83 f36 1"/>
                    <a:gd name="f102" fmla="*/ f84 f37 1"/>
                    <a:gd name="f103" fmla="*/ f85 f36 1"/>
                    <a:gd name="f104" fmla="*/ f86 f37 1"/>
                    <a:gd name="f105" fmla="*/ f87 f36 1"/>
                    <a:gd name="f106" fmla="*/ f88 f37 1"/>
                    <a:gd name="f107" fmla="*/ f89 f36 1"/>
                    <a:gd name="f108" fmla="*/ f90 f37 1"/>
                  </a:gdLst>
                  <a:ahLst/>
                  <a:cxnLst>
                    <a:cxn ang="3cd4">
                      <a:pos x="hc" y="t"/>
                    </a:cxn>
                    <a:cxn ang="0">
                      <a:pos x="r" y="vc"/>
                    </a:cxn>
                    <a:cxn ang="cd4">
                      <a:pos x="hc" y="b"/>
                    </a:cxn>
                    <a:cxn ang="cd2">
                      <a:pos x="l" y="vc"/>
                    </a:cxn>
                    <a:cxn ang="f76">
                      <a:pos x="f95" y="f96"/>
                    </a:cxn>
                    <a:cxn ang="f76">
                      <a:pos x="f97" y="f98"/>
                    </a:cxn>
                    <a:cxn ang="f76">
                      <a:pos x="f99" y="f100"/>
                    </a:cxn>
                    <a:cxn ang="f76">
                      <a:pos x="f101" y="f102"/>
                    </a:cxn>
                    <a:cxn ang="f76">
                      <a:pos x="f103" y="f104"/>
                    </a:cxn>
                    <a:cxn ang="f76">
                      <a:pos x="f105" y="f106"/>
                    </a:cxn>
                    <a:cxn ang="f76">
                      <a:pos x="f107" y="f108"/>
                    </a:cxn>
                  </a:cxnLst>
                  <a:rect l="f91" t="f94" r="f92" b="f93"/>
                  <a:pathLst>
                    <a:path w="2413590" h="2048539">
                      <a:moveTo>
                        <a:pt x="f5" y="f8"/>
                      </a:moveTo>
                      <a:cubicBezTo>
                        <a:pt x="f9" y="f10"/>
                        <a:pt x="f11" y="f12"/>
                        <a:pt x="f13" y="f14"/>
                      </a:cubicBezTo>
                      <a:cubicBezTo>
                        <a:pt x="f15" y="f16"/>
                        <a:pt x="f17" y="f5"/>
                        <a:pt x="f18" y="f19"/>
                      </a:cubicBezTo>
                      <a:cubicBezTo>
                        <a:pt x="f20" y="f21"/>
                        <a:pt x="f22" y="f14"/>
                        <a:pt x="f23" y="f24"/>
                      </a:cubicBezTo>
                      <a:cubicBezTo>
                        <a:pt x="f25" y="f26"/>
                        <a:pt x="f27" y="f28"/>
                        <a:pt x="f29" y="f30"/>
                      </a:cubicBezTo>
                      <a:cubicBezTo>
                        <a:pt x="f31" y="f32"/>
                        <a:pt x="f33" y="f34"/>
                        <a:pt x="f33" y="f34"/>
                      </a:cubicBezTo>
                      <a:lnTo>
                        <a:pt x="f6" y="f7"/>
                      </a:lnTo>
                    </a:path>
                  </a:pathLst>
                </a:custGeom>
                <a:noFill/>
                <a:ln w="19046">
                  <a:solidFill>
                    <a:srgbClr val="4A7EBB"/>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7" name="TextBox 176"/>
                <p:cNvSpPr txBox="1"/>
                <p:nvPr/>
              </p:nvSpPr>
              <p:spPr>
                <a:xfrm>
                  <a:off x="5919553" y="4337719"/>
                  <a:ext cx="2322877" cy="369335"/>
                </a:xfrm>
                <a:prstGeom prst="rect">
                  <a:avLst/>
                </a:prstGeom>
                <a:noFill/>
                <a:ln w="25402">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Black" pitchFamily="34"/>
                    </a:rPr>
                    <a:t>Uncorrelated  LP</a:t>
                  </a:r>
                </a:p>
              </p:txBody>
            </p:sp>
          </p:grpSp>
          <p:sp>
            <p:nvSpPr>
              <p:cNvPr id="62" name="TextBox 1"/>
              <p:cNvSpPr txBox="1"/>
              <p:nvPr/>
            </p:nvSpPr>
            <p:spPr>
              <a:xfrm>
                <a:off x="8069836" y="6457885"/>
                <a:ext cx="341757" cy="40011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Black" pitchFamily="34"/>
                    <a:ea typeface="宋体"/>
                  </a:rPr>
                  <a:t>v</a:t>
                </a:r>
              </a:p>
            </p:txBody>
          </p:sp>
        </p:grpSp>
        <p:grpSp>
          <p:nvGrpSpPr>
            <p:cNvPr id="71" name="Group 178"/>
            <p:cNvGrpSpPr/>
            <p:nvPr/>
          </p:nvGrpSpPr>
          <p:grpSpPr>
            <a:xfrm>
              <a:off x="3131840" y="4725144"/>
              <a:ext cx="2160240" cy="1828800"/>
              <a:chOff x="5486400" y="4876796"/>
              <a:chExt cx="2160240" cy="1828800"/>
            </a:xfrm>
          </p:grpSpPr>
          <p:cxnSp>
            <p:nvCxnSpPr>
              <p:cNvPr id="73" name="Straight Connector 128"/>
              <p:cNvCxnSpPr/>
              <p:nvPr/>
            </p:nvCxnSpPr>
            <p:spPr>
              <a:xfrm>
                <a:off x="5486400" y="4876796"/>
                <a:ext cx="0" cy="1828800"/>
              </a:xfrm>
              <a:prstGeom prst="straightConnector1">
                <a:avLst/>
              </a:prstGeom>
              <a:noFill/>
              <a:ln w="9528">
                <a:solidFill>
                  <a:srgbClr val="000000"/>
                </a:solidFill>
                <a:prstDash val="solid"/>
                <a:headEnd type="arrow"/>
              </a:ln>
            </p:spPr>
          </p:cxnSp>
          <p:cxnSp>
            <p:nvCxnSpPr>
              <p:cNvPr id="74" name="Straight Arrow Connector 130"/>
              <p:cNvCxnSpPr/>
              <p:nvPr/>
            </p:nvCxnSpPr>
            <p:spPr>
              <a:xfrm flipV="1">
                <a:off x="5486400" y="6676996"/>
                <a:ext cx="2160240" cy="28600"/>
              </a:xfrm>
              <a:prstGeom prst="straightConnector1">
                <a:avLst/>
              </a:prstGeom>
              <a:noFill/>
              <a:ln w="9528">
                <a:solidFill>
                  <a:srgbClr val="000000"/>
                </a:solidFill>
                <a:prstDash val="solid"/>
                <a:tailEnd type="arrow"/>
              </a:ln>
            </p:spPr>
          </p:cxnSp>
        </p:grpSp>
        <p:sp>
          <p:nvSpPr>
            <p:cNvPr id="78" name="任意多边形 77"/>
            <p:cNvSpPr/>
            <p:nvPr/>
          </p:nvSpPr>
          <p:spPr>
            <a:xfrm>
              <a:off x="3198774" y="5220268"/>
              <a:ext cx="1733266" cy="1235123"/>
            </a:xfrm>
            <a:custGeom>
              <a:avLst/>
              <a:gdLst>
                <a:gd name="connsiteX0" fmla="*/ 0 w 1733266"/>
                <a:gd name="connsiteY0" fmla="*/ 348019 h 1235123"/>
                <a:gd name="connsiteX1" fmla="*/ 122830 w 1733266"/>
                <a:gd name="connsiteY1" fmla="*/ 88711 h 1235123"/>
                <a:gd name="connsiteX2" fmla="*/ 382137 w 1733266"/>
                <a:gd name="connsiteY2" fmla="*/ 20472 h 1235123"/>
                <a:gd name="connsiteX3" fmla="*/ 723332 w 1733266"/>
                <a:gd name="connsiteY3" fmla="*/ 211541 h 1235123"/>
                <a:gd name="connsiteX4" fmla="*/ 1228299 w 1733266"/>
                <a:gd name="connsiteY4" fmla="*/ 689213 h 1235123"/>
                <a:gd name="connsiteX5" fmla="*/ 1733266 w 1733266"/>
                <a:gd name="connsiteY5" fmla="*/ 1235123 h 123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266" h="1235123">
                  <a:moveTo>
                    <a:pt x="0" y="348019"/>
                  </a:moveTo>
                  <a:cubicBezTo>
                    <a:pt x="29570" y="245660"/>
                    <a:pt x="59141" y="143302"/>
                    <a:pt x="122830" y="88711"/>
                  </a:cubicBezTo>
                  <a:cubicBezTo>
                    <a:pt x="186519" y="34120"/>
                    <a:pt x="282053" y="0"/>
                    <a:pt x="382137" y="20472"/>
                  </a:cubicBezTo>
                  <a:cubicBezTo>
                    <a:pt x="482221" y="40944"/>
                    <a:pt x="582305" y="100084"/>
                    <a:pt x="723332" y="211541"/>
                  </a:cubicBezTo>
                  <a:cubicBezTo>
                    <a:pt x="864359" y="322998"/>
                    <a:pt x="1059977" y="518616"/>
                    <a:pt x="1228299" y="689213"/>
                  </a:cubicBezTo>
                  <a:cubicBezTo>
                    <a:pt x="1396621" y="859810"/>
                    <a:pt x="1564943" y="1047466"/>
                    <a:pt x="1733266" y="123512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80" name="Group 178"/>
            <p:cNvGrpSpPr/>
            <p:nvPr/>
          </p:nvGrpSpPr>
          <p:grpSpPr>
            <a:xfrm>
              <a:off x="611560" y="4725144"/>
              <a:ext cx="2160240" cy="1828800"/>
              <a:chOff x="5486400" y="4876796"/>
              <a:chExt cx="2160240" cy="1828800"/>
            </a:xfrm>
          </p:grpSpPr>
          <p:cxnSp>
            <p:nvCxnSpPr>
              <p:cNvPr id="81" name="Straight Connector 128"/>
              <p:cNvCxnSpPr/>
              <p:nvPr/>
            </p:nvCxnSpPr>
            <p:spPr>
              <a:xfrm>
                <a:off x="5486400" y="4876796"/>
                <a:ext cx="0" cy="1828800"/>
              </a:xfrm>
              <a:prstGeom prst="straightConnector1">
                <a:avLst/>
              </a:prstGeom>
              <a:noFill/>
              <a:ln w="9528">
                <a:solidFill>
                  <a:srgbClr val="000000"/>
                </a:solidFill>
                <a:prstDash val="solid"/>
                <a:headEnd type="arrow"/>
              </a:ln>
            </p:spPr>
          </p:cxnSp>
          <p:cxnSp>
            <p:nvCxnSpPr>
              <p:cNvPr id="82" name="Straight Arrow Connector 130"/>
              <p:cNvCxnSpPr/>
              <p:nvPr/>
            </p:nvCxnSpPr>
            <p:spPr>
              <a:xfrm flipV="1">
                <a:off x="5486400" y="6676996"/>
                <a:ext cx="2160240" cy="28600"/>
              </a:xfrm>
              <a:prstGeom prst="straightConnector1">
                <a:avLst/>
              </a:prstGeom>
              <a:noFill/>
              <a:ln w="9528">
                <a:solidFill>
                  <a:srgbClr val="000000"/>
                </a:solidFill>
                <a:prstDash val="solid"/>
                <a:tailEnd type="arrow"/>
              </a:ln>
            </p:spPr>
          </p:cxnSp>
        </p:grpSp>
        <p:sp>
          <p:nvSpPr>
            <p:cNvPr id="83" name="任意多边形 82"/>
            <p:cNvSpPr/>
            <p:nvPr/>
          </p:nvSpPr>
          <p:spPr>
            <a:xfrm>
              <a:off x="678494" y="5220268"/>
              <a:ext cx="1013186" cy="1235123"/>
            </a:xfrm>
            <a:custGeom>
              <a:avLst/>
              <a:gdLst>
                <a:gd name="connsiteX0" fmla="*/ 0 w 1733266"/>
                <a:gd name="connsiteY0" fmla="*/ 348019 h 1235123"/>
                <a:gd name="connsiteX1" fmla="*/ 122830 w 1733266"/>
                <a:gd name="connsiteY1" fmla="*/ 88711 h 1235123"/>
                <a:gd name="connsiteX2" fmla="*/ 382137 w 1733266"/>
                <a:gd name="connsiteY2" fmla="*/ 20472 h 1235123"/>
                <a:gd name="connsiteX3" fmla="*/ 723332 w 1733266"/>
                <a:gd name="connsiteY3" fmla="*/ 211541 h 1235123"/>
                <a:gd name="connsiteX4" fmla="*/ 1228299 w 1733266"/>
                <a:gd name="connsiteY4" fmla="*/ 689213 h 1235123"/>
                <a:gd name="connsiteX5" fmla="*/ 1733266 w 1733266"/>
                <a:gd name="connsiteY5" fmla="*/ 1235123 h 123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266" h="1235123">
                  <a:moveTo>
                    <a:pt x="0" y="348019"/>
                  </a:moveTo>
                  <a:cubicBezTo>
                    <a:pt x="29570" y="245660"/>
                    <a:pt x="59141" y="143302"/>
                    <a:pt x="122830" y="88711"/>
                  </a:cubicBezTo>
                  <a:cubicBezTo>
                    <a:pt x="186519" y="34120"/>
                    <a:pt x="282053" y="0"/>
                    <a:pt x="382137" y="20472"/>
                  </a:cubicBezTo>
                  <a:cubicBezTo>
                    <a:pt x="482221" y="40944"/>
                    <a:pt x="582305" y="100084"/>
                    <a:pt x="723332" y="211541"/>
                  </a:cubicBezTo>
                  <a:cubicBezTo>
                    <a:pt x="864359" y="322998"/>
                    <a:pt x="1059977" y="518616"/>
                    <a:pt x="1228299" y="689213"/>
                  </a:cubicBezTo>
                  <a:cubicBezTo>
                    <a:pt x="1396621" y="859810"/>
                    <a:pt x="1564943" y="1047466"/>
                    <a:pt x="1733266" y="123512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4" name="直接箭头连接符 83"/>
            <p:cNvCxnSpPr/>
            <p:nvPr/>
          </p:nvCxnSpPr>
          <p:spPr>
            <a:xfrm>
              <a:off x="3347864" y="4509120"/>
              <a:ext cx="144016" cy="432048"/>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flipH="1">
              <a:off x="1331640" y="4581128"/>
              <a:ext cx="288032" cy="648072"/>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grpSp>
      <p:sp>
        <p:nvSpPr>
          <p:cNvPr id="92" name="Oval 16"/>
          <p:cNvSpPr>
            <a:spLocks noChangeArrowheads="1"/>
          </p:cNvSpPr>
          <p:nvPr/>
        </p:nvSpPr>
        <p:spPr bwMode="auto">
          <a:xfrm rot="18547356">
            <a:off x="5799037" y="1654498"/>
            <a:ext cx="1133475" cy="241300"/>
          </a:xfrm>
          <a:prstGeom prst="ellipse">
            <a:avLst/>
          </a:prstGeom>
          <a:gradFill>
            <a:gsLst>
              <a:gs pos="0">
                <a:srgbClr val="0070C0"/>
              </a:gs>
              <a:gs pos="50000">
                <a:schemeClr val="accent1">
                  <a:tint val="44500"/>
                  <a:satMod val="160000"/>
                </a:schemeClr>
              </a:gs>
              <a:gs pos="100000">
                <a:schemeClr val="accent1">
                  <a:tint val="23500"/>
                  <a:satMod val="160000"/>
                </a:schemeClr>
              </a:gs>
            </a:gsLst>
            <a:lin ang="5400000" scaled="0"/>
          </a:gradFill>
          <a:ln w="19050" algn="ctr">
            <a:solidFill>
              <a:srgbClr val="0000FF"/>
            </a:solidFill>
            <a:round/>
            <a:headEnd/>
            <a:tailEnd/>
          </a:ln>
          <a:effectLst/>
        </p:spPr>
        <p:txBody>
          <a:bodyPr wrap="none" anchor="ctr"/>
          <a:lstStyle/>
          <a:p>
            <a:pPr fontAlgn="auto">
              <a:spcBef>
                <a:spcPts val="0"/>
              </a:spcBef>
              <a:spcAft>
                <a:spcPts val="0"/>
              </a:spcAft>
              <a:defRPr/>
            </a:pPr>
            <a:endParaRPr lang="en-US">
              <a:latin typeface="Calibri" charset="0"/>
              <a:cs typeface="+mn-cs"/>
            </a:endParaRPr>
          </a:p>
        </p:txBody>
      </p:sp>
      <p:sp>
        <p:nvSpPr>
          <p:cNvPr id="93" name="Oval 12"/>
          <p:cNvSpPr>
            <a:spLocks noChangeArrowheads="1"/>
          </p:cNvSpPr>
          <p:nvPr/>
        </p:nvSpPr>
        <p:spPr bwMode="auto">
          <a:xfrm rot="18547356">
            <a:off x="5437087" y="1251272"/>
            <a:ext cx="1133475" cy="238125"/>
          </a:xfrm>
          <a:prstGeom prst="ellipse">
            <a:avLst/>
          </a:prstGeom>
          <a:gradFill>
            <a:gsLst>
              <a:gs pos="0">
                <a:srgbClr val="FF0000"/>
              </a:gs>
              <a:gs pos="50000">
                <a:schemeClr val="accent1">
                  <a:tint val="44500"/>
                  <a:satMod val="160000"/>
                </a:schemeClr>
              </a:gs>
              <a:gs pos="100000">
                <a:schemeClr val="accent1">
                  <a:tint val="23500"/>
                  <a:satMod val="160000"/>
                </a:schemeClr>
              </a:gs>
            </a:gsLst>
            <a:lin ang="5400000" scaled="0"/>
          </a:gradFill>
          <a:ln w="19050" algn="ctr">
            <a:solidFill>
              <a:srgbClr val="FF0000"/>
            </a:solidFill>
            <a:round/>
            <a:headEnd/>
            <a:tailEnd/>
          </a:ln>
          <a:effectLst/>
        </p:spPr>
        <p:txBody>
          <a:bodyPr wrap="none" anchor="ctr"/>
          <a:lstStyle/>
          <a:p>
            <a:pPr fontAlgn="auto">
              <a:spcBef>
                <a:spcPts val="0"/>
              </a:spcBef>
              <a:spcAft>
                <a:spcPts val="0"/>
              </a:spcAft>
              <a:defRPr/>
            </a:pPr>
            <a:endParaRPr lang="en-US">
              <a:latin typeface="Calibri" charset="0"/>
              <a:cs typeface="+mn-cs"/>
            </a:endParaRPr>
          </a:p>
        </p:txBody>
      </p:sp>
      <p:sp>
        <p:nvSpPr>
          <p:cNvPr id="98" name="Line 10"/>
          <p:cNvSpPr>
            <a:spLocks noChangeShapeType="1"/>
          </p:cNvSpPr>
          <p:nvPr/>
        </p:nvSpPr>
        <p:spPr bwMode="auto">
          <a:xfrm>
            <a:off x="5508104" y="908720"/>
            <a:ext cx="978321" cy="866427"/>
          </a:xfrm>
          <a:prstGeom prst="line">
            <a:avLst/>
          </a:prstGeom>
          <a:noFill/>
          <a:ln w="19050">
            <a:solidFill>
              <a:srgbClr val="0000FF"/>
            </a:solidFill>
            <a:round/>
            <a:headEnd/>
            <a:tailEnd type="triangle" w="med" len="med"/>
          </a:ln>
        </p:spPr>
        <p:txBody>
          <a:bodyPr/>
          <a:lstStyle/>
          <a:p>
            <a:endParaRPr lang="zh-CN" altLang="en-US"/>
          </a:p>
        </p:txBody>
      </p:sp>
      <p:grpSp>
        <p:nvGrpSpPr>
          <p:cNvPr id="126" name="组合 125"/>
          <p:cNvGrpSpPr/>
          <p:nvPr/>
        </p:nvGrpSpPr>
        <p:grpSpPr>
          <a:xfrm>
            <a:off x="4440137" y="803597"/>
            <a:ext cx="1925638" cy="971550"/>
            <a:chOff x="4440137" y="803597"/>
            <a:chExt cx="1925638" cy="971550"/>
          </a:xfrm>
        </p:grpSpPr>
        <p:sp>
          <p:nvSpPr>
            <p:cNvPr id="94" name="Line 5"/>
            <p:cNvSpPr>
              <a:spLocks noChangeShapeType="1"/>
            </p:cNvSpPr>
            <p:nvPr/>
          </p:nvSpPr>
          <p:spPr bwMode="auto">
            <a:xfrm>
              <a:off x="4440137" y="884560"/>
              <a:ext cx="1082675" cy="0"/>
            </a:xfrm>
            <a:prstGeom prst="line">
              <a:avLst/>
            </a:prstGeom>
            <a:noFill/>
            <a:ln w="19050">
              <a:solidFill>
                <a:schemeClr val="tx1"/>
              </a:solidFill>
              <a:round/>
              <a:headEnd/>
              <a:tailEnd type="triangle" w="med" len="med"/>
            </a:ln>
          </p:spPr>
          <p:txBody>
            <a:bodyPr/>
            <a:lstStyle/>
            <a:p>
              <a:endParaRPr lang="zh-CN" altLang="en-US"/>
            </a:p>
          </p:txBody>
        </p:sp>
        <p:sp>
          <p:nvSpPr>
            <p:cNvPr id="95" name="Line 6"/>
            <p:cNvSpPr>
              <a:spLocks noChangeShapeType="1"/>
            </p:cNvSpPr>
            <p:nvPr/>
          </p:nvSpPr>
          <p:spPr bwMode="auto">
            <a:xfrm>
              <a:off x="5522812" y="803597"/>
              <a:ext cx="0" cy="242888"/>
            </a:xfrm>
            <a:prstGeom prst="line">
              <a:avLst/>
            </a:prstGeom>
            <a:noFill/>
            <a:ln w="38100">
              <a:solidFill>
                <a:schemeClr val="tx1"/>
              </a:solidFill>
              <a:round/>
              <a:headEnd/>
              <a:tailEnd/>
            </a:ln>
          </p:spPr>
          <p:txBody>
            <a:bodyPr/>
            <a:lstStyle/>
            <a:p>
              <a:endParaRPr lang="zh-CN" altLang="en-US"/>
            </a:p>
          </p:txBody>
        </p:sp>
        <p:sp>
          <p:nvSpPr>
            <p:cNvPr id="96" name="Line 8"/>
            <p:cNvSpPr>
              <a:spLocks noChangeShapeType="1"/>
            </p:cNvSpPr>
            <p:nvPr/>
          </p:nvSpPr>
          <p:spPr bwMode="auto">
            <a:xfrm>
              <a:off x="5583137" y="884560"/>
              <a:ext cx="0" cy="0"/>
            </a:xfrm>
            <a:prstGeom prst="line">
              <a:avLst/>
            </a:prstGeom>
            <a:noFill/>
            <a:ln w="19050">
              <a:solidFill>
                <a:srgbClr val="FF0000"/>
              </a:solidFill>
              <a:round/>
              <a:headEnd/>
              <a:tailEnd type="triangle" w="med" len="med"/>
            </a:ln>
          </p:spPr>
          <p:txBody>
            <a:bodyPr/>
            <a:lstStyle/>
            <a:p>
              <a:endParaRPr lang="zh-CN" altLang="en-US"/>
            </a:p>
          </p:txBody>
        </p:sp>
        <p:sp>
          <p:nvSpPr>
            <p:cNvPr id="97" name="Line 9"/>
            <p:cNvSpPr>
              <a:spLocks noChangeShapeType="1"/>
            </p:cNvSpPr>
            <p:nvPr/>
          </p:nvSpPr>
          <p:spPr bwMode="auto">
            <a:xfrm>
              <a:off x="5522812" y="884560"/>
              <a:ext cx="481013" cy="485775"/>
            </a:xfrm>
            <a:prstGeom prst="line">
              <a:avLst/>
            </a:prstGeom>
            <a:noFill/>
            <a:ln w="19050">
              <a:solidFill>
                <a:srgbClr val="FF0000"/>
              </a:solidFill>
              <a:round/>
              <a:headEnd/>
              <a:tailEnd type="triangle" w="med" len="med"/>
            </a:ln>
          </p:spPr>
          <p:txBody>
            <a:bodyPr/>
            <a:lstStyle/>
            <a:p>
              <a:endParaRPr lang="zh-CN" altLang="en-US"/>
            </a:p>
          </p:txBody>
        </p:sp>
        <p:sp>
          <p:nvSpPr>
            <p:cNvPr id="100" name="Line 18"/>
            <p:cNvSpPr>
              <a:spLocks noChangeShapeType="1"/>
            </p:cNvSpPr>
            <p:nvPr/>
          </p:nvSpPr>
          <p:spPr bwMode="auto">
            <a:xfrm>
              <a:off x="5522812" y="884560"/>
              <a:ext cx="90488" cy="890587"/>
            </a:xfrm>
            <a:prstGeom prst="line">
              <a:avLst/>
            </a:prstGeom>
            <a:noFill/>
            <a:ln w="19050">
              <a:solidFill>
                <a:srgbClr val="FF0000"/>
              </a:solidFill>
              <a:round/>
              <a:headEnd/>
              <a:tailEnd/>
            </a:ln>
          </p:spPr>
          <p:txBody>
            <a:bodyPr/>
            <a:lstStyle/>
            <a:p>
              <a:endParaRPr lang="zh-CN" altLang="en-US"/>
            </a:p>
          </p:txBody>
        </p:sp>
        <p:sp>
          <p:nvSpPr>
            <p:cNvPr id="101" name="Line 19"/>
            <p:cNvSpPr>
              <a:spLocks noChangeShapeType="1"/>
            </p:cNvSpPr>
            <p:nvPr/>
          </p:nvSpPr>
          <p:spPr bwMode="auto">
            <a:xfrm>
              <a:off x="5522812" y="884560"/>
              <a:ext cx="842963" cy="41275"/>
            </a:xfrm>
            <a:prstGeom prst="line">
              <a:avLst/>
            </a:prstGeom>
            <a:noFill/>
            <a:ln w="19050">
              <a:solidFill>
                <a:srgbClr val="FF0000"/>
              </a:solidFill>
              <a:round/>
              <a:headEnd/>
              <a:tailEnd/>
            </a:ln>
          </p:spPr>
          <p:txBody>
            <a:bodyPr/>
            <a:lstStyle/>
            <a:p>
              <a:endParaRPr lang="zh-CN" altLang="en-US"/>
            </a:p>
          </p:txBody>
        </p:sp>
      </p:grpSp>
      <p:sp>
        <p:nvSpPr>
          <p:cNvPr id="102" name="Line 20"/>
          <p:cNvSpPr>
            <a:spLocks noChangeShapeType="1"/>
          </p:cNvSpPr>
          <p:nvPr/>
        </p:nvSpPr>
        <p:spPr bwMode="auto">
          <a:xfrm>
            <a:off x="5522812" y="884560"/>
            <a:ext cx="481013" cy="1296987"/>
          </a:xfrm>
          <a:prstGeom prst="line">
            <a:avLst/>
          </a:prstGeom>
          <a:noFill/>
          <a:ln w="19050">
            <a:solidFill>
              <a:srgbClr val="0000FF"/>
            </a:solidFill>
            <a:round/>
            <a:headEnd/>
            <a:tailEnd/>
          </a:ln>
        </p:spPr>
        <p:txBody>
          <a:bodyPr/>
          <a:lstStyle/>
          <a:p>
            <a:endParaRPr lang="zh-CN" altLang="en-US"/>
          </a:p>
        </p:txBody>
      </p:sp>
      <p:sp>
        <p:nvSpPr>
          <p:cNvPr id="103" name="Line 21"/>
          <p:cNvSpPr>
            <a:spLocks noChangeShapeType="1"/>
          </p:cNvSpPr>
          <p:nvPr/>
        </p:nvSpPr>
        <p:spPr bwMode="auto">
          <a:xfrm>
            <a:off x="5522812" y="884560"/>
            <a:ext cx="1203325" cy="446087"/>
          </a:xfrm>
          <a:prstGeom prst="line">
            <a:avLst/>
          </a:prstGeom>
          <a:noFill/>
          <a:ln w="19050">
            <a:solidFill>
              <a:srgbClr val="0000FF"/>
            </a:solidFill>
            <a:round/>
            <a:headEnd/>
            <a:tailEnd/>
          </a:ln>
        </p:spPr>
        <p:txBody>
          <a:bodyPr/>
          <a:lstStyle/>
          <a:p>
            <a:endParaRPr lang="zh-CN" altLang="en-US"/>
          </a:p>
        </p:txBody>
      </p:sp>
      <p:sp>
        <p:nvSpPr>
          <p:cNvPr id="109" name="Text Box 30"/>
          <p:cNvSpPr txBox="1">
            <a:spLocks noChangeArrowheads="1"/>
          </p:cNvSpPr>
          <p:nvPr/>
        </p:nvSpPr>
        <p:spPr bwMode="auto">
          <a:xfrm>
            <a:off x="6131792" y="836712"/>
            <a:ext cx="312416" cy="369332"/>
          </a:xfrm>
          <a:prstGeom prst="rect">
            <a:avLst/>
          </a:prstGeom>
          <a:noFill/>
          <a:ln w="19050" algn="ctr">
            <a:noFill/>
            <a:miter lim="800000"/>
            <a:headEnd/>
            <a:tailEnd/>
          </a:ln>
        </p:spPr>
        <p:txBody>
          <a:bodyPr wrap="square">
            <a:spAutoFit/>
          </a:bodyPr>
          <a:lstStyle/>
          <a:p>
            <a:pPr marL="342900" indent="-342900"/>
            <a:r>
              <a:rPr lang="en-US" altLang="zh-CN" dirty="0" smtClean="0">
                <a:latin typeface="Calibri" pitchFamily="34" charset="0"/>
              </a:rPr>
              <a:t>n</a:t>
            </a:r>
            <a:endParaRPr lang="en-US" altLang="zh-CN" dirty="0">
              <a:latin typeface="Calibri" pitchFamily="34" charset="0"/>
            </a:endParaRPr>
          </a:p>
        </p:txBody>
      </p:sp>
      <p:sp>
        <p:nvSpPr>
          <p:cNvPr id="110" name="TextBox 67"/>
          <p:cNvSpPr txBox="1">
            <a:spLocks noChangeArrowheads="1"/>
          </p:cNvSpPr>
          <p:nvPr/>
        </p:nvSpPr>
        <p:spPr bwMode="auto">
          <a:xfrm>
            <a:off x="5364088" y="188640"/>
            <a:ext cx="3240088" cy="5286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zh-CN" sz="2800">
                <a:solidFill>
                  <a:srgbClr val="000000"/>
                </a:solidFill>
                <a:latin typeface="Times New Roman" pitchFamily="18" charset="0"/>
                <a:cs typeface="Arial" charset="0"/>
              </a:rPr>
              <a:t>Kinematical focusing</a:t>
            </a:r>
          </a:p>
        </p:txBody>
      </p:sp>
      <p:grpSp>
        <p:nvGrpSpPr>
          <p:cNvPr id="128" name="组合 127"/>
          <p:cNvGrpSpPr/>
          <p:nvPr/>
        </p:nvGrpSpPr>
        <p:grpSpPr>
          <a:xfrm>
            <a:off x="5522812" y="884560"/>
            <a:ext cx="1790700" cy="1866900"/>
            <a:chOff x="5522812" y="884560"/>
            <a:chExt cx="1790700" cy="1866900"/>
          </a:xfrm>
        </p:grpSpPr>
        <p:sp>
          <p:nvSpPr>
            <p:cNvPr id="91" name="Oval 17"/>
            <p:cNvSpPr>
              <a:spLocks noChangeArrowheads="1"/>
            </p:cNvSpPr>
            <p:nvPr/>
          </p:nvSpPr>
          <p:spPr bwMode="auto">
            <a:xfrm rot="18547356">
              <a:off x="6399906" y="2063278"/>
              <a:ext cx="1138238" cy="238125"/>
            </a:xfrm>
            <a:prstGeom prst="ellipse">
              <a:avLst/>
            </a:prstGeom>
            <a:gradFill>
              <a:gsLst>
                <a:gs pos="0">
                  <a:schemeClr val="bg1">
                    <a:lumMod val="50000"/>
                    <a:lumOff val="50000"/>
                  </a:schemeClr>
                </a:gs>
                <a:gs pos="50000">
                  <a:schemeClr val="accent1">
                    <a:tint val="44500"/>
                    <a:satMod val="160000"/>
                  </a:schemeClr>
                </a:gs>
                <a:gs pos="100000">
                  <a:schemeClr val="accent1">
                    <a:tint val="23500"/>
                    <a:satMod val="160000"/>
                  </a:schemeClr>
                </a:gs>
              </a:gsLst>
              <a:lin ang="5400000" scaled="0"/>
            </a:gradFill>
            <a:ln w="19050" algn="ctr">
              <a:solidFill>
                <a:schemeClr val="tx1"/>
              </a:solidFill>
              <a:round/>
              <a:headEnd/>
              <a:tailEnd/>
            </a:ln>
            <a:effectLst/>
          </p:spPr>
          <p:txBody>
            <a:bodyPr wrap="none" anchor="ctr"/>
            <a:lstStyle/>
            <a:p>
              <a:pPr fontAlgn="auto">
                <a:spcBef>
                  <a:spcPts val="0"/>
                </a:spcBef>
                <a:spcAft>
                  <a:spcPts val="0"/>
                </a:spcAft>
                <a:defRPr/>
              </a:pPr>
              <a:endParaRPr lang="en-US">
                <a:latin typeface="Calibri" charset="0"/>
                <a:cs typeface="+mn-cs"/>
              </a:endParaRPr>
            </a:p>
          </p:txBody>
        </p:sp>
        <p:sp>
          <p:nvSpPr>
            <p:cNvPr id="99" name="Line 11"/>
            <p:cNvSpPr>
              <a:spLocks noChangeShapeType="1"/>
            </p:cNvSpPr>
            <p:nvPr/>
          </p:nvSpPr>
          <p:spPr bwMode="auto">
            <a:xfrm>
              <a:off x="5522812" y="884560"/>
              <a:ext cx="1444625" cy="1295400"/>
            </a:xfrm>
            <a:prstGeom prst="line">
              <a:avLst/>
            </a:prstGeom>
            <a:noFill/>
            <a:ln w="19050">
              <a:solidFill>
                <a:schemeClr val="tx1"/>
              </a:solidFill>
              <a:round/>
              <a:headEnd/>
              <a:tailEnd type="triangle" w="med" len="med"/>
            </a:ln>
          </p:spPr>
          <p:txBody>
            <a:bodyPr/>
            <a:lstStyle/>
            <a:p>
              <a:endParaRPr lang="zh-CN" altLang="en-US"/>
            </a:p>
          </p:txBody>
        </p:sp>
        <p:sp>
          <p:nvSpPr>
            <p:cNvPr id="104" name="Line 22"/>
            <p:cNvSpPr>
              <a:spLocks noChangeShapeType="1"/>
            </p:cNvSpPr>
            <p:nvPr/>
          </p:nvSpPr>
          <p:spPr bwMode="auto">
            <a:xfrm>
              <a:off x="5522812" y="884560"/>
              <a:ext cx="1065213" cy="1700212"/>
            </a:xfrm>
            <a:prstGeom prst="line">
              <a:avLst/>
            </a:prstGeom>
            <a:noFill/>
            <a:ln w="19050">
              <a:solidFill>
                <a:schemeClr val="tx1"/>
              </a:solidFill>
              <a:round/>
              <a:headEnd/>
              <a:tailEnd/>
            </a:ln>
          </p:spPr>
          <p:txBody>
            <a:bodyPr/>
            <a:lstStyle/>
            <a:p>
              <a:endParaRPr lang="zh-CN" altLang="en-US"/>
            </a:p>
          </p:txBody>
        </p:sp>
        <p:sp>
          <p:nvSpPr>
            <p:cNvPr id="105" name="Line 23"/>
            <p:cNvSpPr>
              <a:spLocks noChangeShapeType="1"/>
            </p:cNvSpPr>
            <p:nvPr/>
          </p:nvSpPr>
          <p:spPr bwMode="auto">
            <a:xfrm>
              <a:off x="5522812" y="884560"/>
              <a:ext cx="1790700" cy="866775"/>
            </a:xfrm>
            <a:prstGeom prst="line">
              <a:avLst/>
            </a:prstGeom>
            <a:noFill/>
            <a:ln w="19050">
              <a:solidFill>
                <a:schemeClr val="tx1"/>
              </a:solidFill>
              <a:round/>
              <a:headEnd/>
              <a:tailEnd/>
            </a:ln>
          </p:spPr>
          <p:txBody>
            <a:bodyPr/>
            <a:lstStyle/>
            <a:p>
              <a:endParaRPr lang="zh-CN" altLang="en-US"/>
            </a:p>
          </p:txBody>
        </p:sp>
        <p:sp>
          <p:nvSpPr>
            <p:cNvPr id="107" name="Line 28"/>
            <p:cNvSpPr>
              <a:spLocks noChangeShapeType="1"/>
            </p:cNvSpPr>
            <p:nvPr/>
          </p:nvSpPr>
          <p:spPr bwMode="auto">
            <a:xfrm flipV="1">
              <a:off x="6967437" y="1775147"/>
              <a:ext cx="239713" cy="404813"/>
            </a:xfrm>
            <a:prstGeom prst="line">
              <a:avLst/>
            </a:prstGeom>
            <a:noFill/>
            <a:ln w="19050">
              <a:solidFill>
                <a:schemeClr val="bg1"/>
              </a:solidFill>
              <a:round/>
              <a:headEnd/>
              <a:tailEnd type="triangle" w="med" len="med"/>
            </a:ln>
          </p:spPr>
          <p:txBody>
            <a:bodyPr/>
            <a:lstStyle/>
            <a:p>
              <a:endParaRPr lang="zh-CN" altLang="en-US"/>
            </a:p>
          </p:txBody>
        </p:sp>
        <p:sp>
          <p:nvSpPr>
            <p:cNvPr id="108" name="Line 29"/>
            <p:cNvSpPr>
              <a:spLocks noChangeShapeType="1"/>
            </p:cNvSpPr>
            <p:nvPr/>
          </p:nvSpPr>
          <p:spPr bwMode="auto">
            <a:xfrm flipH="1">
              <a:off x="6797575" y="2176785"/>
              <a:ext cx="134937" cy="277812"/>
            </a:xfrm>
            <a:prstGeom prst="line">
              <a:avLst/>
            </a:prstGeom>
            <a:noFill/>
            <a:ln w="9525">
              <a:solidFill>
                <a:schemeClr val="tx1"/>
              </a:solidFill>
              <a:round/>
              <a:headEnd/>
              <a:tailEnd type="triangle" w="med" len="med"/>
            </a:ln>
          </p:spPr>
          <p:txBody>
            <a:bodyPr/>
            <a:lstStyle/>
            <a:p>
              <a:endParaRPr lang="zh-CN" altLang="en-US"/>
            </a:p>
          </p:txBody>
        </p:sp>
        <p:sp>
          <p:nvSpPr>
            <p:cNvPr id="111" name="Line 29"/>
            <p:cNvSpPr>
              <a:spLocks noChangeShapeType="1"/>
            </p:cNvSpPr>
            <p:nvPr/>
          </p:nvSpPr>
          <p:spPr bwMode="auto">
            <a:xfrm flipV="1">
              <a:off x="6932512" y="1946597"/>
              <a:ext cx="228600" cy="228600"/>
            </a:xfrm>
            <a:prstGeom prst="line">
              <a:avLst/>
            </a:prstGeom>
            <a:noFill/>
            <a:ln w="9525">
              <a:solidFill>
                <a:schemeClr val="tx1"/>
              </a:solidFill>
              <a:round/>
              <a:headEnd/>
              <a:tailEnd type="triangle" w="med" len="med"/>
            </a:ln>
          </p:spPr>
          <p:txBody>
            <a:bodyPr/>
            <a:lstStyle/>
            <a:p>
              <a:endParaRPr lang="zh-CN" altLang="en-US"/>
            </a:p>
          </p:txBody>
        </p:sp>
      </p:grpSp>
      <p:grpSp>
        <p:nvGrpSpPr>
          <p:cNvPr id="127" name="组合 126"/>
          <p:cNvGrpSpPr/>
          <p:nvPr/>
        </p:nvGrpSpPr>
        <p:grpSpPr>
          <a:xfrm>
            <a:off x="7164288" y="2163763"/>
            <a:ext cx="1796057" cy="905197"/>
            <a:chOff x="7165280" y="2163763"/>
            <a:chExt cx="1796057" cy="905197"/>
          </a:xfrm>
        </p:grpSpPr>
        <p:sp>
          <p:nvSpPr>
            <p:cNvPr id="106" name="Text Box 27"/>
            <p:cNvSpPr txBox="1">
              <a:spLocks noChangeArrowheads="1"/>
            </p:cNvSpPr>
            <p:nvPr/>
          </p:nvSpPr>
          <p:spPr bwMode="auto">
            <a:xfrm>
              <a:off x="7542112" y="2699072"/>
              <a:ext cx="1419225" cy="369888"/>
            </a:xfrm>
            <a:prstGeom prst="rect">
              <a:avLst/>
            </a:prstGeom>
            <a:noFill/>
            <a:ln w="19050" algn="ctr">
              <a:noFill/>
              <a:miter lim="800000"/>
              <a:headEnd/>
              <a:tailEnd/>
            </a:ln>
          </p:spPr>
          <p:txBody>
            <a:bodyPr wrap="none">
              <a:spAutoFit/>
            </a:bodyPr>
            <a:lstStyle/>
            <a:p>
              <a:pPr marL="342900" indent="-342900"/>
              <a:r>
                <a:rPr lang="en-US" altLang="zh-CN">
                  <a:latin typeface="Calibri" pitchFamily="34" charset="0"/>
                </a:rPr>
                <a:t>IMF Detector</a:t>
              </a:r>
            </a:p>
          </p:txBody>
        </p:sp>
        <p:sp>
          <p:nvSpPr>
            <p:cNvPr id="113" name="Rectangle 1"/>
            <p:cNvSpPr/>
            <p:nvPr/>
          </p:nvSpPr>
          <p:spPr bwMode="auto">
            <a:xfrm rot="18774329">
              <a:off x="6959699" y="2369344"/>
              <a:ext cx="4572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79"/>
            <p:cNvSpPr/>
            <p:nvPr/>
          </p:nvSpPr>
          <p:spPr bwMode="auto">
            <a:xfrm rot="18774329">
              <a:off x="7035105" y="2460625"/>
              <a:ext cx="458788"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80"/>
            <p:cNvSpPr/>
            <p:nvPr/>
          </p:nvSpPr>
          <p:spPr bwMode="auto">
            <a:xfrm rot="18774329">
              <a:off x="7148612" y="2521744"/>
              <a:ext cx="4572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Rectangle 81"/>
            <p:cNvSpPr/>
            <p:nvPr/>
          </p:nvSpPr>
          <p:spPr bwMode="auto">
            <a:xfrm rot="18774329">
              <a:off x="7231162" y="2613819"/>
              <a:ext cx="4572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8" name="组合 137"/>
          <p:cNvGrpSpPr/>
          <p:nvPr/>
        </p:nvGrpSpPr>
        <p:grpSpPr>
          <a:xfrm>
            <a:off x="2483768" y="1772816"/>
            <a:ext cx="1473771" cy="1452662"/>
            <a:chOff x="2483768" y="1772816"/>
            <a:chExt cx="1473771" cy="1452662"/>
          </a:xfrm>
        </p:grpSpPr>
        <p:sp>
          <p:nvSpPr>
            <p:cNvPr id="119" name="Rectangle 1"/>
            <p:cNvSpPr/>
            <p:nvPr/>
          </p:nvSpPr>
          <p:spPr bwMode="auto">
            <a:xfrm rot="18774329">
              <a:off x="3434458" y="2729384"/>
              <a:ext cx="4572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Rectangle 79"/>
            <p:cNvSpPr/>
            <p:nvPr/>
          </p:nvSpPr>
          <p:spPr bwMode="auto">
            <a:xfrm rot="18774329">
              <a:off x="3509864" y="2820665"/>
              <a:ext cx="458788"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Rectangle 80"/>
            <p:cNvSpPr/>
            <p:nvPr/>
          </p:nvSpPr>
          <p:spPr bwMode="auto">
            <a:xfrm rot="18774329">
              <a:off x="3623371" y="2881784"/>
              <a:ext cx="4572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Rectangle 81"/>
            <p:cNvSpPr/>
            <p:nvPr/>
          </p:nvSpPr>
          <p:spPr bwMode="auto">
            <a:xfrm rot="18774329">
              <a:off x="3705921" y="2973859"/>
              <a:ext cx="4572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4" name="直接箭头连接符 123"/>
            <p:cNvCxnSpPr>
              <a:stCxn id="47" idx="1"/>
              <a:endCxn id="122" idx="0"/>
            </p:cNvCxnSpPr>
            <p:nvPr/>
          </p:nvCxnSpPr>
          <p:spPr>
            <a:xfrm>
              <a:off x="2483768" y="1772816"/>
              <a:ext cx="1433892" cy="12083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9" name="Line 29"/>
          <p:cNvSpPr>
            <a:spLocks noChangeShapeType="1"/>
          </p:cNvSpPr>
          <p:nvPr/>
        </p:nvSpPr>
        <p:spPr bwMode="auto">
          <a:xfrm flipH="1">
            <a:off x="6296695" y="1714972"/>
            <a:ext cx="134937" cy="277812"/>
          </a:xfrm>
          <a:prstGeom prst="line">
            <a:avLst/>
          </a:prstGeom>
          <a:noFill/>
          <a:ln w="9525">
            <a:solidFill>
              <a:srgbClr val="0070C0"/>
            </a:solidFill>
            <a:round/>
            <a:headEnd/>
            <a:tailEnd type="triangle" w="med" len="med"/>
          </a:ln>
        </p:spPr>
        <p:txBody>
          <a:bodyPr/>
          <a:lstStyle/>
          <a:p>
            <a:endParaRPr lang="zh-CN" altLang="en-US"/>
          </a:p>
        </p:txBody>
      </p:sp>
      <p:sp>
        <p:nvSpPr>
          <p:cNvPr id="130" name="Line 29"/>
          <p:cNvSpPr>
            <a:spLocks noChangeShapeType="1"/>
          </p:cNvSpPr>
          <p:nvPr/>
        </p:nvSpPr>
        <p:spPr bwMode="auto">
          <a:xfrm flipV="1">
            <a:off x="6431632" y="1484784"/>
            <a:ext cx="228600" cy="228600"/>
          </a:xfrm>
          <a:prstGeom prst="line">
            <a:avLst/>
          </a:prstGeom>
          <a:noFill/>
          <a:ln w="9525">
            <a:solidFill>
              <a:srgbClr val="0070C0"/>
            </a:solidFill>
            <a:round/>
            <a:headEnd/>
            <a:tailEnd type="triangle" w="med" len="med"/>
          </a:ln>
        </p:spPr>
        <p:txBody>
          <a:bodyPr/>
          <a:lstStyle/>
          <a:p>
            <a:endParaRPr lang="zh-CN" altLang="en-US"/>
          </a:p>
        </p:txBody>
      </p:sp>
      <p:sp>
        <p:nvSpPr>
          <p:cNvPr id="131" name="Line 29"/>
          <p:cNvSpPr>
            <a:spLocks noChangeShapeType="1"/>
          </p:cNvSpPr>
          <p:nvPr/>
        </p:nvSpPr>
        <p:spPr bwMode="auto">
          <a:xfrm flipH="1">
            <a:off x="5868144" y="1354932"/>
            <a:ext cx="134937" cy="277812"/>
          </a:xfrm>
          <a:prstGeom prst="line">
            <a:avLst/>
          </a:prstGeom>
          <a:noFill/>
          <a:ln w="9525">
            <a:solidFill>
              <a:srgbClr val="FF0000"/>
            </a:solidFill>
            <a:round/>
            <a:headEnd/>
            <a:tailEnd type="triangle" w="med" len="med"/>
          </a:ln>
        </p:spPr>
        <p:txBody>
          <a:bodyPr/>
          <a:lstStyle/>
          <a:p>
            <a:endParaRPr lang="zh-CN" altLang="en-US"/>
          </a:p>
        </p:txBody>
      </p:sp>
      <p:sp>
        <p:nvSpPr>
          <p:cNvPr id="132" name="Line 29"/>
          <p:cNvSpPr>
            <a:spLocks noChangeShapeType="1"/>
          </p:cNvSpPr>
          <p:nvPr/>
        </p:nvSpPr>
        <p:spPr bwMode="auto">
          <a:xfrm flipV="1">
            <a:off x="6003081" y="1124744"/>
            <a:ext cx="228600" cy="228600"/>
          </a:xfrm>
          <a:prstGeom prst="line">
            <a:avLst/>
          </a:prstGeom>
          <a:noFill/>
          <a:ln w="9525">
            <a:solidFill>
              <a:srgbClr val="FF0000"/>
            </a:solidFill>
            <a:round/>
            <a:headEnd/>
            <a:tailEnd type="triangle" w="med" len="med"/>
          </a:ln>
        </p:spPr>
        <p:txBody>
          <a:bodyPr/>
          <a:lstStyle/>
          <a:p>
            <a:endParaRPr lang="zh-CN" altLang="en-US"/>
          </a:p>
        </p:txBody>
      </p:sp>
      <p:sp>
        <p:nvSpPr>
          <p:cNvPr id="137" name="Text Box 30"/>
          <p:cNvSpPr txBox="1">
            <a:spLocks noChangeArrowheads="1"/>
          </p:cNvSpPr>
          <p:nvPr/>
        </p:nvSpPr>
        <p:spPr bwMode="auto">
          <a:xfrm>
            <a:off x="6156176" y="1412776"/>
            <a:ext cx="639688" cy="369332"/>
          </a:xfrm>
          <a:prstGeom prst="rect">
            <a:avLst/>
          </a:prstGeom>
          <a:noFill/>
          <a:ln w="19050" algn="ctr">
            <a:noFill/>
            <a:miter lim="800000"/>
            <a:headEnd/>
            <a:tailEnd/>
          </a:ln>
        </p:spPr>
        <p:txBody>
          <a:bodyPr wrap="square">
            <a:spAutoFit/>
          </a:bodyPr>
          <a:lstStyle/>
          <a:p>
            <a:pPr marL="342900" indent="-342900"/>
            <a:r>
              <a:rPr lang="en-US" altLang="zh-CN" dirty="0" smtClean="0">
                <a:latin typeface="Calibri" pitchFamily="34" charset="0"/>
              </a:rPr>
              <a:t>IMF</a:t>
            </a:r>
            <a:endParaRPr lang="en-US" altLang="zh-CN" dirty="0">
              <a:latin typeface="Calibri" pitchFamily="34" charset="0"/>
            </a:endParaRPr>
          </a:p>
        </p:txBody>
      </p:sp>
      <p:grpSp>
        <p:nvGrpSpPr>
          <p:cNvPr id="143" name="组合 142"/>
          <p:cNvGrpSpPr/>
          <p:nvPr/>
        </p:nvGrpSpPr>
        <p:grpSpPr>
          <a:xfrm>
            <a:off x="683568" y="5155057"/>
            <a:ext cx="6276828" cy="362175"/>
            <a:chOff x="683568" y="5155057"/>
            <a:chExt cx="6276828" cy="362175"/>
          </a:xfrm>
        </p:grpSpPr>
        <p:sp>
          <p:nvSpPr>
            <p:cNvPr id="140" name="Freeform 144"/>
            <p:cNvSpPr/>
            <p:nvPr/>
          </p:nvSpPr>
          <p:spPr>
            <a:xfrm>
              <a:off x="5929036" y="5155057"/>
              <a:ext cx="1031360" cy="359322"/>
            </a:xfrm>
            <a:custGeom>
              <a:avLst/>
              <a:gdLst>
                <a:gd name="f0" fmla="val 10800000"/>
                <a:gd name="f1" fmla="val 5400000"/>
                <a:gd name="f2" fmla="val 180"/>
                <a:gd name="f3" fmla="val w"/>
                <a:gd name="f4" fmla="val h"/>
                <a:gd name="f5" fmla="val 0"/>
                <a:gd name="f6" fmla="val 1031358"/>
                <a:gd name="f7" fmla="val 483781"/>
                <a:gd name="f8" fmla="val 217967"/>
                <a:gd name="f9" fmla="val 4430"/>
                <a:gd name="f10" fmla="val 216194"/>
                <a:gd name="f11" fmla="val 8860"/>
                <a:gd name="f12" fmla="val 214422"/>
                <a:gd name="f13" fmla="val 42530"/>
                <a:gd name="f14" fmla="val 186069"/>
                <a:gd name="f15" fmla="val 76200"/>
                <a:gd name="f16" fmla="val 157716"/>
                <a:gd name="f17" fmla="val 148856"/>
                <a:gd name="f18" fmla="val 77971"/>
                <a:gd name="f19" fmla="val 202019"/>
                <a:gd name="f20" fmla="val 47846"/>
                <a:gd name="f21" fmla="val 255182"/>
                <a:gd name="f22" fmla="val 17721"/>
                <a:gd name="f23" fmla="val 303028"/>
                <a:gd name="f24" fmla="val 7088"/>
                <a:gd name="f25" fmla="val 361507"/>
                <a:gd name="f26" fmla="val 5316"/>
                <a:gd name="f27" fmla="val 419986"/>
                <a:gd name="f28" fmla="val 3544"/>
                <a:gd name="f29" fmla="val 487325"/>
                <a:gd name="f30" fmla="val 552893"/>
                <a:gd name="f31" fmla="val 37214"/>
                <a:gd name="f32" fmla="val 618461"/>
                <a:gd name="f33" fmla="val 74428"/>
                <a:gd name="f34" fmla="val 675168"/>
                <a:gd name="f35" fmla="val 154172"/>
                <a:gd name="f36" fmla="val 754912"/>
                <a:gd name="f37" fmla="val 228600"/>
                <a:gd name="f38" fmla="val 834656"/>
                <a:gd name="f39" fmla="val 933007"/>
                <a:gd name="f40" fmla="val 393404"/>
                <a:gd name="f41" fmla="+- 0 0 -90"/>
                <a:gd name="f42" fmla="*/ f3 1 1031358"/>
                <a:gd name="f43" fmla="*/ f4 1 483781"/>
                <a:gd name="f44" fmla="+- f7 0 f5"/>
                <a:gd name="f45" fmla="+- f6 0 f5"/>
                <a:gd name="f46" fmla="*/ f41 f0 1"/>
                <a:gd name="f47" fmla="*/ f45 1 1031358"/>
                <a:gd name="f48" fmla="*/ f44 1 483781"/>
                <a:gd name="f49" fmla="*/ 0 f45 1"/>
                <a:gd name="f50" fmla="*/ 217967 f44 1"/>
                <a:gd name="f51" fmla="*/ 42530 f45 1"/>
                <a:gd name="f52" fmla="*/ 186069 f44 1"/>
                <a:gd name="f53" fmla="*/ 202019 f45 1"/>
                <a:gd name="f54" fmla="*/ 47846 f44 1"/>
                <a:gd name="f55" fmla="*/ 361507 f45 1"/>
                <a:gd name="f56" fmla="*/ 5316 f44 1"/>
                <a:gd name="f57" fmla="*/ 552893 f45 1"/>
                <a:gd name="f58" fmla="*/ 37214 f44 1"/>
                <a:gd name="f59" fmla="*/ 754912 f45 1"/>
                <a:gd name="f60" fmla="*/ 228600 f44 1"/>
                <a:gd name="f61" fmla="*/ 1031358 f45 1"/>
                <a:gd name="f62" fmla="*/ 483781 f44 1"/>
                <a:gd name="f63" fmla="*/ f46 1 f2"/>
                <a:gd name="f64" fmla="*/ f49 1 1031358"/>
                <a:gd name="f65" fmla="*/ f50 1 483781"/>
                <a:gd name="f66" fmla="*/ f51 1 1031358"/>
                <a:gd name="f67" fmla="*/ f52 1 483781"/>
                <a:gd name="f68" fmla="*/ f53 1 1031358"/>
                <a:gd name="f69" fmla="*/ f54 1 483781"/>
                <a:gd name="f70" fmla="*/ f55 1 1031358"/>
                <a:gd name="f71" fmla="*/ f56 1 483781"/>
                <a:gd name="f72" fmla="*/ f57 1 1031358"/>
                <a:gd name="f73" fmla="*/ f58 1 483781"/>
                <a:gd name="f74" fmla="*/ f59 1 1031358"/>
                <a:gd name="f75" fmla="*/ f60 1 483781"/>
                <a:gd name="f76" fmla="*/ f61 1 1031358"/>
                <a:gd name="f77" fmla="*/ f62 1 483781"/>
                <a:gd name="f78" fmla="*/ f5 1 f47"/>
                <a:gd name="f79" fmla="*/ f6 1 f47"/>
                <a:gd name="f80" fmla="*/ f5 1 f48"/>
                <a:gd name="f81" fmla="*/ f7 1 f48"/>
                <a:gd name="f82" fmla="+- f63 0 f1"/>
                <a:gd name="f83" fmla="*/ f64 1 f47"/>
                <a:gd name="f84" fmla="*/ f65 1 f48"/>
                <a:gd name="f85" fmla="*/ f66 1 f47"/>
                <a:gd name="f86" fmla="*/ f67 1 f48"/>
                <a:gd name="f87" fmla="*/ f68 1 f47"/>
                <a:gd name="f88" fmla="*/ f69 1 f48"/>
                <a:gd name="f89" fmla="*/ f70 1 f47"/>
                <a:gd name="f90" fmla="*/ f71 1 f48"/>
                <a:gd name="f91" fmla="*/ f72 1 f47"/>
                <a:gd name="f92" fmla="*/ f73 1 f48"/>
                <a:gd name="f93" fmla="*/ f74 1 f47"/>
                <a:gd name="f94" fmla="*/ f75 1 f48"/>
                <a:gd name="f95" fmla="*/ f76 1 f47"/>
                <a:gd name="f96" fmla="*/ f77 1 f48"/>
                <a:gd name="f97" fmla="*/ f78 f42 1"/>
                <a:gd name="f98" fmla="*/ f79 f42 1"/>
                <a:gd name="f99" fmla="*/ f81 f43 1"/>
                <a:gd name="f100" fmla="*/ f80 f43 1"/>
                <a:gd name="f101" fmla="*/ f83 f42 1"/>
                <a:gd name="f102" fmla="*/ f84 f43 1"/>
                <a:gd name="f103" fmla="*/ f85 f42 1"/>
                <a:gd name="f104" fmla="*/ f86 f43 1"/>
                <a:gd name="f105" fmla="*/ f87 f42 1"/>
                <a:gd name="f106" fmla="*/ f88 f43 1"/>
                <a:gd name="f107" fmla="*/ f89 f42 1"/>
                <a:gd name="f108" fmla="*/ f90 f43 1"/>
                <a:gd name="f109" fmla="*/ f91 f42 1"/>
                <a:gd name="f110" fmla="*/ f92 f43 1"/>
                <a:gd name="f111" fmla="*/ f93 f42 1"/>
                <a:gd name="f112" fmla="*/ f94 f43 1"/>
                <a:gd name="f113" fmla="*/ f95 f42 1"/>
                <a:gd name="f114" fmla="*/ f96 f43 1"/>
              </a:gdLst>
              <a:ahLst/>
              <a:cxnLst>
                <a:cxn ang="3cd4">
                  <a:pos x="hc" y="t"/>
                </a:cxn>
                <a:cxn ang="0">
                  <a:pos x="r" y="vc"/>
                </a:cxn>
                <a:cxn ang="cd4">
                  <a:pos x="hc" y="b"/>
                </a:cxn>
                <a:cxn ang="cd2">
                  <a:pos x="l" y="vc"/>
                </a:cxn>
                <a:cxn ang="f82">
                  <a:pos x="f101" y="f102"/>
                </a:cxn>
                <a:cxn ang="f82">
                  <a:pos x="f103" y="f104"/>
                </a:cxn>
                <a:cxn ang="f82">
                  <a:pos x="f105" y="f106"/>
                </a:cxn>
                <a:cxn ang="f82">
                  <a:pos x="f107" y="f108"/>
                </a:cxn>
                <a:cxn ang="f82">
                  <a:pos x="f109" y="f110"/>
                </a:cxn>
                <a:cxn ang="f82">
                  <a:pos x="f111" y="f112"/>
                </a:cxn>
                <a:cxn ang="f82">
                  <a:pos x="f113" y="f114"/>
                </a:cxn>
              </a:cxnLst>
              <a:rect l="f97" t="f100" r="f98" b="f99"/>
              <a:pathLst>
                <a:path w="1031358" h="483781">
                  <a:moveTo>
                    <a:pt x="f5" y="f8"/>
                  </a:moveTo>
                  <a:cubicBezTo>
                    <a:pt x="f9" y="f10"/>
                    <a:pt x="f11" y="f12"/>
                    <a:pt x="f13" y="f14"/>
                  </a:cubicBezTo>
                  <a:cubicBezTo>
                    <a:pt x="f15" y="f16"/>
                    <a:pt x="f17" y="f18"/>
                    <a:pt x="f19" y="f20"/>
                  </a:cubicBezTo>
                  <a:cubicBezTo>
                    <a:pt x="f21" y="f22"/>
                    <a:pt x="f23" y="f24"/>
                    <a:pt x="f25" y="f26"/>
                  </a:cubicBezTo>
                  <a:cubicBezTo>
                    <a:pt x="f27" y="f28"/>
                    <a:pt x="f29" y="f5"/>
                    <a:pt x="f30" y="f31"/>
                  </a:cubicBezTo>
                  <a:cubicBezTo>
                    <a:pt x="f32" y="f33"/>
                    <a:pt x="f34" y="f35"/>
                    <a:pt x="f36" y="f37"/>
                  </a:cubicBezTo>
                  <a:cubicBezTo>
                    <a:pt x="f38" y="f23"/>
                    <a:pt x="f39" y="f40"/>
                    <a:pt x="f6" y="f7"/>
                  </a:cubicBezTo>
                </a:path>
              </a:pathLst>
            </a:custGeom>
            <a:noFill/>
            <a:ln w="22229">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1" name="Freeform 144"/>
            <p:cNvSpPr/>
            <p:nvPr/>
          </p:nvSpPr>
          <p:spPr>
            <a:xfrm>
              <a:off x="3275856" y="5157192"/>
              <a:ext cx="792088" cy="359322"/>
            </a:xfrm>
            <a:custGeom>
              <a:avLst/>
              <a:gdLst>
                <a:gd name="f0" fmla="val 10800000"/>
                <a:gd name="f1" fmla="val 5400000"/>
                <a:gd name="f2" fmla="val 180"/>
                <a:gd name="f3" fmla="val w"/>
                <a:gd name="f4" fmla="val h"/>
                <a:gd name="f5" fmla="val 0"/>
                <a:gd name="f6" fmla="val 1031358"/>
                <a:gd name="f7" fmla="val 483781"/>
                <a:gd name="f8" fmla="val 217967"/>
                <a:gd name="f9" fmla="val 4430"/>
                <a:gd name="f10" fmla="val 216194"/>
                <a:gd name="f11" fmla="val 8860"/>
                <a:gd name="f12" fmla="val 214422"/>
                <a:gd name="f13" fmla="val 42530"/>
                <a:gd name="f14" fmla="val 186069"/>
                <a:gd name="f15" fmla="val 76200"/>
                <a:gd name="f16" fmla="val 157716"/>
                <a:gd name="f17" fmla="val 148856"/>
                <a:gd name="f18" fmla="val 77971"/>
                <a:gd name="f19" fmla="val 202019"/>
                <a:gd name="f20" fmla="val 47846"/>
                <a:gd name="f21" fmla="val 255182"/>
                <a:gd name="f22" fmla="val 17721"/>
                <a:gd name="f23" fmla="val 303028"/>
                <a:gd name="f24" fmla="val 7088"/>
                <a:gd name="f25" fmla="val 361507"/>
                <a:gd name="f26" fmla="val 5316"/>
                <a:gd name="f27" fmla="val 419986"/>
                <a:gd name="f28" fmla="val 3544"/>
                <a:gd name="f29" fmla="val 487325"/>
                <a:gd name="f30" fmla="val 552893"/>
                <a:gd name="f31" fmla="val 37214"/>
                <a:gd name="f32" fmla="val 618461"/>
                <a:gd name="f33" fmla="val 74428"/>
                <a:gd name="f34" fmla="val 675168"/>
                <a:gd name="f35" fmla="val 154172"/>
                <a:gd name="f36" fmla="val 754912"/>
                <a:gd name="f37" fmla="val 228600"/>
                <a:gd name="f38" fmla="val 834656"/>
                <a:gd name="f39" fmla="val 933007"/>
                <a:gd name="f40" fmla="val 393404"/>
                <a:gd name="f41" fmla="+- 0 0 -90"/>
                <a:gd name="f42" fmla="*/ f3 1 1031358"/>
                <a:gd name="f43" fmla="*/ f4 1 483781"/>
                <a:gd name="f44" fmla="+- f7 0 f5"/>
                <a:gd name="f45" fmla="+- f6 0 f5"/>
                <a:gd name="f46" fmla="*/ f41 f0 1"/>
                <a:gd name="f47" fmla="*/ f45 1 1031358"/>
                <a:gd name="f48" fmla="*/ f44 1 483781"/>
                <a:gd name="f49" fmla="*/ 0 f45 1"/>
                <a:gd name="f50" fmla="*/ 217967 f44 1"/>
                <a:gd name="f51" fmla="*/ 42530 f45 1"/>
                <a:gd name="f52" fmla="*/ 186069 f44 1"/>
                <a:gd name="f53" fmla="*/ 202019 f45 1"/>
                <a:gd name="f54" fmla="*/ 47846 f44 1"/>
                <a:gd name="f55" fmla="*/ 361507 f45 1"/>
                <a:gd name="f56" fmla="*/ 5316 f44 1"/>
                <a:gd name="f57" fmla="*/ 552893 f45 1"/>
                <a:gd name="f58" fmla="*/ 37214 f44 1"/>
                <a:gd name="f59" fmla="*/ 754912 f45 1"/>
                <a:gd name="f60" fmla="*/ 228600 f44 1"/>
                <a:gd name="f61" fmla="*/ 1031358 f45 1"/>
                <a:gd name="f62" fmla="*/ 483781 f44 1"/>
                <a:gd name="f63" fmla="*/ f46 1 f2"/>
                <a:gd name="f64" fmla="*/ f49 1 1031358"/>
                <a:gd name="f65" fmla="*/ f50 1 483781"/>
                <a:gd name="f66" fmla="*/ f51 1 1031358"/>
                <a:gd name="f67" fmla="*/ f52 1 483781"/>
                <a:gd name="f68" fmla="*/ f53 1 1031358"/>
                <a:gd name="f69" fmla="*/ f54 1 483781"/>
                <a:gd name="f70" fmla="*/ f55 1 1031358"/>
                <a:gd name="f71" fmla="*/ f56 1 483781"/>
                <a:gd name="f72" fmla="*/ f57 1 1031358"/>
                <a:gd name="f73" fmla="*/ f58 1 483781"/>
                <a:gd name="f74" fmla="*/ f59 1 1031358"/>
                <a:gd name="f75" fmla="*/ f60 1 483781"/>
                <a:gd name="f76" fmla="*/ f61 1 1031358"/>
                <a:gd name="f77" fmla="*/ f62 1 483781"/>
                <a:gd name="f78" fmla="*/ f5 1 f47"/>
                <a:gd name="f79" fmla="*/ f6 1 f47"/>
                <a:gd name="f80" fmla="*/ f5 1 f48"/>
                <a:gd name="f81" fmla="*/ f7 1 f48"/>
                <a:gd name="f82" fmla="+- f63 0 f1"/>
                <a:gd name="f83" fmla="*/ f64 1 f47"/>
                <a:gd name="f84" fmla="*/ f65 1 f48"/>
                <a:gd name="f85" fmla="*/ f66 1 f47"/>
                <a:gd name="f86" fmla="*/ f67 1 f48"/>
                <a:gd name="f87" fmla="*/ f68 1 f47"/>
                <a:gd name="f88" fmla="*/ f69 1 f48"/>
                <a:gd name="f89" fmla="*/ f70 1 f47"/>
                <a:gd name="f90" fmla="*/ f71 1 f48"/>
                <a:gd name="f91" fmla="*/ f72 1 f47"/>
                <a:gd name="f92" fmla="*/ f73 1 f48"/>
                <a:gd name="f93" fmla="*/ f74 1 f47"/>
                <a:gd name="f94" fmla="*/ f75 1 f48"/>
                <a:gd name="f95" fmla="*/ f76 1 f47"/>
                <a:gd name="f96" fmla="*/ f77 1 f48"/>
                <a:gd name="f97" fmla="*/ f78 f42 1"/>
                <a:gd name="f98" fmla="*/ f79 f42 1"/>
                <a:gd name="f99" fmla="*/ f81 f43 1"/>
                <a:gd name="f100" fmla="*/ f80 f43 1"/>
                <a:gd name="f101" fmla="*/ f83 f42 1"/>
                <a:gd name="f102" fmla="*/ f84 f43 1"/>
                <a:gd name="f103" fmla="*/ f85 f42 1"/>
                <a:gd name="f104" fmla="*/ f86 f43 1"/>
                <a:gd name="f105" fmla="*/ f87 f42 1"/>
                <a:gd name="f106" fmla="*/ f88 f43 1"/>
                <a:gd name="f107" fmla="*/ f89 f42 1"/>
                <a:gd name="f108" fmla="*/ f90 f43 1"/>
                <a:gd name="f109" fmla="*/ f91 f42 1"/>
                <a:gd name="f110" fmla="*/ f92 f43 1"/>
                <a:gd name="f111" fmla="*/ f93 f42 1"/>
                <a:gd name="f112" fmla="*/ f94 f43 1"/>
                <a:gd name="f113" fmla="*/ f95 f42 1"/>
                <a:gd name="f114" fmla="*/ f96 f43 1"/>
              </a:gdLst>
              <a:ahLst/>
              <a:cxnLst>
                <a:cxn ang="3cd4">
                  <a:pos x="hc" y="t"/>
                </a:cxn>
                <a:cxn ang="0">
                  <a:pos x="r" y="vc"/>
                </a:cxn>
                <a:cxn ang="cd4">
                  <a:pos x="hc" y="b"/>
                </a:cxn>
                <a:cxn ang="cd2">
                  <a:pos x="l" y="vc"/>
                </a:cxn>
                <a:cxn ang="f82">
                  <a:pos x="f101" y="f102"/>
                </a:cxn>
                <a:cxn ang="f82">
                  <a:pos x="f103" y="f104"/>
                </a:cxn>
                <a:cxn ang="f82">
                  <a:pos x="f105" y="f106"/>
                </a:cxn>
                <a:cxn ang="f82">
                  <a:pos x="f107" y="f108"/>
                </a:cxn>
                <a:cxn ang="f82">
                  <a:pos x="f109" y="f110"/>
                </a:cxn>
                <a:cxn ang="f82">
                  <a:pos x="f111" y="f112"/>
                </a:cxn>
                <a:cxn ang="f82">
                  <a:pos x="f113" y="f114"/>
                </a:cxn>
              </a:cxnLst>
              <a:rect l="f97" t="f100" r="f98" b="f99"/>
              <a:pathLst>
                <a:path w="1031358" h="483781">
                  <a:moveTo>
                    <a:pt x="f5" y="f8"/>
                  </a:moveTo>
                  <a:cubicBezTo>
                    <a:pt x="f9" y="f10"/>
                    <a:pt x="f11" y="f12"/>
                    <a:pt x="f13" y="f14"/>
                  </a:cubicBezTo>
                  <a:cubicBezTo>
                    <a:pt x="f15" y="f16"/>
                    <a:pt x="f17" y="f18"/>
                    <a:pt x="f19" y="f20"/>
                  </a:cubicBezTo>
                  <a:cubicBezTo>
                    <a:pt x="f21" y="f22"/>
                    <a:pt x="f23" y="f24"/>
                    <a:pt x="f25" y="f26"/>
                  </a:cubicBezTo>
                  <a:cubicBezTo>
                    <a:pt x="f27" y="f28"/>
                    <a:pt x="f29" y="f5"/>
                    <a:pt x="f30" y="f31"/>
                  </a:cubicBezTo>
                  <a:cubicBezTo>
                    <a:pt x="f32" y="f33"/>
                    <a:pt x="f34" y="f35"/>
                    <a:pt x="f36" y="f37"/>
                  </a:cubicBezTo>
                  <a:cubicBezTo>
                    <a:pt x="f38" y="f23"/>
                    <a:pt x="f39" y="f40"/>
                    <a:pt x="f6" y="f7"/>
                  </a:cubicBezTo>
                </a:path>
              </a:pathLst>
            </a:custGeom>
            <a:noFill/>
            <a:ln w="22229">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2" name="Freeform 144"/>
            <p:cNvSpPr/>
            <p:nvPr/>
          </p:nvSpPr>
          <p:spPr>
            <a:xfrm>
              <a:off x="683568" y="5157910"/>
              <a:ext cx="504056" cy="359322"/>
            </a:xfrm>
            <a:custGeom>
              <a:avLst/>
              <a:gdLst>
                <a:gd name="f0" fmla="val 10800000"/>
                <a:gd name="f1" fmla="val 5400000"/>
                <a:gd name="f2" fmla="val 180"/>
                <a:gd name="f3" fmla="val w"/>
                <a:gd name="f4" fmla="val h"/>
                <a:gd name="f5" fmla="val 0"/>
                <a:gd name="f6" fmla="val 1031358"/>
                <a:gd name="f7" fmla="val 483781"/>
                <a:gd name="f8" fmla="val 217967"/>
                <a:gd name="f9" fmla="val 4430"/>
                <a:gd name="f10" fmla="val 216194"/>
                <a:gd name="f11" fmla="val 8860"/>
                <a:gd name="f12" fmla="val 214422"/>
                <a:gd name="f13" fmla="val 42530"/>
                <a:gd name="f14" fmla="val 186069"/>
                <a:gd name="f15" fmla="val 76200"/>
                <a:gd name="f16" fmla="val 157716"/>
                <a:gd name="f17" fmla="val 148856"/>
                <a:gd name="f18" fmla="val 77971"/>
                <a:gd name="f19" fmla="val 202019"/>
                <a:gd name="f20" fmla="val 47846"/>
                <a:gd name="f21" fmla="val 255182"/>
                <a:gd name="f22" fmla="val 17721"/>
                <a:gd name="f23" fmla="val 303028"/>
                <a:gd name="f24" fmla="val 7088"/>
                <a:gd name="f25" fmla="val 361507"/>
                <a:gd name="f26" fmla="val 5316"/>
                <a:gd name="f27" fmla="val 419986"/>
                <a:gd name="f28" fmla="val 3544"/>
                <a:gd name="f29" fmla="val 487325"/>
                <a:gd name="f30" fmla="val 552893"/>
                <a:gd name="f31" fmla="val 37214"/>
                <a:gd name="f32" fmla="val 618461"/>
                <a:gd name="f33" fmla="val 74428"/>
                <a:gd name="f34" fmla="val 675168"/>
                <a:gd name="f35" fmla="val 154172"/>
                <a:gd name="f36" fmla="val 754912"/>
                <a:gd name="f37" fmla="val 228600"/>
                <a:gd name="f38" fmla="val 834656"/>
                <a:gd name="f39" fmla="val 933007"/>
                <a:gd name="f40" fmla="val 393404"/>
                <a:gd name="f41" fmla="+- 0 0 -90"/>
                <a:gd name="f42" fmla="*/ f3 1 1031358"/>
                <a:gd name="f43" fmla="*/ f4 1 483781"/>
                <a:gd name="f44" fmla="+- f7 0 f5"/>
                <a:gd name="f45" fmla="+- f6 0 f5"/>
                <a:gd name="f46" fmla="*/ f41 f0 1"/>
                <a:gd name="f47" fmla="*/ f45 1 1031358"/>
                <a:gd name="f48" fmla="*/ f44 1 483781"/>
                <a:gd name="f49" fmla="*/ 0 f45 1"/>
                <a:gd name="f50" fmla="*/ 217967 f44 1"/>
                <a:gd name="f51" fmla="*/ 42530 f45 1"/>
                <a:gd name="f52" fmla="*/ 186069 f44 1"/>
                <a:gd name="f53" fmla="*/ 202019 f45 1"/>
                <a:gd name="f54" fmla="*/ 47846 f44 1"/>
                <a:gd name="f55" fmla="*/ 361507 f45 1"/>
                <a:gd name="f56" fmla="*/ 5316 f44 1"/>
                <a:gd name="f57" fmla="*/ 552893 f45 1"/>
                <a:gd name="f58" fmla="*/ 37214 f44 1"/>
                <a:gd name="f59" fmla="*/ 754912 f45 1"/>
                <a:gd name="f60" fmla="*/ 228600 f44 1"/>
                <a:gd name="f61" fmla="*/ 1031358 f45 1"/>
                <a:gd name="f62" fmla="*/ 483781 f44 1"/>
                <a:gd name="f63" fmla="*/ f46 1 f2"/>
                <a:gd name="f64" fmla="*/ f49 1 1031358"/>
                <a:gd name="f65" fmla="*/ f50 1 483781"/>
                <a:gd name="f66" fmla="*/ f51 1 1031358"/>
                <a:gd name="f67" fmla="*/ f52 1 483781"/>
                <a:gd name="f68" fmla="*/ f53 1 1031358"/>
                <a:gd name="f69" fmla="*/ f54 1 483781"/>
                <a:gd name="f70" fmla="*/ f55 1 1031358"/>
                <a:gd name="f71" fmla="*/ f56 1 483781"/>
                <a:gd name="f72" fmla="*/ f57 1 1031358"/>
                <a:gd name="f73" fmla="*/ f58 1 483781"/>
                <a:gd name="f74" fmla="*/ f59 1 1031358"/>
                <a:gd name="f75" fmla="*/ f60 1 483781"/>
                <a:gd name="f76" fmla="*/ f61 1 1031358"/>
                <a:gd name="f77" fmla="*/ f62 1 483781"/>
                <a:gd name="f78" fmla="*/ f5 1 f47"/>
                <a:gd name="f79" fmla="*/ f6 1 f47"/>
                <a:gd name="f80" fmla="*/ f5 1 f48"/>
                <a:gd name="f81" fmla="*/ f7 1 f48"/>
                <a:gd name="f82" fmla="+- f63 0 f1"/>
                <a:gd name="f83" fmla="*/ f64 1 f47"/>
                <a:gd name="f84" fmla="*/ f65 1 f48"/>
                <a:gd name="f85" fmla="*/ f66 1 f47"/>
                <a:gd name="f86" fmla="*/ f67 1 f48"/>
                <a:gd name="f87" fmla="*/ f68 1 f47"/>
                <a:gd name="f88" fmla="*/ f69 1 f48"/>
                <a:gd name="f89" fmla="*/ f70 1 f47"/>
                <a:gd name="f90" fmla="*/ f71 1 f48"/>
                <a:gd name="f91" fmla="*/ f72 1 f47"/>
                <a:gd name="f92" fmla="*/ f73 1 f48"/>
                <a:gd name="f93" fmla="*/ f74 1 f47"/>
                <a:gd name="f94" fmla="*/ f75 1 f48"/>
                <a:gd name="f95" fmla="*/ f76 1 f47"/>
                <a:gd name="f96" fmla="*/ f77 1 f48"/>
                <a:gd name="f97" fmla="*/ f78 f42 1"/>
                <a:gd name="f98" fmla="*/ f79 f42 1"/>
                <a:gd name="f99" fmla="*/ f81 f43 1"/>
                <a:gd name="f100" fmla="*/ f80 f43 1"/>
                <a:gd name="f101" fmla="*/ f83 f42 1"/>
                <a:gd name="f102" fmla="*/ f84 f43 1"/>
                <a:gd name="f103" fmla="*/ f85 f42 1"/>
                <a:gd name="f104" fmla="*/ f86 f43 1"/>
                <a:gd name="f105" fmla="*/ f87 f42 1"/>
                <a:gd name="f106" fmla="*/ f88 f43 1"/>
                <a:gd name="f107" fmla="*/ f89 f42 1"/>
                <a:gd name="f108" fmla="*/ f90 f43 1"/>
                <a:gd name="f109" fmla="*/ f91 f42 1"/>
                <a:gd name="f110" fmla="*/ f92 f43 1"/>
                <a:gd name="f111" fmla="*/ f93 f42 1"/>
                <a:gd name="f112" fmla="*/ f94 f43 1"/>
                <a:gd name="f113" fmla="*/ f95 f42 1"/>
                <a:gd name="f114" fmla="*/ f96 f43 1"/>
              </a:gdLst>
              <a:ahLst/>
              <a:cxnLst>
                <a:cxn ang="3cd4">
                  <a:pos x="hc" y="t"/>
                </a:cxn>
                <a:cxn ang="0">
                  <a:pos x="r" y="vc"/>
                </a:cxn>
                <a:cxn ang="cd4">
                  <a:pos x="hc" y="b"/>
                </a:cxn>
                <a:cxn ang="cd2">
                  <a:pos x="l" y="vc"/>
                </a:cxn>
                <a:cxn ang="f82">
                  <a:pos x="f101" y="f102"/>
                </a:cxn>
                <a:cxn ang="f82">
                  <a:pos x="f103" y="f104"/>
                </a:cxn>
                <a:cxn ang="f82">
                  <a:pos x="f105" y="f106"/>
                </a:cxn>
                <a:cxn ang="f82">
                  <a:pos x="f107" y="f108"/>
                </a:cxn>
                <a:cxn ang="f82">
                  <a:pos x="f109" y="f110"/>
                </a:cxn>
                <a:cxn ang="f82">
                  <a:pos x="f111" y="f112"/>
                </a:cxn>
                <a:cxn ang="f82">
                  <a:pos x="f113" y="f114"/>
                </a:cxn>
              </a:cxnLst>
              <a:rect l="f97" t="f100" r="f98" b="f99"/>
              <a:pathLst>
                <a:path w="1031358" h="483781">
                  <a:moveTo>
                    <a:pt x="f5" y="f8"/>
                  </a:moveTo>
                  <a:cubicBezTo>
                    <a:pt x="f9" y="f10"/>
                    <a:pt x="f11" y="f12"/>
                    <a:pt x="f13" y="f14"/>
                  </a:cubicBezTo>
                  <a:cubicBezTo>
                    <a:pt x="f15" y="f16"/>
                    <a:pt x="f17" y="f18"/>
                    <a:pt x="f19" y="f20"/>
                  </a:cubicBezTo>
                  <a:cubicBezTo>
                    <a:pt x="f21" y="f22"/>
                    <a:pt x="f23" y="f24"/>
                    <a:pt x="f25" y="f26"/>
                  </a:cubicBezTo>
                  <a:cubicBezTo>
                    <a:pt x="f27" y="f28"/>
                    <a:pt x="f29" y="f5"/>
                    <a:pt x="f30" y="f31"/>
                  </a:cubicBezTo>
                  <a:cubicBezTo>
                    <a:pt x="f32" y="f33"/>
                    <a:pt x="f34" y="f35"/>
                    <a:pt x="f36" y="f37"/>
                  </a:cubicBezTo>
                  <a:cubicBezTo>
                    <a:pt x="f38" y="f23"/>
                    <a:pt x="f39" y="f40"/>
                    <a:pt x="f6" y="f7"/>
                  </a:cubicBezTo>
                </a:path>
              </a:pathLst>
            </a:custGeom>
            <a:noFill/>
            <a:ln w="22229">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147" name="组合 146"/>
          <p:cNvGrpSpPr/>
          <p:nvPr/>
        </p:nvGrpSpPr>
        <p:grpSpPr>
          <a:xfrm>
            <a:off x="683568" y="5013176"/>
            <a:ext cx="6336704" cy="720080"/>
            <a:chOff x="683568" y="5013176"/>
            <a:chExt cx="6336704" cy="720080"/>
          </a:xfrm>
        </p:grpSpPr>
        <p:sp>
          <p:nvSpPr>
            <p:cNvPr id="139" name="Freeform 142"/>
            <p:cNvSpPr/>
            <p:nvPr/>
          </p:nvSpPr>
          <p:spPr>
            <a:xfrm>
              <a:off x="6012160" y="5013176"/>
              <a:ext cx="1008112" cy="536195"/>
            </a:xfrm>
            <a:custGeom>
              <a:avLst/>
              <a:gdLst>
                <a:gd name="f0" fmla="val 10800000"/>
                <a:gd name="f1" fmla="val 5400000"/>
                <a:gd name="f2" fmla="val 180"/>
                <a:gd name="f3" fmla="val w"/>
                <a:gd name="f4" fmla="val h"/>
                <a:gd name="f5" fmla="val 0"/>
                <a:gd name="f6" fmla="val 935666"/>
                <a:gd name="f7" fmla="val 636181"/>
                <a:gd name="f8" fmla="val 264042"/>
                <a:gd name="f9" fmla="val 100124"/>
                <a:gd name="f10" fmla="val 162147"/>
                <a:gd name="f11" fmla="val 200248"/>
                <a:gd name="f12" fmla="val 60252"/>
                <a:gd name="f13" fmla="val 287080"/>
                <a:gd name="f14" fmla="val 30126"/>
                <a:gd name="f15" fmla="val 373912"/>
                <a:gd name="f16" fmla="val 448340"/>
                <a:gd name="f17" fmla="val 26581"/>
                <a:gd name="f18" fmla="val 520996"/>
                <a:gd name="f19" fmla="val 83288"/>
                <a:gd name="f20" fmla="val 593652"/>
                <a:gd name="f21" fmla="val 139995"/>
                <a:gd name="f22" fmla="val 653902"/>
                <a:gd name="f23" fmla="val 278218"/>
                <a:gd name="f24" fmla="val 723014"/>
                <a:gd name="f25" fmla="val 370367"/>
                <a:gd name="f26" fmla="val 792126"/>
                <a:gd name="f27" fmla="val 462516"/>
                <a:gd name="f28" fmla="val 863896"/>
                <a:gd name="f29" fmla="val 549348"/>
                <a:gd name="f30" fmla="+- 0 0 -90"/>
                <a:gd name="f31" fmla="*/ f3 1 935666"/>
                <a:gd name="f32" fmla="*/ f4 1 636181"/>
                <a:gd name="f33" fmla="+- f7 0 f5"/>
                <a:gd name="f34" fmla="+- f6 0 f5"/>
                <a:gd name="f35" fmla="*/ f30 f0 1"/>
                <a:gd name="f36" fmla="*/ f34 1 935666"/>
                <a:gd name="f37" fmla="*/ f33 1 636181"/>
                <a:gd name="f38" fmla="*/ 0 f34 1"/>
                <a:gd name="f39" fmla="*/ 264042 f33 1"/>
                <a:gd name="f40" fmla="*/ 287080 f34 1"/>
                <a:gd name="f41" fmla="*/ 30126 f33 1"/>
                <a:gd name="f42" fmla="*/ 520996 f34 1"/>
                <a:gd name="f43" fmla="*/ 83288 f33 1"/>
                <a:gd name="f44" fmla="*/ 723014 f34 1"/>
                <a:gd name="f45" fmla="*/ 370367 f33 1"/>
                <a:gd name="f46" fmla="*/ 935666 f34 1"/>
                <a:gd name="f47" fmla="*/ 636181 f33 1"/>
                <a:gd name="f48" fmla="*/ f35 1 f2"/>
                <a:gd name="f49" fmla="*/ f38 1 935666"/>
                <a:gd name="f50" fmla="*/ f39 1 636181"/>
                <a:gd name="f51" fmla="*/ f40 1 935666"/>
                <a:gd name="f52" fmla="*/ f41 1 636181"/>
                <a:gd name="f53" fmla="*/ f42 1 935666"/>
                <a:gd name="f54" fmla="*/ f43 1 636181"/>
                <a:gd name="f55" fmla="*/ f44 1 935666"/>
                <a:gd name="f56" fmla="*/ f45 1 636181"/>
                <a:gd name="f57" fmla="*/ f46 1 935666"/>
                <a:gd name="f58" fmla="*/ f47 1 636181"/>
                <a:gd name="f59" fmla="*/ f5 1 f36"/>
                <a:gd name="f60" fmla="*/ f6 1 f36"/>
                <a:gd name="f61" fmla="*/ f5 1 f37"/>
                <a:gd name="f62" fmla="*/ f7 1 f37"/>
                <a:gd name="f63" fmla="+- f48 0 f1"/>
                <a:gd name="f64" fmla="*/ f49 1 f36"/>
                <a:gd name="f65" fmla="*/ f50 1 f37"/>
                <a:gd name="f66" fmla="*/ f51 1 f36"/>
                <a:gd name="f67" fmla="*/ f52 1 f37"/>
                <a:gd name="f68" fmla="*/ f53 1 f36"/>
                <a:gd name="f69" fmla="*/ f54 1 f37"/>
                <a:gd name="f70" fmla="*/ f55 1 f36"/>
                <a:gd name="f71" fmla="*/ f56 1 f37"/>
                <a:gd name="f72" fmla="*/ f57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Lst>
              <a:rect l="f74" t="f77" r="f75" b="f76"/>
              <a:pathLst>
                <a:path w="935666" h="636181">
                  <a:moveTo>
                    <a:pt x="f5" y="f8"/>
                  </a:moveTo>
                  <a:cubicBezTo>
                    <a:pt x="f9" y="f10"/>
                    <a:pt x="f11" y="f12"/>
                    <a:pt x="f13" y="f14"/>
                  </a:cubicBezTo>
                  <a:cubicBezTo>
                    <a:pt x="f15" y="f5"/>
                    <a:pt x="f16" y="f17"/>
                    <a:pt x="f18" y="f19"/>
                  </a:cubicBezTo>
                  <a:cubicBezTo>
                    <a:pt x="f20" y="f21"/>
                    <a:pt x="f22" y="f23"/>
                    <a:pt x="f24" y="f25"/>
                  </a:cubicBezTo>
                  <a:cubicBezTo>
                    <a:pt x="f26" y="f27"/>
                    <a:pt x="f28" y="f29"/>
                    <a:pt x="f6" y="f7"/>
                  </a:cubicBezTo>
                </a:path>
              </a:pathLst>
            </a:custGeom>
            <a:noFill/>
            <a:ln w="19046">
              <a:solidFill>
                <a:srgbClr val="0000F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4" name="Freeform 142"/>
            <p:cNvSpPr/>
            <p:nvPr/>
          </p:nvSpPr>
          <p:spPr>
            <a:xfrm>
              <a:off x="3203848" y="5085184"/>
              <a:ext cx="1008112" cy="536195"/>
            </a:xfrm>
            <a:custGeom>
              <a:avLst/>
              <a:gdLst>
                <a:gd name="f0" fmla="val 10800000"/>
                <a:gd name="f1" fmla="val 5400000"/>
                <a:gd name="f2" fmla="val 180"/>
                <a:gd name="f3" fmla="val w"/>
                <a:gd name="f4" fmla="val h"/>
                <a:gd name="f5" fmla="val 0"/>
                <a:gd name="f6" fmla="val 935666"/>
                <a:gd name="f7" fmla="val 636181"/>
                <a:gd name="f8" fmla="val 264042"/>
                <a:gd name="f9" fmla="val 100124"/>
                <a:gd name="f10" fmla="val 162147"/>
                <a:gd name="f11" fmla="val 200248"/>
                <a:gd name="f12" fmla="val 60252"/>
                <a:gd name="f13" fmla="val 287080"/>
                <a:gd name="f14" fmla="val 30126"/>
                <a:gd name="f15" fmla="val 373912"/>
                <a:gd name="f16" fmla="val 448340"/>
                <a:gd name="f17" fmla="val 26581"/>
                <a:gd name="f18" fmla="val 520996"/>
                <a:gd name="f19" fmla="val 83288"/>
                <a:gd name="f20" fmla="val 593652"/>
                <a:gd name="f21" fmla="val 139995"/>
                <a:gd name="f22" fmla="val 653902"/>
                <a:gd name="f23" fmla="val 278218"/>
                <a:gd name="f24" fmla="val 723014"/>
                <a:gd name="f25" fmla="val 370367"/>
                <a:gd name="f26" fmla="val 792126"/>
                <a:gd name="f27" fmla="val 462516"/>
                <a:gd name="f28" fmla="val 863896"/>
                <a:gd name="f29" fmla="val 549348"/>
                <a:gd name="f30" fmla="+- 0 0 -90"/>
                <a:gd name="f31" fmla="*/ f3 1 935666"/>
                <a:gd name="f32" fmla="*/ f4 1 636181"/>
                <a:gd name="f33" fmla="+- f7 0 f5"/>
                <a:gd name="f34" fmla="+- f6 0 f5"/>
                <a:gd name="f35" fmla="*/ f30 f0 1"/>
                <a:gd name="f36" fmla="*/ f34 1 935666"/>
                <a:gd name="f37" fmla="*/ f33 1 636181"/>
                <a:gd name="f38" fmla="*/ 0 f34 1"/>
                <a:gd name="f39" fmla="*/ 264042 f33 1"/>
                <a:gd name="f40" fmla="*/ 287080 f34 1"/>
                <a:gd name="f41" fmla="*/ 30126 f33 1"/>
                <a:gd name="f42" fmla="*/ 520996 f34 1"/>
                <a:gd name="f43" fmla="*/ 83288 f33 1"/>
                <a:gd name="f44" fmla="*/ 723014 f34 1"/>
                <a:gd name="f45" fmla="*/ 370367 f33 1"/>
                <a:gd name="f46" fmla="*/ 935666 f34 1"/>
                <a:gd name="f47" fmla="*/ 636181 f33 1"/>
                <a:gd name="f48" fmla="*/ f35 1 f2"/>
                <a:gd name="f49" fmla="*/ f38 1 935666"/>
                <a:gd name="f50" fmla="*/ f39 1 636181"/>
                <a:gd name="f51" fmla="*/ f40 1 935666"/>
                <a:gd name="f52" fmla="*/ f41 1 636181"/>
                <a:gd name="f53" fmla="*/ f42 1 935666"/>
                <a:gd name="f54" fmla="*/ f43 1 636181"/>
                <a:gd name="f55" fmla="*/ f44 1 935666"/>
                <a:gd name="f56" fmla="*/ f45 1 636181"/>
                <a:gd name="f57" fmla="*/ f46 1 935666"/>
                <a:gd name="f58" fmla="*/ f47 1 636181"/>
                <a:gd name="f59" fmla="*/ f5 1 f36"/>
                <a:gd name="f60" fmla="*/ f6 1 f36"/>
                <a:gd name="f61" fmla="*/ f5 1 f37"/>
                <a:gd name="f62" fmla="*/ f7 1 f37"/>
                <a:gd name="f63" fmla="+- f48 0 f1"/>
                <a:gd name="f64" fmla="*/ f49 1 f36"/>
                <a:gd name="f65" fmla="*/ f50 1 f37"/>
                <a:gd name="f66" fmla="*/ f51 1 f36"/>
                <a:gd name="f67" fmla="*/ f52 1 f37"/>
                <a:gd name="f68" fmla="*/ f53 1 f36"/>
                <a:gd name="f69" fmla="*/ f54 1 f37"/>
                <a:gd name="f70" fmla="*/ f55 1 f36"/>
                <a:gd name="f71" fmla="*/ f56 1 f37"/>
                <a:gd name="f72" fmla="*/ f57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Lst>
              <a:rect l="f74" t="f77" r="f75" b="f76"/>
              <a:pathLst>
                <a:path w="935666" h="636181">
                  <a:moveTo>
                    <a:pt x="f5" y="f8"/>
                  </a:moveTo>
                  <a:cubicBezTo>
                    <a:pt x="f9" y="f10"/>
                    <a:pt x="f11" y="f12"/>
                    <a:pt x="f13" y="f14"/>
                  </a:cubicBezTo>
                  <a:cubicBezTo>
                    <a:pt x="f15" y="f5"/>
                    <a:pt x="f16" y="f17"/>
                    <a:pt x="f18" y="f19"/>
                  </a:cubicBezTo>
                  <a:cubicBezTo>
                    <a:pt x="f20" y="f21"/>
                    <a:pt x="f22" y="f23"/>
                    <a:pt x="f24" y="f25"/>
                  </a:cubicBezTo>
                  <a:cubicBezTo>
                    <a:pt x="f26" y="f27"/>
                    <a:pt x="f28" y="f29"/>
                    <a:pt x="f6" y="f7"/>
                  </a:cubicBezTo>
                </a:path>
              </a:pathLst>
            </a:custGeom>
            <a:noFill/>
            <a:ln w="19046">
              <a:solidFill>
                <a:srgbClr val="0000F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5" name="Freeform 142"/>
            <p:cNvSpPr/>
            <p:nvPr/>
          </p:nvSpPr>
          <p:spPr>
            <a:xfrm>
              <a:off x="683568" y="5197061"/>
              <a:ext cx="576064" cy="536195"/>
            </a:xfrm>
            <a:custGeom>
              <a:avLst/>
              <a:gdLst>
                <a:gd name="f0" fmla="val 10800000"/>
                <a:gd name="f1" fmla="val 5400000"/>
                <a:gd name="f2" fmla="val 180"/>
                <a:gd name="f3" fmla="val w"/>
                <a:gd name="f4" fmla="val h"/>
                <a:gd name="f5" fmla="val 0"/>
                <a:gd name="f6" fmla="val 935666"/>
                <a:gd name="f7" fmla="val 636181"/>
                <a:gd name="f8" fmla="val 264042"/>
                <a:gd name="f9" fmla="val 100124"/>
                <a:gd name="f10" fmla="val 162147"/>
                <a:gd name="f11" fmla="val 200248"/>
                <a:gd name="f12" fmla="val 60252"/>
                <a:gd name="f13" fmla="val 287080"/>
                <a:gd name="f14" fmla="val 30126"/>
                <a:gd name="f15" fmla="val 373912"/>
                <a:gd name="f16" fmla="val 448340"/>
                <a:gd name="f17" fmla="val 26581"/>
                <a:gd name="f18" fmla="val 520996"/>
                <a:gd name="f19" fmla="val 83288"/>
                <a:gd name="f20" fmla="val 593652"/>
                <a:gd name="f21" fmla="val 139995"/>
                <a:gd name="f22" fmla="val 653902"/>
                <a:gd name="f23" fmla="val 278218"/>
                <a:gd name="f24" fmla="val 723014"/>
                <a:gd name="f25" fmla="val 370367"/>
                <a:gd name="f26" fmla="val 792126"/>
                <a:gd name="f27" fmla="val 462516"/>
                <a:gd name="f28" fmla="val 863896"/>
                <a:gd name="f29" fmla="val 549348"/>
                <a:gd name="f30" fmla="+- 0 0 -90"/>
                <a:gd name="f31" fmla="*/ f3 1 935666"/>
                <a:gd name="f32" fmla="*/ f4 1 636181"/>
                <a:gd name="f33" fmla="+- f7 0 f5"/>
                <a:gd name="f34" fmla="+- f6 0 f5"/>
                <a:gd name="f35" fmla="*/ f30 f0 1"/>
                <a:gd name="f36" fmla="*/ f34 1 935666"/>
                <a:gd name="f37" fmla="*/ f33 1 636181"/>
                <a:gd name="f38" fmla="*/ 0 f34 1"/>
                <a:gd name="f39" fmla="*/ 264042 f33 1"/>
                <a:gd name="f40" fmla="*/ 287080 f34 1"/>
                <a:gd name="f41" fmla="*/ 30126 f33 1"/>
                <a:gd name="f42" fmla="*/ 520996 f34 1"/>
                <a:gd name="f43" fmla="*/ 83288 f33 1"/>
                <a:gd name="f44" fmla="*/ 723014 f34 1"/>
                <a:gd name="f45" fmla="*/ 370367 f33 1"/>
                <a:gd name="f46" fmla="*/ 935666 f34 1"/>
                <a:gd name="f47" fmla="*/ 636181 f33 1"/>
                <a:gd name="f48" fmla="*/ f35 1 f2"/>
                <a:gd name="f49" fmla="*/ f38 1 935666"/>
                <a:gd name="f50" fmla="*/ f39 1 636181"/>
                <a:gd name="f51" fmla="*/ f40 1 935666"/>
                <a:gd name="f52" fmla="*/ f41 1 636181"/>
                <a:gd name="f53" fmla="*/ f42 1 935666"/>
                <a:gd name="f54" fmla="*/ f43 1 636181"/>
                <a:gd name="f55" fmla="*/ f44 1 935666"/>
                <a:gd name="f56" fmla="*/ f45 1 636181"/>
                <a:gd name="f57" fmla="*/ f46 1 935666"/>
                <a:gd name="f58" fmla="*/ f47 1 636181"/>
                <a:gd name="f59" fmla="*/ f5 1 f36"/>
                <a:gd name="f60" fmla="*/ f6 1 f36"/>
                <a:gd name="f61" fmla="*/ f5 1 f37"/>
                <a:gd name="f62" fmla="*/ f7 1 f37"/>
                <a:gd name="f63" fmla="+- f48 0 f1"/>
                <a:gd name="f64" fmla="*/ f49 1 f36"/>
                <a:gd name="f65" fmla="*/ f50 1 f37"/>
                <a:gd name="f66" fmla="*/ f51 1 f36"/>
                <a:gd name="f67" fmla="*/ f52 1 f37"/>
                <a:gd name="f68" fmla="*/ f53 1 f36"/>
                <a:gd name="f69" fmla="*/ f54 1 f37"/>
                <a:gd name="f70" fmla="*/ f55 1 f36"/>
                <a:gd name="f71" fmla="*/ f56 1 f37"/>
                <a:gd name="f72" fmla="*/ f57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Lst>
              <a:rect l="f74" t="f77" r="f75" b="f76"/>
              <a:pathLst>
                <a:path w="935666" h="636181">
                  <a:moveTo>
                    <a:pt x="f5" y="f8"/>
                  </a:moveTo>
                  <a:cubicBezTo>
                    <a:pt x="f9" y="f10"/>
                    <a:pt x="f11" y="f12"/>
                    <a:pt x="f13" y="f14"/>
                  </a:cubicBezTo>
                  <a:cubicBezTo>
                    <a:pt x="f15" y="f5"/>
                    <a:pt x="f16" y="f17"/>
                    <a:pt x="f18" y="f19"/>
                  </a:cubicBezTo>
                  <a:cubicBezTo>
                    <a:pt x="f20" y="f21"/>
                    <a:pt x="f22" y="f23"/>
                    <a:pt x="f24" y="f25"/>
                  </a:cubicBezTo>
                  <a:cubicBezTo>
                    <a:pt x="f26" y="f27"/>
                    <a:pt x="f28" y="f29"/>
                    <a:pt x="f6" y="f7"/>
                  </a:cubicBezTo>
                </a:path>
              </a:pathLst>
            </a:custGeom>
            <a:noFill/>
            <a:ln w="19046">
              <a:solidFill>
                <a:srgbClr val="0000F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155" name="组合 154"/>
          <p:cNvGrpSpPr/>
          <p:nvPr/>
        </p:nvGrpSpPr>
        <p:grpSpPr>
          <a:xfrm>
            <a:off x="676894" y="4752110"/>
            <a:ext cx="6626431" cy="1066799"/>
            <a:chOff x="676894" y="4752110"/>
            <a:chExt cx="6626431" cy="1066799"/>
          </a:xfrm>
        </p:grpSpPr>
        <p:sp>
          <p:nvSpPr>
            <p:cNvPr id="150" name="任意多边形 149"/>
            <p:cNvSpPr/>
            <p:nvPr/>
          </p:nvSpPr>
          <p:spPr>
            <a:xfrm>
              <a:off x="5866410" y="4752110"/>
              <a:ext cx="1436915" cy="971796"/>
            </a:xfrm>
            <a:custGeom>
              <a:avLst/>
              <a:gdLst>
                <a:gd name="connsiteX0" fmla="*/ 0 w 1436915"/>
                <a:gd name="connsiteY0" fmla="*/ 627412 h 971796"/>
                <a:gd name="connsiteX1" fmla="*/ 130629 w 1436915"/>
                <a:gd name="connsiteY1" fmla="*/ 484908 h 971796"/>
                <a:gd name="connsiteX2" fmla="*/ 344385 w 1436915"/>
                <a:gd name="connsiteY2" fmla="*/ 235526 h 971796"/>
                <a:gd name="connsiteX3" fmla="*/ 605642 w 1436915"/>
                <a:gd name="connsiteY3" fmla="*/ 21771 h 971796"/>
                <a:gd name="connsiteX4" fmla="*/ 855024 w 1436915"/>
                <a:gd name="connsiteY4" fmla="*/ 104898 h 971796"/>
                <a:gd name="connsiteX5" fmla="*/ 1140032 w 1436915"/>
                <a:gd name="connsiteY5" fmla="*/ 591786 h 971796"/>
                <a:gd name="connsiteX6" fmla="*/ 1436915 w 1436915"/>
                <a:gd name="connsiteY6" fmla="*/ 971796 h 97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6915" h="971796">
                  <a:moveTo>
                    <a:pt x="0" y="627412"/>
                  </a:moveTo>
                  <a:cubicBezTo>
                    <a:pt x="36616" y="587827"/>
                    <a:pt x="73232" y="550222"/>
                    <a:pt x="130629" y="484908"/>
                  </a:cubicBezTo>
                  <a:cubicBezTo>
                    <a:pt x="188026" y="419594"/>
                    <a:pt x="265216" y="312715"/>
                    <a:pt x="344385" y="235526"/>
                  </a:cubicBezTo>
                  <a:cubicBezTo>
                    <a:pt x="423554" y="158337"/>
                    <a:pt x="520536" y="43542"/>
                    <a:pt x="605642" y="21771"/>
                  </a:cubicBezTo>
                  <a:cubicBezTo>
                    <a:pt x="690749" y="0"/>
                    <a:pt x="765959" y="9896"/>
                    <a:pt x="855024" y="104898"/>
                  </a:cubicBezTo>
                  <a:cubicBezTo>
                    <a:pt x="944089" y="199901"/>
                    <a:pt x="1043050" y="447303"/>
                    <a:pt x="1140032" y="591786"/>
                  </a:cubicBezTo>
                  <a:cubicBezTo>
                    <a:pt x="1237014" y="736269"/>
                    <a:pt x="1336964" y="854032"/>
                    <a:pt x="1436915" y="971796"/>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3" name="任意多边形 152"/>
            <p:cNvSpPr/>
            <p:nvPr/>
          </p:nvSpPr>
          <p:spPr>
            <a:xfrm>
              <a:off x="3241964" y="4979720"/>
              <a:ext cx="1151906" cy="839189"/>
            </a:xfrm>
            <a:custGeom>
              <a:avLst/>
              <a:gdLst>
                <a:gd name="connsiteX0" fmla="*/ 0 w 1151906"/>
                <a:gd name="connsiteY0" fmla="*/ 316675 h 839189"/>
                <a:gd name="connsiteX1" fmla="*/ 130628 w 1151906"/>
                <a:gd name="connsiteY1" fmla="*/ 126670 h 839189"/>
                <a:gd name="connsiteX2" fmla="*/ 403761 w 1151906"/>
                <a:gd name="connsiteY2" fmla="*/ 19792 h 839189"/>
                <a:gd name="connsiteX3" fmla="*/ 736270 w 1151906"/>
                <a:gd name="connsiteY3" fmla="*/ 245423 h 839189"/>
                <a:gd name="connsiteX4" fmla="*/ 973776 w 1151906"/>
                <a:gd name="connsiteY4" fmla="*/ 577932 h 839189"/>
                <a:gd name="connsiteX5" fmla="*/ 1151906 w 1151906"/>
                <a:gd name="connsiteY5" fmla="*/ 839189 h 83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906" h="839189">
                  <a:moveTo>
                    <a:pt x="0" y="316675"/>
                  </a:moveTo>
                  <a:cubicBezTo>
                    <a:pt x="31667" y="246412"/>
                    <a:pt x="63335" y="176150"/>
                    <a:pt x="130628" y="126670"/>
                  </a:cubicBezTo>
                  <a:cubicBezTo>
                    <a:pt x="197921" y="77190"/>
                    <a:pt x="302821" y="0"/>
                    <a:pt x="403761" y="19792"/>
                  </a:cubicBezTo>
                  <a:cubicBezTo>
                    <a:pt x="504701" y="39584"/>
                    <a:pt x="641268" y="152400"/>
                    <a:pt x="736270" y="245423"/>
                  </a:cubicBezTo>
                  <a:cubicBezTo>
                    <a:pt x="831272" y="338446"/>
                    <a:pt x="904503" y="478971"/>
                    <a:pt x="973776" y="577932"/>
                  </a:cubicBezTo>
                  <a:cubicBezTo>
                    <a:pt x="1043049" y="676893"/>
                    <a:pt x="1097477" y="758041"/>
                    <a:pt x="1151906" y="839189"/>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4" name="任意多边形 153"/>
            <p:cNvSpPr/>
            <p:nvPr/>
          </p:nvSpPr>
          <p:spPr>
            <a:xfrm>
              <a:off x="676894" y="5233060"/>
              <a:ext cx="629392" cy="538348"/>
            </a:xfrm>
            <a:custGeom>
              <a:avLst/>
              <a:gdLst>
                <a:gd name="connsiteX0" fmla="*/ 0 w 629392"/>
                <a:gd name="connsiteY0" fmla="*/ 229589 h 538348"/>
                <a:gd name="connsiteX1" fmla="*/ 95002 w 629392"/>
                <a:gd name="connsiteY1" fmla="*/ 51459 h 538348"/>
                <a:gd name="connsiteX2" fmla="*/ 190005 w 629392"/>
                <a:gd name="connsiteY2" fmla="*/ 3958 h 538348"/>
                <a:gd name="connsiteX3" fmla="*/ 308758 w 629392"/>
                <a:gd name="connsiteY3" fmla="*/ 75210 h 538348"/>
                <a:gd name="connsiteX4" fmla="*/ 463137 w 629392"/>
                <a:gd name="connsiteY4" fmla="*/ 277091 h 538348"/>
                <a:gd name="connsiteX5" fmla="*/ 629392 w 629392"/>
                <a:gd name="connsiteY5" fmla="*/ 538348 h 53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392" h="538348">
                  <a:moveTo>
                    <a:pt x="0" y="229589"/>
                  </a:moveTo>
                  <a:cubicBezTo>
                    <a:pt x="31667" y="159326"/>
                    <a:pt x="63335" y="89064"/>
                    <a:pt x="95002" y="51459"/>
                  </a:cubicBezTo>
                  <a:cubicBezTo>
                    <a:pt x="126670" y="13854"/>
                    <a:pt x="154379" y="0"/>
                    <a:pt x="190005" y="3958"/>
                  </a:cubicBezTo>
                  <a:cubicBezTo>
                    <a:pt x="225631" y="7916"/>
                    <a:pt x="263236" y="29688"/>
                    <a:pt x="308758" y="75210"/>
                  </a:cubicBezTo>
                  <a:cubicBezTo>
                    <a:pt x="354280" y="120732"/>
                    <a:pt x="409698" y="199901"/>
                    <a:pt x="463137" y="277091"/>
                  </a:cubicBezTo>
                  <a:cubicBezTo>
                    <a:pt x="516576" y="354281"/>
                    <a:pt x="629392" y="538348"/>
                    <a:pt x="629392" y="53834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56" name="TextBox 155"/>
          <p:cNvSpPr txBox="1"/>
          <p:nvPr/>
        </p:nvSpPr>
        <p:spPr>
          <a:xfrm>
            <a:off x="7092280" y="4941168"/>
            <a:ext cx="1894558" cy="461665"/>
          </a:xfrm>
          <a:prstGeom prst="rect">
            <a:avLst/>
          </a:prstGeom>
          <a:noFill/>
        </p:spPr>
        <p:txBody>
          <a:bodyPr wrap="none" rtlCol="0">
            <a:spAutoFit/>
          </a:bodyPr>
          <a:lstStyle/>
          <a:p>
            <a:r>
              <a:rPr lang="en-US" altLang="zh-CN" sz="2400" b="1" dirty="0" smtClean="0"/>
              <a:t>Correlated LP</a:t>
            </a:r>
            <a:endParaRPr lang="zh-CN" alt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blinds(horizontal)">
                                      <p:cBhvr>
                                        <p:cTn id="7" dur="500"/>
                                        <p:tgtEl>
                                          <p:spTgt spid="125"/>
                                        </p:tgtEl>
                                      </p:cBhvr>
                                    </p:animEffect>
                                  </p:childTnLst>
                                </p:cTn>
                              </p:par>
                              <p:par>
                                <p:cTn id="8" presetID="3" presetClass="entr" presetSubtype="1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linds(horizontal)">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blinds(horizontal)">
                                      <p:cBhvr>
                                        <p:cTn id="15" dur="500"/>
                                        <p:tgtEl>
                                          <p:spTgt spid="13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blinds(horizontal)">
                                      <p:cBhvr>
                                        <p:cTn id="20" dur="500"/>
                                        <p:tgtEl>
                                          <p:spTgt spid="110"/>
                                        </p:tgtEl>
                                      </p:cBhvr>
                                    </p:animEffect>
                                  </p:childTnLst>
                                </p:cTn>
                              </p:par>
                              <p:par>
                                <p:cTn id="21" presetID="3" presetClass="entr" presetSubtype="1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blinds(horizontal)">
                                      <p:cBhvr>
                                        <p:cTn id="23" dur="500"/>
                                        <p:tgtEl>
                                          <p:spTgt spid="126"/>
                                        </p:tgtEl>
                                      </p:cBhvr>
                                    </p:animEffect>
                                  </p:childTnLst>
                                </p:cTn>
                              </p:par>
                              <p:par>
                                <p:cTn id="24" presetID="3" presetClass="entr" presetSubtype="10" fill="hold" nodeType="with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blinds(horizontal)">
                                      <p:cBhvr>
                                        <p:cTn id="26" dur="500"/>
                                        <p:tgtEl>
                                          <p:spTgt spid="12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2"/>
                                        </p:tgtEl>
                                        <p:attrNameLst>
                                          <p:attrName>style.visibility</p:attrName>
                                        </p:attrNameLst>
                                      </p:cBhvr>
                                      <p:to>
                                        <p:strVal val="visible"/>
                                      </p:to>
                                    </p:set>
                                    <p:animEffect transition="in" filter="blinds(horizontal)">
                                      <p:cBhvr>
                                        <p:cTn id="29" dur="500"/>
                                        <p:tgtEl>
                                          <p:spTgt spid="13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blinds(horizontal)">
                                      <p:cBhvr>
                                        <p:cTn id="32" dur="500"/>
                                        <p:tgtEl>
                                          <p:spTgt spid="13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blinds(horizontal)">
                                      <p:cBhvr>
                                        <p:cTn id="35" dur="500"/>
                                        <p:tgtEl>
                                          <p:spTgt spid="10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blinds(horizontal)">
                                      <p:cBhvr>
                                        <p:cTn id="38" dur="500"/>
                                        <p:tgtEl>
                                          <p:spTgt spid="93"/>
                                        </p:tgtEl>
                                      </p:cBhvr>
                                    </p:animEffect>
                                  </p:childTnLst>
                                </p:cTn>
                              </p:par>
                              <p:par>
                                <p:cTn id="39" presetID="3" presetClass="entr" presetSubtype="10" fill="hold" grpId="1" nodeType="with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blinds(horizontal)">
                                      <p:cBhvr>
                                        <p:cTn id="41" dur="500"/>
                                        <p:tgtEl>
                                          <p:spTgt spid="13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blinds(horizontal)">
                                      <p:cBhvr>
                                        <p:cTn id="46" dur="500"/>
                                        <p:tgtEl>
                                          <p:spTgt spid="14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blinds(horizontal)">
                                      <p:cBhvr>
                                        <p:cTn id="51" dur="500"/>
                                        <p:tgtEl>
                                          <p:spTgt spid="9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blinds(horizontal)">
                                      <p:cBhvr>
                                        <p:cTn id="54" dur="500"/>
                                        <p:tgtEl>
                                          <p:spTgt spid="10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blinds(horizontal)">
                                      <p:cBhvr>
                                        <p:cTn id="57" dur="500"/>
                                        <p:tgtEl>
                                          <p:spTgt spid="10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98"/>
                                        </p:tgtEl>
                                        <p:attrNameLst>
                                          <p:attrName>style.visibility</p:attrName>
                                        </p:attrNameLst>
                                      </p:cBhvr>
                                      <p:to>
                                        <p:strVal val="visible"/>
                                      </p:to>
                                    </p:set>
                                    <p:animEffect transition="in" filter="blinds(horizontal)">
                                      <p:cBhvr>
                                        <p:cTn id="60" dur="500"/>
                                        <p:tgtEl>
                                          <p:spTgt spid="9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blinds(horizontal)">
                                      <p:cBhvr>
                                        <p:cTn id="63" dur="500"/>
                                        <p:tgtEl>
                                          <p:spTgt spid="130"/>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blinds(horizontal)">
                                      <p:cBhvr>
                                        <p:cTn id="66" dur="500"/>
                                        <p:tgtEl>
                                          <p:spTgt spid="129"/>
                                        </p:tgtEl>
                                      </p:cBhvr>
                                    </p:animEffect>
                                  </p:childTnLst>
                                </p:cTn>
                              </p:par>
                              <p:par>
                                <p:cTn id="67" presetID="3" presetClass="exit" presetSubtype="10" fill="hold" grpId="2" nodeType="withEffect">
                                  <p:stCondLst>
                                    <p:cond delay="0"/>
                                  </p:stCondLst>
                                  <p:childTnLst>
                                    <p:animEffect transition="out" filter="blinds(horizontal)">
                                      <p:cBhvr>
                                        <p:cTn id="68" dur="500"/>
                                        <p:tgtEl>
                                          <p:spTgt spid="137"/>
                                        </p:tgtEl>
                                      </p:cBhvr>
                                    </p:animEffect>
                                    <p:set>
                                      <p:cBhvr>
                                        <p:cTn id="69" dur="1" fill="hold">
                                          <p:stCondLst>
                                            <p:cond delay="499"/>
                                          </p:stCondLst>
                                        </p:cTn>
                                        <p:tgtEl>
                                          <p:spTgt spid="13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147"/>
                                        </p:tgtEl>
                                        <p:attrNameLst>
                                          <p:attrName>style.visibility</p:attrName>
                                        </p:attrNameLst>
                                      </p:cBhvr>
                                      <p:to>
                                        <p:strVal val="visible"/>
                                      </p:to>
                                    </p:set>
                                    <p:animEffect transition="in" filter="blinds(horizontal)">
                                      <p:cBhvr>
                                        <p:cTn id="74" dur="500"/>
                                        <p:tgtEl>
                                          <p:spTgt spid="14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28"/>
                                        </p:tgtEl>
                                        <p:attrNameLst>
                                          <p:attrName>style.visibility</p:attrName>
                                        </p:attrNameLst>
                                      </p:cBhvr>
                                      <p:to>
                                        <p:strVal val="visible"/>
                                      </p:to>
                                    </p:set>
                                    <p:animEffect transition="in" filter="blinds(horizontal)">
                                      <p:cBhvr>
                                        <p:cTn id="79" dur="500"/>
                                        <p:tgtEl>
                                          <p:spTgt spid="128"/>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56"/>
                                        </p:tgtEl>
                                        <p:attrNameLst>
                                          <p:attrName>style.visibility</p:attrName>
                                        </p:attrNameLst>
                                      </p:cBhvr>
                                      <p:to>
                                        <p:strVal val="visible"/>
                                      </p:to>
                                    </p:set>
                                    <p:animEffect transition="in" filter="blinds(horizontal)">
                                      <p:cBhvr>
                                        <p:cTn id="82" dur="500"/>
                                        <p:tgtEl>
                                          <p:spTgt spid="15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55"/>
                                        </p:tgtEl>
                                        <p:attrNameLst>
                                          <p:attrName>style.visibility</p:attrName>
                                        </p:attrNameLst>
                                      </p:cBhvr>
                                      <p:to>
                                        <p:strVal val="visible"/>
                                      </p:to>
                                    </p:set>
                                    <p:animEffect transition="in" filter="blinds(horizontal)">
                                      <p:cBhvr>
                                        <p:cTn id="8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8" grpId="0" animBg="1"/>
      <p:bldP spid="102" grpId="0" animBg="1"/>
      <p:bldP spid="103" grpId="0" animBg="1"/>
      <p:bldP spid="109" grpId="0"/>
      <p:bldP spid="110" grpId="0" animBg="1"/>
      <p:bldP spid="129" grpId="0" animBg="1"/>
      <p:bldP spid="130" grpId="0" animBg="1"/>
      <p:bldP spid="131" grpId="0" animBg="1"/>
      <p:bldP spid="132" grpId="0" animBg="1"/>
      <p:bldP spid="137" grpId="1"/>
      <p:bldP spid="137" grpId="2"/>
      <p:bldP spid="1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i64Sn124_Zn64Sn112_Exp_Z10.gif"/>
          <p:cNvPicPr>
            <a:picLocks noChangeAspect="1"/>
          </p:cNvPicPr>
          <p:nvPr/>
        </p:nvPicPr>
        <p:blipFill>
          <a:blip r:embed="rId2" cstate="print"/>
          <a:stretch>
            <a:fillRect/>
          </a:stretch>
        </p:blipFill>
        <p:spPr>
          <a:xfrm>
            <a:off x="761996" y="420962"/>
            <a:ext cx="3295653" cy="3543299"/>
          </a:xfrm>
          <a:prstGeom prst="rect">
            <a:avLst/>
          </a:prstGeom>
          <a:noFill/>
          <a:ln>
            <a:noFill/>
          </a:ln>
        </p:spPr>
      </p:pic>
      <p:grpSp>
        <p:nvGrpSpPr>
          <p:cNvPr id="3" name="Group 18"/>
          <p:cNvGrpSpPr/>
          <p:nvPr/>
        </p:nvGrpSpPr>
        <p:grpSpPr>
          <a:xfrm>
            <a:off x="2362196" y="2894487"/>
            <a:ext cx="1155829" cy="536377"/>
            <a:chOff x="2362196" y="2894487"/>
            <a:chExt cx="1155829" cy="536377"/>
          </a:xfrm>
        </p:grpSpPr>
        <p:sp>
          <p:nvSpPr>
            <p:cNvPr id="4" name="Isosceles Triangle 10"/>
            <p:cNvSpPr/>
            <p:nvPr/>
          </p:nvSpPr>
          <p:spPr>
            <a:xfrm>
              <a:off x="2362196" y="2970684"/>
              <a:ext cx="152403" cy="152403"/>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noFill/>
            <a:ln w="19046">
              <a:solidFill>
                <a:srgbClr val="0629BC"/>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extBox 11"/>
            <p:cNvSpPr txBox="1"/>
            <p:nvPr/>
          </p:nvSpPr>
          <p:spPr>
            <a:xfrm>
              <a:off x="2544683" y="2894487"/>
              <a:ext cx="973342" cy="307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30000">
                  <a:solidFill>
                    <a:srgbClr val="000000"/>
                  </a:solidFill>
                  <a:uFillTx/>
                  <a:latin typeface="Calibri"/>
                </a:rPr>
                <a:t>64</a:t>
              </a:r>
              <a:r>
                <a:rPr lang="en-US" sz="1400" b="1" i="0" u="none" strike="noStrike" kern="1200" cap="none" spc="0" baseline="0">
                  <a:solidFill>
                    <a:srgbClr val="000000"/>
                  </a:solidFill>
                  <a:uFillTx/>
                  <a:latin typeface="Calibri"/>
                </a:rPr>
                <a:t>Ni+</a:t>
              </a:r>
              <a:r>
                <a:rPr lang="en-US" sz="1400" b="1" i="0" u="none" strike="noStrike" kern="1200" cap="none" spc="0" baseline="30000">
                  <a:solidFill>
                    <a:srgbClr val="000000"/>
                  </a:solidFill>
                  <a:uFillTx/>
                  <a:latin typeface="Calibri"/>
                </a:rPr>
                <a:t>124</a:t>
              </a:r>
              <a:r>
                <a:rPr lang="en-US" sz="1400" b="1" i="0" u="none" strike="noStrike" kern="1200" cap="none" spc="0" baseline="0">
                  <a:solidFill>
                    <a:srgbClr val="000000"/>
                  </a:solidFill>
                  <a:uFillTx/>
                  <a:latin typeface="Calibri"/>
                </a:rPr>
                <a:t>Sm</a:t>
              </a:r>
            </a:p>
          </p:txBody>
        </p:sp>
        <p:sp>
          <p:nvSpPr>
            <p:cNvPr id="6" name="Oval 12"/>
            <p:cNvSpPr/>
            <p:nvPr/>
          </p:nvSpPr>
          <p:spPr>
            <a:xfrm>
              <a:off x="2362196" y="3199284"/>
              <a:ext cx="152403" cy="1524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12701">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TextBox 13"/>
            <p:cNvSpPr txBox="1"/>
            <p:nvPr/>
          </p:nvSpPr>
          <p:spPr>
            <a:xfrm>
              <a:off x="2514600" y="3123087"/>
              <a:ext cx="992581" cy="307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30000">
                  <a:solidFill>
                    <a:srgbClr val="000000"/>
                  </a:solidFill>
                  <a:uFillTx/>
                  <a:latin typeface="Calibri"/>
                </a:rPr>
                <a:t>64</a:t>
              </a:r>
              <a:r>
                <a:rPr lang="en-US" sz="1400" b="1" i="0" u="none" strike="noStrike" kern="1200" cap="none" spc="0" baseline="0">
                  <a:solidFill>
                    <a:srgbClr val="000000"/>
                  </a:solidFill>
                  <a:uFillTx/>
                  <a:latin typeface="Calibri"/>
                </a:rPr>
                <a:t>Zn+</a:t>
              </a:r>
              <a:r>
                <a:rPr lang="en-US" sz="1400" b="1" i="0" u="none" strike="noStrike" kern="1200" cap="none" spc="0" baseline="30000">
                  <a:solidFill>
                    <a:srgbClr val="000000"/>
                  </a:solidFill>
                  <a:uFillTx/>
                  <a:latin typeface="Calibri"/>
                </a:rPr>
                <a:t>112</a:t>
              </a:r>
              <a:r>
                <a:rPr lang="en-US" sz="1400" b="1" i="0" u="none" strike="noStrike" kern="1200" cap="none" spc="0" baseline="0">
                  <a:solidFill>
                    <a:srgbClr val="000000"/>
                  </a:solidFill>
                  <a:uFillTx/>
                  <a:latin typeface="Calibri"/>
                </a:rPr>
                <a:t>Sm</a:t>
              </a:r>
            </a:p>
          </p:txBody>
        </p:sp>
      </p:grpSp>
      <p:grpSp>
        <p:nvGrpSpPr>
          <p:cNvPr id="8" name="组合 15"/>
          <p:cNvGrpSpPr/>
          <p:nvPr/>
        </p:nvGrpSpPr>
        <p:grpSpPr>
          <a:xfrm>
            <a:off x="4419596" y="725759"/>
            <a:ext cx="3352803" cy="3238503"/>
            <a:chOff x="4419596" y="725759"/>
            <a:chExt cx="3352803" cy="3238503"/>
          </a:xfrm>
        </p:grpSpPr>
        <p:pic>
          <p:nvPicPr>
            <p:cNvPr id="9" name="Picture 6" descr="Zn64Sn112_Exp_AMD_Z10.gif"/>
            <p:cNvPicPr>
              <a:picLocks noChangeAspect="1"/>
            </p:cNvPicPr>
            <p:nvPr/>
          </p:nvPicPr>
          <p:blipFill>
            <a:blip r:embed="rId3" cstate="print"/>
            <a:srcRect t="8602" r="-1734"/>
            <a:stretch>
              <a:fillRect/>
            </a:stretch>
          </p:blipFill>
          <p:spPr>
            <a:xfrm>
              <a:off x="4419596" y="725759"/>
              <a:ext cx="3352803" cy="3238503"/>
            </a:xfrm>
            <a:prstGeom prst="rect">
              <a:avLst/>
            </a:prstGeom>
            <a:noFill/>
            <a:ln>
              <a:noFill/>
            </a:ln>
          </p:spPr>
        </p:pic>
        <p:sp>
          <p:nvSpPr>
            <p:cNvPr id="10" name="TextBox 14"/>
            <p:cNvSpPr txBox="1"/>
            <p:nvPr/>
          </p:nvSpPr>
          <p:spPr>
            <a:xfrm>
              <a:off x="5292080" y="836712"/>
              <a:ext cx="1483101" cy="461662"/>
            </a:xfrm>
            <a:prstGeom prst="rect">
              <a:avLst/>
            </a:prstGeom>
            <a:solidFill>
              <a:schemeClr val="bg1"/>
            </a:solid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30000" dirty="0">
                  <a:solidFill>
                    <a:srgbClr val="000000"/>
                  </a:solidFill>
                  <a:uFillTx/>
                  <a:latin typeface="Calibri"/>
                  <a:ea typeface="宋体"/>
                </a:rPr>
                <a:t>64</a:t>
              </a:r>
              <a:r>
                <a:rPr lang="en-US" sz="2400" b="1" i="0" u="none" strike="noStrike" kern="1200" cap="none" spc="0" baseline="0" dirty="0">
                  <a:solidFill>
                    <a:srgbClr val="000000"/>
                  </a:solidFill>
                  <a:uFillTx/>
                  <a:latin typeface="Calibri"/>
                  <a:ea typeface="宋体"/>
                </a:rPr>
                <a:t>Zn+</a:t>
              </a:r>
              <a:r>
                <a:rPr lang="en-US" sz="2400" b="1" i="0" u="none" strike="noStrike" kern="1200" cap="none" spc="0" baseline="30000" dirty="0">
                  <a:solidFill>
                    <a:srgbClr val="000000"/>
                  </a:solidFill>
                  <a:uFillTx/>
                  <a:latin typeface="Calibri"/>
                  <a:ea typeface="宋体"/>
                </a:rPr>
                <a:t>112</a:t>
              </a:r>
              <a:r>
                <a:rPr lang="en-US" sz="2400" b="1" i="0" u="none" strike="noStrike" kern="1200" cap="none" spc="0" baseline="0" dirty="0">
                  <a:solidFill>
                    <a:srgbClr val="000000"/>
                  </a:solidFill>
                  <a:uFillTx/>
                  <a:latin typeface="Calibri"/>
                  <a:ea typeface="宋体"/>
                </a:rPr>
                <a:t>Sn</a:t>
              </a:r>
            </a:p>
          </p:txBody>
        </p:sp>
      </p:grpSp>
      <p:grpSp>
        <p:nvGrpSpPr>
          <p:cNvPr id="11" name="组合 17"/>
          <p:cNvGrpSpPr/>
          <p:nvPr/>
        </p:nvGrpSpPr>
        <p:grpSpPr>
          <a:xfrm>
            <a:off x="4419596" y="3468959"/>
            <a:ext cx="3352803" cy="3200400"/>
            <a:chOff x="4419596" y="3468959"/>
            <a:chExt cx="3352803" cy="3200400"/>
          </a:xfrm>
        </p:grpSpPr>
        <p:pic>
          <p:nvPicPr>
            <p:cNvPr id="12" name="Picture 4" descr="Ni64Sn124_Exp_AMD_Z10.gif"/>
            <p:cNvPicPr>
              <a:picLocks noChangeAspect="1"/>
            </p:cNvPicPr>
            <p:nvPr/>
          </p:nvPicPr>
          <p:blipFill>
            <a:blip r:embed="rId4" cstate="print"/>
            <a:srcRect t="9677" r="-1734"/>
            <a:stretch>
              <a:fillRect/>
            </a:stretch>
          </p:blipFill>
          <p:spPr>
            <a:xfrm>
              <a:off x="4419596" y="3468959"/>
              <a:ext cx="3352803" cy="3200400"/>
            </a:xfrm>
            <a:prstGeom prst="rect">
              <a:avLst/>
            </a:prstGeom>
            <a:noFill/>
            <a:ln>
              <a:noFill/>
            </a:ln>
          </p:spPr>
        </p:pic>
        <p:sp>
          <p:nvSpPr>
            <p:cNvPr id="13" name="TextBox 16"/>
            <p:cNvSpPr txBox="1"/>
            <p:nvPr/>
          </p:nvSpPr>
          <p:spPr>
            <a:xfrm>
              <a:off x="5220072" y="3573016"/>
              <a:ext cx="1447833" cy="461662"/>
            </a:xfrm>
            <a:prstGeom prst="rect">
              <a:avLst/>
            </a:prstGeom>
            <a:solidFill>
              <a:schemeClr val="bg1"/>
            </a:solid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30000" dirty="0">
                  <a:solidFill>
                    <a:srgbClr val="000000"/>
                  </a:solidFill>
                  <a:uFillTx/>
                  <a:latin typeface="Calibri"/>
                  <a:ea typeface="宋体"/>
                </a:rPr>
                <a:t>64</a:t>
              </a:r>
              <a:r>
                <a:rPr lang="en-US" sz="2400" b="1" i="0" u="none" strike="noStrike" kern="1200" cap="none" spc="0" baseline="0" dirty="0">
                  <a:solidFill>
                    <a:srgbClr val="000000"/>
                  </a:solidFill>
                  <a:uFillTx/>
                  <a:latin typeface="Calibri"/>
                  <a:ea typeface="宋体"/>
                </a:rPr>
                <a:t>Ni+</a:t>
              </a:r>
              <a:r>
                <a:rPr lang="en-US" sz="2400" b="1" i="0" u="none" strike="noStrike" kern="1200" cap="none" spc="0" baseline="30000" dirty="0">
                  <a:solidFill>
                    <a:srgbClr val="000000"/>
                  </a:solidFill>
                  <a:uFillTx/>
                  <a:latin typeface="Calibri"/>
                  <a:ea typeface="宋体"/>
                </a:rPr>
                <a:t>124</a:t>
              </a:r>
              <a:r>
                <a:rPr lang="en-US" sz="2400" b="1" i="0" u="none" strike="noStrike" kern="1200" cap="none" spc="0" baseline="0" dirty="0">
                  <a:solidFill>
                    <a:srgbClr val="000000"/>
                  </a:solidFill>
                  <a:uFillTx/>
                  <a:latin typeface="Calibri"/>
                  <a:ea typeface="宋体"/>
                </a:rPr>
                <a:t>Sn</a:t>
              </a:r>
            </a:p>
          </p:txBody>
        </p:sp>
      </p:grpSp>
      <p:sp>
        <p:nvSpPr>
          <p:cNvPr id="14" name="TextBox 18"/>
          <p:cNvSpPr txBox="1"/>
          <p:nvPr/>
        </p:nvSpPr>
        <p:spPr>
          <a:xfrm>
            <a:off x="3081802" y="954359"/>
            <a:ext cx="575797"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宋体"/>
              </a:rPr>
              <a:t>Exp.</a:t>
            </a:r>
          </a:p>
        </p:txBody>
      </p:sp>
      <p:sp>
        <p:nvSpPr>
          <p:cNvPr id="15" name="TextBox 14"/>
          <p:cNvSpPr txBox="1"/>
          <p:nvPr/>
        </p:nvSpPr>
        <p:spPr>
          <a:xfrm>
            <a:off x="755577" y="260649"/>
            <a:ext cx="1636986" cy="461662"/>
          </a:xfrm>
          <a:prstGeom prst="rect">
            <a:avLst/>
          </a:prstGeom>
          <a:solidFill>
            <a:srgbClr val="FFFFFF"/>
          </a:solid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30000">
                <a:solidFill>
                  <a:srgbClr val="000000"/>
                </a:solidFill>
                <a:uFillTx/>
                <a:latin typeface="Calibri"/>
                <a:ea typeface="宋体"/>
              </a:rPr>
              <a:t>64</a:t>
            </a:r>
            <a:r>
              <a:rPr lang="en-US" sz="2400" b="1" i="0" u="none" strike="noStrike" kern="1200" cap="none" spc="0" baseline="0">
                <a:solidFill>
                  <a:srgbClr val="000000"/>
                </a:solidFill>
                <a:uFillTx/>
                <a:latin typeface="Calibri"/>
                <a:ea typeface="宋体"/>
              </a:rPr>
              <a:t>Zn+</a:t>
            </a:r>
            <a:r>
              <a:rPr lang="en-US" sz="2400" b="1" i="0" u="none" strike="noStrike" kern="1200" cap="none" spc="0" baseline="30000">
                <a:solidFill>
                  <a:srgbClr val="000000"/>
                </a:solidFill>
                <a:uFillTx/>
                <a:latin typeface="Calibri"/>
                <a:ea typeface="宋体"/>
              </a:rPr>
              <a:t>112</a:t>
            </a:r>
            <a:r>
              <a:rPr lang="en-US" sz="2400" b="1" i="0" u="none" strike="noStrike" kern="1200" cap="none" spc="0" baseline="0">
                <a:solidFill>
                  <a:srgbClr val="000000"/>
                </a:solidFill>
                <a:uFillTx/>
                <a:latin typeface="Calibri"/>
                <a:ea typeface="宋体"/>
              </a:rPr>
              <a:t>Sn :</a:t>
            </a:r>
          </a:p>
        </p:txBody>
      </p:sp>
      <p:sp>
        <p:nvSpPr>
          <p:cNvPr id="16" name="TextBox 16"/>
          <p:cNvSpPr txBox="1"/>
          <p:nvPr/>
        </p:nvSpPr>
        <p:spPr>
          <a:xfrm>
            <a:off x="2267739" y="260649"/>
            <a:ext cx="1447833" cy="461662"/>
          </a:xfrm>
          <a:prstGeom prst="rect">
            <a:avLst/>
          </a:prstGeom>
          <a:solidFill>
            <a:srgbClr val="FFFFFF"/>
          </a:solid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30000">
                <a:solidFill>
                  <a:srgbClr val="000000"/>
                </a:solidFill>
                <a:uFillTx/>
                <a:latin typeface="Calibri"/>
                <a:ea typeface="宋体"/>
              </a:rPr>
              <a:t>64</a:t>
            </a:r>
            <a:r>
              <a:rPr lang="en-US" sz="2400" b="1" i="0" u="none" strike="noStrike" kern="1200" cap="none" spc="0" baseline="0">
                <a:solidFill>
                  <a:srgbClr val="000000"/>
                </a:solidFill>
                <a:uFillTx/>
                <a:latin typeface="Calibri"/>
                <a:ea typeface="宋体"/>
              </a:rPr>
              <a:t>Ni+</a:t>
            </a:r>
            <a:r>
              <a:rPr lang="en-US" sz="2400" b="1" i="0" u="none" strike="noStrike" kern="1200" cap="none" spc="0" baseline="30000">
                <a:solidFill>
                  <a:srgbClr val="000000"/>
                </a:solidFill>
                <a:uFillTx/>
                <a:latin typeface="Calibri"/>
                <a:ea typeface="宋体"/>
              </a:rPr>
              <a:t>124</a:t>
            </a:r>
            <a:r>
              <a:rPr lang="en-US" sz="2400" b="1" i="0" u="none" strike="noStrike" kern="1200" cap="none" spc="0" baseline="0">
                <a:solidFill>
                  <a:srgbClr val="000000"/>
                </a:solidFill>
                <a:uFillTx/>
                <a:latin typeface="Calibri"/>
                <a:ea typeface="宋体"/>
              </a:rPr>
              <a:t>Sn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2" name="Picture 4" descr="MvsA_amdv_ca60ca60_e20_b03_pri_g0_T0300"/>
          <p:cNvPicPr>
            <a:picLocks noChangeAspect="1"/>
          </p:cNvPicPr>
          <p:nvPr/>
        </p:nvPicPr>
        <p:blipFill>
          <a:blip r:embed="rId2" cstate="print"/>
          <a:srcRect/>
          <a:stretch>
            <a:fillRect/>
          </a:stretch>
        </p:blipFill>
        <p:spPr>
          <a:xfrm>
            <a:off x="250829" y="-27386"/>
            <a:ext cx="8740777" cy="6775447"/>
          </a:xfrm>
          <a:prstGeom prst="rect">
            <a:avLst/>
          </a:prstGeom>
          <a:noFill/>
          <a:ln>
            <a:noFill/>
          </a:ln>
        </p:spPr>
      </p:pic>
      <p:sp>
        <p:nvSpPr>
          <p:cNvPr id="3" name="Text Box 5"/>
          <p:cNvSpPr txBox="1"/>
          <p:nvPr/>
        </p:nvSpPr>
        <p:spPr>
          <a:xfrm>
            <a:off x="663570" y="-7936"/>
            <a:ext cx="3295653"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Isotope distribution at 300fm/c</a:t>
            </a:r>
          </a:p>
        </p:txBody>
      </p:sp>
      <p:sp>
        <p:nvSpPr>
          <p:cNvPr id="4" name="Text Box 6"/>
          <p:cNvSpPr txBox="1"/>
          <p:nvPr/>
        </p:nvSpPr>
        <p:spPr>
          <a:xfrm>
            <a:off x="2268534" y="1720845"/>
            <a:ext cx="476246"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He</a:t>
            </a:r>
          </a:p>
        </p:txBody>
      </p:sp>
      <p:sp>
        <p:nvSpPr>
          <p:cNvPr id="5" name="Text Box 7"/>
          <p:cNvSpPr txBox="1"/>
          <p:nvPr/>
        </p:nvSpPr>
        <p:spPr>
          <a:xfrm>
            <a:off x="2554284" y="2486025"/>
            <a:ext cx="361946"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Li</a:t>
            </a:r>
          </a:p>
        </p:txBody>
      </p:sp>
      <p:sp>
        <p:nvSpPr>
          <p:cNvPr id="6" name="Text Box 8"/>
          <p:cNvSpPr txBox="1"/>
          <p:nvPr/>
        </p:nvSpPr>
        <p:spPr>
          <a:xfrm>
            <a:off x="2843217" y="2297109"/>
            <a:ext cx="463545"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Be</a:t>
            </a:r>
          </a:p>
        </p:txBody>
      </p:sp>
      <p:sp>
        <p:nvSpPr>
          <p:cNvPr id="7" name="Text Box 9"/>
          <p:cNvSpPr txBox="1"/>
          <p:nvPr/>
        </p:nvSpPr>
        <p:spPr>
          <a:xfrm>
            <a:off x="3327401" y="2728917"/>
            <a:ext cx="336554"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B</a:t>
            </a:r>
          </a:p>
        </p:txBody>
      </p:sp>
      <p:sp>
        <p:nvSpPr>
          <p:cNvPr id="8" name="Text Box 10"/>
          <p:cNvSpPr txBox="1"/>
          <p:nvPr/>
        </p:nvSpPr>
        <p:spPr>
          <a:xfrm>
            <a:off x="3616323" y="2584451"/>
            <a:ext cx="349245"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C</a:t>
            </a:r>
          </a:p>
        </p:txBody>
      </p:sp>
      <p:sp>
        <p:nvSpPr>
          <p:cNvPr id="9" name="Text Box 11"/>
          <p:cNvSpPr txBox="1"/>
          <p:nvPr/>
        </p:nvSpPr>
        <p:spPr>
          <a:xfrm>
            <a:off x="4211634" y="2800350"/>
            <a:ext cx="361946"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O</a:t>
            </a:r>
          </a:p>
        </p:txBody>
      </p:sp>
      <p:sp>
        <p:nvSpPr>
          <p:cNvPr id="10" name="Text Box 12"/>
          <p:cNvSpPr txBox="1"/>
          <p:nvPr/>
        </p:nvSpPr>
        <p:spPr>
          <a:xfrm>
            <a:off x="5056183" y="2655883"/>
            <a:ext cx="476246"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Ne</a:t>
            </a:r>
          </a:p>
        </p:txBody>
      </p:sp>
      <p:sp>
        <p:nvSpPr>
          <p:cNvPr id="11" name="Text Box 13"/>
          <p:cNvSpPr txBox="1"/>
          <p:nvPr/>
        </p:nvSpPr>
        <p:spPr>
          <a:xfrm>
            <a:off x="5651504" y="2557467"/>
            <a:ext cx="501648"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Mg</a:t>
            </a:r>
          </a:p>
        </p:txBody>
      </p:sp>
      <p:sp>
        <p:nvSpPr>
          <p:cNvPr id="12" name="Text Box 14"/>
          <p:cNvSpPr txBox="1"/>
          <p:nvPr/>
        </p:nvSpPr>
        <p:spPr>
          <a:xfrm>
            <a:off x="6300792" y="2439984"/>
            <a:ext cx="387348"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Si</a:t>
            </a:r>
          </a:p>
        </p:txBody>
      </p:sp>
      <p:sp>
        <p:nvSpPr>
          <p:cNvPr id="13" name="Text Box 15"/>
          <p:cNvSpPr txBox="1"/>
          <p:nvPr/>
        </p:nvSpPr>
        <p:spPr>
          <a:xfrm>
            <a:off x="6948489" y="2439984"/>
            <a:ext cx="336554"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S</a:t>
            </a:r>
          </a:p>
        </p:txBody>
      </p:sp>
      <p:sp>
        <p:nvSpPr>
          <p:cNvPr id="14" name="Text Box 16"/>
          <p:cNvSpPr txBox="1"/>
          <p:nvPr/>
        </p:nvSpPr>
        <p:spPr>
          <a:xfrm>
            <a:off x="7648571" y="2276471"/>
            <a:ext cx="412751"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Ar</a:t>
            </a:r>
          </a:p>
        </p:txBody>
      </p:sp>
      <p:sp>
        <p:nvSpPr>
          <p:cNvPr id="15" name="Line 17"/>
          <p:cNvSpPr/>
          <p:nvPr/>
        </p:nvSpPr>
        <p:spPr>
          <a:xfrm>
            <a:off x="3779836" y="1989140"/>
            <a:ext cx="0" cy="50324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宋体"/>
            </a:endParaRPr>
          </a:p>
        </p:txBody>
      </p:sp>
      <p:sp>
        <p:nvSpPr>
          <p:cNvPr id="16" name="Text Box 18"/>
          <p:cNvSpPr txBox="1"/>
          <p:nvPr/>
        </p:nvSpPr>
        <p:spPr>
          <a:xfrm>
            <a:off x="3492495" y="1693861"/>
            <a:ext cx="517522"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30000">
                <a:solidFill>
                  <a:srgbClr val="000000"/>
                </a:solidFill>
                <a:uFillTx/>
                <a:latin typeface="Calibri"/>
              </a:rPr>
              <a:t>17</a:t>
            </a:r>
            <a:r>
              <a:rPr lang="en-US" sz="1800" b="0" i="0" u="none" strike="noStrike" kern="1200" cap="none" spc="0" baseline="0">
                <a:solidFill>
                  <a:srgbClr val="000000"/>
                </a:solidFill>
                <a:uFillTx/>
                <a:latin typeface="Calibri"/>
              </a:rPr>
              <a:t>C</a:t>
            </a:r>
          </a:p>
        </p:txBody>
      </p:sp>
      <p:sp>
        <p:nvSpPr>
          <p:cNvPr id="17" name="Text Box 19"/>
          <p:cNvSpPr txBox="1"/>
          <p:nvPr/>
        </p:nvSpPr>
        <p:spPr>
          <a:xfrm>
            <a:off x="4984751" y="4935538"/>
            <a:ext cx="4071942" cy="581028"/>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Calibri"/>
              </a:rPr>
              <a:t>Note: All isotopes are generated in very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Calibri"/>
              </a:rPr>
              <a:t>          neutron rich side</a:t>
            </a:r>
          </a:p>
        </p:txBody>
      </p:sp>
      <p:sp>
        <p:nvSpPr>
          <p:cNvPr id="18" name="Line 20"/>
          <p:cNvSpPr/>
          <p:nvPr/>
        </p:nvSpPr>
        <p:spPr>
          <a:xfrm>
            <a:off x="5795960" y="1989140"/>
            <a:ext cx="0" cy="50324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宋体"/>
            </a:endParaRPr>
          </a:p>
        </p:txBody>
      </p:sp>
      <p:sp>
        <p:nvSpPr>
          <p:cNvPr id="19" name="Text Box 21"/>
          <p:cNvSpPr txBox="1"/>
          <p:nvPr/>
        </p:nvSpPr>
        <p:spPr>
          <a:xfrm>
            <a:off x="5508629" y="1647821"/>
            <a:ext cx="669926"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30000">
                <a:solidFill>
                  <a:srgbClr val="000000"/>
                </a:solidFill>
                <a:uFillTx/>
                <a:latin typeface="Calibri"/>
              </a:rPr>
              <a:t>34</a:t>
            </a:r>
            <a:r>
              <a:rPr lang="en-US" sz="1800" b="0" i="0" u="none" strike="noStrike" kern="1200" cap="none" spc="0" baseline="0">
                <a:solidFill>
                  <a:srgbClr val="000000"/>
                </a:solidFill>
                <a:uFillTx/>
                <a:latin typeface="Calibri"/>
              </a:rPr>
              <a:t>Mg</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xp_Rec_Errtot_Ex2p5_Coulomb_parameter.gif"/>
          <p:cNvPicPr>
            <a:picLocks noChangeAspect="1"/>
          </p:cNvPicPr>
          <p:nvPr/>
        </p:nvPicPr>
        <p:blipFill>
          <a:blip r:embed="rId2" cstate="print"/>
          <a:stretch>
            <a:fillRect/>
          </a:stretch>
        </p:blipFill>
        <p:spPr>
          <a:xfrm>
            <a:off x="188875" y="2169368"/>
            <a:ext cx="5373725" cy="4572000"/>
          </a:xfrm>
          <a:prstGeom prst="rect">
            <a:avLst/>
          </a:prstGeom>
        </p:spPr>
      </p:pic>
      <p:sp>
        <p:nvSpPr>
          <p:cNvPr id="4" name="Text Box 9"/>
          <p:cNvSpPr txBox="1">
            <a:spLocks noChangeArrowheads="1"/>
          </p:cNvSpPr>
          <p:nvPr/>
        </p:nvSpPr>
        <p:spPr bwMode="auto">
          <a:xfrm>
            <a:off x="6858000" y="4091136"/>
            <a:ext cx="2286000" cy="369332"/>
          </a:xfrm>
          <a:prstGeom prst="rect">
            <a:avLst/>
          </a:prstGeom>
          <a:noFill/>
          <a:ln w="9525">
            <a:noFill/>
            <a:miter lim="800000"/>
            <a:headEnd/>
            <a:tailEnd/>
          </a:ln>
        </p:spPr>
        <p:txBody>
          <a:bodyPr wrap="square">
            <a:spAutoFit/>
          </a:bodyPr>
          <a:lstStyle/>
          <a:p>
            <a:r>
              <a:rPr lang="en-US" altLang="zh-CN" dirty="0" smtClean="0">
                <a:latin typeface="Times New Roman" pitchFamily="18" charset="0"/>
                <a:cs typeface="Times New Roman" pitchFamily="18" charset="0"/>
              </a:rPr>
              <a:t>(</a:t>
            </a:r>
            <a:r>
              <a:rPr lang="en-US" altLang="zh-CN" dirty="0" err="1" smtClean="0">
                <a:latin typeface="Times New Roman" pitchFamily="18" charset="0"/>
                <a:cs typeface="Times New Roman" pitchFamily="18" charset="0"/>
              </a:rPr>
              <a:t>μ</a:t>
            </a:r>
            <a:r>
              <a:rPr lang="en-US" altLang="zh-CN" baseline="-25000" dirty="0" err="1" smtClean="0">
                <a:latin typeface="Times New Roman" pitchFamily="18" charset="0"/>
                <a:cs typeface="Times New Roman" pitchFamily="18" charset="0"/>
              </a:rPr>
              <a:t>n</a:t>
            </a:r>
            <a:r>
              <a:rPr lang="en-US" altLang="zh-CN" dirty="0" smtClean="0">
                <a:latin typeface="Times New Roman" pitchFamily="18" charset="0"/>
                <a:cs typeface="Times New Roman" pitchFamily="18" charset="0"/>
              </a:rPr>
              <a:t>- </a:t>
            </a:r>
            <a:r>
              <a:rPr lang="en-US" altLang="zh-CN" dirty="0" err="1" smtClean="0">
                <a:latin typeface="Times New Roman" pitchFamily="18" charset="0"/>
                <a:cs typeface="Times New Roman" pitchFamily="18" charset="0"/>
              </a:rPr>
              <a:t>μ</a:t>
            </a:r>
            <a:r>
              <a:rPr lang="en-US" altLang="zh-CN" baseline="-25000" dirty="0" err="1" smtClean="0">
                <a:latin typeface="Times New Roman" pitchFamily="18" charset="0"/>
                <a:cs typeface="Times New Roman" pitchFamily="18" charset="0"/>
              </a:rPr>
              <a:t>p</a:t>
            </a:r>
            <a:r>
              <a:rPr lang="en-US" altLang="zh-CN" dirty="0" smtClean="0">
                <a:latin typeface="Times New Roman" pitchFamily="18" charset="0"/>
                <a:cs typeface="Times New Roman" pitchFamily="18" charset="0"/>
              </a:rPr>
              <a:t>)/T </a:t>
            </a: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a:t>
            </a:r>
            <a:r>
              <a:rPr lang="en-US" altLang="zh-CN" baseline="-25000" dirty="0" smtClean="0">
                <a:latin typeface="Times New Roman" pitchFamily="18" charset="0"/>
                <a:cs typeface="Times New Roman" pitchFamily="18" charset="0"/>
              </a:rPr>
              <a:t>c</a:t>
            </a:r>
            <a:r>
              <a:rPr lang="en-US" altLang="zh-CN" dirty="0" smtClean="0">
                <a:latin typeface="Times New Roman" pitchFamily="18" charset="0"/>
                <a:cs typeface="Times New Roman" pitchFamily="18" charset="0"/>
              </a:rPr>
              <a:t>/T</a:t>
            </a:r>
            <a:endParaRPr lang="en-US" altLang="zh-CN" dirty="0">
              <a:latin typeface="Times New Roman" pitchFamily="18" charset="0"/>
              <a:cs typeface="Times New Roman" pitchFamily="18" charset="0"/>
            </a:endParaRPr>
          </a:p>
        </p:txBody>
      </p:sp>
      <p:sp>
        <p:nvSpPr>
          <p:cNvPr id="8" name="Text Box 9"/>
          <p:cNvSpPr txBox="1">
            <a:spLocks noChangeArrowheads="1"/>
          </p:cNvSpPr>
          <p:nvPr/>
        </p:nvSpPr>
        <p:spPr bwMode="auto">
          <a:xfrm>
            <a:off x="5334000" y="4472136"/>
            <a:ext cx="3810000" cy="369332"/>
          </a:xfrm>
          <a:prstGeom prst="rect">
            <a:avLst/>
          </a:prstGeom>
          <a:noFill/>
          <a:ln w="9525">
            <a:noFill/>
            <a:miter lim="800000"/>
            <a:headEnd/>
            <a:tailEnd/>
          </a:ln>
        </p:spPr>
        <p:txBody>
          <a:bodyPr wrap="square">
            <a:spAutoFit/>
          </a:bodyPr>
          <a:lstStyle/>
          <a:p>
            <a:r>
              <a:rPr lang="en-US" altLang="zh-CN" dirty="0" smtClean="0">
                <a:latin typeface="Times New Roman" pitchFamily="18" charset="0"/>
                <a:cs typeface="Times New Roman" pitchFamily="18" charset="0"/>
              </a:rPr>
              <a:t>Exp.                     0.71            0.35</a:t>
            </a:r>
            <a:endParaRPr lang="en-US" altLang="zh-CN" dirty="0">
              <a:latin typeface="Times New Roman" pitchFamily="18" charset="0"/>
              <a:cs typeface="Times New Roman" pitchFamily="18" charset="0"/>
            </a:endParaRPr>
          </a:p>
        </p:txBody>
      </p:sp>
      <p:sp>
        <p:nvSpPr>
          <p:cNvPr id="9" name="Text Box 9"/>
          <p:cNvSpPr txBox="1">
            <a:spLocks noChangeArrowheads="1"/>
          </p:cNvSpPr>
          <p:nvPr/>
        </p:nvSpPr>
        <p:spPr bwMode="auto">
          <a:xfrm>
            <a:off x="5334000" y="4853136"/>
            <a:ext cx="3810000" cy="369332"/>
          </a:xfrm>
          <a:prstGeom prst="rect">
            <a:avLst/>
          </a:prstGeom>
          <a:noFill/>
          <a:ln w="9525">
            <a:noFill/>
            <a:miter lim="800000"/>
            <a:headEnd/>
            <a:tailEnd/>
          </a:ln>
        </p:spPr>
        <p:txBody>
          <a:bodyPr wrap="square">
            <a:spAutoFit/>
          </a:bodyPr>
          <a:lstStyle/>
          <a:p>
            <a:r>
              <a:rPr lang="en-US" altLang="zh-CN" dirty="0" smtClean="0">
                <a:latin typeface="Times New Roman" pitchFamily="18" charset="0"/>
                <a:cs typeface="Times New Roman" pitchFamily="18" charset="0"/>
              </a:rPr>
              <a:t>AMD Primary     0.40            0.18</a:t>
            </a:r>
            <a:endParaRPr lang="en-US" altLang="zh-CN" dirty="0">
              <a:latin typeface="Times New Roman" pitchFamily="18" charset="0"/>
              <a:cs typeface="Times New Roman" pitchFamily="18" charset="0"/>
            </a:endParaRPr>
          </a:p>
        </p:txBody>
      </p:sp>
      <p:sp>
        <p:nvSpPr>
          <p:cNvPr id="10" name="Text Box 9"/>
          <p:cNvSpPr txBox="1">
            <a:spLocks noChangeArrowheads="1"/>
          </p:cNvSpPr>
          <p:nvPr/>
        </p:nvSpPr>
        <p:spPr bwMode="auto">
          <a:xfrm>
            <a:off x="5410200" y="5322004"/>
            <a:ext cx="3810000" cy="369332"/>
          </a:xfrm>
          <a:prstGeom prst="rect">
            <a:avLst/>
          </a:prstGeom>
          <a:noFill/>
          <a:ln w="9525">
            <a:noFill/>
            <a:miter lim="800000"/>
            <a:headEnd/>
            <a:tailEnd/>
          </a:ln>
        </p:spPr>
        <p:txBody>
          <a:bodyPr wrap="square">
            <a:spAutoFit/>
          </a:bodyPr>
          <a:lstStyle/>
          <a:p>
            <a:r>
              <a:rPr lang="en-US" altLang="zh-CN" dirty="0" smtClean="0">
                <a:latin typeface="Times New Roman" pitchFamily="18" charset="0"/>
                <a:cs typeface="Times New Roman" pitchFamily="18" charset="0"/>
              </a:rPr>
              <a:t>Reconstructed   (0.40 )         0.12</a:t>
            </a:r>
            <a:endParaRPr lang="en-US" altLang="zh-CN" dirty="0">
              <a:latin typeface="Times New Roman" pitchFamily="18" charset="0"/>
              <a:cs typeface="Times New Roman" pitchFamily="18" charset="0"/>
            </a:endParaRPr>
          </a:p>
        </p:txBody>
      </p:sp>
      <p:sp>
        <p:nvSpPr>
          <p:cNvPr id="12" name="Text Box 9"/>
          <p:cNvSpPr txBox="1">
            <a:spLocks noChangeArrowheads="1"/>
          </p:cNvSpPr>
          <p:nvPr/>
        </p:nvSpPr>
        <p:spPr bwMode="auto">
          <a:xfrm>
            <a:off x="135632" y="87015"/>
            <a:ext cx="4724400" cy="461665"/>
          </a:xfrm>
          <a:prstGeom prst="rect">
            <a:avLst/>
          </a:prstGeom>
          <a:noFill/>
          <a:ln w="9525">
            <a:solidFill>
              <a:schemeClr val="tx1"/>
            </a:solidFill>
            <a:miter lim="800000"/>
            <a:headEnd/>
            <a:tailEnd/>
          </a:ln>
        </p:spPr>
        <p:txBody>
          <a:bodyPr wrap="square">
            <a:spAutoFit/>
          </a:bodyPr>
          <a:lstStyle/>
          <a:p>
            <a:r>
              <a:rPr lang="en-US" altLang="zh-CN" sz="2400" dirty="0" smtClean="0">
                <a:latin typeface="Times New Roman" pitchFamily="18" charset="0"/>
                <a:cs typeface="Times New Roman" pitchFamily="18" charset="0"/>
              </a:rPr>
              <a:t>(</a:t>
            </a:r>
            <a:r>
              <a:rPr lang="en-US" altLang="zh-CN" sz="2400" dirty="0" err="1" smtClean="0">
                <a:latin typeface="Times New Roman" pitchFamily="18" charset="0"/>
                <a:cs typeface="Times New Roman" pitchFamily="18" charset="0"/>
              </a:rPr>
              <a:t>μ</a:t>
            </a:r>
            <a:r>
              <a:rPr lang="en-US" altLang="zh-CN" sz="2400" baseline="-25000" dirty="0" err="1" smtClean="0">
                <a:latin typeface="Times New Roman" pitchFamily="18" charset="0"/>
                <a:cs typeface="Times New Roman" pitchFamily="18" charset="0"/>
              </a:rPr>
              <a:t>n</a:t>
            </a:r>
            <a:r>
              <a:rPr lang="en-US" altLang="zh-CN" sz="2400" dirty="0" smtClean="0">
                <a:latin typeface="Times New Roman" pitchFamily="18" charset="0"/>
                <a:cs typeface="Times New Roman" pitchFamily="18" charset="0"/>
              </a:rPr>
              <a:t>- </a:t>
            </a:r>
            <a:r>
              <a:rPr lang="en-US" altLang="zh-CN" sz="2400" dirty="0" err="1" smtClean="0">
                <a:latin typeface="Times New Roman" pitchFamily="18" charset="0"/>
                <a:cs typeface="Times New Roman" pitchFamily="18" charset="0"/>
              </a:rPr>
              <a:t>μ</a:t>
            </a:r>
            <a:r>
              <a:rPr lang="en-US" altLang="zh-CN" sz="2400" baseline="-25000" dirty="0" err="1" smtClean="0">
                <a:latin typeface="Times New Roman" pitchFamily="18" charset="0"/>
                <a:cs typeface="Times New Roman" pitchFamily="18" charset="0"/>
              </a:rPr>
              <a:t>p</a:t>
            </a:r>
            <a:r>
              <a:rPr lang="en-US" altLang="zh-CN" sz="2400" dirty="0" smtClean="0">
                <a:latin typeface="Times New Roman" pitchFamily="18" charset="0"/>
                <a:cs typeface="Times New Roman" pitchFamily="18" charset="0"/>
              </a:rPr>
              <a:t>)/T  and Coulomb parameters        </a:t>
            </a:r>
            <a:endParaRPr lang="en-US" altLang="zh-CN" sz="2400" dirty="0">
              <a:latin typeface="Times New Roman" pitchFamily="18" charset="0"/>
              <a:cs typeface="Times New Roman" pitchFamily="18" charset="0"/>
            </a:endParaRPr>
          </a:p>
        </p:txBody>
      </p:sp>
      <p:sp>
        <p:nvSpPr>
          <p:cNvPr id="13" name="Text Box 9"/>
          <p:cNvSpPr txBox="1">
            <a:spLocks noChangeArrowheads="1"/>
          </p:cNvSpPr>
          <p:nvPr/>
        </p:nvSpPr>
        <p:spPr bwMode="auto">
          <a:xfrm>
            <a:off x="5181600" y="3292405"/>
            <a:ext cx="3836960" cy="646331"/>
          </a:xfrm>
          <a:prstGeom prst="rect">
            <a:avLst/>
          </a:prstGeom>
          <a:noFill/>
          <a:ln w="9525">
            <a:solidFill>
              <a:schemeClr val="tx1"/>
            </a:solidFill>
            <a:miter lim="800000"/>
            <a:headEnd/>
            <a:tailEnd/>
          </a:ln>
        </p:spPr>
        <p:txBody>
          <a:bodyPr wrap="square">
            <a:spAutoFit/>
          </a:bodyPr>
          <a:lstStyle/>
          <a:p>
            <a:r>
              <a:rPr lang="en-US" altLang="zh-CN" dirty="0" err="1">
                <a:latin typeface="Times New Roman" pitchFamily="18" charset="0"/>
                <a:cs typeface="Times New Roman" pitchFamily="18" charset="0"/>
              </a:rPr>
              <a:t>ln</a:t>
            </a:r>
            <a:r>
              <a:rPr lang="en-US" altLang="zh-CN" dirty="0">
                <a:latin typeface="Times New Roman" pitchFamily="18" charset="0"/>
                <a:cs typeface="Times New Roman" pitchFamily="18" charset="0"/>
              </a:rPr>
              <a:t>[R(1,-1,A)]  =</a:t>
            </a:r>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               2a</a:t>
            </a:r>
            <a:r>
              <a:rPr lang="en-US" altLang="zh-CN" baseline="-25000" dirty="0" smtClean="0">
                <a:latin typeface="Times New Roman" pitchFamily="18" charset="0"/>
                <a:cs typeface="Times New Roman" pitchFamily="18" charset="0"/>
              </a:rPr>
              <a:t>c</a:t>
            </a:r>
            <a:r>
              <a:rPr lang="en-US" altLang="zh-CN" dirty="0">
                <a:latin typeface="Times New Roman" pitchFamily="18" charset="0"/>
                <a:cs typeface="Times New Roman" pitchFamily="18" charset="0"/>
              </a:rPr>
              <a:t>·(Z-1)/A</a:t>
            </a:r>
            <a:r>
              <a:rPr lang="en-US" altLang="zh-CN" baseline="30000" dirty="0">
                <a:latin typeface="Times New Roman" pitchFamily="18" charset="0"/>
                <a:cs typeface="Times New Roman" pitchFamily="18" charset="0"/>
              </a:rPr>
              <a:t>1/3</a:t>
            </a:r>
            <a:r>
              <a:rPr lang="en-US" altLang="zh-CN" dirty="0">
                <a:latin typeface="Times New Roman" pitchFamily="18" charset="0"/>
                <a:cs typeface="Times New Roman" pitchFamily="18" charset="0"/>
              </a:rPr>
              <a:t>/T  + (</a:t>
            </a:r>
            <a:r>
              <a:rPr lang="en-US" altLang="zh-CN" dirty="0" err="1">
                <a:latin typeface="Times New Roman" pitchFamily="18" charset="0"/>
                <a:cs typeface="Times New Roman" pitchFamily="18" charset="0"/>
              </a:rPr>
              <a:t>μ</a:t>
            </a:r>
            <a:r>
              <a:rPr lang="en-US" altLang="zh-CN" baseline="-25000" dirty="0" err="1">
                <a:latin typeface="Times New Roman" pitchFamily="18" charset="0"/>
                <a:cs typeface="Times New Roman" pitchFamily="18" charset="0"/>
              </a:rPr>
              <a:t>n</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μ</a:t>
            </a:r>
            <a:r>
              <a:rPr lang="en-US" altLang="zh-CN" baseline="-25000" dirty="0" err="1">
                <a:latin typeface="Times New Roman" pitchFamily="18" charset="0"/>
                <a:cs typeface="Times New Roman" pitchFamily="18" charset="0"/>
              </a:rPr>
              <a:t>p</a:t>
            </a:r>
            <a:r>
              <a:rPr lang="en-US" altLang="zh-CN" dirty="0">
                <a:latin typeface="Times New Roman" pitchFamily="18" charset="0"/>
                <a:cs typeface="Times New Roman" pitchFamily="18" charset="0"/>
              </a:rPr>
              <a:t>)/</a:t>
            </a:r>
            <a:r>
              <a:rPr lang="en-US" altLang="zh-CN" dirty="0" smtClean="0">
                <a:latin typeface="Times New Roman" pitchFamily="18" charset="0"/>
                <a:cs typeface="Times New Roman" pitchFamily="18" charset="0"/>
              </a:rPr>
              <a:t>T   </a:t>
            </a:r>
            <a:endParaRPr lang="en-US" altLang="zh-CN" dirty="0">
              <a:latin typeface="Times New Roman" pitchFamily="18" charset="0"/>
              <a:cs typeface="Times New Roman" pitchFamily="18" charset="0"/>
            </a:endParaRPr>
          </a:p>
        </p:txBody>
      </p:sp>
      <p:sp>
        <p:nvSpPr>
          <p:cNvPr id="11" name="Text Box 9"/>
          <p:cNvSpPr txBox="1">
            <a:spLocks noChangeArrowheads="1"/>
          </p:cNvSpPr>
          <p:nvPr/>
        </p:nvSpPr>
        <p:spPr bwMode="auto">
          <a:xfrm>
            <a:off x="381000" y="1274589"/>
            <a:ext cx="1955985" cy="369332"/>
          </a:xfrm>
          <a:prstGeom prst="rect">
            <a:avLst/>
          </a:prstGeom>
          <a:noFill/>
          <a:ln w="9525">
            <a:solidFill>
              <a:schemeClr val="tx1"/>
            </a:solidFill>
            <a:miter lim="800000"/>
            <a:headEnd/>
            <a:tailEnd/>
          </a:ln>
        </p:spPr>
        <p:txBody>
          <a:bodyPr wrap="none">
            <a:spAutoFit/>
          </a:bodyPr>
          <a:lstStyle/>
          <a:p>
            <a:r>
              <a:rPr lang="en-US" altLang="zh-CN" dirty="0">
                <a:latin typeface="Times New Roman" pitchFamily="18" charset="0"/>
              </a:rPr>
              <a:t>I =  ̶ 1 :  even-odd: </a:t>
            </a:r>
          </a:p>
        </p:txBody>
      </p:sp>
      <p:sp>
        <p:nvSpPr>
          <p:cNvPr id="14" name="Text Box 9"/>
          <p:cNvSpPr txBox="1">
            <a:spLocks noChangeArrowheads="1"/>
          </p:cNvSpPr>
          <p:nvPr/>
        </p:nvSpPr>
        <p:spPr bwMode="auto">
          <a:xfrm>
            <a:off x="381000" y="1807989"/>
            <a:ext cx="5052024" cy="369332"/>
          </a:xfrm>
          <a:prstGeom prst="rect">
            <a:avLst/>
          </a:prstGeom>
          <a:noFill/>
          <a:ln w="9525">
            <a:noFill/>
            <a:miter lim="800000"/>
            <a:headEnd/>
            <a:tailEnd/>
          </a:ln>
        </p:spPr>
        <p:txBody>
          <a:bodyPr wrap="none">
            <a:spAutoFit/>
          </a:bodyPr>
          <a:lstStyle/>
          <a:p>
            <a:r>
              <a:rPr lang="en-US" altLang="zh-CN" dirty="0">
                <a:latin typeface="Times New Roman" pitchFamily="18" charset="0"/>
                <a:cs typeface="Times New Roman" pitchFamily="18" charset="0"/>
              </a:rPr>
              <a:t>R(1,-1,A) = exp{ 2a</a:t>
            </a:r>
            <a:r>
              <a:rPr lang="en-US" altLang="zh-CN" baseline="-25000" dirty="0">
                <a:latin typeface="Times New Roman" pitchFamily="18" charset="0"/>
                <a:cs typeface="Times New Roman" pitchFamily="18" charset="0"/>
              </a:rPr>
              <a:t>c</a:t>
            </a:r>
            <a:r>
              <a:rPr lang="en-US" altLang="zh-CN" dirty="0">
                <a:latin typeface="Times New Roman" pitchFamily="18" charset="0"/>
                <a:cs typeface="Times New Roman" pitchFamily="18" charset="0"/>
              </a:rPr>
              <a:t>·(Z-1)/A</a:t>
            </a:r>
            <a:r>
              <a:rPr lang="en-US" altLang="zh-CN" baseline="30000" dirty="0">
                <a:latin typeface="Times New Roman" pitchFamily="18" charset="0"/>
                <a:cs typeface="Times New Roman" pitchFamily="18" charset="0"/>
              </a:rPr>
              <a:t>1/3</a:t>
            </a:r>
            <a:r>
              <a:rPr lang="en-US" altLang="zh-CN" dirty="0">
                <a:latin typeface="Times New Roman" pitchFamily="18" charset="0"/>
                <a:cs typeface="Times New Roman" pitchFamily="18" charset="0"/>
              </a:rPr>
              <a:t>/T } · exp[(</a:t>
            </a:r>
            <a:r>
              <a:rPr lang="en-US" altLang="zh-CN" dirty="0" err="1">
                <a:latin typeface="Times New Roman" pitchFamily="18" charset="0"/>
                <a:cs typeface="Times New Roman" pitchFamily="18" charset="0"/>
              </a:rPr>
              <a:t>μ</a:t>
            </a:r>
            <a:r>
              <a:rPr lang="en-US" altLang="zh-CN" baseline="-25000" dirty="0" err="1">
                <a:latin typeface="Times New Roman" pitchFamily="18" charset="0"/>
                <a:cs typeface="Times New Roman" pitchFamily="18" charset="0"/>
              </a:rPr>
              <a:t>n</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μ</a:t>
            </a:r>
            <a:r>
              <a:rPr lang="en-US" altLang="zh-CN" baseline="-25000" dirty="0" err="1">
                <a:latin typeface="Times New Roman" pitchFamily="18" charset="0"/>
                <a:cs typeface="Times New Roman" pitchFamily="18" charset="0"/>
              </a:rPr>
              <a:t>p</a:t>
            </a:r>
            <a:r>
              <a:rPr lang="en-US" altLang="zh-CN" dirty="0">
                <a:latin typeface="Times New Roman" pitchFamily="18" charset="0"/>
                <a:cs typeface="Times New Roman" pitchFamily="18" charset="0"/>
              </a:rPr>
              <a:t>)/T]</a:t>
            </a:r>
          </a:p>
        </p:txBody>
      </p:sp>
      <p:sp>
        <p:nvSpPr>
          <p:cNvPr id="15" name="Text Box 9"/>
          <p:cNvSpPr txBox="1">
            <a:spLocks noChangeArrowheads="1"/>
          </p:cNvSpPr>
          <p:nvPr/>
        </p:nvSpPr>
        <p:spPr bwMode="auto">
          <a:xfrm>
            <a:off x="152400" y="741189"/>
            <a:ext cx="8956939" cy="369332"/>
          </a:xfrm>
          <a:prstGeom prst="rect">
            <a:avLst/>
          </a:prstGeom>
          <a:noFill/>
          <a:ln w="9525">
            <a:solidFill>
              <a:schemeClr val="tx1"/>
            </a:solidFill>
            <a:miter lim="800000"/>
            <a:headEnd/>
            <a:tailEnd/>
          </a:ln>
        </p:spPr>
        <p:txBody>
          <a:bodyPr wrap="none">
            <a:spAutoFit/>
          </a:bodyPr>
          <a:lstStyle/>
          <a:p>
            <a:r>
              <a:rPr lang="en-US" altLang="zh-CN" dirty="0">
                <a:latin typeface="Times New Roman" pitchFamily="18" charset="0"/>
              </a:rPr>
              <a:t>R(I+2,I,A) = exp{ [2a</a:t>
            </a:r>
            <a:r>
              <a:rPr lang="en-US" altLang="zh-CN" baseline="-25000" dirty="0">
                <a:latin typeface="Times New Roman" pitchFamily="18" charset="0"/>
              </a:rPr>
              <a:t>c</a:t>
            </a:r>
            <a:r>
              <a:rPr lang="en-US" altLang="zh-CN" dirty="0">
                <a:latin typeface="Times New Roman" pitchFamily="18" charset="0"/>
              </a:rPr>
              <a:t>·(Z-1)/A</a:t>
            </a:r>
            <a:r>
              <a:rPr lang="en-US" altLang="zh-CN" baseline="30000" dirty="0">
                <a:latin typeface="Times New Roman" pitchFamily="18" charset="0"/>
              </a:rPr>
              <a:t>1/3</a:t>
            </a:r>
            <a:r>
              <a:rPr lang="en-US" altLang="zh-CN" dirty="0">
                <a:latin typeface="Times New Roman" pitchFamily="18" charset="0"/>
              </a:rPr>
              <a:t>  – a</a:t>
            </a:r>
            <a:r>
              <a:rPr lang="en-US" altLang="zh-CN" baseline="-25000" dirty="0">
                <a:latin typeface="Times New Roman" pitchFamily="18" charset="0"/>
              </a:rPr>
              <a:t>sym</a:t>
            </a:r>
            <a:r>
              <a:rPr lang="en-US" altLang="zh-CN" dirty="0">
                <a:latin typeface="Times New Roman" pitchFamily="18" charset="0"/>
              </a:rPr>
              <a:t>·4(I+1)/A– δ(N+1,Z-1) + δ(N,Z)]/T } · exp[(</a:t>
            </a:r>
            <a:r>
              <a:rPr lang="en-US" altLang="zh-CN" dirty="0" err="1">
                <a:latin typeface="Times New Roman" pitchFamily="18" charset="0"/>
              </a:rPr>
              <a:t>μ</a:t>
            </a:r>
            <a:r>
              <a:rPr lang="en-US" altLang="zh-CN" baseline="-25000" dirty="0" err="1">
                <a:latin typeface="Times New Roman" pitchFamily="18" charset="0"/>
              </a:rPr>
              <a:t>n</a:t>
            </a:r>
            <a:r>
              <a:rPr lang="en-US" altLang="zh-CN" dirty="0">
                <a:latin typeface="Times New Roman" pitchFamily="18" charset="0"/>
              </a:rPr>
              <a:t>- </a:t>
            </a:r>
            <a:r>
              <a:rPr lang="en-US" altLang="zh-CN" dirty="0" err="1">
                <a:latin typeface="Times New Roman" pitchFamily="18" charset="0"/>
              </a:rPr>
              <a:t>μ</a:t>
            </a:r>
            <a:r>
              <a:rPr lang="en-US" altLang="zh-CN" baseline="-25000" dirty="0" err="1">
                <a:latin typeface="Times New Roman" pitchFamily="18" charset="0"/>
              </a:rPr>
              <a:t>p</a:t>
            </a:r>
            <a:r>
              <a:rPr lang="en-US" altLang="zh-CN" dirty="0">
                <a:latin typeface="Times New Roman" pitchFamily="18" charset="0"/>
              </a:rPr>
              <a:t>)/T]</a:t>
            </a:r>
          </a:p>
        </p:txBody>
      </p:sp>
      <p:cxnSp>
        <p:nvCxnSpPr>
          <p:cNvPr id="16" name="Straight Connector 21"/>
          <p:cNvCxnSpPr/>
          <p:nvPr/>
        </p:nvCxnSpPr>
        <p:spPr>
          <a:xfrm>
            <a:off x="3581400" y="2188989"/>
            <a:ext cx="1066800" cy="158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bg/>
                                          </p:spTgt>
                                        </p:tgtEl>
                                        <p:attrNameLst>
                                          <p:attrName>style.visibility</p:attrName>
                                        </p:attrNameLst>
                                      </p:cBhvr>
                                      <p:to>
                                        <p:strVal val="visible"/>
                                      </p:to>
                                    </p:set>
                                    <p:anim calcmode="lin" valueType="num">
                                      <p:cBhvr additive="base">
                                        <p:cTn id="2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additive="base">
                                        <p:cTn id="2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build="allAtOnce"/>
      <p:bldP spid="9" grpId="0" build="allAtOnce"/>
      <p:bldP spid="10" grpId="0" build="allAtOnce"/>
      <p:bldP spid="12"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xp_Rec_Errtot_Ex2p5_symmetry_parameter.gif"/>
          <p:cNvPicPr>
            <a:picLocks noChangeAspect="1"/>
          </p:cNvPicPr>
          <p:nvPr/>
        </p:nvPicPr>
        <p:blipFill>
          <a:blip r:embed="rId2" cstate="print"/>
          <a:stretch>
            <a:fillRect/>
          </a:stretch>
        </p:blipFill>
        <p:spPr>
          <a:xfrm>
            <a:off x="36114" y="914400"/>
            <a:ext cx="4993086" cy="4248150"/>
          </a:xfrm>
          <a:prstGeom prst="rect">
            <a:avLst/>
          </a:prstGeom>
        </p:spPr>
      </p:pic>
      <p:sp>
        <p:nvSpPr>
          <p:cNvPr id="3" name="TextBox 2"/>
          <p:cNvSpPr txBox="1"/>
          <p:nvPr/>
        </p:nvSpPr>
        <p:spPr>
          <a:xfrm>
            <a:off x="4648200" y="1600200"/>
            <a:ext cx="4310969" cy="3693319"/>
          </a:xfrm>
          <a:prstGeom prst="rect">
            <a:avLst/>
          </a:prstGeom>
          <a:noFill/>
        </p:spPr>
        <p:txBody>
          <a:bodyPr wrap="square" rtlCol="0">
            <a:spAutoFit/>
          </a:bodyPr>
          <a:lstStyle/>
          <a:p>
            <a:r>
              <a:rPr lang="en-US" altLang="zh-CN" i="1" dirty="0" err="1" smtClean="0"/>
              <a:t>a</a:t>
            </a:r>
            <a:r>
              <a:rPr lang="en-US" altLang="zh-CN" baseline="-25000" dirty="0" err="1" smtClean="0"/>
              <a:t>sym</a:t>
            </a:r>
            <a:r>
              <a:rPr lang="en-US" altLang="zh-CN" dirty="0" smtClean="0"/>
              <a:t> = </a:t>
            </a:r>
            <a:r>
              <a:rPr lang="en-US" altLang="zh-CN" i="1" dirty="0" smtClean="0"/>
              <a:t>c</a:t>
            </a:r>
            <a:r>
              <a:rPr lang="en-US" altLang="zh-CN" baseline="30000" dirty="0" smtClean="0"/>
              <a:t>(</a:t>
            </a:r>
            <a:r>
              <a:rPr lang="en-US" altLang="zh-CN" i="1" baseline="30000" dirty="0" smtClean="0"/>
              <a:t>V </a:t>
            </a:r>
            <a:r>
              <a:rPr lang="en-US" altLang="zh-CN" baseline="30000" dirty="0" smtClean="0"/>
              <a:t>)</a:t>
            </a:r>
            <a:r>
              <a:rPr lang="en-US" altLang="zh-CN" baseline="-25000" dirty="0" smtClean="0"/>
              <a:t>sym</a:t>
            </a:r>
            <a:r>
              <a:rPr lang="en-US" altLang="zh-CN" dirty="0" smtClean="0"/>
              <a:t>(1 − </a:t>
            </a:r>
            <a:r>
              <a:rPr lang="en-US" altLang="zh-CN" i="1" dirty="0" smtClean="0"/>
              <a:t>c</a:t>
            </a:r>
            <a:r>
              <a:rPr lang="en-US" altLang="zh-CN" baseline="30000" dirty="0" smtClean="0"/>
              <a:t>(</a:t>
            </a:r>
            <a:r>
              <a:rPr lang="en-US" altLang="zh-CN" i="1" baseline="30000" dirty="0"/>
              <a:t>S</a:t>
            </a:r>
            <a:r>
              <a:rPr lang="en-US" altLang="zh-CN" baseline="30000" dirty="0" smtClean="0"/>
              <a:t>)</a:t>
            </a:r>
            <a:r>
              <a:rPr lang="en-US" altLang="zh-CN" baseline="-25000" dirty="0" smtClean="0"/>
              <a:t>sym</a:t>
            </a:r>
            <a:r>
              <a:rPr lang="en-US" altLang="zh-CN" i="1" dirty="0" smtClean="0"/>
              <a:t>/c</a:t>
            </a:r>
            <a:r>
              <a:rPr lang="en-US" altLang="zh-CN" baseline="30000" dirty="0" smtClean="0"/>
              <a:t>(</a:t>
            </a:r>
            <a:r>
              <a:rPr lang="en-US" altLang="zh-CN" i="1" baseline="30000" dirty="0" smtClean="0"/>
              <a:t>V </a:t>
            </a:r>
            <a:r>
              <a:rPr lang="en-US" altLang="zh-CN" baseline="30000" dirty="0" smtClean="0"/>
              <a:t>)</a:t>
            </a:r>
            <a:r>
              <a:rPr lang="en-US" altLang="zh-CN" baseline="-25000" dirty="0" smtClean="0"/>
              <a:t>sym</a:t>
            </a:r>
            <a:r>
              <a:rPr lang="en-US" altLang="zh-CN" i="1" dirty="0" smtClean="0"/>
              <a:t>A</a:t>
            </a:r>
            <a:r>
              <a:rPr lang="en-US" altLang="zh-CN" baseline="30000" dirty="0" smtClean="0"/>
              <a:t>1</a:t>
            </a:r>
            <a:r>
              <a:rPr lang="en-US" altLang="zh-CN" i="1" baseline="30000" dirty="0" smtClean="0"/>
              <a:t>/</a:t>
            </a:r>
            <a:r>
              <a:rPr lang="en-US" altLang="zh-CN" baseline="30000" dirty="0" smtClean="0"/>
              <a:t>3</a:t>
            </a:r>
            <a:r>
              <a:rPr lang="en-US" altLang="zh-CN" dirty="0" smtClean="0"/>
              <a:t> ):</a:t>
            </a:r>
          </a:p>
          <a:p>
            <a:r>
              <a:rPr lang="en-US" altLang="zh-CN" i="1" dirty="0" smtClean="0"/>
              <a:t>        = c</a:t>
            </a:r>
            <a:r>
              <a:rPr lang="en-US" altLang="zh-CN" baseline="30000" dirty="0" smtClean="0"/>
              <a:t>(</a:t>
            </a:r>
            <a:r>
              <a:rPr lang="en-US" altLang="zh-CN" i="1" baseline="30000" dirty="0" smtClean="0"/>
              <a:t>V </a:t>
            </a:r>
            <a:r>
              <a:rPr lang="en-US" altLang="zh-CN" baseline="30000" dirty="0"/>
              <a:t>)</a:t>
            </a:r>
            <a:r>
              <a:rPr lang="en-US" altLang="zh-CN" baseline="-25000" dirty="0"/>
              <a:t>sym</a:t>
            </a:r>
            <a:r>
              <a:rPr lang="en-US" altLang="zh-CN" dirty="0"/>
              <a:t>(1 − </a:t>
            </a:r>
            <a:r>
              <a:rPr lang="en-US" altLang="zh-CN" i="1" dirty="0" err="1"/>
              <a:t>κ</a:t>
            </a:r>
            <a:r>
              <a:rPr lang="en-US" altLang="zh-CN" i="1" baseline="-25000" dirty="0" err="1"/>
              <a:t>S</a:t>
            </a:r>
            <a:r>
              <a:rPr lang="en-US" altLang="zh-CN" i="1" baseline="-25000" dirty="0"/>
              <a:t>/V </a:t>
            </a:r>
            <a:r>
              <a:rPr lang="en-US" altLang="zh-CN" i="1" dirty="0"/>
              <a:t>/A</a:t>
            </a:r>
            <a:r>
              <a:rPr lang="en-US" altLang="zh-CN" baseline="30000" dirty="0"/>
              <a:t>1</a:t>
            </a:r>
            <a:r>
              <a:rPr lang="en-US" altLang="zh-CN" i="1" baseline="30000" dirty="0"/>
              <a:t>/</a:t>
            </a:r>
            <a:r>
              <a:rPr lang="en-US" altLang="zh-CN" baseline="30000" dirty="0"/>
              <a:t>3</a:t>
            </a:r>
            <a:r>
              <a:rPr lang="en-US" altLang="zh-CN" dirty="0"/>
              <a:t> </a:t>
            </a:r>
            <a:r>
              <a:rPr lang="en-US" altLang="zh-CN" dirty="0" smtClean="0"/>
              <a:t>)</a:t>
            </a:r>
          </a:p>
          <a:p>
            <a:endParaRPr lang="en-US" altLang="zh-CN" dirty="0" smtClean="0"/>
          </a:p>
          <a:p>
            <a:r>
              <a:rPr lang="en-US" altLang="zh-CN" i="1" dirty="0" smtClean="0"/>
              <a:t>                          c</a:t>
            </a:r>
            <a:r>
              <a:rPr lang="en-US" altLang="zh-CN" baseline="30000" dirty="0" smtClean="0"/>
              <a:t>(</a:t>
            </a:r>
            <a:r>
              <a:rPr lang="en-US" altLang="zh-CN" i="1" baseline="30000" dirty="0" smtClean="0"/>
              <a:t>V </a:t>
            </a:r>
            <a:r>
              <a:rPr lang="en-US" altLang="zh-CN" baseline="30000" dirty="0" smtClean="0"/>
              <a:t>)</a:t>
            </a:r>
            <a:r>
              <a:rPr lang="en-US" altLang="zh-CN" baseline="-25000" dirty="0" smtClean="0"/>
              <a:t>sym        </a:t>
            </a:r>
            <a:r>
              <a:rPr lang="en-US" altLang="zh-CN" i="1" dirty="0" smtClean="0"/>
              <a:t>c</a:t>
            </a:r>
            <a:r>
              <a:rPr lang="en-US" altLang="zh-CN" baseline="30000" dirty="0" smtClean="0"/>
              <a:t>(</a:t>
            </a:r>
            <a:r>
              <a:rPr lang="en-US" altLang="zh-CN" i="1" baseline="30000" dirty="0" smtClean="0"/>
              <a:t>V </a:t>
            </a:r>
            <a:r>
              <a:rPr lang="en-US" altLang="zh-CN" baseline="30000" dirty="0" smtClean="0"/>
              <a:t>)</a:t>
            </a:r>
            <a:r>
              <a:rPr lang="en-US" altLang="zh-CN" baseline="-25000" dirty="0" smtClean="0"/>
              <a:t>sym  </a:t>
            </a:r>
            <a:r>
              <a:rPr lang="en-US" altLang="zh-CN" dirty="0" smtClean="0"/>
              <a:t>    </a:t>
            </a:r>
            <a:r>
              <a:rPr lang="en-US" altLang="zh-CN" i="1" dirty="0" err="1" smtClean="0"/>
              <a:t>κ</a:t>
            </a:r>
            <a:r>
              <a:rPr lang="en-US" altLang="zh-CN" i="1" baseline="-25000" dirty="0" err="1" smtClean="0"/>
              <a:t>S</a:t>
            </a:r>
            <a:r>
              <a:rPr lang="en-US" altLang="zh-CN" i="1" baseline="-25000" dirty="0" smtClean="0"/>
              <a:t>/V </a:t>
            </a:r>
            <a:endParaRPr lang="en-US" altLang="zh-CN" dirty="0"/>
          </a:p>
          <a:p>
            <a:endParaRPr lang="en-US" altLang="zh-CN" dirty="0" smtClean="0"/>
          </a:p>
          <a:p>
            <a:r>
              <a:rPr lang="en-US" altLang="zh-CN" dirty="0" smtClean="0"/>
              <a:t>AMD primary    7.9±0.9  8.0±2.1  1.01</a:t>
            </a:r>
          </a:p>
          <a:p>
            <a:r>
              <a:rPr lang="en-US" altLang="zh-CN" dirty="0" smtClean="0"/>
              <a:t>     (T=5)           39.5 </a:t>
            </a:r>
            <a:r>
              <a:rPr lang="en-US" altLang="zh-CN" dirty="0" err="1" smtClean="0"/>
              <a:t>MeV</a:t>
            </a:r>
            <a:r>
              <a:rPr lang="en-US" altLang="zh-CN" dirty="0" smtClean="0"/>
              <a:t>   40 </a:t>
            </a:r>
            <a:r>
              <a:rPr lang="en-US" altLang="zh-CN" dirty="0" err="1" smtClean="0"/>
              <a:t>MeV</a:t>
            </a:r>
            <a:endParaRPr lang="en-US" altLang="zh-CN" dirty="0"/>
          </a:p>
          <a:p>
            <a:r>
              <a:rPr lang="en-US" altLang="zh-CN" dirty="0" smtClean="0"/>
              <a:t>Reconstructed  4.4±2.0  2.4±4.9</a:t>
            </a:r>
          </a:p>
          <a:p>
            <a:r>
              <a:rPr lang="en-US" altLang="zh-CN" dirty="0" smtClean="0"/>
              <a:t>                                3.5 ± 2.0 </a:t>
            </a:r>
          </a:p>
          <a:p>
            <a:r>
              <a:rPr lang="en-US" altLang="zh-CN" dirty="0"/>
              <a:t> </a:t>
            </a:r>
            <a:r>
              <a:rPr lang="en-US" altLang="zh-CN" dirty="0" smtClean="0"/>
              <a:t>    (T=5)                  16.5 </a:t>
            </a:r>
            <a:r>
              <a:rPr lang="en-US" altLang="zh-CN" dirty="0" err="1" smtClean="0"/>
              <a:t>MeV</a:t>
            </a:r>
            <a:endParaRPr lang="en-US" altLang="zh-CN" dirty="0"/>
          </a:p>
          <a:p>
            <a:r>
              <a:rPr lang="en-US" altLang="zh-CN" dirty="0" smtClean="0"/>
              <a:t>------------------------------------------------------</a:t>
            </a:r>
          </a:p>
          <a:p>
            <a:r>
              <a:rPr lang="en-US" altLang="zh-CN" dirty="0" err="1" smtClean="0"/>
              <a:t>g.s</a:t>
            </a:r>
            <a:r>
              <a:rPr lang="en-US" altLang="zh-CN" dirty="0" smtClean="0"/>
              <a:t>. BE             32±2.0  72.3± 1.2  2.26</a:t>
            </a:r>
          </a:p>
          <a:p>
            <a:r>
              <a:rPr lang="en-US" altLang="zh-CN" dirty="0" smtClean="0"/>
              <a:t> (H. Jiang et al. PRC85,024301 (2012) )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extBox 2"/>
          <p:cNvSpPr txBox="1"/>
          <p:nvPr/>
        </p:nvSpPr>
        <p:spPr>
          <a:xfrm>
            <a:off x="76196" y="76196"/>
            <a:ext cx="8988487" cy="461662"/>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Black" pitchFamily="34"/>
              </a:rPr>
              <a:t>Power law behavior of the reconstructed fragments</a:t>
            </a:r>
          </a:p>
        </p:txBody>
      </p:sp>
      <p:pic>
        <p:nvPicPr>
          <p:cNvPr id="4" name="图片 3" descr="Exp_Rec_Errtot_Ex2p5_powerlaw.gif"/>
          <p:cNvPicPr>
            <a:picLocks noChangeAspect="1"/>
          </p:cNvPicPr>
          <p:nvPr/>
        </p:nvPicPr>
        <p:blipFill>
          <a:blip r:embed="rId2" cstate="print"/>
          <a:stretch>
            <a:fillRect/>
          </a:stretch>
        </p:blipFill>
        <p:spPr>
          <a:xfrm>
            <a:off x="1043608" y="632302"/>
            <a:ext cx="7011054" cy="5965050"/>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838203" y="96423"/>
            <a:ext cx="7575630" cy="6761576"/>
          </a:xfrm>
          <a:prstGeom prst="rect">
            <a:avLst/>
          </a:prstGeom>
          <a:noFill/>
          <a:ln>
            <a:noFill/>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4" y="260648"/>
            <a:ext cx="8712970" cy="649408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Summary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Calibri"/>
                <a:ea typeface="宋体"/>
              </a:rPr>
              <a:t>  </a:t>
            </a:r>
            <a:r>
              <a:rPr lang="en-US" sz="2400" b="0" i="0" u="none" strike="noStrike" kern="1200" cap="none" spc="0" baseline="0" dirty="0">
                <a:solidFill>
                  <a:srgbClr val="000000"/>
                </a:solidFill>
                <a:uFillTx/>
                <a:latin typeface="Calibri"/>
                <a:ea typeface="宋体"/>
              </a:rPr>
              <a:t>1. </a:t>
            </a:r>
            <a:r>
              <a:rPr lang="en-US" sz="2400" b="0" i="0" u="none" strike="noStrike" kern="1200" cap="none" spc="0" baseline="0" dirty="0" smtClean="0">
                <a:solidFill>
                  <a:srgbClr val="000000"/>
                </a:solidFill>
                <a:uFillTx/>
                <a:latin typeface="Calibri"/>
                <a:ea typeface="宋体"/>
              </a:rPr>
              <a:t>Excitation energy and multiplicity of the primary hot fragments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a:t>
            </a:r>
            <a:r>
              <a:rPr lang="en-US" sz="2400" b="0" i="0" u="none" strike="noStrike" kern="1200" cap="none" spc="0" baseline="0" dirty="0" smtClean="0">
                <a:solidFill>
                  <a:srgbClr val="000000"/>
                </a:solidFill>
                <a:uFillTx/>
                <a:latin typeface="Calibri"/>
                <a:ea typeface="宋体"/>
              </a:rPr>
              <a:t>are reconstructed using a</a:t>
            </a:r>
            <a:r>
              <a:rPr lang="en-US" sz="2400" b="0" i="0" u="none" strike="noStrike" kern="1200" cap="none" spc="0" dirty="0" smtClean="0">
                <a:solidFill>
                  <a:srgbClr val="000000"/>
                </a:solidFill>
                <a:uFillTx/>
                <a:latin typeface="Calibri"/>
                <a:ea typeface="宋体"/>
              </a:rPr>
              <a:t> </a:t>
            </a:r>
            <a:r>
              <a:rPr lang="en-US" sz="2400" b="0" i="0" u="none" strike="noStrike" kern="1200" cap="none" spc="0" baseline="0" dirty="0" smtClean="0">
                <a:solidFill>
                  <a:srgbClr val="000000"/>
                </a:solidFill>
                <a:uFillTx/>
                <a:latin typeface="Calibri"/>
                <a:ea typeface="宋体"/>
              </a:rPr>
              <a:t>kinematical </a:t>
            </a:r>
            <a:r>
              <a:rPr lang="en-US" sz="2400" b="0" i="0" u="none" strike="noStrike" kern="1200" cap="none" spc="0" baseline="0" dirty="0">
                <a:solidFill>
                  <a:srgbClr val="000000"/>
                </a:solidFill>
                <a:uFillTx/>
                <a:latin typeface="Calibri"/>
                <a:ea typeface="宋体"/>
              </a:rPr>
              <a:t>focusing technique.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  </a:t>
            </a:r>
            <a:r>
              <a:rPr lang="en-US" sz="2400" kern="0" dirty="0" smtClean="0">
                <a:solidFill>
                  <a:srgbClr val="000000"/>
                </a:solidFill>
                <a:latin typeface="Calibri"/>
                <a:ea typeface="宋体"/>
              </a:rPr>
              <a:t>2</a:t>
            </a:r>
            <a:r>
              <a:rPr lang="en-US" sz="2400" dirty="0" smtClean="0">
                <a:solidFill>
                  <a:srgbClr val="000000"/>
                </a:solidFill>
                <a:latin typeface="Calibri"/>
                <a:ea typeface="宋体"/>
              </a:rPr>
              <a:t>. </a:t>
            </a:r>
            <a:r>
              <a:rPr lang="en-US" sz="2400" b="0" i="0" u="none" strike="noStrike" kern="1200" cap="none" spc="0" baseline="0" dirty="0" smtClean="0">
                <a:solidFill>
                  <a:srgbClr val="000000"/>
                </a:solidFill>
                <a:uFillTx/>
                <a:latin typeface="Calibri"/>
                <a:ea typeface="宋体"/>
              </a:rPr>
              <a:t>Reconstructed</a:t>
            </a:r>
            <a:r>
              <a:rPr lang="en-US" sz="2400" b="0" i="0" u="none" strike="noStrike" kern="1200" cap="none" spc="0" dirty="0" smtClean="0">
                <a:solidFill>
                  <a:srgbClr val="000000"/>
                </a:solidFill>
                <a:uFillTx/>
                <a:latin typeface="Calibri"/>
                <a:ea typeface="宋体"/>
              </a:rPr>
              <a:t> </a:t>
            </a:r>
            <a:r>
              <a:rPr lang="en-US" sz="2400" dirty="0" smtClean="0">
                <a:solidFill>
                  <a:srgbClr val="000000"/>
                </a:solidFill>
                <a:latin typeface="Calibri"/>
                <a:ea typeface="宋体"/>
              </a:rPr>
              <a:t>Multiplicity distributions are well reproduced by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the AMD primary isotope distributions.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3. Reconstructed excitation energies are not well reproduced by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the AMD primary nor SMM prediction.</a:t>
            </a:r>
            <a:endParaRPr lang="en-US" sz="2400" b="0" i="0" u="none" strike="noStrike" kern="1200" cap="none" spc="0" dirty="0" smtClean="0">
              <a:solidFill>
                <a:srgbClr val="000000"/>
              </a:solidFill>
              <a:uFillTx/>
              <a:latin typeface="Calibri"/>
              <a:ea typeface="宋体"/>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Reconstructed excitation energy show a significant decrease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as a function of isotope mass A for a given Z.</a:t>
            </a:r>
            <a:r>
              <a:rPr lang="en-US" sz="2400" b="0" i="0" u="none" strike="noStrike" kern="1200" cap="none" spc="0" baseline="0" dirty="0" smtClean="0">
                <a:solidFill>
                  <a:srgbClr val="000000"/>
                </a:solidFill>
                <a:uFillTx/>
                <a:latin typeface="Calibri"/>
                <a:ea typeface="宋体"/>
              </a:rPr>
              <a:t>       </a:t>
            </a:r>
            <a:endParaRPr lang="en-US" sz="2400" b="0" i="0" u="none" strike="noStrike" kern="1200" cap="none" spc="0" baseline="0" dirty="0">
              <a:solidFill>
                <a:srgbClr val="000000"/>
              </a:solidFill>
              <a:uFillTx/>
              <a:latin typeface="Calibri"/>
              <a:ea typeface="宋体"/>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  </a:t>
            </a:r>
            <a:r>
              <a:rPr lang="en-US" sz="2400" dirty="0" smtClean="0">
                <a:solidFill>
                  <a:srgbClr val="000000"/>
                </a:solidFill>
                <a:latin typeface="Calibri"/>
                <a:ea typeface="宋体"/>
              </a:rPr>
              <a:t>4</a:t>
            </a:r>
            <a:r>
              <a:rPr lang="en-US" sz="2400" b="0" i="0" u="none" strike="noStrike" kern="1200" cap="none" spc="0" baseline="0" dirty="0" smtClean="0">
                <a:solidFill>
                  <a:srgbClr val="000000"/>
                </a:solidFill>
                <a:uFillTx/>
                <a:latin typeface="Calibri"/>
                <a:ea typeface="宋体"/>
              </a:rPr>
              <a:t>. </a:t>
            </a:r>
            <a:r>
              <a:rPr lang="en-US" sz="2400" dirty="0" smtClean="0">
                <a:solidFill>
                  <a:srgbClr val="000000"/>
                </a:solidFill>
                <a:latin typeface="Calibri"/>
                <a:ea typeface="宋体"/>
              </a:rPr>
              <a:t>Coalescence method may need to take into account the effect of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neutron (or proton) separation energy for neutron rich ( or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proton rich) isotopes.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Calibri"/>
                <a:ea typeface="宋体"/>
              </a:rPr>
              <a:t>  5. Very neutron rich isotopes may be</a:t>
            </a:r>
            <a:r>
              <a:rPr lang="en-US" sz="2400" b="0" i="0" u="none" strike="noStrike" kern="1200" cap="none" spc="0" dirty="0" smtClean="0">
                <a:solidFill>
                  <a:srgbClr val="000000"/>
                </a:solidFill>
                <a:uFillTx/>
                <a:latin typeface="Calibri"/>
                <a:ea typeface="宋体"/>
              </a:rPr>
              <a:t> in a very low excitation energy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a:t>
            </a:r>
            <a:r>
              <a:rPr lang="en-US" sz="2400" b="0" i="0" u="none" strike="noStrike" kern="1200" cap="none" spc="0" dirty="0" smtClean="0">
                <a:solidFill>
                  <a:srgbClr val="000000"/>
                </a:solidFill>
                <a:uFillTx/>
                <a:latin typeface="Calibri"/>
                <a:ea typeface="宋体"/>
              </a:rPr>
              <a:t>when they are formed and less disturbed by the sequential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a:t>
            </a:r>
            <a:r>
              <a:rPr lang="en-US" sz="2400" b="0" i="0" u="none" strike="noStrike" kern="1200" cap="none" spc="0" dirty="0" smtClean="0">
                <a:solidFill>
                  <a:srgbClr val="000000"/>
                </a:solidFill>
                <a:uFillTx/>
                <a:latin typeface="Calibri"/>
                <a:ea typeface="宋体"/>
              </a:rPr>
              <a:t>decay effect. This suggests that neutron rich isotopes provide 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a:t>
            </a:r>
            <a:r>
              <a:rPr lang="en-US" sz="2400" b="0" i="0" u="none" strike="noStrike" kern="1200" cap="none" spc="0" dirty="0" smtClean="0">
                <a:solidFill>
                  <a:srgbClr val="000000"/>
                </a:solidFill>
                <a:uFillTx/>
                <a:latin typeface="Calibri"/>
                <a:ea typeface="宋体"/>
              </a:rPr>
              <a:t>good probe to study the hot nuclear matter in a point of least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smtClean="0">
                <a:solidFill>
                  <a:srgbClr val="000000"/>
                </a:solidFill>
                <a:latin typeface="Calibri"/>
                <a:ea typeface="宋体"/>
              </a:rPr>
              <a:t>      sequential decay disturbance.</a:t>
            </a:r>
            <a:r>
              <a:rPr lang="en-US" sz="2400" b="0" i="0" u="none" strike="noStrike" kern="1200" cap="none" spc="0" dirty="0" smtClean="0">
                <a:solidFill>
                  <a:srgbClr val="000000"/>
                </a:solidFill>
                <a:uFillTx/>
                <a:latin typeface="Calibri"/>
                <a:ea typeface="宋体"/>
              </a:rPr>
              <a:t> </a:t>
            </a:r>
            <a:endParaRPr lang="en-US" sz="2400" b="0" i="0" u="none" strike="noStrike" kern="1200" cap="none" spc="0" baseline="0" dirty="0">
              <a:solidFill>
                <a:srgbClr val="000000"/>
              </a:solidFill>
              <a:uFillTx/>
              <a:latin typeface="Calibri"/>
              <a:ea typeface="宋体"/>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838203" y="595859"/>
            <a:ext cx="7467603" cy="5666280"/>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Picture 5" descr="TGLBG_060605_Ni64Sn124_Z19"/>
          <p:cNvPicPr>
            <a:picLocks noChangeAspect="1"/>
          </p:cNvPicPr>
          <p:nvPr/>
        </p:nvPicPr>
        <p:blipFill>
          <a:blip r:embed="rId2" cstate="print"/>
          <a:srcRect/>
          <a:stretch>
            <a:fillRect/>
          </a:stretch>
        </p:blipFill>
        <p:spPr>
          <a:xfrm>
            <a:off x="761996" y="381003"/>
            <a:ext cx="7619996" cy="6192838"/>
          </a:xfrm>
          <a:prstGeom prst="rect">
            <a:avLst/>
          </a:prstGeom>
          <a:noFill/>
          <a:ln>
            <a:noFill/>
          </a:ln>
        </p:spPr>
      </p:pic>
      <p:sp>
        <p:nvSpPr>
          <p:cNvPr id="3" name="Rectangle 6"/>
          <p:cNvSpPr/>
          <p:nvPr/>
        </p:nvSpPr>
        <p:spPr>
          <a:xfrm>
            <a:off x="5791196" y="761996"/>
            <a:ext cx="1447796" cy="228600"/>
          </a:xfrm>
          <a:prstGeom prst="rect">
            <a:avLst/>
          </a:prstGeom>
          <a:solidFill>
            <a:srgbClr val="FFFFFF"/>
          </a:solidFill>
          <a:ln w="9528">
            <a:solidFill>
              <a:srgbClr val="FFFFFF"/>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ext Box 7"/>
          <p:cNvSpPr txBox="1"/>
          <p:nvPr/>
        </p:nvSpPr>
        <p:spPr>
          <a:xfrm>
            <a:off x="5562596" y="201616"/>
            <a:ext cx="1709735" cy="82232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alibri"/>
              </a:rPr>
              <a:t>Black Histogram: Exp.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alibri"/>
              </a:rPr>
              <a:t>Red: individual isotope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800080"/>
                </a:solidFill>
                <a:uFillTx/>
                <a:latin typeface="Calibri"/>
              </a:rPr>
              <a:t>Green : linear BG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C0504D"/>
                </a:solidFill>
                <a:uFillTx/>
                <a:latin typeface="Calibri"/>
              </a:rPr>
              <a:t>Blue: total</a:t>
            </a:r>
          </a:p>
        </p:txBody>
      </p:sp>
      <p:sp>
        <p:nvSpPr>
          <p:cNvPr id="5" name="Text Box 8"/>
          <p:cNvSpPr txBox="1"/>
          <p:nvPr/>
        </p:nvSpPr>
        <p:spPr>
          <a:xfrm>
            <a:off x="517522" y="112708"/>
            <a:ext cx="2239329" cy="369335"/>
          </a:xfrm>
          <a:prstGeom prst="rect">
            <a:avLst/>
          </a:prstGeom>
          <a:noFill/>
          <a:ln w="9528">
            <a:solidFill>
              <a:srgbClr val="000000"/>
            </a:solidFill>
            <a:prstDash val="solid"/>
            <a:miter/>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Isotope Identification</a:t>
            </a:r>
          </a:p>
        </p:txBody>
      </p:sp>
      <p:sp>
        <p:nvSpPr>
          <p:cNvPr id="6" name="TextBox 5"/>
          <p:cNvSpPr txBox="1"/>
          <p:nvPr/>
        </p:nvSpPr>
        <p:spPr>
          <a:xfrm>
            <a:off x="3347864" y="620688"/>
            <a:ext cx="761747" cy="369332"/>
          </a:xfrm>
          <a:prstGeom prst="rect">
            <a:avLst/>
          </a:prstGeom>
          <a:noFill/>
        </p:spPr>
        <p:txBody>
          <a:bodyPr wrap="none" rtlCol="0">
            <a:spAutoFit/>
          </a:bodyPr>
          <a:lstStyle/>
          <a:p>
            <a:r>
              <a:rPr lang="en-US" altLang="zh-CN" b="1" dirty="0" smtClean="0"/>
              <a:t>@ 20</a:t>
            </a:r>
            <a:r>
              <a:rPr lang="en-US" altLang="zh-CN" b="1" baseline="30000" dirty="0" smtClean="0"/>
              <a:t>o</a:t>
            </a:r>
            <a:endParaRPr lang="zh-CN" altLang="en-US" b="1" baseline="30000" dirty="0"/>
          </a:p>
        </p:txBody>
      </p:sp>
      <p:sp>
        <p:nvSpPr>
          <p:cNvPr id="7" name="矩形 6"/>
          <p:cNvSpPr/>
          <p:nvPr/>
        </p:nvSpPr>
        <p:spPr>
          <a:xfrm>
            <a:off x="1475656" y="692696"/>
            <a:ext cx="26642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755576" y="620688"/>
            <a:ext cx="3072764" cy="369332"/>
          </a:xfrm>
          <a:prstGeom prst="rect">
            <a:avLst/>
          </a:prstGeom>
          <a:noFill/>
        </p:spPr>
        <p:txBody>
          <a:bodyPr wrap="none" rtlCol="0">
            <a:spAutoFit/>
          </a:bodyPr>
          <a:lstStyle/>
          <a:p>
            <a:r>
              <a:rPr lang="en-US" altLang="zh-CN" b="1" baseline="30000" dirty="0" smtClean="0"/>
              <a:t>64</a:t>
            </a:r>
            <a:r>
              <a:rPr lang="en-US" altLang="zh-CN" b="1" dirty="0" smtClean="0"/>
              <a:t>Zn+</a:t>
            </a:r>
            <a:r>
              <a:rPr lang="en-US" altLang="zh-CN" b="1" baseline="30000" dirty="0" smtClean="0"/>
              <a:t>112</a:t>
            </a:r>
            <a:r>
              <a:rPr lang="en-US" altLang="zh-CN" b="1" dirty="0" smtClean="0"/>
              <a:t>Sn at 40 A </a:t>
            </a:r>
            <a:r>
              <a:rPr lang="en-US" altLang="zh-CN" b="1" dirty="0" err="1" smtClean="0"/>
              <a:t>MeV</a:t>
            </a:r>
            <a:r>
              <a:rPr lang="en-US" altLang="zh-CN" b="1" dirty="0" smtClean="0"/>
              <a:t>  @ 20</a:t>
            </a:r>
            <a:r>
              <a:rPr lang="en-US" altLang="zh-CN" b="1" baseline="30000" dirty="0" smtClean="0"/>
              <a:t>o</a:t>
            </a:r>
            <a:endParaRPr lang="zh-CN" altLang="en-US" b="1" baseline="30000" dirty="0"/>
          </a:p>
        </p:txBody>
      </p:sp>
      <p:pic>
        <p:nvPicPr>
          <p:cNvPr id="2050" name="Picture 2"/>
          <p:cNvPicPr>
            <a:picLocks noChangeAspect="1" noChangeArrowheads="1"/>
          </p:cNvPicPr>
          <p:nvPr/>
        </p:nvPicPr>
        <p:blipFill>
          <a:blip r:embed="rId3" cstate="print"/>
          <a:srcRect/>
          <a:stretch>
            <a:fillRect/>
          </a:stretch>
        </p:blipFill>
        <p:spPr bwMode="auto">
          <a:xfrm>
            <a:off x="5436096" y="0"/>
            <a:ext cx="3486150" cy="2600325"/>
          </a:xfrm>
          <a:prstGeom prst="rect">
            <a:avLst/>
          </a:prstGeom>
          <a:noFill/>
          <a:ln w="9525">
            <a:noFill/>
            <a:miter lim="800000"/>
            <a:headEnd/>
            <a:tailEnd/>
          </a:ln>
        </p:spPr>
      </p:pic>
      <p:cxnSp>
        <p:nvCxnSpPr>
          <p:cNvPr id="12" name="直接箭头连接符 11"/>
          <p:cNvCxnSpPr/>
          <p:nvPr/>
        </p:nvCxnSpPr>
        <p:spPr>
          <a:xfrm>
            <a:off x="7164288" y="836712"/>
            <a:ext cx="0" cy="72008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60232" y="476672"/>
            <a:ext cx="1213794" cy="369332"/>
          </a:xfrm>
          <a:prstGeom prst="rect">
            <a:avLst/>
          </a:prstGeom>
          <a:noFill/>
          <a:ln>
            <a:solidFill>
              <a:schemeClr val="tx1"/>
            </a:solidFill>
          </a:ln>
        </p:spPr>
        <p:txBody>
          <a:bodyPr wrap="none" rtlCol="0">
            <a:spAutoFit/>
          </a:bodyPr>
          <a:lstStyle/>
          <a:p>
            <a:r>
              <a:rPr lang="en-US" altLang="zh-CN" dirty="0" smtClean="0"/>
              <a:t>IMF @ 20</a:t>
            </a:r>
            <a:r>
              <a:rPr lang="en-US" altLang="zh-CN" baseline="30000" dirty="0" smtClean="0"/>
              <a:t>o</a:t>
            </a:r>
            <a:endParaRPr lang="zh-CN" altLang="en-US" baseline="30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a:xfrm>
            <a:off x="0" y="446481"/>
            <a:ext cx="7315200" cy="6438903"/>
          </a:xfrm>
          <a:prstGeom prst="rect">
            <a:avLst/>
          </a:prstGeom>
          <a:noFill/>
          <a:ln>
            <a:noFill/>
          </a:ln>
        </p:spPr>
      </p:pic>
      <p:grpSp>
        <p:nvGrpSpPr>
          <p:cNvPr id="3" name="Group 72"/>
          <p:cNvGrpSpPr/>
          <p:nvPr/>
        </p:nvGrpSpPr>
        <p:grpSpPr>
          <a:xfrm>
            <a:off x="7010403" y="370284"/>
            <a:ext cx="2057563" cy="1524002"/>
            <a:chOff x="7010403" y="152403"/>
            <a:chExt cx="2057563" cy="1524002"/>
          </a:xfrm>
        </p:grpSpPr>
        <p:sp>
          <p:nvSpPr>
            <p:cNvPr id="4" name="TextBox 36"/>
            <p:cNvSpPr txBox="1"/>
            <p:nvPr/>
          </p:nvSpPr>
          <p:spPr>
            <a:xfrm>
              <a:off x="7467603" y="152403"/>
              <a:ext cx="611514"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data</a:t>
              </a:r>
            </a:p>
          </p:txBody>
        </p:sp>
        <p:sp>
          <p:nvSpPr>
            <p:cNvPr id="5" name="TextBox 40"/>
            <p:cNvSpPr txBox="1"/>
            <p:nvPr/>
          </p:nvSpPr>
          <p:spPr>
            <a:xfrm>
              <a:off x="7467603" y="533396"/>
              <a:ext cx="649790"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Total</a:t>
              </a:r>
            </a:p>
          </p:txBody>
        </p:sp>
        <p:sp>
          <p:nvSpPr>
            <p:cNvPr id="6" name="TextBox 42"/>
            <p:cNvSpPr txBox="1"/>
            <p:nvPr/>
          </p:nvSpPr>
          <p:spPr>
            <a:xfrm>
              <a:off x="7388854" y="926067"/>
              <a:ext cx="1679112" cy="64633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Uncorr</a:t>
              </a:r>
              <a:r>
                <a:rPr lang="en-US" sz="1800" b="1" i="0" u="none" strike="noStrike" kern="1200" cap="none" spc="0" baseline="0">
                  <a:solidFill>
                    <a:srgbClr val="000000"/>
                  </a:solidFill>
                  <a:uFillTx/>
                  <a:latin typeface="Calibri"/>
                  <a:ea typeface="宋体"/>
                </a:rPr>
                <a:t>(kM</a:t>
              </a:r>
              <a:r>
                <a:rPr lang="en-US" sz="1800" b="1" i="0" u="none" strike="noStrike" kern="1200" cap="none" spc="0" baseline="-25000">
                  <a:solidFill>
                    <a:srgbClr val="000000"/>
                  </a:solidFill>
                  <a:uFillTx/>
                  <a:latin typeface="Calibri"/>
                  <a:ea typeface="宋体"/>
                </a:rPr>
                <a:t>n</a:t>
              </a:r>
              <a:r>
                <a:rPr lang="en-US" sz="1800" b="1" i="0" u="none" strike="noStrike" kern="1200" cap="none" spc="0" baseline="0">
                  <a:solidFill>
                    <a:srgbClr val="000000"/>
                  </a:solidFill>
                  <a:uFillTx/>
                  <a:latin typeface="Calibri"/>
                  <a:ea typeface="宋体"/>
                </a:rPr>
                <a:t>(Li))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p:txBody>
        </p:sp>
        <p:cxnSp>
          <p:nvCxnSpPr>
            <p:cNvPr id="7" name="Straight Connector 43"/>
            <p:cNvCxnSpPr/>
            <p:nvPr/>
          </p:nvCxnSpPr>
          <p:spPr>
            <a:xfrm>
              <a:off x="7010403" y="685800"/>
              <a:ext cx="380993" cy="0"/>
            </a:xfrm>
            <a:prstGeom prst="straightConnector1">
              <a:avLst/>
            </a:prstGeom>
            <a:noFill/>
            <a:ln w="28575">
              <a:solidFill>
                <a:srgbClr val="FF0000"/>
              </a:solidFill>
              <a:prstDash val="solid"/>
            </a:ln>
          </p:spPr>
        </p:cxnSp>
        <p:sp>
          <p:nvSpPr>
            <p:cNvPr id="8" name="TextBox 44"/>
            <p:cNvSpPr txBox="1"/>
            <p:nvPr/>
          </p:nvSpPr>
          <p:spPr>
            <a:xfrm>
              <a:off x="7356128" y="1307070"/>
              <a:ext cx="1590498"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Corr(M</a:t>
              </a:r>
              <a:r>
                <a:rPr lang="en-US" sz="1800" b="1" i="0" u="none" strike="noStrike" kern="1200" cap="none" spc="0" baseline="-25000">
                  <a:solidFill>
                    <a:srgbClr val="000000"/>
                  </a:solidFill>
                  <a:uFillTx/>
                  <a:latin typeface="Calibri"/>
                </a:rPr>
                <a:t>n</a:t>
              </a:r>
              <a:r>
                <a:rPr lang="en-US" sz="1800" b="1" i="0" u="none" strike="noStrike" kern="1200" cap="none" spc="0" baseline="0">
                  <a:solidFill>
                    <a:srgbClr val="000000"/>
                  </a:solidFill>
                  <a:uFillTx/>
                  <a:latin typeface="Calibri"/>
                </a:rPr>
                <a:t>(</a:t>
              </a:r>
              <a:r>
                <a:rPr lang="en-US" sz="1800" b="1" i="0" u="none" strike="noStrike" kern="1200" cap="none" spc="0" baseline="30000">
                  <a:solidFill>
                    <a:srgbClr val="000000"/>
                  </a:solidFill>
                  <a:uFillTx/>
                  <a:latin typeface="Calibri"/>
                </a:rPr>
                <a:t>23</a:t>
              </a:r>
              <a:r>
                <a:rPr lang="en-US" sz="1800" b="1" i="0" u="none" strike="noStrike" kern="1200" cap="none" spc="0" baseline="0">
                  <a:solidFill>
                    <a:srgbClr val="000000"/>
                  </a:solidFill>
                  <a:uFillTx/>
                  <a:latin typeface="Calibri"/>
                </a:rPr>
                <a:t>Na))</a:t>
              </a:r>
            </a:p>
          </p:txBody>
        </p:sp>
      </p:grpSp>
      <p:grpSp>
        <p:nvGrpSpPr>
          <p:cNvPr id="9" name="Group 69"/>
          <p:cNvGrpSpPr/>
          <p:nvPr/>
        </p:nvGrpSpPr>
        <p:grpSpPr>
          <a:xfrm>
            <a:off x="7028462" y="1982151"/>
            <a:ext cx="2039340" cy="4103132"/>
            <a:chOff x="7028462" y="1764270"/>
            <a:chExt cx="2039340" cy="4103132"/>
          </a:xfrm>
        </p:grpSpPr>
        <p:sp>
          <p:nvSpPr>
            <p:cNvPr id="10" name="TextBox 31"/>
            <p:cNvSpPr txBox="1"/>
            <p:nvPr/>
          </p:nvSpPr>
          <p:spPr>
            <a:xfrm>
              <a:off x="7028462" y="3516864"/>
              <a:ext cx="2039340" cy="369335"/>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4.5≤V</a:t>
              </a:r>
              <a:r>
                <a:rPr lang="en-US" sz="1800" b="1" i="0" u="none" strike="noStrike" kern="1200" cap="none" spc="0" baseline="-25000">
                  <a:solidFill>
                    <a:srgbClr val="000000"/>
                  </a:solidFill>
                  <a:uFillTx/>
                  <a:latin typeface="Calibri"/>
                </a:rPr>
                <a:t>IMF</a:t>
              </a:r>
              <a:r>
                <a:rPr lang="en-US" sz="1800" b="1" i="0" u="none" strike="noStrike" kern="1200" cap="none" spc="0" baseline="0">
                  <a:solidFill>
                    <a:srgbClr val="000000"/>
                  </a:solidFill>
                  <a:uFillTx/>
                  <a:latin typeface="Calibri"/>
                </a:rPr>
                <a:t>&lt;5.5 cm/ns</a:t>
              </a:r>
            </a:p>
          </p:txBody>
        </p:sp>
        <p:sp>
          <p:nvSpPr>
            <p:cNvPr id="11" name="TextBox 32"/>
            <p:cNvSpPr txBox="1"/>
            <p:nvPr/>
          </p:nvSpPr>
          <p:spPr>
            <a:xfrm>
              <a:off x="7028462" y="1764270"/>
              <a:ext cx="2039340" cy="369335"/>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3.5≤V</a:t>
              </a:r>
              <a:r>
                <a:rPr lang="en-US" sz="1800" b="1" i="0" u="none" strike="noStrike" kern="1200" cap="none" spc="0" baseline="-25000">
                  <a:solidFill>
                    <a:srgbClr val="000000"/>
                  </a:solidFill>
                  <a:uFillTx/>
                  <a:latin typeface="Calibri"/>
                </a:rPr>
                <a:t>IMF</a:t>
              </a:r>
              <a:r>
                <a:rPr lang="en-US" sz="1800" b="1" i="0" u="none" strike="noStrike" kern="1200" cap="none" spc="0" baseline="0">
                  <a:solidFill>
                    <a:srgbClr val="000000"/>
                  </a:solidFill>
                  <a:uFillTx/>
                  <a:latin typeface="Calibri"/>
                </a:rPr>
                <a:t>&lt;4.5 cm/ns</a:t>
              </a:r>
            </a:p>
          </p:txBody>
        </p:sp>
        <p:sp>
          <p:nvSpPr>
            <p:cNvPr id="12" name="TextBox 33"/>
            <p:cNvSpPr txBox="1"/>
            <p:nvPr/>
          </p:nvSpPr>
          <p:spPr>
            <a:xfrm>
              <a:off x="7028462" y="5498067"/>
              <a:ext cx="2039340" cy="369335"/>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5.5≤V</a:t>
              </a:r>
              <a:r>
                <a:rPr lang="en-US" sz="1800" b="1" i="0" u="none" strike="noStrike" kern="1200" cap="none" spc="0" baseline="-25000">
                  <a:solidFill>
                    <a:srgbClr val="000000"/>
                  </a:solidFill>
                  <a:uFillTx/>
                  <a:latin typeface="Calibri"/>
                </a:rPr>
                <a:t>IMF</a:t>
              </a:r>
              <a:r>
                <a:rPr lang="en-US" sz="1800" b="1" i="0" u="none" strike="noStrike" kern="1200" cap="none" spc="0" baseline="0">
                  <a:solidFill>
                    <a:srgbClr val="000000"/>
                  </a:solidFill>
                  <a:uFillTx/>
                  <a:latin typeface="Calibri"/>
                </a:rPr>
                <a:t>&lt;6.5 cm/ns</a:t>
              </a:r>
            </a:p>
          </p:txBody>
        </p:sp>
      </p:grpSp>
      <p:cxnSp>
        <p:nvCxnSpPr>
          <p:cNvPr id="13" name="Straight Arrow Connector 47"/>
          <p:cNvCxnSpPr/>
          <p:nvPr/>
        </p:nvCxnSpPr>
        <p:spPr>
          <a:xfrm>
            <a:off x="1676396" y="1208477"/>
            <a:ext cx="4191007" cy="609604"/>
          </a:xfrm>
          <a:prstGeom prst="straightConnector1">
            <a:avLst/>
          </a:prstGeom>
          <a:noFill/>
          <a:ln w="31747">
            <a:solidFill>
              <a:srgbClr val="00B050"/>
            </a:solidFill>
            <a:custDash>
              <a:ds d="299978" sp="299978"/>
            </a:custDash>
            <a:tailEnd type="arrow"/>
          </a:ln>
        </p:spPr>
      </p:cxnSp>
      <p:cxnSp>
        <p:nvCxnSpPr>
          <p:cNvPr id="14" name="Straight Arrow Connector 48"/>
          <p:cNvCxnSpPr/>
          <p:nvPr/>
        </p:nvCxnSpPr>
        <p:spPr>
          <a:xfrm>
            <a:off x="1676396" y="2961081"/>
            <a:ext cx="4191007" cy="914400"/>
          </a:xfrm>
          <a:prstGeom prst="straightConnector1">
            <a:avLst/>
          </a:prstGeom>
          <a:noFill/>
          <a:ln w="31747">
            <a:solidFill>
              <a:srgbClr val="00B050"/>
            </a:solidFill>
            <a:custDash>
              <a:ds d="300094" sp="300094"/>
            </a:custDash>
            <a:tailEnd type="arrow"/>
          </a:ln>
        </p:spPr>
      </p:cxnSp>
      <p:cxnSp>
        <p:nvCxnSpPr>
          <p:cNvPr id="15" name="Straight Arrow Connector 50"/>
          <p:cNvCxnSpPr/>
          <p:nvPr/>
        </p:nvCxnSpPr>
        <p:spPr>
          <a:xfrm>
            <a:off x="1904996" y="4866077"/>
            <a:ext cx="4114800" cy="1219207"/>
          </a:xfrm>
          <a:prstGeom prst="straightConnector1">
            <a:avLst/>
          </a:prstGeom>
          <a:noFill/>
          <a:ln w="31747">
            <a:solidFill>
              <a:srgbClr val="00B050"/>
            </a:solidFill>
            <a:custDash>
              <a:ds d="300094" sp="300094"/>
            </a:custDash>
            <a:tailEnd type="arrow"/>
          </a:ln>
        </p:spPr>
      </p:cxnSp>
      <p:cxnSp>
        <p:nvCxnSpPr>
          <p:cNvPr id="16" name="Straight Arrow Connector 53"/>
          <p:cNvCxnSpPr/>
          <p:nvPr/>
        </p:nvCxnSpPr>
        <p:spPr>
          <a:xfrm>
            <a:off x="1676396" y="1360881"/>
            <a:ext cx="152404" cy="3124203"/>
          </a:xfrm>
          <a:prstGeom prst="straightConnector1">
            <a:avLst/>
          </a:prstGeom>
          <a:noFill/>
          <a:ln w="38103">
            <a:solidFill>
              <a:srgbClr val="FF0000"/>
            </a:solidFill>
            <a:custDash>
              <a:ds d="300047" sp="300047"/>
            </a:custDash>
            <a:tailEnd type="arrow"/>
          </a:ln>
        </p:spPr>
      </p:cxnSp>
      <p:cxnSp>
        <p:nvCxnSpPr>
          <p:cNvPr id="17" name="Straight Arrow Connector 58"/>
          <p:cNvCxnSpPr/>
          <p:nvPr/>
        </p:nvCxnSpPr>
        <p:spPr>
          <a:xfrm>
            <a:off x="3047996" y="1437077"/>
            <a:ext cx="152404" cy="3733807"/>
          </a:xfrm>
          <a:prstGeom prst="straightConnector1">
            <a:avLst/>
          </a:prstGeom>
          <a:noFill/>
          <a:ln w="38103">
            <a:solidFill>
              <a:srgbClr val="FF0000"/>
            </a:solidFill>
            <a:custDash>
              <a:ds d="300047" sp="300047"/>
            </a:custDash>
            <a:tailEnd type="arrow"/>
          </a:ln>
        </p:spPr>
      </p:cxnSp>
      <p:cxnSp>
        <p:nvCxnSpPr>
          <p:cNvPr id="22" name="Straight Connector 43"/>
          <p:cNvCxnSpPr/>
          <p:nvPr/>
        </p:nvCxnSpPr>
        <p:spPr>
          <a:xfrm>
            <a:off x="7010403" y="1360881"/>
            <a:ext cx="380993" cy="0"/>
          </a:xfrm>
          <a:prstGeom prst="straightConnector1">
            <a:avLst/>
          </a:prstGeom>
          <a:noFill/>
          <a:ln w="28575">
            <a:solidFill>
              <a:srgbClr val="0000FF"/>
            </a:solidFill>
            <a:custDash>
              <a:ds d="100000" sp="100000"/>
            </a:custDash>
          </a:ln>
        </p:spPr>
      </p:cxnSp>
      <p:cxnSp>
        <p:nvCxnSpPr>
          <p:cNvPr id="23" name="Straight Connector 43"/>
          <p:cNvCxnSpPr/>
          <p:nvPr/>
        </p:nvCxnSpPr>
        <p:spPr>
          <a:xfrm>
            <a:off x="7010403" y="1741884"/>
            <a:ext cx="380993" cy="0"/>
          </a:xfrm>
          <a:prstGeom prst="straightConnector1">
            <a:avLst/>
          </a:prstGeom>
          <a:noFill/>
          <a:ln w="41275">
            <a:solidFill>
              <a:srgbClr val="7AFD03"/>
            </a:solidFill>
            <a:prstDash val="dash"/>
          </a:ln>
        </p:spPr>
      </p:cxnSp>
      <p:sp>
        <p:nvSpPr>
          <p:cNvPr id="24" name="椭圆 74"/>
          <p:cNvSpPr/>
          <p:nvPr/>
        </p:nvSpPr>
        <p:spPr>
          <a:xfrm>
            <a:off x="7162796" y="522677"/>
            <a:ext cx="76196" cy="7619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25402">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6" name="TextBox 25"/>
          <p:cNvSpPr txBox="1"/>
          <p:nvPr/>
        </p:nvSpPr>
        <p:spPr>
          <a:xfrm>
            <a:off x="1320430" y="548680"/>
            <a:ext cx="1311578" cy="4001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ea typeface="宋体"/>
              </a:rPr>
              <a:t>θ</a:t>
            </a:r>
            <a:r>
              <a:rPr lang="en-US" sz="2000" b="0" i="0" u="none" strike="noStrike" kern="1200" cap="none" spc="0" baseline="-25000" dirty="0" smtClean="0">
                <a:solidFill>
                  <a:srgbClr val="000000"/>
                </a:solidFill>
                <a:uFillTx/>
                <a:latin typeface="Calibri"/>
                <a:ea typeface="宋体"/>
              </a:rPr>
              <a:t>IMF-n</a:t>
            </a:r>
            <a:r>
              <a:rPr lang="en-US" sz="2000" b="0" i="0" u="none" strike="noStrike" kern="1200" cap="none" spc="0" dirty="0" smtClean="0">
                <a:solidFill>
                  <a:srgbClr val="000000"/>
                </a:solidFill>
                <a:uFillTx/>
                <a:latin typeface="Calibri"/>
                <a:ea typeface="宋体"/>
              </a:rPr>
              <a:t> =15</a:t>
            </a:r>
            <a:r>
              <a:rPr lang="en-US" sz="2000" b="0" i="0" u="none" strike="noStrike" kern="1200" cap="none" spc="0" baseline="30000" dirty="0" smtClean="0">
                <a:solidFill>
                  <a:srgbClr val="000000"/>
                </a:solidFill>
                <a:uFillTx/>
                <a:latin typeface="Calibri"/>
                <a:ea typeface="宋体"/>
              </a:rPr>
              <a:t>o</a:t>
            </a:r>
            <a:endParaRPr lang="en-US" sz="2000" b="0" i="0" u="none" strike="noStrike" kern="1200" cap="none" spc="0" baseline="30000" dirty="0">
              <a:solidFill>
                <a:srgbClr val="000000"/>
              </a:solidFill>
              <a:uFillTx/>
              <a:latin typeface="Calibri"/>
              <a:ea typeface="宋体"/>
            </a:endParaRPr>
          </a:p>
        </p:txBody>
      </p:sp>
      <p:sp>
        <p:nvSpPr>
          <p:cNvPr id="27" name="矩形 26"/>
          <p:cNvSpPr/>
          <p:nvPr/>
        </p:nvSpPr>
        <p:spPr>
          <a:xfrm>
            <a:off x="0" y="2420888"/>
            <a:ext cx="9144000" cy="4437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Picture 1"/>
          <p:cNvPicPr>
            <a:picLocks noChangeAspect="1"/>
          </p:cNvPicPr>
          <p:nvPr/>
        </p:nvPicPr>
        <p:blipFill>
          <a:blip r:embed="rId2" cstate="print"/>
          <a:srcRect t="88817" r="4032"/>
          <a:stretch>
            <a:fillRect/>
          </a:stretch>
        </p:blipFill>
        <p:spPr>
          <a:xfrm>
            <a:off x="0" y="2348880"/>
            <a:ext cx="7020272" cy="720080"/>
          </a:xfrm>
          <a:prstGeom prst="rect">
            <a:avLst/>
          </a:prstGeom>
          <a:noFill/>
          <a:ln>
            <a:noFill/>
          </a:ln>
        </p:spPr>
      </p:pic>
      <p:pic>
        <p:nvPicPr>
          <p:cNvPr id="29" name="Picture 1"/>
          <p:cNvPicPr>
            <a:picLocks noChangeAspect="1"/>
          </p:cNvPicPr>
          <p:nvPr/>
        </p:nvPicPr>
        <p:blipFill>
          <a:blip r:embed="rId2" cstate="print"/>
          <a:srcRect t="30535" r="93723" b="43744"/>
          <a:stretch>
            <a:fillRect/>
          </a:stretch>
        </p:blipFill>
        <p:spPr>
          <a:xfrm>
            <a:off x="35496" y="692696"/>
            <a:ext cx="459160" cy="1656184"/>
          </a:xfrm>
          <a:prstGeom prst="rect">
            <a:avLst/>
          </a:prstGeom>
          <a:noFill/>
          <a:ln>
            <a:noFill/>
          </a:ln>
        </p:spPr>
      </p:pic>
      <p:cxnSp>
        <p:nvCxnSpPr>
          <p:cNvPr id="31" name="Straight Arrow Connector 58"/>
          <p:cNvCxnSpPr/>
          <p:nvPr/>
        </p:nvCxnSpPr>
        <p:spPr>
          <a:xfrm>
            <a:off x="4419596" y="1639409"/>
            <a:ext cx="152404" cy="3733807"/>
          </a:xfrm>
          <a:prstGeom prst="straightConnector1">
            <a:avLst/>
          </a:prstGeom>
          <a:noFill/>
          <a:ln w="38103">
            <a:solidFill>
              <a:srgbClr val="FF0000"/>
            </a:solidFill>
            <a:custDash>
              <a:ds d="300047" sp="300047"/>
            </a:custDash>
            <a:tailEnd type="arrow"/>
          </a:ln>
        </p:spPr>
      </p:cxnSp>
      <p:sp>
        <p:nvSpPr>
          <p:cNvPr id="32" name="矩形 31"/>
          <p:cNvSpPr/>
          <p:nvPr/>
        </p:nvSpPr>
        <p:spPr>
          <a:xfrm>
            <a:off x="2699792" y="620688"/>
            <a:ext cx="24482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6"/>
          <p:cNvSpPr txBox="1"/>
          <p:nvPr/>
        </p:nvSpPr>
        <p:spPr>
          <a:xfrm>
            <a:off x="5436096" y="580423"/>
            <a:ext cx="500460" cy="32829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45</a:t>
            </a:r>
            <a:r>
              <a:rPr lang="en-US" sz="1800" b="0" i="0" u="none" strike="noStrike" kern="1200" cap="none" spc="0" baseline="30000" dirty="0">
                <a:solidFill>
                  <a:srgbClr val="000000"/>
                </a:solidFill>
                <a:uFillTx/>
                <a:latin typeface="Calibri"/>
              </a:rPr>
              <a:t>o</a:t>
            </a:r>
          </a:p>
        </p:txBody>
      </p:sp>
      <p:sp>
        <p:nvSpPr>
          <p:cNvPr id="25" name="TextBox 6"/>
          <p:cNvSpPr txBox="1"/>
          <p:nvPr/>
        </p:nvSpPr>
        <p:spPr>
          <a:xfrm>
            <a:off x="4283968" y="548680"/>
            <a:ext cx="500460"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Calibri"/>
              </a:rPr>
              <a:t>3</a:t>
            </a:r>
            <a:r>
              <a:rPr lang="en-US" sz="1800" b="0" i="0" u="none" strike="noStrike" kern="1200" cap="none" spc="0" baseline="0" dirty="0">
                <a:solidFill>
                  <a:srgbClr val="000000"/>
                </a:solidFill>
                <a:uFillTx/>
                <a:latin typeface="Calibri"/>
              </a:rPr>
              <a:t>5</a:t>
            </a:r>
            <a:r>
              <a:rPr lang="en-US" sz="1800" b="0" i="0" u="none" strike="noStrike" kern="1200" cap="none" spc="0" baseline="30000" dirty="0">
                <a:solidFill>
                  <a:srgbClr val="000000"/>
                </a:solidFill>
                <a:uFillTx/>
                <a:latin typeface="Calibri"/>
              </a:rPr>
              <a:t>o</a:t>
            </a:r>
          </a:p>
        </p:txBody>
      </p:sp>
      <p:sp>
        <p:nvSpPr>
          <p:cNvPr id="34" name="TextBox 6"/>
          <p:cNvSpPr txBox="1"/>
          <p:nvPr/>
        </p:nvSpPr>
        <p:spPr>
          <a:xfrm>
            <a:off x="2843808" y="548680"/>
            <a:ext cx="500458" cy="36933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kern="0" dirty="0">
                <a:solidFill>
                  <a:srgbClr val="000000"/>
                </a:solidFill>
                <a:latin typeface="Calibri"/>
              </a:rPr>
              <a:t>2</a:t>
            </a:r>
            <a:r>
              <a:rPr lang="en-US" sz="1800" b="0" i="0" u="none" strike="noStrike" kern="1200" cap="none" spc="0" baseline="0" dirty="0" smtClean="0">
                <a:solidFill>
                  <a:srgbClr val="000000"/>
                </a:solidFill>
                <a:uFillTx/>
                <a:latin typeface="Calibri"/>
              </a:rPr>
              <a:t>5</a:t>
            </a:r>
            <a:r>
              <a:rPr lang="en-US" sz="1800" b="0" i="0" u="none" strike="noStrike" kern="1200" cap="none" spc="0" baseline="30000" dirty="0" smtClean="0">
                <a:solidFill>
                  <a:srgbClr val="000000"/>
                </a:solidFill>
                <a:uFillTx/>
                <a:latin typeface="Calibri"/>
              </a:rPr>
              <a:t>o</a:t>
            </a:r>
            <a:endParaRPr lang="en-US" sz="1800" b="0" i="0" u="none" strike="noStrike" kern="1200" cap="none" spc="0" baseline="30000" dirty="0">
              <a:solidFill>
                <a:srgbClr val="000000"/>
              </a:solidFill>
              <a:uFillTx/>
              <a:latin typeface="Calibri"/>
            </a:endParaRPr>
          </a:p>
        </p:txBody>
      </p:sp>
      <p:sp>
        <p:nvSpPr>
          <p:cNvPr id="35" name="TextBox 34"/>
          <p:cNvSpPr txBox="1"/>
          <p:nvPr/>
        </p:nvSpPr>
        <p:spPr>
          <a:xfrm>
            <a:off x="2362304" y="44624"/>
            <a:ext cx="3001784" cy="523220"/>
          </a:xfrm>
          <a:prstGeom prst="rect">
            <a:avLst/>
          </a:prstGeom>
          <a:noFill/>
        </p:spPr>
        <p:txBody>
          <a:bodyPr wrap="none" rtlCol="0">
            <a:spAutoFit/>
          </a:bodyPr>
          <a:lstStyle/>
          <a:p>
            <a:r>
              <a:rPr lang="en-US" altLang="zh-CN" sz="2800" dirty="0" smtClean="0"/>
              <a:t>Neutrons with </a:t>
            </a:r>
            <a:r>
              <a:rPr lang="en-US" altLang="zh-CN" sz="2800" baseline="30000" dirty="0" smtClean="0"/>
              <a:t>23</a:t>
            </a:r>
            <a:r>
              <a:rPr lang="en-US" altLang="zh-CN" sz="2800" dirty="0" smtClean="0"/>
              <a:t>Na</a:t>
            </a:r>
            <a:endParaRPr lang="zh-CN"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1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1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1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1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1" descr="M_summary.gif"/>
          <p:cNvPicPr>
            <a:picLocks noChangeAspect="1"/>
          </p:cNvPicPr>
          <p:nvPr/>
        </p:nvPicPr>
        <p:blipFill>
          <a:blip r:embed="rId2" cstate="print"/>
          <a:srcRect t="7778" r="4167" b="22222"/>
          <a:stretch>
            <a:fillRect/>
          </a:stretch>
        </p:blipFill>
        <p:spPr>
          <a:xfrm>
            <a:off x="76196" y="1219196"/>
            <a:ext cx="8762996" cy="4800600"/>
          </a:xfrm>
          <a:prstGeom prst="rect">
            <a:avLst/>
          </a:prstGeom>
          <a:noFill/>
          <a:ln>
            <a:noFill/>
          </a:ln>
        </p:spPr>
      </p:pic>
      <p:sp>
        <p:nvSpPr>
          <p:cNvPr id="3" name="TextBox 2"/>
          <p:cNvSpPr txBox="1"/>
          <p:nvPr/>
        </p:nvSpPr>
        <p:spPr>
          <a:xfrm>
            <a:off x="395715" y="152403"/>
            <a:ext cx="4913272" cy="523219"/>
          </a:xfrm>
          <a:prstGeom prst="rect">
            <a:avLst/>
          </a:prstGeom>
          <a:noFill/>
          <a:ln w="9528">
            <a:solidFill>
              <a:srgbClr val="000000"/>
            </a:solid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Arial Black" pitchFamily="34"/>
              </a:rPr>
              <a:t>Extracted  Multiplicities</a:t>
            </a:r>
          </a:p>
        </p:txBody>
      </p:sp>
      <p:sp>
        <p:nvSpPr>
          <p:cNvPr id="4" name="TextBox 5"/>
          <p:cNvSpPr txBox="1"/>
          <p:nvPr/>
        </p:nvSpPr>
        <p:spPr>
          <a:xfrm>
            <a:off x="761996" y="1447796"/>
            <a:ext cx="1143000" cy="369335"/>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宋体"/>
              </a:rPr>
              <a:t>Neutrons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251524" y="980730"/>
            <a:ext cx="5739396" cy="792089"/>
          </a:xfrm>
          <a:prstGeom prst="rect">
            <a:avLst/>
          </a:prstGeom>
          <a:noFill/>
          <a:ln>
            <a:noFill/>
          </a:ln>
        </p:spPr>
      </p:pic>
      <p:sp>
        <p:nvSpPr>
          <p:cNvPr id="3" name="TextBox 2"/>
          <p:cNvSpPr txBox="1"/>
          <p:nvPr/>
        </p:nvSpPr>
        <p:spPr>
          <a:xfrm>
            <a:off x="323523" y="332658"/>
            <a:ext cx="8493733" cy="46166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ea typeface="宋体"/>
              </a:rPr>
              <a:t>A. Excitation energy of the primary fragments is reconstructed by</a:t>
            </a:r>
          </a:p>
        </p:txBody>
      </p:sp>
      <p:sp>
        <p:nvSpPr>
          <p:cNvPr id="4" name="TextBox 5"/>
          <p:cNvSpPr txBox="1"/>
          <p:nvPr/>
        </p:nvSpPr>
        <p:spPr>
          <a:xfrm>
            <a:off x="6660233" y="1052739"/>
            <a:ext cx="1728298" cy="46166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ea typeface="宋体"/>
              </a:rPr>
              <a:t>(i =n,p,d,t,</a:t>
            </a:r>
            <a:r>
              <a:rPr lang="el-GR" sz="2400" b="0" i="0" u="none" strike="noStrike" kern="1200" cap="none" spc="0" baseline="0">
                <a:solidFill>
                  <a:srgbClr val="000000"/>
                </a:solidFill>
                <a:uFillTx/>
                <a:latin typeface="Calibri"/>
                <a:ea typeface="宋体"/>
              </a:rPr>
              <a:t>α</a:t>
            </a:r>
            <a:r>
              <a:rPr lang="en-US" sz="2400" b="0" i="0" u="none" strike="noStrike" kern="1200" cap="none" spc="0" baseline="0">
                <a:solidFill>
                  <a:srgbClr val="000000"/>
                </a:solidFill>
                <a:uFillTx/>
                <a:latin typeface="Calibri"/>
                <a:ea typeface="宋体"/>
              </a:rPr>
              <a:t>)</a:t>
            </a:r>
          </a:p>
        </p:txBody>
      </p:sp>
      <p:sp>
        <p:nvSpPr>
          <p:cNvPr id="5" name="TextBox 6"/>
          <p:cNvSpPr txBox="1"/>
          <p:nvPr/>
        </p:nvSpPr>
        <p:spPr>
          <a:xfrm>
            <a:off x="1125754" y="1844820"/>
            <a:ext cx="7862477" cy="1938994"/>
          </a:xfrm>
          <a:prstGeom prst="rect">
            <a:avLst/>
          </a:prstGeom>
          <a:noFill/>
          <a:ln>
            <a:noFill/>
          </a:ln>
        </p:spPr>
        <p:txBody>
          <a:bodyPr vert="horz" wrap="non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US" sz="2400" b="0" i="1" u="none" strike="noStrike" kern="1200" cap="none" spc="0" baseline="0" dirty="0">
                <a:solidFill>
                  <a:srgbClr val="000000"/>
                </a:solidFill>
                <a:uFillTx/>
                <a:latin typeface="Calibri"/>
                <a:ea typeface="宋体"/>
              </a:rPr>
              <a:t>&lt; </a:t>
            </a:r>
            <a:r>
              <a:rPr lang="en-US" sz="2400" b="0" i="1" u="none" strike="noStrike" kern="1200" cap="none" spc="0" baseline="0" dirty="0" err="1">
                <a:solidFill>
                  <a:srgbClr val="000000"/>
                </a:solidFill>
                <a:uFillTx/>
                <a:latin typeface="Calibri"/>
                <a:ea typeface="宋体"/>
              </a:rPr>
              <a:t>E</a:t>
            </a:r>
            <a:r>
              <a:rPr lang="en-US" sz="2400" b="0" i="1" u="none" strike="noStrike" kern="1200" cap="none" spc="0" baseline="-25000" dirty="0" err="1">
                <a:solidFill>
                  <a:srgbClr val="000000"/>
                </a:solidFill>
                <a:uFillTx/>
                <a:latin typeface="Calibri"/>
                <a:ea typeface="宋体"/>
              </a:rPr>
              <a:t>i</a:t>
            </a:r>
            <a:r>
              <a:rPr lang="en-US" sz="2400" b="0" i="1" u="none" strike="noStrike" kern="1200" cap="none" spc="0" baseline="-25000" dirty="0">
                <a:solidFill>
                  <a:srgbClr val="000000"/>
                </a:solidFill>
                <a:uFillTx/>
                <a:latin typeface="Calibri"/>
                <a:ea typeface="宋体"/>
              </a:rPr>
              <a:t> </a:t>
            </a:r>
            <a:r>
              <a:rPr lang="en-US" sz="2400" b="0" i="1" u="none" strike="noStrike" kern="1200" cap="none" spc="0" baseline="0" dirty="0">
                <a:solidFill>
                  <a:srgbClr val="000000"/>
                </a:solidFill>
                <a:uFillTx/>
                <a:latin typeface="Calibri"/>
                <a:ea typeface="宋体"/>
              </a:rPr>
              <a:t>&gt; = 2T</a:t>
            </a:r>
            <a:r>
              <a:rPr lang="en-US" sz="2400" b="0" i="1" u="none" strike="noStrike" kern="1200" cap="none" spc="0" baseline="0" dirty="0" smtClean="0">
                <a:solidFill>
                  <a:srgbClr val="000000"/>
                </a:solidFill>
                <a:uFillTx/>
                <a:latin typeface="Calibri"/>
                <a:ea typeface="宋体"/>
              </a:rPr>
              <a:t>, (surface</a:t>
            </a:r>
            <a:r>
              <a:rPr lang="en-US" sz="2400" b="0" i="1" u="none" strike="noStrike" kern="1200" cap="none" spc="0" dirty="0" smtClean="0">
                <a:solidFill>
                  <a:srgbClr val="000000"/>
                </a:solidFill>
                <a:uFillTx/>
                <a:latin typeface="Calibri"/>
                <a:ea typeface="宋体"/>
              </a:rPr>
              <a:t> type </a:t>
            </a:r>
            <a:r>
              <a:rPr lang="en-US" sz="2400" b="0" i="1" u="none" strike="noStrike" kern="1200" cap="none" spc="0" dirty="0" err="1" smtClean="0">
                <a:solidFill>
                  <a:srgbClr val="000000"/>
                </a:solidFill>
                <a:uFillTx/>
                <a:latin typeface="Calibri"/>
                <a:ea typeface="宋体"/>
              </a:rPr>
              <a:t>Maxwellian</a:t>
            </a:r>
            <a:r>
              <a:rPr lang="en-US" sz="2400" b="0" i="1" u="none" strike="noStrike" kern="1200" cap="none" spc="0" dirty="0" smtClean="0">
                <a:solidFill>
                  <a:srgbClr val="000000"/>
                </a:solidFill>
                <a:uFillTx/>
                <a:latin typeface="Calibri"/>
                <a:ea typeface="宋体"/>
              </a:rPr>
              <a:t>)</a:t>
            </a:r>
            <a:endParaRPr lang="en-US" sz="2400" b="0" i="1" u="none" strike="noStrike" kern="1200" cap="none" spc="0" baseline="0" dirty="0">
              <a:solidFill>
                <a:srgbClr val="000000"/>
              </a:solidFill>
              <a:uFillTx/>
              <a:latin typeface="Calibri"/>
              <a:ea typeface="宋体"/>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US" sz="2400" b="0" i="1" u="none" strike="noStrike" kern="1200" cap="none" spc="0" baseline="0" dirty="0">
                <a:solidFill>
                  <a:srgbClr val="000000"/>
                </a:solidFill>
                <a:uFillTx/>
                <a:latin typeface="Calibri"/>
                <a:ea typeface="宋体"/>
              </a:rPr>
              <a:t>M</a:t>
            </a:r>
            <a:r>
              <a:rPr lang="en-US" sz="2400" b="0" i="1" u="none" strike="noStrike" kern="1200" cap="none" spc="0" baseline="-25000" dirty="0">
                <a:solidFill>
                  <a:srgbClr val="000000"/>
                </a:solidFill>
                <a:uFillTx/>
                <a:latin typeface="Calibri"/>
                <a:ea typeface="宋体"/>
              </a:rPr>
              <a:t>i</a:t>
            </a:r>
            <a:r>
              <a:rPr lang="en-US" sz="2400" b="0" i="0" u="none" strike="noStrike" kern="1200" cap="none" spc="0" baseline="-25000" dirty="0">
                <a:solidFill>
                  <a:srgbClr val="000000"/>
                </a:solidFill>
                <a:uFillTx/>
                <a:latin typeface="Calibri"/>
                <a:ea typeface="宋体"/>
              </a:rPr>
              <a:t> </a:t>
            </a:r>
            <a:r>
              <a:rPr lang="en-US" sz="2400" b="0" i="0" u="none" strike="noStrike" kern="1200" cap="none" spc="0" baseline="0" dirty="0">
                <a:solidFill>
                  <a:srgbClr val="000000"/>
                </a:solidFill>
                <a:uFillTx/>
                <a:latin typeface="Calibri"/>
                <a:ea typeface="宋体"/>
              </a:rPr>
              <a:t>is generated by </a:t>
            </a:r>
            <a:r>
              <a:rPr lang="en-US" sz="2400" b="0" i="0" u="none" strike="noStrike" kern="1200" cap="none" spc="0" baseline="0" dirty="0" smtClean="0">
                <a:solidFill>
                  <a:srgbClr val="000000"/>
                </a:solidFill>
                <a:uFillTx/>
                <a:latin typeface="Calibri"/>
                <a:ea typeface="宋体"/>
              </a:rPr>
              <a:t>a Monte </a:t>
            </a:r>
            <a:r>
              <a:rPr lang="en-US" sz="2400" b="0" i="0" u="none" strike="noStrike" kern="1200" cap="none" spc="0" baseline="0" dirty="0">
                <a:solidFill>
                  <a:srgbClr val="000000"/>
                </a:solidFill>
                <a:uFillTx/>
                <a:latin typeface="Calibri"/>
                <a:ea typeface="宋体"/>
              </a:rPr>
              <a:t>Carlo method, using</a:t>
            </a: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       the multiplicity distribution from GEMINI simulation.</a:t>
            </a:r>
          </a:p>
          <a:p>
            <a:pPr marL="457200" marR="0" lvl="0" indent="-457200" algn="l" defTabSz="914400" rtl="0" fontAlgn="auto" hangingPunct="1">
              <a:lnSpc>
                <a:spcPct val="100000"/>
              </a:lnSpc>
              <a:spcBef>
                <a:spcPts val="0"/>
              </a:spcBef>
              <a:spcAft>
                <a:spcPts val="0"/>
              </a:spcAft>
              <a:buSzPct val="100000"/>
              <a:buAutoNum type="arabicPeriod" startAt="3"/>
              <a:tabLst/>
              <a:defRPr sz="1800" b="0" i="0" u="none" strike="noStrike" kern="0" cap="none" spc="0" baseline="0">
                <a:solidFill>
                  <a:srgbClr val="000000"/>
                </a:solidFill>
                <a:uFillTx/>
              </a:defRPr>
            </a:pPr>
            <a:r>
              <a:rPr lang="en-US" sz="2400" b="0" i="1" u="none" strike="noStrike" kern="1200" cap="none" spc="0" baseline="0" dirty="0">
                <a:solidFill>
                  <a:srgbClr val="000000"/>
                </a:solidFill>
                <a:uFillTx/>
                <a:latin typeface="Calibri"/>
                <a:ea typeface="宋体"/>
              </a:rPr>
              <a:t>E</a:t>
            </a:r>
            <a:r>
              <a:rPr lang="el-GR" sz="2400" b="0" i="1" u="none" strike="noStrike" kern="1200" cap="none" spc="0" baseline="-25000" dirty="0">
                <a:solidFill>
                  <a:srgbClr val="000000"/>
                </a:solidFill>
                <a:uFillTx/>
                <a:latin typeface="Calibri"/>
                <a:ea typeface="宋体"/>
              </a:rPr>
              <a:t>γ</a:t>
            </a:r>
            <a:r>
              <a:rPr lang="en-US" sz="2400" b="0" i="0" u="none" strike="noStrike" kern="1200" cap="none" spc="0" baseline="0" dirty="0">
                <a:solidFill>
                  <a:srgbClr val="000000"/>
                </a:solidFill>
                <a:uFillTx/>
                <a:latin typeface="Calibri"/>
                <a:ea typeface="宋体"/>
              </a:rPr>
              <a:t> (energy carried away by gamma </a:t>
            </a:r>
            <a:r>
              <a:rPr lang="en-US" sz="2400" b="0" i="0" u="none" strike="noStrike" kern="1200" cap="none" spc="0" baseline="0" dirty="0" smtClean="0">
                <a:solidFill>
                  <a:srgbClr val="000000"/>
                </a:solidFill>
                <a:uFillTx/>
                <a:latin typeface="Calibri"/>
                <a:ea typeface="宋体"/>
              </a:rPr>
              <a:t>emissions) </a:t>
            </a:r>
            <a:r>
              <a:rPr lang="en-US" sz="2400" b="0" i="0" u="none" strike="noStrike" kern="1200" cap="none" spc="0" baseline="0" dirty="0">
                <a:solidFill>
                  <a:srgbClr val="000000"/>
                </a:solidFill>
                <a:uFillTx/>
                <a:latin typeface="Calibri"/>
                <a:ea typeface="宋体"/>
              </a:rPr>
              <a:t>is evaluated</a:t>
            </a: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ea typeface="宋体"/>
              </a:rPr>
              <a:t>       by GEMINI simulation.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grpSp>
        <p:nvGrpSpPr>
          <p:cNvPr id="2" name="组合 3"/>
          <p:cNvGrpSpPr/>
          <p:nvPr/>
        </p:nvGrpSpPr>
        <p:grpSpPr>
          <a:xfrm>
            <a:off x="1600200" y="260649"/>
            <a:ext cx="6629400" cy="6476997"/>
            <a:chOff x="1600200" y="260649"/>
            <a:chExt cx="6629400" cy="6476997"/>
          </a:xfrm>
        </p:grpSpPr>
        <p:pic>
          <p:nvPicPr>
            <p:cNvPr id="3" name="Picture 2"/>
            <p:cNvPicPr>
              <a:picLocks noChangeAspect="1"/>
            </p:cNvPicPr>
            <p:nvPr/>
          </p:nvPicPr>
          <p:blipFill>
            <a:blip r:embed="rId2" cstate="print"/>
            <a:srcRect l="7987" t="46881" r="6236" b="1657"/>
            <a:stretch>
              <a:fillRect/>
            </a:stretch>
          </p:blipFill>
          <p:spPr>
            <a:xfrm>
              <a:off x="1600200" y="2381143"/>
              <a:ext cx="6180082" cy="4356503"/>
            </a:xfrm>
            <a:prstGeom prst="rect">
              <a:avLst/>
            </a:prstGeom>
            <a:noFill/>
            <a:ln>
              <a:noFill/>
            </a:ln>
          </p:spPr>
        </p:pic>
        <p:pic>
          <p:nvPicPr>
            <p:cNvPr id="4" name="Picture 2"/>
            <p:cNvPicPr>
              <a:picLocks noChangeAspect="1"/>
            </p:cNvPicPr>
            <p:nvPr/>
          </p:nvPicPr>
          <p:blipFill>
            <a:blip r:embed="rId2" cstate="print"/>
            <a:srcRect l="7986" b="73392"/>
            <a:stretch>
              <a:fillRect/>
            </a:stretch>
          </p:blipFill>
          <p:spPr>
            <a:xfrm>
              <a:off x="1600200" y="260649"/>
              <a:ext cx="6629400" cy="2252505"/>
            </a:xfrm>
            <a:prstGeom prst="rect">
              <a:avLst/>
            </a:prstGeom>
            <a:noFill/>
            <a:ln>
              <a:noFill/>
            </a:ln>
          </p:spPr>
        </p:pic>
      </p:grpSp>
      <p:sp>
        <p:nvSpPr>
          <p:cNvPr id="5" name="TextBox 4"/>
          <p:cNvSpPr txBox="1"/>
          <p:nvPr/>
        </p:nvSpPr>
        <p:spPr>
          <a:xfrm rot="16200004">
            <a:off x="374401" y="3162845"/>
            <a:ext cx="1755611" cy="523219"/>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000000"/>
                </a:solidFill>
                <a:uFillTx/>
                <a:latin typeface="Calibri"/>
                <a:ea typeface="宋体"/>
              </a:rPr>
              <a:t>Ex(A </a:t>
            </a:r>
            <a:r>
              <a:rPr lang="en-US" sz="2800" b="1" i="0" u="none" strike="noStrike" kern="1200" cap="none" spc="0" baseline="0" dirty="0" err="1">
                <a:solidFill>
                  <a:srgbClr val="000000"/>
                </a:solidFill>
                <a:uFillTx/>
                <a:latin typeface="Calibri"/>
                <a:ea typeface="宋体"/>
              </a:rPr>
              <a:t>MeV</a:t>
            </a:r>
            <a:r>
              <a:rPr lang="en-US" sz="2800" b="1" i="0" u="none" strike="noStrike" kern="1200" cap="none" spc="0" baseline="0" dirty="0">
                <a:solidFill>
                  <a:srgbClr val="000000"/>
                </a:solidFill>
                <a:uFillTx/>
                <a:latin typeface="Calibri"/>
                <a:ea typeface="宋体"/>
              </a:rPr>
              <a:t>)</a:t>
            </a:r>
          </a:p>
        </p:txBody>
      </p:sp>
      <p:sp>
        <p:nvSpPr>
          <p:cNvPr id="6" name="矩形 5"/>
          <p:cNvSpPr/>
          <p:nvPr/>
        </p:nvSpPr>
        <p:spPr>
          <a:xfrm>
            <a:off x="4038603" y="641643"/>
            <a:ext cx="3505196" cy="381003"/>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7" name="TextBox 6"/>
          <p:cNvSpPr txBox="1"/>
          <p:nvPr/>
        </p:nvSpPr>
        <p:spPr>
          <a:xfrm>
            <a:off x="6324603" y="713378"/>
            <a:ext cx="641524" cy="46166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ea typeface="宋体"/>
              </a:rPr>
              <a:t>Exp</a:t>
            </a:r>
          </a:p>
        </p:txBody>
      </p:sp>
      <p:sp>
        <p:nvSpPr>
          <p:cNvPr id="8" name="TextBox 8"/>
          <p:cNvSpPr txBox="1"/>
          <p:nvPr/>
        </p:nvSpPr>
        <p:spPr>
          <a:xfrm>
            <a:off x="323523" y="44622"/>
            <a:ext cx="8409416" cy="461662"/>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ea typeface="宋体"/>
              </a:rPr>
              <a:t>Reconstructed Ex (Exp.) and Ex of primary  fragments (AMD,SMM)</a:t>
            </a:r>
          </a:p>
        </p:txBody>
      </p:sp>
      <p:pic>
        <p:nvPicPr>
          <p:cNvPr id="9" name="Picture 2"/>
          <p:cNvPicPr>
            <a:picLocks noChangeAspect="1"/>
          </p:cNvPicPr>
          <p:nvPr/>
        </p:nvPicPr>
        <p:blipFill>
          <a:blip r:embed="rId3" cstate="print"/>
          <a:srcRect t="23262"/>
          <a:stretch>
            <a:fillRect/>
          </a:stretch>
        </p:blipFill>
        <p:spPr>
          <a:xfrm>
            <a:off x="4533896" y="4653134"/>
            <a:ext cx="4610103" cy="475113"/>
          </a:xfrm>
          <a:prstGeom prst="rect">
            <a:avLst/>
          </a:prstGeom>
          <a:noFill/>
          <a:ln>
            <a:noFill/>
          </a:ln>
        </p:spPr>
      </p:pic>
      <p:sp>
        <p:nvSpPr>
          <p:cNvPr id="11" name="TextBox 10"/>
          <p:cNvSpPr txBox="1"/>
          <p:nvPr/>
        </p:nvSpPr>
        <p:spPr>
          <a:xfrm>
            <a:off x="2195736" y="1700808"/>
            <a:ext cx="505267" cy="461665"/>
          </a:xfrm>
          <a:prstGeom prst="rect">
            <a:avLst/>
          </a:prstGeom>
          <a:noFill/>
        </p:spPr>
        <p:txBody>
          <a:bodyPr wrap="none" rtlCol="0">
            <a:spAutoFit/>
          </a:bodyPr>
          <a:lstStyle/>
          <a:p>
            <a:r>
              <a:rPr lang="en-US" altLang="zh-CN" sz="2400" dirty="0" smtClean="0"/>
              <a:t>Be</a:t>
            </a:r>
            <a:endParaRPr lang="zh-CN" altLang="en-US" sz="2400" dirty="0"/>
          </a:p>
        </p:txBody>
      </p:sp>
      <p:sp>
        <p:nvSpPr>
          <p:cNvPr id="12" name="TextBox 11"/>
          <p:cNvSpPr txBox="1"/>
          <p:nvPr/>
        </p:nvSpPr>
        <p:spPr>
          <a:xfrm>
            <a:off x="6012160" y="1412776"/>
            <a:ext cx="325730" cy="461665"/>
          </a:xfrm>
          <a:prstGeom prst="rect">
            <a:avLst/>
          </a:prstGeom>
          <a:noFill/>
        </p:spPr>
        <p:txBody>
          <a:bodyPr wrap="none" rtlCol="0">
            <a:spAutoFit/>
          </a:bodyPr>
          <a:lstStyle/>
          <a:p>
            <a:r>
              <a:rPr lang="en-US" altLang="zh-CN" sz="2400" dirty="0" smtClean="0"/>
              <a:t>S</a:t>
            </a:r>
            <a:endParaRPr lang="zh-CN" altLang="en-US" sz="2400" dirty="0"/>
          </a:p>
        </p:txBody>
      </p:sp>
      <p:sp>
        <p:nvSpPr>
          <p:cNvPr id="13" name="TextBox 12"/>
          <p:cNvSpPr txBox="1"/>
          <p:nvPr/>
        </p:nvSpPr>
        <p:spPr>
          <a:xfrm>
            <a:off x="6948264" y="1700808"/>
            <a:ext cx="712054" cy="461665"/>
          </a:xfrm>
          <a:prstGeom prst="rect">
            <a:avLst/>
          </a:prstGeom>
          <a:noFill/>
        </p:spPr>
        <p:txBody>
          <a:bodyPr wrap="none" rtlCol="0">
            <a:spAutoFit/>
          </a:bodyPr>
          <a:lstStyle/>
          <a:p>
            <a:r>
              <a:rPr lang="en-US" altLang="zh-CN" sz="2400" dirty="0" smtClean="0"/>
              <a:t>A</a:t>
            </a:r>
            <a:r>
              <a:rPr lang="en-US" altLang="zh-CN" sz="2400" baseline="30000" dirty="0" smtClean="0"/>
              <a:t>-1/3</a:t>
            </a:r>
            <a:endParaRPr lang="zh-CN" altLang="en-US" sz="2400" baseline="30000" dirty="0"/>
          </a:p>
        </p:txBody>
      </p:sp>
      <p:sp>
        <p:nvSpPr>
          <p:cNvPr id="14" name="TextBox 13"/>
          <p:cNvSpPr txBox="1"/>
          <p:nvPr/>
        </p:nvSpPr>
        <p:spPr>
          <a:xfrm>
            <a:off x="7604362" y="5229200"/>
            <a:ext cx="712054" cy="461665"/>
          </a:xfrm>
          <a:prstGeom prst="rect">
            <a:avLst/>
          </a:prstGeom>
          <a:noFill/>
        </p:spPr>
        <p:txBody>
          <a:bodyPr wrap="none" rtlCol="0">
            <a:spAutoFit/>
          </a:bodyPr>
          <a:lstStyle/>
          <a:p>
            <a:r>
              <a:rPr lang="en-US" altLang="zh-CN" sz="2400" dirty="0" smtClean="0"/>
              <a:t>A</a:t>
            </a:r>
            <a:r>
              <a:rPr lang="en-US" altLang="zh-CN" sz="2400" baseline="30000" dirty="0" smtClean="0"/>
              <a:t>-1/3</a:t>
            </a:r>
            <a:endParaRPr lang="zh-CN" altLang="en-US" sz="2400" baseline="30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24090</TotalTime>
  <Words>1636</Words>
  <Application>Microsoft Office PowerPoint</Application>
  <PresentationFormat>On-screen Show (4:3)</PresentationFormat>
  <Paragraphs>289</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Experimental Reconstruction of Primary Hot Fragment  at Fermi Energy Heavy Ion collisions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Fragment Reconstruction in Heavy Ions Reactions near Fermi Energy</dc:title>
  <dc:creator>Marcia</dc:creator>
  <cp:lastModifiedBy>Physics</cp:lastModifiedBy>
  <cp:revision>566</cp:revision>
  <dcterms:created xsi:type="dcterms:W3CDTF">2010-06-01T13:40:20Z</dcterms:created>
  <dcterms:modified xsi:type="dcterms:W3CDTF">2013-08-20T15:43:28Z</dcterms:modified>
</cp:coreProperties>
</file>