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mp4" ContentType="video/unknown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50" r:id="rId2"/>
    <p:sldMasterId id="2147483673" r:id="rId3"/>
  </p:sldMasterIdLst>
  <p:notesMasterIdLst>
    <p:notesMasterId r:id="rId29"/>
  </p:notesMasterIdLst>
  <p:sldIdLst>
    <p:sldId id="313" r:id="rId4"/>
    <p:sldId id="314" r:id="rId5"/>
    <p:sldId id="283" r:id="rId6"/>
    <p:sldId id="284" r:id="rId7"/>
    <p:sldId id="301" r:id="rId8"/>
    <p:sldId id="312" r:id="rId9"/>
    <p:sldId id="311" r:id="rId10"/>
    <p:sldId id="302" r:id="rId11"/>
    <p:sldId id="298" r:id="rId12"/>
    <p:sldId id="304" r:id="rId13"/>
    <p:sldId id="285" r:id="rId14"/>
    <p:sldId id="297" r:id="rId15"/>
    <p:sldId id="307" r:id="rId16"/>
    <p:sldId id="296" r:id="rId17"/>
    <p:sldId id="295" r:id="rId18"/>
    <p:sldId id="293" r:id="rId19"/>
    <p:sldId id="310" r:id="rId20"/>
    <p:sldId id="309" r:id="rId21"/>
    <p:sldId id="291" r:id="rId22"/>
    <p:sldId id="306" r:id="rId23"/>
    <p:sldId id="305" r:id="rId24"/>
    <p:sldId id="303" r:id="rId25"/>
    <p:sldId id="294" r:id="rId26"/>
    <p:sldId id="292" r:id="rId27"/>
    <p:sldId id="308" r:id="rId2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Arial" panose="020B0604020202020204" pitchFamily="34" charset="0"/>
        <a:ea typeface="ヒラギノ角ゴ ProN W3" charset="0"/>
        <a:cs typeface="ヒラギノ角ゴ ProN W3" charset="0"/>
        <a:sym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Arial" panose="020B0604020202020204" pitchFamily="34" charset="0"/>
        <a:ea typeface="ヒラギノ角ゴ ProN W3" charset="0"/>
        <a:cs typeface="ヒラギノ角ゴ ProN W3" charset="0"/>
        <a:sym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Arial" panose="020B0604020202020204" pitchFamily="34" charset="0"/>
        <a:ea typeface="ヒラギノ角ゴ ProN W3" charset="0"/>
        <a:cs typeface="ヒラギノ角ゴ ProN W3" charset="0"/>
        <a:sym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Arial" panose="020B0604020202020204" pitchFamily="34" charset="0"/>
        <a:ea typeface="ヒラギノ角ゴ ProN W3" charset="0"/>
        <a:cs typeface="ヒラギノ角ゴ ProN W3" charset="0"/>
        <a:sym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Arial" panose="020B0604020202020204" pitchFamily="34" charset="0"/>
        <a:ea typeface="ヒラギノ角ゴ ProN W3" charset="0"/>
        <a:cs typeface="ヒラギノ角ゴ ProN W3" charset="0"/>
        <a:sym typeface="Arial" panose="020B0604020202020204" pitchFamily="34" charset="0"/>
      </a:defRPr>
    </a:lvl5pPr>
    <a:lvl6pPr marL="2286000" algn="l" defTabSz="914400" rtl="0" eaLnBrk="1" latinLnBrk="0" hangingPunct="1">
      <a:defRPr sz="2400" kern="1200">
        <a:solidFill>
          <a:srgbClr val="000000"/>
        </a:solidFill>
        <a:latin typeface="Arial" panose="020B0604020202020204" pitchFamily="34" charset="0"/>
        <a:ea typeface="ヒラギノ角ゴ ProN W3" charset="0"/>
        <a:cs typeface="ヒラギノ角ゴ ProN W3" charset="0"/>
        <a:sym typeface="Arial" panose="020B0604020202020204" pitchFamily="34" charset="0"/>
      </a:defRPr>
    </a:lvl6pPr>
    <a:lvl7pPr marL="2743200" algn="l" defTabSz="914400" rtl="0" eaLnBrk="1" latinLnBrk="0" hangingPunct="1">
      <a:defRPr sz="2400" kern="1200">
        <a:solidFill>
          <a:srgbClr val="000000"/>
        </a:solidFill>
        <a:latin typeface="Arial" panose="020B0604020202020204" pitchFamily="34" charset="0"/>
        <a:ea typeface="ヒラギノ角ゴ ProN W3" charset="0"/>
        <a:cs typeface="ヒラギノ角ゴ ProN W3" charset="0"/>
        <a:sym typeface="Arial" panose="020B0604020202020204" pitchFamily="34" charset="0"/>
      </a:defRPr>
    </a:lvl7pPr>
    <a:lvl8pPr marL="3200400" algn="l" defTabSz="914400" rtl="0" eaLnBrk="1" latinLnBrk="0" hangingPunct="1">
      <a:defRPr sz="2400" kern="1200">
        <a:solidFill>
          <a:srgbClr val="000000"/>
        </a:solidFill>
        <a:latin typeface="Arial" panose="020B0604020202020204" pitchFamily="34" charset="0"/>
        <a:ea typeface="ヒラギノ角ゴ ProN W3" charset="0"/>
        <a:cs typeface="ヒラギノ角ゴ ProN W3" charset="0"/>
        <a:sym typeface="Arial" panose="020B0604020202020204" pitchFamily="34" charset="0"/>
      </a:defRPr>
    </a:lvl8pPr>
    <a:lvl9pPr marL="3657600" algn="l" defTabSz="914400" rtl="0" eaLnBrk="1" latinLnBrk="0" hangingPunct="1">
      <a:defRPr sz="2400" kern="1200">
        <a:solidFill>
          <a:srgbClr val="000000"/>
        </a:solidFill>
        <a:latin typeface="Arial" panose="020B0604020202020204" pitchFamily="34" charset="0"/>
        <a:ea typeface="ヒラギノ角ゴ ProN W3" charset="0"/>
        <a:cs typeface="ヒラギノ角ゴ ProN W3" charset="0"/>
        <a:sym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8" autoAdjust="0"/>
    <p:restoredTop sz="94660"/>
  </p:normalViewPr>
  <p:slideViewPr>
    <p:cSldViewPr>
      <p:cViewPr varScale="1">
        <p:scale>
          <a:sx n="50" d="100"/>
          <a:sy n="50" d="100"/>
        </p:scale>
        <p:origin x="-95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sym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sym typeface="Arial" charset="0"/>
              </a:defRPr>
            </a:lvl1pPr>
          </a:lstStyle>
          <a:p>
            <a:pPr>
              <a:defRPr/>
            </a:pPr>
            <a:fld id="{8111904C-502F-4B07-9410-C12463682FAD}" type="datetimeFigureOut">
              <a:rPr lang="en-US"/>
              <a:pPr>
                <a:defRPr/>
              </a:pPr>
              <a:t>8/20/2013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sym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1B1A1F6-4DFF-4B3E-9473-361C97B8BB4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3186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9pPr>
          </a:lstStyle>
          <a:p>
            <a:pPr eaLnBrk="1" hangingPunct="1"/>
            <a:fld id="{695D8E7E-84D2-4CDF-9E63-C8E913D01D09}" type="slidenum">
              <a:rPr lang="en-US" sz="1200"/>
              <a:pPr eaLnBrk="1" hangingPunct="1"/>
              <a:t>12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413621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9pPr>
          </a:lstStyle>
          <a:p>
            <a:pPr eaLnBrk="1" hangingPunct="1"/>
            <a:fld id="{18ABA778-383D-4747-B4EC-A98757D3B737}" type="slidenum">
              <a:rPr lang="en-US" sz="1200"/>
              <a:pPr eaLnBrk="1" hangingPunct="1"/>
              <a:t>22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02157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447702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743374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1014413"/>
            <a:ext cx="2055812" cy="1257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5613" y="1014413"/>
            <a:ext cx="6019800" cy="1257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228147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07969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182925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27445587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63713"/>
            <a:ext cx="4037013" cy="50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763713"/>
            <a:ext cx="4037012" cy="50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922767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119632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377576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8028985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06198775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917407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Arial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67035613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596263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1014413"/>
            <a:ext cx="2055812" cy="1257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5613" y="1014413"/>
            <a:ext cx="6019800" cy="1257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434612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A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1735C-038B-8B4E-B71F-52FDC7B8DE57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20/08/2013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6B63D-3FC3-3042-9730-E255CD2072F2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82759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1735C-038B-8B4E-B71F-52FDC7B8DE57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20/08/2013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6B63D-3FC3-3042-9730-E255CD2072F2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259417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1735C-038B-8B4E-B71F-52FDC7B8DE57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20/08/2013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6B63D-3FC3-3042-9730-E255CD2072F2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823968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1735C-038B-8B4E-B71F-52FDC7B8DE57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20/08/2013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6B63D-3FC3-3042-9730-E255CD2072F2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762807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1735C-038B-8B4E-B71F-52FDC7B8DE57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20/08/2013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6B63D-3FC3-3042-9730-E255CD2072F2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92739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1735C-038B-8B4E-B71F-52FDC7B8DE57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20/08/2013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6B63D-3FC3-3042-9730-E255CD2072F2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949410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1735C-038B-8B4E-B71F-52FDC7B8DE57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20/08/2013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6B63D-3FC3-3042-9730-E255CD2072F2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0937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55438570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1735C-038B-8B4E-B71F-52FDC7B8DE57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20/08/2013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6B63D-3FC3-3042-9730-E255CD2072F2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32641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1735C-038B-8B4E-B71F-52FDC7B8DE57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20/08/2013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6B63D-3FC3-3042-9730-E255CD2072F2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003977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1735C-038B-8B4E-B71F-52FDC7B8DE57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20/08/2013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6B63D-3FC3-3042-9730-E255CD2072F2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856775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1735C-038B-8B4E-B71F-52FDC7B8DE57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20/08/2013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6B63D-3FC3-3042-9730-E255CD2072F2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90198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63713"/>
            <a:ext cx="4037013" cy="50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763713"/>
            <a:ext cx="4037012" cy="50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569711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79332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877269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48983222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34322910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Arial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71028209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60000"/>
                <a:lumOff val="40000"/>
              </a:schemeClr>
            </a:gs>
            <a:gs pos="88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63713"/>
            <a:ext cx="8226425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9144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Arial" panose="020B0604020202020204" pitchFamily="34" charset="0"/>
              </a:rPr>
              <a:t>Click to edit Master text styles</a:t>
            </a:r>
          </a:p>
          <a:p>
            <a:pPr lvl="1"/>
            <a:r>
              <a:rPr lang="en-US" smtClean="0">
                <a:sym typeface="Arial" panose="020B0604020202020204" pitchFamily="34" charset="0"/>
              </a:rPr>
              <a:t>Second level</a:t>
            </a:r>
          </a:p>
          <a:p>
            <a:pPr lvl="2"/>
            <a:r>
              <a:rPr lang="en-US" smtClean="0">
                <a:sym typeface="Arial" panose="020B0604020202020204" pitchFamily="34" charset="0"/>
              </a:rPr>
              <a:t>Third level</a:t>
            </a:r>
          </a:p>
          <a:p>
            <a:pPr lvl="3"/>
            <a:r>
              <a:rPr lang="en-US" smtClean="0">
                <a:sym typeface="Arial" panose="020B0604020202020204" pitchFamily="34" charset="0"/>
              </a:rPr>
              <a:t>Fourth level</a:t>
            </a:r>
          </a:p>
          <a:p>
            <a:pPr lvl="4"/>
            <a:r>
              <a:rPr lang="en-US" smtClean="0">
                <a:sym typeface="Arial" panose="020B0604020202020204" pitchFamily="34" charset="0"/>
              </a:rPr>
              <a:t>Fifth level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5613" y="1014413"/>
            <a:ext cx="8226425" cy="776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9144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Arial" panose="020B0604020202020204" pitchFamily="34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ransition/>
  <p:txStyles>
    <p:titleStyle>
      <a:lvl1pPr marL="39688" indent="-39688" algn="ctr" rtl="0" eaLnBrk="0" fontAlgn="base" hangingPunct="0">
        <a:spcBef>
          <a:spcPct val="0"/>
        </a:spcBef>
        <a:spcAft>
          <a:spcPct val="0"/>
        </a:spcAft>
        <a:defRPr sz="4200">
          <a:solidFill>
            <a:srgbClr val="FFFFFF"/>
          </a:solidFill>
          <a:latin typeface="+mj-lt"/>
          <a:ea typeface="+mj-ea"/>
          <a:cs typeface="+mj-cs"/>
          <a:sym typeface="Arial" panose="020B0604020202020204" pitchFamily="34" charset="0"/>
        </a:defRPr>
      </a:lvl1pPr>
      <a:lvl2pPr marL="39688" indent="-39688" algn="ctr" rtl="0" eaLnBrk="0" fontAlgn="base" hangingPunct="0">
        <a:spcBef>
          <a:spcPct val="0"/>
        </a:spcBef>
        <a:spcAft>
          <a:spcPct val="0"/>
        </a:spcAft>
        <a:defRPr sz="4200">
          <a:solidFill>
            <a:srgbClr val="FFFFFF"/>
          </a:solidFill>
          <a:latin typeface="Arial" charset="0"/>
          <a:ea typeface="ヒラギノ角ゴ ProN W3" charset="0"/>
          <a:cs typeface="ヒラギノ角ゴ ProN W3" charset="0"/>
          <a:sym typeface="Arial" panose="020B0604020202020204" pitchFamily="34" charset="0"/>
        </a:defRPr>
      </a:lvl2pPr>
      <a:lvl3pPr marL="39688" indent="-39688" algn="ctr" rtl="0" eaLnBrk="0" fontAlgn="base" hangingPunct="0">
        <a:spcBef>
          <a:spcPct val="0"/>
        </a:spcBef>
        <a:spcAft>
          <a:spcPct val="0"/>
        </a:spcAft>
        <a:defRPr sz="4200">
          <a:solidFill>
            <a:srgbClr val="FFFFFF"/>
          </a:solidFill>
          <a:latin typeface="Arial" charset="0"/>
          <a:ea typeface="ヒラギノ角ゴ ProN W3" charset="0"/>
          <a:cs typeface="ヒラギノ角ゴ ProN W3" charset="0"/>
          <a:sym typeface="Arial" panose="020B0604020202020204" pitchFamily="34" charset="0"/>
        </a:defRPr>
      </a:lvl3pPr>
      <a:lvl4pPr marL="39688" indent="-39688" algn="ctr" rtl="0" eaLnBrk="0" fontAlgn="base" hangingPunct="0">
        <a:spcBef>
          <a:spcPct val="0"/>
        </a:spcBef>
        <a:spcAft>
          <a:spcPct val="0"/>
        </a:spcAft>
        <a:defRPr sz="4200">
          <a:solidFill>
            <a:srgbClr val="FFFFFF"/>
          </a:solidFill>
          <a:latin typeface="Arial" charset="0"/>
          <a:ea typeface="ヒラギノ角ゴ ProN W3" charset="0"/>
          <a:cs typeface="ヒラギノ角ゴ ProN W3" charset="0"/>
          <a:sym typeface="Arial" panose="020B0604020202020204" pitchFamily="34" charset="0"/>
        </a:defRPr>
      </a:lvl4pPr>
      <a:lvl5pPr marL="39688" indent="-39688" algn="ctr" rtl="0" eaLnBrk="0" fontAlgn="base" hangingPunct="0">
        <a:spcBef>
          <a:spcPct val="0"/>
        </a:spcBef>
        <a:spcAft>
          <a:spcPct val="0"/>
        </a:spcAft>
        <a:defRPr sz="4200">
          <a:solidFill>
            <a:srgbClr val="FFFFFF"/>
          </a:solidFill>
          <a:latin typeface="Arial" charset="0"/>
          <a:ea typeface="ヒラギノ角ゴ ProN W3" charset="0"/>
          <a:cs typeface="ヒラギノ角ゴ ProN W3" charset="0"/>
          <a:sym typeface="Arial" panose="020B0604020202020204" pitchFamily="34" charset="0"/>
        </a:defRPr>
      </a:lvl5pPr>
      <a:lvl6pPr marL="496888" algn="ctr" rtl="0" fontAlgn="base">
        <a:spcBef>
          <a:spcPct val="0"/>
        </a:spcBef>
        <a:spcAft>
          <a:spcPct val="0"/>
        </a:spcAft>
        <a:defRPr sz="4200">
          <a:solidFill>
            <a:srgbClr val="FFFFFF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6pPr>
      <a:lvl7pPr marL="954088" algn="ctr" rtl="0" fontAlgn="base">
        <a:spcBef>
          <a:spcPct val="0"/>
        </a:spcBef>
        <a:spcAft>
          <a:spcPct val="0"/>
        </a:spcAft>
        <a:defRPr sz="4200">
          <a:solidFill>
            <a:srgbClr val="FFFFFF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7pPr>
      <a:lvl8pPr marL="1411288" algn="ctr" rtl="0" fontAlgn="base">
        <a:spcBef>
          <a:spcPct val="0"/>
        </a:spcBef>
        <a:spcAft>
          <a:spcPct val="0"/>
        </a:spcAft>
        <a:defRPr sz="4200">
          <a:solidFill>
            <a:srgbClr val="FFFFFF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8pPr>
      <a:lvl9pPr marL="1868488" algn="ctr" rtl="0" fontAlgn="base">
        <a:spcBef>
          <a:spcPct val="0"/>
        </a:spcBef>
        <a:spcAft>
          <a:spcPct val="0"/>
        </a:spcAft>
        <a:defRPr sz="4200">
          <a:solidFill>
            <a:srgbClr val="FFFFFF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9pPr>
    </p:titleStyle>
    <p:bodyStyle>
      <a:lvl1pPr marL="39688" indent="-39688" algn="ctr" rtl="0" eaLnBrk="0" fontAlgn="base" hangingPunct="0">
        <a:spcBef>
          <a:spcPts val="600"/>
        </a:spcBef>
        <a:spcAft>
          <a:spcPct val="0"/>
        </a:spcAft>
        <a:defRPr sz="2800">
          <a:solidFill>
            <a:srgbClr val="FFFFFF"/>
          </a:solidFill>
          <a:latin typeface="+mn-lt"/>
          <a:ea typeface="+mn-ea"/>
          <a:cs typeface="+mn-cs"/>
          <a:sym typeface="Arial" panose="020B0604020202020204" pitchFamily="34" charset="0"/>
        </a:defRPr>
      </a:lvl1pPr>
      <a:lvl2pPr marL="446088" indent="11113" algn="ctr" rtl="0" eaLnBrk="0" fontAlgn="base" hangingPunct="0">
        <a:spcBef>
          <a:spcPts val="6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  <a:sym typeface="Arial" panose="020B0604020202020204" pitchFamily="34" charset="0"/>
        </a:defRPr>
      </a:lvl2pPr>
      <a:lvl3pPr marL="903288" indent="11113" algn="ctr" rtl="0" eaLnBrk="0" fontAlgn="base" hangingPunct="0">
        <a:spcBef>
          <a:spcPts val="60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Arial" panose="020B0604020202020204" pitchFamily="34" charset="0"/>
        </a:defRPr>
      </a:lvl3pPr>
      <a:lvl4pPr marL="1360488" indent="11113" algn="ctr" rtl="0" eaLnBrk="0" fontAlgn="base" hangingPunct="0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Arial" panose="020B0604020202020204" pitchFamily="34" charset="0"/>
        </a:defRPr>
      </a:lvl4pPr>
      <a:lvl5pPr marL="1817688" indent="11113" algn="ctr" rtl="0" eaLnBrk="0" fontAlgn="base" hangingPunct="0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Arial" panose="020B0604020202020204" pitchFamily="34" charset="0"/>
        </a:defRPr>
      </a:lvl5pPr>
      <a:lvl6pPr marL="2274888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6pPr>
      <a:lvl7pPr marL="2732088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7pPr>
      <a:lvl8pPr marL="3189288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8pPr>
      <a:lvl9pPr marL="3646488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60000"/>
                <a:lumOff val="40000"/>
              </a:schemeClr>
            </a:gs>
            <a:gs pos="88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/>
          </p:cNvSpPr>
          <p:nvPr/>
        </p:nvSpPr>
        <p:spPr bwMode="auto">
          <a:xfrm>
            <a:off x="0" y="0"/>
            <a:ext cx="9144000" cy="46482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63713"/>
            <a:ext cx="8226425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9144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Arial" panose="020B0604020202020204" pitchFamily="34" charset="0"/>
              </a:rPr>
              <a:t>Click to edit Master text styles</a:t>
            </a:r>
          </a:p>
          <a:p>
            <a:pPr lvl="1"/>
            <a:r>
              <a:rPr lang="en-US" smtClean="0">
                <a:sym typeface="Arial" panose="020B0604020202020204" pitchFamily="34" charset="0"/>
              </a:rPr>
              <a:t>Second level</a:t>
            </a:r>
          </a:p>
          <a:p>
            <a:pPr lvl="2"/>
            <a:r>
              <a:rPr lang="en-US" smtClean="0">
                <a:sym typeface="Arial" panose="020B0604020202020204" pitchFamily="34" charset="0"/>
              </a:rPr>
              <a:t>Third level</a:t>
            </a:r>
          </a:p>
          <a:p>
            <a:pPr lvl="3"/>
            <a:r>
              <a:rPr lang="en-US" smtClean="0">
                <a:sym typeface="Arial" panose="020B0604020202020204" pitchFamily="34" charset="0"/>
              </a:rPr>
              <a:t>Fourth level</a:t>
            </a:r>
          </a:p>
          <a:p>
            <a:pPr lvl="4"/>
            <a:r>
              <a:rPr lang="en-US" smtClean="0">
                <a:sym typeface="Arial" panose="020B0604020202020204" pitchFamily="34" charset="0"/>
              </a:rPr>
              <a:t>Fifth level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5613" y="1014413"/>
            <a:ext cx="8226425" cy="776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9144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Arial" panose="020B0604020202020204" pitchFamily="34" charset="0"/>
              </a:rPr>
              <a:t>Click to edit Master title style</a:t>
            </a:r>
          </a:p>
        </p:txBody>
      </p:sp>
      <p:sp>
        <p:nvSpPr>
          <p:cNvPr id="2053" name="Line 4"/>
          <p:cNvSpPr>
            <a:spLocks noChangeShapeType="1"/>
          </p:cNvSpPr>
          <p:nvPr/>
        </p:nvSpPr>
        <p:spPr bwMode="auto">
          <a:xfrm>
            <a:off x="2106613" y="2551113"/>
            <a:ext cx="4903787" cy="1587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054" name="Line 5"/>
          <p:cNvSpPr>
            <a:spLocks noChangeShapeType="1"/>
          </p:cNvSpPr>
          <p:nvPr/>
        </p:nvSpPr>
        <p:spPr bwMode="auto">
          <a:xfrm>
            <a:off x="0" y="4648200"/>
            <a:ext cx="9144000" cy="1588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ransition/>
  <p:txStyles>
    <p:titleStyle>
      <a:lvl1pPr marL="39688" indent="-39688" algn="ctr" rtl="0" eaLnBrk="0" fontAlgn="base" hangingPunct="0">
        <a:spcBef>
          <a:spcPct val="0"/>
        </a:spcBef>
        <a:spcAft>
          <a:spcPct val="0"/>
        </a:spcAft>
        <a:defRPr sz="4200">
          <a:solidFill>
            <a:srgbClr val="FFFFFF"/>
          </a:solidFill>
          <a:latin typeface="+mj-lt"/>
          <a:ea typeface="+mj-ea"/>
          <a:cs typeface="+mj-cs"/>
          <a:sym typeface="Arial" panose="020B0604020202020204" pitchFamily="34" charset="0"/>
        </a:defRPr>
      </a:lvl1pPr>
      <a:lvl2pPr marL="39688" indent="-39688" algn="ctr" rtl="0" eaLnBrk="0" fontAlgn="base" hangingPunct="0">
        <a:spcBef>
          <a:spcPct val="0"/>
        </a:spcBef>
        <a:spcAft>
          <a:spcPct val="0"/>
        </a:spcAft>
        <a:defRPr sz="4200">
          <a:solidFill>
            <a:srgbClr val="FFFFFF"/>
          </a:solidFill>
          <a:latin typeface="Arial" charset="0"/>
          <a:ea typeface="ヒラギノ角ゴ ProN W3" charset="0"/>
          <a:cs typeface="ヒラギノ角ゴ ProN W3" charset="0"/>
          <a:sym typeface="Arial" panose="020B0604020202020204" pitchFamily="34" charset="0"/>
        </a:defRPr>
      </a:lvl2pPr>
      <a:lvl3pPr marL="39688" indent="-39688" algn="ctr" rtl="0" eaLnBrk="0" fontAlgn="base" hangingPunct="0">
        <a:spcBef>
          <a:spcPct val="0"/>
        </a:spcBef>
        <a:spcAft>
          <a:spcPct val="0"/>
        </a:spcAft>
        <a:defRPr sz="4200">
          <a:solidFill>
            <a:srgbClr val="FFFFFF"/>
          </a:solidFill>
          <a:latin typeface="Arial" charset="0"/>
          <a:ea typeface="ヒラギノ角ゴ ProN W3" charset="0"/>
          <a:cs typeface="ヒラギノ角ゴ ProN W3" charset="0"/>
          <a:sym typeface="Arial" panose="020B0604020202020204" pitchFamily="34" charset="0"/>
        </a:defRPr>
      </a:lvl3pPr>
      <a:lvl4pPr marL="39688" indent="-39688" algn="ctr" rtl="0" eaLnBrk="0" fontAlgn="base" hangingPunct="0">
        <a:spcBef>
          <a:spcPct val="0"/>
        </a:spcBef>
        <a:spcAft>
          <a:spcPct val="0"/>
        </a:spcAft>
        <a:defRPr sz="4200">
          <a:solidFill>
            <a:srgbClr val="FFFFFF"/>
          </a:solidFill>
          <a:latin typeface="Arial" charset="0"/>
          <a:ea typeface="ヒラギノ角ゴ ProN W3" charset="0"/>
          <a:cs typeface="ヒラギノ角ゴ ProN W3" charset="0"/>
          <a:sym typeface="Arial" panose="020B0604020202020204" pitchFamily="34" charset="0"/>
        </a:defRPr>
      </a:lvl4pPr>
      <a:lvl5pPr marL="39688" indent="-39688" algn="ctr" rtl="0" eaLnBrk="0" fontAlgn="base" hangingPunct="0">
        <a:spcBef>
          <a:spcPct val="0"/>
        </a:spcBef>
        <a:spcAft>
          <a:spcPct val="0"/>
        </a:spcAft>
        <a:defRPr sz="4200">
          <a:solidFill>
            <a:srgbClr val="FFFFFF"/>
          </a:solidFill>
          <a:latin typeface="Arial" charset="0"/>
          <a:ea typeface="ヒラギノ角ゴ ProN W3" charset="0"/>
          <a:cs typeface="ヒラギノ角ゴ ProN W3" charset="0"/>
          <a:sym typeface="Arial" panose="020B0604020202020204" pitchFamily="34" charset="0"/>
        </a:defRPr>
      </a:lvl5pPr>
      <a:lvl6pPr marL="496888" algn="ctr" rtl="0" fontAlgn="base">
        <a:spcBef>
          <a:spcPct val="0"/>
        </a:spcBef>
        <a:spcAft>
          <a:spcPct val="0"/>
        </a:spcAft>
        <a:defRPr sz="4200">
          <a:solidFill>
            <a:srgbClr val="FFFFFF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6pPr>
      <a:lvl7pPr marL="954088" algn="ctr" rtl="0" fontAlgn="base">
        <a:spcBef>
          <a:spcPct val="0"/>
        </a:spcBef>
        <a:spcAft>
          <a:spcPct val="0"/>
        </a:spcAft>
        <a:defRPr sz="4200">
          <a:solidFill>
            <a:srgbClr val="FFFFFF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7pPr>
      <a:lvl8pPr marL="1411288" algn="ctr" rtl="0" fontAlgn="base">
        <a:spcBef>
          <a:spcPct val="0"/>
        </a:spcBef>
        <a:spcAft>
          <a:spcPct val="0"/>
        </a:spcAft>
        <a:defRPr sz="4200">
          <a:solidFill>
            <a:srgbClr val="FFFFFF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8pPr>
      <a:lvl9pPr marL="1868488" algn="ctr" rtl="0" fontAlgn="base">
        <a:spcBef>
          <a:spcPct val="0"/>
        </a:spcBef>
        <a:spcAft>
          <a:spcPct val="0"/>
        </a:spcAft>
        <a:defRPr sz="4200">
          <a:solidFill>
            <a:srgbClr val="FFFFFF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9pPr>
    </p:titleStyle>
    <p:bodyStyle>
      <a:lvl1pPr marL="39688" indent="-39688" algn="ctr" rtl="0" eaLnBrk="0" fontAlgn="base" hangingPunct="0">
        <a:spcBef>
          <a:spcPts val="600"/>
        </a:spcBef>
        <a:spcAft>
          <a:spcPct val="0"/>
        </a:spcAft>
        <a:defRPr sz="2800">
          <a:solidFill>
            <a:srgbClr val="FFFFFF"/>
          </a:solidFill>
          <a:latin typeface="+mn-lt"/>
          <a:ea typeface="+mn-ea"/>
          <a:cs typeface="+mn-cs"/>
          <a:sym typeface="Arial" panose="020B0604020202020204" pitchFamily="34" charset="0"/>
        </a:defRPr>
      </a:lvl1pPr>
      <a:lvl2pPr marL="446088" indent="11113" algn="ctr" rtl="0" eaLnBrk="0" fontAlgn="base" hangingPunct="0">
        <a:spcBef>
          <a:spcPts val="6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  <a:sym typeface="Arial" panose="020B0604020202020204" pitchFamily="34" charset="0"/>
        </a:defRPr>
      </a:lvl2pPr>
      <a:lvl3pPr marL="903288" indent="11113" algn="ctr" rtl="0" eaLnBrk="0" fontAlgn="base" hangingPunct="0">
        <a:spcBef>
          <a:spcPts val="60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Arial" panose="020B0604020202020204" pitchFamily="34" charset="0"/>
        </a:defRPr>
      </a:lvl3pPr>
      <a:lvl4pPr marL="1360488" indent="11113" algn="ctr" rtl="0" eaLnBrk="0" fontAlgn="base" hangingPunct="0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Arial" panose="020B0604020202020204" pitchFamily="34" charset="0"/>
        </a:defRPr>
      </a:lvl4pPr>
      <a:lvl5pPr marL="1817688" indent="11113" algn="ctr" rtl="0" eaLnBrk="0" fontAlgn="base" hangingPunct="0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Arial" panose="020B0604020202020204" pitchFamily="34" charset="0"/>
        </a:defRPr>
      </a:lvl5pPr>
      <a:lvl6pPr marL="2274888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6pPr>
      <a:lvl7pPr marL="2732088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7pPr>
      <a:lvl8pPr marL="3189288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8pPr>
      <a:lvl9pPr marL="3646488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4841735C-038B-8B4E-B71F-52FDC7B8DE57}" type="datetimeFigureOut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20/08/2013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fr-FR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57B6B63D-3FC3-3042-9730-E255CD2072F2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7032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png"/><Relationship Id="rId4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jpeg"/><Relationship Id="rId4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-45381" y="-6085"/>
            <a:ext cx="8708091" cy="1200424"/>
          </a:xfrm>
        </p:spPr>
        <p:txBody>
          <a:bodyPr>
            <a:normAutofit/>
          </a:bodyPr>
          <a:lstStyle/>
          <a:p>
            <a:r>
              <a:rPr lang="fr-FR" sz="3600" dirty="0" err="1" smtClean="0"/>
              <a:t>Years</a:t>
            </a:r>
            <a:r>
              <a:rPr lang="fr-FR" sz="3600" dirty="0" smtClean="0"/>
              <a:t> </a:t>
            </a:r>
            <a:r>
              <a:rPr lang="fr-FR" sz="3600" dirty="0" err="1" smtClean="0"/>
              <a:t>at</a:t>
            </a:r>
            <a:r>
              <a:rPr lang="fr-FR" sz="3600" dirty="0" smtClean="0"/>
              <a:t> TAMU: 1997-2001/2:</a:t>
            </a:r>
            <a:br>
              <a:rPr lang="fr-FR" sz="3600" dirty="0" smtClean="0"/>
            </a:br>
            <a:r>
              <a:rPr lang="fr-FR" sz="3600" dirty="0" smtClean="0"/>
              <a:t>Université Laval Participants</a:t>
            </a:r>
            <a:r>
              <a:rPr lang="fr-FR" sz="3200" dirty="0" smtClean="0"/>
              <a:t>	</a:t>
            </a:r>
            <a:endParaRPr lang="fr-FR" sz="32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55156" y="1285045"/>
            <a:ext cx="8365408" cy="5321616"/>
          </a:xfrm>
        </p:spPr>
        <p:txBody>
          <a:bodyPr>
            <a:normAutofit lnSpcReduction="10000"/>
          </a:bodyPr>
          <a:lstStyle/>
          <a:p>
            <a:pPr algn="l"/>
            <a:r>
              <a:rPr lang="fr-FR" sz="2400" b="1" dirty="0" smtClean="0">
                <a:solidFill>
                  <a:srgbClr val="0000FF"/>
                </a:solidFill>
              </a:rPr>
              <a:t>GRADUATES						WHAT THEY DO NOW</a:t>
            </a:r>
          </a:p>
          <a:p>
            <a:pPr algn="l"/>
            <a:r>
              <a:rPr lang="fr-FR" sz="2400" dirty="0" smtClean="0">
                <a:solidFill>
                  <a:schemeClr val="tx1"/>
                </a:solidFill>
              </a:rPr>
              <a:t>Luc </a:t>
            </a:r>
            <a:r>
              <a:rPr lang="fr-FR" sz="2400" dirty="0">
                <a:solidFill>
                  <a:schemeClr val="tx1"/>
                </a:solidFill>
              </a:rPr>
              <a:t>G</a:t>
            </a:r>
            <a:r>
              <a:rPr lang="fr-FR" sz="2400" dirty="0" smtClean="0">
                <a:solidFill>
                  <a:schemeClr val="tx1"/>
                </a:solidFill>
              </a:rPr>
              <a:t>ingras 						</a:t>
            </a:r>
            <a:r>
              <a:rPr lang="fr-FR" sz="2400" dirty="0" err="1" smtClean="0">
                <a:solidFill>
                  <a:schemeClr val="tx1"/>
                </a:solidFill>
              </a:rPr>
              <a:t>Medical</a:t>
            </a:r>
            <a:r>
              <a:rPr lang="fr-FR" sz="2400" dirty="0" smtClean="0">
                <a:solidFill>
                  <a:schemeClr val="tx1"/>
                </a:solidFill>
              </a:rPr>
              <a:t> </a:t>
            </a:r>
            <a:r>
              <a:rPr lang="fr-FR" sz="2400" dirty="0" err="1" smtClean="0">
                <a:solidFill>
                  <a:schemeClr val="tx1"/>
                </a:solidFill>
              </a:rPr>
              <a:t>Physicist</a:t>
            </a:r>
            <a:endParaRPr lang="fr-FR" sz="2400" dirty="0" smtClean="0">
              <a:solidFill>
                <a:schemeClr val="tx1"/>
              </a:solidFill>
            </a:endParaRPr>
          </a:p>
          <a:p>
            <a:pPr algn="l"/>
            <a:r>
              <a:rPr lang="fr-FR" sz="2400" dirty="0" smtClean="0">
                <a:solidFill>
                  <a:schemeClr val="tx1"/>
                </a:solidFill>
              </a:rPr>
              <a:t>Djamel </a:t>
            </a:r>
            <a:r>
              <a:rPr lang="fr-FR" sz="2400" dirty="0" err="1" smtClean="0">
                <a:solidFill>
                  <a:schemeClr val="tx1"/>
                </a:solidFill>
              </a:rPr>
              <a:t>Ouerdane</a:t>
            </a:r>
            <a:r>
              <a:rPr lang="fr-FR" sz="2400" dirty="0" smtClean="0">
                <a:solidFill>
                  <a:schemeClr val="tx1"/>
                </a:solidFill>
              </a:rPr>
              <a:t>					</a:t>
            </a:r>
            <a:r>
              <a:rPr lang="fr-FR" sz="2400" dirty="0" err="1" smtClean="0">
                <a:solidFill>
                  <a:schemeClr val="tx1"/>
                </a:solidFill>
              </a:rPr>
              <a:t>Res</a:t>
            </a:r>
            <a:r>
              <a:rPr lang="fr-FR" sz="2400" dirty="0" smtClean="0">
                <a:solidFill>
                  <a:schemeClr val="tx1"/>
                </a:solidFill>
              </a:rPr>
              <a:t>. assistant</a:t>
            </a:r>
          </a:p>
          <a:p>
            <a:pPr algn="l"/>
            <a:r>
              <a:rPr lang="fr-FR" sz="2400" dirty="0" err="1" smtClean="0">
                <a:solidFill>
                  <a:schemeClr val="tx1"/>
                </a:solidFill>
              </a:rPr>
              <a:t>Ghyslain</a:t>
            </a:r>
            <a:r>
              <a:rPr lang="fr-FR" sz="2400" dirty="0" smtClean="0">
                <a:solidFill>
                  <a:schemeClr val="tx1"/>
                </a:solidFill>
              </a:rPr>
              <a:t> Boudreau				</a:t>
            </a:r>
            <a:r>
              <a:rPr lang="fr-FR" sz="2400" dirty="0" err="1" smtClean="0">
                <a:solidFill>
                  <a:schemeClr val="tx1"/>
                </a:solidFill>
              </a:rPr>
              <a:t>College</a:t>
            </a:r>
            <a:r>
              <a:rPr lang="fr-FR" sz="2400" dirty="0" smtClean="0">
                <a:solidFill>
                  <a:schemeClr val="tx1"/>
                </a:solidFill>
              </a:rPr>
              <a:t> </a:t>
            </a:r>
            <a:r>
              <a:rPr lang="fr-FR" sz="2400" dirty="0" err="1" smtClean="0">
                <a:solidFill>
                  <a:schemeClr val="tx1"/>
                </a:solidFill>
              </a:rPr>
              <a:t>Teacher</a:t>
            </a:r>
            <a:endParaRPr lang="fr-FR" sz="2400" dirty="0" smtClean="0">
              <a:solidFill>
                <a:schemeClr val="tx1"/>
              </a:solidFill>
            </a:endParaRPr>
          </a:p>
          <a:p>
            <a:pPr algn="l"/>
            <a:r>
              <a:rPr lang="fr-FR" sz="2400" dirty="0" smtClean="0">
                <a:solidFill>
                  <a:schemeClr val="tx1"/>
                </a:solidFill>
              </a:rPr>
              <a:t>Josiane </a:t>
            </a:r>
            <a:r>
              <a:rPr lang="fr-FR" sz="2400" dirty="0" err="1" smtClean="0">
                <a:solidFill>
                  <a:schemeClr val="tx1"/>
                </a:solidFill>
              </a:rPr>
              <a:t>Moisan</a:t>
            </a:r>
            <a:r>
              <a:rPr lang="fr-FR" sz="2400" dirty="0" smtClean="0">
                <a:solidFill>
                  <a:schemeClr val="tx1"/>
                </a:solidFill>
              </a:rPr>
              <a:t>					</a:t>
            </a:r>
            <a:r>
              <a:rPr lang="fr-FR" sz="2400" dirty="0" err="1" smtClean="0">
                <a:solidFill>
                  <a:schemeClr val="tx1"/>
                </a:solidFill>
              </a:rPr>
              <a:t>College</a:t>
            </a:r>
            <a:r>
              <a:rPr lang="fr-FR" sz="2400" dirty="0" smtClean="0">
                <a:solidFill>
                  <a:schemeClr val="tx1"/>
                </a:solidFill>
              </a:rPr>
              <a:t> </a:t>
            </a:r>
            <a:r>
              <a:rPr lang="fr-FR" sz="2400" dirty="0" err="1" smtClean="0">
                <a:solidFill>
                  <a:schemeClr val="tx1"/>
                </a:solidFill>
              </a:rPr>
              <a:t>Teacher</a:t>
            </a:r>
            <a:endParaRPr lang="fr-FR" sz="2400" dirty="0" smtClean="0">
              <a:solidFill>
                <a:schemeClr val="tx1"/>
              </a:solidFill>
            </a:endParaRPr>
          </a:p>
          <a:p>
            <a:pPr algn="l"/>
            <a:r>
              <a:rPr lang="fr-FR" sz="2400" dirty="0" smtClean="0">
                <a:solidFill>
                  <a:schemeClr val="tx1"/>
                </a:solidFill>
              </a:rPr>
              <a:t>Dany Thériault						</a:t>
            </a:r>
            <a:r>
              <a:rPr lang="fr-FR" sz="2400" dirty="0" err="1" smtClean="0">
                <a:solidFill>
                  <a:schemeClr val="tx1"/>
                </a:solidFill>
              </a:rPr>
              <a:t>Medical</a:t>
            </a:r>
            <a:r>
              <a:rPr lang="fr-FR" sz="2400" dirty="0" smtClean="0">
                <a:solidFill>
                  <a:schemeClr val="tx1"/>
                </a:solidFill>
              </a:rPr>
              <a:t> </a:t>
            </a:r>
            <a:r>
              <a:rPr lang="fr-FR" sz="2400" dirty="0" err="1" smtClean="0">
                <a:solidFill>
                  <a:schemeClr val="tx1"/>
                </a:solidFill>
              </a:rPr>
              <a:t>Physicist</a:t>
            </a:r>
            <a:endParaRPr lang="fr-FR" sz="2400" dirty="0" smtClean="0">
              <a:solidFill>
                <a:schemeClr val="tx1"/>
              </a:solidFill>
            </a:endParaRPr>
          </a:p>
          <a:p>
            <a:pPr algn="l"/>
            <a:r>
              <a:rPr lang="fr-FR" sz="2400" dirty="0" smtClean="0">
                <a:solidFill>
                  <a:schemeClr val="tx1"/>
                </a:solidFill>
              </a:rPr>
              <a:t>Simon Turbide						</a:t>
            </a:r>
            <a:r>
              <a:rPr lang="fr-FR" sz="2400" dirty="0" err="1" smtClean="0">
                <a:solidFill>
                  <a:schemeClr val="tx1"/>
                </a:solidFill>
              </a:rPr>
              <a:t>Res</a:t>
            </a:r>
            <a:r>
              <a:rPr lang="fr-FR" sz="2400" dirty="0" smtClean="0">
                <a:solidFill>
                  <a:schemeClr val="tx1"/>
                </a:solidFill>
              </a:rPr>
              <a:t>/</a:t>
            </a:r>
            <a:r>
              <a:rPr lang="fr-FR" sz="2400" dirty="0" err="1" smtClean="0">
                <a:solidFill>
                  <a:schemeClr val="tx1"/>
                </a:solidFill>
              </a:rPr>
              <a:t>Dev</a:t>
            </a:r>
            <a:r>
              <a:rPr lang="fr-FR" sz="2400" dirty="0" smtClean="0">
                <a:solidFill>
                  <a:schemeClr val="tx1"/>
                </a:solidFill>
              </a:rPr>
              <a:t> Agent</a:t>
            </a:r>
          </a:p>
          <a:p>
            <a:pPr algn="l"/>
            <a:r>
              <a:rPr lang="fr-FR" sz="2400" dirty="0" smtClean="0">
                <a:solidFill>
                  <a:schemeClr val="tx1"/>
                </a:solidFill>
              </a:rPr>
              <a:t>Yves </a:t>
            </a:r>
            <a:r>
              <a:rPr lang="fr-FR" sz="2400" dirty="0" err="1" smtClean="0">
                <a:solidFill>
                  <a:schemeClr val="tx1"/>
                </a:solidFill>
              </a:rPr>
              <a:t>Larochelle</a:t>
            </a:r>
            <a:r>
              <a:rPr lang="fr-FR" sz="2400" dirty="0" smtClean="0">
                <a:solidFill>
                  <a:schemeClr val="tx1"/>
                </a:solidFill>
              </a:rPr>
              <a:t>					</a:t>
            </a:r>
            <a:r>
              <a:rPr lang="fr-FR" sz="2400" dirty="0" err="1" smtClean="0">
                <a:solidFill>
                  <a:schemeClr val="tx1"/>
                </a:solidFill>
              </a:rPr>
              <a:t>Phylosophy</a:t>
            </a:r>
            <a:r>
              <a:rPr lang="fr-FR" sz="2400" dirty="0" smtClean="0">
                <a:solidFill>
                  <a:schemeClr val="tx1"/>
                </a:solidFill>
              </a:rPr>
              <a:t> </a:t>
            </a:r>
            <a:r>
              <a:rPr lang="fr-FR" sz="2400" dirty="0" err="1" smtClean="0">
                <a:solidFill>
                  <a:schemeClr val="tx1"/>
                </a:solidFill>
              </a:rPr>
              <a:t>Professor</a:t>
            </a:r>
            <a:endParaRPr lang="fr-FR" sz="2400" dirty="0" smtClean="0">
              <a:solidFill>
                <a:schemeClr val="tx1"/>
              </a:solidFill>
            </a:endParaRPr>
          </a:p>
          <a:p>
            <a:pPr algn="l"/>
            <a:r>
              <a:rPr lang="fr-FR" sz="2400" dirty="0" err="1" smtClean="0">
                <a:solidFill>
                  <a:schemeClr val="tx1"/>
                </a:solidFill>
              </a:rPr>
              <a:t>Frédérick</a:t>
            </a:r>
            <a:r>
              <a:rPr lang="fr-FR" sz="2400" dirty="0" smtClean="0">
                <a:solidFill>
                  <a:schemeClr val="tx1"/>
                </a:solidFill>
              </a:rPr>
              <a:t> Grenier					</a:t>
            </a:r>
            <a:r>
              <a:rPr lang="fr-FR" sz="2400" dirty="0" err="1" smtClean="0">
                <a:solidFill>
                  <a:schemeClr val="tx1"/>
                </a:solidFill>
              </a:rPr>
              <a:t>Federal</a:t>
            </a:r>
            <a:r>
              <a:rPr lang="fr-FR" sz="2400" dirty="0" smtClean="0">
                <a:solidFill>
                  <a:schemeClr val="tx1"/>
                </a:solidFill>
              </a:rPr>
              <a:t> </a:t>
            </a:r>
            <a:r>
              <a:rPr lang="fr-FR" sz="2400" dirty="0" err="1" smtClean="0">
                <a:solidFill>
                  <a:schemeClr val="tx1"/>
                </a:solidFill>
              </a:rPr>
              <a:t>Nuclear</a:t>
            </a:r>
            <a:r>
              <a:rPr lang="fr-FR" sz="2400" dirty="0" smtClean="0">
                <a:solidFill>
                  <a:schemeClr val="tx1"/>
                </a:solidFill>
              </a:rPr>
              <a:t> Control Agent</a:t>
            </a:r>
          </a:p>
          <a:p>
            <a:pPr algn="l"/>
            <a:r>
              <a:rPr lang="fr-FR" b="1" dirty="0" err="1" smtClean="0">
                <a:solidFill>
                  <a:srgbClr val="0000FF"/>
                </a:solidFill>
              </a:rPr>
              <a:t>Three</a:t>
            </a:r>
            <a:r>
              <a:rPr lang="fr-FR" b="1" dirty="0" smtClean="0">
                <a:solidFill>
                  <a:srgbClr val="0000FF"/>
                </a:solidFill>
              </a:rPr>
              <a:t> </a:t>
            </a:r>
            <a:r>
              <a:rPr lang="fr-FR" b="1" dirty="0" err="1" smtClean="0">
                <a:solidFill>
                  <a:srgbClr val="0000FF"/>
                </a:solidFill>
              </a:rPr>
              <a:t>undergraduates</a:t>
            </a:r>
            <a:r>
              <a:rPr lang="fr-FR" b="1" dirty="0">
                <a:solidFill>
                  <a:srgbClr val="0000FF"/>
                </a:solidFill>
              </a:rPr>
              <a:t>:</a:t>
            </a:r>
            <a:endParaRPr lang="fr-FR" b="1" dirty="0" smtClean="0">
              <a:solidFill>
                <a:srgbClr val="0000FF"/>
              </a:solidFill>
            </a:endParaRPr>
          </a:p>
          <a:p>
            <a:pPr algn="l"/>
            <a:r>
              <a:rPr lang="fr-FR" sz="2400" dirty="0" smtClean="0">
                <a:solidFill>
                  <a:srgbClr val="000000"/>
                </a:solidFill>
              </a:rPr>
              <a:t>						- One </a:t>
            </a:r>
            <a:r>
              <a:rPr lang="fr-FR" sz="2400" dirty="0" err="1" smtClean="0">
                <a:solidFill>
                  <a:srgbClr val="000000"/>
                </a:solidFill>
              </a:rPr>
              <a:t>is</a:t>
            </a:r>
            <a:r>
              <a:rPr lang="fr-FR" sz="2400" dirty="0" smtClean="0">
                <a:solidFill>
                  <a:srgbClr val="000000"/>
                </a:solidFill>
              </a:rPr>
              <a:t> </a:t>
            </a:r>
            <a:r>
              <a:rPr lang="fr-FR" sz="2400" dirty="0" err="1" smtClean="0">
                <a:solidFill>
                  <a:srgbClr val="000000"/>
                </a:solidFill>
              </a:rPr>
              <a:t>researcher</a:t>
            </a:r>
            <a:r>
              <a:rPr lang="fr-FR" sz="2400" dirty="0" smtClean="0">
                <a:solidFill>
                  <a:srgbClr val="000000"/>
                </a:solidFill>
              </a:rPr>
              <a:t> in  </a:t>
            </a:r>
            <a:r>
              <a:rPr lang="fr-FR" sz="2400" dirty="0" err="1" smtClean="0">
                <a:solidFill>
                  <a:srgbClr val="000000"/>
                </a:solidFill>
              </a:rPr>
              <a:t>Medical</a:t>
            </a:r>
            <a:r>
              <a:rPr lang="fr-FR" sz="2400" dirty="0" smtClean="0">
                <a:solidFill>
                  <a:srgbClr val="000000"/>
                </a:solidFill>
              </a:rPr>
              <a:t> </a:t>
            </a:r>
            <a:r>
              <a:rPr lang="fr-FR" sz="2400" dirty="0" err="1" smtClean="0">
                <a:solidFill>
                  <a:srgbClr val="000000"/>
                </a:solidFill>
              </a:rPr>
              <a:t>Physics</a:t>
            </a:r>
            <a:endParaRPr lang="fr-FR" sz="2400" dirty="0" smtClean="0">
              <a:solidFill>
                <a:srgbClr val="000000"/>
              </a:solidFill>
            </a:endParaRPr>
          </a:p>
          <a:p>
            <a:pPr algn="l"/>
            <a:r>
              <a:rPr lang="fr-FR" sz="2400" dirty="0">
                <a:solidFill>
                  <a:srgbClr val="000000"/>
                </a:solidFill>
              </a:rPr>
              <a:t>	</a:t>
            </a:r>
            <a:r>
              <a:rPr lang="fr-FR" sz="2400" dirty="0" smtClean="0">
                <a:solidFill>
                  <a:srgbClr val="000000"/>
                </a:solidFill>
              </a:rPr>
              <a:t>					- One </a:t>
            </a:r>
            <a:r>
              <a:rPr lang="fr-FR" sz="2400" dirty="0" err="1" smtClean="0">
                <a:solidFill>
                  <a:srgbClr val="000000"/>
                </a:solidFill>
              </a:rPr>
              <a:t>is</a:t>
            </a:r>
            <a:r>
              <a:rPr lang="fr-FR" sz="2400" dirty="0" smtClean="0">
                <a:solidFill>
                  <a:srgbClr val="000000"/>
                </a:solidFill>
              </a:rPr>
              <a:t> a </a:t>
            </a:r>
            <a:r>
              <a:rPr lang="fr-FR" sz="2400" dirty="0" err="1" smtClean="0">
                <a:solidFill>
                  <a:srgbClr val="000000"/>
                </a:solidFill>
              </a:rPr>
              <a:t>development</a:t>
            </a:r>
            <a:r>
              <a:rPr lang="fr-FR" sz="2400" dirty="0" smtClean="0">
                <a:solidFill>
                  <a:srgbClr val="000000"/>
                </a:solidFill>
              </a:rPr>
              <a:t> agent in </a:t>
            </a:r>
            <a:r>
              <a:rPr lang="fr-FR" sz="2400" dirty="0" err="1" smtClean="0">
                <a:solidFill>
                  <a:srgbClr val="000000"/>
                </a:solidFill>
              </a:rPr>
              <a:t>photonics</a:t>
            </a:r>
            <a:endParaRPr lang="fr-FR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9660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/>
          </p:cNvSpPr>
          <p:nvPr/>
        </p:nvSpPr>
        <p:spPr bwMode="auto">
          <a:xfrm>
            <a:off x="0" y="6172200"/>
            <a:ext cx="9144000" cy="6858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9pPr>
          </a:lstStyle>
          <a:p>
            <a:pPr eaLnBrk="1" hangingPunct="1"/>
            <a:endParaRPr lang="en-US" sz="2000"/>
          </a:p>
        </p:txBody>
      </p:sp>
      <p:sp>
        <p:nvSpPr>
          <p:cNvPr id="7171" name="Line 5"/>
          <p:cNvSpPr>
            <a:spLocks noChangeShapeType="1"/>
          </p:cNvSpPr>
          <p:nvPr/>
        </p:nvSpPr>
        <p:spPr bwMode="auto">
          <a:xfrm>
            <a:off x="0" y="6156325"/>
            <a:ext cx="9144000" cy="1588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7172" name="Picture 6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324600"/>
            <a:ext cx="22098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4" name="Rectangle 8"/>
          <p:cNvSpPr txBox="1">
            <a:spLocks noChangeArrowheads="1"/>
          </p:cNvSpPr>
          <p:nvPr/>
        </p:nvSpPr>
        <p:spPr bwMode="auto">
          <a:xfrm>
            <a:off x="0" y="25400"/>
            <a:ext cx="9161463" cy="73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132080" bIns="50800" anchor="ctr"/>
          <a:lstStyle>
            <a:lvl1pPr marL="39688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000">
                <a:solidFill>
                  <a:srgbClr val="FFFFFF"/>
                </a:solidFill>
              </a:rPr>
              <a:t>Experimental Setup: GANIL E575S (Summer 2010)</a:t>
            </a:r>
          </a:p>
        </p:txBody>
      </p:sp>
      <p:sp>
        <p:nvSpPr>
          <p:cNvPr id="7175" name="Rectangle 9"/>
          <p:cNvSpPr txBox="1">
            <a:spLocks noChangeArrowheads="1"/>
          </p:cNvSpPr>
          <p:nvPr/>
        </p:nvSpPr>
        <p:spPr bwMode="auto">
          <a:xfrm>
            <a:off x="14288" y="3208338"/>
            <a:ext cx="8877300" cy="277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132080" bIns="50800" anchor="ctr"/>
          <a:lstStyle>
            <a:lvl1pPr marL="342900" indent="-3429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9pPr>
          </a:lstStyle>
          <a:p>
            <a:pPr eaLnBrk="1" hangingPunct="1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Incident Beam: </a:t>
            </a:r>
            <a:r>
              <a:rPr lang="en-US" sz="2200" baseline="3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20,16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 + </a:t>
            </a:r>
            <a:r>
              <a:rPr lang="en-US" sz="2200" baseline="3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 @ 3 MeV/A</a:t>
            </a:r>
          </a:p>
          <a:p>
            <a:pPr eaLnBrk="1" hangingPunct="1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Intensity of </a:t>
            </a:r>
            <a:r>
              <a:rPr lang="en-US" sz="2200" baseline="3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O: 1-2x10</a:t>
            </a:r>
            <a:r>
              <a:rPr lang="en-US" sz="2200" baseline="3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pps</a:t>
            </a:r>
            <a:endParaRPr lang="en-US" sz="2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Degrader ion chamber (CF</a:t>
            </a:r>
            <a:r>
              <a:rPr lang="en-US" sz="2200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reduces energy</a:t>
            </a:r>
          </a:p>
          <a:p>
            <a:pPr eaLnBrk="1" hangingPunct="1">
              <a:spcBef>
                <a:spcPts val="600"/>
              </a:spcBef>
            </a:pP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to1-2 MeV/A and identifies particle (</a:t>
            </a:r>
            <a:r>
              <a:rPr lang="el-GR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E)</a:t>
            </a:r>
          </a:p>
          <a:p>
            <a:pPr eaLnBrk="1" hangingPunct="1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Target: 100 µg/cm</a:t>
            </a:r>
            <a:r>
              <a:rPr lang="en-US" sz="2200" baseline="30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carbon foil </a:t>
            </a:r>
          </a:p>
          <a:p>
            <a:pPr eaLnBrk="1" hangingPunct="1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T2: </a:t>
            </a:r>
            <a:r>
              <a:rPr lang="en-US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θ</a:t>
            </a:r>
            <a:r>
              <a:rPr lang="en-US" sz="2200" baseline="-6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Lab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= 3.5 - 10.8°; T3: </a:t>
            </a:r>
            <a:r>
              <a:rPr lang="en-US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θ</a:t>
            </a:r>
            <a:r>
              <a:rPr lang="en-US" sz="2200" baseline="-6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Lab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= 11.3 - 21.8°</a:t>
            </a:r>
          </a:p>
          <a:p>
            <a:pPr eaLnBrk="1" hangingPunct="1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Time-of-Flight (TOF) between target-MCP and Si (T2, T3)</a:t>
            </a:r>
          </a:p>
        </p:txBody>
      </p:sp>
      <p:grpSp>
        <p:nvGrpSpPr>
          <p:cNvPr id="7176" name="Group 8"/>
          <p:cNvGrpSpPr>
            <a:grpSpLocks/>
          </p:cNvGrpSpPr>
          <p:nvPr/>
        </p:nvGrpSpPr>
        <p:grpSpPr bwMode="auto">
          <a:xfrm>
            <a:off x="473075" y="648494"/>
            <a:ext cx="8285163" cy="2454275"/>
            <a:chOff x="477157" y="2961250"/>
            <a:chExt cx="7620000" cy="2210914"/>
          </a:xfrm>
        </p:grpSpPr>
        <p:grpSp>
          <p:nvGrpSpPr>
            <p:cNvPr id="7178" name="Group 9"/>
            <p:cNvGrpSpPr>
              <a:grpSpLocks/>
            </p:cNvGrpSpPr>
            <p:nvPr/>
          </p:nvGrpSpPr>
          <p:grpSpPr bwMode="auto">
            <a:xfrm>
              <a:off x="477157" y="2961250"/>
              <a:ext cx="7620000" cy="2210914"/>
              <a:chOff x="228600" y="675250"/>
              <a:chExt cx="7620000" cy="2210914"/>
            </a:xfrm>
          </p:grpSpPr>
          <p:sp>
            <p:nvSpPr>
              <p:cNvPr id="7180" name="TextBox 11"/>
              <p:cNvSpPr txBox="1">
                <a:spLocks noChangeArrowheads="1"/>
              </p:cNvSpPr>
              <p:nvPr/>
            </p:nvSpPr>
            <p:spPr bwMode="auto">
              <a:xfrm>
                <a:off x="228600" y="914400"/>
                <a:ext cx="1165704" cy="2616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ea typeface="ヒラギノ角ゴ ProN W3" charset="0"/>
                    <a:cs typeface="ヒラギノ角ゴ ProN W3" charset="0"/>
                    <a:sym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ea typeface="ヒラギノ角ゴ ProN W3" charset="0"/>
                    <a:cs typeface="ヒラギノ角ゴ ProN W3" charset="0"/>
                    <a:sym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ea typeface="ヒラギノ角ゴ ProN W3" charset="0"/>
                    <a:cs typeface="ヒラギノ角ゴ ProN W3" charset="0"/>
                    <a:sym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ea typeface="ヒラギノ角ゴ ProN W3" charset="0"/>
                    <a:cs typeface="ヒラギノ角ゴ ProN W3" charset="0"/>
                    <a:sym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ea typeface="ヒラギノ角ゴ ProN W3" charset="0"/>
                    <a:cs typeface="ヒラギノ角ゴ ProN W3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ea typeface="ヒラギノ角ゴ ProN W3" charset="0"/>
                    <a:cs typeface="ヒラギノ角ゴ ProN W3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ea typeface="ヒラギノ角ゴ ProN W3" charset="0"/>
                    <a:cs typeface="ヒラギノ角ゴ ProN W3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ea typeface="ヒラギノ角ゴ ProN W3" charset="0"/>
                    <a:cs typeface="ヒラギノ角ゴ ProN W3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ea typeface="ヒラギノ角ゴ ProN W3" charset="0"/>
                    <a:cs typeface="ヒラギノ角ゴ ProN W3" charset="0"/>
                    <a:sym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sz="1100"/>
                  <a:t>Active Collimator</a:t>
                </a:r>
              </a:p>
            </p:txBody>
          </p:sp>
          <p:grpSp>
            <p:nvGrpSpPr>
              <p:cNvPr id="7181" name="Group 12"/>
              <p:cNvGrpSpPr>
                <a:grpSpLocks/>
              </p:cNvGrpSpPr>
              <p:nvPr/>
            </p:nvGrpSpPr>
            <p:grpSpPr bwMode="auto">
              <a:xfrm>
                <a:off x="457200" y="675250"/>
                <a:ext cx="7391400" cy="2210914"/>
                <a:chOff x="457200" y="675250"/>
                <a:chExt cx="7391400" cy="2210914"/>
              </a:xfrm>
            </p:grpSpPr>
            <p:grpSp>
              <p:nvGrpSpPr>
                <p:cNvPr id="7182" name="Group 13"/>
                <p:cNvGrpSpPr>
                  <a:grpSpLocks/>
                </p:cNvGrpSpPr>
                <p:nvPr/>
              </p:nvGrpSpPr>
              <p:grpSpPr bwMode="auto">
                <a:xfrm>
                  <a:off x="773352" y="1219200"/>
                  <a:ext cx="76200" cy="990600"/>
                  <a:chOff x="762000" y="1219200"/>
                  <a:chExt cx="76200" cy="990600"/>
                </a:xfrm>
              </p:grpSpPr>
              <p:sp>
                <p:nvSpPr>
                  <p:cNvPr id="55" name="Rectangle 54"/>
                  <p:cNvSpPr/>
                  <p:nvPr/>
                </p:nvSpPr>
                <p:spPr>
                  <a:xfrm>
                    <a:off x="777907" y="1218683"/>
                    <a:ext cx="75922" cy="381833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>
                      <a:sym typeface="Arial" charset="0"/>
                    </a:endParaRPr>
                  </a:p>
                </p:txBody>
              </p:sp>
              <p:sp>
                <p:nvSpPr>
                  <p:cNvPr id="56" name="Rectangle 55"/>
                  <p:cNvSpPr/>
                  <p:nvPr/>
                </p:nvSpPr>
                <p:spPr>
                  <a:xfrm>
                    <a:off x="777907" y="1827900"/>
                    <a:ext cx="75922" cy="381833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>
                      <a:sym typeface="Arial" charset="0"/>
                    </a:endParaRPr>
                  </a:p>
                </p:txBody>
              </p:sp>
            </p:grpSp>
            <p:grpSp>
              <p:nvGrpSpPr>
                <p:cNvPr id="7183" name="Group 14"/>
                <p:cNvGrpSpPr>
                  <a:grpSpLocks/>
                </p:cNvGrpSpPr>
                <p:nvPr/>
              </p:nvGrpSpPr>
              <p:grpSpPr bwMode="auto">
                <a:xfrm>
                  <a:off x="457200" y="1562100"/>
                  <a:ext cx="7086600" cy="304800"/>
                  <a:chOff x="533400" y="3028950"/>
                  <a:chExt cx="7086600" cy="304800"/>
                </a:xfrm>
              </p:grpSpPr>
              <p:sp>
                <p:nvSpPr>
                  <p:cNvPr id="53" name="Right Arrow 52"/>
                  <p:cNvSpPr/>
                  <p:nvPr/>
                </p:nvSpPr>
                <p:spPr>
                  <a:xfrm>
                    <a:off x="534028" y="3028754"/>
                    <a:ext cx="7085621" cy="304608"/>
                  </a:xfrm>
                  <a:prstGeom prst="rightArrow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>
                      <a:sym typeface="Arial" charset="0"/>
                    </a:endParaRPr>
                  </a:p>
                </p:txBody>
              </p:sp>
              <p:sp>
                <p:nvSpPr>
                  <p:cNvPr id="7215" name="TextBox 5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752600" y="3050545"/>
                    <a:ext cx="797013" cy="26161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 sz="2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ヒラギノ角ゴ ProN W3" charset="0"/>
                        <a:cs typeface="ヒラギノ角ゴ ProN W3" charset="0"/>
                        <a:sym typeface="Arial" panose="020B0604020202020204" pitchFamily="34" charset="0"/>
                      </a:defRPr>
                    </a:lvl1pPr>
                    <a:lvl2pPr marL="742950" indent="-285750" eaLnBrk="0" hangingPunct="0">
                      <a:defRPr sz="2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ヒラギノ角ゴ ProN W3" charset="0"/>
                        <a:cs typeface="ヒラギノ角ゴ ProN W3" charset="0"/>
                        <a:sym typeface="Arial" panose="020B0604020202020204" pitchFamily="34" charset="0"/>
                      </a:defRPr>
                    </a:lvl2pPr>
                    <a:lvl3pPr marL="1143000" indent="-228600" eaLnBrk="0" hangingPunct="0">
                      <a:defRPr sz="2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ヒラギノ角ゴ ProN W3" charset="0"/>
                        <a:cs typeface="ヒラギノ角ゴ ProN W3" charset="0"/>
                        <a:sym typeface="Arial" panose="020B0604020202020204" pitchFamily="34" charset="0"/>
                      </a:defRPr>
                    </a:lvl3pPr>
                    <a:lvl4pPr marL="1600200" indent="-228600" eaLnBrk="0" hangingPunct="0">
                      <a:defRPr sz="2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ヒラギノ角ゴ ProN W3" charset="0"/>
                        <a:cs typeface="ヒラギノ角ゴ ProN W3" charset="0"/>
                        <a:sym typeface="Arial" panose="020B0604020202020204" pitchFamily="34" charset="0"/>
                      </a:defRPr>
                    </a:lvl4pPr>
                    <a:lvl5pPr marL="2057400" indent="-228600" eaLnBrk="0" hangingPunct="0">
                      <a:defRPr sz="2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ヒラギノ角ゴ ProN W3" charset="0"/>
                        <a:cs typeface="ヒラギノ角ゴ ProN W3" charset="0"/>
                        <a:sym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ヒラギノ角ゴ ProN W3" charset="0"/>
                        <a:cs typeface="ヒラギノ角ゴ ProN W3" charset="0"/>
                        <a:sym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ヒラギノ角ゴ ProN W3" charset="0"/>
                        <a:cs typeface="ヒラギノ角ゴ ProN W3" charset="0"/>
                        <a:sym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ヒラギノ角ゴ ProN W3" charset="0"/>
                        <a:cs typeface="ヒラギノ角ゴ ProN W3" charset="0"/>
                        <a:sym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ヒラギノ角ゴ ProN W3" charset="0"/>
                        <a:cs typeface="ヒラギノ角ゴ ProN W3" charset="0"/>
                        <a:sym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r>
                      <a:rPr lang="en-US" sz="1100" b="1" baseline="30000"/>
                      <a:t>20</a:t>
                    </a:r>
                    <a:r>
                      <a:rPr lang="en-US" sz="1100" b="1"/>
                      <a:t>O  BEAM</a:t>
                    </a:r>
                    <a:endParaRPr lang="en-US" sz="1100" b="1" baseline="30000"/>
                  </a:p>
                </p:txBody>
              </p:sp>
            </p:grpSp>
            <p:sp>
              <p:nvSpPr>
                <p:cNvPr id="16" name="Right Triangle 15"/>
                <p:cNvSpPr/>
                <p:nvPr/>
              </p:nvSpPr>
              <p:spPr>
                <a:xfrm rot="16200000">
                  <a:off x="3563285" y="1543771"/>
                  <a:ext cx="341790" cy="303690"/>
                </a:xfrm>
                <a:prstGeom prst="rtTriangl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ym typeface="Arial" charset="0"/>
                  </a:endParaRPr>
                </a:p>
              </p:txBody>
            </p:sp>
            <p:grpSp>
              <p:nvGrpSpPr>
                <p:cNvPr id="7185" name="Group 16"/>
                <p:cNvGrpSpPr>
                  <a:grpSpLocks/>
                </p:cNvGrpSpPr>
                <p:nvPr/>
              </p:nvGrpSpPr>
              <p:grpSpPr bwMode="auto">
                <a:xfrm>
                  <a:off x="2563220" y="1486109"/>
                  <a:ext cx="686223" cy="456198"/>
                  <a:chOff x="2514455" y="1486109"/>
                  <a:chExt cx="686223" cy="456198"/>
                </a:xfrm>
              </p:grpSpPr>
              <p:sp>
                <p:nvSpPr>
                  <p:cNvPr id="44" name="Rectangle 43"/>
                  <p:cNvSpPr/>
                  <p:nvPr/>
                </p:nvSpPr>
                <p:spPr>
                  <a:xfrm>
                    <a:off x="2514455" y="1486109"/>
                    <a:ext cx="686223" cy="456198"/>
                  </a:xfrm>
                  <a:prstGeom prst="rect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>
                      <a:sym typeface="Arial" charset="0"/>
                    </a:endParaRPr>
                  </a:p>
                </p:txBody>
              </p:sp>
              <p:cxnSp>
                <p:nvCxnSpPr>
                  <p:cNvPr id="45" name="Straight Connector 44"/>
                  <p:cNvCxnSpPr/>
                  <p:nvPr/>
                </p:nvCxnSpPr>
                <p:spPr>
                  <a:xfrm>
                    <a:off x="2552416" y="1524722"/>
                    <a:ext cx="610300" cy="0"/>
                  </a:xfrm>
                  <a:prstGeom prst="line">
                    <a:avLst/>
                  </a:prstGeom>
                  <a:ln w="317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7186" name="Group 17"/>
                <p:cNvGrpSpPr>
                  <a:grpSpLocks/>
                </p:cNvGrpSpPr>
                <p:nvPr/>
              </p:nvGrpSpPr>
              <p:grpSpPr bwMode="auto">
                <a:xfrm>
                  <a:off x="6553200" y="1238250"/>
                  <a:ext cx="1295400" cy="914400"/>
                  <a:chOff x="6553200" y="1238250"/>
                  <a:chExt cx="1295400" cy="914400"/>
                </a:xfrm>
              </p:grpSpPr>
              <p:sp>
                <p:nvSpPr>
                  <p:cNvPr id="36" name="Rectangle 35"/>
                  <p:cNvSpPr/>
                  <p:nvPr/>
                </p:nvSpPr>
                <p:spPr>
                  <a:xfrm>
                    <a:off x="6553536" y="1238704"/>
                    <a:ext cx="1295064" cy="913825"/>
                  </a:xfrm>
                  <a:prstGeom prst="rect">
                    <a:avLst/>
                  </a:prstGeom>
                  <a:noFill/>
                  <a:ln>
                    <a:solidFill>
                      <a:schemeClr val="bg2">
                        <a:lumMod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>
                      <a:sym typeface="Arial" charset="0"/>
                    </a:endParaRPr>
                  </a:p>
                </p:txBody>
              </p:sp>
              <p:cxnSp>
                <p:nvCxnSpPr>
                  <p:cNvPr id="37" name="Straight Connector 36"/>
                  <p:cNvCxnSpPr/>
                  <p:nvPr/>
                </p:nvCxnSpPr>
                <p:spPr>
                  <a:xfrm>
                    <a:off x="6629458" y="1295908"/>
                    <a:ext cx="1143219" cy="0"/>
                  </a:xfrm>
                  <a:prstGeom prst="line">
                    <a:avLst/>
                  </a:prstGeom>
                  <a:ln w="317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7206" name="Group 37"/>
                  <p:cNvGrpSpPr>
                    <a:grpSpLocks/>
                  </p:cNvGrpSpPr>
                  <p:nvPr/>
                </p:nvGrpSpPr>
                <p:grpSpPr bwMode="auto">
                  <a:xfrm>
                    <a:off x="6667500" y="2057400"/>
                    <a:ext cx="1066800" cy="0"/>
                    <a:chOff x="6629400" y="2362200"/>
                    <a:chExt cx="1066800" cy="0"/>
                  </a:xfrm>
                </p:grpSpPr>
                <p:cxnSp>
                  <p:nvCxnSpPr>
                    <p:cNvPr id="39" name="Straight Connector 38"/>
                    <p:cNvCxnSpPr/>
                    <p:nvPr/>
                  </p:nvCxnSpPr>
                  <p:spPr>
                    <a:xfrm>
                      <a:off x="6629320" y="2147483647"/>
                      <a:ext cx="151845" cy="0"/>
                    </a:xfrm>
                    <a:prstGeom prst="line">
                      <a:avLst/>
                    </a:prstGeom>
                    <a:ln w="317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0" name="Straight Connector 39"/>
                    <p:cNvCxnSpPr/>
                    <p:nvPr/>
                  </p:nvCxnSpPr>
                  <p:spPr>
                    <a:xfrm>
                      <a:off x="6858548" y="2147483647"/>
                      <a:ext cx="151845" cy="0"/>
                    </a:xfrm>
                    <a:prstGeom prst="line">
                      <a:avLst/>
                    </a:prstGeom>
                    <a:ln w="317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1" name="Straight Connector 40"/>
                    <p:cNvCxnSpPr/>
                    <p:nvPr/>
                  </p:nvCxnSpPr>
                  <p:spPr>
                    <a:xfrm>
                      <a:off x="7086316" y="2147483647"/>
                      <a:ext cx="153305" cy="0"/>
                    </a:xfrm>
                    <a:prstGeom prst="line">
                      <a:avLst/>
                    </a:prstGeom>
                    <a:ln w="317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2" name="Straight Connector 41"/>
                    <p:cNvCxnSpPr/>
                    <p:nvPr/>
                  </p:nvCxnSpPr>
                  <p:spPr>
                    <a:xfrm>
                      <a:off x="7315543" y="2147483647"/>
                      <a:ext cx="151845" cy="0"/>
                    </a:xfrm>
                    <a:prstGeom prst="line">
                      <a:avLst/>
                    </a:prstGeom>
                    <a:ln w="317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3" name="Straight Connector 42"/>
                    <p:cNvCxnSpPr/>
                    <p:nvPr/>
                  </p:nvCxnSpPr>
                  <p:spPr>
                    <a:xfrm>
                      <a:off x="7544771" y="2147483647"/>
                      <a:ext cx="151845" cy="0"/>
                    </a:xfrm>
                    <a:prstGeom prst="line">
                      <a:avLst/>
                    </a:prstGeom>
                    <a:ln w="317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sp>
              <p:nvSpPr>
                <p:cNvPr id="7187" name="TextBox 18"/>
                <p:cNvSpPr txBox="1">
                  <a:spLocks noChangeArrowheads="1"/>
                </p:cNvSpPr>
                <p:nvPr/>
              </p:nvSpPr>
              <p:spPr bwMode="auto">
                <a:xfrm>
                  <a:off x="2423601" y="990600"/>
                  <a:ext cx="965329" cy="43088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  <a:ea typeface="ヒラギノ角ゴ ProN W3" charset="0"/>
                      <a:cs typeface="ヒラギノ角ゴ ProN W3" charset="0"/>
                      <a:sym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  <a:ea typeface="ヒラギノ角ゴ ProN W3" charset="0"/>
                      <a:cs typeface="ヒラギノ角ゴ ProN W3" charset="0"/>
                      <a:sym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  <a:ea typeface="ヒラギノ角ゴ ProN W3" charset="0"/>
                      <a:cs typeface="ヒラギノ角ゴ ProN W3" charset="0"/>
                      <a:sym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  <a:ea typeface="ヒラギノ角ゴ ProN W3" charset="0"/>
                      <a:cs typeface="ヒラギノ角ゴ ProN W3" charset="0"/>
                      <a:sym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  <a:ea typeface="ヒラギノ角ゴ ProN W3" charset="0"/>
                      <a:cs typeface="ヒラギノ角ゴ ProN W3" charset="0"/>
                      <a:sym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  <a:ea typeface="ヒラギノ角ゴ ProN W3" charset="0"/>
                      <a:cs typeface="ヒラギノ角ゴ ProN W3" charset="0"/>
                      <a:sym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  <a:ea typeface="ヒラギノ角ゴ ProN W3" charset="0"/>
                      <a:cs typeface="ヒラギノ角ゴ ProN W3" charset="0"/>
                      <a:sym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  <a:ea typeface="ヒラギノ角ゴ ProN W3" charset="0"/>
                      <a:cs typeface="ヒラギノ角ゴ ProN W3" charset="0"/>
                      <a:sym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  <a:ea typeface="ヒラギノ角ゴ ProN W3" charset="0"/>
                      <a:cs typeface="ヒラギノ角ゴ ProN W3" charset="0"/>
                      <a:sym typeface="Arial" panose="020B0604020202020204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1100"/>
                    <a:t>Degrader Ion </a:t>
                  </a:r>
                </a:p>
                <a:p>
                  <a:pPr algn="ctr" eaLnBrk="1" hangingPunct="1"/>
                  <a:r>
                    <a:rPr lang="en-US" sz="1100"/>
                    <a:t>Chamber</a:t>
                  </a:r>
                </a:p>
              </p:txBody>
            </p:sp>
            <p:grpSp>
              <p:nvGrpSpPr>
                <p:cNvPr id="7188" name="Group 19"/>
                <p:cNvGrpSpPr>
                  <a:grpSpLocks/>
                </p:cNvGrpSpPr>
                <p:nvPr/>
              </p:nvGrpSpPr>
              <p:grpSpPr bwMode="auto">
                <a:xfrm>
                  <a:off x="3772272" y="675250"/>
                  <a:ext cx="476412" cy="1477400"/>
                  <a:chOff x="3772272" y="675250"/>
                  <a:chExt cx="476412" cy="1477400"/>
                </a:xfrm>
              </p:grpSpPr>
              <p:sp>
                <p:nvSpPr>
                  <p:cNvPr id="34" name="Rectangle 33"/>
                  <p:cNvSpPr/>
                  <p:nvPr/>
                </p:nvSpPr>
                <p:spPr>
                  <a:xfrm>
                    <a:off x="3988229" y="1238704"/>
                    <a:ext cx="45261" cy="913825"/>
                  </a:xfrm>
                  <a:prstGeom prst="rect">
                    <a:avLst/>
                  </a:prstGeom>
                  <a:solidFill>
                    <a:schemeClr val="tx2">
                      <a:lumMod val="60000"/>
                      <a:lumOff val="40000"/>
                    </a:schemeClr>
                  </a:solidFill>
                  <a:ln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>
                      <a:sym typeface="Arial" charset="0"/>
                    </a:endParaRPr>
                  </a:p>
                </p:txBody>
              </p:sp>
              <p:sp>
                <p:nvSpPr>
                  <p:cNvPr id="7203" name="TextBox 3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772272" y="675250"/>
                    <a:ext cx="476412" cy="26161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 sz="2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ヒラギノ角ゴ ProN W3" charset="0"/>
                        <a:cs typeface="ヒラギノ角ゴ ProN W3" charset="0"/>
                        <a:sym typeface="Arial" panose="020B0604020202020204" pitchFamily="34" charset="0"/>
                      </a:defRPr>
                    </a:lvl1pPr>
                    <a:lvl2pPr marL="742950" indent="-285750" eaLnBrk="0" hangingPunct="0">
                      <a:defRPr sz="2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ヒラギノ角ゴ ProN W3" charset="0"/>
                        <a:cs typeface="ヒラギノ角ゴ ProN W3" charset="0"/>
                        <a:sym typeface="Arial" panose="020B0604020202020204" pitchFamily="34" charset="0"/>
                      </a:defRPr>
                    </a:lvl2pPr>
                    <a:lvl3pPr marL="1143000" indent="-228600" eaLnBrk="0" hangingPunct="0">
                      <a:defRPr sz="2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ヒラギノ角ゴ ProN W3" charset="0"/>
                        <a:cs typeface="ヒラギノ角ゴ ProN W3" charset="0"/>
                        <a:sym typeface="Arial" panose="020B0604020202020204" pitchFamily="34" charset="0"/>
                      </a:defRPr>
                    </a:lvl3pPr>
                    <a:lvl4pPr marL="1600200" indent="-228600" eaLnBrk="0" hangingPunct="0">
                      <a:defRPr sz="2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ヒラギノ角ゴ ProN W3" charset="0"/>
                        <a:cs typeface="ヒラギノ角ゴ ProN W3" charset="0"/>
                        <a:sym typeface="Arial" panose="020B0604020202020204" pitchFamily="34" charset="0"/>
                      </a:defRPr>
                    </a:lvl4pPr>
                    <a:lvl5pPr marL="2057400" indent="-228600" eaLnBrk="0" hangingPunct="0">
                      <a:defRPr sz="2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ヒラギノ角ゴ ProN W3" charset="0"/>
                        <a:cs typeface="ヒラギノ角ゴ ProN W3" charset="0"/>
                        <a:sym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ヒラギノ角ゴ ProN W3" charset="0"/>
                        <a:cs typeface="ヒラギノ角ゴ ProN W3" charset="0"/>
                        <a:sym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ヒラギノ角ゴ ProN W3" charset="0"/>
                        <a:cs typeface="ヒラギノ角ゴ ProN W3" charset="0"/>
                        <a:sym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ヒラギノ角ゴ ProN W3" charset="0"/>
                        <a:cs typeface="ヒラギノ角ゴ ProN W3" charset="0"/>
                        <a:sym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ヒラギノ角ゴ ProN W3" charset="0"/>
                        <a:cs typeface="ヒラギノ角ゴ ProN W3" charset="0"/>
                        <a:sym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r>
                      <a:rPr lang="en-US" sz="1100"/>
                      <a:t>SBD</a:t>
                    </a:r>
                  </a:p>
                </p:txBody>
              </p:sp>
            </p:grpSp>
            <p:sp>
              <p:nvSpPr>
                <p:cNvPr id="7189" name="TextBox 20"/>
                <p:cNvSpPr txBox="1">
                  <a:spLocks noChangeArrowheads="1"/>
                </p:cNvSpPr>
                <p:nvPr/>
              </p:nvSpPr>
              <p:spPr bwMode="auto">
                <a:xfrm>
                  <a:off x="3352800" y="2286000"/>
                  <a:ext cx="817853" cy="60016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  <a:ea typeface="ヒラギノ角ゴ ProN W3" charset="0"/>
                      <a:cs typeface="ヒラギノ角ゴ ProN W3" charset="0"/>
                      <a:sym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  <a:ea typeface="ヒラギノ角ゴ ProN W3" charset="0"/>
                      <a:cs typeface="ヒラギノ角ゴ ProN W3" charset="0"/>
                      <a:sym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  <a:ea typeface="ヒラギノ角ゴ ProN W3" charset="0"/>
                      <a:cs typeface="ヒラギノ角ゴ ProN W3" charset="0"/>
                      <a:sym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  <a:ea typeface="ヒラギノ角ゴ ProN W3" charset="0"/>
                      <a:cs typeface="ヒラギノ角ゴ ProN W3" charset="0"/>
                      <a:sym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  <a:ea typeface="ヒラギノ角ゴ ProN W3" charset="0"/>
                      <a:cs typeface="ヒラギノ角ゴ ProN W3" charset="0"/>
                      <a:sym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  <a:ea typeface="ヒラギノ角ゴ ProN W3" charset="0"/>
                      <a:cs typeface="ヒラギノ角ゴ ProN W3" charset="0"/>
                      <a:sym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  <a:ea typeface="ヒラギノ角ゴ ProN W3" charset="0"/>
                      <a:cs typeface="ヒラギノ角ゴ ProN W3" charset="0"/>
                      <a:sym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  <a:ea typeface="ヒラギノ角ゴ ProN W3" charset="0"/>
                      <a:cs typeface="ヒラギノ角ゴ ProN W3" charset="0"/>
                      <a:sym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  <a:ea typeface="ヒラギノ角ゴ ProN W3" charset="0"/>
                      <a:cs typeface="ヒラギノ角ゴ ProN W3" charset="0"/>
                      <a:sym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en-US" sz="1100"/>
                    <a:t>1</a:t>
                  </a:r>
                  <a:r>
                    <a:rPr lang="en-US" sz="1100" baseline="30000"/>
                    <a:t>st</a:t>
                  </a:r>
                  <a:r>
                    <a:rPr lang="en-US" sz="1100"/>
                    <a:t> Timing</a:t>
                  </a:r>
                </a:p>
                <a:p>
                  <a:pPr eaLnBrk="1" hangingPunct="1"/>
                  <a:r>
                    <a:rPr lang="en-US" sz="1100"/>
                    <a:t>Detector </a:t>
                  </a:r>
                </a:p>
                <a:p>
                  <a:pPr eaLnBrk="1" hangingPunct="1"/>
                  <a:r>
                    <a:rPr lang="en-US" sz="1100"/>
                    <a:t>and target</a:t>
                  </a:r>
                </a:p>
              </p:txBody>
            </p:sp>
            <p:grpSp>
              <p:nvGrpSpPr>
                <p:cNvPr id="7190" name="Group 21"/>
                <p:cNvGrpSpPr>
                  <a:grpSpLocks/>
                </p:cNvGrpSpPr>
                <p:nvPr/>
              </p:nvGrpSpPr>
              <p:grpSpPr bwMode="auto">
                <a:xfrm>
                  <a:off x="5105400" y="1447800"/>
                  <a:ext cx="772969" cy="1269087"/>
                  <a:chOff x="5105400" y="1447800"/>
                  <a:chExt cx="772969" cy="1269087"/>
                </a:xfrm>
              </p:grpSpPr>
              <p:sp>
                <p:nvSpPr>
                  <p:cNvPr id="32" name="Right Triangle 31"/>
                  <p:cNvSpPr/>
                  <p:nvPr/>
                </p:nvSpPr>
                <p:spPr>
                  <a:xfrm rot="16200000">
                    <a:off x="5253970" y="1456378"/>
                    <a:ext cx="476218" cy="458456"/>
                  </a:xfrm>
                  <a:prstGeom prst="rtTriangle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>
                      <a:sym typeface="Arial" charset="0"/>
                    </a:endParaRPr>
                  </a:p>
                </p:txBody>
              </p:sp>
              <p:sp>
                <p:nvSpPr>
                  <p:cNvPr id="7201" name="TextBox 3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105400" y="2286000"/>
                    <a:ext cx="772969" cy="43088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 sz="2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ヒラギノ角ゴ ProN W3" charset="0"/>
                        <a:cs typeface="ヒラギノ角ゴ ProN W3" charset="0"/>
                        <a:sym typeface="Arial" panose="020B0604020202020204" pitchFamily="34" charset="0"/>
                      </a:defRPr>
                    </a:lvl1pPr>
                    <a:lvl2pPr marL="742950" indent="-285750" eaLnBrk="0" hangingPunct="0">
                      <a:defRPr sz="2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ヒラギノ角ゴ ProN W3" charset="0"/>
                        <a:cs typeface="ヒラギノ角ゴ ProN W3" charset="0"/>
                        <a:sym typeface="Arial" panose="020B0604020202020204" pitchFamily="34" charset="0"/>
                      </a:defRPr>
                    </a:lvl2pPr>
                    <a:lvl3pPr marL="1143000" indent="-228600" eaLnBrk="0" hangingPunct="0">
                      <a:defRPr sz="2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ヒラギノ角ゴ ProN W3" charset="0"/>
                        <a:cs typeface="ヒラギノ角ゴ ProN W3" charset="0"/>
                        <a:sym typeface="Arial" panose="020B0604020202020204" pitchFamily="34" charset="0"/>
                      </a:defRPr>
                    </a:lvl3pPr>
                    <a:lvl4pPr marL="1600200" indent="-228600" eaLnBrk="0" hangingPunct="0">
                      <a:defRPr sz="2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ヒラギノ角ゴ ProN W3" charset="0"/>
                        <a:cs typeface="ヒラギノ角ゴ ProN W3" charset="0"/>
                        <a:sym typeface="Arial" panose="020B0604020202020204" pitchFamily="34" charset="0"/>
                      </a:defRPr>
                    </a:lvl4pPr>
                    <a:lvl5pPr marL="2057400" indent="-228600" eaLnBrk="0" hangingPunct="0">
                      <a:defRPr sz="2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ヒラギノ角ゴ ProN W3" charset="0"/>
                        <a:cs typeface="ヒラギノ角ゴ ProN W3" charset="0"/>
                        <a:sym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ヒラギノ角ゴ ProN W3" charset="0"/>
                        <a:cs typeface="ヒラギノ角ゴ ProN W3" charset="0"/>
                        <a:sym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ヒラギノ角ゴ ProN W3" charset="0"/>
                        <a:cs typeface="ヒラギノ角ゴ ProN W3" charset="0"/>
                        <a:sym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ヒラギノ角ゴ ProN W3" charset="0"/>
                        <a:cs typeface="ヒラギノ角ゴ ProN W3" charset="0"/>
                        <a:sym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ヒラギノ角ゴ ProN W3" charset="0"/>
                        <a:cs typeface="ヒラギノ角ゴ ProN W3" charset="0"/>
                        <a:sym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r>
                      <a:rPr lang="en-US" sz="1100"/>
                      <a:t>2</a:t>
                    </a:r>
                    <a:r>
                      <a:rPr lang="en-US" sz="1100" baseline="30000"/>
                      <a:t>nd</a:t>
                    </a:r>
                    <a:r>
                      <a:rPr lang="en-US" sz="1100"/>
                      <a:t> Timing</a:t>
                    </a:r>
                  </a:p>
                  <a:p>
                    <a:pPr eaLnBrk="1" hangingPunct="1"/>
                    <a:r>
                      <a:rPr lang="en-US" sz="1100"/>
                      <a:t>Detector</a:t>
                    </a:r>
                  </a:p>
                </p:txBody>
              </p:sp>
            </p:grpSp>
            <p:sp>
              <p:nvSpPr>
                <p:cNvPr id="23" name="Rectangle 22"/>
                <p:cNvSpPr/>
                <p:nvPr/>
              </p:nvSpPr>
              <p:spPr>
                <a:xfrm>
                  <a:off x="4407262" y="1228693"/>
                  <a:ext cx="45262" cy="381834"/>
                </a:xfrm>
                <a:prstGeom prst="rect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ym typeface="Arial" charset="0"/>
                  </a:endParaRPr>
                </a:p>
              </p:txBody>
            </p:sp>
            <p:sp>
              <p:nvSpPr>
                <p:cNvPr id="24" name="Rectangle 23"/>
                <p:cNvSpPr/>
                <p:nvPr/>
              </p:nvSpPr>
              <p:spPr>
                <a:xfrm>
                  <a:off x="4407262" y="1817889"/>
                  <a:ext cx="45262" cy="381834"/>
                </a:xfrm>
                <a:prstGeom prst="rect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ym typeface="Arial" charset="0"/>
                  </a:endParaRPr>
                </a:p>
              </p:txBody>
            </p:sp>
            <p:sp>
              <p:nvSpPr>
                <p:cNvPr id="7193" name="TextBox 24"/>
                <p:cNvSpPr txBox="1">
                  <a:spLocks noChangeArrowheads="1"/>
                </p:cNvSpPr>
                <p:nvPr/>
              </p:nvSpPr>
              <p:spPr bwMode="auto">
                <a:xfrm>
                  <a:off x="4267200" y="928687"/>
                  <a:ext cx="325730" cy="2616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  <a:ea typeface="ヒラギノ角ゴ ProN W3" charset="0"/>
                      <a:cs typeface="ヒラギノ角ゴ ProN W3" charset="0"/>
                      <a:sym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  <a:ea typeface="ヒラギノ角ゴ ProN W3" charset="0"/>
                      <a:cs typeface="ヒラギノ角ゴ ProN W3" charset="0"/>
                      <a:sym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  <a:ea typeface="ヒラギノ角ゴ ProN W3" charset="0"/>
                      <a:cs typeface="ヒラギノ角ゴ ProN W3" charset="0"/>
                      <a:sym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  <a:ea typeface="ヒラギノ角ゴ ProN W3" charset="0"/>
                      <a:cs typeface="ヒラギノ角ゴ ProN W3" charset="0"/>
                      <a:sym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  <a:ea typeface="ヒラギノ角ゴ ProN W3" charset="0"/>
                      <a:cs typeface="ヒラギノ角ゴ ProN W3" charset="0"/>
                      <a:sym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  <a:ea typeface="ヒラギノ角ゴ ProN W3" charset="0"/>
                      <a:cs typeface="ヒラギノ角ゴ ProN W3" charset="0"/>
                      <a:sym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  <a:ea typeface="ヒラギノ角ゴ ProN W3" charset="0"/>
                      <a:cs typeface="ヒラギノ角ゴ ProN W3" charset="0"/>
                      <a:sym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  <a:ea typeface="ヒラギノ角ゴ ProN W3" charset="0"/>
                      <a:cs typeface="ヒラギノ角ゴ ProN W3" charset="0"/>
                      <a:sym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  <a:ea typeface="ヒラギノ角ゴ ProN W3" charset="0"/>
                      <a:cs typeface="ヒラギノ角ゴ ProN W3" charset="0"/>
                      <a:sym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en-US" sz="1100"/>
                    <a:t>T3</a:t>
                  </a:r>
                </a:p>
              </p:txBody>
            </p:sp>
            <p:sp>
              <p:nvSpPr>
                <p:cNvPr id="26" name="Rectangle 25"/>
                <p:cNvSpPr/>
                <p:nvPr/>
              </p:nvSpPr>
              <p:spPr>
                <a:xfrm>
                  <a:off x="4712413" y="1228693"/>
                  <a:ext cx="45261" cy="381834"/>
                </a:xfrm>
                <a:prstGeom prst="rect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ym typeface="Arial" charset="0"/>
                  </a:endParaRPr>
                </a:p>
              </p:txBody>
            </p:sp>
            <p:sp>
              <p:nvSpPr>
                <p:cNvPr id="27" name="Rectangle 26"/>
                <p:cNvSpPr/>
                <p:nvPr/>
              </p:nvSpPr>
              <p:spPr>
                <a:xfrm>
                  <a:off x="4712413" y="1817889"/>
                  <a:ext cx="45261" cy="381834"/>
                </a:xfrm>
                <a:prstGeom prst="rect">
                  <a:avLst/>
                </a:prstGeom>
                <a:solidFill>
                  <a:srgbClr val="FF0000"/>
                </a:solidFill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ym typeface="Arial" charset="0"/>
                  </a:endParaRPr>
                </a:p>
              </p:txBody>
            </p:sp>
            <p:sp>
              <p:nvSpPr>
                <p:cNvPr id="7196" name="TextBox 27"/>
                <p:cNvSpPr txBox="1">
                  <a:spLocks noChangeArrowheads="1"/>
                </p:cNvSpPr>
                <p:nvPr/>
              </p:nvSpPr>
              <p:spPr bwMode="auto">
                <a:xfrm>
                  <a:off x="4572000" y="928687"/>
                  <a:ext cx="325730" cy="2616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  <a:ea typeface="ヒラギノ角ゴ ProN W3" charset="0"/>
                      <a:cs typeface="ヒラギノ角ゴ ProN W3" charset="0"/>
                      <a:sym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  <a:ea typeface="ヒラギノ角ゴ ProN W3" charset="0"/>
                      <a:cs typeface="ヒラギノ角ゴ ProN W3" charset="0"/>
                      <a:sym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  <a:ea typeface="ヒラギノ角ゴ ProN W3" charset="0"/>
                      <a:cs typeface="ヒラギノ角ゴ ProN W3" charset="0"/>
                      <a:sym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  <a:ea typeface="ヒラギノ角ゴ ProN W3" charset="0"/>
                      <a:cs typeface="ヒラギノ角ゴ ProN W3" charset="0"/>
                      <a:sym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  <a:ea typeface="ヒラギノ角ゴ ProN W3" charset="0"/>
                      <a:cs typeface="ヒラギノ角ゴ ProN W3" charset="0"/>
                      <a:sym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  <a:ea typeface="ヒラギノ角ゴ ProN W3" charset="0"/>
                      <a:cs typeface="ヒラギノ角ゴ ProN W3" charset="0"/>
                      <a:sym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  <a:ea typeface="ヒラギノ角ゴ ProN W3" charset="0"/>
                      <a:cs typeface="ヒラギノ角ゴ ProN W3" charset="0"/>
                      <a:sym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  <a:ea typeface="ヒラギノ角ゴ ProN W3" charset="0"/>
                      <a:cs typeface="ヒラギノ角ゴ ProN W3" charset="0"/>
                      <a:sym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  <a:ea typeface="ヒラギノ角ゴ ProN W3" charset="0"/>
                      <a:cs typeface="ヒラギノ角ゴ ProN W3" charset="0"/>
                      <a:sym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en-US" sz="1100"/>
                    <a:t>T2</a:t>
                  </a:r>
                </a:p>
              </p:txBody>
            </p:sp>
            <p:sp>
              <p:nvSpPr>
                <p:cNvPr id="7197" name="TextBox 28"/>
                <p:cNvSpPr txBox="1">
                  <a:spLocks noChangeArrowheads="1"/>
                </p:cNvSpPr>
                <p:nvPr/>
              </p:nvSpPr>
              <p:spPr bwMode="auto">
                <a:xfrm>
                  <a:off x="6648505" y="762000"/>
                  <a:ext cx="1104790" cy="43088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  <a:ea typeface="ヒラギノ角ゴ ProN W3" charset="0"/>
                      <a:cs typeface="ヒラギノ角ゴ ProN W3" charset="0"/>
                      <a:sym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  <a:ea typeface="ヒラギノ角ゴ ProN W3" charset="0"/>
                      <a:cs typeface="ヒラギノ角ゴ ProN W3" charset="0"/>
                      <a:sym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  <a:ea typeface="ヒラギノ角ゴ ProN W3" charset="0"/>
                      <a:cs typeface="ヒラギノ角ゴ ProN W3" charset="0"/>
                      <a:sym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  <a:ea typeface="ヒラギノ角ゴ ProN W3" charset="0"/>
                      <a:cs typeface="ヒラギノ角ゴ ProN W3" charset="0"/>
                      <a:sym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  <a:ea typeface="ヒラギノ角ゴ ProN W3" charset="0"/>
                      <a:cs typeface="ヒラギノ角ゴ ProN W3" charset="0"/>
                      <a:sym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  <a:ea typeface="ヒラギノ角ゴ ProN W3" charset="0"/>
                      <a:cs typeface="ヒラギノ角ゴ ProN W3" charset="0"/>
                      <a:sym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  <a:ea typeface="ヒラギノ角ゴ ProN W3" charset="0"/>
                      <a:cs typeface="ヒラギノ角ゴ ProN W3" charset="0"/>
                      <a:sym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  <a:ea typeface="ヒラギノ角ゴ ProN W3" charset="0"/>
                      <a:cs typeface="ヒラギノ角ゴ ProN W3" charset="0"/>
                      <a:sym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  <a:ea typeface="ヒラギノ角ゴ ProN W3" charset="0"/>
                      <a:cs typeface="ヒラギノ角ゴ ProN W3" charset="0"/>
                      <a:sym typeface="Arial" panose="020B0604020202020204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1100"/>
                    <a:t>Zero Degree Ion</a:t>
                  </a:r>
                </a:p>
                <a:p>
                  <a:pPr algn="ctr" eaLnBrk="1" hangingPunct="1"/>
                  <a:r>
                    <a:rPr lang="en-US" sz="1100"/>
                    <a:t>Chamber</a:t>
                  </a:r>
                </a:p>
              </p:txBody>
            </p:sp>
            <p:sp>
              <p:nvSpPr>
                <p:cNvPr id="7198" name="TextBox 29"/>
                <p:cNvSpPr txBox="1">
                  <a:spLocks noChangeArrowheads="1"/>
                </p:cNvSpPr>
                <p:nvPr/>
              </p:nvSpPr>
              <p:spPr bwMode="auto">
                <a:xfrm>
                  <a:off x="6771135" y="2209800"/>
                  <a:ext cx="859531" cy="2616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  <a:ea typeface="ヒラギノ角ゴ ProN W3" charset="0"/>
                      <a:cs typeface="ヒラギノ角ゴ ProN W3" charset="0"/>
                      <a:sym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  <a:ea typeface="ヒラギノ角ゴ ProN W3" charset="0"/>
                      <a:cs typeface="ヒラギノ角ゴ ProN W3" charset="0"/>
                      <a:sym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  <a:ea typeface="ヒラギノ角ゴ ProN W3" charset="0"/>
                      <a:cs typeface="ヒラギノ角ゴ ProN W3" charset="0"/>
                      <a:sym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  <a:ea typeface="ヒラギノ角ゴ ProN W3" charset="0"/>
                      <a:cs typeface="ヒラギノ角ゴ ProN W3" charset="0"/>
                      <a:sym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  <a:ea typeface="ヒラギノ角ゴ ProN W3" charset="0"/>
                      <a:cs typeface="ヒラギノ角ゴ ProN W3" charset="0"/>
                      <a:sym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  <a:ea typeface="ヒラギノ角ゴ ProN W3" charset="0"/>
                      <a:cs typeface="ヒラギノ角ゴ ProN W3" charset="0"/>
                      <a:sym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  <a:ea typeface="ヒラギノ角ゴ ProN W3" charset="0"/>
                      <a:cs typeface="ヒラギノ角ゴ ProN W3" charset="0"/>
                      <a:sym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  <a:ea typeface="ヒラギノ角ゴ ProN W3" charset="0"/>
                      <a:cs typeface="ヒラギノ角ゴ ProN W3" charset="0"/>
                      <a:sym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  <a:ea typeface="ヒラギノ角ゴ ProN W3" charset="0"/>
                      <a:cs typeface="ヒラギノ角ゴ ProN W3" charset="0"/>
                      <a:sym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el-GR" sz="1100"/>
                    <a:t>Δ</a:t>
                  </a:r>
                  <a:r>
                    <a:rPr lang="en-US" sz="1100"/>
                    <a:t>E1 ….. </a:t>
                  </a:r>
                  <a:r>
                    <a:rPr lang="el-GR" sz="1100"/>
                    <a:t>Δ</a:t>
                  </a:r>
                  <a:r>
                    <a:rPr lang="en-US" sz="1100"/>
                    <a:t>E5</a:t>
                  </a:r>
                </a:p>
              </p:txBody>
            </p:sp>
            <p:sp>
              <p:nvSpPr>
                <p:cNvPr id="7199" name="TextBox 30"/>
                <p:cNvSpPr txBox="1">
                  <a:spLocks noChangeArrowheads="1"/>
                </p:cNvSpPr>
                <p:nvPr/>
              </p:nvSpPr>
              <p:spPr bwMode="auto">
                <a:xfrm>
                  <a:off x="2476500" y="2057400"/>
                  <a:ext cx="859531" cy="2616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  <a:ea typeface="ヒラギノ角ゴ ProN W3" charset="0"/>
                      <a:cs typeface="ヒラギノ角ゴ ProN W3" charset="0"/>
                      <a:sym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  <a:ea typeface="ヒラギノ角ゴ ProN W3" charset="0"/>
                      <a:cs typeface="ヒラギノ角ゴ ProN W3" charset="0"/>
                      <a:sym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  <a:ea typeface="ヒラギノ角ゴ ProN W3" charset="0"/>
                      <a:cs typeface="ヒラギノ角ゴ ProN W3" charset="0"/>
                      <a:sym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  <a:ea typeface="ヒラギノ角ゴ ProN W3" charset="0"/>
                      <a:cs typeface="ヒラギノ角ゴ ProN W3" charset="0"/>
                      <a:sym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  <a:ea typeface="ヒラギノ角ゴ ProN W3" charset="0"/>
                      <a:cs typeface="ヒラギノ角ゴ ProN W3" charset="0"/>
                      <a:sym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  <a:ea typeface="ヒラギノ角ゴ ProN W3" charset="0"/>
                      <a:cs typeface="ヒラギノ角ゴ ProN W3" charset="0"/>
                      <a:sym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  <a:ea typeface="ヒラギノ角ゴ ProN W3" charset="0"/>
                      <a:cs typeface="ヒラギノ角ゴ ProN W3" charset="0"/>
                      <a:sym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  <a:ea typeface="ヒラギノ角ゴ ProN W3" charset="0"/>
                      <a:cs typeface="ヒラギノ角ゴ ProN W3" charset="0"/>
                      <a:sym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  <a:ea typeface="ヒラギノ角ゴ ProN W3" charset="0"/>
                      <a:cs typeface="ヒラギノ角ゴ ProN W3" charset="0"/>
                      <a:sym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el-GR" sz="1100"/>
                    <a:t>Δ</a:t>
                  </a:r>
                  <a:r>
                    <a:rPr lang="en-US" sz="1100"/>
                    <a:t>E1 ….. </a:t>
                  </a:r>
                  <a:r>
                    <a:rPr lang="el-GR" sz="1100"/>
                    <a:t>Δ</a:t>
                  </a:r>
                  <a:r>
                    <a:rPr lang="en-US" sz="1100"/>
                    <a:t>E6</a:t>
                  </a:r>
                </a:p>
              </p:txBody>
            </p:sp>
          </p:grpSp>
        </p:grpSp>
        <p:cxnSp>
          <p:nvCxnSpPr>
            <p:cNvPr id="7179" name="Straight Arrow Connector 10"/>
            <p:cNvCxnSpPr>
              <a:cxnSpLocks noChangeShapeType="1"/>
              <a:stCxn id="34" idx="0"/>
              <a:endCxn id="7203" idx="2"/>
            </p:cNvCxnSpPr>
            <p:nvPr/>
          </p:nvCxnSpPr>
          <p:spPr bwMode="auto">
            <a:xfrm flipH="1" flipV="1">
              <a:off x="4259035" y="3222860"/>
              <a:ext cx="1" cy="301390"/>
            </a:xfrm>
            <a:prstGeom prst="straightConnector1">
              <a:avLst/>
            </a:prstGeom>
            <a:noFill/>
            <a:ln w="25400" algn="ctr">
              <a:solidFill>
                <a:srgbClr val="000000"/>
              </a:solidFill>
              <a:round/>
              <a:headEnd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pic>
        <p:nvPicPr>
          <p:cNvPr id="7177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8581" y="3208338"/>
            <a:ext cx="3216275" cy="241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" name="Rectangle 3"/>
          <p:cNvSpPr>
            <a:spLocks/>
          </p:cNvSpPr>
          <p:nvPr/>
        </p:nvSpPr>
        <p:spPr bwMode="auto">
          <a:xfrm>
            <a:off x="5486400" y="6421438"/>
            <a:ext cx="3692525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en-US" sz="1200" dirty="0" err="1">
                <a:solidFill>
                  <a:schemeClr val="bg1"/>
                </a:solidFill>
                <a:cs typeface="Arial" panose="020B0604020202020204" pitchFamily="34" charset="0"/>
              </a:rPr>
              <a:t>Romualdo</a:t>
            </a:r>
            <a:r>
              <a:rPr lang="en-US" sz="1200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cs typeface="Arial" panose="020B0604020202020204" pitchFamily="34" charset="0"/>
              </a:rPr>
              <a:t>deSouza</a:t>
            </a:r>
            <a:r>
              <a:rPr lang="en-US" sz="1200" dirty="0">
                <a:solidFill>
                  <a:schemeClr val="bg1"/>
                </a:solidFill>
                <a:cs typeface="Arial" panose="020B0604020202020204" pitchFamily="34" charset="0"/>
              </a:rPr>
              <a:t>,  </a:t>
            </a:r>
            <a:r>
              <a:rPr lang="en-US" sz="1200" dirty="0" smtClean="0">
                <a:solidFill>
                  <a:schemeClr val="bg1"/>
                </a:solidFill>
                <a:cs typeface="Arial" panose="020B0604020202020204" pitchFamily="34" charset="0"/>
              </a:rPr>
              <a:t>IWNDT, College Station 2013</a:t>
            </a:r>
            <a:endParaRPr lang="en-US" sz="12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51" name="Rectangle 1"/>
          <p:cNvSpPr>
            <a:spLocks noChangeArrowheads="1"/>
          </p:cNvSpPr>
          <p:nvPr/>
        </p:nvSpPr>
        <p:spPr bwMode="auto">
          <a:xfrm>
            <a:off x="4824972" y="2830452"/>
            <a:ext cx="434125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en-US" sz="1600" dirty="0">
                <a:solidFill>
                  <a:srgbClr val="7030A0"/>
                </a:solidFill>
                <a:latin typeface="Comic Sans MS" panose="030F0702030302020204" pitchFamily="66" charset="0"/>
              </a:rPr>
              <a:t>M.J. Rudolph et al., </a:t>
            </a:r>
            <a:r>
              <a:rPr lang="en-US" sz="16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PRC85</a:t>
            </a:r>
            <a:r>
              <a:rPr lang="en-US" sz="1600" dirty="0">
                <a:solidFill>
                  <a:srgbClr val="7030A0"/>
                </a:solidFill>
                <a:latin typeface="Comic Sans MS" panose="030F0702030302020204" pitchFamily="66" charset="0"/>
              </a:rPr>
              <a:t>, 024605 (2012).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/>
          </p:cNvSpPr>
          <p:nvPr/>
        </p:nvSpPr>
        <p:spPr bwMode="auto">
          <a:xfrm>
            <a:off x="0" y="6172200"/>
            <a:ext cx="9144000" cy="6858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9pPr>
          </a:lstStyle>
          <a:p>
            <a:pPr eaLnBrk="1" hangingPunct="1"/>
            <a:endParaRPr lang="en-US" sz="2000"/>
          </a:p>
        </p:txBody>
      </p:sp>
      <p:sp>
        <p:nvSpPr>
          <p:cNvPr id="8195" name="Line 5"/>
          <p:cNvSpPr>
            <a:spLocks noChangeShapeType="1"/>
          </p:cNvSpPr>
          <p:nvPr/>
        </p:nvSpPr>
        <p:spPr bwMode="auto">
          <a:xfrm>
            <a:off x="0" y="6156325"/>
            <a:ext cx="9144000" cy="1588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8196" name="Picture 6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324600"/>
            <a:ext cx="22098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Rectangle 3"/>
          <p:cNvSpPr>
            <a:spLocks/>
          </p:cNvSpPr>
          <p:nvPr/>
        </p:nvSpPr>
        <p:spPr bwMode="auto">
          <a:xfrm>
            <a:off x="5786438" y="6413500"/>
            <a:ext cx="3392487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en-US" sz="1200">
                <a:solidFill>
                  <a:schemeClr val="bg1"/>
                </a:solidFill>
                <a:cs typeface="Arial" panose="020B0604020202020204" pitchFamily="34" charset="0"/>
              </a:rPr>
              <a:t>Romualdo deSouza,  Nucleus Nucleus 2012</a:t>
            </a:r>
          </a:p>
        </p:txBody>
      </p:sp>
      <p:sp>
        <p:nvSpPr>
          <p:cNvPr id="8198" name="Rectangle 8"/>
          <p:cNvSpPr txBox="1">
            <a:spLocks noChangeArrowheads="1"/>
          </p:cNvSpPr>
          <p:nvPr/>
        </p:nvSpPr>
        <p:spPr bwMode="auto">
          <a:xfrm>
            <a:off x="685800" y="76200"/>
            <a:ext cx="7162799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132080" bIns="50800" anchor="ctr"/>
          <a:lstStyle>
            <a:lvl1pPr marL="39688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dirty="0">
                <a:solidFill>
                  <a:srgbClr val="FFFFFF"/>
                </a:solidFill>
              </a:rPr>
              <a:t>Experimental Setup: GANIL E575S (Summer 2010)</a:t>
            </a:r>
          </a:p>
        </p:txBody>
      </p:sp>
      <p:pic>
        <p:nvPicPr>
          <p:cNvPr id="8202" name="Picture 1" descr="chamber2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36600"/>
            <a:ext cx="6174317" cy="463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477000" y="1981200"/>
            <a:ext cx="2667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Setup is compact, transportable and provides efficient detection of evaporation residues (&gt;70%).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5562600"/>
            <a:ext cx="8686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L to R: Kyle Brown, Mike Rudolph, and Zach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Gosser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at GANIL </a:t>
            </a:r>
            <a:endParaRPr lang="en-US" sz="20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33338" y="1009650"/>
            <a:ext cx="3771901" cy="3816350"/>
          </a:xfrm>
          <a:prstGeom prst="rect">
            <a:avLst/>
          </a:prstGeom>
          <a:solidFill>
            <a:srgbClr val="FFFF99"/>
          </a:solidFill>
        </p:spPr>
        <p:txBody>
          <a:bodyPr>
            <a:spAutoFit/>
          </a:bodyPr>
          <a:lstStyle/>
          <a:p>
            <a:pPr marL="342900" indent="-342900">
              <a:buFont typeface="Wingdings" pitchFamily="2" charset="2"/>
              <a:buChar char="Ø"/>
              <a:defRPr/>
            </a:pPr>
            <a:r>
              <a:rPr lang="en-US" sz="2200" dirty="0">
                <a:latin typeface="Times New Roman" pitchFamily="18" charset="0"/>
                <a:cs typeface="Times New Roman" pitchFamily="18" charset="0"/>
                <a:sym typeface="Arial" charset="0"/>
              </a:rPr>
              <a:t>Slit-scatter ridge extending from elastic peak to lower energies (expected)</a:t>
            </a:r>
          </a:p>
          <a:p>
            <a:pPr>
              <a:defRPr/>
            </a:pPr>
            <a:endParaRPr lang="en-US" sz="2200" dirty="0">
              <a:latin typeface="Times New Roman" pitchFamily="18" charset="0"/>
              <a:cs typeface="Times New Roman" pitchFamily="18" charset="0"/>
              <a:sym typeface="Arial" charset="0"/>
            </a:endParaRPr>
          </a:p>
          <a:p>
            <a:pPr marL="342900" indent="-342900">
              <a:buFont typeface="Wingdings" pitchFamily="2" charset="2"/>
              <a:buChar char="Ø"/>
              <a:defRPr/>
            </a:pPr>
            <a:r>
              <a:rPr lang="en-US" sz="2200" dirty="0">
                <a:latin typeface="Times New Roman" pitchFamily="18" charset="0"/>
                <a:cs typeface="Times New Roman" pitchFamily="18" charset="0"/>
                <a:sym typeface="Arial" charset="0"/>
              </a:rPr>
              <a:t>Incomplete charge collection ridge (same TOF as elastic); ~20% of elastic yield!</a:t>
            </a:r>
          </a:p>
          <a:p>
            <a:pPr>
              <a:defRPr/>
            </a:pPr>
            <a:endParaRPr lang="en-US" sz="2200" dirty="0">
              <a:latin typeface="Times New Roman" pitchFamily="18" charset="0"/>
              <a:cs typeface="Times New Roman" pitchFamily="18" charset="0"/>
              <a:sym typeface="Arial" charset="0"/>
            </a:endParaRPr>
          </a:p>
          <a:p>
            <a:pPr marL="342900" indent="-342900">
              <a:buFont typeface="Wingdings" pitchFamily="2" charset="2"/>
              <a:buChar char="Ø"/>
              <a:defRPr/>
            </a:pPr>
            <a:r>
              <a:rPr lang="en-US" sz="2200" dirty="0">
                <a:latin typeface="Times New Roman" pitchFamily="18" charset="0"/>
                <a:cs typeface="Times New Roman" pitchFamily="18" charset="0"/>
                <a:sym typeface="Arial" charset="0"/>
              </a:rPr>
              <a:t>“ghost” line in same region as residues but x-section ~70b! (atomic process)</a:t>
            </a:r>
          </a:p>
        </p:txBody>
      </p:sp>
      <p:sp>
        <p:nvSpPr>
          <p:cNvPr id="10244" name="Rectangle 1"/>
          <p:cNvSpPr>
            <a:spLocks/>
          </p:cNvSpPr>
          <p:nvPr/>
        </p:nvSpPr>
        <p:spPr bwMode="auto">
          <a:xfrm>
            <a:off x="0" y="6172200"/>
            <a:ext cx="9144000" cy="6858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9pPr>
          </a:lstStyle>
          <a:p>
            <a:pPr eaLnBrk="1" hangingPunct="1"/>
            <a:endParaRPr lang="en-US" sz="2000"/>
          </a:p>
        </p:txBody>
      </p:sp>
      <p:sp>
        <p:nvSpPr>
          <p:cNvPr id="10245" name="Line 5"/>
          <p:cNvSpPr>
            <a:spLocks noChangeShapeType="1"/>
          </p:cNvSpPr>
          <p:nvPr/>
        </p:nvSpPr>
        <p:spPr bwMode="auto">
          <a:xfrm>
            <a:off x="0" y="6156325"/>
            <a:ext cx="9144000" cy="1588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10246" name="Picture 6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324600"/>
            <a:ext cx="22098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8" name="Rectangle 8"/>
          <p:cNvSpPr>
            <a:spLocks noChangeArrowheads="1"/>
          </p:cNvSpPr>
          <p:nvPr/>
        </p:nvSpPr>
        <p:spPr bwMode="auto">
          <a:xfrm>
            <a:off x="3968750" y="5797550"/>
            <a:ext cx="510222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en-US" sz="1600">
                <a:solidFill>
                  <a:srgbClr val="7030A0"/>
                </a:solidFill>
                <a:latin typeface="Comic Sans MS" panose="030F0702030302020204" pitchFamily="66" charset="0"/>
              </a:rPr>
              <a:t>M.J. Rudolph et al., Phys. Rev. C85, 024605 (2012). </a:t>
            </a:r>
          </a:p>
        </p:txBody>
      </p:sp>
      <p:sp>
        <p:nvSpPr>
          <p:cNvPr id="10250" name="Rectangle 8"/>
          <p:cNvSpPr txBox="1">
            <a:spLocks noChangeArrowheads="1"/>
          </p:cNvSpPr>
          <p:nvPr/>
        </p:nvSpPr>
        <p:spPr bwMode="auto">
          <a:xfrm>
            <a:off x="0" y="11113"/>
            <a:ext cx="9178925" cy="73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132080" bIns="50800" anchor="ctr"/>
          <a:lstStyle>
            <a:lvl1pPr marL="39688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400">
                <a:solidFill>
                  <a:srgbClr val="FFFFFF"/>
                </a:solidFill>
              </a:rPr>
              <a:t>Energy-TOF spectrum has many features</a:t>
            </a:r>
          </a:p>
        </p:txBody>
      </p:sp>
      <p:sp>
        <p:nvSpPr>
          <p:cNvPr id="18" name="Rectangle 3"/>
          <p:cNvSpPr>
            <a:spLocks/>
          </p:cNvSpPr>
          <p:nvPr/>
        </p:nvSpPr>
        <p:spPr bwMode="auto">
          <a:xfrm>
            <a:off x="5486400" y="6421438"/>
            <a:ext cx="3692525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en-US" sz="1200" dirty="0" err="1">
                <a:solidFill>
                  <a:schemeClr val="bg1"/>
                </a:solidFill>
                <a:cs typeface="Arial" panose="020B0604020202020204" pitchFamily="34" charset="0"/>
              </a:rPr>
              <a:t>Romualdo</a:t>
            </a:r>
            <a:r>
              <a:rPr lang="en-US" sz="1200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cs typeface="Arial" panose="020B0604020202020204" pitchFamily="34" charset="0"/>
              </a:rPr>
              <a:t>deSouza</a:t>
            </a:r>
            <a:r>
              <a:rPr lang="en-US" sz="1200" dirty="0">
                <a:solidFill>
                  <a:schemeClr val="bg1"/>
                </a:solidFill>
                <a:cs typeface="Arial" panose="020B0604020202020204" pitchFamily="34" charset="0"/>
              </a:rPr>
              <a:t>,  </a:t>
            </a:r>
            <a:r>
              <a:rPr lang="en-US" sz="1200" dirty="0" smtClean="0">
                <a:solidFill>
                  <a:schemeClr val="bg1"/>
                </a:solidFill>
                <a:cs typeface="Arial" panose="020B0604020202020204" pitchFamily="34" charset="0"/>
              </a:rPr>
              <a:t>IWNDT, College Station 2013</a:t>
            </a:r>
            <a:endParaRPr lang="en-US" sz="12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038224" y="768350"/>
            <a:ext cx="8045451" cy="5404252"/>
            <a:chOff x="1038224" y="768350"/>
            <a:chExt cx="8045451" cy="5404252"/>
          </a:xfrm>
        </p:grpSpPr>
        <p:grpSp>
          <p:nvGrpSpPr>
            <p:cNvPr id="10243" name="Group 12"/>
            <p:cNvGrpSpPr>
              <a:grpSpLocks/>
            </p:cNvGrpSpPr>
            <p:nvPr/>
          </p:nvGrpSpPr>
          <p:grpSpPr bwMode="auto">
            <a:xfrm>
              <a:off x="1038224" y="768350"/>
              <a:ext cx="8045451" cy="5404252"/>
              <a:chOff x="-986671" y="2062956"/>
              <a:chExt cx="8571746" cy="5952382"/>
            </a:xfrm>
          </p:grpSpPr>
          <p:pic>
            <p:nvPicPr>
              <p:cNvPr id="10252" name="Picture 1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39925" y="2062956"/>
                <a:ext cx="5645150" cy="54752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253" name="TextBox 14"/>
              <p:cNvSpPr txBox="1">
                <a:spLocks noChangeArrowheads="1"/>
              </p:cNvSpPr>
              <p:nvPr/>
            </p:nvSpPr>
            <p:spPr bwMode="auto">
              <a:xfrm>
                <a:off x="4983691" y="4140200"/>
                <a:ext cx="1831975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ea typeface="ヒラギノ角ゴ ProN W3" charset="0"/>
                    <a:cs typeface="ヒラギノ角ゴ ProN W3" charset="0"/>
                    <a:sym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ea typeface="ヒラギノ角ゴ ProN W3" charset="0"/>
                    <a:cs typeface="ヒラギノ角ゴ ProN W3" charset="0"/>
                    <a:sym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ea typeface="ヒラギノ角ゴ ProN W3" charset="0"/>
                    <a:cs typeface="ヒラギノ角ゴ ProN W3" charset="0"/>
                    <a:sym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ea typeface="ヒラギノ角ゴ ProN W3" charset="0"/>
                    <a:cs typeface="ヒラギノ角ゴ ProN W3" charset="0"/>
                    <a:sym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ea typeface="ヒラギノ角ゴ ProN W3" charset="0"/>
                    <a:cs typeface="ヒラギノ角ゴ ProN W3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ea typeface="ヒラギノ角ゴ ProN W3" charset="0"/>
                    <a:cs typeface="ヒラギノ角ゴ ProN W3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ea typeface="ヒラギノ角ゴ ProN W3" charset="0"/>
                    <a:cs typeface="ヒラギノ角ゴ ProN W3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ea typeface="ヒラギノ角ゴ ProN W3" charset="0"/>
                    <a:cs typeface="ヒラギノ角ゴ ProN W3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ea typeface="ヒラギノ角ゴ ProN W3" charset="0"/>
                    <a:cs typeface="ヒラギノ角ゴ ProN W3" charset="0"/>
                    <a:sym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dirty="0"/>
                  <a:t>“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ghost” line</a:t>
                </a:r>
              </a:p>
            </p:txBody>
          </p:sp>
          <p:cxnSp>
            <p:nvCxnSpPr>
              <p:cNvPr id="16" name="Straight Arrow Connector 15"/>
              <p:cNvCxnSpPr/>
              <p:nvPr/>
            </p:nvCxnSpPr>
            <p:spPr>
              <a:xfrm flipH="1">
                <a:off x="4652280" y="4535354"/>
                <a:ext cx="994512" cy="514063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255" name="TextBox 17"/>
              <p:cNvSpPr txBox="1">
                <a:spLocks noChangeArrowheads="1"/>
              </p:cNvSpPr>
              <p:nvPr/>
            </p:nvSpPr>
            <p:spPr bwMode="auto">
              <a:xfrm>
                <a:off x="-986671" y="7100057"/>
                <a:ext cx="4825412" cy="9152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ea typeface="ヒラギノ角ゴ ProN W3" charset="0"/>
                    <a:cs typeface="ヒラギノ角ゴ ProN W3" charset="0"/>
                    <a:sym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ea typeface="ヒラギノ角ゴ ProN W3" charset="0"/>
                    <a:cs typeface="ヒラギノ角ゴ ProN W3" charset="0"/>
                    <a:sym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ea typeface="ヒラギノ角ゴ ProN W3" charset="0"/>
                    <a:cs typeface="ヒラギノ角ゴ ProN W3" charset="0"/>
                    <a:sym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ea typeface="ヒラギノ角ゴ ProN W3" charset="0"/>
                    <a:cs typeface="ヒラギノ角ゴ ProN W3" charset="0"/>
                    <a:sym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ea typeface="ヒラギノ角ゴ ProN W3" charset="0"/>
                    <a:cs typeface="ヒラギノ角ゴ ProN W3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ea typeface="ヒラギノ角ゴ ProN W3" charset="0"/>
                    <a:cs typeface="ヒラギノ角ゴ ProN W3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ea typeface="ヒラギノ角ゴ ProN W3" charset="0"/>
                    <a:cs typeface="ヒラギノ角ゴ ProN W3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ea typeface="ヒラギノ角ゴ ProN W3" charset="0"/>
                    <a:cs typeface="ヒラギノ角ゴ ProN W3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ea typeface="ヒラギノ角ゴ ProN W3" charset="0"/>
                    <a:cs typeface="ヒラギノ角ゴ ProN W3" charset="0"/>
                    <a:sym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incomplete charge collection line? 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NOT </a:t>
                </a:r>
                <a:r>
                  <a:rPr lang="en-US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Underbiased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!</a:t>
                </a:r>
              </a:p>
            </p:txBody>
          </p:sp>
          <p:cxnSp>
            <p:nvCxnSpPr>
              <p:cNvPr id="17" name="Straight Arrow Connector 16"/>
              <p:cNvCxnSpPr/>
              <p:nvPr/>
            </p:nvCxnSpPr>
            <p:spPr>
              <a:xfrm flipV="1">
                <a:off x="1308488" y="5049417"/>
                <a:ext cx="2032999" cy="2122695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249" name="TextBox 4"/>
            <p:cNvSpPr txBox="1">
              <a:spLocks noChangeArrowheads="1"/>
            </p:cNvSpPr>
            <p:nvPr/>
          </p:nvSpPr>
          <p:spPr bwMode="auto">
            <a:xfrm>
              <a:off x="5786438" y="1009650"/>
              <a:ext cx="22860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charset="0"/>
                  <a:cs typeface="ヒラギノ角ゴ ProN W3" charset="0"/>
                  <a:sym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charset="0"/>
                  <a:cs typeface="ヒラギノ角ゴ ProN W3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charset="0"/>
                  <a:cs typeface="ヒラギノ角ゴ ProN W3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charset="0"/>
                  <a:cs typeface="ヒラギノ角ゴ ProN W3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charset="0"/>
                  <a:cs typeface="ヒラギノ角ゴ ProN W3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charset="0"/>
                  <a:cs typeface="ヒラギノ角ゴ ProN W3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charset="0"/>
                  <a:cs typeface="ヒラギノ角ゴ ProN W3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charset="0"/>
                  <a:cs typeface="ヒラギノ角ゴ ProN W3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charset="0"/>
                  <a:cs typeface="ヒラギノ角ゴ ProN W3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>
                  <a:latin typeface="Times New Roman" panose="02020603050405020304" pitchFamily="18" charset="0"/>
                  <a:cs typeface="Times New Roman" panose="02020603050405020304" pitchFamily="18" charset="0"/>
                </a:rPr>
                <a:t>Elastic peak</a:t>
              </a:r>
            </a:p>
          </p:txBody>
        </p:sp>
        <p:cxnSp>
          <p:nvCxnSpPr>
            <p:cNvPr id="23" name="Straight Arrow Connector 22"/>
            <p:cNvCxnSpPr/>
            <p:nvPr/>
          </p:nvCxnSpPr>
          <p:spPr>
            <a:xfrm flipH="1">
              <a:off x="5257800" y="1238250"/>
              <a:ext cx="619125" cy="3175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4"/>
            <p:cNvSpPr txBox="1">
              <a:spLocks noChangeArrowheads="1"/>
            </p:cNvSpPr>
            <p:nvPr/>
          </p:nvSpPr>
          <p:spPr bwMode="auto">
            <a:xfrm>
              <a:off x="6246134" y="1790700"/>
              <a:ext cx="217351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charset="0"/>
                  <a:cs typeface="ヒラギノ角ゴ ProN W3" charset="0"/>
                  <a:sym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charset="0"/>
                  <a:cs typeface="ヒラギノ角ゴ ProN W3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charset="0"/>
                  <a:cs typeface="ヒラギノ角ゴ ProN W3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charset="0"/>
                  <a:cs typeface="ヒラギノ角ゴ ProN W3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charset="0"/>
                  <a:cs typeface="ヒラギノ角ゴ ProN W3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charset="0"/>
                  <a:cs typeface="ヒラギノ角ゴ ProN W3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charset="0"/>
                  <a:cs typeface="ヒラギノ角ゴ ProN W3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charset="0"/>
                  <a:cs typeface="ヒラギノ角ゴ ProN W3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charset="0"/>
                  <a:cs typeface="ヒラギノ角ゴ ProN W3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Slit scatter </a:t>
              </a:r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line</a:t>
              </a:r>
            </a:p>
          </p:txBody>
        </p:sp>
        <p:cxnSp>
          <p:nvCxnSpPr>
            <p:cNvPr id="20" name="Straight Arrow Connector 19"/>
            <p:cNvCxnSpPr/>
            <p:nvPr/>
          </p:nvCxnSpPr>
          <p:spPr>
            <a:xfrm flipH="1">
              <a:off x="5567362" y="2214265"/>
              <a:ext cx="1074651" cy="64962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4299" y="484999"/>
            <a:ext cx="464820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Ghost line is due to atomic scattering from wires resulting in an early false start signal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29200" y="523098"/>
            <a:ext cx="3810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Remove wires from beam path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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gridless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MCP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2438400"/>
            <a:ext cx="4572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Incomplete charge collection due to high segmentation of silicon detector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05400" y="2409825"/>
            <a:ext cx="3810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Reduce segmentation of Si detector 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 new Si design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81135" y="4267200"/>
            <a:ext cx="67246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Can some useful information be extracted from the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existing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dataset?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62085" y="5496522"/>
            <a:ext cx="64103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Use detection of a coincident light charged particle to eliminate atomic scattering!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ight Brace 1"/>
          <p:cNvSpPr/>
          <p:nvPr/>
        </p:nvSpPr>
        <p:spPr bwMode="auto">
          <a:xfrm>
            <a:off x="4572000" y="484999"/>
            <a:ext cx="457200" cy="1572401"/>
          </a:xfrm>
          <a:prstGeom prst="rightBrace">
            <a:avLst/>
          </a:prstGeom>
          <a:noFill/>
          <a:ln w="508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0" name="Right Brace 9"/>
          <p:cNvSpPr/>
          <p:nvPr/>
        </p:nvSpPr>
        <p:spPr bwMode="auto">
          <a:xfrm>
            <a:off x="4572000" y="2316121"/>
            <a:ext cx="457200" cy="1572401"/>
          </a:xfrm>
          <a:prstGeom prst="rightBrace">
            <a:avLst/>
          </a:prstGeom>
          <a:noFill/>
          <a:ln w="508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98554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/>
          </p:cNvSpPr>
          <p:nvPr/>
        </p:nvSpPr>
        <p:spPr bwMode="auto">
          <a:xfrm>
            <a:off x="0" y="6172200"/>
            <a:ext cx="9144000" cy="6858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9pPr>
          </a:lstStyle>
          <a:p>
            <a:pPr eaLnBrk="1" hangingPunct="1"/>
            <a:endParaRPr lang="en-US" sz="2000"/>
          </a:p>
        </p:txBody>
      </p:sp>
      <p:sp>
        <p:nvSpPr>
          <p:cNvPr id="12291" name="Line 5"/>
          <p:cNvSpPr>
            <a:spLocks noChangeShapeType="1"/>
          </p:cNvSpPr>
          <p:nvPr/>
        </p:nvSpPr>
        <p:spPr bwMode="auto">
          <a:xfrm>
            <a:off x="0" y="6156325"/>
            <a:ext cx="9144000" cy="1588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12292" name="Picture 6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324600"/>
            <a:ext cx="22098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Rectangle 3"/>
          <p:cNvSpPr>
            <a:spLocks/>
          </p:cNvSpPr>
          <p:nvPr/>
        </p:nvSpPr>
        <p:spPr bwMode="auto">
          <a:xfrm>
            <a:off x="5786438" y="6369050"/>
            <a:ext cx="3392487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en-US" sz="1200">
                <a:solidFill>
                  <a:schemeClr val="bg1"/>
                </a:solidFill>
                <a:cs typeface="Arial" panose="020B0604020202020204" pitchFamily="34" charset="0"/>
              </a:rPr>
              <a:t>Romualdo deSouza,  Nucleus Nucleus 2012</a:t>
            </a:r>
          </a:p>
        </p:txBody>
      </p:sp>
      <p:sp>
        <p:nvSpPr>
          <p:cNvPr id="12294" name="Rectangle 1"/>
          <p:cNvSpPr>
            <a:spLocks noChangeArrowheads="1"/>
          </p:cNvSpPr>
          <p:nvPr/>
        </p:nvSpPr>
        <p:spPr bwMode="auto">
          <a:xfrm>
            <a:off x="3867150" y="5768975"/>
            <a:ext cx="51022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en-US" sz="1600" dirty="0">
                <a:solidFill>
                  <a:srgbClr val="7030A0"/>
                </a:solidFill>
                <a:latin typeface="Comic Sans MS" panose="030F0702030302020204" pitchFamily="66" charset="0"/>
              </a:rPr>
              <a:t>M.J. Rudolph et al., Phys. Rev. C85, 024605 (2012). </a:t>
            </a:r>
          </a:p>
        </p:txBody>
      </p:sp>
      <p:grpSp>
        <p:nvGrpSpPr>
          <p:cNvPr id="12295" name="Group 9"/>
          <p:cNvGrpSpPr>
            <a:grpSpLocks/>
          </p:cNvGrpSpPr>
          <p:nvPr/>
        </p:nvGrpSpPr>
        <p:grpSpPr bwMode="auto">
          <a:xfrm>
            <a:off x="252413" y="122238"/>
            <a:ext cx="2338387" cy="5984875"/>
            <a:chOff x="6629400" y="77788"/>
            <a:chExt cx="2338388" cy="5984875"/>
          </a:xfrm>
        </p:grpSpPr>
        <p:pic>
          <p:nvPicPr>
            <p:cNvPr id="12305" name="Picture 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491" r="7962"/>
            <a:stretch>
              <a:fillRect/>
            </a:stretch>
          </p:blipFill>
          <p:spPr bwMode="auto">
            <a:xfrm>
              <a:off x="6629400" y="77788"/>
              <a:ext cx="2338388" cy="5984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</p:pic>
        <p:cxnSp>
          <p:nvCxnSpPr>
            <p:cNvPr id="12306" name="Straight Arrow Connector 3"/>
            <p:cNvCxnSpPr>
              <a:cxnSpLocks noChangeShapeType="1"/>
            </p:cNvCxnSpPr>
            <p:nvPr/>
          </p:nvCxnSpPr>
          <p:spPr bwMode="auto">
            <a:xfrm flipH="1">
              <a:off x="7162800" y="677863"/>
              <a:ext cx="635794" cy="0"/>
            </a:xfrm>
            <a:prstGeom prst="straightConnector1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2307" name="TextBox 4"/>
            <p:cNvSpPr txBox="1">
              <a:spLocks noChangeArrowheads="1"/>
            </p:cNvSpPr>
            <p:nvPr/>
          </p:nvSpPr>
          <p:spPr bwMode="auto">
            <a:xfrm>
              <a:off x="7805521" y="381000"/>
              <a:ext cx="1042988" cy="738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charset="0"/>
                  <a:cs typeface="ヒラギノ角ゴ ProN W3" charset="0"/>
                  <a:sym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charset="0"/>
                  <a:cs typeface="ヒラギノ角ゴ ProN W3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charset="0"/>
                  <a:cs typeface="ヒラギノ角ゴ ProN W3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charset="0"/>
                  <a:cs typeface="ヒラギノ角ゴ ProN W3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charset="0"/>
                  <a:cs typeface="ヒラギノ角ゴ ProN W3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charset="0"/>
                  <a:cs typeface="ヒラギノ角ゴ ProN W3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charset="0"/>
                  <a:cs typeface="ヒラギノ角ゴ ProN W3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charset="0"/>
                  <a:cs typeface="ヒラギノ角ゴ ProN W3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charset="0"/>
                  <a:cs typeface="ヒラギノ角ゴ ProN W3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sz="140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Reference slit-scatter line</a:t>
              </a:r>
            </a:p>
          </p:txBody>
        </p:sp>
        <p:cxnSp>
          <p:nvCxnSpPr>
            <p:cNvPr id="12308" name="Straight Arrow Connector 14"/>
            <p:cNvCxnSpPr>
              <a:cxnSpLocks noChangeShapeType="1"/>
            </p:cNvCxnSpPr>
            <p:nvPr/>
          </p:nvCxnSpPr>
          <p:spPr bwMode="auto">
            <a:xfrm flipH="1" flipV="1">
              <a:off x="7633097" y="1277938"/>
              <a:ext cx="444103" cy="65087"/>
            </a:xfrm>
            <a:prstGeom prst="straightConnector1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2309" name="TextBox 8"/>
            <p:cNvSpPr txBox="1">
              <a:spLocks noChangeArrowheads="1"/>
            </p:cNvSpPr>
            <p:nvPr/>
          </p:nvSpPr>
          <p:spPr bwMode="auto">
            <a:xfrm>
              <a:off x="8018679" y="1156592"/>
              <a:ext cx="829829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charset="0"/>
                  <a:cs typeface="ヒラギノ角ゴ ProN W3" charset="0"/>
                  <a:sym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charset="0"/>
                  <a:cs typeface="ヒラギノ角ゴ ProN W3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charset="0"/>
                  <a:cs typeface="ヒラギノ角ゴ ProN W3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charset="0"/>
                  <a:cs typeface="ヒラギノ角ゴ ProN W3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charset="0"/>
                  <a:cs typeface="ヒラギノ角ゴ ProN W3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charset="0"/>
                  <a:cs typeface="ヒラギノ角ゴ ProN W3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charset="0"/>
                  <a:cs typeface="ヒラギノ角ゴ ProN W3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charset="0"/>
                  <a:cs typeface="ヒラギノ角ゴ ProN W3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charset="0"/>
                  <a:cs typeface="ヒラギノ角ゴ ProN W3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sz="14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residues</a:t>
              </a:r>
            </a:p>
          </p:txBody>
        </p:sp>
      </p:grpSp>
      <p:grpSp>
        <p:nvGrpSpPr>
          <p:cNvPr id="12296" name="Group 18"/>
          <p:cNvGrpSpPr>
            <a:grpSpLocks/>
          </p:cNvGrpSpPr>
          <p:nvPr/>
        </p:nvGrpSpPr>
        <p:grpSpPr bwMode="auto">
          <a:xfrm>
            <a:off x="4999038" y="238125"/>
            <a:ext cx="4179887" cy="3454400"/>
            <a:chOff x="205509" y="1343025"/>
            <a:chExt cx="4179455" cy="3454400"/>
          </a:xfrm>
        </p:grpSpPr>
        <p:pic>
          <p:nvPicPr>
            <p:cNvPr id="12300" name="Picture 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509" y="1343025"/>
              <a:ext cx="4064000" cy="3454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12301" name="TextBox 10"/>
            <p:cNvSpPr txBox="1">
              <a:spLocks noChangeArrowheads="1"/>
            </p:cNvSpPr>
            <p:nvPr/>
          </p:nvSpPr>
          <p:spPr bwMode="auto">
            <a:xfrm>
              <a:off x="804718" y="1464369"/>
              <a:ext cx="68580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charset="0"/>
                  <a:cs typeface="ヒラギノ角ゴ ProN W3" charset="0"/>
                  <a:sym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charset="0"/>
                  <a:cs typeface="ヒラギノ角ゴ ProN W3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charset="0"/>
                  <a:cs typeface="ヒラギノ角ゴ ProN W3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charset="0"/>
                  <a:cs typeface="ヒラギノ角ゴ ProN W3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charset="0"/>
                  <a:cs typeface="ヒラギノ角ゴ ProN W3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charset="0"/>
                  <a:cs typeface="ヒラギノ角ゴ ProN W3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charset="0"/>
                  <a:cs typeface="ヒラギノ角ゴ ProN W3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charset="0"/>
                  <a:cs typeface="ヒラギノ角ゴ ProN W3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charset="0"/>
                  <a:cs typeface="ヒラギノ角ゴ ProN W3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sz="1600">
                  <a:latin typeface="Times New Roman" panose="02020603050405020304" pitchFamily="18" charset="0"/>
                  <a:cs typeface="Times New Roman" panose="02020603050405020304" pitchFamily="18" charset="0"/>
                </a:rPr>
                <a:t>total</a:t>
              </a:r>
            </a:p>
          </p:txBody>
        </p:sp>
        <p:cxnSp>
          <p:nvCxnSpPr>
            <p:cNvPr id="12302" name="Straight Arrow Connector 12"/>
            <p:cNvCxnSpPr>
              <a:cxnSpLocks noChangeShapeType="1"/>
            </p:cNvCxnSpPr>
            <p:nvPr/>
          </p:nvCxnSpPr>
          <p:spPr bwMode="auto">
            <a:xfrm>
              <a:off x="1295400" y="1645191"/>
              <a:ext cx="457200" cy="169277"/>
            </a:xfrm>
            <a:prstGeom prst="straightConnector1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2303" name="TextBox 15"/>
            <p:cNvSpPr txBox="1">
              <a:spLocks noChangeArrowheads="1"/>
            </p:cNvSpPr>
            <p:nvPr/>
          </p:nvSpPr>
          <p:spPr bwMode="auto">
            <a:xfrm>
              <a:off x="3200400" y="2209800"/>
              <a:ext cx="1184564" cy="738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charset="0"/>
                  <a:cs typeface="ヒラギノ角ゴ ProN W3" charset="0"/>
                  <a:sym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charset="0"/>
                  <a:cs typeface="ヒラギノ角ゴ ProN W3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charset="0"/>
                  <a:cs typeface="ヒラギノ角ゴ ProN W3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charset="0"/>
                  <a:cs typeface="ヒラギノ角ゴ ProN W3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charset="0"/>
                  <a:cs typeface="ヒラギノ角ゴ ProN W3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charset="0"/>
                  <a:cs typeface="ヒラギノ角ゴ ProN W3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charset="0"/>
                  <a:cs typeface="ヒラギノ角ゴ ProN W3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charset="0"/>
                  <a:cs typeface="ヒラギノ角ゴ ProN W3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charset="0"/>
                  <a:cs typeface="ヒラギノ角ゴ ProN W3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sz="14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Associated with CP emission</a:t>
              </a:r>
            </a:p>
          </p:txBody>
        </p:sp>
        <p:cxnSp>
          <p:nvCxnSpPr>
            <p:cNvPr id="12304" name="Straight Arrow Connector 17"/>
            <p:cNvCxnSpPr>
              <a:cxnSpLocks noChangeShapeType="1"/>
            </p:cNvCxnSpPr>
            <p:nvPr/>
          </p:nvCxnSpPr>
          <p:spPr bwMode="auto">
            <a:xfrm flipH="1" flipV="1">
              <a:off x="2667000" y="2362200"/>
              <a:ext cx="533400" cy="152400"/>
            </a:xfrm>
            <a:prstGeom prst="straightConnector1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2297" name="TextBox 19"/>
          <p:cNvSpPr txBox="1">
            <a:spLocks noChangeArrowheads="1"/>
          </p:cNvSpPr>
          <p:nvPr/>
        </p:nvSpPr>
        <p:spPr bwMode="auto">
          <a:xfrm>
            <a:off x="3875088" y="3692525"/>
            <a:ext cx="518795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en-US" sz="2200"/>
              <a:t>Measured cross-section exceeds that predicted by fusion-evaporation model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924175" y="625475"/>
            <a:ext cx="2057400" cy="2555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>
                <a:latin typeface="Arial" charset="0"/>
                <a:sym typeface="Arial" charset="0"/>
              </a:rPr>
              <a:t>Fusion-evaporation model (</a:t>
            </a:r>
            <a:r>
              <a:rPr lang="en-US" sz="2000" dirty="0" err="1">
                <a:latin typeface="Arial" charset="0"/>
                <a:sym typeface="Arial" charset="0"/>
              </a:rPr>
              <a:t>evapOR</a:t>
            </a:r>
            <a:r>
              <a:rPr lang="en-US" sz="2000" dirty="0">
                <a:latin typeface="Arial" charset="0"/>
                <a:sym typeface="Arial" charset="0"/>
              </a:rPr>
              <a:t>)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2000" dirty="0">
                <a:latin typeface="Arial" charset="0"/>
                <a:sym typeface="Arial" charset="0"/>
              </a:rPr>
              <a:t>Fusion stage: Bass model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2000" dirty="0">
                <a:latin typeface="Arial" charset="0"/>
                <a:sym typeface="Arial" charset="0"/>
              </a:rPr>
              <a:t>Evaporation stage</a:t>
            </a:r>
          </a:p>
        </p:txBody>
      </p:sp>
      <p:sp>
        <p:nvSpPr>
          <p:cNvPr id="12299" name="TextBox 1"/>
          <p:cNvSpPr txBox="1">
            <a:spLocks noChangeArrowheads="1"/>
          </p:cNvSpPr>
          <p:nvPr/>
        </p:nvSpPr>
        <p:spPr bwMode="auto">
          <a:xfrm>
            <a:off x="3756025" y="4456113"/>
            <a:ext cx="5324475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Char char="q"/>
            </a:pPr>
            <a:r>
              <a:rPr lang="en-US" sz="2200"/>
              <a:t> Is </a:t>
            </a:r>
            <a:r>
              <a:rPr lang="en-US" sz="2200">
                <a:sym typeface="Symbol" panose="05050102010706020507" pitchFamily="18" charset="2"/>
              </a:rPr>
              <a:t></a:t>
            </a:r>
            <a:r>
              <a:rPr lang="en-US" sz="2200" baseline="-25000">
                <a:sym typeface="Symbol" panose="05050102010706020507" pitchFamily="18" charset="2"/>
              </a:rPr>
              <a:t>fusion</a:t>
            </a:r>
            <a:r>
              <a:rPr lang="en-US" sz="2200">
                <a:sym typeface="Symbol" panose="05050102010706020507" pitchFamily="18" charset="2"/>
              </a:rPr>
              <a:t> &gt; </a:t>
            </a:r>
            <a:r>
              <a:rPr lang="en-US" sz="2200" baseline="-25000">
                <a:sym typeface="Symbol" panose="05050102010706020507" pitchFamily="18" charset="2"/>
              </a:rPr>
              <a:t>Bass</a:t>
            </a:r>
            <a:r>
              <a:rPr lang="en-US" sz="2200">
                <a:sym typeface="Symbol" panose="05050102010706020507" pitchFamily="18" charset="2"/>
              </a:rPr>
              <a:t> ?</a:t>
            </a: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en-US" sz="2200">
                <a:sym typeface="Symbol" panose="05050102010706020507" pitchFamily="18" charset="2"/>
              </a:rPr>
              <a:t>Does evapOR handle competition between CP and neutron only decay correctly?</a:t>
            </a:r>
            <a:endParaRPr lang="en-US" sz="22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/>
          </p:cNvSpPr>
          <p:nvPr/>
        </p:nvSpPr>
        <p:spPr bwMode="auto">
          <a:xfrm>
            <a:off x="0" y="6172200"/>
            <a:ext cx="9144000" cy="6858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9pPr>
          </a:lstStyle>
          <a:p>
            <a:pPr eaLnBrk="1" hangingPunct="1"/>
            <a:endParaRPr lang="en-US" sz="2000"/>
          </a:p>
        </p:txBody>
      </p:sp>
      <p:sp>
        <p:nvSpPr>
          <p:cNvPr id="13315" name="Line 5"/>
          <p:cNvSpPr>
            <a:spLocks noChangeShapeType="1"/>
          </p:cNvSpPr>
          <p:nvPr/>
        </p:nvSpPr>
        <p:spPr bwMode="auto">
          <a:xfrm>
            <a:off x="0" y="6156325"/>
            <a:ext cx="9144000" cy="1588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13316" name="Picture 6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324600"/>
            <a:ext cx="22098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" y="742950"/>
            <a:ext cx="4619625" cy="392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3319" name="Rectangle 8"/>
          <p:cNvSpPr txBox="1">
            <a:spLocks noChangeArrowheads="1"/>
          </p:cNvSpPr>
          <p:nvPr/>
        </p:nvSpPr>
        <p:spPr bwMode="auto">
          <a:xfrm>
            <a:off x="22225" y="6350"/>
            <a:ext cx="6454775" cy="73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132080" bIns="50800" anchor="ctr"/>
          <a:lstStyle>
            <a:lvl1pPr marL="39688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200" dirty="0">
                <a:solidFill>
                  <a:srgbClr val="FFFFFF"/>
                </a:solidFill>
              </a:rPr>
              <a:t>Bench-mark reaction: </a:t>
            </a:r>
            <a:r>
              <a:rPr lang="en-US" sz="3200" baseline="32000" dirty="0">
                <a:solidFill>
                  <a:srgbClr val="FFFFFF"/>
                </a:solidFill>
              </a:rPr>
              <a:t>16</a:t>
            </a:r>
            <a:r>
              <a:rPr lang="en-US" sz="3200" dirty="0">
                <a:solidFill>
                  <a:srgbClr val="FFFFFF"/>
                </a:solidFill>
              </a:rPr>
              <a:t>O + </a:t>
            </a:r>
            <a:r>
              <a:rPr lang="en-US" sz="3200" baseline="32000" dirty="0">
                <a:solidFill>
                  <a:srgbClr val="FFFFFF"/>
                </a:solidFill>
              </a:rPr>
              <a:t>12</a:t>
            </a:r>
            <a:r>
              <a:rPr lang="en-US" sz="3200" dirty="0">
                <a:solidFill>
                  <a:srgbClr val="FFFFFF"/>
                </a:solidFill>
              </a:rPr>
              <a:t>C</a:t>
            </a:r>
          </a:p>
        </p:txBody>
      </p:sp>
      <p:sp>
        <p:nvSpPr>
          <p:cNvPr id="13320" name="Rectangle 10"/>
          <p:cNvSpPr>
            <a:spLocks/>
          </p:cNvSpPr>
          <p:nvPr/>
        </p:nvSpPr>
        <p:spPr bwMode="auto">
          <a:xfrm>
            <a:off x="6096000" y="2971800"/>
            <a:ext cx="24923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9pPr>
          </a:lstStyle>
          <a:p>
            <a:pPr eaLnBrk="1" hangingPunct="1">
              <a:spcBef>
                <a:spcPts val="200"/>
              </a:spcBef>
            </a:pPr>
            <a:r>
              <a:rPr lang="en-US" sz="2200" baseline="3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r>
              <a:rPr lang="en-US" sz="2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+ </a:t>
            </a:r>
            <a:r>
              <a:rPr lang="en-US" sz="2200" baseline="3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en-US" sz="2200">
                <a:solidFill>
                  <a:schemeClr val="tx1"/>
                </a:solidFill>
                <a:latin typeface="Times New Roman" panose="02020603050405020304" pitchFamily="18" charset="0"/>
                <a:ea typeface="Zapf Dingbats" charset="0"/>
                <a:cs typeface="Times New Roman" panose="02020603050405020304" pitchFamily="18" charset="0"/>
              </a:rPr>
              <a:t>C ➞ </a:t>
            </a:r>
            <a:r>
              <a:rPr lang="en-US" sz="2200" baseline="3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</a:t>
            </a:r>
            <a:r>
              <a:rPr lang="en-US" sz="2200">
                <a:solidFill>
                  <a:schemeClr val="tx1"/>
                </a:solidFill>
                <a:latin typeface="Times New Roman" panose="02020603050405020304" pitchFamily="18" charset="0"/>
                <a:ea typeface="Zapf Dingbats" charset="0"/>
                <a:cs typeface="Zapf Dingbats" charset="0"/>
              </a:rPr>
              <a:t>Si* ➞</a:t>
            </a:r>
          </a:p>
        </p:txBody>
      </p:sp>
      <p:graphicFrame>
        <p:nvGraphicFramePr>
          <p:cNvPr id="9" name="Group 11"/>
          <p:cNvGraphicFramePr>
            <a:graphicFrameLocks noGrp="1"/>
          </p:cNvGraphicFramePr>
          <p:nvPr/>
        </p:nvGraphicFramePr>
        <p:xfrm>
          <a:off x="6934200" y="3394075"/>
          <a:ext cx="1736725" cy="2551430"/>
        </p:xfrm>
        <a:graphic>
          <a:graphicData uri="http://schemas.openxmlformats.org/drawingml/2006/table">
            <a:tbl>
              <a:tblPr/>
              <a:tblGrid>
                <a:gridCol w="1736725"/>
              </a:tblGrid>
              <a:tr h="344488">
                <a:tc>
                  <a:txBody>
                    <a:bodyPr/>
                    <a:lstStyle>
                      <a:lvl1pPr marL="39688" algn="ctr" eaLnBrk="0" hangingPunct="0">
                        <a:spcBef>
                          <a:spcPts val="600"/>
                        </a:spcBef>
                        <a:defRPr sz="24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ヒラギノ角ゴ ProN W3" charset="0"/>
                          <a:cs typeface="ヒラギノ角ゴ ProN W3" charset="0"/>
                          <a:sym typeface="Arial" panose="020B0604020202020204" pitchFamily="34" charset="0"/>
                        </a:defRPr>
                      </a:lvl1pPr>
                      <a:lvl2pPr marL="742950" indent="-285750" algn="ctr" eaLnBrk="0" hangingPunct="0">
                        <a:spcBef>
                          <a:spcPts val="6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N W3" charset="0"/>
                          <a:cs typeface="ヒラギノ角ゴ ProN W3" charset="0"/>
                          <a:sym typeface="Arial" panose="020B0604020202020204" pitchFamily="34" charset="0"/>
                        </a:defRPr>
                      </a:lvl2pPr>
                      <a:lvl3pPr marL="1143000" indent="-228600" algn="ctr" eaLnBrk="0" hangingPunct="0">
                        <a:spcBef>
                          <a:spcPts val="6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N W3" charset="0"/>
                          <a:cs typeface="ヒラギノ角ゴ ProN W3" charset="0"/>
                          <a:sym typeface="Arial" panose="020B0604020202020204" pitchFamily="34" charset="0"/>
                        </a:defRPr>
                      </a:lvl3pPr>
                      <a:lvl4pPr marL="1600200" indent="-228600" algn="ctr" eaLnBrk="0" hangingPunct="0"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N W3" charset="0"/>
                          <a:cs typeface="ヒラギノ角ゴ ProN W3" charset="0"/>
                          <a:sym typeface="Arial" panose="020B0604020202020204" pitchFamily="34" charset="0"/>
                        </a:defRPr>
                      </a:lvl4pPr>
                      <a:lvl5pPr marL="2057400" indent="-228600" algn="ctr" eaLnBrk="0" hangingPunct="0"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N W3" charset="0"/>
                          <a:cs typeface="ヒラギノ角ゴ ProN W3" charset="0"/>
                          <a:sym typeface="Arial" panose="020B0604020202020204" pitchFamily="34" charset="0"/>
                        </a:defRPr>
                      </a:lvl5pPr>
                      <a:lvl6pPr marL="2514600" indent="-228600" algn="ctr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N W3" charset="0"/>
                          <a:cs typeface="ヒラギノ角ゴ ProN W3" charset="0"/>
                          <a:sym typeface="Arial" panose="020B0604020202020204" pitchFamily="34" charset="0"/>
                        </a:defRPr>
                      </a:lvl6pPr>
                      <a:lvl7pPr marL="2971800" indent="-228600" algn="ctr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N W3" charset="0"/>
                          <a:cs typeface="ヒラギノ角ゴ ProN W3" charset="0"/>
                          <a:sym typeface="Arial" panose="020B0604020202020204" pitchFamily="34" charset="0"/>
                        </a:defRPr>
                      </a:lvl7pPr>
                      <a:lvl8pPr marL="3429000" indent="-228600" algn="ctr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N W3" charset="0"/>
                          <a:cs typeface="ヒラギノ角ゴ ProN W3" charset="0"/>
                          <a:sym typeface="Arial" panose="020B0604020202020204" pitchFamily="34" charset="0"/>
                        </a:defRPr>
                      </a:lvl8pPr>
                      <a:lvl9pPr marL="3886200" indent="-228600" algn="ctr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N W3" charset="0"/>
                          <a:cs typeface="ヒラギノ角ゴ ProN W3" charset="0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2200" b="0" i="0" u="none" strike="noStrike" cap="none" normalizeH="0" baseline="32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 panose="020B0604020202020204" pitchFamily="34" charset="0"/>
                        </a:rPr>
                        <a:t>27</a:t>
                      </a: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 panose="020B0604020202020204" pitchFamily="34" charset="0"/>
                        </a:rPr>
                        <a:t>Si + n</a:t>
                      </a:r>
                    </a:p>
                  </a:txBody>
                  <a:tcPr marL="12700" marR="12700" marT="12700" marB="1270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125">
                <a:tc>
                  <a:txBody>
                    <a:bodyPr/>
                    <a:lstStyle>
                      <a:lvl1pPr marL="39688" algn="ctr" eaLnBrk="0" hangingPunct="0">
                        <a:spcBef>
                          <a:spcPts val="600"/>
                        </a:spcBef>
                        <a:defRPr sz="24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ヒラギノ角ゴ ProN W3" charset="0"/>
                          <a:cs typeface="ヒラギノ角ゴ ProN W3" charset="0"/>
                          <a:sym typeface="Arial" panose="020B0604020202020204" pitchFamily="34" charset="0"/>
                        </a:defRPr>
                      </a:lvl1pPr>
                      <a:lvl2pPr marL="742950" indent="-285750" algn="ctr" eaLnBrk="0" hangingPunct="0">
                        <a:spcBef>
                          <a:spcPts val="6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N W3" charset="0"/>
                          <a:cs typeface="ヒラギノ角ゴ ProN W3" charset="0"/>
                          <a:sym typeface="Arial" panose="020B0604020202020204" pitchFamily="34" charset="0"/>
                        </a:defRPr>
                      </a:lvl2pPr>
                      <a:lvl3pPr marL="1143000" indent="-228600" algn="ctr" eaLnBrk="0" hangingPunct="0">
                        <a:spcBef>
                          <a:spcPts val="6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N W3" charset="0"/>
                          <a:cs typeface="ヒラギノ角ゴ ProN W3" charset="0"/>
                          <a:sym typeface="Arial" panose="020B0604020202020204" pitchFamily="34" charset="0"/>
                        </a:defRPr>
                      </a:lvl3pPr>
                      <a:lvl4pPr marL="1600200" indent="-228600" algn="ctr" eaLnBrk="0" hangingPunct="0"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N W3" charset="0"/>
                          <a:cs typeface="ヒラギノ角ゴ ProN W3" charset="0"/>
                          <a:sym typeface="Arial" panose="020B0604020202020204" pitchFamily="34" charset="0"/>
                        </a:defRPr>
                      </a:lvl4pPr>
                      <a:lvl5pPr marL="2057400" indent="-228600" algn="ctr" eaLnBrk="0" hangingPunct="0"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N W3" charset="0"/>
                          <a:cs typeface="ヒラギノ角ゴ ProN W3" charset="0"/>
                          <a:sym typeface="Arial" panose="020B0604020202020204" pitchFamily="34" charset="0"/>
                        </a:defRPr>
                      </a:lvl5pPr>
                      <a:lvl6pPr marL="2514600" indent="-228600" algn="ctr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N W3" charset="0"/>
                          <a:cs typeface="ヒラギノ角ゴ ProN W3" charset="0"/>
                          <a:sym typeface="Arial" panose="020B0604020202020204" pitchFamily="34" charset="0"/>
                        </a:defRPr>
                      </a:lvl6pPr>
                      <a:lvl7pPr marL="2971800" indent="-228600" algn="ctr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N W3" charset="0"/>
                          <a:cs typeface="ヒラギノ角ゴ ProN W3" charset="0"/>
                          <a:sym typeface="Arial" panose="020B0604020202020204" pitchFamily="34" charset="0"/>
                        </a:defRPr>
                      </a:lvl7pPr>
                      <a:lvl8pPr marL="3429000" indent="-228600" algn="ctr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N W3" charset="0"/>
                          <a:cs typeface="ヒラギノ角ゴ ProN W3" charset="0"/>
                          <a:sym typeface="Arial" panose="020B0604020202020204" pitchFamily="34" charset="0"/>
                        </a:defRPr>
                      </a:lvl8pPr>
                      <a:lvl9pPr marL="3886200" indent="-228600" algn="ctr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N W3" charset="0"/>
                          <a:cs typeface="ヒラギノ角ゴ ProN W3" charset="0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2200" b="0" i="0" u="none" strike="noStrike" cap="none" normalizeH="0" baseline="32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 panose="020B0604020202020204" pitchFamily="34" charset="0"/>
                        </a:rPr>
                        <a:t>27</a:t>
                      </a: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 panose="020B0604020202020204" pitchFamily="34" charset="0"/>
                        </a:rPr>
                        <a:t>Al + p</a:t>
                      </a:r>
                    </a:p>
                  </a:txBody>
                  <a:tcPr marL="12700" marR="12700" marT="12700" marB="1270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125">
                <a:tc>
                  <a:txBody>
                    <a:bodyPr/>
                    <a:lstStyle>
                      <a:lvl1pPr marL="39688" algn="ctr" eaLnBrk="0" hangingPunct="0">
                        <a:spcBef>
                          <a:spcPts val="600"/>
                        </a:spcBef>
                        <a:defRPr sz="24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ヒラギノ角ゴ ProN W3" charset="0"/>
                          <a:cs typeface="ヒラギノ角ゴ ProN W3" charset="0"/>
                          <a:sym typeface="Arial" panose="020B0604020202020204" pitchFamily="34" charset="0"/>
                        </a:defRPr>
                      </a:lvl1pPr>
                      <a:lvl2pPr marL="742950" indent="-285750" algn="ctr" eaLnBrk="0" hangingPunct="0">
                        <a:spcBef>
                          <a:spcPts val="6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N W3" charset="0"/>
                          <a:cs typeface="ヒラギノ角ゴ ProN W3" charset="0"/>
                          <a:sym typeface="Arial" panose="020B0604020202020204" pitchFamily="34" charset="0"/>
                        </a:defRPr>
                      </a:lvl2pPr>
                      <a:lvl3pPr marL="1143000" indent="-228600" algn="ctr" eaLnBrk="0" hangingPunct="0">
                        <a:spcBef>
                          <a:spcPts val="6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N W3" charset="0"/>
                          <a:cs typeface="ヒラギノ角ゴ ProN W3" charset="0"/>
                          <a:sym typeface="Arial" panose="020B0604020202020204" pitchFamily="34" charset="0"/>
                        </a:defRPr>
                      </a:lvl3pPr>
                      <a:lvl4pPr marL="1600200" indent="-228600" algn="ctr" eaLnBrk="0" hangingPunct="0"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N W3" charset="0"/>
                          <a:cs typeface="ヒラギノ角ゴ ProN W3" charset="0"/>
                          <a:sym typeface="Arial" panose="020B0604020202020204" pitchFamily="34" charset="0"/>
                        </a:defRPr>
                      </a:lvl4pPr>
                      <a:lvl5pPr marL="2057400" indent="-228600" algn="ctr" eaLnBrk="0" hangingPunct="0"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N W3" charset="0"/>
                          <a:cs typeface="ヒラギノ角ゴ ProN W3" charset="0"/>
                          <a:sym typeface="Arial" panose="020B0604020202020204" pitchFamily="34" charset="0"/>
                        </a:defRPr>
                      </a:lvl5pPr>
                      <a:lvl6pPr marL="2514600" indent="-228600" algn="ctr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N W3" charset="0"/>
                          <a:cs typeface="ヒラギノ角ゴ ProN W3" charset="0"/>
                          <a:sym typeface="Arial" panose="020B0604020202020204" pitchFamily="34" charset="0"/>
                        </a:defRPr>
                      </a:lvl6pPr>
                      <a:lvl7pPr marL="2971800" indent="-228600" algn="ctr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N W3" charset="0"/>
                          <a:cs typeface="ヒラギノ角ゴ ProN W3" charset="0"/>
                          <a:sym typeface="Arial" panose="020B0604020202020204" pitchFamily="34" charset="0"/>
                        </a:defRPr>
                      </a:lvl7pPr>
                      <a:lvl8pPr marL="3429000" indent="-228600" algn="ctr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N W3" charset="0"/>
                          <a:cs typeface="ヒラギノ角ゴ ProN W3" charset="0"/>
                          <a:sym typeface="Arial" panose="020B0604020202020204" pitchFamily="34" charset="0"/>
                        </a:defRPr>
                      </a:lvl8pPr>
                      <a:lvl9pPr marL="3886200" indent="-228600" algn="ctr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N W3" charset="0"/>
                          <a:cs typeface="ヒラギノ角ゴ ProN W3" charset="0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2200" b="0" i="0" u="none" strike="noStrike" cap="none" normalizeH="0" baseline="32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 panose="020B0604020202020204" pitchFamily="34" charset="0"/>
                        </a:rPr>
                        <a:t>26</a:t>
                      </a: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 panose="020B0604020202020204" pitchFamily="34" charset="0"/>
                        </a:rPr>
                        <a:t>Al + p + n </a:t>
                      </a:r>
                    </a:p>
                  </a:txBody>
                  <a:tcPr marL="12700" marR="12700" marT="12700" marB="1270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125">
                <a:tc>
                  <a:txBody>
                    <a:bodyPr/>
                    <a:lstStyle>
                      <a:lvl1pPr marL="39688" algn="ctr" eaLnBrk="0" hangingPunct="0">
                        <a:spcBef>
                          <a:spcPts val="600"/>
                        </a:spcBef>
                        <a:defRPr sz="24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ヒラギノ角ゴ ProN W3" charset="0"/>
                          <a:cs typeface="ヒラギノ角ゴ ProN W3" charset="0"/>
                          <a:sym typeface="Arial" panose="020B0604020202020204" pitchFamily="34" charset="0"/>
                        </a:defRPr>
                      </a:lvl1pPr>
                      <a:lvl2pPr marL="742950" indent="-285750" algn="ctr" eaLnBrk="0" hangingPunct="0">
                        <a:spcBef>
                          <a:spcPts val="6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N W3" charset="0"/>
                          <a:cs typeface="ヒラギノ角ゴ ProN W3" charset="0"/>
                          <a:sym typeface="Arial" panose="020B0604020202020204" pitchFamily="34" charset="0"/>
                        </a:defRPr>
                      </a:lvl2pPr>
                      <a:lvl3pPr marL="1143000" indent="-228600" algn="ctr" eaLnBrk="0" hangingPunct="0">
                        <a:spcBef>
                          <a:spcPts val="6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N W3" charset="0"/>
                          <a:cs typeface="ヒラギノ角ゴ ProN W3" charset="0"/>
                          <a:sym typeface="Arial" panose="020B0604020202020204" pitchFamily="34" charset="0"/>
                        </a:defRPr>
                      </a:lvl3pPr>
                      <a:lvl4pPr marL="1600200" indent="-228600" algn="ctr" eaLnBrk="0" hangingPunct="0"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N W3" charset="0"/>
                          <a:cs typeface="ヒラギノ角ゴ ProN W3" charset="0"/>
                          <a:sym typeface="Arial" panose="020B0604020202020204" pitchFamily="34" charset="0"/>
                        </a:defRPr>
                      </a:lvl4pPr>
                      <a:lvl5pPr marL="2057400" indent="-228600" algn="ctr" eaLnBrk="0" hangingPunct="0"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N W3" charset="0"/>
                          <a:cs typeface="ヒラギノ角ゴ ProN W3" charset="0"/>
                          <a:sym typeface="Arial" panose="020B0604020202020204" pitchFamily="34" charset="0"/>
                        </a:defRPr>
                      </a:lvl5pPr>
                      <a:lvl6pPr marL="2514600" indent="-228600" algn="ctr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N W3" charset="0"/>
                          <a:cs typeface="ヒラギノ角ゴ ProN W3" charset="0"/>
                          <a:sym typeface="Arial" panose="020B0604020202020204" pitchFamily="34" charset="0"/>
                        </a:defRPr>
                      </a:lvl6pPr>
                      <a:lvl7pPr marL="2971800" indent="-228600" algn="ctr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N W3" charset="0"/>
                          <a:cs typeface="ヒラギノ角ゴ ProN W3" charset="0"/>
                          <a:sym typeface="Arial" panose="020B0604020202020204" pitchFamily="34" charset="0"/>
                        </a:defRPr>
                      </a:lvl7pPr>
                      <a:lvl8pPr marL="3429000" indent="-228600" algn="ctr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N W3" charset="0"/>
                          <a:cs typeface="ヒラギノ角ゴ ProN W3" charset="0"/>
                          <a:sym typeface="Arial" panose="020B0604020202020204" pitchFamily="34" charset="0"/>
                        </a:defRPr>
                      </a:lvl8pPr>
                      <a:lvl9pPr marL="3886200" indent="-228600" algn="ctr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N W3" charset="0"/>
                          <a:cs typeface="ヒラギノ角ゴ ProN W3" charset="0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2200" b="0" i="0" u="none" strike="noStrike" cap="none" normalizeH="0" baseline="32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 panose="020B0604020202020204" pitchFamily="34" charset="0"/>
                        </a:rPr>
                        <a:t>26</a:t>
                      </a: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 panose="020B0604020202020204" pitchFamily="34" charset="0"/>
                        </a:rPr>
                        <a:t>Mg + 2p</a:t>
                      </a:r>
                    </a:p>
                  </a:txBody>
                  <a:tcPr marL="12700" marR="12700" marT="12700" marB="1270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125">
                <a:tc>
                  <a:txBody>
                    <a:bodyPr/>
                    <a:lstStyle>
                      <a:lvl1pPr marL="39688" algn="ctr" eaLnBrk="0" hangingPunct="0">
                        <a:spcBef>
                          <a:spcPts val="600"/>
                        </a:spcBef>
                        <a:defRPr sz="24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ヒラギノ角ゴ ProN W3" charset="0"/>
                          <a:cs typeface="ヒラギノ角ゴ ProN W3" charset="0"/>
                          <a:sym typeface="Arial" panose="020B0604020202020204" pitchFamily="34" charset="0"/>
                        </a:defRPr>
                      </a:lvl1pPr>
                      <a:lvl2pPr marL="742950" indent="-285750" algn="ctr" eaLnBrk="0" hangingPunct="0">
                        <a:spcBef>
                          <a:spcPts val="6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N W3" charset="0"/>
                          <a:cs typeface="ヒラギノ角ゴ ProN W3" charset="0"/>
                          <a:sym typeface="Arial" panose="020B0604020202020204" pitchFamily="34" charset="0"/>
                        </a:defRPr>
                      </a:lvl2pPr>
                      <a:lvl3pPr marL="1143000" indent="-228600" algn="ctr" eaLnBrk="0" hangingPunct="0">
                        <a:spcBef>
                          <a:spcPts val="6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N W3" charset="0"/>
                          <a:cs typeface="ヒラギノ角ゴ ProN W3" charset="0"/>
                          <a:sym typeface="Arial" panose="020B0604020202020204" pitchFamily="34" charset="0"/>
                        </a:defRPr>
                      </a:lvl3pPr>
                      <a:lvl4pPr marL="1600200" indent="-228600" algn="ctr" eaLnBrk="0" hangingPunct="0"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N W3" charset="0"/>
                          <a:cs typeface="ヒラギノ角ゴ ProN W3" charset="0"/>
                          <a:sym typeface="Arial" panose="020B0604020202020204" pitchFamily="34" charset="0"/>
                        </a:defRPr>
                      </a:lvl4pPr>
                      <a:lvl5pPr marL="2057400" indent="-228600" algn="ctr" eaLnBrk="0" hangingPunct="0"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N W3" charset="0"/>
                          <a:cs typeface="ヒラギノ角ゴ ProN W3" charset="0"/>
                          <a:sym typeface="Arial" panose="020B0604020202020204" pitchFamily="34" charset="0"/>
                        </a:defRPr>
                      </a:lvl5pPr>
                      <a:lvl6pPr marL="2514600" indent="-228600" algn="ctr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N W3" charset="0"/>
                          <a:cs typeface="ヒラギノ角ゴ ProN W3" charset="0"/>
                          <a:sym typeface="Arial" panose="020B0604020202020204" pitchFamily="34" charset="0"/>
                        </a:defRPr>
                      </a:lvl6pPr>
                      <a:lvl7pPr marL="2971800" indent="-228600" algn="ctr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N W3" charset="0"/>
                          <a:cs typeface="ヒラギノ角ゴ ProN W3" charset="0"/>
                          <a:sym typeface="Arial" panose="020B0604020202020204" pitchFamily="34" charset="0"/>
                        </a:defRPr>
                      </a:lvl7pPr>
                      <a:lvl8pPr marL="3429000" indent="-228600" algn="ctr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N W3" charset="0"/>
                          <a:cs typeface="ヒラギノ角ゴ ProN W3" charset="0"/>
                          <a:sym typeface="Arial" panose="020B0604020202020204" pitchFamily="34" charset="0"/>
                        </a:defRPr>
                      </a:lvl8pPr>
                      <a:lvl9pPr marL="3886200" indent="-228600" algn="ctr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N W3" charset="0"/>
                          <a:cs typeface="ヒラギノ角ゴ ProN W3" charset="0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2200" b="0" i="0" u="none" strike="noStrike" cap="none" normalizeH="0" baseline="32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 panose="020B0604020202020204" pitchFamily="34" charset="0"/>
                        </a:rPr>
                        <a:t>24</a:t>
                      </a: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 panose="020B0604020202020204" pitchFamily="34" charset="0"/>
                        </a:rPr>
                        <a:t>Mg + α</a:t>
                      </a:r>
                    </a:p>
                  </a:txBody>
                  <a:tcPr marL="12700" marR="12700" marT="12700" marB="1270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125">
                <a:tc>
                  <a:txBody>
                    <a:bodyPr/>
                    <a:lstStyle>
                      <a:lvl1pPr marL="39688" algn="ctr" eaLnBrk="0" hangingPunct="0">
                        <a:spcBef>
                          <a:spcPts val="600"/>
                        </a:spcBef>
                        <a:defRPr sz="24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ヒラギノ角ゴ ProN W3" charset="0"/>
                          <a:cs typeface="ヒラギノ角ゴ ProN W3" charset="0"/>
                          <a:sym typeface="Arial" panose="020B0604020202020204" pitchFamily="34" charset="0"/>
                        </a:defRPr>
                      </a:lvl1pPr>
                      <a:lvl2pPr marL="742950" indent="-285750" algn="ctr" eaLnBrk="0" hangingPunct="0">
                        <a:spcBef>
                          <a:spcPts val="6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N W3" charset="0"/>
                          <a:cs typeface="ヒラギノ角ゴ ProN W3" charset="0"/>
                          <a:sym typeface="Arial" panose="020B0604020202020204" pitchFamily="34" charset="0"/>
                        </a:defRPr>
                      </a:lvl2pPr>
                      <a:lvl3pPr marL="1143000" indent="-228600" algn="ctr" eaLnBrk="0" hangingPunct="0">
                        <a:spcBef>
                          <a:spcPts val="6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N W3" charset="0"/>
                          <a:cs typeface="ヒラギノ角ゴ ProN W3" charset="0"/>
                          <a:sym typeface="Arial" panose="020B0604020202020204" pitchFamily="34" charset="0"/>
                        </a:defRPr>
                      </a:lvl3pPr>
                      <a:lvl4pPr marL="1600200" indent="-228600" algn="ctr" eaLnBrk="0" hangingPunct="0"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N W3" charset="0"/>
                          <a:cs typeface="ヒラギノ角ゴ ProN W3" charset="0"/>
                          <a:sym typeface="Arial" panose="020B0604020202020204" pitchFamily="34" charset="0"/>
                        </a:defRPr>
                      </a:lvl4pPr>
                      <a:lvl5pPr marL="2057400" indent="-228600" algn="ctr" eaLnBrk="0" hangingPunct="0"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N W3" charset="0"/>
                          <a:cs typeface="ヒラギノ角ゴ ProN W3" charset="0"/>
                          <a:sym typeface="Arial" panose="020B0604020202020204" pitchFamily="34" charset="0"/>
                        </a:defRPr>
                      </a:lvl5pPr>
                      <a:lvl6pPr marL="2514600" indent="-228600" algn="ctr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N W3" charset="0"/>
                          <a:cs typeface="ヒラギノ角ゴ ProN W3" charset="0"/>
                          <a:sym typeface="Arial" panose="020B0604020202020204" pitchFamily="34" charset="0"/>
                        </a:defRPr>
                      </a:lvl6pPr>
                      <a:lvl7pPr marL="2971800" indent="-228600" algn="ctr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N W3" charset="0"/>
                          <a:cs typeface="ヒラギノ角ゴ ProN W3" charset="0"/>
                          <a:sym typeface="Arial" panose="020B0604020202020204" pitchFamily="34" charset="0"/>
                        </a:defRPr>
                      </a:lvl7pPr>
                      <a:lvl8pPr marL="3429000" indent="-228600" algn="ctr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N W3" charset="0"/>
                          <a:cs typeface="ヒラギノ角ゴ ProN W3" charset="0"/>
                          <a:sym typeface="Arial" panose="020B0604020202020204" pitchFamily="34" charset="0"/>
                        </a:defRPr>
                      </a:lvl8pPr>
                      <a:lvl9pPr marL="3886200" indent="-228600" algn="ctr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N W3" charset="0"/>
                          <a:cs typeface="ヒラギノ角ゴ ProN W3" charset="0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2200" b="0" i="0" u="none" strike="noStrike" cap="none" normalizeH="0" baseline="32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 panose="020B0604020202020204" pitchFamily="34" charset="0"/>
                        </a:rPr>
                        <a:t>23</a:t>
                      </a: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 panose="020B0604020202020204" pitchFamily="34" charset="0"/>
                        </a:rPr>
                        <a:t>Na + α + p</a:t>
                      </a:r>
                    </a:p>
                  </a:txBody>
                  <a:tcPr marL="12700" marR="12700" marT="12700" marB="1270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125">
                <a:tc>
                  <a:txBody>
                    <a:bodyPr/>
                    <a:lstStyle>
                      <a:lvl1pPr marL="39688" algn="ctr" eaLnBrk="0" hangingPunct="0">
                        <a:spcBef>
                          <a:spcPts val="600"/>
                        </a:spcBef>
                        <a:defRPr sz="24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ヒラギノ角ゴ ProN W3" charset="0"/>
                          <a:cs typeface="ヒラギノ角ゴ ProN W3" charset="0"/>
                          <a:sym typeface="Arial" panose="020B0604020202020204" pitchFamily="34" charset="0"/>
                        </a:defRPr>
                      </a:lvl1pPr>
                      <a:lvl2pPr marL="742950" indent="-285750" algn="ctr" eaLnBrk="0" hangingPunct="0">
                        <a:spcBef>
                          <a:spcPts val="6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N W3" charset="0"/>
                          <a:cs typeface="ヒラギノ角ゴ ProN W3" charset="0"/>
                          <a:sym typeface="Arial" panose="020B0604020202020204" pitchFamily="34" charset="0"/>
                        </a:defRPr>
                      </a:lvl2pPr>
                      <a:lvl3pPr marL="1143000" indent="-228600" algn="ctr" eaLnBrk="0" hangingPunct="0">
                        <a:spcBef>
                          <a:spcPts val="6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N W3" charset="0"/>
                          <a:cs typeface="ヒラギノ角ゴ ProN W3" charset="0"/>
                          <a:sym typeface="Arial" panose="020B0604020202020204" pitchFamily="34" charset="0"/>
                        </a:defRPr>
                      </a:lvl3pPr>
                      <a:lvl4pPr marL="1600200" indent="-228600" algn="ctr" eaLnBrk="0" hangingPunct="0"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N W3" charset="0"/>
                          <a:cs typeface="ヒラギノ角ゴ ProN W3" charset="0"/>
                          <a:sym typeface="Arial" panose="020B0604020202020204" pitchFamily="34" charset="0"/>
                        </a:defRPr>
                      </a:lvl4pPr>
                      <a:lvl5pPr marL="2057400" indent="-228600" algn="ctr" eaLnBrk="0" hangingPunct="0"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N W3" charset="0"/>
                          <a:cs typeface="ヒラギノ角ゴ ProN W3" charset="0"/>
                          <a:sym typeface="Arial" panose="020B0604020202020204" pitchFamily="34" charset="0"/>
                        </a:defRPr>
                      </a:lvl5pPr>
                      <a:lvl6pPr marL="2514600" indent="-228600" algn="ctr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N W3" charset="0"/>
                          <a:cs typeface="ヒラギノ角ゴ ProN W3" charset="0"/>
                          <a:sym typeface="Arial" panose="020B0604020202020204" pitchFamily="34" charset="0"/>
                        </a:defRPr>
                      </a:lvl6pPr>
                      <a:lvl7pPr marL="2971800" indent="-228600" algn="ctr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N W3" charset="0"/>
                          <a:cs typeface="ヒラギノ角ゴ ProN W3" charset="0"/>
                          <a:sym typeface="Arial" panose="020B0604020202020204" pitchFamily="34" charset="0"/>
                        </a:defRPr>
                      </a:lvl7pPr>
                      <a:lvl8pPr marL="3429000" indent="-228600" algn="ctr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N W3" charset="0"/>
                          <a:cs typeface="ヒラギノ角ゴ ProN W3" charset="0"/>
                          <a:sym typeface="Arial" panose="020B0604020202020204" pitchFamily="34" charset="0"/>
                        </a:defRPr>
                      </a:lvl8pPr>
                      <a:lvl9pPr marL="3886200" indent="-228600" algn="ctr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N W3" charset="0"/>
                          <a:cs typeface="ヒラギノ角ゴ ProN W3" charset="0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2200" b="0" i="0" u="none" strike="noStrike" cap="none" normalizeH="0" baseline="32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 panose="020B0604020202020204" pitchFamily="34" charset="0"/>
                        </a:rPr>
                        <a:t>20</a:t>
                      </a: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 panose="020B0604020202020204" pitchFamily="34" charset="0"/>
                        </a:rPr>
                        <a:t>Ne + 2α</a:t>
                      </a:r>
                    </a:p>
                  </a:txBody>
                  <a:tcPr marL="12700" marR="12700" marT="12700" marB="1270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3339" name="Rectangle 9"/>
          <p:cNvSpPr txBox="1">
            <a:spLocks noChangeArrowheads="1"/>
          </p:cNvSpPr>
          <p:nvPr/>
        </p:nvSpPr>
        <p:spPr bwMode="auto">
          <a:xfrm>
            <a:off x="4876800" y="609600"/>
            <a:ext cx="4267200" cy="222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132080" bIns="50800" anchor="ctr"/>
          <a:lstStyle>
            <a:lvl1pPr marL="342900" indent="-3429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9pPr>
          </a:lstStyle>
          <a:p>
            <a:pPr eaLnBrk="1" hangingPunct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Measurement  made in same expt. (E575S)</a:t>
            </a:r>
          </a:p>
          <a:p>
            <a:pPr eaLnBrk="1" hangingPunct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Measurement subsequently at WMU</a:t>
            </a:r>
          </a:p>
          <a:p>
            <a:pPr eaLnBrk="1" hangingPunct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Measured cross-section  in both </a:t>
            </a:r>
            <a:r>
              <a:rPr lang="en-US" sz="21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expts</a:t>
            </a:r>
            <a:r>
              <a:rPr lang="en-US" sz="21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. is in good agreement with </a:t>
            </a:r>
            <a:r>
              <a:rPr lang="en-US" sz="21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evapOR</a:t>
            </a:r>
            <a:r>
              <a:rPr lang="en-US" sz="21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predictions</a:t>
            </a:r>
          </a:p>
        </p:txBody>
      </p:sp>
      <p:sp>
        <p:nvSpPr>
          <p:cNvPr id="11" name="Rectangle 3"/>
          <p:cNvSpPr>
            <a:spLocks/>
          </p:cNvSpPr>
          <p:nvPr/>
        </p:nvSpPr>
        <p:spPr bwMode="auto">
          <a:xfrm>
            <a:off x="5486400" y="6421438"/>
            <a:ext cx="3692525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en-US" sz="1200" dirty="0" err="1">
                <a:solidFill>
                  <a:schemeClr val="bg1"/>
                </a:solidFill>
                <a:cs typeface="Arial" panose="020B0604020202020204" pitchFamily="34" charset="0"/>
              </a:rPr>
              <a:t>Romualdo</a:t>
            </a:r>
            <a:r>
              <a:rPr lang="en-US" sz="1200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cs typeface="Arial" panose="020B0604020202020204" pitchFamily="34" charset="0"/>
              </a:rPr>
              <a:t>deSouza</a:t>
            </a:r>
            <a:r>
              <a:rPr lang="en-US" sz="1200" dirty="0">
                <a:solidFill>
                  <a:schemeClr val="bg1"/>
                </a:solidFill>
                <a:cs typeface="Arial" panose="020B0604020202020204" pitchFamily="34" charset="0"/>
              </a:rPr>
              <a:t>,  </a:t>
            </a:r>
            <a:r>
              <a:rPr lang="en-US" sz="1200" dirty="0" smtClean="0">
                <a:solidFill>
                  <a:schemeClr val="bg1"/>
                </a:solidFill>
                <a:cs typeface="Arial" panose="020B0604020202020204" pitchFamily="34" charset="0"/>
              </a:rPr>
              <a:t>IWNDT, College Station 2013</a:t>
            </a:r>
            <a:endParaRPr lang="en-US" sz="12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7800" y="4754940"/>
            <a:ext cx="6096000" cy="1200329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Bottom line: We can have confidence in our observation of a fusion enhancement for the charged particle channels of 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 + 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/>
          <p:cNvSpPr>
            <a:spLocks/>
          </p:cNvSpPr>
          <p:nvPr/>
        </p:nvSpPr>
        <p:spPr bwMode="auto">
          <a:xfrm>
            <a:off x="0" y="6172200"/>
            <a:ext cx="9144000" cy="6858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9pPr>
          </a:lstStyle>
          <a:p>
            <a:pPr eaLnBrk="1" hangingPunct="1"/>
            <a:endParaRPr lang="en-US" sz="2000"/>
          </a:p>
        </p:txBody>
      </p:sp>
      <p:sp>
        <p:nvSpPr>
          <p:cNvPr id="16387" name="Line 5"/>
          <p:cNvSpPr>
            <a:spLocks noChangeShapeType="1"/>
          </p:cNvSpPr>
          <p:nvPr/>
        </p:nvSpPr>
        <p:spPr bwMode="auto">
          <a:xfrm>
            <a:off x="0" y="6156325"/>
            <a:ext cx="9144000" cy="1588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16388" name="Picture 6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324600"/>
            <a:ext cx="22098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Rectangle 7"/>
          <p:cNvSpPr txBox="1">
            <a:spLocks noChangeArrowheads="1"/>
          </p:cNvSpPr>
          <p:nvPr/>
        </p:nvSpPr>
        <p:spPr bwMode="auto">
          <a:xfrm>
            <a:off x="0" y="0"/>
            <a:ext cx="9112250" cy="71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132080" bIns="50800" anchor="ctr"/>
          <a:lstStyle>
            <a:lvl1pPr marL="39688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FFFFFF"/>
                </a:solidFill>
              </a:rPr>
              <a:t>The path forward : Development of a gridless MCP</a:t>
            </a:r>
          </a:p>
        </p:txBody>
      </p:sp>
      <p:sp>
        <p:nvSpPr>
          <p:cNvPr id="16391" name="TextBox 1"/>
          <p:cNvSpPr txBox="1">
            <a:spLocks noChangeArrowheads="1"/>
          </p:cNvSpPr>
          <p:nvPr/>
        </p:nvSpPr>
        <p:spPr bwMode="auto">
          <a:xfrm>
            <a:off x="63500" y="503238"/>
            <a:ext cx="36703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en-US" sz="2000"/>
              <a:t>Crossed E and B field design:</a:t>
            </a:r>
          </a:p>
        </p:txBody>
      </p:sp>
      <p:sp>
        <p:nvSpPr>
          <p:cNvPr id="16395" name="TextBox 12"/>
          <p:cNvSpPr txBox="1">
            <a:spLocks noChangeArrowheads="1"/>
          </p:cNvSpPr>
          <p:nvPr/>
        </p:nvSpPr>
        <p:spPr bwMode="auto">
          <a:xfrm>
            <a:off x="4003403" y="4781504"/>
            <a:ext cx="517552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Time resolution for a single MCP ~ 350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ps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More than sufficient for measurement</a:t>
            </a:r>
          </a:p>
        </p:txBody>
      </p:sp>
      <p:sp>
        <p:nvSpPr>
          <p:cNvPr id="16397" name="Rectangle 8"/>
          <p:cNvSpPr>
            <a:spLocks noChangeArrowheads="1"/>
          </p:cNvSpPr>
          <p:nvPr/>
        </p:nvSpPr>
        <p:spPr bwMode="auto">
          <a:xfrm>
            <a:off x="120650" y="836613"/>
            <a:ext cx="41878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en-US" sz="1600">
                <a:solidFill>
                  <a:srgbClr val="7030A0"/>
                </a:solidFill>
                <a:latin typeface="Comic Sans MS" panose="030F0702030302020204" pitchFamily="66" charset="0"/>
              </a:rPr>
              <a:t>J.D. Bowman et al., NIM 148, 503 (1978). </a:t>
            </a:r>
          </a:p>
        </p:txBody>
      </p:sp>
      <p:sp>
        <p:nvSpPr>
          <p:cNvPr id="31" name="Rectangle 3"/>
          <p:cNvSpPr>
            <a:spLocks/>
          </p:cNvSpPr>
          <p:nvPr/>
        </p:nvSpPr>
        <p:spPr bwMode="auto">
          <a:xfrm>
            <a:off x="5486400" y="6421438"/>
            <a:ext cx="3692525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en-US" sz="1200" dirty="0" err="1">
                <a:solidFill>
                  <a:schemeClr val="bg1"/>
                </a:solidFill>
                <a:cs typeface="Arial" panose="020B0604020202020204" pitchFamily="34" charset="0"/>
              </a:rPr>
              <a:t>Romualdo</a:t>
            </a:r>
            <a:r>
              <a:rPr lang="en-US" sz="1200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cs typeface="Arial" panose="020B0604020202020204" pitchFamily="34" charset="0"/>
              </a:rPr>
              <a:t>deSouza</a:t>
            </a:r>
            <a:r>
              <a:rPr lang="en-US" sz="1200" dirty="0">
                <a:solidFill>
                  <a:schemeClr val="bg1"/>
                </a:solidFill>
                <a:cs typeface="Arial" panose="020B0604020202020204" pitchFamily="34" charset="0"/>
              </a:rPr>
              <a:t>,  </a:t>
            </a:r>
            <a:r>
              <a:rPr lang="en-US" sz="1200" dirty="0" smtClean="0">
                <a:solidFill>
                  <a:schemeClr val="bg1"/>
                </a:solidFill>
                <a:cs typeface="Arial" panose="020B0604020202020204" pitchFamily="34" charset="0"/>
              </a:rPr>
              <a:t>IWNDT, College Station 2013</a:t>
            </a:r>
            <a:endParaRPr lang="en-US" sz="12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76311"/>
            <a:ext cx="3985624" cy="235108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9037"/>
            <a:ext cx="3689436" cy="1980173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960438"/>
            <a:ext cx="4501606" cy="3809953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/>
          <p:cNvSpPr>
            <a:spLocks/>
          </p:cNvSpPr>
          <p:nvPr/>
        </p:nvSpPr>
        <p:spPr bwMode="auto">
          <a:xfrm>
            <a:off x="0" y="6172200"/>
            <a:ext cx="9144000" cy="6858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9pPr>
          </a:lstStyle>
          <a:p>
            <a:pPr eaLnBrk="1" hangingPunct="1"/>
            <a:endParaRPr lang="en-US" sz="2000"/>
          </a:p>
        </p:txBody>
      </p:sp>
      <p:sp>
        <p:nvSpPr>
          <p:cNvPr id="16387" name="Line 5"/>
          <p:cNvSpPr>
            <a:spLocks noChangeShapeType="1"/>
          </p:cNvSpPr>
          <p:nvPr/>
        </p:nvSpPr>
        <p:spPr bwMode="auto">
          <a:xfrm>
            <a:off x="0" y="6156325"/>
            <a:ext cx="9144000" cy="1588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16388" name="Picture 6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324600"/>
            <a:ext cx="22098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Rectangle 7"/>
          <p:cNvSpPr txBox="1">
            <a:spLocks noChangeArrowheads="1"/>
          </p:cNvSpPr>
          <p:nvPr/>
        </p:nvSpPr>
        <p:spPr bwMode="auto">
          <a:xfrm>
            <a:off x="0" y="0"/>
            <a:ext cx="9112250" cy="71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132080" bIns="50800" anchor="ctr"/>
          <a:lstStyle>
            <a:lvl1pPr marL="39688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en-US" sz="2800" dirty="0" smtClean="0">
                <a:solidFill>
                  <a:srgbClr val="FFFFFF"/>
                </a:solidFill>
              </a:rPr>
              <a:t>Western Michigan test with </a:t>
            </a:r>
            <a:r>
              <a:rPr lang="en-US" sz="2800" dirty="0" err="1" smtClean="0">
                <a:solidFill>
                  <a:srgbClr val="FFFFFF"/>
                </a:solidFill>
              </a:rPr>
              <a:t>gridless</a:t>
            </a:r>
            <a:r>
              <a:rPr lang="en-US" sz="2800" dirty="0" smtClean="0">
                <a:solidFill>
                  <a:srgbClr val="FFFFFF"/>
                </a:solidFill>
              </a:rPr>
              <a:t> (Feb. 2013)</a:t>
            </a:r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16395" name="TextBox 12"/>
          <p:cNvSpPr txBox="1">
            <a:spLocks noChangeArrowheads="1"/>
          </p:cNvSpPr>
          <p:nvPr/>
        </p:nvSpPr>
        <p:spPr bwMode="auto">
          <a:xfrm>
            <a:off x="28573" y="5208588"/>
            <a:ext cx="915035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Large cross-section for fusion measured at lowest incident energy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200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cm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=7 MeV) due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large random background (poor beam tune, DC accelerator etc.) 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Rectangle 3"/>
          <p:cNvSpPr>
            <a:spLocks/>
          </p:cNvSpPr>
          <p:nvPr/>
        </p:nvSpPr>
        <p:spPr bwMode="auto">
          <a:xfrm>
            <a:off x="5486400" y="6421438"/>
            <a:ext cx="3692525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en-US" sz="1200" dirty="0" err="1">
                <a:solidFill>
                  <a:schemeClr val="bg1"/>
                </a:solidFill>
                <a:cs typeface="Arial" panose="020B0604020202020204" pitchFamily="34" charset="0"/>
              </a:rPr>
              <a:t>Romualdo</a:t>
            </a:r>
            <a:r>
              <a:rPr lang="en-US" sz="1200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cs typeface="Arial" panose="020B0604020202020204" pitchFamily="34" charset="0"/>
              </a:rPr>
              <a:t>deSouza</a:t>
            </a:r>
            <a:r>
              <a:rPr lang="en-US" sz="1200" dirty="0">
                <a:solidFill>
                  <a:schemeClr val="bg1"/>
                </a:solidFill>
                <a:cs typeface="Arial" panose="020B0604020202020204" pitchFamily="34" charset="0"/>
              </a:rPr>
              <a:t>,  </a:t>
            </a:r>
            <a:r>
              <a:rPr lang="en-US" sz="1200" dirty="0" smtClean="0">
                <a:solidFill>
                  <a:schemeClr val="bg1"/>
                </a:solidFill>
                <a:cs typeface="Arial" panose="020B0604020202020204" pitchFamily="34" charset="0"/>
              </a:rPr>
              <a:t>IWNDT, College Station 2013</a:t>
            </a:r>
            <a:endParaRPr lang="en-US" sz="12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" y="682889"/>
            <a:ext cx="4100250" cy="399362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6527" y="730250"/>
            <a:ext cx="4606673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4116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/>
          <p:cNvSpPr>
            <a:spLocks/>
          </p:cNvSpPr>
          <p:nvPr/>
        </p:nvSpPr>
        <p:spPr bwMode="auto">
          <a:xfrm>
            <a:off x="0" y="6172200"/>
            <a:ext cx="9144000" cy="6858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9pPr>
          </a:lstStyle>
          <a:p>
            <a:pPr eaLnBrk="1" hangingPunct="1"/>
            <a:endParaRPr lang="en-US" sz="2000"/>
          </a:p>
        </p:txBody>
      </p:sp>
      <p:sp>
        <p:nvSpPr>
          <p:cNvPr id="16387" name="Line 5"/>
          <p:cNvSpPr>
            <a:spLocks noChangeShapeType="1"/>
          </p:cNvSpPr>
          <p:nvPr/>
        </p:nvSpPr>
        <p:spPr bwMode="auto">
          <a:xfrm>
            <a:off x="0" y="6156325"/>
            <a:ext cx="9144000" cy="1588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16388" name="Picture 6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324600"/>
            <a:ext cx="22098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Rectangle 7"/>
          <p:cNvSpPr txBox="1">
            <a:spLocks noChangeArrowheads="1"/>
          </p:cNvSpPr>
          <p:nvPr/>
        </p:nvSpPr>
        <p:spPr bwMode="auto">
          <a:xfrm>
            <a:off x="0" y="0"/>
            <a:ext cx="9112250" cy="71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132080" bIns="50800" anchor="ctr"/>
          <a:lstStyle>
            <a:lvl1pPr marL="39688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en-US" sz="2800" dirty="0">
                <a:solidFill>
                  <a:srgbClr val="FFFFFF"/>
                </a:solidFill>
              </a:rPr>
              <a:t>The path forward : </a:t>
            </a:r>
            <a:r>
              <a:rPr lang="en-US" sz="2800" dirty="0" smtClean="0">
                <a:solidFill>
                  <a:srgbClr val="FFFFFF"/>
                </a:solidFill>
              </a:rPr>
              <a:t>new Si detector design (Micron S5)</a:t>
            </a:r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16395" name="TextBox 12"/>
          <p:cNvSpPr txBox="1">
            <a:spLocks noChangeArrowheads="1"/>
          </p:cNvSpPr>
          <p:nvPr/>
        </p:nvSpPr>
        <p:spPr bwMode="auto">
          <a:xfrm>
            <a:off x="39472" y="2590800"/>
            <a:ext cx="5218328" cy="178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9pPr>
          </a:lstStyle>
          <a:p>
            <a:pPr marL="342900" indent="-342900" eaLnBrk="1" hangingPunct="1">
              <a:buFont typeface="Arial" pitchFamily="34" charset="0"/>
              <a:buChar char="•"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 pies sectors on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ohmic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side</a:t>
            </a:r>
          </a:p>
          <a:p>
            <a:pPr marL="342900" indent="-342900" eaLnBrk="1" hangingPunct="1">
              <a:buFont typeface="Arial" pitchFamily="34" charset="0"/>
              <a:buChar char="•"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 rings sub-divided into quadrants on junction side</a:t>
            </a:r>
          </a:p>
          <a:p>
            <a:pPr marL="342900" indent="-342900" eaLnBrk="1" hangingPunct="1">
              <a:buFont typeface="Arial" pitchFamily="34" charset="0"/>
              <a:buChar char="•"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Thin entrance window of ~0.1 </a:t>
            </a:r>
            <a:r>
              <a:rPr lang="el-G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 (4-5 times less than prior S2 design used)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Rectangle 3"/>
          <p:cNvSpPr>
            <a:spLocks/>
          </p:cNvSpPr>
          <p:nvPr/>
        </p:nvSpPr>
        <p:spPr bwMode="auto">
          <a:xfrm>
            <a:off x="5486400" y="6421438"/>
            <a:ext cx="3692525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en-US" sz="1200" dirty="0" err="1">
                <a:solidFill>
                  <a:schemeClr val="bg1"/>
                </a:solidFill>
                <a:cs typeface="Arial" panose="020B0604020202020204" pitchFamily="34" charset="0"/>
              </a:rPr>
              <a:t>Romualdo</a:t>
            </a:r>
            <a:r>
              <a:rPr lang="en-US" sz="1200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cs typeface="Arial" panose="020B0604020202020204" pitchFamily="34" charset="0"/>
              </a:rPr>
              <a:t>deSouza</a:t>
            </a:r>
            <a:r>
              <a:rPr lang="en-US" sz="1200" dirty="0">
                <a:solidFill>
                  <a:schemeClr val="bg1"/>
                </a:solidFill>
                <a:cs typeface="Arial" panose="020B0604020202020204" pitchFamily="34" charset="0"/>
              </a:rPr>
              <a:t>,  </a:t>
            </a:r>
            <a:r>
              <a:rPr lang="en-US" sz="1200" dirty="0" smtClean="0">
                <a:solidFill>
                  <a:schemeClr val="bg1"/>
                </a:solidFill>
                <a:cs typeface="Arial" panose="020B0604020202020204" pitchFamily="34" charset="0"/>
              </a:rPr>
              <a:t>IWNDT, College Station 2013</a:t>
            </a:r>
            <a:endParaRPr lang="en-US" sz="12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866776"/>
            <a:ext cx="3556428" cy="385921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-29004" y="1143000"/>
            <a:ext cx="58202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To resolve the problem of incomplete charge collection /  trapping :</a:t>
            </a:r>
            <a:endParaRPr lang="en-US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7174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/>
          <p:cNvSpPr>
            <a:spLocks/>
          </p:cNvSpPr>
          <p:nvPr/>
        </p:nvSpPr>
        <p:spPr bwMode="auto">
          <a:xfrm>
            <a:off x="0" y="6172200"/>
            <a:ext cx="9144000" cy="6858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9pPr>
          </a:lstStyle>
          <a:p>
            <a:pPr eaLnBrk="1" hangingPunct="1"/>
            <a:endParaRPr lang="en-US" sz="2000"/>
          </a:p>
        </p:txBody>
      </p:sp>
      <p:sp>
        <p:nvSpPr>
          <p:cNvPr id="17411" name="Line 5"/>
          <p:cNvSpPr>
            <a:spLocks noChangeShapeType="1"/>
          </p:cNvSpPr>
          <p:nvPr/>
        </p:nvSpPr>
        <p:spPr bwMode="auto">
          <a:xfrm>
            <a:off x="0" y="6156325"/>
            <a:ext cx="9144000" cy="1588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17412" name="Picture 6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324600"/>
            <a:ext cx="22098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4" name="Rectangle 7"/>
          <p:cNvSpPr txBox="1">
            <a:spLocks noChangeArrowheads="1"/>
          </p:cNvSpPr>
          <p:nvPr/>
        </p:nvSpPr>
        <p:spPr bwMode="auto">
          <a:xfrm>
            <a:off x="0" y="14288"/>
            <a:ext cx="2667000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132080" bIns="50800" anchor="ctr"/>
          <a:lstStyle>
            <a:lvl1pPr marL="39688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200" dirty="0">
                <a:solidFill>
                  <a:srgbClr val="FFFFFF"/>
                </a:solidFill>
              </a:rPr>
              <a:t>Conclusions</a:t>
            </a:r>
          </a:p>
        </p:txBody>
      </p:sp>
      <p:sp>
        <p:nvSpPr>
          <p:cNvPr id="17415" name="Rectangle 8"/>
          <p:cNvSpPr txBox="1">
            <a:spLocks noChangeArrowheads="1"/>
          </p:cNvSpPr>
          <p:nvPr/>
        </p:nvSpPr>
        <p:spPr bwMode="auto">
          <a:xfrm>
            <a:off x="463550" y="381000"/>
            <a:ext cx="8686800" cy="4954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132080" bIns="50800" anchor="ctr"/>
          <a:lstStyle>
            <a:lvl1pPr marL="342900" indent="-3429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1pPr>
            <a:lvl2pPr marL="800100" indent="-3429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9pPr>
          </a:lstStyle>
          <a:p>
            <a:pPr eaLnBrk="1" hangingPunct="1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Extraction of fusion cross-section for </a:t>
            </a:r>
            <a:r>
              <a:rPr lang="en-US" baseline="30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O+</a:t>
            </a:r>
            <a:r>
              <a:rPr lang="en-US" baseline="30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 followed by charged particle 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emission indicates an enhancement as compared to TDHF and Bass (+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evapOR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). Two possibilities: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eaLnBrk="1" hangingPunct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Increase in the total fusion cross-section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eaLnBrk="1" hangingPunct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Competition between charged particle emission and neutron only decay in de-excitation phase differs from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evapOR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prediction </a:t>
            </a:r>
            <a:endPara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By implementing 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gridless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MCP, 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</a:t>
            </a:r>
            <a:r>
              <a:rPr lang="en-US" baseline="-25000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fusion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for </a:t>
            </a:r>
            <a:r>
              <a:rPr lang="en-US" baseline="30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16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 + </a:t>
            </a:r>
            <a:r>
              <a:rPr lang="en-US" baseline="30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 was measured in agreement with the literature. 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Implementation of a low 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segmentation silicon is 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underway 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 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resolve the 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incomplete charge 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collection / trapping  problem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416" name="TextBox 1"/>
          <p:cNvSpPr txBox="1">
            <a:spLocks noChangeArrowheads="1"/>
          </p:cNvSpPr>
          <p:nvPr/>
        </p:nvSpPr>
        <p:spPr bwMode="auto">
          <a:xfrm>
            <a:off x="153988" y="5181600"/>
            <a:ext cx="8991600" cy="461665"/>
          </a:xfrm>
          <a:prstGeom prst="rect">
            <a:avLst/>
          </a:prstGeom>
          <a:solidFill>
            <a:srgbClr val="FF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Measure 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fusion excitation functions for neutron-rich light nuclei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3"/>
          <p:cNvSpPr>
            <a:spLocks/>
          </p:cNvSpPr>
          <p:nvPr/>
        </p:nvSpPr>
        <p:spPr bwMode="auto">
          <a:xfrm>
            <a:off x="5486400" y="6421438"/>
            <a:ext cx="3692525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en-US" sz="1200" dirty="0" err="1">
                <a:solidFill>
                  <a:schemeClr val="bg1"/>
                </a:solidFill>
                <a:cs typeface="Arial" panose="020B0604020202020204" pitchFamily="34" charset="0"/>
              </a:rPr>
              <a:t>Romualdo</a:t>
            </a:r>
            <a:r>
              <a:rPr lang="en-US" sz="1200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cs typeface="Arial" panose="020B0604020202020204" pitchFamily="34" charset="0"/>
              </a:rPr>
              <a:t>deSouza</a:t>
            </a:r>
            <a:r>
              <a:rPr lang="en-US" sz="1200" dirty="0">
                <a:solidFill>
                  <a:schemeClr val="bg1"/>
                </a:solidFill>
                <a:cs typeface="Arial" panose="020B0604020202020204" pitchFamily="34" charset="0"/>
              </a:rPr>
              <a:t>,  </a:t>
            </a:r>
            <a:r>
              <a:rPr lang="en-US" sz="1200" dirty="0" smtClean="0">
                <a:solidFill>
                  <a:schemeClr val="bg1"/>
                </a:solidFill>
                <a:cs typeface="Arial" panose="020B0604020202020204" pitchFamily="34" charset="0"/>
              </a:rPr>
              <a:t>IWNDT, College Station 2013</a:t>
            </a:r>
            <a:endParaRPr lang="en-US" sz="12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3988" y="5643265"/>
            <a:ext cx="89900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FSU: 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</a:rPr>
              <a:t>18,19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 + 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 ; GANIL: 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 + 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C; ReA3@MSU: heavier nuclei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6425" cy="1524000"/>
          </a:xfrm>
        </p:spPr>
        <p:txBody>
          <a:bodyPr/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Joe’s 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secret to a long and productive career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(or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why he has been doing nuclear chemistry for so 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long)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362200"/>
            <a:ext cx="8226425" cy="2362200"/>
          </a:xfrm>
        </p:spPr>
        <p:txBody>
          <a:bodyPr/>
          <a:lstStyle/>
          <a:p>
            <a:pPr marL="514350" indent="-514350" algn="l">
              <a:buAutoNum type="arabicPeriod"/>
            </a:pPr>
            <a:r>
              <a:rPr lang="en-US" dirty="0"/>
              <a:t>A</a:t>
            </a:r>
            <a:r>
              <a:rPr lang="en-US" dirty="0" smtClean="0"/>
              <a:t>ddress </a:t>
            </a:r>
            <a:r>
              <a:rPr lang="en-US" dirty="0" smtClean="0"/>
              <a:t>(or at least work on) questions of fundamental importance</a:t>
            </a:r>
          </a:p>
          <a:p>
            <a:pPr marL="514350" indent="-514350" algn="l">
              <a:buAutoNum type="arabicPeriod"/>
            </a:pPr>
            <a:r>
              <a:rPr lang="en-US" dirty="0" smtClean="0"/>
              <a:t>Play with really cool toys</a:t>
            </a:r>
          </a:p>
          <a:p>
            <a:pPr marL="514350" indent="-514350" algn="l">
              <a:buAutoNum type="arabicPeriod"/>
            </a:pPr>
            <a:r>
              <a:rPr lang="en-US" dirty="0" smtClean="0"/>
              <a:t>Learn from and work with great people from all over the world.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43792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228600"/>
            <a:ext cx="6305550" cy="472916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90600" y="5150703"/>
            <a:ext cx="7772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Comic Sans MS" pitchFamily="66" charset="0"/>
              </a:rPr>
              <a:t>Thanks Joe ! Best wishes for the second stage of your scientific career.</a:t>
            </a:r>
            <a:endParaRPr lang="en-US" sz="32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52974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804" y="0"/>
            <a:ext cx="3297649" cy="3200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3390900"/>
            <a:ext cx="3611711" cy="3505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639" y="3405609"/>
            <a:ext cx="3581400" cy="347578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-17773"/>
            <a:ext cx="3527407" cy="3423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6452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/>
          <p:cNvSpPr>
            <a:spLocks/>
          </p:cNvSpPr>
          <p:nvPr/>
        </p:nvSpPr>
        <p:spPr bwMode="auto">
          <a:xfrm>
            <a:off x="0" y="6172200"/>
            <a:ext cx="9144000" cy="6858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9pPr>
          </a:lstStyle>
          <a:p>
            <a:pPr eaLnBrk="1" hangingPunct="1"/>
            <a:endParaRPr lang="en-US" sz="2000"/>
          </a:p>
        </p:txBody>
      </p:sp>
      <p:sp>
        <p:nvSpPr>
          <p:cNvPr id="11267" name="Line 5"/>
          <p:cNvSpPr>
            <a:spLocks noChangeShapeType="1"/>
          </p:cNvSpPr>
          <p:nvPr/>
        </p:nvSpPr>
        <p:spPr bwMode="auto">
          <a:xfrm>
            <a:off x="0" y="6156325"/>
            <a:ext cx="9144000" cy="1588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11268" name="Picture 6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324600"/>
            <a:ext cx="22098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0" name="Rectangle 8"/>
          <p:cNvSpPr>
            <a:spLocks noChangeArrowheads="1"/>
          </p:cNvSpPr>
          <p:nvPr/>
        </p:nvSpPr>
        <p:spPr bwMode="auto">
          <a:xfrm>
            <a:off x="3968750" y="5797550"/>
            <a:ext cx="510222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en-US" sz="1600">
                <a:solidFill>
                  <a:srgbClr val="7030A0"/>
                </a:solidFill>
                <a:latin typeface="Comic Sans MS" panose="030F0702030302020204" pitchFamily="66" charset="0"/>
              </a:rPr>
              <a:t>M.J. Rudolph et al., Phys. Rev. C85, 024605 (2012). </a:t>
            </a:r>
          </a:p>
        </p:txBody>
      </p:sp>
      <p:sp>
        <p:nvSpPr>
          <p:cNvPr id="11271" name="Rectangle 8"/>
          <p:cNvSpPr txBox="1">
            <a:spLocks noChangeArrowheads="1"/>
          </p:cNvSpPr>
          <p:nvPr/>
        </p:nvSpPr>
        <p:spPr bwMode="auto">
          <a:xfrm>
            <a:off x="0" y="152400"/>
            <a:ext cx="917892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132080" bIns="50800" anchor="ctr"/>
          <a:lstStyle>
            <a:lvl1pPr marL="39688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400">
                <a:solidFill>
                  <a:srgbClr val="FFFFFF"/>
                </a:solidFill>
              </a:rPr>
              <a:t>Require charged particle coincidence to eliminate atomic scattering background</a:t>
            </a:r>
          </a:p>
        </p:txBody>
      </p:sp>
      <p:grpSp>
        <p:nvGrpSpPr>
          <p:cNvPr id="11272" name="Group 3"/>
          <p:cNvGrpSpPr>
            <a:grpSpLocks/>
          </p:cNvGrpSpPr>
          <p:nvPr/>
        </p:nvGrpSpPr>
        <p:grpSpPr bwMode="auto">
          <a:xfrm>
            <a:off x="4343400" y="1292225"/>
            <a:ext cx="4740275" cy="4448175"/>
            <a:chOff x="4343400" y="1292198"/>
            <a:chExt cx="4740646" cy="4447416"/>
          </a:xfrm>
        </p:grpSpPr>
        <p:pic>
          <p:nvPicPr>
            <p:cNvPr id="11275" name="Picture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43400" y="1292198"/>
              <a:ext cx="4740646" cy="44474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76" name="Freeform 2"/>
            <p:cNvSpPr>
              <a:spLocks/>
            </p:cNvSpPr>
            <p:nvPr/>
          </p:nvSpPr>
          <p:spPr bwMode="auto">
            <a:xfrm>
              <a:off x="5706533" y="1676400"/>
              <a:ext cx="2649529" cy="3352800"/>
            </a:xfrm>
            <a:custGeom>
              <a:avLst/>
              <a:gdLst>
                <a:gd name="T0" fmla="*/ 660400 w 2649529"/>
                <a:gd name="T1" fmla="*/ 812800 h 3352800"/>
                <a:gd name="T2" fmla="*/ 575734 w 2649529"/>
                <a:gd name="T3" fmla="*/ 745067 h 3352800"/>
                <a:gd name="T4" fmla="*/ 524934 w 2649529"/>
                <a:gd name="T5" fmla="*/ 609600 h 3352800"/>
                <a:gd name="T6" fmla="*/ 474134 w 2649529"/>
                <a:gd name="T7" fmla="*/ 355600 h 3352800"/>
                <a:gd name="T8" fmla="*/ 389467 w 2649529"/>
                <a:gd name="T9" fmla="*/ 152400 h 3352800"/>
                <a:gd name="T10" fmla="*/ 355600 w 2649529"/>
                <a:gd name="T11" fmla="*/ 33867 h 3352800"/>
                <a:gd name="T12" fmla="*/ 203200 w 2649529"/>
                <a:gd name="T13" fmla="*/ 0 h 3352800"/>
                <a:gd name="T14" fmla="*/ 50800 w 2649529"/>
                <a:gd name="T15" fmla="*/ 118533 h 3352800"/>
                <a:gd name="T16" fmla="*/ 0 w 2649529"/>
                <a:gd name="T17" fmla="*/ 321733 h 3352800"/>
                <a:gd name="T18" fmla="*/ 50800 w 2649529"/>
                <a:gd name="T19" fmla="*/ 524933 h 3352800"/>
                <a:gd name="T20" fmla="*/ 118534 w 2649529"/>
                <a:gd name="T21" fmla="*/ 745067 h 3352800"/>
                <a:gd name="T22" fmla="*/ 169334 w 2649529"/>
                <a:gd name="T23" fmla="*/ 897467 h 3352800"/>
                <a:gd name="T24" fmla="*/ 237067 w 2649529"/>
                <a:gd name="T25" fmla="*/ 1219200 h 3352800"/>
                <a:gd name="T26" fmla="*/ 304800 w 2649529"/>
                <a:gd name="T27" fmla="*/ 1388533 h 3352800"/>
                <a:gd name="T28" fmla="*/ 423334 w 2649529"/>
                <a:gd name="T29" fmla="*/ 1625600 h 3352800"/>
                <a:gd name="T30" fmla="*/ 457200 w 2649529"/>
                <a:gd name="T31" fmla="*/ 1727200 h 3352800"/>
                <a:gd name="T32" fmla="*/ 524934 w 2649529"/>
                <a:gd name="T33" fmla="*/ 1998133 h 3352800"/>
                <a:gd name="T34" fmla="*/ 626534 w 2649529"/>
                <a:gd name="T35" fmla="*/ 2218267 h 3352800"/>
                <a:gd name="T36" fmla="*/ 711200 w 2649529"/>
                <a:gd name="T37" fmla="*/ 2336800 h 3352800"/>
                <a:gd name="T38" fmla="*/ 795867 w 2649529"/>
                <a:gd name="T39" fmla="*/ 2421467 h 3352800"/>
                <a:gd name="T40" fmla="*/ 931334 w 2649529"/>
                <a:gd name="T41" fmla="*/ 2556933 h 3352800"/>
                <a:gd name="T42" fmla="*/ 1016000 w 2649529"/>
                <a:gd name="T43" fmla="*/ 2709333 h 3352800"/>
                <a:gd name="T44" fmla="*/ 1100667 w 2649529"/>
                <a:gd name="T45" fmla="*/ 2777067 h 3352800"/>
                <a:gd name="T46" fmla="*/ 1185334 w 2649529"/>
                <a:gd name="T47" fmla="*/ 2844800 h 3352800"/>
                <a:gd name="T48" fmla="*/ 1337734 w 2649529"/>
                <a:gd name="T49" fmla="*/ 2963333 h 3352800"/>
                <a:gd name="T50" fmla="*/ 1439334 w 2649529"/>
                <a:gd name="T51" fmla="*/ 3014133 h 3352800"/>
                <a:gd name="T52" fmla="*/ 1591734 w 2649529"/>
                <a:gd name="T53" fmla="*/ 3098800 h 3352800"/>
                <a:gd name="T54" fmla="*/ 1794934 w 2649529"/>
                <a:gd name="T55" fmla="*/ 3200400 h 3352800"/>
                <a:gd name="T56" fmla="*/ 2286000 w 2649529"/>
                <a:gd name="T57" fmla="*/ 3268133 h 3352800"/>
                <a:gd name="T58" fmla="*/ 2506134 w 2649529"/>
                <a:gd name="T59" fmla="*/ 3352800 h 3352800"/>
                <a:gd name="T60" fmla="*/ 2506134 w 2649529"/>
                <a:gd name="T61" fmla="*/ 3115733 h 3352800"/>
                <a:gd name="T62" fmla="*/ 2353734 w 2649529"/>
                <a:gd name="T63" fmla="*/ 2997200 h 3352800"/>
                <a:gd name="T64" fmla="*/ 2201334 w 2649529"/>
                <a:gd name="T65" fmla="*/ 2929467 h 3352800"/>
                <a:gd name="T66" fmla="*/ 2015067 w 2649529"/>
                <a:gd name="T67" fmla="*/ 2844800 h 3352800"/>
                <a:gd name="T68" fmla="*/ 1862667 w 2649529"/>
                <a:gd name="T69" fmla="*/ 2641600 h 3352800"/>
                <a:gd name="T70" fmla="*/ 1778000 w 2649529"/>
                <a:gd name="T71" fmla="*/ 2556933 h 3352800"/>
                <a:gd name="T72" fmla="*/ 1642534 w 2649529"/>
                <a:gd name="T73" fmla="*/ 2472267 h 3352800"/>
                <a:gd name="T74" fmla="*/ 1524000 w 2649529"/>
                <a:gd name="T75" fmla="*/ 2336800 h 3352800"/>
                <a:gd name="T76" fmla="*/ 1422400 w 2649529"/>
                <a:gd name="T77" fmla="*/ 2235200 h 3352800"/>
                <a:gd name="T78" fmla="*/ 1337734 w 2649529"/>
                <a:gd name="T79" fmla="*/ 2065867 h 3352800"/>
                <a:gd name="T80" fmla="*/ 1134534 w 2649529"/>
                <a:gd name="T81" fmla="*/ 1947333 h 3352800"/>
                <a:gd name="T82" fmla="*/ 1066800 w 2649529"/>
                <a:gd name="T83" fmla="*/ 1845733 h 3352800"/>
                <a:gd name="T84" fmla="*/ 1016000 w 2649529"/>
                <a:gd name="T85" fmla="*/ 1727200 h 3352800"/>
                <a:gd name="T86" fmla="*/ 965200 w 2649529"/>
                <a:gd name="T87" fmla="*/ 1591733 h 3352800"/>
                <a:gd name="T88" fmla="*/ 880534 w 2649529"/>
                <a:gd name="T89" fmla="*/ 1320800 h 3352800"/>
                <a:gd name="T90" fmla="*/ 846667 w 2649529"/>
                <a:gd name="T91" fmla="*/ 1219200 h 3352800"/>
                <a:gd name="T92" fmla="*/ 745067 w 2649529"/>
                <a:gd name="T93" fmla="*/ 982133 h 335280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2649529" h="3352800">
                  <a:moveTo>
                    <a:pt x="745067" y="897467"/>
                  </a:moveTo>
                  <a:cubicBezTo>
                    <a:pt x="730956" y="869245"/>
                    <a:pt x="686682" y="842837"/>
                    <a:pt x="660400" y="812800"/>
                  </a:cubicBezTo>
                  <a:cubicBezTo>
                    <a:pt x="646999" y="797484"/>
                    <a:pt x="642426" y="774713"/>
                    <a:pt x="626534" y="762000"/>
                  </a:cubicBezTo>
                  <a:cubicBezTo>
                    <a:pt x="612596" y="750850"/>
                    <a:pt x="592667" y="750711"/>
                    <a:pt x="575734" y="745067"/>
                  </a:cubicBezTo>
                  <a:cubicBezTo>
                    <a:pt x="564445" y="722489"/>
                    <a:pt x="550730" y="700969"/>
                    <a:pt x="541867" y="677333"/>
                  </a:cubicBezTo>
                  <a:cubicBezTo>
                    <a:pt x="533695" y="655542"/>
                    <a:pt x="531328" y="631977"/>
                    <a:pt x="524934" y="609600"/>
                  </a:cubicBezTo>
                  <a:cubicBezTo>
                    <a:pt x="520030" y="592437"/>
                    <a:pt x="513645" y="575733"/>
                    <a:pt x="508000" y="558800"/>
                  </a:cubicBezTo>
                  <a:lnTo>
                    <a:pt x="474134" y="355600"/>
                  </a:lnTo>
                  <a:cubicBezTo>
                    <a:pt x="461784" y="281499"/>
                    <a:pt x="454536" y="324206"/>
                    <a:pt x="423334" y="254000"/>
                  </a:cubicBezTo>
                  <a:cubicBezTo>
                    <a:pt x="408835" y="221378"/>
                    <a:pt x="400756" y="186267"/>
                    <a:pt x="389467" y="152400"/>
                  </a:cubicBezTo>
                  <a:cubicBezTo>
                    <a:pt x="383823" y="135467"/>
                    <a:pt x="376863" y="118916"/>
                    <a:pt x="372534" y="101600"/>
                  </a:cubicBezTo>
                  <a:cubicBezTo>
                    <a:pt x="366889" y="79022"/>
                    <a:pt x="374538" y="47394"/>
                    <a:pt x="355600" y="33867"/>
                  </a:cubicBezTo>
                  <a:cubicBezTo>
                    <a:pt x="327661" y="13911"/>
                    <a:pt x="287516" y="24381"/>
                    <a:pt x="254000" y="16933"/>
                  </a:cubicBezTo>
                  <a:cubicBezTo>
                    <a:pt x="236576" y="13061"/>
                    <a:pt x="220133" y="5644"/>
                    <a:pt x="203200" y="0"/>
                  </a:cubicBezTo>
                  <a:cubicBezTo>
                    <a:pt x="163689" y="5644"/>
                    <a:pt x="116172" y="-7571"/>
                    <a:pt x="84667" y="16933"/>
                  </a:cubicBezTo>
                  <a:cubicBezTo>
                    <a:pt x="56488" y="38850"/>
                    <a:pt x="50800" y="118533"/>
                    <a:pt x="50800" y="118533"/>
                  </a:cubicBezTo>
                  <a:cubicBezTo>
                    <a:pt x="45156" y="152400"/>
                    <a:pt x="42194" y="186824"/>
                    <a:pt x="33867" y="220133"/>
                  </a:cubicBezTo>
                  <a:cubicBezTo>
                    <a:pt x="25209" y="254766"/>
                    <a:pt x="0" y="321733"/>
                    <a:pt x="0" y="321733"/>
                  </a:cubicBezTo>
                  <a:cubicBezTo>
                    <a:pt x="5645" y="372533"/>
                    <a:pt x="4537" y="424546"/>
                    <a:pt x="16934" y="474133"/>
                  </a:cubicBezTo>
                  <a:cubicBezTo>
                    <a:pt x="21870" y="493877"/>
                    <a:pt x="41699" y="506730"/>
                    <a:pt x="50800" y="524933"/>
                  </a:cubicBezTo>
                  <a:cubicBezTo>
                    <a:pt x="58782" y="540898"/>
                    <a:pt x="62830" y="558570"/>
                    <a:pt x="67734" y="575733"/>
                  </a:cubicBezTo>
                  <a:cubicBezTo>
                    <a:pt x="79567" y="617150"/>
                    <a:pt x="98410" y="714881"/>
                    <a:pt x="118534" y="745067"/>
                  </a:cubicBezTo>
                  <a:lnTo>
                    <a:pt x="152400" y="795867"/>
                  </a:lnTo>
                  <a:cubicBezTo>
                    <a:pt x="158045" y="829734"/>
                    <a:pt x="161886" y="863951"/>
                    <a:pt x="169334" y="897467"/>
                  </a:cubicBezTo>
                  <a:cubicBezTo>
                    <a:pt x="173206" y="914891"/>
                    <a:pt x="183553" y="930625"/>
                    <a:pt x="186267" y="948267"/>
                  </a:cubicBezTo>
                  <a:cubicBezTo>
                    <a:pt x="227237" y="1214575"/>
                    <a:pt x="172370" y="1025112"/>
                    <a:pt x="237067" y="1219200"/>
                  </a:cubicBezTo>
                  <a:cubicBezTo>
                    <a:pt x="244426" y="1241278"/>
                    <a:pt x="247606" y="1264556"/>
                    <a:pt x="254000" y="1286933"/>
                  </a:cubicBezTo>
                  <a:cubicBezTo>
                    <a:pt x="265017" y="1325493"/>
                    <a:pt x="275117" y="1358850"/>
                    <a:pt x="304800" y="1388533"/>
                  </a:cubicBezTo>
                  <a:cubicBezTo>
                    <a:pt x="319191" y="1402924"/>
                    <a:pt x="338667" y="1411111"/>
                    <a:pt x="355600" y="1422400"/>
                  </a:cubicBezTo>
                  <a:lnTo>
                    <a:pt x="423334" y="1625600"/>
                  </a:lnTo>
                  <a:lnTo>
                    <a:pt x="440267" y="1676400"/>
                  </a:lnTo>
                  <a:lnTo>
                    <a:pt x="457200" y="1727200"/>
                  </a:lnTo>
                  <a:cubicBezTo>
                    <a:pt x="462845" y="1766711"/>
                    <a:pt x="465159" y="1806843"/>
                    <a:pt x="474134" y="1845733"/>
                  </a:cubicBezTo>
                  <a:cubicBezTo>
                    <a:pt x="474139" y="1845756"/>
                    <a:pt x="516463" y="1972722"/>
                    <a:pt x="524934" y="1998133"/>
                  </a:cubicBezTo>
                  <a:cubicBezTo>
                    <a:pt x="537806" y="2036747"/>
                    <a:pt x="592667" y="2099733"/>
                    <a:pt x="592667" y="2099733"/>
                  </a:cubicBezTo>
                  <a:cubicBezTo>
                    <a:pt x="649573" y="2270455"/>
                    <a:pt x="562747" y="2005643"/>
                    <a:pt x="626534" y="2218267"/>
                  </a:cubicBezTo>
                  <a:cubicBezTo>
                    <a:pt x="636792" y="2252460"/>
                    <a:pt x="649111" y="2286000"/>
                    <a:pt x="660400" y="2319867"/>
                  </a:cubicBezTo>
                  <a:cubicBezTo>
                    <a:pt x="666044" y="2336800"/>
                    <a:pt x="694267" y="2331156"/>
                    <a:pt x="711200" y="2336800"/>
                  </a:cubicBezTo>
                  <a:cubicBezTo>
                    <a:pt x="728133" y="2348089"/>
                    <a:pt x="747609" y="2356276"/>
                    <a:pt x="762000" y="2370667"/>
                  </a:cubicBezTo>
                  <a:cubicBezTo>
                    <a:pt x="776391" y="2385058"/>
                    <a:pt x="779975" y="2408754"/>
                    <a:pt x="795867" y="2421467"/>
                  </a:cubicBezTo>
                  <a:cubicBezTo>
                    <a:pt x="809805" y="2432617"/>
                    <a:pt x="829734" y="2432756"/>
                    <a:pt x="846667" y="2438400"/>
                  </a:cubicBezTo>
                  <a:cubicBezTo>
                    <a:pt x="886178" y="2556933"/>
                    <a:pt x="846667" y="2528711"/>
                    <a:pt x="931334" y="2556933"/>
                  </a:cubicBezTo>
                  <a:cubicBezTo>
                    <a:pt x="953912" y="2590800"/>
                    <a:pt x="986196" y="2619919"/>
                    <a:pt x="999067" y="2658533"/>
                  </a:cubicBezTo>
                  <a:cubicBezTo>
                    <a:pt x="1004711" y="2675466"/>
                    <a:pt x="1008018" y="2693368"/>
                    <a:pt x="1016000" y="2709333"/>
                  </a:cubicBezTo>
                  <a:cubicBezTo>
                    <a:pt x="1025101" y="2727536"/>
                    <a:pt x="1033975" y="2747420"/>
                    <a:pt x="1049867" y="2760133"/>
                  </a:cubicBezTo>
                  <a:cubicBezTo>
                    <a:pt x="1063805" y="2771283"/>
                    <a:pt x="1083734" y="2771422"/>
                    <a:pt x="1100667" y="2777067"/>
                  </a:cubicBezTo>
                  <a:cubicBezTo>
                    <a:pt x="1111956" y="2794000"/>
                    <a:pt x="1118642" y="2815154"/>
                    <a:pt x="1134534" y="2827867"/>
                  </a:cubicBezTo>
                  <a:cubicBezTo>
                    <a:pt x="1148472" y="2839017"/>
                    <a:pt x="1169369" y="2836818"/>
                    <a:pt x="1185334" y="2844800"/>
                  </a:cubicBezTo>
                  <a:cubicBezTo>
                    <a:pt x="1203537" y="2853901"/>
                    <a:pt x="1220500" y="2865638"/>
                    <a:pt x="1236134" y="2878667"/>
                  </a:cubicBezTo>
                  <a:cubicBezTo>
                    <a:pt x="1292311" y="2925481"/>
                    <a:pt x="1274668" y="2931800"/>
                    <a:pt x="1337734" y="2963333"/>
                  </a:cubicBezTo>
                  <a:cubicBezTo>
                    <a:pt x="1353699" y="2971315"/>
                    <a:pt x="1372569" y="2972285"/>
                    <a:pt x="1388534" y="2980267"/>
                  </a:cubicBezTo>
                  <a:cubicBezTo>
                    <a:pt x="1406737" y="2989368"/>
                    <a:pt x="1421131" y="3005032"/>
                    <a:pt x="1439334" y="3014133"/>
                  </a:cubicBezTo>
                  <a:cubicBezTo>
                    <a:pt x="1455299" y="3022115"/>
                    <a:pt x="1474531" y="3022399"/>
                    <a:pt x="1490134" y="3031067"/>
                  </a:cubicBezTo>
                  <a:cubicBezTo>
                    <a:pt x="1525714" y="3050834"/>
                    <a:pt x="1557867" y="3076222"/>
                    <a:pt x="1591734" y="3098800"/>
                  </a:cubicBezTo>
                  <a:cubicBezTo>
                    <a:pt x="1621437" y="3118602"/>
                    <a:pt x="1659467" y="3121378"/>
                    <a:pt x="1693334" y="3132667"/>
                  </a:cubicBezTo>
                  <a:cubicBezTo>
                    <a:pt x="1731948" y="3145538"/>
                    <a:pt x="1761067" y="3177822"/>
                    <a:pt x="1794934" y="3200400"/>
                  </a:cubicBezTo>
                  <a:cubicBezTo>
                    <a:pt x="1794937" y="3200402"/>
                    <a:pt x="1921932" y="3242733"/>
                    <a:pt x="1947334" y="3251200"/>
                  </a:cubicBezTo>
                  <a:cubicBezTo>
                    <a:pt x="2054564" y="3286942"/>
                    <a:pt x="2173111" y="3262489"/>
                    <a:pt x="2286000" y="3268133"/>
                  </a:cubicBezTo>
                  <a:cubicBezTo>
                    <a:pt x="2465177" y="3312929"/>
                    <a:pt x="2254182" y="3252110"/>
                    <a:pt x="2404534" y="3318933"/>
                  </a:cubicBezTo>
                  <a:cubicBezTo>
                    <a:pt x="2437156" y="3333432"/>
                    <a:pt x="2506134" y="3352800"/>
                    <a:pt x="2506134" y="3352800"/>
                  </a:cubicBezTo>
                  <a:cubicBezTo>
                    <a:pt x="2615750" y="3337141"/>
                    <a:pt x="2705292" y="3364647"/>
                    <a:pt x="2607734" y="3183467"/>
                  </a:cubicBezTo>
                  <a:cubicBezTo>
                    <a:pt x="2588437" y="3147629"/>
                    <a:pt x="2540001" y="3138311"/>
                    <a:pt x="2506134" y="3115733"/>
                  </a:cubicBezTo>
                  <a:cubicBezTo>
                    <a:pt x="2486209" y="3102449"/>
                    <a:pt x="2474237" y="3079635"/>
                    <a:pt x="2455334" y="3064933"/>
                  </a:cubicBezTo>
                  <a:cubicBezTo>
                    <a:pt x="2423205" y="3039944"/>
                    <a:pt x="2387601" y="3019778"/>
                    <a:pt x="2353734" y="2997200"/>
                  </a:cubicBezTo>
                  <a:lnTo>
                    <a:pt x="2302934" y="2963333"/>
                  </a:lnTo>
                  <a:cubicBezTo>
                    <a:pt x="2273231" y="2943531"/>
                    <a:pt x="2201334" y="2929467"/>
                    <a:pt x="2201334" y="2929467"/>
                  </a:cubicBezTo>
                  <a:cubicBezTo>
                    <a:pt x="2159223" y="2901393"/>
                    <a:pt x="2131907" y="2880148"/>
                    <a:pt x="2082800" y="2861733"/>
                  </a:cubicBezTo>
                  <a:cubicBezTo>
                    <a:pt x="2061009" y="2853561"/>
                    <a:pt x="2037645" y="2850444"/>
                    <a:pt x="2015067" y="2844800"/>
                  </a:cubicBezTo>
                  <a:cubicBezTo>
                    <a:pt x="1935485" y="2765218"/>
                    <a:pt x="1977552" y="2813927"/>
                    <a:pt x="1896534" y="2692400"/>
                  </a:cubicBezTo>
                  <a:lnTo>
                    <a:pt x="1862667" y="2641600"/>
                  </a:lnTo>
                  <a:cubicBezTo>
                    <a:pt x="1851378" y="2624667"/>
                    <a:pt x="1845733" y="2602089"/>
                    <a:pt x="1828800" y="2590800"/>
                  </a:cubicBezTo>
                  <a:lnTo>
                    <a:pt x="1778000" y="2556933"/>
                  </a:lnTo>
                  <a:cubicBezTo>
                    <a:pt x="1766711" y="2540000"/>
                    <a:pt x="1761392" y="2516919"/>
                    <a:pt x="1744134" y="2506133"/>
                  </a:cubicBezTo>
                  <a:cubicBezTo>
                    <a:pt x="1713862" y="2487213"/>
                    <a:pt x="1642534" y="2472267"/>
                    <a:pt x="1642534" y="2472267"/>
                  </a:cubicBezTo>
                  <a:lnTo>
                    <a:pt x="1574800" y="2370667"/>
                  </a:lnTo>
                  <a:cubicBezTo>
                    <a:pt x="1563511" y="2353734"/>
                    <a:pt x="1540561" y="2348629"/>
                    <a:pt x="1524000" y="2336800"/>
                  </a:cubicBezTo>
                  <a:cubicBezTo>
                    <a:pt x="1501035" y="2320396"/>
                    <a:pt x="1476223" y="2305956"/>
                    <a:pt x="1456267" y="2286000"/>
                  </a:cubicBezTo>
                  <a:cubicBezTo>
                    <a:pt x="1441876" y="2271609"/>
                    <a:pt x="1434229" y="2251761"/>
                    <a:pt x="1422400" y="2235200"/>
                  </a:cubicBezTo>
                  <a:cubicBezTo>
                    <a:pt x="1405996" y="2212235"/>
                    <a:pt x="1388533" y="2190045"/>
                    <a:pt x="1371600" y="2167467"/>
                  </a:cubicBezTo>
                  <a:lnTo>
                    <a:pt x="1337734" y="2065867"/>
                  </a:lnTo>
                  <a:cubicBezTo>
                    <a:pt x="1323015" y="2021710"/>
                    <a:pt x="1202267" y="2032000"/>
                    <a:pt x="1202267" y="2032000"/>
                  </a:cubicBezTo>
                  <a:cubicBezTo>
                    <a:pt x="1159706" y="1904316"/>
                    <a:pt x="1222068" y="2056750"/>
                    <a:pt x="1134534" y="1947333"/>
                  </a:cubicBezTo>
                  <a:cubicBezTo>
                    <a:pt x="1123384" y="1933395"/>
                    <a:pt x="1127501" y="1911385"/>
                    <a:pt x="1117600" y="1896533"/>
                  </a:cubicBezTo>
                  <a:cubicBezTo>
                    <a:pt x="1104316" y="1876608"/>
                    <a:pt x="1083733" y="1862666"/>
                    <a:pt x="1066800" y="1845733"/>
                  </a:cubicBezTo>
                  <a:cubicBezTo>
                    <a:pt x="1055511" y="1823155"/>
                    <a:pt x="1042878" y="1801202"/>
                    <a:pt x="1032934" y="1778000"/>
                  </a:cubicBezTo>
                  <a:cubicBezTo>
                    <a:pt x="1025903" y="1761594"/>
                    <a:pt x="1023982" y="1743165"/>
                    <a:pt x="1016000" y="1727200"/>
                  </a:cubicBezTo>
                  <a:cubicBezTo>
                    <a:pt x="1006899" y="1708997"/>
                    <a:pt x="993423" y="1693333"/>
                    <a:pt x="982134" y="1676400"/>
                  </a:cubicBezTo>
                  <a:cubicBezTo>
                    <a:pt x="976489" y="1648178"/>
                    <a:pt x="972773" y="1619500"/>
                    <a:pt x="965200" y="1591733"/>
                  </a:cubicBezTo>
                  <a:cubicBezTo>
                    <a:pt x="955807" y="1557292"/>
                    <a:pt x="939993" y="1524766"/>
                    <a:pt x="931334" y="1490133"/>
                  </a:cubicBezTo>
                  <a:cubicBezTo>
                    <a:pt x="905743" y="1387774"/>
                    <a:pt x="921757" y="1444469"/>
                    <a:pt x="880534" y="1320800"/>
                  </a:cubicBezTo>
                  <a:lnTo>
                    <a:pt x="863600" y="1270000"/>
                  </a:lnTo>
                  <a:cubicBezTo>
                    <a:pt x="857956" y="1253067"/>
                    <a:pt x="861518" y="1229101"/>
                    <a:pt x="846667" y="1219200"/>
                  </a:cubicBezTo>
                  <a:lnTo>
                    <a:pt x="795867" y="1185333"/>
                  </a:lnTo>
                  <a:cubicBezTo>
                    <a:pt x="727436" y="980042"/>
                    <a:pt x="790669" y="1187346"/>
                    <a:pt x="745067" y="982133"/>
                  </a:cubicBezTo>
                  <a:cubicBezTo>
                    <a:pt x="741195" y="964709"/>
                    <a:pt x="759178" y="925689"/>
                    <a:pt x="745067" y="897467"/>
                  </a:cubicBezTo>
                  <a:close/>
                </a:path>
              </a:pathLst>
            </a:custGeom>
            <a:noFill/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273" name="TextBox 1"/>
          <p:cNvSpPr txBox="1">
            <a:spLocks noChangeArrowheads="1"/>
          </p:cNvSpPr>
          <p:nvPr/>
        </p:nvSpPr>
        <p:spPr bwMode="auto">
          <a:xfrm>
            <a:off x="0" y="1309688"/>
            <a:ext cx="42164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en-US" sz="2200">
                <a:latin typeface="Times New Roman" panose="02020603050405020304" pitchFamily="18" charset="0"/>
                <a:cs typeface="Times New Roman" panose="02020603050405020304" pitchFamily="18" charset="0"/>
              </a:rPr>
              <a:t>select coincidence of charged particle (p,</a:t>
            </a:r>
            <a:r>
              <a:rPr lang="el-GR" sz="220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2200">
                <a:latin typeface="Times New Roman" panose="02020603050405020304" pitchFamily="18" charset="0"/>
                <a:cs typeface="Times New Roman" panose="02020603050405020304" pitchFamily="18" charset="0"/>
              </a:rPr>
              <a:t>) in T3 with a residue in T2 </a:t>
            </a:r>
          </a:p>
        </p:txBody>
      </p:sp>
      <p:pic>
        <p:nvPicPr>
          <p:cNvPr id="11274" name="Picture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9850"/>
            <a:ext cx="4125913" cy="318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3" name="Rectangle 3"/>
          <p:cNvSpPr>
            <a:spLocks/>
          </p:cNvSpPr>
          <p:nvPr/>
        </p:nvSpPr>
        <p:spPr bwMode="auto">
          <a:xfrm>
            <a:off x="5486400" y="6421438"/>
            <a:ext cx="3692525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en-US" sz="1200" dirty="0" err="1">
                <a:solidFill>
                  <a:schemeClr val="bg1"/>
                </a:solidFill>
                <a:cs typeface="Arial" panose="020B0604020202020204" pitchFamily="34" charset="0"/>
              </a:rPr>
              <a:t>Romualdo</a:t>
            </a:r>
            <a:r>
              <a:rPr lang="en-US" sz="1200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cs typeface="Arial" panose="020B0604020202020204" pitchFamily="34" charset="0"/>
              </a:rPr>
              <a:t>deSouza</a:t>
            </a:r>
            <a:r>
              <a:rPr lang="en-US" sz="1200" dirty="0">
                <a:solidFill>
                  <a:schemeClr val="bg1"/>
                </a:solidFill>
                <a:cs typeface="Arial" panose="020B0604020202020204" pitchFamily="34" charset="0"/>
              </a:rPr>
              <a:t>,  </a:t>
            </a:r>
            <a:r>
              <a:rPr lang="en-US" sz="1200" dirty="0" smtClean="0">
                <a:solidFill>
                  <a:schemeClr val="bg1"/>
                </a:solidFill>
                <a:cs typeface="Arial" panose="020B0604020202020204" pitchFamily="34" charset="0"/>
              </a:rPr>
              <a:t>IWNDT, College Station 2013</a:t>
            </a:r>
            <a:endParaRPr lang="en-US" sz="12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05200"/>
            <a:ext cx="4424363" cy="2559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D110C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39" name="Rectangle 1"/>
          <p:cNvSpPr>
            <a:spLocks/>
          </p:cNvSpPr>
          <p:nvPr/>
        </p:nvSpPr>
        <p:spPr bwMode="auto">
          <a:xfrm>
            <a:off x="0" y="6172200"/>
            <a:ext cx="9144000" cy="6858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9pPr>
          </a:lstStyle>
          <a:p>
            <a:pPr eaLnBrk="1" hangingPunct="1"/>
            <a:endParaRPr lang="en-US" sz="2000"/>
          </a:p>
        </p:txBody>
      </p:sp>
      <p:sp>
        <p:nvSpPr>
          <p:cNvPr id="14340" name="Line 5"/>
          <p:cNvSpPr>
            <a:spLocks noChangeShapeType="1"/>
          </p:cNvSpPr>
          <p:nvPr/>
        </p:nvSpPr>
        <p:spPr bwMode="auto">
          <a:xfrm>
            <a:off x="0" y="6156325"/>
            <a:ext cx="9144000" cy="1588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14341" name="Picture 6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324600"/>
            <a:ext cx="22098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3" name="Rectangle 7"/>
          <p:cNvSpPr txBox="1">
            <a:spLocks noChangeArrowheads="1"/>
          </p:cNvSpPr>
          <p:nvPr/>
        </p:nvSpPr>
        <p:spPr bwMode="auto">
          <a:xfrm>
            <a:off x="4114800" y="0"/>
            <a:ext cx="5029200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132080" bIns="50800" anchor="ctr"/>
          <a:lstStyle>
            <a:lvl1pPr marL="39688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600">
                <a:solidFill>
                  <a:srgbClr val="FFFFFF"/>
                </a:solidFill>
              </a:rPr>
              <a:t>Origin of ghost line</a:t>
            </a:r>
          </a:p>
        </p:txBody>
      </p:sp>
      <p:pic>
        <p:nvPicPr>
          <p:cNvPr id="14344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1713" y="730250"/>
            <a:ext cx="5637212" cy="4630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D110C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4345" name="Group 6"/>
          <p:cNvGrpSpPr>
            <a:grpSpLocks/>
          </p:cNvGrpSpPr>
          <p:nvPr/>
        </p:nvGrpSpPr>
        <p:grpSpPr bwMode="auto">
          <a:xfrm>
            <a:off x="195263" y="598488"/>
            <a:ext cx="2657475" cy="2571750"/>
            <a:chOff x="195262" y="598630"/>
            <a:chExt cx="2657475" cy="2571750"/>
          </a:xfrm>
        </p:grpSpPr>
        <p:pic>
          <p:nvPicPr>
            <p:cNvPr id="14347" name="Picture 1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195262" y="598630"/>
              <a:ext cx="2657475" cy="2571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7D110C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14348" name="Straight Arrow Connector 2"/>
            <p:cNvCxnSpPr>
              <a:cxnSpLocks noChangeShapeType="1"/>
            </p:cNvCxnSpPr>
            <p:nvPr/>
          </p:nvCxnSpPr>
          <p:spPr bwMode="auto">
            <a:xfrm>
              <a:off x="419100" y="2205180"/>
              <a:ext cx="2286000" cy="0"/>
            </a:xfrm>
            <a:prstGeom prst="straightConnector1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4349" name="TextBox 3"/>
            <p:cNvSpPr txBox="1">
              <a:spLocks noChangeArrowheads="1"/>
            </p:cNvSpPr>
            <p:nvPr/>
          </p:nvSpPr>
          <p:spPr bwMode="auto">
            <a:xfrm>
              <a:off x="381000" y="2239860"/>
              <a:ext cx="60960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charset="0"/>
                  <a:cs typeface="ヒラギノ角ゴ ProN W3" charset="0"/>
                  <a:sym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charset="0"/>
                  <a:cs typeface="ヒラギノ角ゴ ProN W3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charset="0"/>
                  <a:cs typeface="ヒラギノ角ゴ ProN W3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charset="0"/>
                  <a:cs typeface="ヒラギノ角ゴ ProN W3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charset="0"/>
                  <a:cs typeface="ヒラギノ角ゴ ProN W3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charset="0"/>
                  <a:cs typeface="ヒラギノ角ゴ ProN W3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charset="0"/>
                  <a:cs typeface="ヒラギノ角ゴ ProN W3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charset="0"/>
                  <a:cs typeface="ヒラギノ角ゴ ProN W3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charset="0"/>
                  <a:cs typeface="ヒラギノ角ゴ ProN W3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sz="1200"/>
                <a:t>beam</a:t>
              </a:r>
            </a:p>
          </p:txBody>
        </p:sp>
        <p:cxnSp>
          <p:nvCxnSpPr>
            <p:cNvPr id="8" name="Straight Connector 7"/>
            <p:cNvCxnSpPr/>
            <p:nvPr/>
          </p:nvCxnSpPr>
          <p:spPr bwMode="auto">
            <a:xfrm>
              <a:off x="1679574" y="2138505"/>
              <a:ext cx="571500" cy="0"/>
            </a:xfrm>
            <a:prstGeom prst="line">
              <a:avLst/>
            </a:prstGeom>
            <a:solidFill>
              <a:srgbClr val="7D110C"/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" name="Straight Arrow Connector 10"/>
            <p:cNvCxnSpPr/>
            <p:nvPr/>
          </p:nvCxnSpPr>
          <p:spPr bwMode="auto">
            <a:xfrm flipV="1">
              <a:off x="1695449" y="1555892"/>
              <a:ext cx="0" cy="565150"/>
            </a:xfrm>
            <a:prstGeom prst="straightConnector1">
              <a:avLst/>
            </a:prstGeom>
            <a:solidFill>
              <a:srgbClr val="7D110C"/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  <a:round/>
              <a:headEnd type="none" w="med" len="med"/>
              <a:tailEnd type="stealth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352" name="Straight Arrow Connector 12"/>
            <p:cNvCxnSpPr>
              <a:cxnSpLocks noChangeShapeType="1"/>
            </p:cNvCxnSpPr>
            <p:nvPr/>
          </p:nvCxnSpPr>
          <p:spPr bwMode="auto">
            <a:xfrm flipV="1">
              <a:off x="1678781" y="1555649"/>
              <a:ext cx="167481" cy="582856"/>
            </a:xfrm>
            <a:prstGeom prst="straightConnector1">
              <a:avLst/>
            </a:prstGeom>
            <a:noFill/>
            <a:ln w="25400" algn="ctr">
              <a:solidFill>
                <a:srgbClr val="FF0000"/>
              </a:solidFill>
              <a:round/>
              <a:headEnd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4346" name="TextBox 14"/>
          <p:cNvSpPr txBox="1">
            <a:spLocks noChangeArrowheads="1"/>
          </p:cNvSpPr>
          <p:nvPr/>
        </p:nvSpPr>
        <p:spPr bwMode="auto">
          <a:xfrm>
            <a:off x="4424363" y="5360988"/>
            <a:ext cx="46434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en-US" sz="2000"/>
              <a:t>“Ghost” line is due to electrons from carbon foil directly entering the MCP </a:t>
            </a:r>
          </a:p>
        </p:txBody>
      </p:sp>
      <p:sp>
        <p:nvSpPr>
          <p:cNvPr id="17" name="Rectangle 3"/>
          <p:cNvSpPr>
            <a:spLocks/>
          </p:cNvSpPr>
          <p:nvPr/>
        </p:nvSpPr>
        <p:spPr bwMode="auto">
          <a:xfrm>
            <a:off x="5486400" y="6421438"/>
            <a:ext cx="3692525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en-US" sz="1200" dirty="0" err="1">
                <a:solidFill>
                  <a:schemeClr val="bg1"/>
                </a:solidFill>
                <a:cs typeface="Arial" panose="020B0604020202020204" pitchFamily="34" charset="0"/>
              </a:rPr>
              <a:t>Romualdo</a:t>
            </a:r>
            <a:r>
              <a:rPr lang="en-US" sz="1200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cs typeface="Arial" panose="020B0604020202020204" pitchFamily="34" charset="0"/>
              </a:rPr>
              <a:t>deSouza</a:t>
            </a:r>
            <a:r>
              <a:rPr lang="en-US" sz="1200" dirty="0">
                <a:solidFill>
                  <a:schemeClr val="bg1"/>
                </a:solidFill>
                <a:cs typeface="Arial" panose="020B0604020202020204" pitchFamily="34" charset="0"/>
              </a:rPr>
              <a:t>,  </a:t>
            </a:r>
            <a:r>
              <a:rPr lang="en-US" sz="1200" dirty="0" smtClean="0">
                <a:solidFill>
                  <a:schemeClr val="bg1"/>
                </a:solidFill>
                <a:cs typeface="Arial" panose="020B0604020202020204" pitchFamily="34" charset="0"/>
              </a:rPr>
              <a:t>IWNDT, College Station 2013</a:t>
            </a:r>
            <a:endParaRPr lang="en-US" sz="12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>
            <a:spLocks/>
          </p:cNvSpPr>
          <p:nvPr/>
        </p:nvSpPr>
        <p:spPr bwMode="auto">
          <a:xfrm>
            <a:off x="0" y="6172200"/>
            <a:ext cx="9144000" cy="6858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9pPr>
          </a:lstStyle>
          <a:p>
            <a:pPr eaLnBrk="1" hangingPunct="1"/>
            <a:endParaRPr lang="en-US" sz="2000"/>
          </a:p>
        </p:txBody>
      </p:sp>
      <p:sp>
        <p:nvSpPr>
          <p:cNvPr id="15363" name="Line 5"/>
          <p:cNvSpPr>
            <a:spLocks noChangeShapeType="1"/>
          </p:cNvSpPr>
          <p:nvPr/>
        </p:nvSpPr>
        <p:spPr bwMode="auto">
          <a:xfrm>
            <a:off x="0" y="6156325"/>
            <a:ext cx="9144000" cy="1588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15364" name="Picture 6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324600"/>
            <a:ext cx="22098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6" name="Rectangle 7"/>
          <p:cNvSpPr txBox="1">
            <a:spLocks noChangeArrowheads="1"/>
          </p:cNvSpPr>
          <p:nvPr/>
        </p:nvSpPr>
        <p:spPr bwMode="auto">
          <a:xfrm>
            <a:off x="15875" y="0"/>
            <a:ext cx="4822825" cy="142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132080" bIns="50800" anchor="ctr"/>
          <a:lstStyle>
            <a:lvl1pPr marL="39688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en-US" sz="3200">
                <a:solidFill>
                  <a:srgbClr val="FFFFFF"/>
                </a:solidFill>
              </a:rPr>
              <a:t>The path forward : </a:t>
            </a:r>
          </a:p>
          <a:p>
            <a:pPr eaLnBrk="1" hangingPunct="1"/>
            <a:r>
              <a:rPr lang="en-US" sz="3200">
                <a:solidFill>
                  <a:srgbClr val="FFFFFF"/>
                </a:solidFill>
              </a:rPr>
              <a:t>Decreased segmentation of the Si detector</a:t>
            </a:r>
          </a:p>
        </p:txBody>
      </p:sp>
      <p:grpSp>
        <p:nvGrpSpPr>
          <p:cNvPr id="15367" name="Group 8"/>
          <p:cNvGrpSpPr>
            <a:grpSpLocks/>
          </p:cNvGrpSpPr>
          <p:nvPr/>
        </p:nvGrpSpPr>
        <p:grpSpPr bwMode="auto">
          <a:xfrm>
            <a:off x="5338763" y="2438400"/>
            <a:ext cx="3790950" cy="3638550"/>
            <a:chOff x="5338928" y="2503055"/>
            <a:chExt cx="3791217" cy="3638550"/>
          </a:xfrm>
        </p:grpSpPr>
        <p:pic>
          <p:nvPicPr>
            <p:cNvPr id="15379" name="Pictur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8928" y="2503055"/>
              <a:ext cx="3791217" cy="3638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380" name="TextBox 2"/>
            <p:cNvSpPr txBox="1">
              <a:spLocks noChangeArrowheads="1"/>
            </p:cNvSpPr>
            <p:nvPr/>
          </p:nvSpPr>
          <p:spPr bwMode="auto">
            <a:xfrm>
              <a:off x="6954044" y="2819400"/>
              <a:ext cx="1600200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charset="0"/>
                  <a:cs typeface="ヒラギノ角ゴ ProN W3" charset="0"/>
                  <a:sym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charset="0"/>
                  <a:cs typeface="ヒラギノ角ゴ ProN W3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charset="0"/>
                  <a:cs typeface="ヒラギノ角ゴ ProN W3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charset="0"/>
                  <a:cs typeface="ヒラギノ角ゴ ProN W3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charset="0"/>
                  <a:cs typeface="ヒラギノ角ゴ ProN W3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charset="0"/>
                  <a:cs typeface="ヒラギノ角ゴ ProN W3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charset="0"/>
                  <a:cs typeface="ヒラギノ角ゴ ProN W3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charset="0"/>
                  <a:cs typeface="ヒラギノ角ゴ ProN W3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charset="0"/>
                  <a:cs typeface="ヒラギノ角ゴ ProN W3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sz="2200"/>
                <a:t>~5% slit scattering</a:t>
              </a:r>
            </a:p>
          </p:txBody>
        </p:sp>
        <p:cxnSp>
          <p:nvCxnSpPr>
            <p:cNvPr id="15381" name="Straight Arrow Connector 4"/>
            <p:cNvCxnSpPr>
              <a:cxnSpLocks noChangeShapeType="1"/>
            </p:cNvCxnSpPr>
            <p:nvPr/>
          </p:nvCxnSpPr>
          <p:spPr bwMode="auto">
            <a:xfrm flipH="1" flipV="1">
              <a:off x="6096000" y="2895600"/>
              <a:ext cx="858044" cy="152400"/>
            </a:xfrm>
            <a:prstGeom prst="straightConnector1">
              <a:avLst/>
            </a:prstGeom>
            <a:noFill/>
            <a:ln w="25400" algn="ctr">
              <a:solidFill>
                <a:srgbClr val="000000"/>
              </a:solidFill>
              <a:round/>
              <a:headEnd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382" name="Straight Arrow Connector 14"/>
            <p:cNvCxnSpPr>
              <a:cxnSpLocks noChangeShapeType="1"/>
            </p:cNvCxnSpPr>
            <p:nvPr/>
          </p:nvCxnSpPr>
          <p:spPr bwMode="auto">
            <a:xfrm flipH="1" flipV="1">
              <a:off x="6234545" y="4800600"/>
              <a:ext cx="999991" cy="533400"/>
            </a:xfrm>
            <a:prstGeom prst="straightConnector1">
              <a:avLst/>
            </a:prstGeom>
            <a:noFill/>
            <a:ln w="25400" algn="ctr">
              <a:solidFill>
                <a:srgbClr val="000000"/>
              </a:solidFill>
              <a:round/>
              <a:headEnd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5383" name="TextBox 16"/>
            <p:cNvSpPr txBox="1">
              <a:spLocks noChangeArrowheads="1"/>
            </p:cNvSpPr>
            <p:nvPr/>
          </p:nvSpPr>
          <p:spPr bwMode="auto">
            <a:xfrm>
              <a:off x="6954044" y="5260107"/>
              <a:ext cx="990600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charset="0"/>
                  <a:cs typeface="ヒラギノ角ゴ ProN W3" charset="0"/>
                  <a:sym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charset="0"/>
                  <a:cs typeface="ヒラギノ角ゴ ProN W3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charset="0"/>
                  <a:cs typeface="ヒラギノ角ゴ ProN W3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charset="0"/>
                  <a:cs typeface="ヒラギノ角ゴ ProN W3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charset="0"/>
                  <a:cs typeface="ヒラギノ角ゴ ProN W3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charset="0"/>
                  <a:cs typeface="ヒラギノ角ゴ ProN W3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charset="0"/>
                  <a:cs typeface="ヒラギノ角ゴ ProN W3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charset="0"/>
                  <a:cs typeface="ヒラギノ角ゴ ProN W3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charset="0"/>
                  <a:cs typeface="ヒラギノ角ゴ ProN W3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sz="2200"/>
                <a:t>~1.5%</a:t>
              </a:r>
            </a:p>
          </p:txBody>
        </p:sp>
      </p:grpSp>
      <p:grpSp>
        <p:nvGrpSpPr>
          <p:cNvPr id="15368" name="Group 17"/>
          <p:cNvGrpSpPr>
            <a:grpSpLocks/>
          </p:cNvGrpSpPr>
          <p:nvPr/>
        </p:nvGrpSpPr>
        <p:grpSpPr bwMode="auto">
          <a:xfrm>
            <a:off x="4821238" y="173038"/>
            <a:ext cx="4041775" cy="2052637"/>
            <a:chOff x="951201" y="2594709"/>
            <a:chExt cx="4041054" cy="2053862"/>
          </a:xfrm>
        </p:grpSpPr>
        <p:sp>
          <p:nvSpPr>
            <p:cNvPr id="15371" name="Rectangle 20"/>
            <p:cNvSpPr>
              <a:spLocks noChangeArrowheads="1"/>
            </p:cNvSpPr>
            <p:nvPr/>
          </p:nvSpPr>
          <p:spPr bwMode="auto">
            <a:xfrm>
              <a:off x="2129522" y="3225097"/>
              <a:ext cx="152400" cy="593725"/>
            </a:xfrm>
            <a:prstGeom prst="rect">
              <a:avLst/>
            </a:prstGeom>
            <a:solidFill>
              <a:srgbClr val="7D110C"/>
            </a:solidFill>
            <a:ln w="12700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charset="0"/>
                  <a:cs typeface="ヒラギノ角ゴ ProN W3" charset="0"/>
                  <a:sym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charset="0"/>
                  <a:cs typeface="ヒラギノ角ゴ ProN W3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charset="0"/>
                  <a:cs typeface="ヒラギノ角ゴ ProN W3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charset="0"/>
                  <a:cs typeface="ヒラギノ角ゴ ProN W3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charset="0"/>
                  <a:cs typeface="ヒラギノ角ゴ ProN W3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charset="0"/>
                  <a:cs typeface="ヒラギノ角ゴ ProN W3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charset="0"/>
                  <a:cs typeface="ヒラギノ角ゴ ProN W3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charset="0"/>
                  <a:cs typeface="ヒラギノ角ゴ ProN W3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charset="0"/>
                  <a:cs typeface="ヒラギノ角ゴ ProN W3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23" name="Rectangle 22"/>
            <p:cNvSpPr/>
            <p:nvPr/>
          </p:nvSpPr>
          <p:spPr bwMode="auto">
            <a:xfrm>
              <a:off x="1179760" y="3369871"/>
              <a:ext cx="380932" cy="152491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sym typeface="Arial" charset="0"/>
              </a:endParaRPr>
            </a:p>
          </p:txBody>
        </p:sp>
        <p:sp>
          <p:nvSpPr>
            <p:cNvPr id="15373" name="TextBox 23"/>
            <p:cNvSpPr txBox="1">
              <a:spLocks noChangeArrowheads="1"/>
            </p:cNvSpPr>
            <p:nvPr/>
          </p:nvSpPr>
          <p:spPr bwMode="auto">
            <a:xfrm>
              <a:off x="951201" y="3540575"/>
              <a:ext cx="964444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charset="0"/>
                  <a:cs typeface="ヒラギノ角ゴ ProN W3" charset="0"/>
                  <a:sym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charset="0"/>
                  <a:cs typeface="ヒラギノ角ゴ ProN W3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charset="0"/>
                  <a:cs typeface="ヒラギノ角ゴ ProN W3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charset="0"/>
                  <a:cs typeface="ヒラギノ角ゴ ProN W3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charset="0"/>
                  <a:cs typeface="ヒラギノ角ゴ ProN W3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charset="0"/>
                  <a:cs typeface="ヒラギノ角ゴ ProN W3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charset="0"/>
                  <a:cs typeface="ヒラギノ角ゴ ProN W3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charset="0"/>
                  <a:cs typeface="ヒラギノ角ゴ ProN W3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charset="0"/>
                  <a:cs typeface="ヒラギノ角ゴ ProN W3" charset="0"/>
                  <a:sym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l-GR" sz="1800">
                  <a:latin typeface="Times New Roman" panose="02020603050405020304" pitchFamily="18" charset="0"/>
                  <a:cs typeface="Times New Roman" panose="02020603050405020304" pitchFamily="18" charset="0"/>
                </a:rPr>
                <a:t>α</a:t>
              </a:r>
              <a:r>
                <a:rPr lang="en-US" sz="1800">
                  <a:latin typeface="Times New Roman" panose="02020603050405020304" pitchFamily="18" charset="0"/>
                  <a:cs typeface="Times New Roman" panose="02020603050405020304" pitchFamily="18" charset="0"/>
                </a:rPr>
                <a:t> source</a:t>
              </a:r>
            </a:p>
            <a:p>
              <a:pPr algn="ctr" eaLnBrk="1" hangingPunct="1"/>
              <a:r>
                <a:rPr lang="en-US" sz="1800">
                  <a:latin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  <a:r>
                <a:rPr lang="en-US" sz="1800" baseline="30000">
                  <a:latin typeface="Times New Roman" panose="02020603050405020304" pitchFamily="18" charset="0"/>
                  <a:cs typeface="Times New Roman" panose="02020603050405020304" pitchFamily="18" charset="0"/>
                </a:rPr>
                <a:t>226</a:t>
              </a:r>
              <a:r>
                <a:rPr lang="en-US" sz="1800">
                  <a:latin typeface="Times New Roman" panose="02020603050405020304" pitchFamily="18" charset="0"/>
                  <a:cs typeface="Times New Roman" panose="02020603050405020304" pitchFamily="18" charset="0"/>
                </a:rPr>
                <a:t>Ra)</a:t>
              </a:r>
            </a:p>
          </p:txBody>
        </p:sp>
        <p:sp>
          <p:nvSpPr>
            <p:cNvPr id="15374" name="TextBox 24"/>
            <p:cNvSpPr txBox="1">
              <a:spLocks noChangeArrowheads="1"/>
            </p:cNvSpPr>
            <p:nvPr/>
          </p:nvSpPr>
          <p:spPr bwMode="auto">
            <a:xfrm>
              <a:off x="1870363" y="2594709"/>
              <a:ext cx="931104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charset="0"/>
                  <a:cs typeface="ヒラギノ角ゴ ProN W3" charset="0"/>
                  <a:sym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charset="0"/>
                  <a:cs typeface="ヒラギノ角ゴ ProN W3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charset="0"/>
                  <a:cs typeface="ヒラギノ角ゴ ProN W3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charset="0"/>
                  <a:cs typeface="ヒラギノ角ゴ ProN W3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charset="0"/>
                  <a:cs typeface="ヒラギノ角ゴ ProN W3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charset="0"/>
                  <a:cs typeface="ヒラギノ角ゴ ProN W3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charset="0"/>
                  <a:cs typeface="ヒラギノ角ゴ ProN W3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charset="0"/>
                  <a:cs typeface="ヒラギノ角ゴ ProN W3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charset="0"/>
                  <a:cs typeface="ヒラギノ角ゴ ProN W3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sz="1800">
                  <a:latin typeface="Times New Roman" panose="02020603050405020304" pitchFamily="18" charset="0"/>
                  <a:cs typeface="Times New Roman" panose="02020603050405020304" pitchFamily="18" charset="0"/>
                </a:rPr>
                <a:t>gridless</a:t>
              </a:r>
            </a:p>
            <a:p>
              <a:pPr eaLnBrk="1" hangingPunct="1"/>
              <a:r>
                <a:rPr lang="en-US" sz="1800">
                  <a:latin typeface="Times New Roman" panose="02020603050405020304" pitchFamily="18" charset="0"/>
                  <a:cs typeface="Times New Roman" panose="02020603050405020304" pitchFamily="18" charset="0"/>
                </a:rPr>
                <a:t>MCP</a:t>
              </a:r>
            </a:p>
          </p:txBody>
        </p:sp>
        <p:sp>
          <p:nvSpPr>
            <p:cNvPr id="15375" name="Rectangle 26"/>
            <p:cNvSpPr>
              <a:spLocks noChangeArrowheads="1"/>
            </p:cNvSpPr>
            <p:nvPr/>
          </p:nvSpPr>
          <p:spPr bwMode="auto">
            <a:xfrm>
              <a:off x="4229100" y="3342447"/>
              <a:ext cx="457200" cy="228602"/>
            </a:xfrm>
            <a:prstGeom prst="rect">
              <a:avLst/>
            </a:prstGeom>
            <a:solidFill>
              <a:schemeClr val="tx1"/>
            </a:solidFill>
            <a:ln w="12700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charset="0"/>
                  <a:cs typeface="ヒラギノ角ゴ ProN W3" charset="0"/>
                  <a:sym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charset="0"/>
                  <a:cs typeface="ヒラギノ角ゴ ProN W3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charset="0"/>
                  <a:cs typeface="ヒラギノ角ゴ ProN W3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charset="0"/>
                  <a:cs typeface="ヒラギノ角ゴ ProN W3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charset="0"/>
                  <a:cs typeface="ヒラギノ角ゴ ProN W3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charset="0"/>
                  <a:cs typeface="ヒラギノ角ゴ ProN W3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charset="0"/>
                  <a:cs typeface="ヒラギノ角ゴ ProN W3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charset="0"/>
                  <a:cs typeface="ヒラギノ角ゴ ProN W3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charset="0"/>
                  <a:cs typeface="ヒラギノ角ゴ ProN W3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15376" name="TextBox 27"/>
            <p:cNvSpPr txBox="1">
              <a:spLocks noChangeArrowheads="1"/>
            </p:cNvSpPr>
            <p:nvPr/>
          </p:nvSpPr>
          <p:spPr bwMode="auto">
            <a:xfrm>
              <a:off x="4091709" y="3725241"/>
              <a:ext cx="900546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charset="0"/>
                  <a:cs typeface="ヒラギノ角ゴ ProN W3" charset="0"/>
                  <a:sym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charset="0"/>
                  <a:cs typeface="ヒラギノ角ゴ ProN W3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charset="0"/>
                  <a:cs typeface="ヒラギノ角ゴ ProN W3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charset="0"/>
                  <a:cs typeface="ヒラギノ角ゴ ProN W3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charset="0"/>
                  <a:cs typeface="ヒラギノ角ゴ ProN W3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charset="0"/>
                  <a:cs typeface="ヒラギノ角ゴ ProN W3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charset="0"/>
                  <a:cs typeface="ヒラギノ角ゴ ProN W3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charset="0"/>
                  <a:cs typeface="ヒラギノ角ゴ ProN W3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charset="0"/>
                  <a:cs typeface="ヒラギノ角ゴ ProN W3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sz="1800">
                  <a:latin typeface="Times New Roman" panose="02020603050405020304" pitchFamily="18" charset="0"/>
                  <a:cs typeface="Times New Roman" panose="02020603050405020304" pitchFamily="18" charset="0"/>
                </a:rPr>
                <a:t>Surface barrier  Si det.</a:t>
              </a:r>
            </a:p>
          </p:txBody>
        </p:sp>
        <p:cxnSp>
          <p:nvCxnSpPr>
            <p:cNvPr id="15377" name="Straight Arrow Connector 28"/>
            <p:cNvCxnSpPr>
              <a:cxnSpLocks noChangeShapeType="1"/>
            </p:cNvCxnSpPr>
            <p:nvPr/>
          </p:nvCxnSpPr>
          <p:spPr bwMode="auto">
            <a:xfrm>
              <a:off x="2335915" y="3471201"/>
              <a:ext cx="1778885" cy="0"/>
            </a:xfrm>
            <a:prstGeom prst="straightConnector1">
              <a:avLst/>
            </a:prstGeom>
            <a:noFill/>
            <a:ln w="25400" algn="ctr">
              <a:solidFill>
                <a:srgbClr val="000000"/>
              </a:solidFill>
              <a:round/>
              <a:headEnd type="arrow" w="med" len="med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5378" name="TextBox 29"/>
            <p:cNvSpPr txBox="1">
              <a:spLocks noChangeArrowheads="1"/>
            </p:cNvSpPr>
            <p:nvPr/>
          </p:nvSpPr>
          <p:spPr bwMode="auto">
            <a:xfrm>
              <a:off x="2752976" y="3154854"/>
              <a:ext cx="70088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charset="0"/>
                  <a:cs typeface="ヒラギノ角ゴ ProN W3" charset="0"/>
                  <a:sym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charset="0"/>
                  <a:cs typeface="ヒラギノ角ゴ ProN W3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charset="0"/>
                  <a:cs typeface="ヒラギノ角ゴ ProN W3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charset="0"/>
                  <a:cs typeface="ヒラギノ角ゴ ProN W3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charset="0"/>
                  <a:cs typeface="ヒラギノ角ゴ ProN W3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charset="0"/>
                  <a:cs typeface="ヒラギノ角ゴ ProN W3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charset="0"/>
                  <a:cs typeface="ヒラギノ角ゴ ProN W3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charset="0"/>
                  <a:cs typeface="ヒラギノ角ゴ ProN W3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charset="0"/>
                  <a:cs typeface="ヒラギノ角ゴ ProN W3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sz="1800">
                  <a:latin typeface="Times New Roman" panose="02020603050405020304" pitchFamily="18" charset="0"/>
                  <a:cs typeface="Times New Roman" panose="02020603050405020304" pitchFamily="18" charset="0"/>
                </a:rPr>
                <a:t>TOF</a:t>
              </a:r>
            </a:p>
          </p:txBody>
        </p:sp>
      </p:grpSp>
      <p:pic>
        <p:nvPicPr>
          <p:cNvPr id="15369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441450"/>
            <a:ext cx="3581400" cy="340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0" name="TextBox 2"/>
          <p:cNvSpPr txBox="1">
            <a:spLocks noChangeArrowheads="1"/>
          </p:cNvSpPr>
          <p:nvPr/>
        </p:nvSpPr>
        <p:spPr bwMode="auto">
          <a:xfrm>
            <a:off x="231775" y="4849813"/>
            <a:ext cx="4786313" cy="132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en-US" sz="2000"/>
              <a:t>Si SBD fast rise time 3-4 ns</a:t>
            </a:r>
          </a:p>
          <a:p>
            <a:pPr eaLnBrk="1" hangingPunct="1"/>
            <a:r>
              <a:rPr lang="en-US" sz="2000"/>
              <a:t>MCP rise time &lt; 2 ns</a:t>
            </a:r>
          </a:p>
          <a:p>
            <a:pPr eaLnBrk="1" hangingPunct="1"/>
            <a:r>
              <a:rPr lang="en-US" sz="2000"/>
              <a:t>Leading edge disc. of Si signal</a:t>
            </a:r>
          </a:p>
          <a:p>
            <a:pPr eaLnBrk="1" hangingPunct="1"/>
            <a:r>
              <a:rPr lang="en-US" sz="2000"/>
              <a:t>CFD disc. of MCP signal</a:t>
            </a:r>
          </a:p>
        </p:txBody>
      </p:sp>
      <p:sp>
        <p:nvSpPr>
          <p:cNvPr id="24" name="Rectangle 3"/>
          <p:cNvSpPr>
            <a:spLocks/>
          </p:cNvSpPr>
          <p:nvPr/>
        </p:nvSpPr>
        <p:spPr bwMode="auto">
          <a:xfrm>
            <a:off x="5486400" y="6421438"/>
            <a:ext cx="3692525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en-US" sz="1200" dirty="0" err="1">
                <a:solidFill>
                  <a:schemeClr val="bg1"/>
                </a:solidFill>
                <a:cs typeface="Arial" panose="020B0604020202020204" pitchFamily="34" charset="0"/>
              </a:rPr>
              <a:t>Romualdo</a:t>
            </a:r>
            <a:r>
              <a:rPr lang="en-US" sz="1200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cs typeface="Arial" panose="020B0604020202020204" pitchFamily="34" charset="0"/>
              </a:rPr>
              <a:t>deSouza</a:t>
            </a:r>
            <a:r>
              <a:rPr lang="en-US" sz="1200" dirty="0">
                <a:solidFill>
                  <a:schemeClr val="bg1"/>
                </a:solidFill>
                <a:cs typeface="Arial" panose="020B0604020202020204" pitchFamily="34" charset="0"/>
              </a:rPr>
              <a:t>,  </a:t>
            </a:r>
            <a:r>
              <a:rPr lang="en-US" sz="1200" dirty="0" smtClean="0">
                <a:solidFill>
                  <a:schemeClr val="bg1"/>
                </a:solidFill>
                <a:cs typeface="Arial" panose="020B0604020202020204" pitchFamily="34" charset="0"/>
              </a:rPr>
              <a:t>IWNDT, College Station 2013</a:t>
            </a:r>
            <a:endParaRPr lang="en-US" sz="12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/>
          <p:cNvSpPr>
            <a:spLocks/>
          </p:cNvSpPr>
          <p:nvPr/>
        </p:nvSpPr>
        <p:spPr bwMode="auto">
          <a:xfrm>
            <a:off x="0" y="6172200"/>
            <a:ext cx="9144000" cy="6858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9pPr>
          </a:lstStyle>
          <a:p>
            <a:pPr eaLnBrk="1" hangingPunct="1"/>
            <a:endParaRPr lang="en-US" sz="2000"/>
          </a:p>
        </p:txBody>
      </p:sp>
      <p:sp>
        <p:nvSpPr>
          <p:cNvPr id="16387" name="Line 5"/>
          <p:cNvSpPr>
            <a:spLocks noChangeShapeType="1"/>
          </p:cNvSpPr>
          <p:nvPr/>
        </p:nvSpPr>
        <p:spPr bwMode="auto">
          <a:xfrm>
            <a:off x="0" y="6156325"/>
            <a:ext cx="9144000" cy="1588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16388" name="Picture 6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324600"/>
            <a:ext cx="22098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Rectangle 7"/>
          <p:cNvSpPr txBox="1">
            <a:spLocks noChangeArrowheads="1"/>
          </p:cNvSpPr>
          <p:nvPr/>
        </p:nvSpPr>
        <p:spPr bwMode="auto">
          <a:xfrm>
            <a:off x="0" y="0"/>
            <a:ext cx="9112250" cy="71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132080" bIns="50800" anchor="ctr"/>
          <a:lstStyle>
            <a:lvl1pPr marL="39688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FFFFFF"/>
                </a:solidFill>
              </a:rPr>
              <a:t>The path forward : Development of a gridless MCP</a:t>
            </a:r>
          </a:p>
        </p:txBody>
      </p:sp>
      <p:sp>
        <p:nvSpPr>
          <p:cNvPr id="16391" name="TextBox 1"/>
          <p:cNvSpPr txBox="1">
            <a:spLocks noChangeArrowheads="1"/>
          </p:cNvSpPr>
          <p:nvPr/>
        </p:nvSpPr>
        <p:spPr bwMode="auto">
          <a:xfrm>
            <a:off x="63500" y="503238"/>
            <a:ext cx="36703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en-US" sz="2000"/>
              <a:t>Crossed E and B field design:</a:t>
            </a:r>
          </a:p>
        </p:txBody>
      </p:sp>
      <p:grpSp>
        <p:nvGrpSpPr>
          <p:cNvPr id="16392" name="Group 15"/>
          <p:cNvGrpSpPr>
            <a:grpSpLocks/>
          </p:cNvGrpSpPr>
          <p:nvPr/>
        </p:nvGrpSpPr>
        <p:grpSpPr bwMode="auto">
          <a:xfrm>
            <a:off x="90488" y="1179513"/>
            <a:ext cx="3475037" cy="4879975"/>
            <a:chOff x="90708" y="1179547"/>
            <a:chExt cx="3474350" cy="4879769"/>
          </a:xfrm>
        </p:grpSpPr>
        <p:pic>
          <p:nvPicPr>
            <p:cNvPr id="16408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799086" y="2623470"/>
              <a:ext cx="4075112" cy="1873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6409" name="Straight Arrow Connector 7"/>
            <p:cNvCxnSpPr>
              <a:cxnSpLocks noChangeShapeType="1"/>
            </p:cNvCxnSpPr>
            <p:nvPr/>
          </p:nvCxnSpPr>
          <p:spPr bwMode="auto">
            <a:xfrm>
              <a:off x="391212" y="1522539"/>
              <a:ext cx="188446" cy="1136796"/>
            </a:xfrm>
            <a:prstGeom prst="straightConnector1">
              <a:avLst/>
            </a:prstGeom>
            <a:noFill/>
            <a:ln w="25400" algn="ctr">
              <a:solidFill>
                <a:srgbClr val="000000"/>
              </a:solidFill>
              <a:round/>
              <a:headEnd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410" name="Straight Arrow Connector 16"/>
            <p:cNvCxnSpPr>
              <a:cxnSpLocks noChangeShapeType="1"/>
            </p:cNvCxnSpPr>
            <p:nvPr/>
          </p:nvCxnSpPr>
          <p:spPr bwMode="auto">
            <a:xfrm flipV="1">
              <a:off x="490467" y="3665665"/>
              <a:ext cx="360787" cy="1949323"/>
            </a:xfrm>
            <a:prstGeom prst="straightConnector1">
              <a:avLst/>
            </a:prstGeom>
            <a:noFill/>
            <a:ln w="25400" algn="ctr">
              <a:solidFill>
                <a:srgbClr val="000000"/>
              </a:solidFill>
              <a:round/>
              <a:headEnd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411" name="Straight Arrow Connector 18"/>
            <p:cNvCxnSpPr>
              <a:cxnSpLocks noChangeShapeType="1"/>
            </p:cNvCxnSpPr>
            <p:nvPr/>
          </p:nvCxnSpPr>
          <p:spPr bwMode="auto">
            <a:xfrm flipH="1">
              <a:off x="1981201" y="1713568"/>
              <a:ext cx="526557" cy="1563032"/>
            </a:xfrm>
            <a:prstGeom prst="straightConnector1">
              <a:avLst/>
            </a:prstGeom>
            <a:noFill/>
            <a:ln w="25400" algn="ctr">
              <a:solidFill>
                <a:srgbClr val="000000"/>
              </a:solidFill>
              <a:round/>
              <a:headEnd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6412" name="TextBox 10"/>
            <p:cNvSpPr txBox="1">
              <a:spLocks noChangeArrowheads="1"/>
            </p:cNvSpPr>
            <p:nvPr/>
          </p:nvSpPr>
          <p:spPr bwMode="auto">
            <a:xfrm>
              <a:off x="2164883" y="1390373"/>
              <a:ext cx="1400175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charset="0"/>
                  <a:cs typeface="ヒラギノ角ゴ ProN W3" charset="0"/>
                  <a:sym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charset="0"/>
                  <a:cs typeface="ヒラギノ角ゴ ProN W3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charset="0"/>
                  <a:cs typeface="ヒラギノ角ゴ ProN W3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charset="0"/>
                  <a:cs typeface="ヒラギノ角ゴ ProN W3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charset="0"/>
                  <a:cs typeface="ヒラギノ角ゴ ProN W3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charset="0"/>
                  <a:cs typeface="ヒラギノ角ゴ ProN W3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charset="0"/>
                  <a:cs typeface="ヒラギノ角ゴ ProN W3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charset="0"/>
                  <a:cs typeface="ヒラギノ角ゴ ProN W3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charset="0"/>
                  <a:cs typeface="ヒラギノ角ゴ ProN W3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sz="1800"/>
                <a:t>Si detector</a:t>
              </a:r>
            </a:p>
          </p:txBody>
        </p:sp>
        <p:sp>
          <p:nvSpPr>
            <p:cNvPr id="16413" name="TextBox 11"/>
            <p:cNvSpPr txBox="1">
              <a:spLocks noChangeArrowheads="1"/>
            </p:cNvSpPr>
            <p:nvPr/>
          </p:nvSpPr>
          <p:spPr bwMode="auto">
            <a:xfrm>
              <a:off x="90708" y="1179547"/>
              <a:ext cx="977900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charset="0"/>
                  <a:cs typeface="ヒラギノ角ゴ ProN W3" charset="0"/>
                  <a:sym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charset="0"/>
                  <a:cs typeface="ヒラギノ角ゴ ProN W3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charset="0"/>
                  <a:cs typeface="ヒラギノ角ゴ ProN W3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charset="0"/>
                  <a:cs typeface="ヒラギノ角ゴ ProN W3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charset="0"/>
                  <a:cs typeface="ヒラギノ角ゴ ProN W3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charset="0"/>
                  <a:cs typeface="ヒラギノ角ゴ ProN W3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charset="0"/>
                  <a:cs typeface="ヒラギノ角ゴ ProN W3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charset="0"/>
                  <a:cs typeface="ヒラギノ角ゴ ProN W3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charset="0"/>
                  <a:cs typeface="ヒラギノ角ゴ ProN W3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sz="1800"/>
                <a:t>MCP</a:t>
              </a:r>
            </a:p>
          </p:txBody>
        </p:sp>
        <p:sp>
          <p:nvSpPr>
            <p:cNvPr id="16414" name="TextBox 12"/>
            <p:cNvSpPr txBox="1">
              <a:spLocks noChangeArrowheads="1"/>
            </p:cNvSpPr>
            <p:nvPr/>
          </p:nvSpPr>
          <p:spPr bwMode="auto">
            <a:xfrm>
              <a:off x="121258" y="5597651"/>
              <a:ext cx="2123281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charset="0"/>
                  <a:cs typeface="ヒラギノ角ゴ ProN W3" charset="0"/>
                  <a:sym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charset="0"/>
                  <a:cs typeface="ヒラギノ角ゴ ProN W3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charset="0"/>
                  <a:cs typeface="ヒラギノ角ゴ ProN W3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charset="0"/>
                  <a:cs typeface="ヒラギノ角ゴ ProN W3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charset="0"/>
                  <a:cs typeface="ヒラギノ角ゴ ProN W3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charset="0"/>
                  <a:cs typeface="ヒラギノ角ゴ ProN W3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charset="0"/>
                  <a:cs typeface="ヒラギノ角ゴ ProN W3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charset="0"/>
                  <a:cs typeface="ヒラギノ角ゴ ProN W3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charset="0"/>
                  <a:cs typeface="ヒラギノ角ゴ ProN W3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baseline="30000"/>
                <a:t>226</a:t>
              </a:r>
              <a:r>
                <a:rPr lang="en-US"/>
                <a:t>Ra source</a:t>
              </a:r>
            </a:p>
          </p:txBody>
        </p:sp>
      </p:grpSp>
      <p:pic>
        <p:nvPicPr>
          <p:cNvPr id="16393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6700" y="2036763"/>
            <a:ext cx="3590925" cy="344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394" name="Group 13"/>
          <p:cNvGrpSpPr>
            <a:grpSpLocks/>
          </p:cNvGrpSpPr>
          <p:nvPr/>
        </p:nvGrpSpPr>
        <p:grpSpPr bwMode="auto">
          <a:xfrm>
            <a:off x="5257800" y="711200"/>
            <a:ext cx="3376613" cy="1325563"/>
            <a:chOff x="5257800" y="711103"/>
            <a:chExt cx="3375891" cy="1325441"/>
          </a:xfrm>
        </p:grpSpPr>
        <p:sp>
          <p:nvSpPr>
            <p:cNvPr id="16398" name="Rectangle 2"/>
            <p:cNvSpPr>
              <a:spLocks noChangeArrowheads="1"/>
            </p:cNvSpPr>
            <p:nvPr/>
          </p:nvSpPr>
          <p:spPr bwMode="auto">
            <a:xfrm>
              <a:off x="6355159" y="1074735"/>
              <a:ext cx="152400" cy="593725"/>
            </a:xfrm>
            <a:prstGeom prst="rect">
              <a:avLst/>
            </a:prstGeom>
            <a:solidFill>
              <a:srgbClr val="7D110C"/>
            </a:solidFill>
            <a:ln w="12700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charset="0"/>
                  <a:cs typeface="ヒラギノ角ゴ ProN W3" charset="0"/>
                  <a:sym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charset="0"/>
                  <a:cs typeface="ヒラギノ角ゴ ProN W3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charset="0"/>
                  <a:cs typeface="ヒラギノ角ゴ ProN W3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charset="0"/>
                  <a:cs typeface="ヒラギノ角ゴ ProN W3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charset="0"/>
                  <a:cs typeface="ヒラギノ角ゴ ProN W3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charset="0"/>
                  <a:cs typeface="ヒラギノ角ゴ ProN W3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charset="0"/>
                  <a:cs typeface="ヒラギノ角ゴ ProN W3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charset="0"/>
                  <a:cs typeface="ヒラギノ角ゴ ProN W3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charset="0"/>
                  <a:cs typeface="ヒラギノ角ゴ ProN W3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16399" name="Rectangle 18"/>
            <p:cNvSpPr>
              <a:spLocks noChangeArrowheads="1"/>
            </p:cNvSpPr>
            <p:nvPr/>
          </p:nvSpPr>
          <p:spPr bwMode="auto">
            <a:xfrm>
              <a:off x="7623391" y="1074734"/>
              <a:ext cx="152400" cy="593725"/>
            </a:xfrm>
            <a:prstGeom prst="rect">
              <a:avLst/>
            </a:prstGeom>
            <a:solidFill>
              <a:srgbClr val="7D110C"/>
            </a:solidFill>
            <a:ln w="12700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charset="0"/>
                  <a:cs typeface="ヒラギノ角ゴ ProN W3" charset="0"/>
                  <a:sym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charset="0"/>
                  <a:cs typeface="ヒラギノ角ゴ ProN W3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charset="0"/>
                  <a:cs typeface="ヒラギノ角ゴ ProN W3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charset="0"/>
                  <a:cs typeface="ヒラギノ角ゴ ProN W3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charset="0"/>
                  <a:cs typeface="ヒラギノ角ゴ ProN W3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charset="0"/>
                  <a:cs typeface="ヒラギノ角ゴ ProN W3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charset="0"/>
                  <a:cs typeface="ヒラギノ角ゴ ProN W3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charset="0"/>
                  <a:cs typeface="ヒラギノ角ゴ ProN W3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charset="0"/>
                  <a:cs typeface="ヒラギノ角ゴ ProN W3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4" name="Rectangle 3"/>
            <p:cNvSpPr/>
            <p:nvPr/>
          </p:nvSpPr>
          <p:spPr bwMode="auto">
            <a:xfrm>
              <a:off x="5405406" y="1219056"/>
              <a:ext cx="380919" cy="152386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sym typeface="Arial" charset="0"/>
              </a:endParaRPr>
            </a:p>
          </p:txBody>
        </p:sp>
        <p:sp>
          <p:nvSpPr>
            <p:cNvPr id="16401" name="TextBox 4"/>
            <p:cNvSpPr txBox="1">
              <a:spLocks noChangeArrowheads="1"/>
            </p:cNvSpPr>
            <p:nvPr/>
          </p:nvSpPr>
          <p:spPr bwMode="auto">
            <a:xfrm>
              <a:off x="5257800" y="1390213"/>
              <a:ext cx="83820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charset="0"/>
                  <a:cs typeface="ヒラギノ角ゴ ProN W3" charset="0"/>
                  <a:sym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charset="0"/>
                  <a:cs typeface="ヒラギノ角ゴ ProN W3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charset="0"/>
                  <a:cs typeface="ヒラギノ角ゴ ProN W3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charset="0"/>
                  <a:cs typeface="ヒラギノ角ゴ ProN W3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charset="0"/>
                  <a:cs typeface="ヒラギノ角ゴ ProN W3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charset="0"/>
                  <a:cs typeface="ヒラギノ角ゴ ProN W3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charset="0"/>
                  <a:cs typeface="ヒラギノ角ゴ ProN W3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charset="0"/>
                  <a:cs typeface="ヒラギノ角ゴ ProN W3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charset="0"/>
                  <a:cs typeface="ヒラギノ角ゴ ProN W3" charset="0"/>
                  <a:sym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l-GR" sz="1800">
                  <a:latin typeface="Times New Roman" panose="02020603050405020304" pitchFamily="18" charset="0"/>
                  <a:cs typeface="Times New Roman" panose="02020603050405020304" pitchFamily="18" charset="0"/>
                </a:rPr>
                <a:t>α</a:t>
              </a:r>
              <a:r>
                <a:rPr lang="en-US" sz="1800">
                  <a:latin typeface="Times New Roman" panose="02020603050405020304" pitchFamily="18" charset="0"/>
                  <a:cs typeface="Times New Roman" panose="02020603050405020304" pitchFamily="18" charset="0"/>
                </a:rPr>
                <a:t> source</a:t>
              </a:r>
            </a:p>
          </p:txBody>
        </p:sp>
        <p:sp>
          <p:nvSpPr>
            <p:cNvPr id="16402" name="TextBox 5"/>
            <p:cNvSpPr txBox="1">
              <a:spLocks noChangeArrowheads="1"/>
            </p:cNvSpPr>
            <p:nvPr/>
          </p:nvSpPr>
          <p:spPr bwMode="auto">
            <a:xfrm>
              <a:off x="6096000" y="711103"/>
              <a:ext cx="85328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charset="0"/>
                  <a:cs typeface="ヒラギノ角ゴ ProN W3" charset="0"/>
                  <a:sym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charset="0"/>
                  <a:cs typeface="ヒラギノ角ゴ ProN W3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charset="0"/>
                  <a:cs typeface="ヒラギノ角ゴ ProN W3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charset="0"/>
                  <a:cs typeface="ヒラギノ角ゴ ProN W3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charset="0"/>
                  <a:cs typeface="ヒラギノ角ゴ ProN W3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charset="0"/>
                  <a:cs typeface="ヒラギノ角ゴ ProN W3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charset="0"/>
                  <a:cs typeface="ヒラギノ角ゴ ProN W3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charset="0"/>
                  <a:cs typeface="ヒラギノ角ゴ ProN W3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charset="0"/>
                  <a:cs typeface="ヒラギノ角ゴ ProN W3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sz="1800">
                  <a:latin typeface="Times New Roman" panose="02020603050405020304" pitchFamily="18" charset="0"/>
                  <a:cs typeface="Times New Roman" panose="02020603050405020304" pitchFamily="18" charset="0"/>
                </a:rPr>
                <a:t>MCP1</a:t>
              </a:r>
            </a:p>
          </p:txBody>
        </p:sp>
        <p:sp>
          <p:nvSpPr>
            <p:cNvPr id="16403" name="TextBox 22"/>
            <p:cNvSpPr txBox="1">
              <a:spLocks noChangeArrowheads="1"/>
            </p:cNvSpPr>
            <p:nvPr/>
          </p:nvSpPr>
          <p:spPr bwMode="auto">
            <a:xfrm>
              <a:off x="7325519" y="734097"/>
              <a:ext cx="85328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charset="0"/>
                  <a:cs typeface="ヒラギノ角ゴ ProN W3" charset="0"/>
                  <a:sym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charset="0"/>
                  <a:cs typeface="ヒラギノ角ゴ ProN W3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charset="0"/>
                  <a:cs typeface="ヒラギノ角ゴ ProN W3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charset="0"/>
                  <a:cs typeface="ヒラギノ角ゴ ProN W3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charset="0"/>
                  <a:cs typeface="ヒラギノ角ゴ ProN W3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charset="0"/>
                  <a:cs typeface="ヒラギノ角ゴ ProN W3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charset="0"/>
                  <a:cs typeface="ヒラギノ角ゴ ProN W3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charset="0"/>
                  <a:cs typeface="ヒラギノ角ゴ ProN W3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charset="0"/>
                  <a:cs typeface="ヒラギノ角ゴ ProN W3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sz="1800">
                  <a:latin typeface="Times New Roman" panose="02020603050405020304" pitchFamily="18" charset="0"/>
                  <a:cs typeface="Times New Roman" panose="02020603050405020304" pitchFamily="18" charset="0"/>
                </a:rPr>
                <a:t>MCP2</a:t>
              </a:r>
            </a:p>
          </p:txBody>
        </p:sp>
        <p:sp>
          <p:nvSpPr>
            <p:cNvPr id="16404" name="Rectangle 6"/>
            <p:cNvSpPr>
              <a:spLocks noChangeArrowheads="1"/>
            </p:cNvSpPr>
            <p:nvPr/>
          </p:nvSpPr>
          <p:spPr bwMode="auto">
            <a:xfrm>
              <a:off x="8077200" y="1219198"/>
              <a:ext cx="457200" cy="228602"/>
            </a:xfrm>
            <a:prstGeom prst="rect">
              <a:avLst/>
            </a:prstGeom>
            <a:solidFill>
              <a:schemeClr val="tx1"/>
            </a:solidFill>
            <a:ln w="12700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charset="0"/>
                  <a:cs typeface="ヒラギノ角ゴ ProN W3" charset="0"/>
                  <a:sym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charset="0"/>
                  <a:cs typeface="ヒラギノ角ゴ ProN W3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charset="0"/>
                  <a:cs typeface="ヒラギノ角ゴ ProN W3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charset="0"/>
                  <a:cs typeface="ヒラギノ角ゴ ProN W3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charset="0"/>
                  <a:cs typeface="ヒラギノ角ゴ ProN W3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charset="0"/>
                  <a:cs typeface="ヒラギノ角ゴ ProN W3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charset="0"/>
                  <a:cs typeface="ヒラギノ角ゴ ProN W3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charset="0"/>
                  <a:cs typeface="ヒラギノ角ゴ ProN W3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charset="0"/>
                  <a:cs typeface="ヒラギノ角ゴ ProN W3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16405" name="TextBox 7"/>
            <p:cNvSpPr txBox="1">
              <a:spLocks noChangeArrowheads="1"/>
            </p:cNvSpPr>
            <p:nvPr/>
          </p:nvSpPr>
          <p:spPr bwMode="auto">
            <a:xfrm>
              <a:off x="8125691" y="1667212"/>
              <a:ext cx="5080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charset="0"/>
                  <a:cs typeface="ヒラギノ角ゴ ProN W3" charset="0"/>
                  <a:sym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charset="0"/>
                  <a:cs typeface="ヒラギノ角ゴ ProN W3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charset="0"/>
                  <a:cs typeface="ヒラギノ角ゴ ProN W3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charset="0"/>
                  <a:cs typeface="ヒラギノ角ゴ ProN W3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charset="0"/>
                  <a:cs typeface="ヒラギノ角ゴ ProN W3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charset="0"/>
                  <a:cs typeface="ヒラギノ角ゴ ProN W3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charset="0"/>
                  <a:cs typeface="ヒラギノ角ゴ ProN W3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charset="0"/>
                  <a:cs typeface="ヒラギノ角ゴ ProN W3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charset="0"/>
                  <a:cs typeface="ヒラギノ角ゴ ProN W3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sz="1800">
                  <a:latin typeface="Times New Roman" panose="02020603050405020304" pitchFamily="18" charset="0"/>
                  <a:cs typeface="Times New Roman" panose="02020603050405020304" pitchFamily="18" charset="0"/>
                </a:rPr>
                <a:t>Si</a:t>
              </a:r>
            </a:p>
          </p:txBody>
        </p:sp>
        <p:cxnSp>
          <p:nvCxnSpPr>
            <p:cNvPr id="16406" name="Straight Arrow Connector 9"/>
            <p:cNvCxnSpPr>
              <a:cxnSpLocks noChangeShapeType="1"/>
            </p:cNvCxnSpPr>
            <p:nvPr/>
          </p:nvCxnSpPr>
          <p:spPr bwMode="auto">
            <a:xfrm>
              <a:off x="6629400" y="1851878"/>
              <a:ext cx="993991" cy="0"/>
            </a:xfrm>
            <a:prstGeom prst="straightConnector1">
              <a:avLst/>
            </a:prstGeom>
            <a:noFill/>
            <a:ln w="25400" algn="ctr">
              <a:solidFill>
                <a:srgbClr val="000000"/>
              </a:solidFill>
              <a:round/>
              <a:headEnd type="arrow" w="med" len="med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6407" name="TextBox 10"/>
            <p:cNvSpPr txBox="1">
              <a:spLocks noChangeArrowheads="1"/>
            </p:cNvSpPr>
            <p:nvPr/>
          </p:nvSpPr>
          <p:spPr bwMode="auto">
            <a:xfrm>
              <a:off x="6781800" y="1528763"/>
              <a:ext cx="70088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charset="0"/>
                  <a:cs typeface="ヒラギノ角ゴ ProN W3" charset="0"/>
                  <a:sym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charset="0"/>
                  <a:cs typeface="ヒラギノ角ゴ ProN W3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charset="0"/>
                  <a:cs typeface="ヒラギノ角ゴ ProN W3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charset="0"/>
                  <a:cs typeface="ヒラギノ角ゴ ProN W3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charset="0"/>
                  <a:cs typeface="ヒラギノ角ゴ ProN W3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charset="0"/>
                  <a:cs typeface="ヒラギノ角ゴ ProN W3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charset="0"/>
                  <a:cs typeface="ヒラギノ角ゴ ProN W3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charset="0"/>
                  <a:cs typeface="ヒラギノ角ゴ ProN W3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charset="0"/>
                  <a:cs typeface="ヒラギノ角ゴ ProN W3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sz="1800">
                  <a:latin typeface="Times New Roman" panose="02020603050405020304" pitchFamily="18" charset="0"/>
                  <a:cs typeface="Times New Roman" panose="02020603050405020304" pitchFamily="18" charset="0"/>
                </a:rPr>
                <a:t>TOF</a:t>
              </a:r>
            </a:p>
          </p:txBody>
        </p:sp>
      </p:grpSp>
      <p:sp>
        <p:nvSpPr>
          <p:cNvPr id="16395" name="TextBox 12"/>
          <p:cNvSpPr txBox="1">
            <a:spLocks noChangeArrowheads="1"/>
          </p:cNvSpPr>
          <p:nvPr/>
        </p:nvSpPr>
        <p:spPr bwMode="auto">
          <a:xfrm>
            <a:off x="3254375" y="5402263"/>
            <a:ext cx="568325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en-US" sz="2200">
                <a:latin typeface="Times New Roman" panose="02020603050405020304" pitchFamily="18" charset="0"/>
                <a:cs typeface="Times New Roman" panose="02020603050405020304" pitchFamily="18" charset="0"/>
              </a:rPr>
              <a:t>Time resolution for a single MCP ~ 350 ps</a:t>
            </a:r>
          </a:p>
          <a:p>
            <a:pPr eaLnBrk="1" hangingPunct="1"/>
            <a:r>
              <a:rPr lang="en-US" sz="2200">
                <a:latin typeface="Times New Roman" panose="02020603050405020304" pitchFamily="18" charset="0"/>
                <a:cs typeface="Times New Roman" panose="02020603050405020304" pitchFamily="18" charset="0"/>
              </a:rPr>
              <a:t>More than sufficient for measurement</a:t>
            </a:r>
          </a:p>
        </p:txBody>
      </p:sp>
      <p:pic>
        <p:nvPicPr>
          <p:cNvPr id="16396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950" y="1838325"/>
            <a:ext cx="2619375" cy="349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7" name="Rectangle 8"/>
          <p:cNvSpPr>
            <a:spLocks noChangeArrowheads="1"/>
          </p:cNvSpPr>
          <p:nvPr/>
        </p:nvSpPr>
        <p:spPr bwMode="auto">
          <a:xfrm>
            <a:off x="120650" y="836613"/>
            <a:ext cx="41878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en-US" sz="1600">
                <a:solidFill>
                  <a:srgbClr val="7030A0"/>
                </a:solidFill>
                <a:latin typeface="Comic Sans MS" panose="030F0702030302020204" pitchFamily="66" charset="0"/>
              </a:rPr>
              <a:t>J.D. Bowman et al., NIM 148, 503 (1978). </a:t>
            </a:r>
          </a:p>
        </p:txBody>
      </p:sp>
      <p:sp>
        <p:nvSpPr>
          <p:cNvPr id="31" name="Rectangle 3"/>
          <p:cNvSpPr>
            <a:spLocks/>
          </p:cNvSpPr>
          <p:nvPr/>
        </p:nvSpPr>
        <p:spPr bwMode="auto">
          <a:xfrm>
            <a:off x="5486400" y="6421438"/>
            <a:ext cx="3692525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en-US" sz="1200" dirty="0" err="1">
                <a:solidFill>
                  <a:schemeClr val="bg1"/>
                </a:solidFill>
                <a:cs typeface="Arial" panose="020B0604020202020204" pitchFamily="34" charset="0"/>
              </a:rPr>
              <a:t>Romualdo</a:t>
            </a:r>
            <a:r>
              <a:rPr lang="en-US" sz="1200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cs typeface="Arial" panose="020B0604020202020204" pitchFamily="34" charset="0"/>
              </a:rPr>
              <a:t>deSouza</a:t>
            </a:r>
            <a:r>
              <a:rPr lang="en-US" sz="1200" dirty="0">
                <a:solidFill>
                  <a:schemeClr val="bg1"/>
                </a:solidFill>
                <a:cs typeface="Arial" panose="020B0604020202020204" pitchFamily="34" charset="0"/>
              </a:rPr>
              <a:t>,  </a:t>
            </a:r>
            <a:r>
              <a:rPr lang="en-US" sz="1200" dirty="0" smtClean="0">
                <a:solidFill>
                  <a:schemeClr val="bg1"/>
                </a:solidFill>
                <a:cs typeface="Arial" panose="020B0604020202020204" pitchFamily="34" charset="0"/>
              </a:rPr>
              <a:t>IWNDT, College Station 2013</a:t>
            </a:r>
            <a:endParaRPr lang="en-US" sz="12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66424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4"/>
          <p:cNvSpPr txBox="1">
            <a:spLocks noChangeArrowheads="1"/>
          </p:cNvSpPr>
          <p:nvPr/>
        </p:nvSpPr>
        <p:spPr bwMode="auto">
          <a:xfrm>
            <a:off x="228600" y="0"/>
            <a:ext cx="8864600" cy="791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132080" bIns="50800" anchor="ctr"/>
          <a:lstStyle>
            <a:lvl1pPr marL="39688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200" dirty="0" smtClean="0">
                <a:solidFill>
                  <a:srgbClr val="FFFFFF"/>
                </a:solidFill>
              </a:rPr>
              <a:t>Fusing exotic nuclei below the barrier</a:t>
            </a:r>
            <a:endParaRPr lang="en-US" sz="3200" dirty="0">
              <a:solidFill>
                <a:srgbClr val="FFFFFF"/>
              </a:solidFill>
            </a:endParaRPr>
          </a:p>
        </p:txBody>
      </p:sp>
      <p:sp>
        <p:nvSpPr>
          <p:cNvPr id="3077" name="Rectangle 9"/>
          <p:cNvSpPr>
            <a:spLocks/>
          </p:cNvSpPr>
          <p:nvPr/>
        </p:nvSpPr>
        <p:spPr bwMode="auto">
          <a:xfrm>
            <a:off x="4572000" y="5097873"/>
            <a:ext cx="4164272" cy="975170"/>
          </a:xfrm>
          <a:prstGeom prst="rect">
            <a:avLst/>
          </a:prstGeom>
          <a:solidFill>
            <a:srgbClr val="FFFF99"/>
          </a:solidFill>
          <a:ln>
            <a:noFill/>
          </a:ln>
          <a:extLst/>
        </p:spPr>
        <p:txBody>
          <a:bodyPr lIns="0" tIns="0" rIns="40639" bIns="0"/>
          <a:lstStyle>
            <a:lvl1pPr marL="39688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This work was supported by the U.S. DOE Office of Science under Grant No. DEFG02-88ER-40404</a:t>
            </a:r>
          </a:p>
        </p:txBody>
      </p:sp>
      <p:sp>
        <p:nvSpPr>
          <p:cNvPr id="3078" name="Line 5"/>
          <p:cNvSpPr>
            <a:spLocks noChangeShapeType="1"/>
          </p:cNvSpPr>
          <p:nvPr/>
        </p:nvSpPr>
        <p:spPr bwMode="auto">
          <a:xfrm>
            <a:off x="0" y="6156325"/>
            <a:ext cx="9144000" cy="1588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0" y="6172200"/>
            <a:ext cx="9178925" cy="685800"/>
            <a:chOff x="0" y="6172200"/>
            <a:chExt cx="9178925" cy="685800"/>
          </a:xfrm>
        </p:grpSpPr>
        <p:sp>
          <p:nvSpPr>
            <p:cNvPr id="3074" name="Rectangle 1"/>
            <p:cNvSpPr>
              <a:spLocks/>
            </p:cNvSpPr>
            <p:nvPr/>
          </p:nvSpPr>
          <p:spPr bwMode="auto">
            <a:xfrm>
              <a:off x="0" y="6172200"/>
              <a:ext cx="9144000" cy="685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charset="0"/>
                  <a:cs typeface="ヒラギノ角ゴ ProN W3" charset="0"/>
                  <a:sym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charset="0"/>
                  <a:cs typeface="ヒラギノ角ゴ ProN W3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charset="0"/>
                  <a:cs typeface="ヒラギノ角ゴ ProN W3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charset="0"/>
                  <a:cs typeface="ヒラギノ角ゴ ProN W3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charset="0"/>
                  <a:cs typeface="ヒラギノ角ゴ ProN W3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charset="0"/>
                  <a:cs typeface="ヒラギノ角ゴ ProN W3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charset="0"/>
                  <a:cs typeface="ヒラギノ角ゴ ProN W3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charset="0"/>
                  <a:cs typeface="ヒラギノ角ゴ ProN W3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charset="0"/>
                  <a:cs typeface="ヒラギノ角ゴ ProN W3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sz="2000"/>
            </a:p>
          </p:txBody>
        </p:sp>
        <p:pic>
          <p:nvPicPr>
            <p:cNvPr id="3079" name="Picture 6"/>
            <p:cNvPicPr>
              <a:picLocks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" y="6376988"/>
              <a:ext cx="2209800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80" name="Rectangle 3"/>
            <p:cNvSpPr>
              <a:spLocks/>
            </p:cNvSpPr>
            <p:nvPr/>
          </p:nvSpPr>
          <p:spPr bwMode="auto">
            <a:xfrm>
              <a:off x="5486400" y="6421438"/>
              <a:ext cx="3692525" cy="279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40639" bIns="0"/>
            <a:lstStyle>
              <a:lvl1pPr marL="39688" eaLnBrk="0" hangingPunct="0"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charset="0"/>
                  <a:cs typeface="ヒラギノ角ゴ ProN W3" charset="0"/>
                  <a:sym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charset="0"/>
                  <a:cs typeface="ヒラギノ角ゴ ProN W3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charset="0"/>
                  <a:cs typeface="ヒラギノ角ゴ ProN W3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charset="0"/>
                  <a:cs typeface="ヒラギノ角ゴ ProN W3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charset="0"/>
                  <a:cs typeface="ヒラギノ角ゴ ProN W3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charset="0"/>
                  <a:cs typeface="ヒラギノ角ゴ ProN W3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charset="0"/>
                  <a:cs typeface="ヒラギノ角ゴ ProN W3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charset="0"/>
                  <a:cs typeface="ヒラギノ角ゴ ProN W3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charset="0"/>
                  <a:cs typeface="ヒラギノ角ゴ ProN W3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sz="1200" dirty="0" err="1">
                  <a:solidFill>
                    <a:schemeClr val="bg1"/>
                  </a:solidFill>
                  <a:cs typeface="Arial" panose="020B0604020202020204" pitchFamily="34" charset="0"/>
                </a:rPr>
                <a:t>Romualdo</a:t>
              </a:r>
              <a:r>
                <a:rPr lang="en-US" sz="1200" dirty="0">
                  <a:solidFill>
                    <a:schemeClr val="bg1"/>
                  </a:solidFill>
                  <a:cs typeface="Arial" panose="020B0604020202020204" pitchFamily="34" charset="0"/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  <a:cs typeface="Arial" panose="020B0604020202020204" pitchFamily="34" charset="0"/>
                </a:rPr>
                <a:t>deSouza</a:t>
              </a:r>
              <a:r>
                <a:rPr lang="en-US" sz="1200" dirty="0">
                  <a:solidFill>
                    <a:schemeClr val="bg1"/>
                  </a:solidFill>
                  <a:cs typeface="Arial" panose="020B0604020202020204" pitchFamily="34" charset="0"/>
                </a:rPr>
                <a:t>,  </a:t>
              </a:r>
              <a:r>
                <a:rPr lang="en-US" sz="1200" dirty="0" smtClean="0">
                  <a:solidFill>
                    <a:schemeClr val="bg1"/>
                  </a:solidFill>
                  <a:cs typeface="Arial" panose="020B0604020202020204" pitchFamily="34" charset="0"/>
                </a:rPr>
                <a:t>IWNDT, College Station 2013</a:t>
              </a:r>
              <a:endParaRPr lang="en-US" sz="1200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12" name="TextBox 1"/>
          <p:cNvSpPr txBox="1">
            <a:spLocks noChangeArrowheads="1"/>
          </p:cNvSpPr>
          <p:nvPr/>
        </p:nvSpPr>
        <p:spPr bwMode="auto">
          <a:xfrm>
            <a:off x="4365020" y="4371382"/>
            <a:ext cx="455248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crust of an accreting neutron star is a unique environment for nuclear reactions</a:t>
            </a:r>
          </a:p>
        </p:txBody>
      </p:sp>
      <p:pic>
        <p:nvPicPr>
          <p:cNvPr id="13" name="accreting_nstar_movie.mpeg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718437"/>
            <a:ext cx="4065328" cy="3048996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4793476" y="673681"/>
            <a:ext cx="4191000" cy="3697701"/>
            <a:chOff x="239875" y="393032"/>
            <a:chExt cx="4191000" cy="3697701"/>
          </a:xfrm>
        </p:grpSpPr>
        <p:grpSp>
          <p:nvGrpSpPr>
            <p:cNvPr id="16" name="Group 15"/>
            <p:cNvGrpSpPr/>
            <p:nvPr/>
          </p:nvGrpSpPr>
          <p:grpSpPr>
            <a:xfrm>
              <a:off x="239875" y="652495"/>
              <a:ext cx="4191000" cy="3438238"/>
              <a:chOff x="4021248" y="1130587"/>
              <a:chExt cx="3830369" cy="2752438"/>
            </a:xfrm>
          </p:grpSpPr>
          <p:grpSp>
            <p:nvGrpSpPr>
              <p:cNvPr id="18" name="Group 17"/>
              <p:cNvGrpSpPr/>
              <p:nvPr/>
            </p:nvGrpSpPr>
            <p:grpSpPr>
              <a:xfrm>
                <a:off x="4021248" y="1750934"/>
                <a:ext cx="2908426" cy="2132091"/>
                <a:chOff x="4021248" y="1750934"/>
                <a:chExt cx="2908426" cy="2132091"/>
              </a:xfrm>
            </p:grpSpPr>
            <p:grpSp>
              <p:nvGrpSpPr>
                <p:cNvPr id="29" name="Group 28"/>
                <p:cNvGrpSpPr/>
                <p:nvPr/>
              </p:nvGrpSpPr>
              <p:grpSpPr>
                <a:xfrm>
                  <a:off x="4021248" y="1750934"/>
                  <a:ext cx="2608152" cy="2132091"/>
                  <a:chOff x="4021248" y="1750934"/>
                  <a:chExt cx="2608152" cy="2132091"/>
                </a:xfrm>
              </p:grpSpPr>
              <p:grpSp>
                <p:nvGrpSpPr>
                  <p:cNvPr id="31" name="Group 30"/>
                  <p:cNvGrpSpPr/>
                  <p:nvPr/>
                </p:nvGrpSpPr>
                <p:grpSpPr>
                  <a:xfrm>
                    <a:off x="4021248" y="1750934"/>
                    <a:ext cx="2608152" cy="2132091"/>
                    <a:chOff x="4021248" y="1750934"/>
                    <a:chExt cx="2402186" cy="2132091"/>
                  </a:xfrm>
                </p:grpSpPr>
                <p:grpSp>
                  <p:nvGrpSpPr>
                    <p:cNvPr id="35" name="Group 34"/>
                    <p:cNvGrpSpPr/>
                    <p:nvPr/>
                  </p:nvGrpSpPr>
                  <p:grpSpPr>
                    <a:xfrm>
                      <a:off x="4043882" y="2283580"/>
                      <a:ext cx="2379552" cy="1066800"/>
                      <a:chOff x="4021248" y="2360691"/>
                      <a:chExt cx="2379552" cy="1066800"/>
                    </a:xfrm>
                  </p:grpSpPr>
                  <p:sp>
                    <p:nvSpPr>
                      <p:cNvPr id="40" name="Rectangle 39"/>
                      <p:cNvSpPr/>
                      <p:nvPr/>
                    </p:nvSpPr>
                    <p:spPr>
                      <a:xfrm>
                        <a:off x="4021248" y="2360691"/>
                        <a:ext cx="2379552" cy="533400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1" name="Rectangle 40"/>
                      <p:cNvSpPr/>
                      <p:nvPr/>
                    </p:nvSpPr>
                    <p:spPr>
                      <a:xfrm>
                        <a:off x="4021248" y="2894091"/>
                        <a:ext cx="2379552" cy="533400"/>
                      </a:xfrm>
                      <a:prstGeom prst="rect">
                        <a:avLst/>
                      </a:prstGeom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sp>
                  <p:nvSpPr>
                    <p:cNvPr id="36" name="Rectangle 35"/>
                    <p:cNvSpPr/>
                    <p:nvPr/>
                  </p:nvSpPr>
                  <p:spPr>
                    <a:xfrm>
                      <a:off x="4043882" y="1750934"/>
                      <a:ext cx="2379552" cy="533400"/>
                    </a:xfrm>
                    <a:prstGeom prst="rect">
                      <a:avLst/>
                    </a:prstGeom>
                    <a:solidFill>
                      <a:schemeClr val="accent6">
                        <a:lumMod val="60000"/>
                        <a:lumOff val="40000"/>
                      </a:schemeClr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7" name="Rectangle 36"/>
                    <p:cNvSpPr/>
                    <p:nvPr/>
                  </p:nvSpPr>
                  <p:spPr>
                    <a:xfrm>
                      <a:off x="4043882" y="3349625"/>
                      <a:ext cx="2379552" cy="533400"/>
                    </a:xfrm>
                    <a:prstGeom prst="rect">
                      <a:avLst/>
                    </a:prstGeom>
                    <a:solidFill>
                      <a:schemeClr val="bg1">
                        <a:lumMod val="65000"/>
                      </a:schemeClr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8" name="TextBox 37"/>
                    <p:cNvSpPr txBox="1"/>
                    <p:nvPr/>
                  </p:nvSpPr>
                  <p:spPr>
                    <a:xfrm>
                      <a:off x="4021248" y="1905000"/>
                      <a:ext cx="1295400" cy="33855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Atmosphere: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39" name="TextBox 38"/>
                    <p:cNvSpPr txBox="1"/>
                    <p:nvPr/>
                  </p:nvSpPr>
                  <p:spPr>
                    <a:xfrm>
                      <a:off x="5105400" y="1930496"/>
                      <a:ext cx="1295400" cy="30777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Accreted H/He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</p:grpSp>
              <p:sp>
                <p:nvSpPr>
                  <p:cNvPr id="32" name="TextBox 31"/>
                  <p:cNvSpPr txBox="1"/>
                  <p:nvPr/>
                </p:nvSpPr>
                <p:spPr>
                  <a:xfrm>
                    <a:off x="4043882" y="2438400"/>
                    <a:ext cx="1201848" cy="3385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600" dirty="0" smtClean="0">
                        <a:latin typeface="Times New Roman" pitchFamily="18" charset="0"/>
                        <a:cs typeface="Times New Roman" pitchFamily="18" charset="0"/>
                      </a:rPr>
                      <a:t>Ocean:</a:t>
                    </a:r>
                    <a:endParaRPr lang="en-US" sz="1600" dirty="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33" name="TextBox 32"/>
                  <p:cNvSpPr txBox="1"/>
                  <p:nvPr/>
                </p:nvSpPr>
                <p:spPr>
                  <a:xfrm>
                    <a:off x="4876800" y="2929791"/>
                    <a:ext cx="1485849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400" dirty="0" smtClean="0">
                        <a:latin typeface="Times New Roman" pitchFamily="18" charset="0"/>
                        <a:cs typeface="Times New Roman" pitchFamily="18" charset="0"/>
                      </a:rPr>
                      <a:t>heavy elements</a:t>
                    </a:r>
                    <a:endParaRPr lang="en-US" sz="1400" dirty="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34" name="TextBox 33"/>
                  <p:cNvSpPr txBox="1"/>
                  <p:nvPr/>
                </p:nvSpPr>
                <p:spPr>
                  <a:xfrm>
                    <a:off x="4050672" y="3447048"/>
                    <a:ext cx="1201848" cy="3385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600" dirty="0" smtClean="0">
                        <a:latin typeface="Times New Roman" pitchFamily="18" charset="0"/>
                        <a:cs typeface="Times New Roman" pitchFamily="18" charset="0"/>
                      </a:rPr>
                      <a:t>Crust</a:t>
                    </a:r>
                    <a:endParaRPr lang="en-US" sz="1600" dirty="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  <p:sp>
              <p:nvSpPr>
                <p:cNvPr id="30" name="TextBox 29"/>
                <p:cNvSpPr txBox="1"/>
                <p:nvPr/>
              </p:nvSpPr>
              <p:spPr>
                <a:xfrm>
                  <a:off x="4651596" y="2453788"/>
                  <a:ext cx="2278078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 smtClean="0">
                      <a:latin typeface="Times New Roman" pitchFamily="18" charset="0"/>
                      <a:cs typeface="Times New Roman" pitchFamily="18" charset="0"/>
                    </a:rPr>
                    <a:t>Carbon + heavy elements</a:t>
                  </a:r>
                  <a:endParaRPr lang="en-US" sz="1400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19" name="TextBox 18"/>
              <p:cNvSpPr txBox="1"/>
              <p:nvPr/>
            </p:nvSpPr>
            <p:spPr>
              <a:xfrm>
                <a:off x="6780291" y="1130587"/>
                <a:ext cx="8382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>
                    <a:latin typeface="Times New Roman" pitchFamily="18" charset="0"/>
                    <a:cs typeface="Times New Roman" pitchFamily="18" charset="0"/>
                  </a:rPr>
                  <a:t>Density</a:t>
                </a:r>
              </a:p>
              <a:p>
                <a:r>
                  <a:rPr lang="en-US" sz="1600" dirty="0" smtClean="0">
                    <a:latin typeface="Times New Roman" pitchFamily="18" charset="0"/>
                    <a:cs typeface="Times New Roman" pitchFamily="18" charset="0"/>
                  </a:rPr>
                  <a:t>depth</a:t>
                </a:r>
                <a:endParaRPr lang="en-US" sz="16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20" name="Group 19"/>
              <p:cNvGrpSpPr/>
              <p:nvPr/>
            </p:nvGrpSpPr>
            <p:grpSpPr>
              <a:xfrm>
                <a:off x="6780291" y="1709857"/>
                <a:ext cx="1071326" cy="584564"/>
                <a:chOff x="6780291" y="1709857"/>
                <a:chExt cx="1071326" cy="584564"/>
              </a:xfrm>
            </p:grpSpPr>
            <p:sp>
              <p:nvSpPr>
                <p:cNvPr id="27" name="TextBox 26"/>
                <p:cNvSpPr txBox="1"/>
                <p:nvPr/>
              </p:nvSpPr>
              <p:spPr>
                <a:xfrm>
                  <a:off x="6780291" y="1709857"/>
                  <a:ext cx="1071326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 smtClean="0">
                      <a:latin typeface="Times New Roman" pitchFamily="18" charset="0"/>
                      <a:cs typeface="Times New Roman" pitchFamily="18" charset="0"/>
                    </a:rPr>
                    <a:t>~10</a:t>
                  </a:r>
                  <a:r>
                    <a:rPr lang="en-US" sz="1400" baseline="30000" dirty="0" smtClean="0">
                      <a:latin typeface="Times New Roman" pitchFamily="18" charset="0"/>
                      <a:cs typeface="Times New Roman" pitchFamily="18" charset="0"/>
                    </a:rPr>
                    <a:t>5</a:t>
                  </a:r>
                  <a:r>
                    <a:rPr lang="en-US" sz="1400" dirty="0" smtClean="0">
                      <a:latin typeface="Times New Roman" pitchFamily="18" charset="0"/>
                      <a:cs typeface="Times New Roman" pitchFamily="18" charset="0"/>
                    </a:rPr>
                    <a:t> g/cm</a:t>
                  </a:r>
                  <a:r>
                    <a:rPr lang="en-US" sz="1400" baseline="30000" dirty="0" smtClean="0">
                      <a:latin typeface="Times New Roman" pitchFamily="18" charset="0"/>
                      <a:cs typeface="Times New Roman" pitchFamily="18" charset="0"/>
                    </a:rPr>
                    <a:t>3</a:t>
                  </a:r>
                  <a:endParaRPr lang="en-US" sz="1400" baseline="30000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8" name="TextBox 27"/>
                <p:cNvSpPr txBox="1"/>
                <p:nvPr/>
              </p:nvSpPr>
              <p:spPr>
                <a:xfrm>
                  <a:off x="6848947" y="1986644"/>
                  <a:ext cx="614126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 smtClean="0">
                      <a:latin typeface="Times New Roman" pitchFamily="18" charset="0"/>
                      <a:cs typeface="Times New Roman" pitchFamily="18" charset="0"/>
                    </a:rPr>
                    <a:t>5 m</a:t>
                  </a:r>
                  <a:endParaRPr lang="en-US" sz="1400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21" name="Group 20"/>
              <p:cNvGrpSpPr/>
              <p:nvPr/>
            </p:nvGrpSpPr>
            <p:grpSpPr>
              <a:xfrm>
                <a:off x="6780291" y="2637509"/>
                <a:ext cx="1071326" cy="584564"/>
                <a:chOff x="6780291" y="1709857"/>
                <a:chExt cx="1071326" cy="584564"/>
              </a:xfrm>
            </p:grpSpPr>
            <p:sp>
              <p:nvSpPr>
                <p:cNvPr id="25" name="TextBox 24"/>
                <p:cNvSpPr txBox="1"/>
                <p:nvPr/>
              </p:nvSpPr>
              <p:spPr>
                <a:xfrm>
                  <a:off x="6780291" y="1709857"/>
                  <a:ext cx="1071326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 smtClean="0">
                      <a:latin typeface="Times New Roman" pitchFamily="18" charset="0"/>
                      <a:cs typeface="Times New Roman" pitchFamily="18" charset="0"/>
                    </a:rPr>
                    <a:t>~10</a:t>
                  </a:r>
                  <a:r>
                    <a:rPr lang="en-US" sz="1400" baseline="30000" dirty="0">
                      <a:latin typeface="Times New Roman" pitchFamily="18" charset="0"/>
                      <a:cs typeface="Times New Roman" pitchFamily="18" charset="0"/>
                    </a:rPr>
                    <a:t>9</a:t>
                  </a:r>
                  <a:r>
                    <a:rPr lang="en-US" sz="1400" dirty="0" smtClean="0">
                      <a:latin typeface="Times New Roman" pitchFamily="18" charset="0"/>
                      <a:cs typeface="Times New Roman" pitchFamily="18" charset="0"/>
                    </a:rPr>
                    <a:t> g/cm</a:t>
                  </a:r>
                  <a:r>
                    <a:rPr lang="en-US" sz="1400" baseline="30000" dirty="0" smtClean="0">
                      <a:latin typeface="Times New Roman" pitchFamily="18" charset="0"/>
                      <a:cs typeface="Times New Roman" pitchFamily="18" charset="0"/>
                    </a:rPr>
                    <a:t>3</a:t>
                  </a:r>
                  <a:endParaRPr lang="en-US" sz="1400" baseline="30000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6" name="TextBox 25"/>
                <p:cNvSpPr txBox="1"/>
                <p:nvPr/>
              </p:nvSpPr>
              <p:spPr>
                <a:xfrm>
                  <a:off x="6848947" y="1986644"/>
                  <a:ext cx="614126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 smtClean="0">
                      <a:latin typeface="Times New Roman" pitchFamily="18" charset="0"/>
                      <a:cs typeface="Times New Roman" pitchFamily="18" charset="0"/>
                    </a:rPr>
                    <a:t>30 m</a:t>
                  </a:r>
                  <a:endParaRPr lang="en-US" sz="1400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22" name="Group 21"/>
              <p:cNvGrpSpPr/>
              <p:nvPr/>
            </p:nvGrpSpPr>
            <p:grpSpPr>
              <a:xfrm>
                <a:off x="6780291" y="3222073"/>
                <a:ext cx="1071326" cy="584564"/>
                <a:chOff x="6780291" y="1709857"/>
                <a:chExt cx="1071326" cy="584564"/>
              </a:xfrm>
            </p:grpSpPr>
            <p:sp>
              <p:nvSpPr>
                <p:cNvPr id="23" name="TextBox 22"/>
                <p:cNvSpPr txBox="1"/>
                <p:nvPr/>
              </p:nvSpPr>
              <p:spPr>
                <a:xfrm>
                  <a:off x="6780291" y="1709857"/>
                  <a:ext cx="1071326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 smtClean="0">
                      <a:latin typeface="Times New Roman" pitchFamily="18" charset="0"/>
                      <a:cs typeface="Times New Roman" pitchFamily="18" charset="0"/>
                    </a:rPr>
                    <a:t>~10</a:t>
                  </a:r>
                  <a:r>
                    <a:rPr lang="en-US" sz="1400" baseline="30000" dirty="0" smtClean="0">
                      <a:latin typeface="Times New Roman" pitchFamily="18" charset="0"/>
                      <a:cs typeface="Times New Roman" pitchFamily="18" charset="0"/>
                    </a:rPr>
                    <a:t>10</a:t>
                  </a:r>
                  <a:r>
                    <a:rPr lang="en-US" sz="1400" dirty="0" smtClean="0">
                      <a:latin typeface="Times New Roman" pitchFamily="18" charset="0"/>
                      <a:cs typeface="Times New Roman" pitchFamily="18" charset="0"/>
                    </a:rPr>
                    <a:t> g/cm</a:t>
                  </a:r>
                  <a:r>
                    <a:rPr lang="en-US" sz="1400" baseline="30000" dirty="0" smtClean="0">
                      <a:latin typeface="Times New Roman" pitchFamily="18" charset="0"/>
                      <a:cs typeface="Times New Roman" pitchFamily="18" charset="0"/>
                    </a:rPr>
                    <a:t>3</a:t>
                  </a:r>
                  <a:endParaRPr lang="en-US" sz="1400" baseline="30000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4" name="TextBox 23"/>
                <p:cNvSpPr txBox="1"/>
                <p:nvPr/>
              </p:nvSpPr>
              <p:spPr>
                <a:xfrm>
                  <a:off x="6848947" y="1986644"/>
                  <a:ext cx="769544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 smtClean="0">
                      <a:latin typeface="Times New Roman" pitchFamily="18" charset="0"/>
                      <a:cs typeface="Times New Roman" pitchFamily="18" charset="0"/>
                    </a:rPr>
                    <a:t>100 m</a:t>
                  </a:r>
                  <a:endParaRPr lang="en-US" sz="1400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</p:grpSp>
        <p:sp>
          <p:nvSpPr>
            <p:cNvPr id="17" name="TextBox 16"/>
            <p:cNvSpPr txBox="1"/>
            <p:nvPr/>
          </p:nvSpPr>
          <p:spPr>
            <a:xfrm>
              <a:off x="332297" y="393032"/>
              <a:ext cx="269575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>Outer crust of an accreting neutron star</a:t>
              </a:r>
              <a:endParaRPr lang="en-US" sz="20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2" name="Rectangle 8"/>
          <p:cNvSpPr txBox="1">
            <a:spLocks noChangeArrowheads="1"/>
          </p:cNvSpPr>
          <p:nvPr/>
        </p:nvSpPr>
        <p:spPr bwMode="auto">
          <a:xfrm>
            <a:off x="-24736" y="3699169"/>
            <a:ext cx="4114800" cy="2494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132080" bIns="50800" anchor="ctr"/>
          <a:lstStyle>
            <a:lvl1pPr marL="3429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9pPr>
          </a:lstStyle>
          <a:p>
            <a:pPr eaLnBrk="1" hangingPunct="1">
              <a:spcBef>
                <a:spcPts val="600"/>
              </a:spcBef>
            </a:pPr>
            <a:r>
              <a:rPr lang="en-US" sz="1800" b="1" dirty="0">
                <a:solidFill>
                  <a:srgbClr val="C00000"/>
                </a:solidFill>
              </a:rPr>
              <a:t>Indiana </a:t>
            </a:r>
            <a:r>
              <a:rPr lang="en-US" sz="1800" b="1" dirty="0" smtClean="0">
                <a:solidFill>
                  <a:srgbClr val="C00000"/>
                </a:solidFill>
              </a:rPr>
              <a:t>University: </a:t>
            </a:r>
            <a:r>
              <a:rPr lang="en-US" sz="1800" u="sng" dirty="0" smtClean="0">
                <a:solidFill>
                  <a:schemeClr val="tx1"/>
                </a:solidFill>
              </a:rPr>
              <a:t>T. Steinbach</a:t>
            </a:r>
            <a:r>
              <a:rPr lang="en-US" sz="1800" dirty="0" smtClean="0">
                <a:solidFill>
                  <a:schemeClr val="tx1"/>
                </a:solidFill>
              </a:rPr>
              <a:t>, </a:t>
            </a:r>
            <a:r>
              <a:rPr lang="en-US" sz="1800" u="sng" dirty="0" smtClean="0">
                <a:solidFill>
                  <a:schemeClr val="tx1"/>
                </a:solidFill>
              </a:rPr>
              <a:t>M.J</a:t>
            </a:r>
            <a:r>
              <a:rPr lang="en-US" sz="1800" u="sng" dirty="0">
                <a:solidFill>
                  <a:schemeClr val="tx1"/>
                </a:solidFill>
              </a:rPr>
              <a:t>. Rudolph</a:t>
            </a:r>
            <a:r>
              <a:rPr lang="en-US" sz="1800" dirty="0">
                <a:solidFill>
                  <a:schemeClr val="tx1"/>
                </a:solidFill>
              </a:rPr>
              <a:t>, </a:t>
            </a:r>
            <a:r>
              <a:rPr lang="en-US" sz="1800" u="sng" dirty="0">
                <a:solidFill>
                  <a:schemeClr val="tx1"/>
                </a:solidFill>
              </a:rPr>
              <a:t>Z.Q. </a:t>
            </a:r>
            <a:r>
              <a:rPr lang="en-US" sz="1800" u="sng" dirty="0" err="1">
                <a:solidFill>
                  <a:schemeClr val="tx1"/>
                </a:solidFill>
              </a:rPr>
              <a:t>Gosser</a:t>
            </a:r>
            <a:r>
              <a:rPr lang="en-US" sz="1800" dirty="0">
                <a:solidFill>
                  <a:schemeClr val="tx1"/>
                </a:solidFill>
              </a:rPr>
              <a:t>, </a:t>
            </a:r>
            <a:r>
              <a:rPr lang="en-US" sz="1800" u="sng" dirty="0">
                <a:solidFill>
                  <a:schemeClr val="tx1"/>
                </a:solidFill>
              </a:rPr>
              <a:t>K. Brown</a:t>
            </a:r>
            <a:r>
              <a:rPr lang="en-US" sz="1800" u="sng" baseline="32000" dirty="0">
                <a:solidFill>
                  <a:schemeClr val="tx1"/>
                </a:solidFill>
                <a:ea typeface="Zapf Dingbats" charset="0"/>
                <a:cs typeface="Zapf Dingbats" charset="0"/>
              </a:rPr>
              <a:t>✼</a:t>
            </a:r>
            <a:r>
              <a:rPr lang="en-US" sz="1800" dirty="0">
                <a:solidFill>
                  <a:schemeClr val="tx1"/>
                </a:solidFill>
              </a:rPr>
              <a:t>, D. Mercier, </a:t>
            </a:r>
            <a:r>
              <a:rPr lang="en-US" sz="1800" b="1" dirty="0">
                <a:solidFill>
                  <a:srgbClr val="C00000"/>
                </a:solidFill>
              </a:rPr>
              <a:t>S. </a:t>
            </a:r>
            <a:r>
              <a:rPr lang="en-US" sz="1800" b="1" dirty="0" err="1" smtClean="0">
                <a:solidFill>
                  <a:srgbClr val="C00000"/>
                </a:solidFill>
              </a:rPr>
              <a:t>Hudan</a:t>
            </a:r>
            <a:endParaRPr lang="en-US" sz="1800" b="1" dirty="0">
              <a:solidFill>
                <a:srgbClr val="C00000"/>
              </a:solidFill>
            </a:endParaRPr>
          </a:p>
          <a:p>
            <a:pPr eaLnBrk="1" hangingPunct="1">
              <a:spcBef>
                <a:spcPts val="600"/>
              </a:spcBef>
            </a:pPr>
            <a:r>
              <a:rPr lang="en-US" sz="1800" b="1" dirty="0" smtClean="0">
                <a:solidFill>
                  <a:srgbClr val="262673"/>
                </a:solidFill>
              </a:rPr>
              <a:t>GANIL: </a:t>
            </a:r>
            <a:r>
              <a:rPr lang="en-US" sz="1800" dirty="0" smtClean="0">
                <a:solidFill>
                  <a:schemeClr val="tx1"/>
                </a:solidFill>
              </a:rPr>
              <a:t>A</a:t>
            </a:r>
            <a:r>
              <a:rPr lang="en-US" sz="1800" dirty="0">
                <a:solidFill>
                  <a:schemeClr val="tx1"/>
                </a:solidFill>
              </a:rPr>
              <a:t>. </a:t>
            </a:r>
            <a:r>
              <a:rPr lang="en-US" sz="1800" dirty="0" err="1">
                <a:solidFill>
                  <a:schemeClr val="tx1"/>
                </a:solidFill>
              </a:rPr>
              <a:t>Chbihi</a:t>
            </a:r>
            <a:r>
              <a:rPr lang="en-US" sz="1800" dirty="0">
                <a:solidFill>
                  <a:schemeClr val="tx1"/>
                </a:solidFill>
              </a:rPr>
              <a:t>, B. </a:t>
            </a:r>
            <a:r>
              <a:rPr lang="en-US" sz="1800" dirty="0" err="1" smtClean="0">
                <a:solidFill>
                  <a:schemeClr val="tx1"/>
                </a:solidFill>
              </a:rPr>
              <a:t>Jacquot</a:t>
            </a:r>
            <a:endParaRPr lang="en-US" sz="1800" dirty="0" smtClean="0">
              <a:solidFill>
                <a:schemeClr val="tx1"/>
              </a:solidFill>
            </a:endParaRPr>
          </a:p>
          <a:p>
            <a:pPr eaLnBrk="1" hangingPunct="1">
              <a:spcBef>
                <a:spcPts val="600"/>
              </a:spcBef>
            </a:pPr>
            <a:r>
              <a:rPr lang="en-US" sz="1800" b="1" dirty="0" smtClean="0">
                <a:solidFill>
                  <a:srgbClr val="0D0D0D"/>
                </a:solidFill>
              </a:rPr>
              <a:t>ORNL: </a:t>
            </a:r>
            <a:r>
              <a:rPr lang="en-US" sz="1800" dirty="0" smtClean="0">
                <a:solidFill>
                  <a:schemeClr val="tx1"/>
                </a:solidFill>
              </a:rPr>
              <a:t>J.F</a:t>
            </a:r>
            <a:r>
              <a:rPr lang="en-US" sz="1800" dirty="0">
                <a:solidFill>
                  <a:schemeClr val="tx1"/>
                </a:solidFill>
              </a:rPr>
              <a:t>. Liang, D. </a:t>
            </a:r>
            <a:r>
              <a:rPr lang="en-US" sz="1800" dirty="0" err="1" smtClean="0">
                <a:solidFill>
                  <a:schemeClr val="tx1"/>
                </a:solidFill>
              </a:rPr>
              <a:t>Shapira</a:t>
            </a:r>
            <a:endParaRPr lang="en-US" sz="1800" dirty="0" smtClean="0">
              <a:solidFill>
                <a:schemeClr val="tx1"/>
              </a:solidFill>
            </a:endParaRPr>
          </a:p>
          <a:p>
            <a:pPr eaLnBrk="1" hangingPunct="1">
              <a:spcBef>
                <a:spcPts val="600"/>
              </a:spcBef>
            </a:pPr>
            <a:r>
              <a:rPr lang="en-US" sz="1800" b="1" dirty="0" smtClean="0">
                <a:solidFill>
                  <a:srgbClr val="00B050"/>
                </a:solidFill>
              </a:rPr>
              <a:t>Western Michigan: </a:t>
            </a:r>
            <a:r>
              <a:rPr lang="en-US" sz="1800" dirty="0" smtClean="0">
                <a:solidFill>
                  <a:schemeClr val="tx1"/>
                </a:solidFill>
              </a:rPr>
              <a:t>M. </a:t>
            </a:r>
            <a:r>
              <a:rPr lang="en-US" sz="1800" dirty="0" err="1" smtClean="0">
                <a:solidFill>
                  <a:schemeClr val="tx1"/>
                </a:solidFill>
              </a:rPr>
              <a:t>Famiano</a:t>
            </a:r>
            <a:endParaRPr lang="en-US" sz="1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3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/>
          </p:cNvSpPr>
          <p:nvPr/>
        </p:nvSpPr>
        <p:spPr bwMode="auto">
          <a:xfrm>
            <a:off x="0" y="6172200"/>
            <a:ext cx="9144000" cy="6858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9pPr>
          </a:lstStyle>
          <a:p>
            <a:pPr eaLnBrk="1" hangingPunct="1"/>
            <a:endParaRPr lang="en-US" sz="2000"/>
          </a:p>
        </p:txBody>
      </p:sp>
      <p:sp>
        <p:nvSpPr>
          <p:cNvPr id="4099" name="Line 5"/>
          <p:cNvSpPr>
            <a:spLocks noChangeShapeType="1"/>
          </p:cNvSpPr>
          <p:nvPr/>
        </p:nvSpPr>
        <p:spPr bwMode="auto">
          <a:xfrm>
            <a:off x="0" y="6156325"/>
            <a:ext cx="9144000" cy="1588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4100" name="Picture 6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324600"/>
            <a:ext cx="22098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" name="Rectangle 7"/>
          <p:cNvSpPr txBox="1">
            <a:spLocks noChangeArrowheads="1"/>
          </p:cNvSpPr>
          <p:nvPr/>
        </p:nvSpPr>
        <p:spPr bwMode="auto">
          <a:xfrm>
            <a:off x="182563" y="76200"/>
            <a:ext cx="2197100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132080" bIns="50800" anchor="ctr"/>
          <a:lstStyle>
            <a:lvl1pPr marL="39688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en-US" sz="3400" dirty="0">
                <a:solidFill>
                  <a:schemeClr val="bg1"/>
                </a:solidFill>
                <a:sym typeface="Arial Bold" panose="020B0704020202020204" pitchFamily="34" charset="0"/>
              </a:rPr>
              <a:t>Motivation</a:t>
            </a:r>
          </a:p>
        </p:txBody>
      </p:sp>
      <p:sp>
        <p:nvSpPr>
          <p:cNvPr id="4106" name="TextBox 9"/>
          <p:cNvSpPr txBox="1">
            <a:spLocks noChangeArrowheads="1"/>
          </p:cNvSpPr>
          <p:nvPr/>
        </p:nvSpPr>
        <p:spPr bwMode="auto">
          <a:xfrm>
            <a:off x="3065462" y="1874460"/>
            <a:ext cx="301307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Fusion reactions in the outer crust result in X-ray bursts and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superbursts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08" name="TextBox 9"/>
          <p:cNvSpPr txBox="1">
            <a:spLocks noChangeArrowheads="1"/>
          </p:cNvSpPr>
          <p:nvPr/>
        </p:nvSpPr>
        <p:spPr bwMode="auto">
          <a:xfrm>
            <a:off x="6638131" y="2930148"/>
            <a:ext cx="2438400" cy="2246312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Problem: At the temperature of the crust, the Coulomb barrier is too high for thermonuclear fusion of carbon – another heat source is needed.</a:t>
            </a:r>
          </a:p>
        </p:txBody>
      </p:sp>
      <p:pic>
        <p:nvPicPr>
          <p:cNvPr id="4109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9" y="885825"/>
            <a:ext cx="2909887" cy="226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3"/>
          <p:cNvSpPr>
            <a:spLocks/>
          </p:cNvSpPr>
          <p:nvPr/>
        </p:nvSpPr>
        <p:spPr bwMode="auto">
          <a:xfrm>
            <a:off x="5486400" y="6421438"/>
            <a:ext cx="3692525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en-US" sz="1200" dirty="0" err="1">
                <a:solidFill>
                  <a:schemeClr val="bg1"/>
                </a:solidFill>
                <a:cs typeface="Arial" panose="020B0604020202020204" pitchFamily="34" charset="0"/>
              </a:rPr>
              <a:t>Romualdo</a:t>
            </a:r>
            <a:r>
              <a:rPr lang="en-US" sz="1200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cs typeface="Arial" panose="020B0604020202020204" pitchFamily="34" charset="0"/>
              </a:rPr>
              <a:t>deSouza</a:t>
            </a:r>
            <a:r>
              <a:rPr lang="en-US" sz="1200" dirty="0">
                <a:solidFill>
                  <a:schemeClr val="bg1"/>
                </a:solidFill>
                <a:cs typeface="Arial" panose="020B0604020202020204" pitchFamily="34" charset="0"/>
              </a:rPr>
              <a:t>,  </a:t>
            </a:r>
            <a:r>
              <a:rPr lang="en-US" sz="1200" dirty="0" smtClean="0">
                <a:solidFill>
                  <a:schemeClr val="bg1"/>
                </a:solidFill>
                <a:cs typeface="Arial" panose="020B0604020202020204" pitchFamily="34" charset="0"/>
              </a:rPr>
              <a:t>IWNDT, College Station 2013</a:t>
            </a:r>
            <a:endParaRPr lang="en-US" sz="12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pic>
        <p:nvPicPr>
          <p:cNvPr id="15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5869" y="2890460"/>
            <a:ext cx="4132262" cy="226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65462" y="304800"/>
            <a:ext cx="61134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arenR"/>
            </a:pPr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Nuclear astrophysics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Nuclear reactions in outer crust of a neutron star</a:t>
            </a:r>
          </a:p>
          <a:p>
            <a:pPr marL="457200" indent="-457200">
              <a:buAutoNum type="arabicParenR"/>
            </a:pP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Nuclear physics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dynamics of fusing two neutron-rich nuclei</a:t>
            </a:r>
            <a:endParaRPr lang="en-U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720" y="5221109"/>
            <a:ext cx="90408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First proposed (Horowitz et al.) that 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</a:rPr>
              <a:t>24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 + 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</a:rPr>
              <a:t>24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 or 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</a:rPr>
              <a:t>28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Ne + 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</a:rPr>
              <a:t>28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Ne might be the heat source. More recently mid-mass nuclei have been suggested.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/>
          </p:cNvSpPr>
          <p:nvPr/>
        </p:nvSpPr>
        <p:spPr bwMode="auto">
          <a:xfrm>
            <a:off x="0" y="6172200"/>
            <a:ext cx="9144000" cy="6858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9pPr>
          </a:lstStyle>
          <a:p>
            <a:pPr eaLnBrk="1" hangingPunct="1"/>
            <a:endParaRPr lang="en-US" sz="2000"/>
          </a:p>
        </p:txBody>
      </p:sp>
      <p:sp>
        <p:nvSpPr>
          <p:cNvPr id="5123" name="Line 5"/>
          <p:cNvSpPr>
            <a:spLocks noChangeShapeType="1"/>
          </p:cNvSpPr>
          <p:nvPr/>
        </p:nvSpPr>
        <p:spPr bwMode="auto">
          <a:xfrm>
            <a:off x="0" y="6156325"/>
            <a:ext cx="9144000" cy="1588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5124" name="Picture 6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324600"/>
            <a:ext cx="22098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Rectangle 7"/>
          <p:cNvSpPr txBox="1">
            <a:spLocks noChangeArrowheads="1"/>
          </p:cNvSpPr>
          <p:nvPr/>
        </p:nvSpPr>
        <p:spPr bwMode="auto">
          <a:xfrm>
            <a:off x="31750" y="65088"/>
            <a:ext cx="85344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132080" bIns="50800" anchor="ctr"/>
          <a:lstStyle>
            <a:lvl1pPr marL="39688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 Bold" panose="020B0704020202020204" pitchFamily="34" charset="0"/>
              </a:rPr>
              <a:t>Is fusion of neutron-rich light nuclei enhanced relative to 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-stable nuclei?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 Bold" panose="020B0704020202020204" pitchFamily="34" charset="0"/>
            </a:endParaRPr>
          </a:p>
        </p:txBody>
      </p:sp>
      <p:sp>
        <p:nvSpPr>
          <p:cNvPr id="5129" name="TextBox 4"/>
          <p:cNvSpPr txBox="1">
            <a:spLocks noChangeArrowheads="1"/>
          </p:cNvSpPr>
          <p:nvPr/>
        </p:nvSpPr>
        <p:spPr bwMode="auto">
          <a:xfrm>
            <a:off x="5772149" y="4140934"/>
            <a:ext cx="3122613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Neutron transfer channels for N/Z asymmetric nuclei enhance the fusion cross-section at and below the barrier</a:t>
            </a:r>
            <a:r>
              <a:rPr lang="en-US" sz="2000" dirty="0"/>
              <a:t>.</a:t>
            </a:r>
          </a:p>
        </p:txBody>
      </p:sp>
      <p:sp>
        <p:nvSpPr>
          <p:cNvPr id="5130" name="TextBox 5"/>
          <p:cNvSpPr txBox="1">
            <a:spLocks noChangeArrowheads="1"/>
          </p:cNvSpPr>
          <p:nvPr/>
        </p:nvSpPr>
        <p:spPr bwMode="auto">
          <a:xfrm>
            <a:off x="142874" y="5772150"/>
            <a:ext cx="842327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en-US" sz="1600" dirty="0" smtClean="0">
                <a:latin typeface="Comic Sans MS" panose="030F0702030302020204" pitchFamily="66" charset="0"/>
              </a:rPr>
              <a:t>R.T. </a:t>
            </a:r>
            <a:r>
              <a:rPr lang="en-US" sz="1600" dirty="0" err="1" smtClean="0">
                <a:latin typeface="Comic Sans MS" panose="030F0702030302020204" pitchFamily="66" charset="0"/>
              </a:rPr>
              <a:t>deSouza</a:t>
            </a:r>
            <a:r>
              <a:rPr lang="en-US" sz="1600" dirty="0" smtClean="0">
                <a:latin typeface="Comic Sans MS" panose="030F0702030302020204" pitchFamily="66" charset="0"/>
              </a:rPr>
              <a:t>, S. </a:t>
            </a:r>
            <a:r>
              <a:rPr lang="en-US" sz="1600" dirty="0" err="1" smtClean="0">
                <a:latin typeface="Comic Sans MS" panose="030F0702030302020204" pitchFamily="66" charset="0"/>
              </a:rPr>
              <a:t>Hudan</a:t>
            </a:r>
            <a:r>
              <a:rPr lang="en-US" sz="1600" dirty="0" smtClean="0">
                <a:latin typeface="Comic Sans MS" panose="030F0702030302020204" pitchFamily="66" charset="0"/>
              </a:rPr>
              <a:t>, V.E. </a:t>
            </a:r>
            <a:r>
              <a:rPr lang="en-US" sz="1600" dirty="0" err="1" smtClean="0">
                <a:latin typeface="Comic Sans MS" panose="030F0702030302020204" pitchFamily="66" charset="0"/>
              </a:rPr>
              <a:t>Oberacker</a:t>
            </a:r>
            <a:r>
              <a:rPr lang="en-US" sz="1600" dirty="0" smtClean="0">
                <a:latin typeface="Comic Sans MS" panose="030F0702030302020204" pitchFamily="66" charset="0"/>
              </a:rPr>
              <a:t>, S. Umar </a:t>
            </a:r>
            <a:r>
              <a:rPr lang="en-US" sz="1600" dirty="0">
                <a:latin typeface="Comic Sans MS" panose="030F0702030302020204" pitchFamily="66" charset="0"/>
              </a:rPr>
              <a:t>Phys. Rev. </a:t>
            </a:r>
            <a:r>
              <a:rPr lang="en-US" sz="1600" dirty="0" smtClean="0">
                <a:latin typeface="Comic Sans MS" panose="030F0702030302020204" pitchFamily="66" charset="0"/>
              </a:rPr>
              <a:t>C88 014602 </a:t>
            </a:r>
            <a:r>
              <a:rPr lang="en-US" sz="1600" dirty="0">
                <a:latin typeface="Comic Sans MS" panose="030F0702030302020204" pitchFamily="66" charset="0"/>
              </a:rPr>
              <a:t>(</a:t>
            </a:r>
            <a:r>
              <a:rPr lang="en-US" sz="1600" dirty="0" smtClean="0">
                <a:latin typeface="Comic Sans MS" panose="030F0702030302020204" pitchFamily="66" charset="0"/>
              </a:rPr>
              <a:t>2013)</a:t>
            </a:r>
            <a:endParaRPr lang="en-US" sz="1600" dirty="0">
              <a:latin typeface="Comic Sans MS" panose="030F0702030302020204" pitchFamily="66" charset="0"/>
            </a:endParaRPr>
          </a:p>
        </p:txBody>
      </p:sp>
      <p:sp>
        <p:nvSpPr>
          <p:cNvPr id="18" name="Rectangle 3"/>
          <p:cNvSpPr>
            <a:spLocks/>
          </p:cNvSpPr>
          <p:nvPr/>
        </p:nvSpPr>
        <p:spPr bwMode="auto">
          <a:xfrm>
            <a:off x="5486400" y="6421438"/>
            <a:ext cx="3692525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en-US" sz="1200" dirty="0" err="1">
                <a:solidFill>
                  <a:schemeClr val="bg1"/>
                </a:solidFill>
                <a:cs typeface="Arial" panose="020B0604020202020204" pitchFamily="34" charset="0"/>
              </a:rPr>
              <a:t>Romualdo</a:t>
            </a:r>
            <a:r>
              <a:rPr lang="en-US" sz="1200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cs typeface="Arial" panose="020B0604020202020204" pitchFamily="34" charset="0"/>
              </a:rPr>
              <a:t>deSouza</a:t>
            </a:r>
            <a:r>
              <a:rPr lang="en-US" sz="1200" dirty="0">
                <a:solidFill>
                  <a:schemeClr val="bg1"/>
                </a:solidFill>
                <a:cs typeface="Arial" panose="020B0604020202020204" pitchFamily="34" charset="0"/>
              </a:rPr>
              <a:t>,  </a:t>
            </a:r>
            <a:r>
              <a:rPr lang="en-US" sz="1200" dirty="0" smtClean="0">
                <a:solidFill>
                  <a:schemeClr val="bg1"/>
                </a:solidFill>
                <a:cs typeface="Arial" panose="020B0604020202020204" pitchFamily="34" charset="0"/>
              </a:rPr>
              <a:t>IWNDT, College Station 2013</a:t>
            </a:r>
            <a:endParaRPr lang="en-US" sz="12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pic>
        <p:nvPicPr>
          <p:cNvPr id="19" name="20O+12C_ecm9p5_b2p5_fusion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9050" y="1608138"/>
            <a:ext cx="5467350" cy="3810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1750" y="1092111"/>
            <a:ext cx="62166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 Bold" panose="020B0704020202020204" pitchFamily="34" charset="0"/>
              </a:rPr>
              <a:t>Density constrained TDHF calculations</a:t>
            </a: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 Bold" panose="020B07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486401" y="1608138"/>
            <a:ext cx="3657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3D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cartesian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lattice without symmetry restrictions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Skyrme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effective nucleon-nucleon interaction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9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0610" y="2720340"/>
            <a:ext cx="4263390" cy="413766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"/>
            <a:ext cx="4182543" cy="339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D110C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572000" y="457200"/>
            <a:ext cx="4267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DC-TDHF does a decent job of describing </a:t>
            </a:r>
            <a:r>
              <a:rPr lang="en-US" baseline="30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16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 + </a:t>
            </a:r>
            <a:r>
              <a:rPr lang="en-US" baseline="30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It predicts a substantial enhancement for </a:t>
            </a:r>
            <a:r>
              <a:rPr lang="en-US" baseline="30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24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 + </a:t>
            </a:r>
            <a:r>
              <a:rPr lang="en-US" baseline="30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endParaRPr lang="en-U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4004340"/>
            <a:ext cx="4267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Closer examination shows that DC-TDHF slightly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overpredicts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fusion in  </a:t>
            </a:r>
            <a:r>
              <a:rPr lang="en-US" baseline="30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16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 + </a:t>
            </a:r>
            <a:r>
              <a:rPr lang="en-US" baseline="30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 due to its inclusion of breakup channels.</a:t>
            </a:r>
          </a:p>
        </p:txBody>
      </p:sp>
    </p:spTree>
    <p:extLst>
      <p:ext uri="{BB962C8B-B14F-4D97-AF65-F5344CB8AC3E}">
        <p14:creationId xmlns:p14="http://schemas.microsoft.com/office/powerpoint/2010/main" val="4576928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 bwMode="auto">
          <a:xfrm>
            <a:off x="2056447" y="5652938"/>
            <a:ext cx="5031105" cy="954107"/>
          </a:xfrm>
          <a:prstGeom prst="roundRect">
            <a:avLst/>
          </a:prstGeom>
          <a:solidFill>
            <a:srgbClr val="FFFF99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33350"/>
            <a:ext cx="4263390" cy="41376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4263390" cy="413766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91050" y="838200"/>
            <a:ext cx="4267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When comparing </a:t>
            </a:r>
            <a:r>
              <a:rPr lang="en-US" baseline="30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18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 + </a:t>
            </a:r>
            <a:r>
              <a:rPr lang="en-US" baseline="30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 to </a:t>
            </a:r>
            <a:r>
              <a:rPr lang="en-US" baseline="30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16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 + </a:t>
            </a:r>
            <a:r>
              <a:rPr lang="en-US" baseline="30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 DC-TDHF predicts a larger increase as compared to the experimental data.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61949" y="4476750"/>
            <a:ext cx="84201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What happens (in reality) to the fusion cross-section as the oxygen nucleus becomes increasingly neutron-rich?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56447" y="5652938"/>
            <a:ext cx="503110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Systematic fusion data to address this question is necessary!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65733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/>
          </p:cNvSpPr>
          <p:nvPr/>
        </p:nvSpPr>
        <p:spPr bwMode="auto">
          <a:xfrm>
            <a:off x="0" y="6172200"/>
            <a:ext cx="9144000" cy="6858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9pPr>
          </a:lstStyle>
          <a:p>
            <a:pPr eaLnBrk="1" hangingPunct="1"/>
            <a:endParaRPr lang="en-US" sz="2000"/>
          </a:p>
        </p:txBody>
      </p:sp>
      <p:sp>
        <p:nvSpPr>
          <p:cNvPr id="6147" name="Line 5"/>
          <p:cNvSpPr>
            <a:spLocks noChangeShapeType="1"/>
          </p:cNvSpPr>
          <p:nvPr/>
        </p:nvSpPr>
        <p:spPr bwMode="auto">
          <a:xfrm>
            <a:off x="0" y="6156325"/>
            <a:ext cx="9144000" cy="1588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6148" name="Picture 6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324600"/>
            <a:ext cx="22098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0" name="Rectangle 7"/>
          <p:cNvSpPr txBox="1">
            <a:spLocks noChangeArrowheads="1"/>
          </p:cNvSpPr>
          <p:nvPr/>
        </p:nvSpPr>
        <p:spPr bwMode="auto">
          <a:xfrm>
            <a:off x="31750" y="38100"/>
            <a:ext cx="9147175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132080" bIns="50800" anchor="ctr"/>
          <a:lstStyle>
            <a:lvl1pPr marL="39688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 Bold" panose="020B0704020202020204" pitchFamily="34" charset="0"/>
              </a:rPr>
              <a:t>Fusion of neutron-rich radioactive beams with light targets</a:t>
            </a:r>
          </a:p>
        </p:txBody>
      </p:sp>
      <p:pic>
        <p:nvPicPr>
          <p:cNvPr id="6151" name="Picture 9" descr="residue_angular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63700"/>
            <a:ext cx="35052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10" descr="residue_energy2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0338" y="2095500"/>
            <a:ext cx="3632200" cy="363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3" name="Text Box 100"/>
          <p:cNvSpPr txBox="1">
            <a:spLocks noChangeArrowheads="1"/>
          </p:cNvSpPr>
          <p:nvPr/>
        </p:nvSpPr>
        <p:spPr bwMode="auto">
          <a:xfrm>
            <a:off x="304800" y="990600"/>
            <a:ext cx="4953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aseline="30000">
                <a:solidFill>
                  <a:schemeClr val="tx1"/>
                </a:solidFill>
                <a:ea typeface="ＭＳ Ｐゴシック" panose="020B0600070205080204" pitchFamily="34" charset="-128"/>
              </a:rPr>
              <a:t>20</a:t>
            </a:r>
            <a:r>
              <a:rPr lang="en-US">
                <a:solidFill>
                  <a:schemeClr val="tx1"/>
                </a:solidFill>
                <a:ea typeface="ＭＳ Ｐゴシック" panose="020B0600070205080204" pitchFamily="34" charset="-128"/>
              </a:rPr>
              <a:t>O + </a:t>
            </a:r>
            <a:r>
              <a:rPr lang="en-US" baseline="30000">
                <a:solidFill>
                  <a:schemeClr val="tx1"/>
                </a:solidFill>
                <a:ea typeface="ＭＳ Ｐゴシック" panose="020B0600070205080204" pitchFamily="34" charset="-128"/>
              </a:rPr>
              <a:t>12</a:t>
            </a:r>
            <a:r>
              <a:rPr lang="en-US">
                <a:solidFill>
                  <a:schemeClr val="tx1"/>
                </a:solidFill>
                <a:ea typeface="ＭＳ Ｐゴシック" panose="020B0600070205080204" pitchFamily="34" charset="-128"/>
              </a:rPr>
              <a:t>C </a:t>
            </a:r>
            <a:r>
              <a:rPr lang="en-US">
                <a:solidFill>
                  <a:schemeClr val="tx1"/>
                </a:solidFill>
                <a:ea typeface="ＭＳ Ｐゴシック" panose="020B0600070205080204" pitchFamily="34" charset="-128"/>
                <a:sym typeface="Wingdings" panose="05000000000000000000" pitchFamily="2" charset="2"/>
              </a:rPr>
              <a:t> </a:t>
            </a:r>
            <a:r>
              <a:rPr lang="en-US" baseline="30000">
                <a:solidFill>
                  <a:schemeClr val="tx1"/>
                </a:solidFill>
                <a:ea typeface="ＭＳ Ｐゴシック" panose="020B0600070205080204" pitchFamily="34" charset="-128"/>
                <a:sym typeface="Wingdings" panose="05000000000000000000" pitchFamily="2" charset="2"/>
              </a:rPr>
              <a:t>32</a:t>
            </a:r>
            <a:r>
              <a:rPr lang="en-US">
                <a:solidFill>
                  <a:schemeClr val="tx1"/>
                </a:solidFill>
                <a:ea typeface="ＭＳ Ｐゴシック" panose="020B0600070205080204" pitchFamily="34" charset="-128"/>
                <a:sym typeface="Wingdings" panose="05000000000000000000" pitchFamily="2" charset="2"/>
              </a:rPr>
              <a:t>Si* (E* ~ 50 MeV) </a:t>
            </a:r>
            <a:endParaRPr lang="en-US">
              <a:solidFill>
                <a:schemeClr val="tx1"/>
              </a:solidFill>
              <a:ea typeface="ＭＳ Ｐゴシック" panose="020B0600070205080204" pitchFamily="34" charset="-128"/>
            </a:endParaRPr>
          </a:p>
        </p:txBody>
      </p:sp>
      <p:grpSp>
        <p:nvGrpSpPr>
          <p:cNvPr id="6154" name="Group 104"/>
          <p:cNvGrpSpPr>
            <a:grpSpLocks/>
          </p:cNvGrpSpPr>
          <p:nvPr/>
        </p:nvGrpSpPr>
        <p:grpSpPr bwMode="auto">
          <a:xfrm>
            <a:off x="5334000" y="841375"/>
            <a:ext cx="3276600" cy="1668463"/>
            <a:chOff x="3264" y="2160"/>
            <a:chExt cx="1632" cy="1051"/>
          </a:xfrm>
        </p:grpSpPr>
        <p:sp>
          <p:nvSpPr>
            <p:cNvPr id="6156" name="Text Box 101"/>
            <p:cNvSpPr txBox="1">
              <a:spLocks noChangeArrowheads="1"/>
            </p:cNvSpPr>
            <p:nvPr/>
          </p:nvSpPr>
          <p:spPr bwMode="auto">
            <a:xfrm>
              <a:off x="3264" y="2160"/>
              <a:ext cx="1440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charset="0"/>
                  <a:cs typeface="ヒラギノ角ゴ ProN W3" charset="0"/>
                  <a:sym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charset="0"/>
                  <a:cs typeface="ヒラギノ角ゴ ProN W3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charset="0"/>
                  <a:cs typeface="ヒラギノ角ゴ ProN W3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charset="0"/>
                  <a:cs typeface="ヒラギノ角ゴ ProN W3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charset="0"/>
                  <a:cs typeface="ヒラギノ角ゴ ProN W3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charset="0"/>
                  <a:cs typeface="ヒラギノ角ゴ ProN W3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charset="0"/>
                  <a:cs typeface="ヒラギノ角ゴ ProN W3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charset="0"/>
                  <a:cs typeface="ヒラギノ角ゴ ProN W3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charset="0"/>
                  <a:cs typeface="ヒラギノ角ゴ ProN W3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baseline="30000">
                  <a:solidFill>
                    <a:schemeClr val="tx1"/>
                  </a:solidFill>
                  <a:ea typeface="ＭＳ Ｐゴシック" panose="020B0600070205080204" pitchFamily="34" charset="-128"/>
                  <a:sym typeface="Wingdings" panose="05000000000000000000" pitchFamily="2" charset="2"/>
                </a:rPr>
                <a:t>32</a:t>
              </a:r>
              <a:r>
                <a:rPr lang="en-US">
                  <a:solidFill>
                    <a:schemeClr val="tx1"/>
                  </a:solidFill>
                  <a:ea typeface="ＭＳ Ｐゴシック" panose="020B0600070205080204" pitchFamily="34" charset="-128"/>
                  <a:sym typeface="Wingdings" panose="05000000000000000000" pitchFamily="2" charset="2"/>
                </a:rPr>
                <a:t>Si* </a:t>
              </a:r>
              <a:r>
                <a:rPr lang="en-US" baseline="30000">
                  <a:solidFill>
                    <a:schemeClr val="tx1"/>
                  </a:solidFill>
                  <a:ea typeface="ＭＳ Ｐゴシック" panose="020B0600070205080204" pitchFamily="34" charset="-128"/>
                  <a:sym typeface="Wingdings" panose="05000000000000000000" pitchFamily="2" charset="2"/>
                </a:rPr>
                <a:t>29</a:t>
              </a:r>
              <a:r>
                <a:rPr lang="en-US">
                  <a:solidFill>
                    <a:schemeClr val="tx1"/>
                  </a:solidFill>
                  <a:ea typeface="ＭＳ Ｐゴシック" panose="020B0600070205080204" pitchFamily="34" charset="-128"/>
                  <a:sym typeface="Wingdings" panose="05000000000000000000" pitchFamily="2" charset="2"/>
                </a:rPr>
                <a:t>Si + 3n </a:t>
              </a:r>
              <a:endParaRPr lang="en-US">
                <a:solidFill>
                  <a:schemeClr val="tx1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6157" name="Text Box 102"/>
            <p:cNvSpPr txBox="1">
              <a:spLocks noChangeArrowheads="1"/>
            </p:cNvSpPr>
            <p:nvPr/>
          </p:nvSpPr>
          <p:spPr bwMode="auto">
            <a:xfrm>
              <a:off x="3264" y="2400"/>
              <a:ext cx="1632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charset="0"/>
                  <a:cs typeface="ヒラギノ角ゴ ProN W3" charset="0"/>
                  <a:sym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charset="0"/>
                  <a:cs typeface="ヒラギノ角ゴ ProN W3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charset="0"/>
                  <a:cs typeface="ヒラギノ角ゴ ProN W3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charset="0"/>
                  <a:cs typeface="ヒラギノ角ゴ ProN W3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charset="0"/>
                  <a:cs typeface="ヒラギノ角ゴ ProN W3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charset="0"/>
                  <a:cs typeface="ヒラギノ角ゴ ProN W3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charset="0"/>
                  <a:cs typeface="ヒラギノ角ゴ ProN W3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charset="0"/>
                  <a:cs typeface="ヒラギノ角ゴ ProN W3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charset="0"/>
                  <a:cs typeface="ヒラギノ角ゴ ProN W3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baseline="30000">
                  <a:solidFill>
                    <a:schemeClr val="tx1"/>
                  </a:solidFill>
                  <a:ea typeface="ＭＳ Ｐゴシック" panose="020B0600070205080204" pitchFamily="34" charset="-128"/>
                  <a:sym typeface="Wingdings" panose="05000000000000000000" pitchFamily="2" charset="2"/>
                </a:rPr>
                <a:t>32</a:t>
              </a:r>
              <a:r>
                <a:rPr lang="en-US">
                  <a:solidFill>
                    <a:schemeClr val="tx1"/>
                  </a:solidFill>
                  <a:ea typeface="ＭＳ Ｐゴシック" panose="020B0600070205080204" pitchFamily="34" charset="-128"/>
                  <a:sym typeface="Wingdings" panose="05000000000000000000" pitchFamily="2" charset="2"/>
                </a:rPr>
                <a:t>Si* </a:t>
              </a:r>
              <a:r>
                <a:rPr lang="en-US" baseline="30000">
                  <a:solidFill>
                    <a:schemeClr val="tx1"/>
                  </a:solidFill>
                  <a:ea typeface="ＭＳ Ｐゴシック" panose="020B0600070205080204" pitchFamily="34" charset="-128"/>
                  <a:sym typeface="Wingdings" panose="05000000000000000000" pitchFamily="2" charset="2"/>
                </a:rPr>
                <a:t>29</a:t>
              </a:r>
              <a:r>
                <a:rPr lang="en-US">
                  <a:solidFill>
                    <a:schemeClr val="tx1"/>
                  </a:solidFill>
                  <a:ea typeface="ＭＳ Ｐゴシック" panose="020B0600070205080204" pitchFamily="34" charset="-128"/>
                  <a:sym typeface="Wingdings" panose="05000000000000000000" pitchFamily="2" charset="2"/>
                </a:rPr>
                <a:t>Al + p + 2n </a:t>
              </a:r>
              <a:endParaRPr lang="en-US">
                <a:solidFill>
                  <a:schemeClr val="tx1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6158" name="Text Box 103"/>
            <p:cNvSpPr txBox="1">
              <a:spLocks noChangeArrowheads="1"/>
            </p:cNvSpPr>
            <p:nvPr/>
          </p:nvSpPr>
          <p:spPr bwMode="auto">
            <a:xfrm>
              <a:off x="3264" y="2688"/>
              <a:ext cx="1632" cy="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charset="0"/>
                  <a:cs typeface="ヒラギノ角ゴ ProN W3" charset="0"/>
                  <a:sym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charset="0"/>
                  <a:cs typeface="ヒラギノ角ゴ ProN W3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charset="0"/>
                  <a:cs typeface="ヒラギノ角ゴ ProN W3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charset="0"/>
                  <a:cs typeface="ヒラギノ角ゴ ProN W3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charset="0"/>
                  <a:cs typeface="ヒラギノ角ゴ ProN W3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charset="0"/>
                  <a:cs typeface="ヒラギノ角ゴ ProN W3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charset="0"/>
                  <a:cs typeface="ヒラギノ角ゴ ProN W3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charset="0"/>
                  <a:cs typeface="ヒラギノ角ゴ ProN W3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charset="0"/>
                  <a:cs typeface="ヒラギノ角ゴ ProN W3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baseline="30000">
                  <a:solidFill>
                    <a:schemeClr val="tx1"/>
                  </a:solidFill>
                  <a:ea typeface="ＭＳ Ｐゴシック" panose="020B0600070205080204" pitchFamily="34" charset="-128"/>
                  <a:sym typeface="Wingdings" panose="05000000000000000000" pitchFamily="2" charset="2"/>
                </a:rPr>
                <a:t>32</a:t>
              </a:r>
              <a:r>
                <a:rPr lang="en-US">
                  <a:solidFill>
                    <a:schemeClr val="tx1"/>
                  </a:solidFill>
                  <a:ea typeface="ＭＳ Ｐゴシック" panose="020B0600070205080204" pitchFamily="34" charset="-128"/>
                  <a:sym typeface="Wingdings" panose="05000000000000000000" pitchFamily="2" charset="2"/>
                </a:rPr>
                <a:t>Si* </a:t>
              </a:r>
              <a:r>
                <a:rPr lang="en-US" baseline="30000">
                  <a:solidFill>
                    <a:schemeClr val="tx1"/>
                  </a:solidFill>
                  <a:ea typeface="ＭＳ Ｐゴシック" panose="020B0600070205080204" pitchFamily="34" charset="-128"/>
                  <a:sym typeface="Wingdings" panose="05000000000000000000" pitchFamily="2" charset="2"/>
                </a:rPr>
                <a:t>26</a:t>
              </a:r>
              <a:r>
                <a:rPr lang="en-US">
                  <a:solidFill>
                    <a:schemeClr val="tx1"/>
                  </a:solidFill>
                  <a:ea typeface="ＭＳ Ｐゴシック" panose="020B0600070205080204" pitchFamily="34" charset="-128"/>
                  <a:sym typeface="Wingdings" panose="05000000000000000000" pitchFamily="2" charset="2"/>
                </a:rPr>
                <a:t>Mg + </a:t>
              </a:r>
              <a:r>
                <a:rPr lang="en-US">
                  <a:solidFill>
                    <a:schemeClr val="tx1"/>
                  </a:solidFill>
                  <a:ea typeface="ＭＳ Ｐゴシック" panose="020B0600070205080204" pitchFamily="34" charset="-128"/>
                  <a:sym typeface="Symbol" panose="05050102010706020507" pitchFamily="18" charset="2"/>
                </a:rPr>
                <a:t></a:t>
              </a:r>
              <a:r>
                <a:rPr lang="en-US">
                  <a:solidFill>
                    <a:schemeClr val="tx1"/>
                  </a:solidFill>
                  <a:ea typeface="ＭＳ Ｐゴシック" panose="020B0600070205080204" pitchFamily="34" charset="-128"/>
                  <a:sym typeface="Wingdings" panose="05000000000000000000" pitchFamily="2" charset="2"/>
                </a:rPr>
                <a:t> + 2n </a:t>
              </a:r>
              <a:endParaRPr lang="en-US">
                <a:solidFill>
                  <a:schemeClr val="tx1"/>
                </a:solidFill>
                <a:ea typeface="ＭＳ Ｐゴシック" panose="020B0600070205080204" pitchFamily="34" charset="-128"/>
              </a:endParaRPr>
            </a:p>
          </p:txBody>
        </p:sp>
      </p:grpSp>
      <p:sp>
        <p:nvSpPr>
          <p:cNvPr id="6155" name="TextBox 1"/>
          <p:cNvSpPr txBox="1">
            <a:spLocks noChangeArrowheads="1"/>
          </p:cNvSpPr>
          <p:nvPr/>
        </p:nvSpPr>
        <p:spPr bwMode="auto">
          <a:xfrm>
            <a:off x="31750" y="5311775"/>
            <a:ext cx="5208588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en-US" dirty="0">
                <a:latin typeface="Times New Roman" pitchFamily="18" charset="0"/>
                <a:cs typeface="Times New Roman" pitchFamily="18" charset="0"/>
              </a:rPr>
              <a:t>Energy and angular distributions predicted by Bass model + PACE2</a:t>
            </a:r>
          </a:p>
        </p:txBody>
      </p:sp>
      <p:sp>
        <p:nvSpPr>
          <p:cNvPr id="15" name="Rectangle 3"/>
          <p:cNvSpPr>
            <a:spLocks/>
          </p:cNvSpPr>
          <p:nvPr/>
        </p:nvSpPr>
        <p:spPr bwMode="auto">
          <a:xfrm>
            <a:off x="5486400" y="6421438"/>
            <a:ext cx="3692525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en-US" sz="1200" dirty="0" err="1">
                <a:solidFill>
                  <a:schemeClr val="bg1"/>
                </a:solidFill>
                <a:cs typeface="Arial" panose="020B0604020202020204" pitchFamily="34" charset="0"/>
              </a:rPr>
              <a:t>Romualdo</a:t>
            </a:r>
            <a:r>
              <a:rPr lang="en-US" sz="1200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cs typeface="Arial" panose="020B0604020202020204" pitchFamily="34" charset="0"/>
              </a:rPr>
              <a:t>deSouza</a:t>
            </a:r>
            <a:r>
              <a:rPr lang="en-US" sz="1200" dirty="0">
                <a:solidFill>
                  <a:schemeClr val="bg1"/>
                </a:solidFill>
                <a:cs typeface="Arial" panose="020B0604020202020204" pitchFamily="34" charset="0"/>
              </a:rPr>
              <a:t>,  </a:t>
            </a:r>
            <a:r>
              <a:rPr lang="en-US" sz="1200" dirty="0" smtClean="0">
                <a:solidFill>
                  <a:schemeClr val="bg1"/>
                </a:solidFill>
                <a:cs typeface="Arial" panose="020B0604020202020204" pitchFamily="34" charset="0"/>
              </a:rPr>
              <a:t>IWNDT, College Station 2013</a:t>
            </a:r>
            <a:endParaRPr lang="en-US" sz="12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/>
          <p:cNvSpPr>
            <a:spLocks/>
          </p:cNvSpPr>
          <p:nvPr/>
        </p:nvSpPr>
        <p:spPr bwMode="auto">
          <a:xfrm>
            <a:off x="0" y="6172200"/>
            <a:ext cx="9144000" cy="6858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9pPr>
          </a:lstStyle>
          <a:p>
            <a:pPr eaLnBrk="1" hangingPunct="1"/>
            <a:endParaRPr lang="en-US" sz="2000"/>
          </a:p>
        </p:txBody>
      </p:sp>
      <p:sp>
        <p:nvSpPr>
          <p:cNvPr id="9219" name="Line 5"/>
          <p:cNvSpPr>
            <a:spLocks noChangeShapeType="1"/>
          </p:cNvSpPr>
          <p:nvPr/>
        </p:nvSpPr>
        <p:spPr bwMode="auto">
          <a:xfrm>
            <a:off x="0" y="6156325"/>
            <a:ext cx="9144000" cy="1588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9220" name="Picture 6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324600"/>
            <a:ext cx="22098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2" name="Rectangle 8"/>
          <p:cNvSpPr txBox="1">
            <a:spLocks noChangeArrowheads="1"/>
          </p:cNvSpPr>
          <p:nvPr/>
        </p:nvSpPr>
        <p:spPr bwMode="auto">
          <a:xfrm>
            <a:off x="0" y="11113"/>
            <a:ext cx="5410200" cy="73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132080" bIns="50800" anchor="ctr"/>
          <a:lstStyle>
            <a:lvl1pPr marL="39688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400">
                <a:solidFill>
                  <a:srgbClr val="FFFFFF"/>
                </a:solidFill>
              </a:rPr>
              <a:t>Experimental Details</a:t>
            </a:r>
          </a:p>
        </p:txBody>
      </p:sp>
      <p:cxnSp>
        <p:nvCxnSpPr>
          <p:cNvPr id="9223" name="Straight Connector 2"/>
          <p:cNvCxnSpPr>
            <a:cxnSpLocks noChangeShapeType="1"/>
          </p:cNvCxnSpPr>
          <p:nvPr/>
        </p:nvCxnSpPr>
        <p:spPr bwMode="auto">
          <a:xfrm>
            <a:off x="4343400" y="838200"/>
            <a:ext cx="0" cy="5181600"/>
          </a:xfrm>
          <a:prstGeom prst="line">
            <a:avLst/>
          </a:prstGeom>
          <a:noFill/>
          <a:ln w="50800" algn="ctr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9224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" y="1214438"/>
            <a:ext cx="2667000" cy="248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D110C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5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214438"/>
            <a:ext cx="2619375" cy="293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D110C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26" name="TextBox 1"/>
          <p:cNvSpPr txBox="1">
            <a:spLocks noChangeArrowheads="1"/>
          </p:cNvSpPr>
          <p:nvPr/>
        </p:nvSpPr>
        <p:spPr bwMode="auto">
          <a:xfrm>
            <a:off x="184150" y="747713"/>
            <a:ext cx="40449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dirty="0" err="1">
                <a:latin typeface="Times New Roman" pitchFamily="18" charset="0"/>
                <a:cs typeface="Times New Roman" pitchFamily="18" charset="0"/>
              </a:rPr>
              <a:t>Microchannel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plate detector</a:t>
            </a:r>
          </a:p>
        </p:txBody>
      </p:sp>
      <p:sp>
        <p:nvSpPr>
          <p:cNvPr id="9227" name="TextBox 10"/>
          <p:cNvSpPr txBox="1">
            <a:spLocks noChangeArrowheads="1"/>
          </p:cNvSpPr>
          <p:nvPr/>
        </p:nvSpPr>
        <p:spPr bwMode="auto">
          <a:xfrm>
            <a:off x="4697413" y="747713"/>
            <a:ext cx="40449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dirty="0">
                <a:latin typeface="Times New Roman" pitchFamily="18" charset="0"/>
                <a:cs typeface="Times New Roman" pitchFamily="18" charset="0"/>
              </a:rPr>
              <a:t>Silicon detectors</a:t>
            </a:r>
          </a:p>
        </p:txBody>
      </p:sp>
      <p:sp>
        <p:nvSpPr>
          <p:cNvPr id="9228" name="TextBox 2"/>
          <p:cNvSpPr txBox="1">
            <a:spLocks noChangeArrowheads="1"/>
          </p:cNvSpPr>
          <p:nvPr/>
        </p:nvSpPr>
        <p:spPr bwMode="auto">
          <a:xfrm>
            <a:off x="4413250" y="4149725"/>
            <a:ext cx="4759325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Inner hole 20 mm diameter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48 concentric rings; 16 “pies”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Particle entry on ring (junction)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Fast timing extracted from “pie” side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Time resolution 425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ps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(6 MeV alpha)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98450" y="3810000"/>
            <a:ext cx="3816350" cy="1323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000" u="sng" dirty="0">
                <a:latin typeface="Times New Roman" pitchFamily="18" charset="0"/>
                <a:cs typeface="Times New Roman" pitchFamily="18" charset="0"/>
                <a:sym typeface="Arial" charset="0"/>
              </a:rPr>
              <a:t>Advantages: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US" sz="2000" dirty="0">
                <a:latin typeface="Times New Roman" pitchFamily="18" charset="0"/>
                <a:cs typeface="Times New Roman" pitchFamily="18" charset="0"/>
                <a:sym typeface="Arial" charset="0"/>
              </a:rPr>
              <a:t>compact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US" sz="2000" dirty="0">
                <a:latin typeface="Times New Roman" pitchFamily="18" charset="0"/>
                <a:cs typeface="Times New Roman" pitchFamily="18" charset="0"/>
                <a:sym typeface="Arial" charset="0"/>
              </a:rPr>
              <a:t>Simple construction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US" sz="2000" dirty="0">
                <a:latin typeface="Times New Roman" pitchFamily="18" charset="0"/>
                <a:cs typeface="Times New Roman" pitchFamily="18" charset="0"/>
                <a:sym typeface="Arial" charset="0"/>
              </a:rPr>
              <a:t>good time resolution (200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  <a:sym typeface="Arial" charset="0"/>
              </a:rPr>
              <a:t>ps</a:t>
            </a:r>
            <a:r>
              <a:rPr lang="en-US" sz="2000" dirty="0">
                <a:latin typeface="Times New Roman" pitchFamily="18" charset="0"/>
                <a:cs typeface="Times New Roman" pitchFamily="18" charset="0"/>
                <a:sym typeface="Arial" charset="0"/>
              </a:rPr>
              <a:t>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8450" y="5099050"/>
            <a:ext cx="3816350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000" u="sng" dirty="0">
                <a:latin typeface="Times New Roman" pitchFamily="18" charset="0"/>
                <a:cs typeface="Times New Roman" pitchFamily="18" charset="0"/>
                <a:sym typeface="Arial" charset="0"/>
              </a:rPr>
              <a:t>Disadvantages: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US" sz="2000" dirty="0">
                <a:latin typeface="Times New Roman" pitchFamily="18" charset="0"/>
                <a:cs typeface="Times New Roman" pitchFamily="18" charset="0"/>
                <a:sym typeface="Arial" charset="0"/>
              </a:rPr>
              <a:t>Wire planes (4/det.) in path of beam</a:t>
            </a:r>
          </a:p>
        </p:txBody>
      </p:sp>
      <p:sp>
        <p:nvSpPr>
          <p:cNvPr id="9231" name="Rectangle 2"/>
          <p:cNvSpPr>
            <a:spLocks noChangeArrowheads="1"/>
          </p:cNvSpPr>
          <p:nvPr/>
        </p:nvSpPr>
        <p:spPr bwMode="auto">
          <a:xfrm>
            <a:off x="4800600" y="5732463"/>
            <a:ext cx="42545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en-US" sz="1600">
                <a:solidFill>
                  <a:srgbClr val="7030A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R.T. deSouza et al., NIM. A632, 133 (2011)</a:t>
            </a:r>
          </a:p>
        </p:txBody>
      </p:sp>
      <p:sp>
        <p:nvSpPr>
          <p:cNvPr id="16" name="Rectangle 3"/>
          <p:cNvSpPr>
            <a:spLocks/>
          </p:cNvSpPr>
          <p:nvPr/>
        </p:nvSpPr>
        <p:spPr bwMode="auto">
          <a:xfrm>
            <a:off x="5486400" y="6421438"/>
            <a:ext cx="3692525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en-US" sz="1200" dirty="0" err="1">
                <a:solidFill>
                  <a:schemeClr val="bg1"/>
                </a:solidFill>
                <a:cs typeface="Arial" panose="020B0604020202020204" pitchFamily="34" charset="0"/>
              </a:rPr>
              <a:t>Romualdo</a:t>
            </a:r>
            <a:r>
              <a:rPr lang="en-US" sz="1200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cs typeface="Arial" panose="020B0604020202020204" pitchFamily="34" charset="0"/>
              </a:rPr>
              <a:t>deSouza</a:t>
            </a:r>
            <a:r>
              <a:rPr lang="en-US" sz="1200" dirty="0">
                <a:solidFill>
                  <a:schemeClr val="bg1"/>
                </a:solidFill>
                <a:cs typeface="Arial" panose="020B0604020202020204" pitchFamily="34" charset="0"/>
              </a:rPr>
              <a:t>,  </a:t>
            </a:r>
            <a:r>
              <a:rPr lang="en-US" sz="1200" dirty="0" smtClean="0">
                <a:solidFill>
                  <a:schemeClr val="bg1"/>
                </a:solidFill>
                <a:cs typeface="Arial" panose="020B0604020202020204" pitchFamily="34" charset="0"/>
              </a:rPr>
              <a:t>IWNDT, College Station 2013</a:t>
            </a:r>
            <a:endParaRPr lang="en-US" sz="12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itle &amp; Subtitl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D110C"/>
      </a:accent1>
      <a:accent2>
        <a:srgbClr val="333399"/>
      </a:accent2>
      <a:accent3>
        <a:srgbClr val="FFFFFF"/>
      </a:accent3>
      <a:accent4>
        <a:srgbClr val="000000"/>
      </a:accent4>
      <a:accent5>
        <a:srgbClr val="BF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Subtitle">
      <a:majorFont>
        <a:latin typeface="Arial"/>
        <a:ea typeface="ヒラギノ角ゴ ProN W3"/>
        <a:cs typeface="ヒラギノ角ゴ ProN W3"/>
      </a:majorFont>
      <a:minorFont>
        <a:latin typeface="Arial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7D110C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7D110C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lnDef>
  </a:objectDefaults>
  <a:extraClrSchemeLst>
    <a:extraClrScheme>
      <a:clrScheme name="Title &amp; Subtit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Title &amp; Subtitl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D110C"/>
      </a:accent1>
      <a:accent2>
        <a:srgbClr val="333399"/>
      </a:accent2>
      <a:accent3>
        <a:srgbClr val="FFFFFF"/>
      </a:accent3>
      <a:accent4>
        <a:srgbClr val="000000"/>
      </a:accent4>
      <a:accent5>
        <a:srgbClr val="BF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Subtitle">
      <a:majorFont>
        <a:latin typeface="Arial"/>
        <a:ea typeface="ヒラギノ角ゴ ProN W3"/>
        <a:cs typeface="ヒラギノ角ゴ ProN W3"/>
      </a:majorFont>
      <a:minorFont>
        <a:latin typeface="Arial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7D110C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7D110C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lnDef>
  </a:objectDefaults>
  <a:extraClrSchemeLst>
    <a:extraClrScheme>
      <a:clrScheme name="Title &amp; Subtit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4326</TotalTime>
  <Pages>0</Pages>
  <Words>1605</Words>
  <Characters>0</Characters>
  <Application>Microsoft Office PowerPoint</Application>
  <PresentationFormat>On-screen Show (4:3)</PresentationFormat>
  <Lines>0</Lines>
  <Paragraphs>221</Paragraphs>
  <Slides>25</Slides>
  <Notes>2</Notes>
  <HiddenSlides>0</HiddenSlides>
  <MMClips>2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25</vt:i4>
      </vt:variant>
    </vt:vector>
  </HeadingPairs>
  <TitlesOfParts>
    <vt:vector size="28" baseType="lpstr">
      <vt:lpstr>Title &amp; Subtitle</vt:lpstr>
      <vt:lpstr>1_Title &amp; Subtitle</vt:lpstr>
      <vt:lpstr>Thème Office</vt:lpstr>
      <vt:lpstr>Years at TAMU: 1997-2001/2: Université Laval Participants </vt:lpstr>
      <vt:lpstr>Joe’s secret to a long and productive career (or why he has been doing nuclear chemistry for so long)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Office of Creative Services</dc:creator>
  <cp:lastModifiedBy>deSouza</cp:lastModifiedBy>
  <cp:revision>92</cp:revision>
  <dcterms:modified xsi:type="dcterms:W3CDTF">2013-08-20T12:40:35Z</dcterms:modified>
</cp:coreProperties>
</file>