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1" r:id="rId4"/>
    <p:sldId id="262" r:id="rId5"/>
    <p:sldId id="302" r:id="rId6"/>
    <p:sldId id="289" r:id="rId7"/>
    <p:sldId id="274" r:id="rId8"/>
    <p:sldId id="258" r:id="rId9"/>
    <p:sldId id="282" r:id="rId10"/>
    <p:sldId id="301" r:id="rId11"/>
    <p:sldId id="292" r:id="rId12"/>
    <p:sldId id="296" r:id="rId13"/>
    <p:sldId id="298" r:id="rId14"/>
    <p:sldId id="299" r:id="rId15"/>
    <p:sldId id="303" r:id="rId16"/>
    <p:sldId id="275" r:id="rId17"/>
    <p:sldId id="291" r:id="rId18"/>
    <p:sldId id="276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1193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1193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F238D700-88FD-46BC-98E5-7DE1631626FC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16" tIns="43658" rIns="87316" bIns="43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387443"/>
            <a:ext cx="5607712" cy="4155317"/>
          </a:xfrm>
          <a:prstGeom prst="rect">
            <a:avLst/>
          </a:prstGeom>
        </p:spPr>
        <p:txBody>
          <a:bodyPr vert="horz" lIns="87316" tIns="43658" rIns="87316" bIns="43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7"/>
            <a:ext cx="3038145" cy="461193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57"/>
            <a:ext cx="3038145" cy="461193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B8380957-0456-4BC2-AB66-F35C85A2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0957-0456-4BC2-AB66-F35C85A2E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0957-0456-4BC2-AB66-F35C85A2ED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763C-A055-453F-8486-18B7621952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2F0A-2D63-45D2-9C88-C871E1BA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In-Medium Cluster Binding Energies and Mott Points in Low Density Nuclear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K. Hagel</a:t>
            </a:r>
          </a:p>
          <a:p>
            <a:r>
              <a:rPr lang="en-US" dirty="0" smtClean="0"/>
              <a:t>IWNDT 2013</a:t>
            </a:r>
          </a:p>
          <a:p>
            <a:r>
              <a:rPr lang="en-US" dirty="0" smtClean="0"/>
              <a:t>College Station, Texas</a:t>
            </a:r>
          </a:p>
          <a:p>
            <a:r>
              <a:rPr lang="en-US" dirty="0" smtClean="0"/>
              <a:t>20-Aug-2013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5973" y="1081443"/>
            <a:ext cx="7772400" cy="17716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Clusterization</a:t>
            </a:r>
          </a:p>
          <a:p>
            <a:r>
              <a:rPr lang="en-US" b="1" dirty="0" smtClean="0"/>
              <a:t>in </a:t>
            </a:r>
          </a:p>
          <a:p>
            <a:r>
              <a:rPr lang="en-US" b="1" dirty="0" smtClean="0"/>
              <a:t>Nuclear </a:t>
            </a:r>
            <a:r>
              <a:rPr lang="en-US" b="1" dirty="0" smtClean="0"/>
              <a:t>Matter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01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Disassembly of alpha conjugate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54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Clusterization of low density nuclear matter  in collisions of alpha conjugate nuclei</a:t>
            </a:r>
          </a:p>
          <a:p>
            <a:r>
              <a:rPr lang="en-US" dirty="0" smtClean="0"/>
              <a:t>Role of clusterization in dynamics and disassembly.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51595"/>
              </p:ext>
            </p:extLst>
          </p:nvPr>
        </p:nvGraphicFramePr>
        <p:xfrm>
          <a:off x="2924568" y="3973944"/>
          <a:ext cx="3357838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8648"/>
                <a:gridCol w="1549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 + </a:t>
                      </a: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28</a:t>
                      </a:r>
                      <a:r>
                        <a:rPr lang="en-US" dirty="0" smtClean="0"/>
                        <a:t>Si </a:t>
                      </a:r>
                      <a:r>
                        <a:rPr lang="en-US" dirty="0" smtClean="0"/>
                        <a:t>+ </a:t>
                      </a: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 + </a:t>
                      </a:r>
                      <a:r>
                        <a:rPr lang="en-US" baseline="30000" dirty="0" smtClean="0"/>
                        <a:t>28</a:t>
                      </a:r>
                      <a:r>
                        <a:rPr lang="en-US" baseline="0" dirty="0" smtClean="0"/>
                        <a:t>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28</a:t>
                      </a:r>
                      <a:r>
                        <a:rPr lang="en-US" dirty="0" smtClean="0"/>
                        <a:t>Si + </a:t>
                      </a:r>
                      <a:r>
                        <a:rPr lang="en-US" baseline="30000" dirty="0" smtClean="0"/>
                        <a:t>28</a:t>
                      </a:r>
                      <a:r>
                        <a:rPr lang="en-US" baseline="0" dirty="0" smtClean="0"/>
                        <a:t>Si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 + </a:t>
                      </a:r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28</a:t>
                      </a:r>
                      <a:r>
                        <a:rPr lang="en-US" dirty="0" smtClean="0"/>
                        <a:t>Si + </a:t>
                      </a:r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Ca + </a:t>
                      </a:r>
                      <a:r>
                        <a:rPr lang="en-US" baseline="30000" dirty="0" smtClean="0"/>
                        <a:t>180</a:t>
                      </a:r>
                      <a:r>
                        <a:rPr lang="en-US" baseline="0" dirty="0" smtClean="0"/>
                        <a:t>T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28</a:t>
                      </a:r>
                      <a:r>
                        <a:rPr lang="en-US" dirty="0" smtClean="0"/>
                        <a:t>Si + </a:t>
                      </a:r>
                      <a:r>
                        <a:rPr lang="en-US" baseline="30000" dirty="0" smtClean="0"/>
                        <a:t>180</a:t>
                      </a:r>
                      <a:r>
                        <a:rPr lang="en-US" baseline="0" dirty="0" smtClean="0"/>
                        <a:t>T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2058" y="3380875"/>
            <a:ext cx="178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Taken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772" y="4466202"/>
            <a:ext cx="270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10, 25, 35 MeV/u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83890" y="5894479"/>
            <a:ext cx="707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Focus on 35 MeV/u </a:t>
            </a:r>
            <a:r>
              <a:rPr lang="en-US" sz="2800" baseline="30000" dirty="0"/>
              <a:t>40</a:t>
            </a:r>
            <a:r>
              <a:rPr lang="en-US" sz="2800" dirty="0"/>
              <a:t>Ca + 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Ca analysis for 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8" y="884931"/>
            <a:ext cx="3956890" cy="4461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Alpha-like multiplicities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629982"/>
            <a:ext cx="8229600" cy="10353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 number of events with significant alpha conjugate mass</a:t>
            </a:r>
          </a:p>
          <a:p>
            <a:r>
              <a:rPr lang="en-US" dirty="0" smtClean="0"/>
              <a:t>Larger contribution of alpha conjugate masses than AMD would predict.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56096" y="3632724"/>
                <a:ext cx="3019032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96" y="3632724"/>
                <a:ext cx="3019032" cy="871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73182" y="2814992"/>
            <a:ext cx="536549" cy="20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47048" y="1492701"/>
            <a:ext cx="4781550" cy="2080141"/>
            <a:chOff x="4247048" y="1492701"/>
            <a:chExt cx="4781550" cy="2080141"/>
          </a:xfrm>
        </p:grpSpPr>
        <p:grpSp>
          <p:nvGrpSpPr>
            <p:cNvPr id="13" name="Group 12"/>
            <p:cNvGrpSpPr/>
            <p:nvPr/>
          </p:nvGrpSpPr>
          <p:grpSpPr>
            <a:xfrm>
              <a:off x="4247048" y="1492701"/>
              <a:ext cx="4781550" cy="2080141"/>
              <a:chOff x="4247048" y="1095030"/>
              <a:chExt cx="4781550" cy="208014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048" y="1279696"/>
                <a:ext cx="4781550" cy="189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146332" y="1095030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</a:t>
                </a:r>
                <a:r>
                  <a:rPr lang="en-US" b="1" dirty="0" smtClean="0"/>
                  <a:t>dd-odd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20689" y="1102146"/>
                <a:ext cx="1085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odd-even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94829" y="1102146"/>
                <a:ext cx="1175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</a:t>
                </a:r>
                <a:r>
                  <a:rPr lang="en-US" b="1" dirty="0" smtClean="0"/>
                  <a:t>ven-even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49209" y="2746329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B</a:t>
                </a:r>
                <a:r>
                  <a:rPr lang="en-US" b="1" baseline="-25000" dirty="0" err="1" smtClean="0"/>
                  <a:t>j</a:t>
                </a:r>
                <a:endParaRPr lang="en-US" b="1" baseline="-25000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4772428" y="1943895"/>
              <a:ext cx="290236" cy="0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72428" y="2201614"/>
              <a:ext cx="290236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123122" y="1759229"/>
              <a:ext cx="605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Expt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8634" y="20144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AMD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516766" y="3238871"/>
              <a:ext cx="332510" cy="232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138611"/>
            <a:ext cx="8229600" cy="4054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</a:t>
            </a:r>
            <a:r>
              <a:rPr lang="en-US" dirty="0" err="1" smtClean="0"/>
              <a:t>Vparallel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Amax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4529" y="5713111"/>
            <a:ext cx="8229600" cy="10882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Observe mostly PLF near beam velocity for low E*</a:t>
            </a:r>
          </a:p>
          <a:p>
            <a:r>
              <a:rPr lang="en-US" dirty="0" smtClean="0"/>
              <a:t>More neck (4-7 cm/ns) emission of </a:t>
            </a:r>
            <a:r>
              <a:rPr lang="el-GR" dirty="0" smtClean="0"/>
              <a:t>α</a:t>
            </a:r>
            <a:r>
              <a:rPr lang="en-US" dirty="0" smtClean="0"/>
              <a:t>-like fragments with increasing E*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1" y="850869"/>
            <a:ext cx="4838319" cy="47217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1919"/>
          <a:stretch/>
        </p:blipFill>
        <p:spPr>
          <a:xfrm>
            <a:off x="4745811" y="850869"/>
            <a:ext cx="4398190" cy="47217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685" y="778374"/>
            <a:ext cx="4655126" cy="4866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5810" y="778374"/>
            <a:ext cx="4398189" cy="4866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896117" y="5667"/>
                <a:ext cx="3149642" cy="876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𝐸</m:t>
                          </m:r>
                        </m:e>
                        <m:sup>
                          <m:r>
                            <a:rPr lang="en-US" i="1"/>
                            <m:t>∗</m:t>
                          </m:r>
                        </m:sup>
                      </m:sSup>
                      <m:r>
                        <a:rPr lang="en-US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𝑖</m:t>
                          </m:r>
                          <m:r>
                            <a:rPr lang="en-US" i="1"/>
                            <m:t>=1</m:t>
                          </m:r>
                        </m:sub>
                        <m:sup>
                          <m:r>
                            <a:rPr lang="en-US" i="1"/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𝐾</m:t>
                              </m:r>
                            </m:e>
                            <m:sub>
                              <m:r>
                                <a:rPr lang="en-US" i="1"/>
                                <m:t>𝑐𝑝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</m:d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𝑀</m:t>
                              </m:r>
                            </m:e>
                            <m:sub>
                              <m:r>
                                <a:rPr lang="en-US" i="1"/>
                                <m:t>𝑛</m:t>
                              </m:r>
                            </m:sub>
                          </m:sSub>
                          <m:d>
                            <m:dPr>
                              <m:begChr m:val="〈"/>
                              <m:endChr m:val="〉"/>
                              <m:ctrlPr>
                                <a:rPr lang="en-U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𝐾</m:t>
                                  </m:r>
                                </m:e>
                                <m:sub>
                                  <m:r>
                                    <a:rPr lang="en-US" i="1"/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𝑄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17" y="5667"/>
                <a:ext cx="3149642" cy="876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2066"/>
            <a:ext cx="8229600" cy="1677659"/>
          </a:xfrm>
        </p:spPr>
        <p:txBody>
          <a:bodyPr/>
          <a:lstStyle/>
          <a:p>
            <a:r>
              <a:rPr lang="en-US" baseline="30000" dirty="0" smtClean="0"/>
              <a:t>28</a:t>
            </a:r>
            <a:r>
              <a:rPr lang="en-US" dirty="0" smtClean="0"/>
              <a:t>Si is near beam velocity</a:t>
            </a:r>
          </a:p>
          <a:p>
            <a:r>
              <a:rPr lang="en-US" dirty="0" smtClean="0"/>
              <a:t>Partners (alphas and </a:t>
            </a:r>
            <a:r>
              <a:rPr lang="en-US" baseline="30000" dirty="0" smtClean="0"/>
              <a:t>12</a:t>
            </a:r>
            <a:r>
              <a:rPr lang="en-US" dirty="0" smtClean="0"/>
              <a:t>C) result from neck emission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" y="1331100"/>
            <a:ext cx="5170932" cy="3506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4163"/>
          <a:stretch/>
        </p:blipFill>
        <p:spPr>
          <a:xfrm>
            <a:off x="4700469" y="1331100"/>
            <a:ext cx="4443531" cy="35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6" y="70599"/>
            <a:ext cx="8229600" cy="5165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" y="6067476"/>
            <a:ext cx="8229600" cy="7338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Correlation functions exhibit peak near Hoyle state of 7.64 MeV.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5" b="26085"/>
          <a:stretch/>
        </p:blipFill>
        <p:spPr>
          <a:xfrm>
            <a:off x="2098275" y="1278107"/>
            <a:ext cx="1980383" cy="1891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5" b="25819"/>
          <a:stretch/>
        </p:blipFill>
        <p:spPr>
          <a:xfrm>
            <a:off x="157134" y="1278107"/>
            <a:ext cx="1913398" cy="188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21923"/>
          <a:stretch/>
        </p:blipFill>
        <p:spPr>
          <a:xfrm>
            <a:off x="6792753" y="1267046"/>
            <a:ext cx="1950725" cy="189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6" b="21923"/>
          <a:stretch/>
        </p:blipFill>
        <p:spPr>
          <a:xfrm>
            <a:off x="4887500" y="1267046"/>
            <a:ext cx="1905253" cy="1891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 b="10863"/>
          <a:stretch/>
        </p:blipFill>
        <p:spPr>
          <a:xfrm>
            <a:off x="2106799" y="3354561"/>
            <a:ext cx="1971859" cy="2161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9" b="11976"/>
          <a:stretch/>
        </p:blipFill>
        <p:spPr>
          <a:xfrm>
            <a:off x="6792753" y="3355830"/>
            <a:ext cx="1950725" cy="2148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8" b="11761"/>
          <a:stretch/>
        </p:blipFill>
        <p:spPr>
          <a:xfrm>
            <a:off x="4887500" y="3343503"/>
            <a:ext cx="1905253" cy="216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5174" y="587114"/>
            <a:ext cx="112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 events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531" y="7557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Neck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2901" y="75570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PLF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2835" y="3158837"/>
            <a:ext cx="115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 events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2717" y="940369"/>
            <a:ext cx="60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Expt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0317" y="96326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AMD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5094" y="940369"/>
            <a:ext cx="60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Expt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8561" y="9522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AMD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1" b="8056"/>
          <a:stretch/>
        </p:blipFill>
        <p:spPr>
          <a:xfrm>
            <a:off x="157133" y="3355830"/>
            <a:ext cx="1913399" cy="2148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653576" y="5538483"/>
                <a:ext cx="1877630" cy="533544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1+R(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𝑐𝑜𝑟𝑟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𝑢𝑛𝑐𝑜𝑟𝑟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76" y="5538483"/>
                <a:ext cx="1877630" cy="533544"/>
              </a:xfrm>
              <a:prstGeom prst="rect">
                <a:avLst/>
              </a:prstGeom>
              <a:blipFill rotWithShape="1">
                <a:blip r:embed="rId11"/>
                <a:stretch>
                  <a:fillRect l="-259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00" y="108382"/>
            <a:ext cx="8229600" cy="957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neck geometry and/or proximity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" y="4171477"/>
            <a:ext cx="8229600" cy="222176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Sphericity</a:t>
            </a:r>
            <a:r>
              <a:rPr lang="en-US" dirty="0" smtClean="0"/>
              <a:t> analysis shows significant rod like emission patterns</a:t>
            </a:r>
          </a:p>
          <a:p>
            <a:r>
              <a:rPr lang="en-US" dirty="0" smtClean="0"/>
              <a:t>3</a:t>
            </a:r>
            <a:r>
              <a:rPr lang="el-GR" dirty="0" smtClean="0"/>
              <a:t>α</a:t>
            </a:r>
            <a:r>
              <a:rPr lang="en-US" dirty="0"/>
              <a:t> </a:t>
            </a:r>
            <a:r>
              <a:rPr lang="en-US" dirty="0" smtClean="0"/>
              <a:t>Energy </a:t>
            </a:r>
            <a:r>
              <a:rPr lang="en-US" dirty="0" err="1" smtClean="0"/>
              <a:t>Dalitz</a:t>
            </a:r>
            <a:r>
              <a:rPr lang="en-US" dirty="0" smtClean="0"/>
              <a:t> plot shows difference depending on whether emission from neck or PLF.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2753" y="1410784"/>
            <a:ext cx="2811425" cy="2439625"/>
            <a:chOff x="392754" y="1723002"/>
            <a:chExt cx="2811425" cy="2439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" t="4463" r="4249"/>
            <a:stretch/>
          </p:blipFill>
          <p:spPr bwMode="auto">
            <a:xfrm>
              <a:off x="392754" y="1723002"/>
              <a:ext cx="2811425" cy="243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36461" y="3852308"/>
              <a:ext cx="347042" cy="252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6893" y="3852308"/>
              <a:ext cx="347042" cy="252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755" y="3552400"/>
              <a:ext cx="347042" cy="18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755" y="3188617"/>
              <a:ext cx="347042" cy="196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75" y="2844806"/>
              <a:ext cx="347042" cy="160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2755" y="2475316"/>
              <a:ext cx="347042" cy="196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975" y="2115103"/>
              <a:ext cx="347042" cy="19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5878" y="373761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Sphericity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20777" y="24459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Coplanarity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650" y="2302142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Rod-like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5878" y="2671474"/>
            <a:ext cx="123475" cy="56870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86764" y="12978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Neck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171191" y="1297897"/>
            <a:ext cx="4762596" cy="2679757"/>
            <a:chOff x="4171191" y="1297897"/>
            <a:chExt cx="4762596" cy="2679757"/>
          </a:xfrm>
        </p:grpSpPr>
        <p:grpSp>
          <p:nvGrpSpPr>
            <p:cNvPr id="24" name="Group 23"/>
            <p:cNvGrpSpPr/>
            <p:nvPr/>
          </p:nvGrpSpPr>
          <p:grpSpPr>
            <a:xfrm>
              <a:off x="4171191" y="1297897"/>
              <a:ext cx="4762596" cy="2679757"/>
              <a:chOff x="4171191" y="1297897"/>
              <a:chExt cx="4762596" cy="267975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6" t="898" r="5016"/>
              <a:stretch/>
            </p:blipFill>
            <p:spPr bwMode="auto">
              <a:xfrm>
                <a:off x="4171191" y="1667228"/>
                <a:ext cx="2690302" cy="2310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515461" y="1297897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PLF</a:t>
                </a:r>
                <a:endParaRPr lang="en-US" b="1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6" r="3387"/>
              <a:stretch/>
            </p:blipFill>
            <p:spPr bwMode="auto">
              <a:xfrm>
                <a:off x="6604006" y="1667229"/>
                <a:ext cx="2329781" cy="2242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6332787" y="3639793"/>
              <a:ext cx="589448" cy="269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7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796"/>
            <a:ext cx="8229600" cy="5456802"/>
          </a:xfrm>
        </p:spPr>
        <p:txBody>
          <a:bodyPr>
            <a:normAutofit/>
          </a:bodyPr>
          <a:lstStyle/>
          <a:p>
            <a:r>
              <a:rPr lang="en-US" dirty="0" smtClean="0"/>
              <a:t>Clusterization in low density nuclear matter</a:t>
            </a:r>
          </a:p>
          <a:p>
            <a:pPr lvl="1"/>
            <a:r>
              <a:rPr lang="en-US" dirty="0" smtClean="0"/>
              <a:t>In medium effects important to describe data</a:t>
            </a:r>
            <a:endParaRPr lang="en-US" dirty="0" smtClean="0"/>
          </a:p>
          <a:p>
            <a:pPr lvl="1"/>
            <a:r>
              <a:rPr lang="en-US" dirty="0" smtClean="0"/>
              <a:t>Equilibrium constants</a:t>
            </a:r>
            <a:endParaRPr lang="en-US" dirty="0" smtClean="0"/>
          </a:p>
          <a:p>
            <a:pPr lvl="1"/>
            <a:r>
              <a:rPr lang="en-US" dirty="0" smtClean="0"/>
              <a:t>Density </a:t>
            </a:r>
            <a:r>
              <a:rPr lang="en-US" dirty="0" smtClean="0"/>
              <a:t>dependence of Mott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Symmetry Free energy -&gt; Symmetry Energy</a:t>
            </a:r>
          </a:p>
          <a:p>
            <a:r>
              <a:rPr lang="en-US" dirty="0" smtClean="0"/>
              <a:t>Clusterization of alpha conjugate nuclei</a:t>
            </a:r>
          </a:p>
          <a:p>
            <a:pPr lvl="1"/>
            <a:r>
              <a:rPr lang="en-US" dirty="0" smtClean="0"/>
              <a:t>Large production of </a:t>
            </a:r>
            <a:r>
              <a:rPr lang="el-GR" dirty="0" smtClean="0"/>
              <a:t>α</a:t>
            </a:r>
            <a:r>
              <a:rPr lang="en-US" dirty="0" smtClean="0"/>
              <a:t>-like nuclei in </a:t>
            </a:r>
            <a:r>
              <a:rPr lang="en-US" dirty="0" err="1" smtClean="0"/>
              <a:t>Ca</a:t>
            </a:r>
            <a:r>
              <a:rPr lang="en-US" dirty="0" smtClean="0"/>
              <a:t> + </a:t>
            </a:r>
            <a:r>
              <a:rPr lang="en-US" dirty="0" err="1" smtClean="0"/>
              <a:t>Ca</a:t>
            </a:r>
            <a:endParaRPr lang="en-US" dirty="0" smtClean="0"/>
          </a:p>
          <a:p>
            <a:pPr lvl="1"/>
            <a:r>
              <a:rPr lang="en-US" dirty="0" smtClean="0"/>
              <a:t>Neck emission of alphas important</a:t>
            </a:r>
          </a:p>
          <a:p>
            <a:pPr lvl="1"/>
            <a:r>
              <a:rPr lang="en-US" dirty="0" smtClean="0"/>
              <a:t>Proximity and geometry effects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0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and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density nuclear matter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have a set of 35 MeV/u </a:t>
            </a:r>
            <a:r>
              <a:rPr lang="en-US" baseline="30000" dirty="0" smtClean="0"/>
              <a:t>40</a:t>
            </a:r>
            <a:r>
              <a:rPr lang="en-US" dirty="0" smtClean="0"/>
              <a:t>Ca+</a:t>
            </a:r>
            <a:r>
              <a:rPr lang="en-US" baseline="30000" dirty="0" smtClean="0"/>
              <a:t>181</a:t>
            </a:r>
            <a:r>
              <a:rPr lang="en-US" dirty="0" smtClean="0"/>
              <a:t>Ta and </a:t>
            </a:r>
            <a:r>
              <a:rPr lang="en-US" baseline="30000" dirty="0" smtClean="0"/>
              <a:t>28</a:t>
            </a:r>
            <a:r>
              <a:rPr lang="en-US" dirty="0" smtClean="0"/>
              <a:t>Si+</a:t>
            </a:r>
            <a:r>
              <a:rPr lang="en-US" baseline="30000" dirty="0" smtClean="0"/>
              <a:t>181</a:t>
            </a:r>
            <a:r>
              <a:rPr lang="en-US" dirty="0" smtClean="0"/>
              <a:t>Ta</a:t>
            </a:r>
          </a:p>
          <a:p>
            <a:r>
              <a:rPr lang="en-US" dirty="0" smtClean="0"/>
              <a:t>Disassembly of alpha conjugate nuclei</a:t>
            </a:r>
          </a:p>
          <a:p>
            <a:pPr lvl="1"/>
            <a:r>
              <a:rPr lang="en-US" dirty="0" smtClean="0"/>
              <a:t>Analysis on </a:t>
            </a:r>
            <a:r>
              <a:rPr lang="en-US" baseline="30000" dirty="0" smtClean="0"/>
              <a:t>40</a:t>
            </a:r>
            <a:r>
              <a:rPr lang="en-US" dirty="0" smtClean="0"/>
              <a:t>Ca+</a:t>
            </a:r>
            <a:r>
              <a:rPr lang="en-US" baseline="30000" dirty="0" smtClean="0"/>
              <a:t>40</a:t>
            </a:r>
            <a:r>
              <a:rPr lang="en-US" dirty="0" smtClean="0"/>
              <a:t>Ca continues</a:t>
            </a:r>
          </a:p>
          <a:p>
            <a:pPr lvl="1"/>
            <a:r>
              <a:rPr lang="en-US" baseline="30000" dirty="0" smtClean="0"/>
              <a:t>28</a:t>
            </a:r>
            <a:r>
              <a:rPr lang="en-US" dirty="0" smtClean="0"/>
              <a:t>Si+</a:t>
            </a:r>
            <a:r>
              <a:rPr lang="en-US" baseline="30000" dirty="0" smtClean="0"/>
              <a:t>28</a:t>
            </a:r>
            <a:r>
              <a:rPr lang="en-US" dirty="0" smtClean="0"/>
              <a:t>Si is calibrated and ready to analyze</a:t>
            </a:r>
          </a:p>
          <a:p>
            <a:pPr lvl="1"/>
            <a:r>
              <a:rPr lang="en-US" dirty="0" smtClean="0"/>
              <a:t>Several other systems nearly calibrated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J. B. </a:t>
            </a:r>
            <a:r>
              <a:rPr lang="en-US" sz="2800" b="1" dirty="0" err="1"/>
              <a:t>Natowitz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K. Schmidt</a:t>
            </a:r>
            <a:r>
              <a:rPr lang="en-US" sz="2800" dirty="0"/>
              <a:t>, </a:t>
            </a:r>
            <a:r>
              <a:rPr lang="en-US" sz="2800" dirty="0" smtClean="0"/>
              <a:t>K</a:t>
            </a:r>
            <a:r>
              <a:rPr lang="en-US" sz="2800" dirty="0"/>
              <a:t>. Hagel, R. Wada, </a:t>
            </a:r>
            <a:endParaRPr lang="en-US" sz="2800" dirty="0" smtClean="0"/>
          </a:p>
          <a:p>
            <a:r>
              <a:rPr lang="en-US" sz="2800" dirty="0" smtClean="0"/>
              <a:t>S. </a:t>
            </a:r>
            <a:r>
              <a:rPr lang="en-US" sz="2800" dirty="0" err="1" smtClean="0"/>
              <a:t>Wuenschel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FF"/>
                </a:solidFill>
              </a:rPr>
              <a:t>E. J. Kim</a:t>
            </a:r>
            <a:r>
              <a:rPr lang="en-US" sz="2800" dirty="0" smtClean="0"/>
              <a:t>, M. </a:t>
            </a:r>
            <a:r>
              <a:rPr lang="en-US" sz="2800" dirty="0" err="1" smtClean="0"/>
              <a:t>Barbui</a:t>
            </a:r>
            <a:r>
              <a:rPr lang="en-US" sz="2800" dirty="0" smtClean="0"/>
              <a:t>, G. Giuliani, L</a:t>
            </a:r>
            <a:r>
              <a:rPr lang="en-US" sz="2800" dirty="0"/>
              <a:t>. Qin, S</a:t>
            </a:r>
            <a:r>
              <a:rPr lang="en-US" sz="2800" dirty="0"/>
              <a:t>. </a:t>
            </a:r>
            <a:r>
              <a:rPr lang="en-US" sz="2800" dirty="0" err="1"/>
              <a:t>Shlomo</a:t>
            </a:r>
            <a:r>
              <a:rPr lang="en-US" sz="2800" dirty="0"/>
              <a:t>, </a:t>
            </a:r>
            <a:r>
              <a:rPr lang="en-US" sz="2800" dirty="0" smtClean="0"/>
              <a:t>A. </a:t>
            </a:r>
            <a:r>
              <a:rPr lang="en-US" sz="2800" dirty="0" err="1" smtClean="0"/>
              <a:t>Bonasera</a:t>
            </a:r>
            <a:r>
              <a:rPr lang="en-US" sz="2800" dirty="0"/>
              <a:t>, G. </a:t>
            </a:r>
            <a:r>
              <a:rPr lang="en-US" sz="2800" dirty="0" err="1"/>
              <a:t>Röpke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Typel</a:t>
            </a:r>
            <a:r>
              <a:rPr lang="en-US" sz="2800" dirty="0"/>
              <a:t>, </a:t>
            </a:r>
            <a:r>
              <a:rPr lang="en-US" sz="2800" dirty="0" smtClean="0"/>
              <a:t>Z</a:t>
            </a:r>
            <a:r>
              <a:rPr lang="en-US" sz="2800" dirty="0"/>
              <a:t>. Chen, M. Huang, </a:t>
            </a:r>
            <a:r>
              <a:rPr lang="en-US" sz="2800" dirty="0"/>
              <a:t> </a:t>
            </a:r>
            <a:r>
              <a:rPr lang="en-US" sz="2800" dirty="0" smtClean="0"/>
              <a:t>J</a:t>
            </a:r>
            <a:r>
              <a:rPr lang="en-US" sz="2800" dirty="0" smtClean="0"/>
              <a:t>. Wang</a:t>
            </a:r>
            <a:r>
              <a:rPr lang="en-US" sz="2800" dirty="0"/>
              <a:t>, H. </a:t>
            </a:r>
            <a:r>
              <a:rPr lang="en-US" sz="2800" dirty="0" err="1"/>
              <a:t>Zheng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Kowalski, </a:t>
            </a:r>
            <a:r>
              <a:rPr lang="en-US" sz="2800" dirty="0" smtClean="0"/>
              <a:t>M</a:t>
            </a:r>
            <a:r>
              <a:rPr lang="en-US" sz="2800" dirty="0"/>
              <a:t>. R. D. Rodrigues, </a:t>
            </a:r>
            <a:endParaRPr lang="en-US" sz="2800" dirty="0" smtClean="0"/>
          </a:p>
          <a:p>
            <a:r>
              <a:rPr lang="en-US" sz="2800" dirty="0" smtClean="0"/>
              <a:t>D</a:t>
            </a:r>
            <a:r>
              <a:rPr lang="en-US" sz="2800" dirty="0"/>
              <a:t>. </a:t>
            </a:r>
            <a:r>
              <a:rPr lang="en-US" sz="2800" dirty="0" err="1"/>
              <a:t>Fabris</a:t>
            </a:r>
            <a:r>
              <a:rPr lang="en-US" sz="2800" dirty="0"/>
              <a:t>, </a:t>
            </a:r>
            <a:r>
              <a:rPr lang="en-US" sz="2800" dirty="0" smtClean="0"/>
              <a:t>M</a:t>
            </a:r>
            <a:r>
              <a:rPr lang="en-US" sz="2800" dirty="0"/>
              <a:t>. </a:t>
            </a:r>
            <a:r>
              <a:rPr lang="en-US" sz="2800" dirty="0" err="1"/>
              <a:t>Lunardon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Moretto</a:t>
            </a:r>
            <a:r>
              <a:rPr lang="en-US" sz="2800" dirty="0"/>
              <a:t>, G. </a:t>
            </a:r>
            <a:r>
              <a:rPr lang="en-US" sz="2800" dirty="0" err="1"/>
              <a:t>Nebbia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en-US" sz="2800" dirty="0"/>
              <a:t>. </a:t>
            </a:r>
            <a:r>
              <a:rPr lang="en-US" sz="2800" dirty="0" err="1"/>
              <a:t>Pesente</a:t>
            </a:r>
            <a:r>
              <a:rPr lang="en-US" sz="2800" dirty="0"/>
              <a:t>, V. </a:t>
            </a:r>
            <a:r>
              <a:rPr lang="en-US" sz="2800" dirty="0" err="1"/>
              <a:t>Rizzi</a:t>
            </a:r>
            <a:r>
              <a:rPr lang="en-US" sz="2800" dirty="0"/>
              <a:t>, </a:t>
            </a:r>
            <a:r>
              <a:rPr lang="en-US" sz="2800" dirty="0" smtClean="0"/>
              <a:t>G</a:t>
            </a:r>
            <a:r>
              <a:rPr lang="en-US" sz="2800" dirty="0"/>
              <a:t>. </a:t>
            </a:r>
            <a:r>
              <a:rPr lang="en-US" sz="2800" dirty="0" err="1"/>
              <a:t>Viesti</a:t>
            </a:r>
            <a:r>
              <a:rPr lang="en-US" sz="2800" dirty="0"/>
              <a:t>, </a:t>
            </a:r>
            <a:r>
              <a:rPr lang="en-US" sz="2800" dirty="0" smtClean="0"/>
              <a:t>M</a:t>
            </a:r>
            <a:r>
              <a:rPr lang="en-US" sz="2800" dirty="0"/>
              <a:t>. </a:t>
            </a:r>
            <a:r>
              <a:rPr lang="en-US" sz="2800" dirty="0" err="1"/>
              <a:t>Cinausero</a:t>
            </a:r>
            <a:r>
              <a:rPr lang="en-US" sz="2800" dirty="0"/>
              <a:t>, G. </a:t>
            </a:r>
            <a:r>
              <a:rPr lang="en-US" sz="2800" dirty="0" err="1"/>
              <a:t>Prete</a:t>
            </a:r>
            <a:r>
              <a:rPr lang="en-US" sz="2800" dirty="0"/>
              <a:t>, T. </a:t>
            </a:r>
            <a:r>
              <a:rPr lang="en-US" sz="2800" dirty="0" err="1"/>
              <a:t>Keutgen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Y</a:t>
            </a:r>
            <a:r>
              <a:rPr lang="en-US" sz="2800" dirty="0"/>
              <a:t>. El </a:t>
            </a:r>
            <a:r>
              <a:rPr lang="en-US" sz="2800" dirty="0" err="1"/>
              <a:t>Masri</a:t>
            </a:r>
            <a:r>
              <a:rPr lang="en-US" sz="2800" dirty="0"/>
              <a:t>, </a:t>
            </a:r>
            <a:r>
              <a:rPr lang="en-US" sz="2800" dirty="0" smtClean="0"/>
              <a:t>Z</a:t>
            </a:r>
            <a:r>
              <a:rPr lang="en-US" sz="2800" dirty="0"/>
              <a:t>. </a:t>
            </a:r>
            <a:r>
              <a:rPr lang="en-US" sz="2800" dirty="0" err="1"/>
              <a:t>Majka</a:t>
            </a:r>
            <a:r>
              <a:rPr lang="en-US" sz="2800" dirty="0"/>
              <a:t>, and Y. G. </a:t>
            </a:r>
            <a:r>
              <a:rPr lang="en-US" sz="2800" smtClean="0"/>
              <a:t>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2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28" y="144150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</a:t>
            </a:r>
            <a:r>
              <a:rPr lang="en-US" dirty="0" smtClean="0"/>
              <a:t>Setup</a:t>
            </a:r>
          </a:p>
          <a:p>
            <a:r>
              <a:rPr lang="en-US" dirty="0" smtClean="0"/>
              <a:t>Clusterization and observables in low density nuclear matter.</a:t>
            </a:r>
          </a:p>
          <a:p>
            <a:r>
              <a:rPr lang="en-US" dirty="0" smtClean="0"/>
              <a:t>Clusterization of alpha conjugate nuclei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95E69-8881-451B-BF77-E31A5860ABA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361950" y="985838"/>
            <a:ext cx="49787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i="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Cyclotron Institute, Texas A &amp; M University</a:t>
            </a:r>
            <a:endParaRPr lang="en-US" sz="2000" i="0" u="sng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9342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81" name="Freeform 25"/>
          <p:cNvSpPr>
            <a:spLocks/>
          </p:cNvSpPr>
          <p:nvPr/>
        </p:nvSpPr>
        <p:spPr bwMode="auto">
          <a:xfrm>
            <a:off x="3552825" y="2409825"/>
            <a:ext cx="1943100" cy="3162300"/>
          </a:xfrm>
          <a:custGeom>
            <a:avLst/>
            <a:gdLst>
              <a:gd name="T0" fmla="*/ 1895475 w 1224"/>
              <a:gd name="T1" fmla="*/ 0 h 1992"/>
              <a:gd name="T2" fmla="*/ 1190625 w 1224"/>
              <a:gd name="T3" fmla="*/ 190500 h 1992"/>
              <a:gd name="T4" fmla="*/ 971550 w 1224"/>
              <a:gd name="T5" fmla="*/ 371475 h 1992"/>
              <a:gd name="T6" fmla="*/ 828675 w 1224"/>
              <a:gd name="T7" fmla="*/ 609600 h 1992"/>
              <a:gd name="T8" fmla="*/ 723900 w 1224"/>
              <a:gd name="T9" fmla="*/ 828675 h 1992"/>
              <a:gd name="T10" fmla="*/ 400050 w 1224"/>
              <a:gd name="T11" fmla="*/ 1543050 h 1992"/>
              <a:gd name="T12" fmla="*/ 142875 w 1224"/>
              <a:gd name="T13" fmla="*/ 1962150 h 1992"/>
              <a:gd name="T14" fmla="*/ 66675 w 1224"/>
              <a:gd name="T15" fmla="*/ 2771775 h 1992"/>
              <a:gd name="T16" fmla="*/ 0 w 1224"/>
              <a:gd name="T17" fmla="*/ 3152775 h 1992"/>
              <a:gd name="T18" fmla="*/ 161925 w 1224"/>
              <a:gd name="T19" fmla="*/ 3162300 h 1992"/>
              <a:gd name="T20" fmla="*/ 200025 w 1224"/>
              <a:gd name="T21" fmla="*/ 2657475 h 1992"/>
              <a:gd name="T22" fmla="*/ 285750 w 1224"/>
              <a:gd name="T23" fmla="*/ 2114550 h 1992"/>
              <a:gd name="T24" fmla="*/ 504825 w 1224"/>
              <a:gd name="T25" fmla="*/ 1666875 h 1992"/>
              <a:gd name="T26" fmla="*/ 819150 w 1224"/>
              <a:gd name="T27" fmla="*/ 962025 h 1992"/>
              <a:gd name="T28" fmla="*/ 1000125 w 1224"/>
              <a:gd name="T29" fmla="*/ 533400 h 1992"/>
              <a:gd name="T30" fmla="*/ 1133475 w 1224"/>
              <a:gd name="T31" fmla="*/ 400050 h 1992"/>
              <a:gd name="T32" fmla="*/ 1362075 w 1224"/>
              <a:gd name="T33" fmla="*/ 266700 h 1992"/>
              <a:gd name="T34" fmla="*/ 1943100 w 1224"/>
              <a:gd name="T35" fmla="*/ 133350 h 19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24" h="1992">
                <a:moveTo>
                  <a:pt x="1194" y="0"/>
                </a:moveTo>
                <a:lnTo>
                  <a:pt x="750" y="120"/>
                </a:lnTo>
                <a:lnTo>
                  <a:pt x="612" y="234"/>
                </a:lnTo>
                <a:lnTo>
                  <a:pt x="522" y="384"/>
                </a:lnTo>
                <a:lnTo>
                  <a:pt x="456" y="522"/>
                </a:lnTo>
                <a:lnTo>
                  <a:pt x="252" y="972"/>
                </a:lnTo>
                <a:lnTo>
                  <a:pt x="90" y="1236"/>
                </a:lnTo>
                <a:lnTo>
                  <a:pt x="42" y="1746"/>
                </a:lnTo>
                <a:lnTo>
                  <a:pt x="0" y="1986"/>
                </a:lnTo>
                <a:lnTo>
                  <a:pt x="102" y="1992"/>
                </a:lnTo>
                <a:lnTo>
                  <a:pt x="126" y="1674"/>
                </a:lnTo>
                <a:lnTo>
                  <a:pt x="180" y="1332"/>
                </a:lnTo>
                <a:lnTo>
                  <a:pt x="318" y="1050"/>
                </a:lnTo>
                <a:lnTo>
                  <a:pt x="516" y="606"/>
                </a:lnTo>
                <a:lnTo>
                  <a:pt x="630" y="336"/>
                </a:lnTo>
                <a:lnTo>
                  <a:pt x="714" y="252"/>
                </a:lnTo>
                <a:lnTo>
                  <a:pt x="858" y="168"/>
                </a:lnTo>
                <a:lnTo>
                  <a:pt x="1224" y="84"/>
                </a:lnTo>
              </a:path>
            </a:pathLst>
          </a:custGeom>
          <a:solidFill>
            <a:srgbClr val="FFCC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66800" y="122357"/>
            <a:ext cx="3066289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/>
              <a:t>Beam Energy: </a:t>
            </a:r>
            <a:r>
              <a:rPr lang="en-US" sz="2200" i="0" dirty="0" smtClean="0"/>
              <a:t>47 </a:t>
            </a:r>
            <a:r>
              <a:rPr lang="en-US" sz="2200" i="0" dirty="0"/>
              <a:t>MeV/u</a:t>
            </a:r>
          </a:p>
          <a:p>
            <a:pPr eaLnBrk="1" hangingPunct="1"/>
            <a:r>
              <a:rPr lang="en-US" sz="2200" i="0" dirty="0" smtClean="0"/>
              <a:t>Reactions:</a:t>
            </a:r>
            <a:r>
              <a:rPr lang="en-US" sz="2200" i="0" baseline="30000" dirty="0" smtClean="0"/>
              <a:t>40</a:t>
            </a:r>
            <a:r>
              <a:rPr lang="en-US" sz="2200" i="0" dirty="0" smtClean="0"/>
              <a:t>Ar + </a:t>
            </a:r>
            <a:r>
              <a:rPr lang="en-US" sz="2200" i="0" baseline="30000" dirty="0" smtClean="0"/>
              <a:t>112,124</a:t>
            </a:r>
            <a:r>
              <a:rPr lang="en-US" sz="2200" i="0" dirty="0" smtClean="0"/>
              <a:t>Sn</a:t>
            </a:r>
            <a:endParaRPr lang="en-US" sz="22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3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F5F87-0FB8-459F-BFE0-BCAB0E3AF442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2798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" y="1447800"/>
            <a:ext cx="3810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Times" pitchFamily="18" charset="0"/>
              </a:rPr>
              <a:t>14 Concentric Rings</a:t>
            </a:r>
          </a:p>
          <a:p>
            <a:pPr eaLnBrk="1" hangingPunct="1"/>
            <a:r>
              <a:rPr lang="en-US" sz="2400" dirty="0" smtClean="0">
                <a:latin typeface="Times" pitchFamily="18" charset="0"/>
              </a:rPr>
              <a:t>3.6-167 degrees</a:t>
            </a:r>
          </a:p>
          <a:p>
            <a:pPr eaLnBrk="1" hangingPunct="1"/>
            <a:r>
              <a:rPr lang="en-US" sz="2400" dirty="0" smtClean="0">
                <a:latin typeface="Times" pitchFamily="18" charset="0"/>
              </a:rPr>
              <a:t>Silicon Coverage</a:t>
            </a:r>
          </a:p>
          <a:p>
            <a:pPr eaLnBrk="1" hangingPunct="1"/>
            <a:r>
              <a:rPr lang="en-US" sz="2400" dirty="0" smtClean="0">
                <a:latin typeface="Times" pitchFamily="18" charset="0"/>
              </a:rPr>
              <a:t>Neutron Ball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6483350"/>
            <a:ext cx="581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0"/>
              <a:t>S. Wuenschel </a:t>
            </a:r>
            <a:r>
              <a:rPr lang="en-US" sz="1600"/>
              <a:t>et al., </a:t>
            </a:r>
            <a:r>
              <a:rPr lang="en-US" sz="1600" i="0"/>
              <a:t>Nucl. Instrum. Methods. A604, 578–583 (2009).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066800" y="122357"/>
            <a:ext cx="3348417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/>
              <a:t>Beam Energy: </a:t>
            </a:r>
            <a:r>
              <a:rPr lang="en-US" sz="2200" i="0" dirty="0" smtClean="0"/>
              <a:t>47 </a:t>
            </a:r>
            <a:r>
              <a:rPr lang="en-US" sz="2200" i="0" dirty="0"/>
              <a:t>MeV/u</a:t>
            </a:r>
          </a:p>
          <a:p>
            <a:pPr eaLnBrk="1" hangingPunct="1"/>
            <a:r>
              <a:rPr lang="en-US" sz="2200" i="0" dirty="0" err="1" smtClean="0"/>
              <a:t>Reactions:p</a:t>
            </a:r>
            <a:r>
              <a:rPr lang="en-US" sz="2200" i="0" dirty="0" smtClean="0"/>
              <a:t>, </a:t>
            </a:r>
            <a:r>
              <a:rPr lang="en-US" sz="2200" i="0" baseline="30000" dirty="0" smtClean="0"/>
              <a:t>40</a:t>
            </a:r>
            <a:r>
              <a:rPr lang="en-US" sz="2200" i="0" dirty="0" smtClean="0"/>
              <a:t>Ar + </a:t>
            </a:r>
            <a:r>
              <a:rPr lang="en-US" sz="2200" i="0" baseline="30000" dirty="0" smtClean="0"/>
              <a:t>112,124</a:t>
            </a:r>
            <a:r>
              <a:rPr lang="en-US" sz="2200" i="0" dirty="0" smtClean="0"/>
              <a:t>Sn</a:t>
            </a:r>
            <a:endParaRPr lang="en-US" sz="2200" i="0" dirty="0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914399" y="1002212"/>
            <a:ext cx="1225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NIMROD</a:t>
            </a:r>
            <a:endParaRPr lang="en-US" sz="20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52400" y="6019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76200" y="57150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/>
              <a:t>beam</a:t>
            </a:r>
          </a:p>
        </p:txBody>
      </p:sp>
      <p:pic>
        <p:nvPicPr>
          <p:cNvPr id="1843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2"/>
          <a:stretch/>
        </p:blipFill>
        <p:spPr bwMode="auto">
          <a:xfrm>
            <a:off x="4267199" y="990600"/>
            <a:ext cx="4264681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7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Density Nuclear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47 MeV/u </a:t>
            </a:r>
            <a:r>
              <a:rPr lang="en-US" baseline="30000" dirty="0" smtClean="0"/>
              <a:t>40</a:t>
            </a:r>
            <a:r>
              <a:rPr lang="en-US" dirty="0" smtClean="0"/>
              <a:t>Ar + </a:t>
            </a:r>
            <a:r>
              <a:rPr lang="en-US" baseline="30000" dirty="0" smtClean="0"/>
              <a:t>112,124</a:t>
            </a:r>
            <a:r>
              <a:rPr lang="en-US" dirty="0" smtClean="0"/>
              <a:t>Sn</a:t>
            </a:r>
          </a:p>
          <a:p>
            <a:r>
              <a:rPr lang="en-US" dirty="0" smtClean="0"/>
              <a:t>Use NIMROD as a violence filter</a:t>
            </a:r>
          </a:p>
          <a:p>
            <a:pPr lvl="1"/>
            <a:r>
              <a:rPr lang="en-US" dirty="0" smtClean="0"/>
              <a:t>Take 30% most violent collisions</a:t>
            </a:r>
          </a:p>
          <a:p>
            <a:r>
              <a:rPr lang="en-US" dirty="0" smtClean="0"/>
              <a:t>Use spectra from 40</a:t>
            </a:r>
            <a:r>
              <a:rPr lang="en-US" baseline="30000" dirty="0" smtClean="0"/>
              <a:t>o</a:t>
            </a:r>
            <a:r>
              <a:rPr lang="en-US" dirty="0" smtClean="0"/>
              <a:t> ring</a:t>
            </a:r>
          </a:p>
          <a:p>
            <a:pPr lvl="1"/>
            <a:r>
              <a:rPr lang="en-US" dirty="0" smtClean="0"/>
              <a:t>~90</a:t>
            </a:r>
            <a:r>
              <a:rPr lang="en-US" baseline="30000" dirty="0" smtClean="0"/>
              <a:t>o</a:t>
            </a:r>
            <a:r>
              <a:rPr lang="en-US" dirty="0" smtClean="0"/>
              <a:t> in center of mass</a:t>
            </a:r>
          </a:p>
          <a:p>
            <a:r>
              <a:rPr lang="en-US" dirty="0" smtClean="0"/>
              <a:t>Coalescence analysis to extract densities and temperatures</a:t>
            </a:r>
          </a:p>
          <a:p>
            <a:pPr lvl="1"/>
            <a:r>
              <a:rPr lang="en-US" dirty="0" smtClean="0"/>
              <a:t>Equilibrium constants</a:t>
            </a:r>
          </a:p>
          <a:p>
            <a:pPr lvl="1"/>
            <a:r>
              <a:rPr lang="en-US" dirty="0" smtClean="0"/>
              <a:t>Mott points</a:t>
            </a:r>
          </a:p>
          <a:p>
            <a:pPr lvl="1"/>
            <a:r>
              <a:rPr lang="en-US" dirty="0" smtClean="0"/>
              <a:t>Symmetry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4" t="50000" r="10165"/>
          <a:stretch/>
        </p:blipFill>
        <p:spPr>
          <a:xfrm>
            <a:off x="6431028" y="1776396"/>
            <a:ext cx="1972383" cy="15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9" y="161283"/>
            <a:ext cx="8939961" cy="6473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Coalescence Parameters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4" y="2036362"/>
            <a:ext cx="2253694" cy="2799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54" y="4882063"/>
            <a:ext cx="22536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b="1" dirty="0" smtClean="0"/>
              <a:t>72</a:t>
            </a:r>
            <a:r>
              <a:rPr lang="en-US" dirty="0" smtClean="0"/>
              <a:t> (2005) 024603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r="8869"/>
          <a:stretch/>
        </p:blipFill>
        <p:spPr>
          <a:xfrm>
            <a:off x="2708834" y="777631"/>
            <a:ext cx="2814993" cy="27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r="8321"/>
          <a:stretch/>
        </p:blipFill>
        <p:spPr>
          <a:xfrm>
            <a:off x="2544828" y="3542076"/>
            <a:ext cx="2814992" cy="2735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42435" y="1905778"/>
                <a:ext cx="3612161" cy="50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9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9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9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9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900" b="1" i="1" smtClean="0"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9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9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l-GR" sz="900" b="1" i="1" smtClean="0">
                              <a:latin typeface="Cambria Math"/>
                              <a:ea typeface="Cambria Math"/>
                            </a:rPr>
                            <m:t>𝜴</m:t>
                          </m:r>
                        </m:den>
                      </m:f>
                      <m:r>
                        <a:rPr lang="en-US" sz="9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9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900" b="1" i="1" smtClean="0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900" b="1" i="1" smtClean="0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9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9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9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9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900" b="1" i="1">
                              <a:latin typeface="Cambria Math"/>
                            </a:rPr>
                            <m:t>!</m:t>
                          </m:r>
                          <m:r>
                            <a:rPr lang="en-US" sz="900" b="1" i="1">
                              <a:latin typeface="Cambria Math"/>
                            </a:rPr>
                            <m:t>𝒁</m:t>
                          </m:r>
                          <m:r>
                            <a:rPr lang="en-US" sz="9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  <m:r>
                                        <a:rPr lang="en-US" sz="900" b="1" i="1" smtClean="0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9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900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  <m:t>𝑬</m:t>
                                              </m:r>
                                              <m:r>
                                                <a:rPr lang="en-US" sz="900" b="1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900" b="1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900" b="1" i="1" smtClean="0">
                                                      <a:latin typeface="Cambria Math"/>
                                                    </a:rPr>
                                                    <m:t>𝑬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900" b="1" i="1" smtClean="0">
                                                      <a:latin typeface="Cambria Math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9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9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9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900" b="1" i="1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9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l-GR" sz="900" b="1" i="1"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9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435" y="1905778"/>
                <a:ext cx="3612161" cy="50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5782731" y="3776976"/>
                <a:ext cx="3446361" cy="4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9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9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9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9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9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9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9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9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9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f>
                        <m:f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9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9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9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9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9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9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9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9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9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900" b="1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9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9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900" b="1" i="1" smtClean="0">
                                  <a:latin typeface="Cambria Math"/>
                                </a:rPr>
                                <m:t>𝑨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9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900" b="1" i="1" smtClean="0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9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9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9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9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9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9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9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31" y="3776976"/>
                <a:ext cx="3446361" cy="440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76494" y="4225227"/>
                <a:ext cx="44490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!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94" y="4225227"/>
                <a:ext cx="4449081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>
                <a:spLocks noChangeAspect="1"/>
              </p:cNvSpPr>
              <p:nvPr/>
            </p:nvSpPr>
            <p:spPr>
              <a:xfrm>
                <a:off x="5664394" y="1274452"/>
                <a:ext cx="3136878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𝒁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𝒏𝒑</m:t>
                          </m:r>
                        </m:sub>
                        <m:sup>
                          <m:r>
                            <a:rPr lang="en-US" sz="1400" b="1" i="1">
                              <a:latin typeface="Cambria Math"/>
                            </a:rPr>
                            <m:t>𝑵</m:t>
                          </m:r>
                        </m:sup>
                      </m:sSubSup>
                      <m:r>
                        <a:rPr lang="en-US" sz="1400" b="1" i="1" smtClean="0">
                          <a:latin typeface="Cambria Math"/>
                        </a:rPr>
                        <m:t>𝒇</m:t>
                      </m:r>
                      <m:r>
                        <a:rPr lang="en-US" sz="14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𝑨</m:t>
                          </m:r>
                        </m:sup>
                      </m:sSup>
                    </m:oMath>
                  </m:oMathPara>
                </a14:m>
                <a:endParaRPr lang="en-US" sz="1400" b="1" i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394" y="1274452"/>
                <a:ext cx="3136878" cy="6313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5648"/>
          <a:stretch/>
        </p:blipFill>
        <p:spPr>
          <a:xfrm>
            <a:off x="6349141" y="5251395"/>
            <a:ext cx="1703785" cy="1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1062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Equilibrium constants from </a:t>
            </a:r>
            <a:r>
              <a:rPr lang="el-GR" dirty="0" smtClean="0"/>
              <a:t>α</a:t>
            </a:r>
            <a:r>
              <a:rPr lang="en-US" dirty="0" smtClean="0"/>
              <a:t>-particles model predictions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061" y="2394621"/>
            <a:ext cx="5031286" cy="43452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Many tests of EOS are done using mass </a:t>
            </a:r>
            <a:r>
              <a:rPr lang="en-US" dirty="0" smtClean="0"/>
              <a:t>fractions and various </a:t>
            </a:r>
            <a:r>
              <a:rPr lang="en-US" dirty="0"/>
              <a:t>calculations include various different competing species.</a:t>
            </a:r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any relevant species </a:t>
            </a:r>
            <a:r>
              <a:rPr lang="en-US" dirty="0" smtClean="0"/>
              <a:t>are not </a:t>
            </a:r>
            <a:r>
              <a:rPr lang="en-US" dirty="0"/>
              <a:t>included, mass fractions are not accurate.</a:t>
            </a:r>
          </a:p>
          <a:p>
            <a:r>
              <a:rPr lang="en-US" dirty="0"/>
              <a:t>Equilibrium constants should be independent of proton fraction and choice of competing species.</a:t>
            </a:r>
          </a:p>
          <a:p>
            <a:r>
              <a:rPr lang="en-US" dirty="0" smtClean="0"/>
              <a:t>Models </a:t>
            </a:r>
            <a:r>
              <a:rPr lang="en-US" dirty="0" smtClean="0"/>
              <a:t>converge at lowest densities, but are significantly below data</a:t>
            </a:r>
          </a:p>
          <a:p>
            <a:r>
              <a:rPr lang="en-US" dirty="0" err="1" smtClean="0"/>
              <a:t>Lattimer</a:t>
            </a:r>
            <a:r>
              <a:rPr lang="en-US" dirty="0" smtClean="0"/>
              <a:t> &amp; </a:t>
            </a:r>
            <a:r>
              <a:rPr lang="en-US" dirty="0" err="1" smtClean="0"/>
              <a:t>Swesty</a:t>
            </a:r>
            <a:r>
              <a:rPr lang="en-US" dirty="0" smtClean="0"/>
              <a:t> with K=180, 220 show best agreement with data</a:t>
            </a:r>
          </a:p>
          <a:p>
            <a:r>
              <a:rPr lang="en-US" dirty="0" smtClean="0"/>
              <a:t>QSM with p-dependent in-medium binding energy shifts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r="7977" b="3542"/>
          <a:stretch/>
        </p:blipFill>
        <p:spPr>
          <a:xfrm>
            <a:off x="5462936" y="1243013"/>
            <a:ext cx="3520526" cy="499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586" y="6370572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108</a:t>
            </a:r>
            <a:r>
              <a:rPr lang="en-US" dirty="0" smtClean="0"/>
              <a:t> (2012) 172701.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2864" y="1268992"/>
                <a:ext cx="3452035" cy="1125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𝑍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64" y="1268992"/>
                <a:ext cx="3452035" cy="1125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182" y="108382"/>
            <a:ext cx="8229600" cy="700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Density dependent binding energies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4182" y="98495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Albergo, recall that</a:t>
            </a:r>
          </a:p>
          <a:p>
            <a:r>
              <a:rPr lang="en-US" sz="2800" dirty="0" smtClean="0"/>
              <a:t>Invert to calculate binding energies</a:t>
            </a:r>
          </a:p>
          <a:p>
            <a:r>
              <a:rPr lang="en-US" sz="2800" dirty="0" smtClean="0"/>
              <a:t>Entropy mixing term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2261" y="2513245"/>
                <a:ext cx="5220916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𝑍𝑙𝑛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𝑁𝑙𝑛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1" y="2513245"/>
                <a:ext cx="5220916" cy="7916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81457" y="3745179"/>
            <a:ext cx="160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108</a:t>
            </a:r>
            <a:r>
              <a:rPr lang="en-US" dirty="0"/>
              <a:t> </a:t>
            </a:r>
            <a:r>
              <a:rPr lang="en-US" dirty="0" smtClean="0"/>
              <a:t>(2012) </a:t>
            </a:r>
          </a:p>
          <a:p>
            <a:r>
              <a:rPr lang="en-US" dirty="0" smtClean="0"/>
              <a:t>062702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71241" y="932054"/>
                <a:ext cx="2684325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0" smtClean="0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𝐓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41" y="932054"/>
                <a:ext cx="2684325" cy="543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8677" y="1847109"/>
                <a:ext cx="410670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𝑍𝑙𝑛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𝑁𝑙𝑛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77" y="1847109"/>
                <a:ext cx="410670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r="5295"/>
          <a:stretch/>
        </p:blipFill>
        <p:spPr>
          <a:xfrm>
            <a:off x="90685" y="3317534"/>
            <a:ext cx="3725614" cy="3540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r="5863"/>
          <a:stretch/>
        </p:blipFill>
        <p:spPr>
          <a:xfrm>
            <a:off x="3816299" y="3386557"/>
            <a:ext cx="3665158" cy="34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3" y="183954"/>
            <a:ext cx="8229600" cy="579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28" y="4284834"/>
            <a:ext cx="8229600" cy="22746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Symmetry Free Energy</a:t>
            </a:r>
          </a:p>
          <a:p>
            <a:pPr lvl="1"/>
            <a:r>
              <a:rPr lang="en-US" dirty="0" smtClean="0"/>
              <a:t>T is changing as </a:t>
            </a:r>
            <a:r>
              <a:rPr lang="el-GR" dirty="0" smtClean="0"/>
              <a:t>ρ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Isotherms of QS calculation that includes in-medium modifications to cluster binding energies</a:t>
            </a:r>
          </a:p>
          <a:p>
            <a:r>
              <a:rPr lang="en-US" dirty="0" smtClean="0"/>
              <a:t>Entropy calculation (QS approach)</a:t>
            </a:r>
          </a:p>
          <a:p>
            <a:r>
              <a:rPr lang="en-US" dirty="0" smtClean="0"/>
              <a:t>Symmetry energy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= </a:t>
            </a:r>
            <a:r>
              <a:rPr lang="en-US" dirty="0" err="1"/>
              <a:t>F</a:t>
            </a:r>
            <a:r>
              <a:rPr lang="en-US" baseline="-25000" dirty="0" err="1" smtClean="0"/>
              <a:t>sym</a:t>
            </a:r>
            <a:r>
              <a:rPr lang="en-US" dirty="0" smtClean="0"/>
              <a:t> + </a:t>
            </a:r>
            <a:r>
              <a:rPr lang="en-US" dirty="0" err="1" smtClean="0"/>
              <a:t>T∙S</a:t>
            </a:r>
            <a:r>
              <a:rPr lang="en-US" baseline="-25000" dirty="0" err="1" smtClean="0"/>
              <a:t>sym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r="6286"/>
          <a:stretch/>
        </p:blipFill>
        <p:spPr>
          <a:xfrm>
            <a:off x="34637" y="1279397"/>
            <a:ext cx="3013363" cy="288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6718"/>
          <a:stretch/>
        </p:blipFill>
        <p:spPr>
          <a:xfrm>
            <a:off x="6139561" y="1301696"/>
            <a:ext cx="3004439" cy="286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8929" r="5436" b="-1204"/>
          <a:stretch/>
        </p:blipFill>
        <p:spPr>
          <a:xfrm>
            <a:off x="3124200" y="1301696"/>
            <a:ext cx="3074551" cy="2911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557" y="1042449"/>
            <a:ext cx="2815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</a:t>
            </a:r>
            <a:r>
              <a:rPr lang="en-US" sz="1100" dirty="0" err="1" smtClean="0"/>
              <a:t>Typel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., Phys. Rev. C </a:t>
            </a:r>
            <a:r>
              <a:rPr lang="en-US" sz="1100" b="1" dirty="0" smtClean="0"/>
              <a:t>81</a:t>
            </a:r>
            <a:r>
              <a:rPr lang="en-US" sz="1100" dirty="0" smtClean="0"/>
              <a:t>, 015803 (2010).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9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45315</TotalTime>
  <Words>1189</Words>
  <Application>Microsoft Office PowerPoint</Application>
  <PresentationFormat>On-screen Show (4:3)</PresentationFormat>
  <Paragraphs>141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In-Medium Cluster Binding Energies and Mott Points in Low Density Nuclear Matter</vt:lpstr>
      <vt:lpstr>Outline</vt:lpstr>
      <vt:lpstr>PowerPoint Presentation</vt:lpstr>
      <vt:lpstr>PowerPoint Presentation</vt:lpstr>
      <vt:lpstr>Low Density Nuclear Matter</vt:lpstr>
      <vt:lpstr>Coalescence Parameters</vt:lpstr>
      <vt:lpstr>Equilibrium constants from α-particles model predictions</vt:lpstr>
      <vt:lpstr>Density dependent binding energies</vt:lpstr>
      <vt:lpstr>Symmetry energy</vt:lpstr>
      <vt:lpstr>Disassembly of alpha conjugate nuclei</vt:lpstr>
      <vt:lpstr>Alpha-like multiplicities</vt:lpstr>
      <vt:lpstr>        Vparallel vs Amax</vt:lpstr>
      <vt:lpstr>PowerPoint Presentation</vt:lpstr>
      <vt:lpstr>Correlation Functions</vt:lpstr>
      <vt:lpstr>Effects of neck geometry and/or proximity effects</vt:lpstr>
      <vt:lpstr>Summary</vt:lpstr>
      <vt:lpstr>Outlook and near future</vt:lpstr>
      <vt:lpstr>Collaborators</vt:lpstr>
    </vt:vector>
  </TitlesOfParts>
  <Company>Cyclotron Institute, Texas A &amp; 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Kris Hagel</cp:lastModifiedBy>
  <cp:revision>228</cp:revision>
  <cp:lastPrinted>2013-08-18T23:48:06Z</cp:lastPrinted>
  <dcterms:created xsi:type="dcterms:W3CDTF">2012-03-22T19:14:39Z</dcterms:created>
  <dcterms:modified xsi:type="dcterms:W3CDTF">2013-08-20T23:31:20Z</dcterms:modified>
</cp:coreProperties>
</file>