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78" r:id="rId1"/>
    <p:sldMasterId id="2147484117" r:id="rId2"/>
    <p:sldMasterId id="2147484125" r:id="rId3"/>
    <p:sldMasterId id="2147484181" r:id="rId4"/>
    <p:sldMasterId id="2147484194" r:id="rId5"/>
  </p:sldMasterIdLst>
  <p:notesMasterIdLst>
    <p:notesMasterId r:id="rId49"/>
  </p:notesMasterIdLst>
  <p:sldIdLst>
    <p:sldId id="302" r:id="rId6"/>
    <p:sldId id="258" r:id="rId7"/>
    <p:sldId id="313" r:id="rId8"/>
    <p:sldId id="303" r:id="rId9"/>
    <p:sldId id="304" r:id="rId10"/>
    <p:sldId id="320" r:id="rId11"/>
    <p:sldId id="321" r:id="rId12"/>
    <p:sldId id="305" r:id="rId13"/>
    <p:sldId id="307" r:id="rId14"/>
    <p:sldId id="306" r:id="rId15"/>
    <p:sldId id="308" r:id="rId16"/>
    <p:sldId id="309" r:id="rId17"/>
    <p:sldId id="310" r:id="rId18"/>
    <p:sldId id="311" r:id="rId19"/>
    <p:sldId id="312" r:id="rId20"/>
    <p:sldId id="259" r:id="rId21"/>
    <p:sldId id="317" r:id="rId22"/>
    <p:sldId id="314" r:id="rId23"/>
    <p:sldId id="268" r:id="rId24"/>
    <p:sldId id="270" r:id="rId25"/>
    <p:sldId id="299" r:id="rId26"/>
    <p:sldId id="272" r:id="rId27"/>
    <p:sldId id="273" r:id="rId28"/>
    <p:sldId id="316" r:id="rId29"/>
    <p:sldId id="274" r:id="rId30"/>
    <p:sldId id="294" r:id="rId31"/>
    <p:sldId id="292" r:id="rId32"/>
    <p:sldId id="291" r:id="rId33"/>
    <p:sldId id="319" r:id="rId34"/>
    <p:sldId id="293" r:id="rId35"/>
    <p:sldId id="285" r:id="rId36"/>
    <p:sldId id="286" r:id="rId37"/>
    <p:sldId id="298" r:id="rId38"/>
    <p:sldId id="315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318" r:id="rId47"/>
    <p:sldId id="322" r:id="rId4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25198"/>
    <a:srgbClr val="000099"/>
    <a:srgbClr val="1C1C1C"/>
    <a:srgbClr val="660066"/>
    <a:srgbClr val="000058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9" autoAdjust="0"/>
    <p:restoredTop sz="87211" autoAdjust="0"/>
  </p:normalViewPr>
  <p:slideViewPr>
    <p:cSldViewPr>
      <p:cViewPr>
        <p:scale>
          <a:sx n="60" d="100"/>
          <a:sy n="60" d="100"/>
        </p:scale>
        <p:origin x="-142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9B8CC-AF23-4BCF-9A26-16324D1A5BE8}" type="datetimeFigureOut">
              <a:rPr lang="pl-PL" smtClean="0"/>
              <a:pPr/>
              <a:t>2013-08-20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DC70A-2B54-490F-9114-C31BADEAF44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45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C70A-2B54-490F-9114-C31BADEAF44F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NA49 results where, due to high multiplicity, additional event-by-event corrections were possible) while in proton-proton collisions standard deviation is around 120 ps.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value of the to f resolution includes all contributions to the to f measurement, i.e. the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of start time measured by the S1 counter, particle path length and momentum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by the TPCs and finally the stop time measured by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-L/R system.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C70A-2B54-490F-9114-C31BADEAF44F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873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PSD energy distributions for the secondary ion beam at 75A </a:t>
            </a:r>
            <a:r>
              <a:rPr lang="en-US" dirty="0" err="1" smtClean="0"/>
              <a:t>GeV</a:t>
            </a:r>
            <a:r>
              <a:rPr lang="en-US" dirty="0" smtClean="0"/>
              <a:t>/c (left) with and</a:t>
            </a:r>
            <a:r>
              <a:rPr lang="pl-PL" dirty="0" smtClean="0"/>
              <a:t> </a:t>
            </a:r>
            <a:r>
              <a:rPr lang="en-US" dirty="0" smtClean="0"/>
              <a:t>without selection of the 7Be ions by the Z-detector. Spectra are shown for the beam</a:t>
            </a:r>
            <a:r>
              <a:rPr lang="pl-PL" dirty="0" smtClean="0"/>
              <a:t> </a:t>
            </a:r>
            <a:r>
              <a:rPr lang="en-US" dirty="0" smtClean="0"/>
              <a:t>trigger (blue) and for the interaction trigger (red)</a:t>
            </a:r>
            <a:r>
              <a:rPr lang="en-US" dirty="0" err="1" smtClean="0"/>
              <a:t>i</a:t>
            </a:r>
            <a:r>
              <a:rPr lang="en-US" dirty="0" smtClean="0"/>
              <a:t> events.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C70A-2B54-490F-9114-C31BADEAF44F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50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dirty="0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CP      – critical point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dirty="0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OD     – onset of </a:t>
            </a:r>
            <a:r>
              <a:rPr lang="en-US" sz="1200" b="0" i="0" u="none" strike="noStrike" dirty="0" err="1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deconfinement</a:t>
            </a:r>
            <a:r>
              <a:rPr lang="en-US" sz="1200" b="0" i="0" u="none" strike="noStrike" dirty="0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, mixed phase, 1</a:t>
            </a:r>
            <a:r>
              <a:rPr lang="en-US" sz="1200" b="0" i="0" u="none" strike="noStrike" baseline="30000" dirty="0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st</a:t>
            </a:r>
            <a:r>
              <a:rPr lang="en-US" sz="1200" b="0" i="0" u="none" strike="noStrike" dirty="0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 order phase transition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dirty="0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HDM  – hadrons in dense matter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dirty="0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PDM  – properties of </a:t>
            </a:r>
            <a:r>
              <a:rPr lang="en-US" sz="1200" b="0" i="0" u="none" strike="noStrike" dirty="0" err="1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deconfined</a:t>
            </a:r>
            <a:r>
              <a:rPr lang="en-US" sz="1200" b="0" i="0" u="none" strike="noStrike" dirty="0" smtClean="0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rPr>
              <a:t> matter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BFE611-E094-4C58-A1AA-7F7E1FF757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method – majority of negatively charged particles are p- mesons. Contribution of other particles is subtracted using VENUS and EPOS models.</a:t>
            </a:r>
          </a:p>
          <a:p>
            <a:r>
              <a:rPr lang="en-US" dirty="0" smtClean="0"/>
              <a:t>The results are corrected for particles from weak decays (feed-down) and the detector effects using simulations. Out of target interactions are subtracted using events recorded with empty liquid hydrogen target.</a:t>
            </a:r>
          </a:p>
          <a:p>
            <a:endParaRPr lang="en-US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BFE611-E094-4C58-A1AA-7F7E1FF7574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C70A-2B54-490F-9114-C31BADEAF44F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109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Expectation for energy and system size scan: similar structures (kink, horn, step); vanishing for small systems</a:t>
            </a:r>
            <a:endParaRPr lang="pl-PL" sz="1200" dirty="0" smtClean="0"/>
          </a:p>
          <a:p>
            <a:r>
              <a:rPr lang="en-US" sz="1200" dirty="0" smtClean="0">
                <a:solidFill>
                  <a:srgbClr val="000000"/>
                </a:solidFill>
              </a:rPr>
              <a:t>In particular the ''horn'' like structure is expected to be similar for </a:t>
            </a:r>
            <a:r>
              <a:rPr lang="en-US" sz="1200" dirty="0" err="1" smtClean="0">
                <a:solidFill>
                  <a:srgbClr val="000000"/>
                </a:solidFill>
              </a:rPr>
              <a:t>Ar+Ca</a:t>
            </a:r>
            <a:r>
              <a:rPr lang="en-US" sz="1200" dirty="0" smtClean="0">
                <a:solidFill>
                  <a:srgbClr val="000000"/>
                </a:solidFill>
              </a:rPr>
              <a:t> and </a:t>
            </a:r>
            <a:r>
              <a:rPr lang="en-US" sz="1200" dirty="0" err="1" smtClean="0">
                <a:solidFill>
                  <a:srgbClr val="000000"/>
                </a:solidFill>
              </a:rPr>
              <a:t>Pb+Pb</a:t>
            </a:r>
            <a:r>
              <a:rPr lang="en-US" sz="1200" dirty="0" smtClean="0">
                <a:solidFill>
                  <a:srgbClr val="000000"/>
                </a:solidFill>
              </a:rPr>
              <a:t> collisions and then rapidly disappear for smaller systems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BFE611-E094-4C58-A1AA-7F7E1FF7574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>
                <a:solidFill>
                  <a:srgbClr val="0047FF"/>
                </a:solidFill>
              </a:rPr>
              <a:t>Increase of critical point signal</a:t>
            </a:r>
            <a:r>
              <a:rPr lang="en-US" sz="1200" dirty="0" smtClean="0">
                <a:solidFill>
                  <a:srgbClr val="000000"/>
                </a:solidFill>
              </a:rPr>
              <a:t> (multiplicity and average </a:t>
            </a:r>
            <a:r>
              <a:rPr lang="en-US" sz="1200" dirty="0" err="1" smtClean="0">
                <a:solidFill>
                  <a:srgbClr val="000000"/>
                </a:solidFill>
              </a:rPr>
              <a:t>p</a:t>
            </a:r>
            <a:r>
              <a:rPr lang="en-US" sz="1200" baseline="-33000" dirty="0" err="1" smtClean="0">
                <a:solidFill>
                  <a:srgbClr val="000000"/>
                </a:solidFill>
              </a:rPr>
              <a:t>T</a:t>
            </a:r>
            <a:r>
              <a:rPr lang="en-US" sz="1200" dirty="0" smtClean="0">
                <a:solidFill>
                  <a:srgbClr val="000000"/>
                </a:solidFill>
              </a:rPr>
              <a:t> fluctuations, intermittency, etc.)</a:t>
            </a:r>
            <a:r>
              <a:rPr lang="en-US" sz="1200" dirty="0" smtClean="0">
                <a:solidFill>
                  <a:srgbClr val="0047FF"/>
                </a:solidFill>
              </a:rPr>
              <a:t> </a:t>
            </a:r>
            <a:r>
              <a:rPr lang="en-US" sz="1200" b="1" dirty="0" smtClean="0">
                <a:solidFill>
                  <a:srgbClr val="0047FF"/>
                </a:solidFill>
              </a:rPr>
              <a:t>for system freezing-out near the critical point</a:t>
            </a:r>
            <a:r>
              <a:rPr lang="en-US" sz="1200" dirty="0" smtClean="0">
                <a:solidFill>
                  <a:srgbClr val="000000"/>
                </a:solidFill>
              </a:rPr>
              <a:t/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/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Non-monotonic dependence of critical point signal on control parameters (energy, centrality, ion size) can help to locate the critical point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BFE611-E094-4C58-A1AA-7F7E1FF7574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28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290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38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4763616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§"/>
              <a:defRPr/>
            </a:lvl2pPr>
            <a:lvl3pPr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defRPr/>
            </a:lvl3pPr>
            <a:lvl4pPr>
              <a:buClr>
                <a:schemeClr val="tx2">
                  <a:lumMod val="20000"/>
                  <a:lumOff val="80000"/>
                </a:schemeClr>
              </a:buClr>
              <a:buSzPct val="70000"/>
              <a:buFont typeface="Wingdings" pitchFamily="2" charset="2"/>
              <a:buChar char="§"/>
              <a:defRPr/>
            </a:lvl4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525343"/>
            <a:ext cx="1882552" cy="196131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419872" y="6525343"/>
            <a:ext cx="2599928" cy="196131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32240" y="6525344"/>
            <a:ext cx="1954560" cy="164381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1" name="Grupa 10"/>
          <p:cNvGrpSpPr/>
          <p:nvPr userDrawn="1"/>
        </p:nvGrpSpPr>
        <p:grpSpPr>
          <a:xfrm>
            <a:off x="107504" y="286544"/>
            <a:ext cx="1440160" cy="766192"/>
            <a:chOff x="107504" y="286544"/>
            <a:chExt cx="1440160" cy="766192"/>
          </a:xfrm>
        </p:grpSpPr>
        <p:pic>
          <p:nvPicPr>
            <p:cNvPr id="12" name="Picture 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286544"/>
              <a:ext cx="702991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Obraz 12" descr="na61-shine-logo-400_my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655526" y="466155"/>
              <a:ext cx="892138" cy="5865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051720" y="197768"/>
            <a:ext cx="6635080" cy="998984"/>
          </a:xfrm>
        </p:spPr>
        <p:txBody>
          <a:bodyPr/>
          <a:lstStyle>
            <a:lvl1pPr algn="l">
              <a:defRPr sz="3200" b="0" strike="noStrike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4A58-F4DC-4BAA-A36F-43CEB0BD7C2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22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onger PMS cool gray 3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6" y="5114292"/>
            <a:ext cx="7305835" cy="1611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079434"/>
            <a:ext cx="7772400" cy="147002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6634" y="3048000"/>
            <a:ext cx="6400800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726238" y="219586"/>
            <a:ext cx="2112962" cy="457200"/>
            <a:chOff x="0" y="1158"/>
            <a:chExt cx="5760" cy="1210"/>
          </a:xfrm>
          <a:solidFill>
            <a:schemeClr val="accent2"/>
          </a:solidFill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944" y="1158"/>
              <a:ext cx="483" cy="1210"/>
            </a:xfrm>
            <a:custGeom>
              <a:avLst/>
              <a:gdLst>
                <a:gd name="T0" fmla="*/ 81 w 81"/>
                <a:gd name="T1" fmla="*/ 201 h 201"/>
                <a:gd name="T2" fmla="*/ 81 w 81"/>
                <a:gd name="T3" fmla="*/ 175 h 201"/>
                <a:gd name="T4" fmla="*/ 75 w 81"/>
                <a:gd name="T5" fmla="*/ 175 h 201"/>
                <a:gd name="T6" fmla="*/ 63 w 81"/>
                <a:gd name="T7" fmla="*/ 163 h 201"/>
                <a:gd name="T8" fmla="*/ 63 w 81"/>
                <a:gd name="T9" fmla="*/ 37 h 201"/>
                <a:gd name="T10" fmla="*/ 75 w 81"/>
                <a:gd name="T11" fmla="*/ 25 h 201"/>
                <a:gd name="T12" fmla="*/ 81 w 81"/>
                <a:gd name="T13" fmla="*/ 25 h 201"/>
                <a:gd name="T14" fmla="*/ 81 w 81"/>
                <a:gd name="T15" fmla="*/ 0 h 201"/>
                <a:gd name="T16" fmla="*/ 1 w 81"/>
                <a:gd name="T17" fmla="*/ 0 h 201"/>
                <a:gd name="T18" fmla="*/ 1 w 81"/>
                <a:gd name="T19" fmla="*/ 25 h 201"/>
                <a:gd name="T20" fmla="*/ 7 w 81"/>
                <a:gd name="T21" fmla="*/ 25 h 201"/>
                <a:gd name="T22" fmla="*/ 19 w 81"/>
                <a:gd name="T23" fmla="*/ 37 h 201"/>
                <a:gd name="T24" fmla="*/ 19 w 81"/>
                <a:gd name="T25" fmla="*/ 163 h 201"/>
                <a:gd name="T26" fmla="*/ 7 w 81"/>
                <a:gd name="T27" fmla="*/ 175 h 201"/>
                <a:gd name="T28" fmla="*/ 0 w 81"/>
                <a:gd name="T29" fmla="*/ 175 h 201"/>
                <a:gd name="T30" fmla="*/ 0 w 81"/>
                <a:gd name="T31" fmla="*/ 201 h 201"/>
                <a:gd name="T32" fmla="*/ 81 w 81"/>
                <a:gd name="T3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201">
                  <a:moveTo>
                    <a:pt x="81" y="201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69" y="175"/>
                    <a:pt x="63" y="170"/>
                    <a:pt x="63" y="163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1"/>
                    <a:pt x="69" y="25"/>
                    <a:pt x="7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25"/>
                    <a:pt x="19" y="31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70"/>
                    <a:pt x="13" y="175"/>
                    <a:pt x="7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1" y="201"/>
                    <a:pt x="81" y="201"/>
                    <a:pt x="81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805" y="1158"/>
              <a:ext cx="955" cy="1210"/>
            </a:xfrm>
            <a:custGeom>
              <a:avLst/>
              <a:gdLst>
                <a:gd name="T0" fmla="*/ 64 w 159"/>
                <a:gd name="T1" fmla="*/ 0 h 201"/>
                <a:gd name="T2" fmla="*/ 0 w 159"/>
                <a:gd name="T3" fmla="*/ 0 h 201"/>
                <a:gd name="T4" fmla="*/ 0 w 159"/>
                <a:gd name="T5" fmla="*/ 25 h 201"/>
                <a:gd name="T6" fmla="*/ 6 w 159"/>
                <a:gd name="T7" fmla="*/ 25 h 201"/>
                <a:gd name="T8" fmla="*/ 18 w 159"/>
                <a:gd name="T9" fmla="*/ 38 h 201"/>
                <a:gd name="T10" fmla="*/ 18 w 159"/>
                <a:gd name="T11" fmla="*/ 163 h 201"/>
                <a:gd name="T12" fmla="*/ 6 w 159"/>
                <a:gd name="T13" fmla="*/ 175 h 201"/>
                <a:gd name="T14" fmla="*/ 0 w 159"/>
                <a:gd name="T15" fmla="*/ 175 h 201"/>
                <a:gd name="T16" fmla="*/ 0 w 159"/>
                <a:gd name="T17" fmla="*/ 201 h 201"/>
                <a:gd name="T18" fmla="*/ 66 w 159"/>
                <a:gd name="T19" fmla="*/ 201 h 201"/>
                <a:gd name="T20" fmla="*/ 66 w 159"/>
                <a:gd name="T21" fmla="*/ 175 h 201"/>
                <a:gd name="T22" fmla="*/ 60 w 159"/>
                <a:gd name="T23" fmla="*/ 175 h 201"/>
                <a:gd name="T24" fmla="*/ 48 w 159"/>
                <a:gd name="T25" fmla="*/ 163 h 201"/>
                <a:gd name="T26" fmla="*/ 48 w 159"/>
                <a:gd name="T27" fmla="*/ 73 h 201"/>
                <a:gd name="T28" fmla="*/ 98 w 159"/>
                <a:gd name="T29" fmla="*/ 201 h 201"/>
                <a:gd name="T30" fmla="*/ 140 w 159"/>
                <a:gd name="T31" fmla="*/ 201 h 201"/>
                <a:gd name="T32" fmla="*/ 140 w 159"/>
                <a:gd name="T33" fmla="*/ 37 h 201"/>
                <a:gd name="T34" fmla="*/ 154 w 159"/>
                <a:gd name="T35" fmla="*/ 25 h 201"/>
                <a:gd name="T36" fmla="*/ 159 w 159"/>
                <a:gd name="T37" fmla="*/ 25 h 201"/>
                <a:gd name="T38" fmla="*/ 159 w 159"/>
                <a:gd name="T39" fmla="*/ 0 h 201"/>
                <a:gd name="T40" fmla="*/ 92 w 159"/>
                <a:gd name="T41" fmla="*/ 0 h 201"/>
                <a:gd name="T42" fmla="*/ 92 w 159"/>
                <a:gd name="T43" fmla="*/ 25 h 201"/>
                <a:gd name="T44" fmla="*/ 99 w 159"/>
                <a:gd name="T45" fmla="*/ 25 h 201"/>
                <a:gd name="T46" fmla="*/ 111 w 159"/>
                <a:gd name="T47" fmla="*/ 37 h 201"/>
                <a:gd name="T48" fmla="*/ 111 w 159"/>
                <a:gd name="T49" fmla="*/ 118 h 201"/>
                <a:gd name="T50" fmla="*/ 64 w 159"/>
                <a:gd name="T5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9" h="201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2" y="25"/>
                    <a:pt x="18" y="32"/>
                    <a:pt x="18" y="38"/>
                  </a:cubicBezTo>
                  <a:cubicBezTo>
                    <a:pt x="18" y="163"/>
                    <a:pt x="18" y="163"/>
                    <a:pt x="18" y="163"/>
                  </a:cubicBezTo>
                  <a:cubicBezTo>
                    <a:pt x="18" y="170"/>
                    <a:pt x="12" y="175"/>
                    <a:pt x="6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55" y="175"/>
                    <a:pt x="48" y="170"/>
                    <a:pt x="48" y="16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37"/>
                    <a:pt x="140" y="37"/>
                    <a:pt x="140" y="37"/>
                  </a:cubicBezTo>
                  <a:cubicBezTo>
                    <a:pt x="140" y="30"/>
                    <a:pt x="147" y="25"/>
                    <a:pt x="154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04" y="25"/>
                    <a:pt x="111" y="30"/>
                    <a:pt x="111" y="37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861" y="1158"/>
              <a:ext cx="994" cy="1210"/>
            </a:xfrm>
            <a:custGeom>
              <a:avLst/>
              <a:gdLst>
                <a:gd name="T0" fmla="*/ 164 w 166"/>
                <a:gd name="T1" fmla="*/ 175 h 201"/>
                <a:gd name="T2" fmla="*/ 151 w 166"/>
                <a:gd name="T3" fmla="*/ 165 h 201"/>
                <a:gd name="T4" fmla="*/ 100 w 166"/>
                <a:gd name="T5" fmla="*/ 93 h 201"/>
                <a:gd name="T6" fmla="*/ 144 w 166"/>
                <a:gd name="T7" fmla="*/ 29 h 201"/>
                <a:gd name="T8" fmla="*/ 153 w 166"/>
                <a:gd name="T9" fmla="*/ 25 h 201"/>
                <a:gd name="T10" fmla="*/ 160 w 166"/>
                <a:gd name="T11" fmla="*/ 25 h 201"/>
                <a:gd name="T12" fmla="*/ 160 w 166"/>
                <a:gd name="T13" fmla="*/ 0 h 201"/>
                <a:gd name="T14" fmla="*/ 92 w 166"/>
                <a:gd name="T15" fmla="*/ 0 h 201"/>
                <a:gd name="T16" fmla="*/ 92 w 166"/>
                <a:gd name="T17" fmla="*/ 25 h 201"/>
                <a:gd name="T18" fmla="*/ 96 w 166"/>
                <a:gd name="T19" fmla="*/ 25 h 201"/>
                <a:gd name="T20" fmla="*/ 101 w 166"/>
                <a:gd name="T21" fmla="*/ 27 h 201"/>
                <a:gd name="T22" fmla="*/ 98 w 166"/>
                <a:gd name="T23" fmla="*/ 36 h 201"/>
                <a:gd name="T24" fmla="*/ 64 w 166"/>
                <a:gd name="T25" fmla="*/ 86 h 201"/>
                <a:gd name="T26" fmla="*/ 64 w 166"/>
                <a:gd name="T27" fmla="*/ 37 h 201"/>
                <a:gd name="T28" fmla="*/ 76 w 166"/>
                <a:gd name="T29" fmla="*/ 25 h 201"/>
                <a:gd name="T30" fmla="*/ 83 w 166"/>
                <a:gd name="T31" fmla="*/ 25 h 201"/>
                <a:gd name="T32" fmla="*/ 83 w 166"/>
                <a:gd name="T33" fmla="*/ 0 h 201"/>
                <a:gd name="T34" fmla="*/ 1 w 166"/>
                <a:gd name="T35" fmla="*/ 0 h 201"/>
                <a:gd name="T36" fmla="*/ 1 w 166"/>
                <a:gd name="T37" fmla="*/ 25 h 201"/>
                <a:gd name="T38" fmla="*/ 7 w 166"/>
                <a:gd name="T39" fmla="*/ 25 h 201"/>
                <a:gd name="T40" fmla="*/ 19 w 166"/>
                <a:gd name="T41" fmla="*/ 37 h 201"/>
                <a:gd name="T42" fmla="*/ 19 w 166"/>
                <a:gd name="T43" fmla="*/ 163 h 201"/>
                <a:gd name="T44" fmla="*/ 7 w 166"/>
                <a:gd name="T45" fmla="*/ 175 h 201"/>
                <a:gd name="T46" fmla="*/ 0 w 166"/>
                <a:gd name="T47" fmla="*/ 175 h 201"/>
                <a:gd name="T48" fmla="*/ 0 w 166"/>
                <a:gd name="T49" fmla="*/ 201 h 201"/>
                <a:gd name="T50" fmla="*/ 83 w 166"/>
                <a:gd name="T51" fmla="*/ 201 h 201"/>
                <a:gd name="T52" fmla="*/ 83 w 166"/>
                <a:gd name="T53" fmla="*/ 175 h 201"/>
                <a:gd name="T54" fmla="*/ 77 w 166"/>
                <a:gd name="T55" fmla="*/ 175 h 201"/>
                <a:gd name="T56" fmla="*/ 64 w 166"/>
                <a:gd name="T57" fmla="*/ 163 h 201"/>
                <a:gd name="T58" fmla="*/ 64 w 166"/>
                <a:gd name="T59" fmla="*/ 108 h 201"/>
                <a:gd name="T60" fmla="*/ 104 w 166"/>
                <a:gd name="T61" fmla="*/ 166 h 201"/>
                <a:gd name="T62" fmla="*/ 98 w 166"/>
                <a:gd name="T63" fmla="*/ 175 h 201"/>
                <a:gd name="T64" fmla="*/ 94 w 166"/>
                <a:gd name="T65" fmla="*/ 175 h 201"/>
                <a:gd name="T66" fmla="*/ 93 w 166"/>
                <a:gd name="T67" fmla="*/ 201 h 201"/>
                <a:gd name="T68" fmla="*/ 166 w 166"/>
                <a:gd name="T69" fmla="*/ 201 h 201"/>
                <a:gd name="T70" fmla="*/ 166 w 166"/>
                <a:gd name="T71" fmla="*/ 175 h 201"/>
                <a:gd name="T72" fmla="*/ 164 w 166"/>
                <a:gd name="T73" fmla="*/ 17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201">
                  <a:moveTo>
                    <a:pt x="164" y="175"/>
                  </a:moveTo>
                  <a:cubicBezTo>
                    <a:pt x="158" y="175"/>
                    <a:pt x="157" y="173"/>
                    <a:pt x="151" y="165"/>
                  </a:cubicBezTo>
                  <a:cubicBezTo>
                    <a:pt x="151" y="165"/>
                    <a:pt x="107" y="104"/>
                    <a:pt x="100" y="93"/>
                  </a:cubicBezTo>
                  <a:cubicBezTo>
                    <a:pt x="105" y="86"/>
                    <a:pt x="144" y="29"/>
                    <a:pt x="144" y="29"/>
                  </a:cubicBezTo>
                  <a:cubicBezTo>
                    <a:pt x="147" y="26"/>
                    <a:pt x="148" y="25"/>
                    <a:pt x="153" y="25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9" y="25"/>
                    <a:pt x="100" y="26"/>
                    <a:pt x="101" y="27"/>
                  </a:cubicBezTo>
                  <a:cubicBezTo>
                    <a:pt x="103" y="30"/>
                    <a:pt x="99" y="35"/>
                    <a:pt x="98" y="36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0"/>
                    <a:pt x="71" y="25"/>
                    <a:pt x="76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25"/>
                    <a:pt x="19" y="30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69"/>
                    <a:pt x="12" y="175"/>
                    <a:pt x="7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3" y="201"/>
                    <a:pt x="83" y="201"/>
                    <a:pt x="83" y="201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71" y="175"/>
                    <a:pt x="64" y="170"/>
                    <a:pt x="64" y="163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7" y="111"/>
                    <a:pt x="104" y="166"/>
                    <a:pt x="104" y="166"/>
                  </a:cubicBezTo>
                  <a:cubicBezTo>
                    <a:pt x="108" y="175"/>
                    <a:pt x="101" y="175"/>
                    <a:pt x="98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166" y="201"/>
                    <a:pt x="166" y="201"/>
                    <a:pt x="166" y="201"/>
                  </a:cubicBezTo>
                  <a:cubicBezTo>
                    <a:pt x="166" y="175"/>
                    <a:pt x="166" y="175"/>
                    <a:pt x="166" y="175"/>
                  </a:cubicBezTo>
                  <a:cubicBezTo>
                    <a:pt x="164" y="175"/>
                    <a:pt x="164" y="175"/>
                    <a:pt x="164" y="175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916" y="1158"/>
              <a:ext cx="805" cy="1210"/>
            </a:xfrm>
            <a:custGeom>
              <a:avLst/>
              <a:gdLst>
                <a:gd name="T0" fmla="*/ 0 w 134"/>
                <a:gd name="T1" fmla="*/ 201 h 201"/>
                <a:gd name="T2" fmla="*/ 134 w 134"/>
                <a:gd name="T3" fmla="*/ 201 h 201"/>
                <a:gd name="T4" fmla="*/ 134 w 134"/>
                <a:gd name="T5" fmla="*/ 150 h 201"/>
                <a:gd name="T6" fmla="*/ 112 w 134"/>
                <a:gd name="T7" fmla="*/ 150 h 201"/>
                <a:gd name="T8" fmla="*/ 112 w 134"/>
                <a:gd name="T9" fmla="*/ 163 h 201"/>
                <a:gd name="T10" fmla="*/ 100 w 134"/>
                <a:gd name="T11" fmla="*/ 175 h 201"/>
                <a:gd name="T12" fmla="*/ 63 w 134"/>
                <a:gd name="T13" fmla="*/ 175 h 201"/>
                <a:gd name="T14" fmla="*/ 63 w 134"/>
                <a:gd name="T15" fmla="*/ 108 h 201"/>
                <a:gd name="T16" fmla="*/ 78 w 134"/>
                <a:gd name="T17" fmla="*/ 108 h 201"/>
                <a:gd name="T18" fmla="*/ 90 w 134"/>
                <a:gd name="T19" fmla="*/ 120 h 201"/>
                <a:gd name="T20" fmla="*/ 90 w 134"/>
                <a:gd name="T21" fmla="*/ 128 h 201"/>
                <a:gd name="T22" fmla="*/ 112 w 134"/>
                <a:gd name="T23" fmla="*/ 128 h 201"/>
                <a:gd name="T24" fmla="*/ 112 w 134"/>
                <a:gd name="T25" fmla="*/ 65 h 201"/>
                <a:gd name="T26" fmla="*/ 90 w 134"/>
                <a:gd name="T27" fmla="*/ 65 h 201"/>
                <a:gd name="T28" fmla="*/ 90 w 134"/>
                <a:gd name="T29" fmla="*/ 73 h 201"/>
                <a:gd name="T30" fmla="*/ 78 w 134"/>
                <a:gd name="T31" fmla="*/ 85 h 201"/>
                <a:gd name="T32" fmla="*/ 63 w 134"/>
                <a:gd name="T33" fmla="*/ 85 h 201"/>
                <a:gd name="T34" fmla="*/ 63 w 134"/>
                <a:gd name="T35" fmla="*/ 25 h 201"/>
                <a:gd name="T36" fmla="*/ 97 w 134"/>
                <a:gd name="T37" fmla="*/ 25 h 201"/>
                <a:gd name="T38" fmla="*/ 110 w 134"/>
                <a:gd name="T39" fmla="*/ 37 h 201"/>
                <a:gd name="T40" fmla="*/ 110 w 134"/>
                <a:gd name="T41" fmla="*/ 50 h 201"/>
                <a:gd name="T42" fmla="*/ 132 w 134"/>
                <a:gd name="T43" fmla="*/ 50 h 201"/>
                <a:gd name="T44" fmla="*/ 132 w 134"/>
                <a:gd name="T45" fmla="*/ 0 h 201"/>
                <a:gd name="T46" fmla="*/ 0 w 134"/>
                <a:gd name="T47" fmla="*/ 0 h 201"/>
                <a:gd name="T48" fmla="*/ 0 w 134"/>
                <a:gd name="T49" fmla="*/ 25 h 201"/>
                <a:gd name="T50" fmla="*/ 7 w 134"/>
                <a:gd name="T51" fmla="*/ 25 h 201"/>
                <a:gd name="T52" fmla="*/ 19 w 134"/>
                <a:gd name="T53" fmla="*/ 37 h 201"/>
                <a:gd name="T54" fmla="*/ 19 w 134"/>
                <a:gd name="T55" fmla="*/ 163 h 201"/>
                <a:gd name="T56" fmla="*/ 6 w 134"/>
                <a:gd name="T57" fmla="*/ 175 h 201"/>
                <a:gd name="T58" fmla="*/ 0 w 134"/>
                <a:gd name="T59" fmla="*/ 175 h 201"/>
                <a:gd name="T60" fmla="*/ 0 w 134"/>
                <a:gd name="T6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201">
                  <a:moveTo>
                    <a:pt x="0" y="201"/>
                  </a:moveTo>
                  <a:cubicBezTo>
                    <a:pt x="134" y="201"/>
                    <a:pt x="134" y="201"/>
                    <a:pt x="134" y="201"/>
                  </a:cubicBezTo>
                  <a:cubicBezTo>
                    <a:pt x="134" y="150"/>
                    <a:pt x="134" y="150"/>
                    <a:pt x="134" y="150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70"/>
                    <a:pt x="105" y="175"/>
                    <a:pt x="100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4" y="108"/>
                    <a:pt x="90" y="115"/>
                    <a:pt x="90" y="120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80"/>
                    <a:pt x="85" y="85"/>
                    <a:pt x="78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3" y="25"/>
                    <a:pt x="110" y="30"/>
                    <a:pt x="110" y="37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32" y="50"/>
                    <a:pt x="132" y="50"/>
                    <a:pt x="132" y="5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9" y="30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69"/>
                    <a:pt x="12" y="175"/>
                    <a:pt x="6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0" y="1158"/>
              <a:ext cx="839" cy="1210"/>
            </a:xfrm>
            <a:custGeom>
              <a:avLst/>
              <a:gdLst>
                <a:gd name="T0" fmla="*/ 111 w 140"/>
                <a:gd name="T1" fmla="*/ 201 h 201"/>
                <a:gd name="T2" fmla="*/ 111 w 140"/>
                <a:gd name="T3" fmla="*/ 175 h 201"/>
                <a:gd name="T4" fmla="*/ 103 w 140"/>
                <a:gd name="T5" fmla="*/ 175 h 201"/>
                <a:gd name="T6" fmla="*/ 91 w 140"/>
                <a:gd name="T7" fmla="*/ 163 h 201"/>
                <a:gd name="T8" fmla="*/ 91 w 140"/>
                <a:gd name="T9" fmla="*/ 25 h 201"/>
                <a:gd name="T10" fmla="*/ 109 w 140"/>
                <a:gd name="T11" fmla="*/ 25 h 201"/>
                <a:gd name="T12" fmla="*/ 121 w 140"/>
                <a:gd name="T13" fmla="*/ 37 h 201"/>
                <a:gd name="T14" fmla="*/ 121 w 140"/>
                <a:gd name="T15" fmla="*/ 55 h 201"/>
                <a:gd name="T16" fmla="*/ 140 w 140"/>
                <a:gd name="T17" fmla="*/ 55 h 201"/>
                <a:gd name="T18" fmla="*/ 140 w 140"/>
                <a:gd name="T19" fmla="*/ 0 h 201"/>
                <a:gd name="T20" fmla="*/ 0 w 140"/>
                <a:gd name="T21" fmla="*/ 0 h 201"/>
                <a:gd name="T22" fmla="*/ 0 w 140"/>
                <a:gd name="T23" fmla="*/ 55 h 201"/>
                <a:gd name="T24" fmla="*/ 20 w 140"/>
                <a:gd name="T25" fmla="*/ 55 h 201"/>
                <a:gd name="T26" fmla="*/ 20 w 140"/>
                <a:gd name="T27" fmla="*/ 37 h 201"/>
                <a:gd name="T28" fmla="*/ 32 w 140"/>
                <a:gd name="T29" fmla="*/ 25 h 201"/>
                <a:gd name="T30" fmla="*/ 50 w 140"/>
                <a:gd name="T31" fmla="*/ 25 h 201"/>
                <a:gd name="T32" fmla="*/ 50 w 140"/>
                <a:gd name="T33" fmla="*/ 163 h 201"/>
                <a:gd name="T34" fmla="*/ 38 w 140"/>
                <a:gd name="T35" fmla="*/ 175 h 201"/>
                <a:gd name="T36" fmla="*/ 29 w 140"/>
                <a:gd name="T37" fmla="*/ 175 h 201"/>
                <a:gd name="T38" fmla="*/ 29 w 140"/>
                <a:gd name="T39" fmla="*/ 201 h 201"/>
                <a:gd name="T40" fmla="*/ 111 w 140"/>
                <a:gd name="T4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201">
                  <a:moveTo>
                    <a:pt x="111" y="201"/>
                  </a:moveTo>
                  <a:cubicBezTo>
                    <a:pt x="111" y="175"/>
                    <a:pt x="111" y="175"/>
                    <a:pt x="111" y="175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96" y="175"/>
                    <a:pt x="91" y="169"/>
                    <a:pt x="91" y="16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5" y="25"/>
                    <a:pt x="121" y="30"/>
                    <a:pt x="121" y="37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0"/>
                    <a:pt x="25" y="25"/>
                    <a:pt x="32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163"/>
                    <a:pt x="50" y="163"/>
                    <a:pt x="50" y="163"/>
                  </a:cubicBezTo>
                  <a:cubicBezTo>
                    <a:pt x="50" y="170"/>
                    <a:pt x="45" y="175"/>
                    <a:pt x="38" y="175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111" y="201"/>
                    <a:pt x="111" y="201"/>
                    <a:pt x="111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544" y="1158"/>
              <a:ext cx="1200" cy="1210"/>
            </a:xfrm>
            <a:custGeom>
              <a:avLst/>
              <a:gdLst>
                <a:gd name="T0" fmla="*/ 19 w 200"/>
                <a:gd name="T1" fmla="*/ 37 h 201"/>
                <a:gd name="T2" fmla="*/ 7 w 200"/>
                <a:gd name="T3" fmla="*/ 25 h 201"/>
                <a:gd name="T4" fmla="*/ 0 w 200"/>
                <a:gd name="T5" fmla="*/ 25 h 201"/>
                <a:gd name="T6" fmla="*/ 0 w 200"/>
                <a:gd name="T7" fmla="*/ 0 h 201"/>
                <a:gd name="T8" fmla="*/ 65 w 200"/>
                <a:gd name="T9" fmla="*/ 0 h 201"/>
                <a:gd name="T10" fmla="*/ 100 w 200"/>
                <a:gd name="T11" fmla="*/ 120 h 201"/>
                <a:gd name="T12" fmla="*/ 136 w 200"/>
                <a:gd name="T13" fmla="*/ 0 h 201"/>
                <a:gd name="T14" fmla="*/ 200 w 200"/>
                <a:gd name="T15" fmla="*/ 0 h 201"/>
                <a:gd name="T16" fmla="*/ 200 w 200"/>
                <a:gd name="T17" fmla="*/ 25 h 201"/>
                <a:gd name="T18" fmla="*/ 194 w 200"/>
                <a:gd name="T19" fmla="*/ 25 h 201"/>
                <a:gd name="T20" fmla="*/ 182 w 200"/>
                <a:gd name="T21" fmla="*/ 37 h 201"/>
                <a:gd name="T22" fmla="*/ 182 w 200"/>
                <a:gd name="T23" fmla="*/ 163 h 201"/>
                <a:gd name="T24" fmla="*/ 194 w 200"/>
                <a:gd name="T25" fmla="*/ 175 h 201"/>
                <a:gd name="T26" fmla="*/ 200 w 200"/>
                <a:gd name="T27" fmla="*/ 175 h 201"/>
                <a:gd name="T28" fmla="*/ 200 w 200"/>
                <a:gd name="T29" fmla="*/ 201 h 201"/>
                <a:gd name="T30" fmla="*/ 127 w 200"/>
                <a:gd name="T31" fmla="*/ 201 h 201"/>
                <a:gd name="T32" fmla="*/ 127 w 200"/>
                <a:gd name="T33" fmla="*/ 175 h 201"/>
                <a:gd name="T34" fmla="*/ 131 w 200"/>
                <a:gd name="T35" fmla="*/ 175 h 201"/>
                <a:gd name="T36" fmla="*/ 140 w 200"/>
                <a:gd name="T37" fmla="*/ 163 h 201"/>
                <a:gd name="T38" fmla="*/ 141 w 200"/>
                <a:gd name="T39" fmla="*/ 73 h 201"/>
                <a:gd name="T40" fmla="*/ 103 w 200"/>
                <a:gd name="T41" fmla="*/ 201 h 201"/>
                <a:gd name="T42" fmla="*/ 84 w 200"/>
                <a:gd name="T43" fmla="*/ 201 h 201"/>
                <a:gd name="T44" fmla="*/ 48 w 200"/>
                <a:gd name="T45" fmla="*/ 74 h 201"/>
                <a:gd name="T46" fmla="*/ 48 w 200"/>
                <a:gd name="T47" fmla="*/ 163 h 201"/>
                <a:gd name="T48" fmla="*/ 58 w 200"/>
                <a:gd name="T49" fmla="*/ 175 h 201"/>
                <a:gd name="T50" fmla="*/ 62 w 200"/>
                <a:gd name="T51" fmla="*/ 175 h 201"/>
                <a:gd name="T52" fmla="*/ 62 w 200"/>
                <a:gd name="T53" fmla="*/ 201 h 201"/>
                <a:gd name="T54" fmla="*/ 0 w 200"/>
                <a:gd name="T55" fmla="*/ 201 h 201"/>
                <a:gd name="T56" fmla="*/ 0 w 200"/>
                <a:gd name="T57" fmla="*/ 175 h 201"/>
                <a:gd name="T58" fmla="*/ 6 w 200"/>
                <a:gd name="T59" fmla="*/ 175 h 201"/>
                <a:gd name="T60" fmla="*/ 19 w 200"/>
                <a:gd name="T61" fmla="*/ 163 h 201"/>
                <a:gd name="T62" fmla="*/ 19 w 200"/>
                <a:gd name="T63" fmla="*/ 3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201">
                  <a:moveTo>
                    <a:pt x="19" y="37"/>
                  </a:moveTo>
                  <a:cubicBezTo>
                    <a:pt x="19" y="30"/>
                    <a:pt x="12" y="25"/>
                    <a:pt x="7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194" y="25"/>
                    <a:pt x="194" y="25"/>
                    <a:pt x="194" y="25"/>
                  </a:cubicBezTo>
                  <a:cubicBezTo>
                    <a:pt x="189" y="25"/>
                    <a:pt x="182" y="30"/>
                    <a:pt x="182" y="37"/>
                  </a:cubicBezTo>
                  <a:cubicBezTo>
                    <a:pt x="182" y="163"/>
                    <a:pt x="182" y="163"/>
                    <a:pt x="182" y="163"/>
                  </a:cubicBezTo>
                  <a:cubicBezTo>
                    <a:pt x="182" y="170"/>
                    <a:pt x="188" y="175"/>
                    <a:pt x="194" y="175"/>
                  </a:cubicBezTo>
                  <a:cubicBezTo>
                    <a:pt x="200" y="175"/>
                    <a:pt x="200" y="175"/>
                    <a:pt x="200" y="175"/>
                  </a:cubicBezTo>
                  <a:cubicBezTo>
                    <a:pt x="200" y="201"/>
                    <a:pt x="200" y="201"/>
                    <a:pt x="200" y="201"/>
                  </a:cubicBezTo>
                  <a:cubicBezTo>
                    <a:pt x="127" y="201"/>
                    <a:pt x="127" y="201"/>
                    <a:pt x="127" y="201"/>
                  </a:cubicBezTo>
                  <a:cubicBezTo>
                    <a:pt x="127" y="175"/>
                    <a:pt x="127" y="175"/>
                    <a:pt x="127" y="175"/>
                  </a:cubicBezTo>
                  <a:cubicBezTo>
                    <a:pt x="131" y="175"/>
                    <a:pt x="131" y="175"/>
                    <a:pt x="131" y="175"/>
                  </a:cubicBezTo>
                  <a:cubicBezTo>
                    <a:pt x="136" y="175"/>
                    <a:pt x="140" y="170"/>
                    <a:pt x="140" y="163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03" y="201"/>
                    <a:pt x="103" y="201"/>
                    <a:pt x="103" y="201"/>
                  </a:cubicBezTo>
                  <a:cubicBezTo>
                    <a:pt x="84" y="201"/>
                    <a:pt x="84" y="201"/>
                    <a:pt x="84" y="201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70"/>
                    <a:pt x="52" y="175"/>
                    <a:pt x="58" y="175"/>
                  </a:cubicBezTo>
                  <a:cubicBezTo>
                    <a:pt x="62" y="175"/>
                    <a:pt x="62" y="175"/>
                    <a:pt x="62" y="175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6" y="175"/>
                    <a:pt x="6" y="175"/>
                    <a:pt x="6" y="175"/>
                  </a:cubicBezTo>
                  <a:cubicBezTo>
                    <a:pt x="12" y="175"/>
                    <a:pt x="19" y="170"/>
                    <a:pt x="19" y="163"/>
                  </a:cubicBezTo>
                  <a:cubicBezTo>
                    <a:pt x="19" y="163"/>
                    <a:pt x="19" y="44"/>
                    <a:pt x="19" y="37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7" name="Picture 6" descr="Stronger Horz_gray-black-orang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83" y="6237474"/>
            <a:ext cx="5943600" cy="132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85058"/>
            <a:ext cx="822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91065"/>
            <a:ext cx="8229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3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5058"/>
            <a:ext cx="8229600" cy="500742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3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3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63531" y="6030817"/>
            <a:ext cx="12509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33251" y="2322417"/>
            <a:ext cx="5869339" cy="1270000"/>
            <a:chOff x="0" y="1158"/>
            <a:chExt cx="5760" cy="1210"/>
          </a:xfrm>
          <a:solidFill>
            <a:schemeClr val="accent2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944" y="1158"/>
              <a:ext cx="483" cy="1210"/>
            </a:xfrm>
            <a:custGeom>
              <a:avLst/>
              <a:gdLst>
                <a:gd name="T0" fmla="*/ 81 w 81"/>
                <a:gd name="T1" fmla="*/ 201 h 201"/>
                <a:gd name="T2" fmla="*/ 81 w 81"/>
                <a:gd name="T3" fmla="*/ 175 h 201"/>
                <a:gd name="T4" fmla="*/ 75 w 81"/>
                <a:gd name="T5" fmla="*/ 175 h 201"/>
                <a:gd name="T6" fmla="*/ 63 w 81"/>
                <a:gd name="T7" fmla="*/ 163 h 201"/>
                <a:gd name="T8" fmla="*/ 63 w 81"/>
                <a:gd name="T9" fmla="*/ 37 h 201"/>
                <a:gd name="T10" fmla="*/ 75 w 81"/>
                <a:gd name="T11" fmla="*/ 25 h 201"/>
                <a:gd name="T12" fmla="*/ 81 w 81"/>
                <a:gd name="T13" fmla="*/ 25 h 201"/>
                <a:gd name="T14" fmla="*/ 81 w 81"/>
                <a:gd name="T15" fmla="*/ 0 h 201"/>
                <a:gd name="T16" fmla="*/ 1 w 81"/>
                <a:gd name="T17" fmla="*/ 0 h 201"/>
                <a:gd name="T18" fmla="*/ 1 w 81"/>
                <a:gd name="T19" fmla="*/ 25 h 201"/>
                <a:gd name="T20" fmla="*/ 7 w 81"/>
                <a:gd name="T21" fmla="*/ 25 h 201"/>
                <a:gd name="T22" fmla="*/ 19 w 81"/>
                <a:gd name="T23" fmla="*/ 37 h 201"/>
                <a:gd name="T24" fmla="*/ 19 w 81"/>
                <a:gd name="T25" fmla="*/ 163 h 201"/>
                <a:gd name="T26" fmla="*/ 7 w 81"/>
                <a:gd name="T27" fmla="*/ 175 h 201"/>
                <a:gd name="T28" fmla="*/ 0 w 81"/>
                <a:gd name="T29" fmla="*/ 175 h 201"/>
                <a:gd name="T30" fmla="*/ 0 w 81"/>
                <a:gd name="T31" fmla="*/ 201 h 201"/>
                <a:gd name="T32" fmla="*/ 81 w 81"/>
                <a:gd name="T3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201">
                  <a:moveTo>
                    <a:pt x="81" y="201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69" y="175"/>
                    <a:pt x="63" y="170"/>
                    <a:pt x="63" y="163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1"/>
                    <a:pt x="69" y="25"/>
                    <a:pt x="7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25"/>
                    <a:pt x="19" y="31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70"/>
                    <a:pt x="13" y="175"/>
                    <a:pt x="7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1" y="201"/>
                    <a:pt x="81" y="201"/>
                    <a:pt x="81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805" y="1158"/>
              <a:ext cx="955" cy="1210"/>
            </a:xfrm>
            <a:custGeom>
              <a:avLst/>
              <a:gdLst>
                <a:gd name="T0" fmla="*/ 64 w 159"/>
                <a:gd name="T1" fmla="*/ 0 h 201"/>
                <a:gd name="T2" fmla="*/ 0 w 159"/>
                <a:gd name="T3" fmla="*/ 0 h 201"/>
                <a:gd name="T4" fmla="*/ 0 w 159"/>
                <a:gd name="T5" fmla="*/ 25 h 201"/>
                <a:gd name="T6" fmla="*/ 6 w 159"/>
                <a:gd name="T7" fmla="*/ 25 h 201"/>
                <a:gd name="T8" fmla="*/ 18 w 159"/>
                <a:gd name="T9" fmla="*/ 38 h 201"/>
                <a:gd name="T10" fmla="*/ 18 w 159"/>
                <a:gd name="T11" fmla="*/ 163 h 201"/>
                <a:gd name="T12" fmla="*/ 6 w 159"/>
                <a:gd name="T13" fmla="*/ 175 h 201"/>
                <a:gd name="T14" fmla="*/ 0 w 159"/>
                <a:gd name="T15" fmla="*/ 175 h 201"/>
                <a:gd name="T16" fmla="*/ 0 w 159"/>
                <a:gd name="T17" fmla="*/ 201 h 201"/>
                <a:gd name="T18" fmla="*/ 66 w 159"/>
                <a:gd name="T19" fmla="*/ 201 h 201"/>
                <a:gd name="T20" fmla="*/ 66 w 159"/>
                <a:gd name="T21" fmla="*/ 175 h 201"/>
                <a:gd name="T22" fmla="*/ 60 w 159"/>
                <a:gd name="T23" fmla="*/ 175 h 201"/>
                <a:gd name="T24" fmla="*/ 48 w 159"/>
                <a:gd name="T25" fmla="*/ 163 h 201"/>
                <a:gd name="T26" fmla="*/ 48 w 159"/>
                <a:gd name="T27" fmla="*/ 73 h 201"/>
                <a:gd name="T28" fmla="*/ 98 w 159"/>
                <a:gd name="T29" fmla="*/ 201 h 201"/>
                <a:gd name="T30" fmla="*/ 140 w 159"/>
                <a:gd name="T31" fmla="*/ 201 h 201"/>
                <a:gd name="T32" fmla="*/ 140 w 159"/>
                <a:gd name="T33" fmla="*/ 37 h 201"/>
                <a:gd name="T34" fmla="*/ 154 w 159"/>
                <a:gd name="T35" fmla="*/ 25 h 201"/>
                <a:gd name="T36" fmla="*/ 159 w 159"/>
                <a:gd name="T37" fmla="*/ 25 h 201"/>
                <a:gd name="T38" fmla="*/ 159 w 159"/>
                <a:gd name="T39" fmla="*/ 0 h 201"/>
                <a:gd name="T40" fmla="*/ 92 w 159"/>
                <a:gd name="T41" fmla="*/ 0 h 201"/>
                <a:gd name="T42" fmla="*/ 92 w 159"/>
                <a:gd name="T43" fmla="*/ 25 h 201"/>
                <a:gd name="T44" fmla="*/ 99 w 159"/>
                <a:gd name="T45" fmla="*/ 25 h 201"/>
                <a:gd name="T46" fmla="*/ 111 w 159"/>
                <a:gd name="T47" fmla="*/ 37 h 201"/>
                <a:gd name="T48" fmla="*/ 111 w 159"/>
                <a:gd name="T49" fmla="*/ 118 h 201"/>
                <a:gd name="T50" fmla="*/ 64 w 159"/>
                <a:gd name="T5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9" h="201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2" y="25"/>
                    <a:pt x="18" y="32"/>
                    <a:pt x="18" y="38"/>
                  </a:cubicBezTo>
                  <a:cubicBezTo>
                    <a:pt x="18" y="163"/>
                    <a:pt x="18" y="163"/>
                    <a:pt x="18" y="163"/>
                  </a:cubicBezTo>
                  <a:cubicBezTo>
                    <a:pt x="18" y="170"/>
                    <a:pt x="12" y="175"/>
                    <a:pt x="6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55" y="175"/>
                    <a:pt x="48" y="170"/>
                    <a:pt x="48" y="16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37"/>
                    <a:pt x="140" y="37"/>
                    <a:pt x="140" y="37"/>
                  </a:cubicBezTo>
                  <a:cubicBezTo>
                    <a:pt x="140" y="30"/>
                    <a:pt x="147" y="25"/>
                    <a:pt x="154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04" y="25"/>
                    <a:pt x="111" y="30"/>
                    <a:pt x="111" y="37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861" y="1158"/>
              <a:ext cx="994" cy="1210"/>
            </a:xfrm>
            <a:custGeom>
              <a:avLst/>
              <a:gdLst>
                <a:gd name="T0" fmla="*/ 164 w 166"/>
                <a:gd name="T1" fmla="*/ 175 h 201"/>
                <a:gd name="T2" fmla="*/ 151 w 166"/>
                <a:gd name="T3" fmla="*/ 165 h 201"/>
                <a:gd name="T4" fmla="*/ 100 w 166"/>
                <a:gd name="T5" fmla="*/ 93 h 201"/>
                <a:gd name="T6" fmla="*/ 144 w 166"/>
                <a:gd name="T7" fmla="*/ 29 h 201"/>
                <a:gd name="T8" fmla="*/ 153 w 166"/>
                <a:gd name="T9" fmla="*/ 25 h 201"/>
                <a:gd name="T10" fmla="*/ 160 w 166"/>
                <a:gd name="T11" fmla="*/ 25 h 201"/>
                <a:gd name="T12" fmla="*/ 160 w 166"/>
                <a:gd name="T13" fmla="*/ 0 h 201"/>
                <a:gd name="T14" fmla="*/ 92 w 166"/>
                <a:gd name="T15" fmla="*/ 0 h 201"/>
                <a:gd name="T16" fmla="*/ 92 w 166"/>
                <a:gd name="T17" fmla="*/ 25 h 201"/>
                <a:gd name="T18" fmla="*/ 96 w 166"/>
                <a:gd name="T19" fmla="*/ 25 h 201"/>
                <a:gd name="T20" fmla="*/ 101 w 166"/>
                <a:gd name="T21" fmla="*/ 27 h 201"/>
                <a:gd name="T22" fmla="*/ 98 w 166"/>
                <a:gd name="T23" fmla="*/ 36 h 201"/>
                <a:gd name="T24" fmla="*/ 64 w 166"/>
                <a:gd name="T25" fmla="*/ 86 h 201"/>
                <a:gd name="T26" fmla="*/ 64 w 166"/>
                <a:gd name="T27" fmla="*/ 37 h 201"/>
                <a:gd name="T28" fmla="*/ 76 w 166"/>
                <a:gd name="T29" fmla="*/ 25 h 201"/>
                <a:gd name="T30" fmla="*/ 83 w 166"/>
                <a:gd name="T31" fmla="*/ 25 h 201"/>
                <a:gd name="T32" fmla="*/ 83 w 166"/>
                <a:gd name="T33" fmla="*/ 0 h 201"/>
                <a:gd name="T34" fmla="*/ 1 w 166"/>
                <a:gd name="T35" fmla="*/ 0 h 201"/>
                <a:gd name="T36" fmla="*/ 1 w 166"/>
                <a:gd name="T37" fmla="*/ 25 h 201"/>
                <a:gd name="T38" fmla="*/ 7 w 166"/>
                <a:gd name="T39" fmla="*/ 25 h 201"/>
                <a:gd name="T40" fmla="*/ 19 w 166"/>
                <a:gd name="T41" fmla="*/ 37 h 201"/>
                <a:gd name="T42" fmla="*/ 19 w 166"/>
                <a:gd name="T43" fmla="*/ 163 h 201"/>
                <a:gd name="T44" fmla="*/ 7 w 166"/>
                <a:gd name="T45" fmla="*/ 175 h 201"/>
                <a:gd name="T46" fmla="*/ 0 w 166"/>
                <a:gd name="T47" fmla="*/ 175 h 201"/>
                <a:gd name="T48" fmla="*/ 0 w 166"/>
                <a:gd name="T49" fmla="*/ 201 h 201"/>
                <a:gd name="T50" fmla="*/ 83 w 166"/>
                <a:gd name="T51" fmla="*/ 201 h 201"/>
                <a:gd name="T52" fmla="*/ 83 w 166"/>
                <a:gd name="T53" fmla="*/ 175 h 201"/>
                <a:gd name="T54" fmla="*/ 77 w 166"/>
                <a:gd name="T55" fmla="*/ 175 h 201"/>
                <a:gd name="T56" fmla="*/ 64 w 166"/>
                <a:gd name="T57" fmla="*/ 163 h 201"/>
                <a:gd name="T58" fmla="*/ 64 w 166"/>
                <a:gd name="T59" fmla="*/ 108 h 201"/>
                <a:gd name="T60" fmla="*/ 104 w 166"/>
                <a:gd name="T61" fmla="*/ 166 h 201"/>
                <a:gd name="T62" fmla="*/ 98 w 166"/>
                <a:gd name="T63" fmla="*/ 175 h 201"/>
                <a:gd name="T64" fmla="*/ 94 w 166"/>
                <a:gd name="T65" fmla="*/ 175 h 201"/>
                <a:gd name="T66" fmla="*/ 93 w 166"/>
                <a:gd name="T67" fmla="*/ 201 h 201"/>
                <a:gd name="T68" fmla="*/ 166 w 166"/>
                <a:gd name="T69" fmla="*/ 201 h 201"/>
                <a:gd name="T70" fmla="*/ 166 w 166"/>
                <a:gd name="T71" fmla="*/ 175 h 201"/>
                <a:gd name="T72" fmla="*/ 164 w 166"/>
                <a:gd name="T73" fmla="*/ 17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201">
                  <a:moveTo>
                    <a:pt x="164" y="175"/>
                  </a:moveTo>
                  <a:cubicBezTo>
                    <a:pt x="158" y="175"/>
                    <a:pt x="157" y="173"/>
                    <a:pt x="151" y="165"/>
                  </a:cubicBezTo>
                  <a:cubicBezTo>
                    <a:pt x="151" y="165"/>
                    <a:pt x="107" y="104"/>
                    <a:pt x="100" y="93"/>
                  </a:cubicBezTo>
                  <a:cubicBezTo>
                    <a:pt x="105" y="86"/>
                    <a:pt x="144" y="29"/>
                    <a:pt x="144" y="29"/>
                  </a:cubicBezTo>
                  <a:cubicBezTo>
                    <a:pt x="147" y="26"/>
                    <a:pt x="148" y="25"/>
                    <a:pt x="153" y="25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9" y="25"/>
                    <a:pt x="100" y="26"/>
                    <a:pt x="101" y="27"/>
                  </a:cubicBezTo>
                  <a:cubicBezTo>
                    <a:pt x="103" y="30"/>
                    <a:pt x="99" y="35"/>
                    <a:pt x="98" y="36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0"/>
                    <a:pt x="71" y="25"/>
                    <a:pt x="76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25"/>
                    <a:pt x="19" y="30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69"/>
                    <a:pt x="12" y="175"/>
                    <a:pt x="7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3" y="201"/>
                    <a:pt x="83" y="201"/>
                    <a:pt x="83" y="201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71" y="175"/>
                    <a:pt x="64" y="170"/>
                    <a:pt x="64" y="163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7" y="111"/>
                    <a:pt x="104" y="166"/>
                    <a:pt x="104" y="166"/>
                  </a:cubicBezTo>
                  <a:cubicBezTo>
                    <a:pt x="108" y="175"/>
                    <a:pt x="101" y="175"/>
                    <a:pt x="98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166" y="201"/>
                    <a:pt x="166" y="201"/>
                    <a:pt x="166" y="201"/>
                  </a:cubicBezTo>
                  <a:cubicBezTo>
                    <a:pt x="166" y="175"/>
                    <a:pt x="166" y="175"/>
                    <a:pt x="166" y="175"/>
                  </a:cubicBezTo>
                  <a:cubicBezTo>
                    <a:pt x="164" y="175"/>
                    <a:pt x="164" y="175"/>
                    <a:pt x="164" y="175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916" y="1158"/>
              <a:ext cx="805" cy="1210"/>
            </a:xfrm>
            <a:custGeom>
              <a:avLst/>
              <a:gdLst>
                <a:gd name="T0" fmla="*/ 0 w 134"/>
                <a:gd name="T1" fmla="*/ 201 h 201"/>
                <a:gd name="T2" fmla="*/ 134 w 134"/>
                <a:gd name="T3" fmla="*/ 201 h 201"/>
                <a:gd name="T4" fmla="*/ 134 w 134"/>
                <a:gd name="T5" fmla="*/ 150 h 201"/>
                <a:gd name="T6" fmla="*/ 112 w 134"/>
                <a:gd name="T7" fmla="*/ 150 h 201"/>
                <a:gd name="T8" fmla="*/ 112 w 134"/>
                <a:gd name="T9" fmla="*/ 163 h 201"/>
                <a:gd name="T10" fmla="*/ 100 w 134"/>
                <a:gd name="T11" fmla="*/ 175 h 201"/>
                <a:gd name="T12" fmla="*/ 63 w 134"/>
                <a:gd name="T13" fmla="*/ 175 h 201"/>
                <a:gd name="T14" fmla="*/ 63 w 134"/>
                <a:gd name="T15" fmla="*/ 108 h 201"/>
                <a:gd name="T16" fmla="*/ 78 w 134"/>
                <a:gd name="T17" fmla="*/ 108 h 201"/>
                <a:gd name="T18" fmla="*/ 90 w 134"/>
                <a:gd name="T19" fmla="*/ 120 h 201"/>
                <a:gd name="T20" fmla="*/ 90 w 134"/>
                <a:gd name="T21" fmla="*/ 128 h 201"/>
                <a:gd name="T22" fmla="*/ 112 w 134"/>
                <a:gd name="T23" fmla="*/ 128 h 201"/>
                <a:gd name="T24" fmla="*/ 112 w 134"/>
                <a:gd name="T25" fmla="*/ 65 h 201"/>
                <a:gd name="T26" fmla="*/ 90 w 134"/>
                <a:gd name="T27" fmla="*/ 65 h 201"/>
                <a:gd name="T28" fmla="*/ 90 w 134"/>
                <a:gd name="T29" fmla="*/ 73 h 201"/>
                <a:gd name="T30" fmla="*/ 78 w 134"/>
                <a:gd name="T31" fmla="*/ 85 h 201"/>
                <a:gd name="T32" fmla="*/ 63 w 134"/>
                <a:gd name="T33" fmla="*/ 85 h 201"/>
                <a:gd name="T34" fmla="*/ 63 w 134"/>
                <a:gd name="T35" fmla="*/ 25 h 201"/>
                <a:gd name="T36" fmla="*/ 97 w 134"/>
                <a:gd name="T37" fmla="*/ 25 h 201"/>
                <a:gd name="T38" fmla="*/ 110 w 134"/>
                <a:gd name="T39" fmla="*/ 37 h 201"/>
                <a:gd name="T40" fmla="*/ 110 w 134"/>
                <a:gd name="T41" fmla="*/ 50 h 201"/>
                <a:gd name="T42" fmla="*/ 132 w 134"/>
                <a:gd name="T43" fmla="*/ 50 h 201"/>
                <a:gd name="T44" fmla="*/ 132 w 134"/>
                <a:gd name="T45" fmla="*/ 0 h 201"/>
                <a:gd name="T46" fmla="*/ 0 w 134"/>
                <a:gd name="T47" fmla="*/ 0 h 201"/>
                <a:gd name="T48" fmla="*/ 0 w 134"/>
                <a:gd name="T49" fmla="*/ 25 h 201"/>
                <a:gd name="T50" fmla="*/ 7 w 134"/>
                <a:gd name="T51" fmla="*/ 25 h 201"/>
                <a:gd name="T52" fmla="*/ 19 w 134"/>
                <a:gd name="T53" fmla="*/ 37 h 201"/>
                <a:gd name="T54" fmla="*/ 19 w 134"/>
                <a:gd name="T55" fmla="*/ 163 h 201"/>
                <a:gd name="T56" fmla="*/ 6 w 134"/>
                <a:gd name="T57" fmla="*/ 175 h 201"/>
                <a:gd name="T58" fmla="*/ 0 w 134"/>
                <a:gd name="T59" fmla="*/ 175 h 201"/>
                <a:gd name="T60" fmla="*/ 0 w 134"/>
                <a:gd name="T6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201">
                  <a:moveTo>
                    <a:pt x="0" y="201"/>
                  </a:moveTo>
                  <a:cubicBezTo>
                    <a:pt x="134" y="201"/>
                    <a:pt x="134" y="201"/>
                    <a:pt x="134" y="201"/>
                  </a:cubicBezTo>
                  <a:cubicBezTo>
                    <a:pt x="134" y="150"/>
                    <a:pt x="134" y="150"/>
                    <a:pt x="134" y="150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70"/>
                    <a:pt x="105" y="175"/>
                    <a:pt x="100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4" y="108"/>
                    <a:pt x="90" y="115"/>
                    <a:pt x="90" y="120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80"/>
                    <a:pt x="85" y="85"/>
                    <a:pt x="78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3" y="25"/>
                    <a:pt x="110" y="30"/>
                    <a:pt x="110" y="37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32" y="50"/>
                    <a:pt x="132" y="50"/>
                    <a:pt x="132" y="5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9" y="30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69"/>
                    <a:pt x="12" y="175"/>
                    <a:pt x="6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0" y="1158"/>
              <a:ext cx="839" cy="1210"/>
            </a:xfrm>
            <a:custGeom>
              <a:avLst/>
              <a:gdLst>
                <a:gd name="T0" fmla="*/ 111 w 140"/>
                <a:gd name="T1" fmla="*/ 201 h 201"/>
                <a:gd name="T2" fmla="*/ 111 w 140"/>
                <a:gd name="T3" fmla="*/ 175 h 201"/>
                <a:gd name="T4" fmla="*/ 103 w 140"/>
                <a:gd name="T5" fmla="*/ 175 h 201"/>
                <a:gd name="T6" fmla="*/ 91 w 140"/>
                <a:gd name="T7" fmla="*/ 163 h 201"/>
                <a:gd name="T8" fmla="*/ 91 w 140"/>
                <a:gd name="T9" fmla="*/ 25 h 201"/>
                <a:gd name="T10" fmla="*/ 109 w 140"/>
                <a:gd name="T11" fmla="*/ 25 h 201"/>
                <a:gd name="T12" fmla="*/ 121 w 140"/>
                <a:gd name="T13" fmla="*/ 37 h 201"/>
                <a:gd name="T14" fmla="*/ 121 w 140"/>
                <a:gd name="T15" fmla="*/ 55 h 201"/>
                <a:gd name="T16" fmla="*/ 140 w 140"/>
                <a:gd name="T17" fmla="*/ 55 h 201"/>
                <a:gd name="T18" fmla="*/ 140 w 140"/>
                <a:gd name="T19" fmla="*/ 0 h 201"/>
                <a:gd name="T20" fmla="*/ 0 w 140"/>
                <a:gd name="T21" fmla="*/ 0 h 201"/>
                <a:gd name="T22" fmla="*/ 0 w 140"/>
                <a:gd name="T23" fmla="*/ 55 h 201"/>
                <a:gd name="T24" fmla="*/ 20 w 140"/>
                <a:gd name="T25" fmla="*/ 55 h 201"/>
                <a:gd name="T26" fmla="*/ 20 w 140"/>
                <a:gd name="T27" fmla="*/ 37 h 201"/>
                <a:gd name="T28" fmla="*/ 32 w 140"/>
                <a:gd name="T29" fmla="*/ 25 h 201"/>
                <a:gd name="T30" fmla="*/ 50 w 140"/>
                <a:gd name="T31" fmla="*/ 25 h 201"/>
                <a:gd name="T32" fmla="*/ 50 w 140"/>
                <a:gd name="T33" fmla="*/ 163 h 201"/>
                <a:gd name="T34" fmla="*/ 38 w 140"/>
                <a:gd name="T35" fmla="*/ 175 h 201"/>
                <a:gd name="T36" fmla="*/ 29 w 140"/>
                <a:gd name="T37" fmla="*/ 175 h 201"/>
                <a:gd name="T38" fmla="*/ 29 w 140"/>
                <a:gd name="T39" fmla="*/ 201 h 201"/>
                <a:gd name="T40" fmla="*/ 111 w 140"/>
                <a:gd name="T4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201">
                  <a:moveTo>
                    <a:pt x="111" y="201"/>
                  </a:moveTo>
                  <a:cubicBezTo>
                    <a:pt x="111" y="175"/>
                    <a:pt x="111" y="175"/>
                    <a:pt x="111" y="175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96" y="175"/>
                    <a:pt x="91" y="169"/>
                    <a:pt x="91" y="16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5" y="25"/>
                    <a:pt x="121" y="30"/>
                    <a:pt x="121" y="37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0"/>
                    <a:pt x="25" y="25"/>
                    <a:pt x="32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163"/>
                    <a:pt x="50" y="163"/>
                    <a:pt x="50" y="163"/>
                  </a:cubicBezTo>
                  <a:cubicBezTo>
                    <a:pt x="50" y="170"/>
                    <a:pt x="45" y="175"/>
                    <a:pt x="38" y="175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111" y="201"/>
                    <a:pt x="111" y="201"/>
                    <a:pt x="111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544" y="1158"/>
              <a:ext cx="1200" cy="1210"/>
            </a:xfrm>
            <a:custGeom>
              <a:avLst/>
              <a:gdLst>
                <a:gd name="T0" fmla="*/ 19 w 200"/>
                <a:gd name="T1" fmla="*/ 37 h 201"/>
                <a:gd name="T2" fmla="*/ 7 w 200"/>
                <a:gd name="T3" fmla="*/ 25 h 201"/>
                <a:gd name="T4" fmla="*/ 0 w 200"/>
                <a:gd name="T5" fmla="*/ 25 h 201"/>
                <a:gd name="T6" fmla="*/ 0 w 200"/>
                <a:gd name="T7" fmla="*/ 0 h 201"/>
                <a:gd name="T8" fmla="*/ 65 w 200"/>
                <a:gd name="T9" fmla="*/ 0 h 201"/>
                <a:gd name="T10" fmla="*/ 100 w 200"/>
                <a:gd name="T11" fmla="*/ 120 h 201"/>
                <a:gd name="T12" fmla="*/ 136 w 200"/>
                <a:gd name="T13" fmla="*/ 0 h 201"/>
                <a:gd name="T14" fmla="*/ 200 w 200"/>
                <a:gd name="T15" fmla="*/ 0 h 201"/>
                <a:gd name="T16" fmla="*/ 200 w 200"/>
                <a:gd name="T17" fmla="*/ 25 h 201"/>
                <a:gd name="T18" fmla="*/ 194 w 200"/>
                <a:gd name="T19" fmla="*/ 25 h 201"/>
                <a:gd name="T20" fmla="*/ 182 w 200"/>
                <a:gd name="T21" fmla="*/ 37 h 201"/>
                <a:gd name="T22" fmla="*/ 182 w 200"/>
                <a:gd name="T23" fmla="*/ 163 h 201"/>
                <a:gd name="T24" fmla="*/ 194 w 200"/>
                <a:gd name="T25" fmla="*/ 175 h 201"/>
                <a:gd name="T26" fmla="*/ 200 w 200"/>
                <a:gd name="T27" fmla="*/ 175 h 201"/>
                <a:gd name="T28" fmla="*/ 200 w 200"/>
                <a:gd name="T29" fmla="*/ 201 h 201"/>
                <a:gd name="T30" fmla="*/ 127 w 200"/>
                <a:gd name="T31" fmla="*/ 201 h 201"/>
                <a:gd name="T32" fmla="*/ 127 w 200"/>
                <a:gd name="T33" fmla="*/ 175 h 201"/>
                <a:gd name="T34" fmla="*/ 131 w 200"/>
                <a:gd name="T35" fmla="*/ 175 h 201"/>
                <a:gd name="T36" fmla="*/ 140 w 200"/>
                <a:gd name="T37" fmla="*/ 163 h 201"/>
                <a:gd name="T38" fmla="*/ 141 w 200"/>
                <a:gd name="T39" fmla="*/ 73 h 201"/>
                <a:gd name="T40" fmla="*/ 103 w 200"/>
                <a:gd name="T41" fmla="*/ 201 h 201"/>
                <a:gd name="T42" fmla="*/ 84 w 200"/>
                <a:gd name="T43" fmla="*/ 201 h 201"/>
                <a:gd name="T44" fmla="*/ 48 w 200"/>
                <a:gd name="T45" fmla="*/ 74 h 201"/>
                <a:gd name="T46" fmla="*/ 48 w 200"/>
                <a:gd name="T47" fmla="*/ 163 h 201"/>
                <a:gd name="T48" fmla="*/ 58 w 200"/>
                <a:gd name="T49" fmla="*/ 175 h 201"/>
                <a:gd name="T50" fmla="*/ 62 w 200"/>
                <a:gd name="T51" fmla="*/ 175 h 201"/>
                <a:gd name="T52" fmla="*/ 62 w 200"/>
                <a:gd name="T53" fmla="*/ 201 h 201"/>
                <a:gd name="T54" fmla="*/ 0 w 200"/>
                <a:gd name="T55" fmla="*/ 201 h 201"/>
                <a:gd name="T56" fmla="*/ 0 w 200"/>
                <a:gd name="T57" fmla="*/ 175 h 201"/>
                <a:gd name="T58" fmla="*/ 6 w 200"/>
                <a:gd name="T59" fmla="*/ 175 h 201"/>
                <a:gd name="T60" fmla="*/ 19 w 200"/>
                <a:gd name="T61" fmla="*/ 163 h 201"/>
                <a:gd name="T62" fmla="*/ 19 w 200"/>
                <a:gd name="T63" fmla="*/ 3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201">
                  <a:moveTo>
                    <a:pt x="19" y="37"/>
                  </a:moveTo>
                  <a:cubicBezTo>
                    <a:pt x="19" y="30"/>
                    <a:pt x="12" y="25"/>
                    <a:pt x="7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194" y="25"/>
                    <a:pt x="194" y="25"/>
                    <a:pt x="194" y="25"/>
                  </a:cubicBezTo>
                  <a:cubicBezTo>
                    <a:pt x="189" y="25"/>
                    <a:pt x="182" y="30"/>
                    <a:pt x="182" y="37"/>
                  </a:cubicBezTo>
                  <a:cubicBezTo>
                    <a:pt x="182" y="163"/>
                    <a:pt x="182" y="163"/>
                    <a:pt x="182" y="163"/>
                  </a:cubicBezTo>
                  <a:cubicBezTo>
                    <a:pt x="182" y="170"/>
                    <a:pt x="188" y="175"/>
                    <a:pt x="194" y="175"/>
                  </a:cubicBezTo>
                  <a:cubicBezTo>
                    <a:pt x="200" y="175"/>
                    <a:pt x="200" y="175"/>
                    <a:pt x="200" y="175"/>
                  </a:cubicBezTo>
                  <a:cubicBezTo>
                    <a:pt x="200" y="201"/>
                    <a:pt x="200" y="201"/>
                    <a:pt x="200" y="201"/>
                  </a:cubicBezTo>
                  <a:cubicBezTo>
                    <a:pt x="127" y="201"/>
                    <a:pt x="127" y="201"/>
                    <a:pt x="127" y="201"/>
                  </a:cubicBezTo>
                  <a:cubicBezTo>
                    <a:pt x="127" y="175"/>
                    <a:pt x="127" y="175"/>
                    <a:pt x="127" y="175"/>
                  </a:cubicBezTo>
                  <a:cubicBezTo>
                    <a:pt x="131" y="175"/>
                    <a:pt x="131" y="175"/>
                    <a:pt x="131" y="175"/>
                  </a:cubicBezTo>
                  <a:cubicBezTo>
                    <a:pt x="136" y="175"/>
                    <a:pt x="140" y="170"/>
                    <a:pt x="140" y="163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03" y="201"/>
                    <a:pt x="103" y="201"/>
                    <a:pt x="103" y="201"/>
                  </a:cubicBezTo>
                  <a:cubicBezTo>
                    <a:pt x="84" y="201"/>
                    <a:pt x="84" y="201"/>
                    <a:pt x="84" y="201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70"/>
                    <a:pt x="52" y="175"/>
                    <a:pt x="58" y="175"/>
                  </a:cubicBezTo>
                  <a:cubicBezTo>
                    <a:pt x="62" y="175"/>
                    <a:pt x="62" y="175"/>
                    <a:pt x="62" y="175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6" y="175"/>
                    <a:pt x="6" y="175"/>
                    <a:pt x="6" y="175"/>
                  </a:cubicBezTo>
                  <a:cubicBezTo>
                    <a:pt x="12" y="175"/>
                    <a:pt x="19" y="170"/>
                    <a:pt x="19" y="163"/>
                  </a:cubicBezTo>
                  <a:cubicBezTo>
                    <a:pt x="19" y="163"/>
                    <a:pt x="19" y="44"/>
                    <a:pt x="19" y="37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55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116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4763616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§"/>
              <a:defRPr/>
            </a:lvl2pPr>
            <a:lvl3pPr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defRPr/>
            </a:lvl3pPr>
            <a:lvl4pPr>
              <a:buClr>
                <a:schemeClr val="tx2">
                  <a:lumMod val="20000"/>
                  <a:lumOff val="80000"/>
                </a:schemeClr>
              </a:buClr>
              <a:buSzPct val="70000"/>
              <a:buFont typeface="Wingdings" pitchFamily="2" charset="2"/>
              <a:buChar char="§"/>
              <a:defRPr/>
            </a:lvl4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525343"/>
            <a:ext cx="1882552" cy="19613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419872" y="6525343"/>
            <a:ext cx="2599928" cy="19613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32240" y="6525344"/>
            <a:ext cx="1954560" cy="164381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1" name="Grupa 10"/>
          <p:cNvGrpSpPr/>
          <p:nvPr userDrawn="1"/>
        </p:nvGrpSpPr>
        <p:grpSpPr>
          <a:xfrm>
            <a:off x="107504" y="286544"/>
            <a:ext cx="1440160" cy="766192"/>
            <a:chOff x="107504" y="286544"/>
            <a:chExt cx="1440160" cy="766192"/>
          </a:xfrm>
        </p:grpSpPr>
        <p:pic>
          <p:nvPicPr>
            <p:cNvPr id="12" name="Picture 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286544"/>
              <a:ext cx="702991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Obraz 12" descr="na61-shine-logo-400_my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655526" y="466155"/>
              <a:ext cx="892138" cy="5865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051720" y="197768"/>
            <a:ext cx="6635080" cy="998984"/>
          </a:xfrm>
        </p:spPr>
        <p:txBody>
          <a:bodyPr/>
          <a:lstStyle>
            <a:lvl1pPr algn="l">
              <a:defRPr sz="3200" b="0" strike="noStrike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85058"/>
            <a:ext cx="822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91065"/>
            <a:ext cx="8229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3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291EA-9753-44E6-A161-B2E99C94F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5058"/>
            <a:ext cx="8229600" cy="500742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3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291EA-9753-44E6-A161-B2E99C94F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3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291EA-9753-44E6-A161-B2E99C94F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797CC-036F-4D5D-95BC-671AD9E76A3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700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901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835224" cy="476250"/>
          </a:xfrm>
        </p:spPr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178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1260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281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98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558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49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845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22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324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2013-08-21</a:t>
            </a:r>
            <a:endParaRPr lang="es-E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736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5112568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§"/>
              <a:defRPr/>
            </a:lvl2pPr>
            <a:lvl3pPr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defRPr/>
            </a:lvl3pPr>
            <a:lvl4pPr>
              <a:buClr>
                <a:schemeClr val="tx2">
                  <a:lumMod val="20000"/>
                  <a:lumOff val="80000"/>
                </a:schemeClr>
              </a:buClr>
              <a:buSzPct val="70000"/>
              <a:buFont typeface="Wingdings" pitchFamily="2" charset="2"/>
              <a:buChar char="§"/>
              <a:defRPr/>
            </a:lvl4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419872" y="6617245"/>
            <a:ext cx="2599928" cy="19613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1" name="Grupa 10"/>
          <p:cNvGrpSpPr/>
          <p:nvPr userDrawn="1"/>
        </p:nvGrpSpPr>
        <p:grpSpPr>
          <a:xfrm>
            <a:off x="179512" y="142528"/>
            <a:ext cx="1440160" cy="766192"/>
            <a:chOff x="107504" y="286544"/>
            <a:chExt cx="1440160" cy="766192"/>
          </a:xfrm>
        </p:grpSpPr>
        <p:pic>
          <p:nvPicPr>
            <p:cNvPr id="12" name="Picture 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286544"/>
              <a:ext cx="702991" cy="500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Obraz 12" descr="na61-shine-logo-400_my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655526" y="466155"/>
              <a:ext cx="892138" cy="5865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691680" y="44624"/>
            <a:ext cx="6995120" cy="936104"/>
          </a:xfrm>
        </p:spPr>
        <p:txBody>
          <a:bodyPr/>
          <a:lstStyle>
            <a:lvl1pPr algn="l">
              <a:defRPr sz="3200" b="0" strike="noStrike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</a:t>
            </a:r>
            <a:r>
              <a:rPr lang="en-US" noProof="0" dirty="0" err="1" smtClean="0"/>
              <a:t>styl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617245"/>
            <a:ext cx="1882552" cy="19613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32240" y="6597352"/>
            <a:ext cx="1584176" cy="216024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797CC-036F-4D5D-95BC-671AD9E76A3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56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FF3A8-44B8-4CC2-8244-8443AF5232D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92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A44EB-D814-4FF9-96A4-0DA17E0591B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43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18AF9-4AC9-4FBF-9431-95A993F298E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3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03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1ED94-134A-4ED1-BBF7-06870DEEF1D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3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2A34C-FFB1-411D-B9D9-9D52E5EF6A3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97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1E0D8-3D7F-4DEF-A592-3C674E04DA6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35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668C9-1F7D-4667-9BC8-E6F28F5C321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04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799D0-D45B-43D0-A421-4CCA26015D1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51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D9951-9509-4D23-B767-0285A830517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03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5FE43-8E2C-4EBF-ABE7-EFD336C0DAA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2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98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54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60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519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510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645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116" r:id="rId12"/>
    <p:sldLayoutId id="2147484077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5058"/>
            <a:ext cx="8229600" cy="500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019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7741920" y="6204736"/>
            <a:ext cx="1097280" cy="219456"/>
            <a:chOff x="0" y="1158"/>
            <a:chExt cx="5760" cy="1210"/>
          </a:xfrm>
          <a:solidFill>
            <a:schemeClr val="accent2"/>
          </a:solidFill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944" y="1158"/>
              <a:ext cx="483" cy="1210"/>
            </a:xfrm>
            <a:custGeom>
              <a:avLst/>
              <a:gdLst>
                <a:gd name="T0" fmla="*/ 81 w 81"/>
                <a:gd name="T1" fmla="*/ 201 h 201"/>
                <a:gd name="T2" fmla="*/ 81 w 81"/>
                <a:gd name="T3" fmla="*/ 175 h 201"/>
                <a:gd name="T4" fmla="*/ 75 w 81"/>
                <a:gd name="T5" fmla="*/ 175 h 201"/>
                <a:gd name="T6" fmla="*/ 63 w 81"/>
                <a:gd name="T7" fmla="*/ 163 h 201"/>
                <a:gd name="T8" fmla="*/ 63 w 81"/>
                <a:gd name="T9" fmla="*/ 37 h 201"/>
                <a:gd name="T10" fmla="*/ 75 w 81"/>
                <a:gd name="T11" fmla="*/ 25 h 201"/>
                <a:gd name="T12" fmla="*/ 81 w 81"/>
                <a:gd name="T13" fmla="*/ 25 h 201"/>
                <a:gd name="T14" fmla="*/ 81 w 81"/>
                <a:gd name="T15" fmla="*/ 0 h 201"/>
                <a:gd name="T16" fmla="*/ 1 w 81"/>
                <a:gd name="T17" fmla="*/ 0 h 201"/>
                <a:gd name="T18" fmla="*/ 1 w 81"/>
                <a:gd name="T19" fmla="*/ 25 h 201"/>
                <a:gd name="T20" fmla="*/ 7 w 81"/>
                <a:gd name="T21" fmla="*/ 25 h 201"/>
                <a:gd name="T22" fmla="*/ 19 w 81"/>
                <a:gd name="T23" fmla="*/ 37 h 201"/>
                <a:gd name="T24" fmla="*/ 19 w 81"/>
                <a:gd name="T25" fmla="*/ 163 h 201"/>
                <a:gd name="T26" fmla="*/ 7 w 81"/>
                <a:gd name="T27" fmla="*/ 175 h 201"/>
                <a:gd name="T28" fmla="*/ 0 w 81"/>
                <a:gd name="T29" fmla="*/ 175 h 201"/>
                <a:gd name="T30" fmla="*/ 0 w 81"/>
                <a:gd name="T31" fmla="*/ 201 h 201"/>
                <a:gd name="T32" fmla="*/ 81 w 81"/>
                <a:gd name="T3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201">
                  <a:moveTo>
                    <a:pt x="81" y="201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69" y="175"/>
                    <a:pt x="63" y="170"/>
                    <a:pt x="63" y="163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1"/>
                    <a:pt x="69" y="25"/>
                    <a:pt x="7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25"/>
                    <a:pt x="19" y="31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70"/>
                    <a:pt x="13" y="175"/>
                    <a:pt x="7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1" y="201"/>
                    <a:pt x="81" y="201"/>
                    <a:pt x="81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805" y="1158"/>
              <a:ext cx="955" cy="1210"/>
            </a:xfrm>
            <a:custGeom>
              <a:avLst/>
              <a:gdLst>
                <a:gd name="T0" fmla="*/ 64 w 159"/>
                <a:gd name="T1" fmla="*/ 0 h 201"/>
                <a:gd name="T2" fmla="*/ 0 w 159"/>
                <a:gd name="T3" fmla="*/ 0 h 201"/>
                <a:gd name="T4" fmla="*/ 0 w 159"/>
                <a:gd name="T5" fmla="*/ 25 h 201"/>
                <a:gd name="T6" fmla="*/ 6 w 159"/>
                <a:gd name="T7" fmla="*/ 25 h 201"/>
                <a:gd name="T8" fmla="*/ 18 w 159"/>
                <a:gd name="T9" fmla="*/ 38 h 201"/>
                <a:gd name="T10" fmla="*/ 18 w 159"/>
                <a:gd name="T11" fmla="*/ 163 h 201"/>
                <a:gd name="T12" fmla="*/ 6 w 159"/>
                <a:gd name="T13" fmla="*/ 175 h 201"/>
                <a:gd name="T14" fmla="*/ 0 w 159"/>
                <a:gd name="T15" fmla="*/ 175 h 201"/>
                <a:gd name="T16" fmla="*/ 0 w 159"/>
                <a:gd name="T17" fmla="*/ 201 h 201"/>
                <a:gd name="T18" fmla="*/ 66 w 159"/>
                <a:gd name="T19" fmla="*/ 201 h 201"/>
                <a:gd name="T20" fmla="*/ 66 w 159"/>
                <a:gd name="T21" fmla="*/ 175 h 201"/>
                <a:gd name="T22" fmla="*/ 60 w 159"/>
                <a:gd name="T23" fmla="*/ 175 h 201"/>
                <a:gd name="T24" fmla="*/ 48 w 159"/>
                <a:gd name="T25" fmla="*/ 163 h 201"/>
                <a:gd name="T26" fmla="*/ 48 w 159"/>
                <a:gd name="T27" fmla="*/ 73 h 201"/>
                <a:gd name="T28" fmla="*/ 98 w 159"/>
                <a:gd name="T29" fmla="*/ 201 h 201"/>
                <a:gd name="T30" fmla="*/ 140 w 159"/>
                <a:gd name="T31" fmla="*/ 201 h 201"/>
                <a:gd name="T32" fmla="*/ 140 w 159"/>
                <a:gd name="T33" fmla="*/ 37 h 201"/>
                <a:gd name="T34" fmla="*/ 154 w 159"/>
                <a:gd name="T35" fmla="*/ 25 h 201"/>
                <a:gd name="T36" fmla="*/ 159 w 159"/>
                <a:gd name="T37" fmla="*/ 25 h 201"/>
                <a:gd name="T38" fmla="*/ 159 w 159"/>
                <a:gd name="T39" fmla="*/ 0 h 201"/>
                <a:gd name="T40" fmla="*/ 92 w 159"/>
                <a:gd name="T41" fmla="*/ 0 h 201"/>
                <a:gd name="T42" fmla="*/ 92 w 159"/>
                <a:gd name="T43" fmla="*/ 25 h 201"/>
                <a:gd name="T44" fmla="*/ 99 w 159"/>
                <a:gd name="T45" fmla="*/ 25 h 201"/>
                <a:gd name="T46" fmla="*/ 111 w 159"/>
                <a:gd name="T47" fmla="*/ 37 h 201"/>
                <a:gd name="T48" fmla="*/ 111 w 159"/>
                <a:gd name="T49" fmla="*/ 118 h 201"/>
                <a:gd name="T50" fmla="*/ 64 w 159"/>
                <a:gd name="T5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9" h="201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2" y="25"/>
                    <a:pt x="18" y="32"/>
                    <a:pt x="18" y="38"/>
                  </a:cubicBezTo>
                  <a:cubicBezTo>
                    <a:pt x="18" y="163"/>
                    <a:pt x="18" y="163"/>
                    <a:pt x="18" y="163"/>
                  </a:cubicBezTo>
                  <a:cubicBezTo>
                    <a:pt x="18" y="170"/>
                    <a:pt x="12" y="175"/>
                    <a:pt x="6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55" y="175"/>
                    <a:pt x="48" y="170"/>
                    <a:pt x="48" y="16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37"/>
                    <a:pt x="140" y="37"/>
                    <a:pt x="140" y="37"/>
                  </a:cubicBezTo>
                  <a:cubicBezTo>
                    <a:pt x="140" y="30"/>
                    <a:pt x="147" y="25"/>
                    <a:pt x="154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04" y="25"/>
                    <a:pt x="111" y="30"/>
                    <a:pt x="111" y="37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861" y="1158"/>
              <a:ext cx="994" cy="1210"/>
            </a:xfrm>
            <a:custGeom>
              <a:avLst/>
              <a:gdLst>
                <a:gd name="T0" fmla="*/ 164 w 166"/>
                <a:gd name="T1" fmla="*/ 175 h 201"/>
                <a:gd name="T2" fmla="*/ 151 w 166"/>
                <a:gd name="T3" fmla="*/ 165 h 201"/>
                <a:gd name="T4" fmla="*/ 100 w 166"/>
                <a:gd name="T5" fmla="*/ 93 h 201"/>
                <a:gd name="T6" fmla="*/ 144 w 166"/>
                <a:gd name="T7" fmla="*/ 29 h 201"/>
                <a:gd name="T8" fmla="*/ 153 w 166"/>
                <a:gd name="T9" fmla="*/ 25 h 201"/>
                <a:gd name="T10" fmla="*/ 160 w 166"/>
                <a:gd name="T11" fmla="*/ 25 h 201"/>
                <a:gd name="T12" fmla="*/ 160 w 166"/>
                <a:gd name="T13" fmla="*/ 0 h 201"/>
                <a:gd name="T14" fmla="*/ 92 w 166"/>
                <a:gd name="T15" fmla="*/ 0 h 201"/>
                <a:gd name="T16" fmla="*/ 92 w 166"/>
                <a:gd name="T17" fmla="*/ 25 h 201"/>
                <a:gd name="T18" fmla="*/ 96 w 166"/>
                <a:gd name="T19" fmla="*/ 25 h 201"/>
                <a:gd name="T20" fmla="*/ 101 w 166"/>
                <a:gd name="T21" fmla="*/ 27 h 201"/>
                <a:gd name="T22" fmla="*/ 98 w 166"/>
                <a:gd name="T23" fmla="*/ 36 h 201"/>
                <a:gd name="T24" fmla="*/ 64 w 166"/>
                <a:gd name="T25" fmla="*/ 86 h 201"/>
                <a:gd name="T26" fmla="*/ 64 w 166"/>
                <a:gd name="T27" fmla="*/ 37 h 201"/>
                <a:gd name="T28" fmla="*/ 76 w 166"/>
                <a:gd name="T29" fmla="*/ 25 h 201"/>
                <a:gd name="T30" fmla="*/ 83 w 166"/>
                <a:gd name="T31" fmla="*/ 25 h 201"/>
                <a:gd name="T32" fmla="*/ 83 w 166"/>
                <a:gd name="T33" fmla="*/ 0 h 201"/>
                <a:gd name="T34" fmla="*/ 1 w 166"/>
                <a:gd name="T35" fmla="*/ 0 h 201"/>
                <a:gd name="T36" fmla="*/ 1 w 166"/>
                <a:gd name="T37" fmla="*/ 25 h 201"/>
                <a:gd name="T38" fmla="*/ 7 w 166"/>
                <a:gd name="T39" fmla="*/ 25 h 201"/>
                <a:gd name="T40" fmla="*/ 19 w 166"/>
                <a:gd name="T41" fmla="*/ 37 h 201"/>
                <a:gd name="T42" fmla="*/ 19 w 166"/>
                <a:gd name="T43" fmla="*/ 163 h 201"/>
                <a:gd name="T44" fmla="*/ 7 w 166"/>
                <a:gd name="T45" fmla="*/ 175 h 201"/>
                <a:gd name="T46" fmla="*/ 0 w 166"/>
                <a:gd name="T47" fmla="*/ 175 h 201"/>
                <a:gd name="T48" fmla="*/ 0 w 166"/>
                <a:gd name="T49" fmla="*/ 201 h 201"/>
                <a:gd name="T50" fmla="*/ 83 w 166"/>
                <a:gd name="T51" fmla="*/ 201 h 201"/>
                <a:gd name="T52" fmla="*/ 83 w 166"/>
                <a:gd name="T53" fmla="*/ 175 h 201"/>
                <a:gd name="T54" fmla="*/ 77 w 166"/>
                <a:gd name="T55" fmla="*/ 175 h 201"/>
                <a:gd name="T56" fmla="*/ 64 w 166"/>
                <a:gd name="T57" fmla="*/ 163 h 201"/>
                <a:gd name="T58" fmla="*/ 64 w 166"/>
                <a:gd name="T59" fmla="*/ 108 h 201"/>
                <a:gd name="T60" fmla="*/ 104 w 166"/>
                <a:gd name="T61" fmla="*/ 166 h 201"/>
                <a:gd name="T62" fmla="*/ 98 w 166"/>
                <a:gd name="T63" fmla="*/ 175 h 201"/>
                <a:gd name="T64" fmla="*/ 94 w 166"/>
                <a:gd name="T65" fmla="*/ 175 h 201"/>
                <a:gd name="T66" fmla="*/ 93 w 166"/>
                <a:gd name="T67" fmla="*/ 201 h 201"/>
                <a:gd name="T68" fmla="*/ 166 w 166"/>
                <a:gd name="T69" fmla="*/ 201 h 201"/>
                <a:gd name="T70" fmla="*/ 166 w 166"/>
                <a:gd name="T71" fmla="*/ 175 h 201"/>
                <a:gd name="T72" fmla="*/ 164 w 166"/>
                <a:gd name="T73" fmla="*/ 17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201">
                  <a:moveTo>
                    <a:pt x="164" y="175"/>
                  </a:moveTo>
                  <a:cubicBezTo>
                    <a:pt x="158" y="175"/>
                    <a:pt x="157" y="173"/>
                    <a:pt x="151" y="165"/>
                  </a:cubicBezTo>
                  <a:cubicBezTo>
                    <a:pt x="151" y="165"/>
                    <a:pt x="107" y="104"/>
                    <a:pt x="100" y="93"/>
                  </a:cubicBezTo>
                  <a:cubicBezTo>
                    <a:pt x="105" y="86"/>
                    <a:pt x="144" y="29"/>
                    <a:pt x="144" y="29"/>
                  </a:cubicBezTo>
                  <a:cubicBezTo>
                    <a:pt x="147" y="26"/>
                    <a:pt x="148" y="25"/>
                    <a:pt x="153" y="25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9" y="25"/>
                    <a:pt x="100" y="26"/>
                    <a:pt x="101" y="27"/>
                  </a:cubicBezTo>
                  <a:cubicBezTo>
                    <a:pt x="103" y="30"/>
                    <a:pt x="99" y="35"/>
                    <a:pt x="98" y="36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0"/>
                    <a:pt x="71" y="25"/>
                    <a:pt x="76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25"/>
                    <a:pt x="19" y="30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69"/>
                    <a:pt x="12" y="175"/>
                    <a:pt x="7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3" y="201"/>
                    <a:pt x="83" y="201"/>
                    <a:pt x="83" y="201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71" y="175"/>
                    <a:pt x="64" y="170"/>
                    <a:pt x="64" y="163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7" y="111"/>
                    <a:pt x="104" y="166"/>
                    <a:pt x="104" y="166"/>
                  </a:cubicBezTo>
                  <a:cubicBezTo>
                    <a:pt x="108" y="175"/>
                    <a:pt x="101" y="175"/>
                    <a:pt x="98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166" y="201"/>
                    <a:pt x="166" y="201"/>
                    <a:pt x="166" y="201"/>
                  </a:cubicBezTo>
                  <a:cubicBezTo>
                    <a:pt x="166" y="175"/>
                    <a:pt x="166" y="175"/>
                    <a:pt x="166" y="175"/>
                  </a:cubicBezTo>
                  <a:cubicBezTo>
                    <a:pt x="164" y="175"/>
                    <a:pt x="164" y="175"/>
                    <a:pt x="164" y="175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916" y="1158"/>
              <a:ext cx="805" cy="1210"/>
            </a:xfrm>
            <a:custGeom>
              <a:avLst/>
              <a:gdLst>
                <a:gd name="T0" fmla="*/ 0 w 134"/>
                <a:gd name="T1" fmla="*/ 201 h 201"/>
                <a:gd name="T2" fmla="*/ 134 w 134"/>
                <a:gd name="T3" fmla="*/ 201 h 201"/>
                <a:gd name="T4" fmla="*/ 134 w 134"/>
                <a:gd name="T5" fmla="*/ 150 h 201"/>
                <a:gd name="T6" fmla="*/ 112 w 134"/>
                <a:gd name="T7" fmla="*/ 150 h 201"/>
                <a:gd name="T8" fmla="*/ 112 w 134"/>
                <a:gd name="T9" fmla="*/ 163 h 201"/>
                <a:gd name="T10" fmla="*/ 100 w 134"/>
                <a:gd name="T11" fmla="*/ 175 h 201"/>
                <a:gd name="T12" fmla="*/ 63 w 134"/>
                <a:gd name="T13" fmla="*/ 175 h 201"/>
                <a:gd name="T14" fmla="*/ 63 w 134"/>
                <a:gd name="T15" fmla="*/ 108 h 201"/>
                <a:gd name="T16" fmla="*/ 78 w 134"/>
                <a:gd name="T17" fmla="*/ 108 h 201"/>
                <a:gd name="T18" fmla="*/ 90 w 134"/>
                <a:gd name="T19" fmla="*/ 120 h 201"/>
                <a:gd name="T20" fmla="*/ 90 w 134"/>
                <a:gd name="T21" fmla="*/ 128 h 201"/>
                <a:gd name="T22" fmla="*/ 112 w 134"/>
                <a:gd name="T23" fmla="*/ 128 h 201"/>
                <a:gd name="T24" fmla="*/ 112 w 134"/>
                <a:gd name="T25" fmla="*/ 65 h 201"/>
                <a:gd name="T26" fmla="*/ 90 w 134"/>
                <a:gd name="T27" fmla="*/ 65 h 201"/>
                <a:gd name="T28" fmla="*/ 90 w 134"/>
                <a:gd name="T29" fmla="*/ 73 h 201"/>
                <a:gd name="T30" fmla="*/ 78 w 134"/>
                <a:gd name="T31" fmla="*/ 85 h 201"/>
                <a:gd name="T32" fmla="*/ 63 w 134"/>
                <a:gd name="T33" fmla="*/ 85 h 201"/>
                <a:gd name="T34" fmla="*/ 63 w 134"/>
                <a:gd name="T35" fmla="*/ 25 h 201"/>
                <a:gd name="T36" fmla="*/ 97 w 134"/>
                <a:gd name="T37" fmla="*/ 25 h 201"/>
                <a:gd name="T38" fmla="*/ 110 w 134"/>
                <a:gd name="T39" fmla="*/ 37 h 201"/>
                <a:gd name="T40" fmla="*/ 110 w 134"/>
                <a:gd name="T41" fmla="*/ 50 h 201"/>
                <a:gd name="T42" fmla="*/ 132 w 134"/>
                <a:gd name="T43" fmla="*/ 50 h 201"/>
                <a:gd name="T44" fmla="*/ 132 w 134"/>
                <a:gd name="T45" fmla="*/ 0 h 201"/>
                <a:gd name="T46" fmla="*/ 0 w 134"/>
                <a:gd name="T47" fmla="*/ 0 h 201"/>
                <a:gd name="T48" fmla="*/ 0 w 134"/>
                <a:gd name="T49" fmla="*/ 25 h 201"/>
                <a:gd name="T50" fmla="*/ 7 w 134"/>
                <a:gd name="T51" fmla="*/ 25 h 201"/>
                <a:gd name="T52" fmla="*/ 19 w 134"/>
                <a:gd name="T53" fmla="*/ 37 h 201"/>
                <a:gd name="T54" fmla="*/ 19 w 134"/>
                <a:gd name="T55" fmla="*/ 163 h 201"/>
                <a:gd name="T56" fmla="*/ 6 w 134"/>
                <a:gd name="T57" fmla="*/ 175 h 201"/>
                <a:gd name="T58" fmla="*/ 0 w 134"/>
                <a:gd name="T59" fmla="*/ 175 h 201"/>
                <a:gd name="T60" fmla="*/ 0 w 134"/>
                <a:gd name="T6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201">
                  <a:moveTo>
                    <a:pt x="0" y="201"/>
                  </a:moveTo>
                  <a:cubicBezTo>
                    <a:pt x="134" y="201"/>
                    <a:pt x="134" y="201"/>
                    <a:pt x="134" y="201"/>
                  </a:cubicBezTo>
                  <a:cubicBezTo>
                    <a:pt x="134" y="150"/>
                    <a:pt x="134" y="150"/>
                    <a:pt x="134" y="150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70"/>
                    <a:pt x="105" y="175"/>
                    <a:pt x="100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4" y="108"/>
                    <a:pt x="90" y="115"/>
                    <a:pt x="90" y="120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80"/>
                    <a:pt x="85" y="85"/>
                    <a:pt x="78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3" y="25"/>
                    <a:pt x="110" y="30"/>
                    <a:pt x="110" y="37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32" y="50"/>
                    <a:pt x="132" y="50"/>
                    <a:pt x="132" y="5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9" y="30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69"/>
                    <a:pt x="12" y="175"/>
                    <a:pt x="6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0" y="1158"/>
              <a:ext cx="839" cy="1210"/>
            </a:xfrm>
            <a:custGeom>
              <a:avLst/>
              <a:gdLst>
                <a:gd name="T0" fmla="*/ 111 w 140"/>
                <a:gd name="T1" fmla="*/ 201 h 201"/>
                <a:gd name="T2" fmla="*/ 111 w 140"/>
                <a:gd name="T3" fmla="*/ 175 h 201"/>
                <a:gd name="T4" fmla="*/ 103 w 140"/>
                <a:gd name="T5" fmla="*/ 175 h 201"/>
                <a:gd name="T6" fmla="*/ 91 w 140"/>
                <a:gd name="T7" fmla="*/ 163 h 201"/>
                <a:gd name="T8" fmla="*/ 91 w 140"/>
                <a:gd name="T9" fmla="*/ 25 h 201"/>
                <a:gd name="T10" fmla="*/ 109 w 140"/>
                <a:gd name="T11" fmla="*/ 25 h 201"/>
                <a:gd name="T12" fmla="*/ 121 w 140"/>
                <a:gd name="T13" fmla="*/ 37 h 201"/>
                <a:gd name="T14" fmla="*/ 121 w 140"/>
                <a:gd name="T15" fmla="*/ 55 h 201"/>
                <a:gd name="T16" fmla="*/ 140 w 140"/>
                <a:gd name="T17" fmla="*/ 55 h 201"/>
                <a:gd name="T18" fmla="*/ 140 w 140"/>
                <a:gd name="T19" fmla="*/ 0 h 201"/>
                <a:gd name="T20" fmla="*/ 0 w 140"/>
                <a:gd name="T21" fmla="*/ 0 h 201"/>
                <a:gd name="T22" fmla="*/ 0 w 140"/>
                <a:gd name="T23" fmla="*/ 55 h 201"/>
                <a:gd name="T24" fmla="*/ 20 w 140"/>
                <a:gd name="T25" fmla="*/ 55 h 201"/>
                <a:gd name="T26" fmla="*/ 20 w 140"/>
                <a:gd name="T27" fmla="*/ 37 h 201"/>
                <a:gd name="T28" fmla="*/ 32 w 140"/>
                <a:gd name="T29" fmla="*/ 25 h 201"/>
                <a:gd name="T30" fmla="*/ 50 w 140"/>
                <a:gd name="T31" fmla="*/ 25 h 201"/>
                <a:gd name="T32" fmla="*/ 50 w 140"/>
                <a:gd name="T33" fmla="*/ 163 h 201"/>
                <a:gd name="T34" fmla="*/ 38 w 140"/>
                <a:gd name="T35" fmla="*/ 175 h 201"/>
                <a:gd name="T36" fmla="*/ 29 w 140"/>
                <a:gd name="T37" fmla="*/ 175 h 201"/>
                <a:gd name="T38" fmla="*/ 29 w 140"/>
                <a:gd name="T39" fmla="*/ 201 h 201"/>
                <a:gd name="T40" fmla="*/ 111 w 140"/>
                <a:gd name="T4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201">
                  <a:moveTo>
                    <a:pt x="111" y="201"/>
                  </a:moveTo>
                  <a:cubicBezTo>
                    <a:pt x="111" y="175"/>
                    <a:pt x="111" y="175"/>
                    <a:pt x="111" y="175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96" y="175"/>
                    <a:pt x="91" y="169"/>
                    <a:pt x="91" y="16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5" y="25"/>
                    <a:pt x="121" y="30"/>
                    <a:pt x="121" y="37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0"/>
                    <a:pt x="25" y="25"/>
                    <a:pt x="32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163"/>
                    <a:pt x="50" y="163"/>
                    <a:pt x="50" y="163"/>
                  </a:cubicBezTo>
                  <a:cubicBezTo>
                    <a:pt x="50" y="170"/>
                    <a:pt x="45" y="175"/>
                    <a:pt x="38" y="175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111" y="201"/>
                    <a:pt x="111" y="201"/>
                    <a:pt x="111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544" y="1158"/>
              <a:ext cx="1200" cy="1210"/>
            </a:xfrm>
            <a:custGeom>
              <a:avLst/>
              <a:gdLst>
                <a:gd name="T0" fmla="*/ 19 w 200"/>
                <a:gd name="T1" fmla="*/ 37 h 201"/>
                <a:gd name="T2" fmla="*/ 7 w 200"/>
                <a:gd name="T3" fmla="*/ 25 h 201"/>
                <a:gd name="T4" fmla="*/ 0 w 200"/>
                <a:gd name="T5" fmla="*/ 25 h 201"/>
                <a:gd name="T6" fmla="*/ 0 w 200"/>
                <a:gd name="T7" fmla="*/ 0 h 201"/>
                <a:gd name="T8" fmla="*/ 65 w 200"/>
                <a:gd name="T9" fmla="*/ 0 h 201"/>
                <a:gd name="T10" fmla="*/ 100 w 200"/>
                <a:gd name="T11" fmla="*/ 120 h 201"/>
                <a:gd name="T12" fmla="*/ 136 w 200"/>
                <a:gd name="T13" fmla="*/ 0 h 201"/>
                <a:gd name="T14" fmla="*/ 200 w 200"/>
                <a:gd name="T15" fmla="*/ 0 h 201"/>
                <a:gd name="T16" fmla="*/ 200 w 200"/>
                <a:gd name="T17" fmla="*/ 25 h 201"/>
                <a:gd name="T18" fmla="*/ 194 w 200"/>
                <a:gd name="T19" fmla="*/ 25 h 201"/>
                <a:gd name="T20" fmla="*/ 182 w 200"/>
                <a:gd name="T21" fmla="*/ 37 h 201"/>
                <a:gd name="T22" fmla="*/ 182 w 200"/>
                <a:gd name="T23" fmla="*/ 163 h 201"/>
                <a:gd name="T24" fmla="*/ 194 w 200"/>
                <a:gd name="T25" fmla="*/ 175 h 201"/>
                <a:gd name="T26" fmla="*/ 200 w 200"/>
                <a:gd name="T27" fmla="*/ 175 h 201"/>
                <a:gd name="T28" fmla="*/ 200 w 200"/>
                <a:gd name="T29" fmla="*/ 201 h 201"/>
                <a:gd name="T30" fmla="*/ 127 w 200"/>
                <a:gd name="T31" fmla="*/ 201 h 201"/>
                <a:gd name="T32" fmla="*/ 127 w 200"/>
                <a:gd name="T33" fmla="*/ 175 h 201"/>
                <a:gd name="T34" fmla="*/ 131 w 200"/>
                <a:gd name="T35" fmla="*/ 175 h 201"/>
                <a:gd name="T36" fmla="*/ 140 w 200"/>
                <a:gd name="T37" fmla="*/ 163 h 201"/>
                <a:gd name="T38" fmla="*/ 141 w 200"/>
                <a:gd name="T39" fmla="*/ 73 h 201"/>
                <a:gd name="T40" fmla="*/ 103 w 200"/>
                <a:gd name="T41" fmla="*/ 201 h 201"/>
                <a:gd name="T42" fmla="*/ 84 w 200"/>
                <a:gd name="T43" fmla="*/ 201 h 201"/>
                <a:gd name="T44" fmla="*/ 48 w 200"/>
                <a:gd name="T45" fmla="*/ 74 h 201"/>
                <a:gd name="T46" fmla="*/ 48 w 200"/>
                <a:gd name="T47" fmla="*/ 163 h 201"/>
                <a:gd name="T48" fmla="*/ 58 w 200"/>
                <a:gd name="T49" fmla="*/ 175 h 201"/>
                <a:gd name="T50" fmla="*/ 62 w 200"/>
                <a:gd name="T51" fmla="*/ 175 h 201"/>
                <a:gd name="T52" fmla="*/ 62 w 200"/>
                <a:gd name="T53" fmla="*/ 201 h 201"/>
                <a:gd name="T54" fmla="*/ 0 w 200"/>
                <a:gd name="T55" fmla="*/ 201 h 201"/>
                <a:gd name="T56" fmla="*/ 0 w 200"/>
                <a:gd name="T57" fmla="*/ 175 h 201"/>
                <a:gd name="T58" fmla="*/ 6 w 200"/>
                <a:gd name="T59" fmla="*/ 175 h 201"/>
                <a:gd name="T60" fmla="*/ 19 w 200"/>
                <a:gd name="T61" fmla="*/ 163 h 201"/>
                <a:gd name="T62" fmla="*/ 19 w 200"/>
                <a:gd name="T63" fmla="*/ 3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201">
                  <a:moveTo>
                    <a:pt x="19" y="37"/>
                  </a:moveTo>
                  <a:cubicBezTo>
                    <a:pt x="19" y="30"/>
                    <a:pt x="12" y="25"/>
                    <a:pt x="7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194" y="25"/>
                    <a:pt x="194" y="25"/>
                    <a:pt x="194" y="25"/>
                  </a:cubicBezTo>
                  <a:cubicBezTo>
                    <a:pt x="189" y="25"/>
                    <a:pt x="182" y="30"/>
                    <a:pt x="182" y="37"/>
                  </a:cubicBezTo>
                  <a:cubicBezTo>
                    <a:pt x="182" y="163"/>
                    <a:pt x="182" y="163"/>
                    <a:pt x="182" y="163"/>
                  </a:cubicBezTo>
                  <a:cubicBezTo>
                    <a:pt x="182" y="170"/>
                    <a:pt x="188" y="175"/>
                    <a:pt x="194" y="175"/>
                  </a:cubicBezTo>
                  <a:cubicBezTo>
                    <a:pt x="200" y="175"/>
                    <a:pt x="200" y="175"/>
                    <a:pt x="200" y="175"/>
                  </a:cubicBezTo>
                  <a:cubicBezTo>
                    <a:pt x="200" y="201"/>
                    <a:pt x="200" y="201"/>
                    <a:pt x="200" y="201"/>
                  </a:cubicBezTo>
                  <a:cubicBezTo>
                    <a:pt x="127" y="201"/>
                    <a:pt x="127" y="201"/>
                    <a:pt x="127" y="201"/>
                  </a:cubicBezTo>
                  <a:cubicBezTo>
                    <a:pt x="127" y="175"/>
                    <a:pt x="127" y="175"/>
                    <a:pt x="127" y="175"/>
                  </a:cubicBezTo>
                  <a:cubicBezTo>
                    <a:pt x="131" y="175"/>
                    <a:pt x="131" y="175"/>
                    <a:pt x="131" y="175"/>
                  </a:cubicBezTo>
                  <a:cubicBezTo>
                    <a:pt x="136" y="175"/>
                    <a:pt x="140" y="170"/>
                    <a:pt x="140" y="163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03" y="201"/>
                    <a:pt x="103" y="201"/>
                    <a:pt x="103" y="201"/>
                  </a:cubicBezTo>
                  <a:cubicBezTo>
                    <a:pt x="84" y="201"/>
                    <a:pt x="84" y="201"/>
                    <a:pt x="84" y="201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70"/>
                    <a:pt x="52" y="175"/>
                    <a:pt x="58" y="175"/>
                  </a:cubicBezTo>
                  <a:cubicBezTo>
                    <a:pt x="62" y="175"/>
                    <a:pt x="62" y="175"/>
                    <a:pt x="62" y="175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6" y="175"/>
                    <a:pt x="6" y="175"/>
                    <a:pt x="6" y="175"/>
                  </a:cubicBezTo>
                  <a:cubicBezTo>
                    <a:pt x="12" y="175"/>
                    <a:pt x="19" y="170"/>
                    <a:pt x="19" y="163"/>
                  </a:cubicBezTo>
                  <a:cubicBezTo>
                    <a:pt x="19" y="163"/>
                    <a:pt x="19" y="44"/>
                    <a:pt x="19" y="37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6" name="Picture 5" descr="Stronger Horz_gray-white-orange.ep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51" y="6649720"/>
            <a:ext cx="5943600" cy="13208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3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</p:sldLayoutIdLst>
  <p:hf hdr="0" ftr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200" kern="1200" cap="small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82625" indent="-225425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090613" indent="-176213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43050" indent="-17145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05013" indent="-176213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y Design PMS cool gray 3.eps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9" y="5107329"/>
            <a:ext cx="8181468" cy="16306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5058"/>
            <a:ext cx="8229600" cy="500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019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6" name="Picture 5" descr="Stronger Horz_gray-white-orange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51" y="6649720"/>
            <a:ext cx="5943600" cy="13208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3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291EA-9753-44E6-A161-B2E99C94FCA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6726238" y="219586"/>
            <a:ext cx="2112962" cy="457200"/>
            <a:chOff x="0" y="1158"/>
            <a:chExt cx="5760" cy="1210"/>
          </a:xfrm>
          <a:solidFill>
            <a:schemeClr val="accent2"/>
          </a:solidFill>
        </p:grpSpPr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944" y="1158"/>
              <a:ext cx="483" cy="1210"/>
            </a:xfrm>
            <a:custGeom>
              <a:avLst/>
              <a:gdLst>
                <a:gd name="T0" fmla="*/ 81 w 81"/>
                <a:gd name="T1" fmla="*/ 201 h 201"/>
                <a:gd name="T2" fmla="*/ 81 w 81"/>
                <a:gd name="T3" fmla="*/ 175 h 201"/>
                <a:gd name="T4" fmla="*/ 75 w 81"/>
                <a:gd name="T5" fmla="*/ 175 h 201"/>
                <a:gd name="T6" fmla="*/ 63 w 81"/>
                <a:gd name="T7" fmla="*/ 163 h 201"/>
                <a:gd name="T8" fmla="*/ 63 w 81"/>
                <a:gd name="T9" fmla="*/ 37 h 201"/>
                <a:gd name="T10" fmla="*/ 75 w 81"/>
                <a:gd name="T11" fmla="*/ 25 h 201"/>
                <a:gd name="T12" fmla="*/ 81 w 81"/>
                <a:gd name="T13" fmla="*/ 25 h 201"/>
                <a:gd name="T14" fmla="*/ 81 w 81"/>
                <a:gd name="T15" fmla="*/ 0 h 201"/>
                <a:gd name="T16" fmla="*/ 1 w 81"/>
                <a:gd name="T17" fmla="*/ 0 h 201"/>
                <a:gd name="T18" fmla="*/ 1 w 81"/>
                <a:gd name="T19" fmla="*/ 25 h 201"/>
                <a:gd name="T20" fmla="*/ 7 w 81"/>
                <a:gd name="T21" fmla="*/ 25 h 201"/>
                <a:gd name="T22" fmla="*/ 19 w 81"/>
                <a:gd name="T23" fmla="*/ 37 h 201"/>
                <a:gd name="T24" fmla="*/ 19 w 81"/>
                <a:gd name="T25" fmla="*/ 163 h 201"/>
                <a:gd name="T26" fmla="*/ 7 w 81"/>
                <a:gd name="T27" fmla="*/ 175 h 201"/>
                <a:gd name="T28" fmla="*/ 0 w 81"/>
                <a:gd name="T29" fmla="*/ 175 h 201"/>
                <a:gd name="T30" fmla="*/ 0 w 81"/>
                <a:gd name="T31" fmla="*/ 201 h 201"/>
                <a:gd name="T32" fmla="*/ 81 w 81"/>
                <a:gd name="T3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201">
                  <a:moveTo>
                    <a:pt x="81" y="201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69" y="175"/>
                    <a:pt x="63" y="170"/>
                    <a:pt x="63" y="163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1"/>
                    <a:pt x="69" y="25"/>
                    <a:pt x="7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25"/>
                    <a:pt x="19" y="31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70"/>
                    <a:pt x="13" y="175"/>
                    <a:pt x="7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1" y="201"/>
                    <a:pt x="81" y="201"/>
                    <a:pt x="81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805" y="1158"/>
              <a:ext cx="955" cy="1210"/>
            </a:xfrm>
            <a:custGeom>
              <a:avLst/>
              <a:gdLst>
                <a:gd name="T0" fmla="*/ 64 w 159"/>
                <a:gd name="T1" fmla="*/ 0 h 201"/>
                <a:gd name="T2" fmla="*/ 0 w 159"/>
                <a:gd name="T3" fmla="*/ 0 h 201"/>
                <a:gd name="T4" fmla="*/ 0 w 159"/>
                <a:gd name="T5" fmla="*/ 25 h 201"/>
                <a:gd name="T6" fmla="*/ 6 w 159"/>
                <a:gd name="T7" fmla="*/ 25 h 201"/>
                <a:gd name="T8" fmla="*/ 18 w 159"/>
                <a:gd name="T9" fmla="*/ 38 h 201"/>
                <a:gd name="T10" fmla="*/ 18 w 159"/>
                <a:gd name="T11" fmla="*/ 163 h 201"/>
                <a:gd name="T12" fmla="*/ 6 w 159"/>
                <a:gd name="T13" fmla="*/ 175 h 201"/>
                <a:gd name="T14" fmla="*/ 0 w 159"/>
                <a:gd name="T15" fmla="*/ 175 h 201"/>
                <a:gd name="T16" fmla="*/ 0 w 159"/>
                <a:gd name="T17" fmla="*/ 201 h 201"/>
                <a:gd name="T18" fmla="*/ 66 w 159"/>
                <a:gd name="T19" fmla="*/ 201 h 201"/>
                <a:gd name="T20" fmla="*/ 66 w 159"/>
                <a:gd name="T21" fmla="*/ 175 h 201"/>
                <a:gd name="T22" fmla="*/ 60 w 159"/>
                <a:gd name="T23" fmla="*/ 175 h 201"/>
                <a:gd name="T24" fmla="*/ 48 w 159"/>
                <a:gd name="T25" fmla="*/ 163 h 201"/>
                <a:gd name="T26" fmla="*/ 48 w 159"/>
                <a:gd name="T27" fmla="*/ 73 h 201"/>
                <a:gd name="T28" fmla="*/ 98 w 159"/>
                <a:gd name="T29" fmla="*/ 201 h 201"/>
                <a:gd name="T30" fmla="*/ 140 w 159"/>
                <a:gd name="T31" fmla="*/ 201 h 201"/>
                <a:gd name="T32" fmla="*/ 140 w 159"/>
                <a:gd name="T33" fmla="*/ 37 h 201"/>
                <a:gd name="T34" fmla="*/ 154 w 159"/>
                <a:gd name="T35" fmla="*/ 25 h 201"/>
                <a:gd name="T36" fmla="*/ 159 w 159"/>
                <a:gd name="T37" fmla="*/ 25 h 201"/>
                <a:gd name="T38" fmla="*/ 159 w 159"/>
                <a:gd name="T39" fmla="*/ 0 h 201"/>
                <a:gd name="T40" fmla="*/ 92 w 159"/>
                <a:gd name="T41" fmla="*/ 0 h 201"/>
                <a:gd name="T42" fmla="*/ 92 w 159"/>
                <a:gd name="T43" fmla="*/ 25 h 201"/>
                <a:gd name="T44" fmla="*/ 99 w 159"/>
                <a:gd name="T45" fmla="*/ 25 h 201"/>
                <a:gd name="T46" fmla="*/ 111 w 159"/>
                <a:gd name="T47" fmla="*/ 37 h 201"/>
                <a:gd name="T48" fmla="*/ 111 w 159"/>
                <a:gd name="T49" fmla="*/ 118 h 201"/>
                <a:gd name="T50" fmla="*/ 64 w 159"/>
                <a:gd name="T5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9" h="201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2" y="25"/>
                    <a:pt x="18" y="32"/>
                    <a:pt x="18" y="38"/>
                  </a:cubicBezTo>
                  <a:cubicBezTo>
                    <a:pt x="18" y="163"/>
                    <a:pt x="18" y="163"/>
                    <a:pt x="18" y="163"/>
                  </a:cubicBezTo>
                  <a:cubicBezTo>
                    <a:pt x="18" y="170"/>
                    <a:pt x="12" y="175"/>
                    <a:pt x="6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55" y="175"/>
                    <a:pt x="48" y="170"/>
                    <a:pt x="48" y="16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37"/>
                    <a:pt x="140" y="37"/>
                    <a:pt x="140" y="37"/>
                  </a:cubicBezTo>
                  <a:cubicBezTo>
                    <a:pt x="140" y="30"/>
                    <a:pt x="147" y="25"/>
                    <a:pt x="154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04" y="25"/>
                    <a:pt x="111" y="30"/>
                    <a:pt x="111" y="37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861" y="1158"/>
              <a:ext cx="994" cy="1210"/>
            </a:xfrm>
            <a:custGeom>
              <a:avLst/>
              <a:gdLst>
                <a:gd name="T0" fmla="*/ 164 w 166"/>
                <a:gd name="T1" fmla="*/ 175 h 201"/>
                <a:gd name="T2" fmla="*/ 151 w 166"/>
                <a:gd name="T3" fmla="*/ 165 h 201"/>
                <a:gd name="T4" fmla="*/ 100 w 166"/>
                <a:gd name="T5" fmla="*/ 93 h 201"/>
                <a:gd name="T6" fmla="*/ 144 w 166"/>
                <a:gd name="T7" fmla="*/ 29 h 201"/>
                <a:gd name="T8" fmla="*/ 153 w 166"/>
                <a:gd name="T9" fmla="*/ 25 h 201"/>
                <a:gd name="T10" fmla="*/ 160 w 166"/>
                <a:gd name="T11" fmla="*/ 25 h 201"/>
                <a:gd name="T12" fmla="*/ 160 w 166"/>
                <a:gd name="T13" fmla="*/ 0 h 201"/>
                <a:gd name="T14" fmla="*/ 92 w 166"/>
                <a:gd name="T15" fmla="*/ 0 h 201"/>
                <a:gd name="T16" fmla="*/ 92 w 166"/>
                <a:gd name="T17" fmla="*/ 25 h 201"/>
                <a:gd name="T18" fmla="*/ 96 w 166"/>
                <a:gd name="T19" fmla="*/ 25 h 201"/>
                <a:gd name="T20" fmla="*/ 101 w 166"/>
                <a:gd name="T21" fmla="*/ 27 h 201"/>
                <a:gd name="T22" fmla="*/ 98 w 166"/>
                <a:gd name="T23" fmla="*/ 36 h 201"/>
                <a:gd name="T24" fmla="*/ 64 w 166"/>
                <a:gd name="T25" fmla="*/ 86 h 201"/>
                <a:gd name="T26" fmla="*/ 64 w 166"/>
                <a:gd name="T27" fmla="*/ 37 h 201"/>
                <a:gd name="T28" fmla="*/ 76 w 166"/>
                <a:gd name="T29" fmla="*/ 25 h 201"/>
                <a:gd name="T30" fmla="*/ 83 w 166"/>
                <a:gd name="T31" fmla="*/ 25 h 201"/>
                <a:gd name="T32" fmla="*/ 83 w 166"/>
                <a:gd name="T33" fmla="*/ 0 h 201"/>
                <a:gd name="T34" fmla="*/ 1 w 166"/>
                <a:gd name="T35" fmla="*/ 0 h 201"/>
                <a:gd name="T36" fmla="*/ 1 w 166"/>
                <a:gd name="T37" fmla="*/ 25 h 201"/>
                <a:gd name="T38" fmla="*/ 7 w 166"/>
                <a:gd name="T39" fmla="*/ 25 h 201"/>
                <a:gd name="T40" fmla="*/ 19 w 166"/>
                <a:gd name="T41" fmla="*/ 37 h 201"/>
                <a:gd name="T42" fmla="*/ 19 w 166"/>
                <a:gd name="T43" fmla="*/ 163 h 201"/>
                <a:gd name="T44" fmla="*/ 7 w 166"/>
                <a:gd name="T45" fmla="*/ 175 h 201"/>
                <a:gd name="T46" fmla="*/ 0 w 166"/>
                <a:gd name="T47" fmla="*/ 175 h 201"/>
                <a:gd name="T48" fmla="*/ 0 w 166"/>
                <a:gd name="T49" fmla="*/ 201 h 201"/>
                <a:gd name="T50" fmla="*/ 83 w 166"/>
                <a:gd name="T51" fmla="*/ 201 h 201"/>
                <a:gd name="T52" fmla="*/ 83 w 166"/>
                <a:gd name="T53" fmla="*/ 175 h 201"/>
                <a:gd name="T54" fmla="*/ 77 w 166"/>
                <a:gd name="T55" fmla="*/ 175 h 201"/>
                <a:gd name="T56" fmla="*/ 64 w 166"/>
                <a:gd name="T57" fmla="*/ 163 h 201"/>
                <a:gd name="T58" fmla="*/ 64 w 166"/>
                <a:gd name="T59" fmla="*/ 108 h 201"/>
                <a:gd name="T60" fmla="*/ 104 w 166"/>
                <a:gd name="T61" fmla="*/ 166 h 201"/>
                <a:gd name="T62" fmla="*/ 98 w 166"/>
                <a:gd name="T63" fmla="*/ 175 h 201"/>
                <a:gd name="T64" fmla="*/ 94 w 166"/>
                <a:gd name="T65" fmla="*/ 175 h 201"/>
                <a:gd name="T66" fmla="*/ 93 w 166"/>
                <a:gd name="T67" fmla="*/ 201 h 201"/>
                <a:gd name="T68" fmla="*/ 166 w 166"/>
                <a:gd name="T69" fmla="*/ 201 h 201"/>
                <a:gd name="T70" fmla="*/ 166 w 166"/>
                <a:gd name="T71" fmla="*/ 175 h 201"/>
                <a:gd name="T72" fmla="*/ 164 w 166"/>
                <a:gd name="T73" fmla="*/ 17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201">
                  <a:moveTo>
                    <a:pt x="164" y="175"/>
                  </a:moveTo>
                  <a:cubicBezTo>
                    <a:pt x="158" y="175"/>
                    <a:pt x="157" y="173"/>
                    <a:pt x="151" y="165"/>
                  </a:cubicBezTo>
                  <a:cubicBezTo>
                    <a:pt x="151" y="165"/>
                    <a:pt x="107" y="104"/>
                    <a:pt x="100" y="93"/>
                  </a:cubicBezTo>
                  <a:cubicBezTo>
                    <a:pt x="105" y="86"/>
                    <a:pt x="144" y="29"/>
                    <a:pt x="144" y="29"/>
                  </a:cubicBezTo>
                  <a:cubicBezTo>
                    <a:pt x="147" y="26"/>
                    <a:pt x="148" y="25"/>
                    <a:pt x="153" y="25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9" y="25"/>
                    <a:pt x="100" y="26"/>
                    <a:pt x="101" y="27"/>
                  </a:cubicBezTo>
                  <a:cubicBezTo>
                    <a:pt x="103" y="30"/>
                    <a:pt x="99" y="35"/>
                    <a:pt x="98" y="36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0"/>
                    <a:pt x="71" y="25"/>
                    <a:pt x="76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3" y="25"/>
                    <a:pt x="19" y="30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69"/>
                    <a:pt x="12" y="175"/>
                    <a:pt x="7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3" y="201"/>
                    <a:pt x="83" y="201"/>
                    <a:pt x="83" y="201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71" y="175"/>
                    <a:pt x="64" y="170"/>
                    <a:pt x="64" y="163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7" y="111"/>
                    <a:pt x="104" y="166"/>
                    <a:pt x="104" y="166"/>
                  </a:cubicBezTo>
                  <a:cubicBezTo>
                    <a:pt x="108" y="175"/>
                    <a:pt x="101" y="175"/>
                    <a:pt x="98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166" y="201"/>
                    <a:pt x="166" y="201"/>
                    <a:pt x="166" y="201"/>
                  </a:cubicBezTo>
                  <a:cubicBezTo>
                    <a:pt x="166" y="175"/>
                    <a:pt x="166" y="175"/>
                    <a:pt x="166" y="175"/>
                  </a:cubicBezTo>
                  <a:cubicBezTo>
                    <a:pt x="164" y="175"/>
                    <a:pt x="164" y="175"/>
                    <a:pt x="164" y="175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916" y="1158"/>
              <a:ext cx="805" cy="1210"/>
            </a:xfrm>
            <a:custGeom>
              <a:avLst/>
              <a:gdLst>
                <a:gd name="T0" fmla="*/ 0 w 134"/>
                <a:gd name="T1" fmla="*/ 201 h 201"/>
                <a:gd name="T2" fmla="*/ 134 w 134"/>
                <a:gd name="T3" fmla="*/ 201 h 201"/>
                <a:gd name="T4" fmla="*/ 134 w 134"/>
                <a:gd name="T5" fmla="*/ 150 h 201"/>
                <a:gd name="T6" fmla="*/ 112 w 134"/>
                <a:gd name="T7" fmla="*/ 150 h 201"/>
                <a:gd name="T8" fmla="*/ 112 w 134"/>
                <a:gd name="T9" fmla="*/ 163 h 201"/>
                <a:gd name="T10" fmla="*/ 100 w 134"/>
                <a:gd name="T11" fmla="*/ 175 h 201"/>
                <a:gd name="T12" fmla="*/ 63 w 134"/>
                <a:gd name="T13" fmla="*/ 175 h 201"/>
                <a:gd name="T14" fmla="*/ 63 w 134"/>
                <a:gd name="T15" fmla="*/ 108 h 201"/>
                <a:gd name="T16" fmla="*/ 78 w 134"/>
                <a:gd name="T17" fmla="*/ 108 h 201"/>
                <a:gd name="T18" fmla="*/ 90 w 134"/>
                <a:gd name="T19" fmla="*/ 120 h 201"/>
                <a:gd name="T20" fmla="*/ 90 w 134"/>
                <a:gd name="T21" fmla="*/ 128 h 201"/>
                <a:gd name="T22" fmla="*/ 112 w 134"/>
                <a:gd name="T23" fmla="*/ 128 h 201"/>
                <a:gd name="T24" fmla="*/ 112 w 134"/>
                <a:gd name="T25" fmla="*/ 65 h 201"/>
                <a:gd name="T26" fmla="*/ 90 w 134"/>
                <a:gd name="T27" fmla="*/ 65 h 201"/>
                <a:gd name="T28" fmla="*/ 90 w 134"/>
                <a:gd name="T29" fmla="*/ 73 h 201"/>
                <a:gd name="T30" fmla="*/ 78 w 134"/>
                <a:gd name="T31" fmla="*/ 85 h 201"/>
                <a:gd name="T32" fmla="*/ 63 w 134"/>
                <a:gd name="T33" fmla="*/ 85 h 201"/>
                <a:gd name="T34" fmla="*/ 63 w 134"/>
                <a:gd name="T35" fmla="*/ 25 h 201"/>
                <a:gd name="T36" fmla="*/ 97 w 134"/>
                <a:gd name="T37" fmla="*/ 25 h 201"/>
                <a:gd name="T38" fmla="*/ 110 w 134"/>
                <a:gd name="T39" fmla="*/ 37 h 201"/>
                <a:gd name="T40" fmla="*/ 110 w 134"/>
                <a:gd name="T41" fmla="*/ 50 h 201"/>
                <a:gd name="T42" fmla="*/ 132 w 134"/>
                <a:gd name="T43" fmla="*/ 50 h 201"/>
                <a:gd name="T44" fmla="*/ 132 w 134"/>
                <a:gd name="T45" fmla="*/ 0 h 201"/>
                <a:gd name="T46" fmla="*/ 0 w 134"/>
                <a:gd name="T47" fmla="*/ 0 h 201"/>
                <a:gd name="T48" fmla="*/ 0 w 134"/>
                <a:gd name="T49" fmla="*/ 25 h 201"/>
                <a:gd name="T50" fmla="*/ 7 w 134"/>
                <a:gd name="T51" fmla="*/ 25 h 201"/>
                <a:gd name="T52" fmla="*/ 19 w 134"/>
                <a:gd name="T53" fmla="*/ 37 h 201"/>
                <a:gd name="T54" fmla="*/ 19 w 134"/>
                <a:gd name="T55" fmla="*/ 163 h 201"/>
                <a:gd name="T56" fmla="*/ 6 w 134"/>
                <a:gd name="T57" fmla="*/ 175 h 201"/>
                <a:gd name="T58" fmla="*/ 0 w 134"/>
                <a:gd name="T59" fmla="*/ 175 h 201"/>
                <a:gd name="T60" fmla="*/ 0 w 134"/>
                <a:gd name="T6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201">
                  <a:moveTo>
                    <a:pt x="0" y="201"/>
                  </a:moveTo>
                  <a:cubicBezTo>
                    <a:pt x="134" y="201"/>
                    <a:pt x="134" y="201"/>
                    <a:pt x="134" y="201"/>
                  </a:cubicBezTo>
                  <a:cubicBezTo>
                    <a:pt x="134" y="150"/>
                    <a:pt x="134" y="150"/>
                    <a:pt x="134" y="150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70"/>
                    <a:pt x="105" y="175"/>
                    <a:pt x="100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4" y="108"/>
                    <a:pt x="90" y="115"/>
                    <a:pt x="90" y="120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80"/>
                    <a:pt x="85" y="85"/>
                    <a:pt x="78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103" y="25"/>
                    <a:pt x="110" y="30"/>
                    <a:pt x="110" y="37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32" y="50"/>
                    <a:pt x="132" y="50"/>
                    <a:pt x="132" y="5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9" y="30"/>
                    <a:pt x="19" y="37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69"/>
                    <a:pt x="12" y="175"/>
                    <a:pt x="6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201"/>
                    <a:pt x="0" y="201"/>
                    <a:pt x="0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0" y="1158"/>
              <a:ext cx="839" cy="1210"/>
            </a:xfrm>
            <a:custGeom>
              <a:avLst/>
              <a:gdLst>
                <a:gd name="T0" fmla="*/ 111 w 140"/>
                <a:gd name="T1" fmla="*/ 201 h 201"/>
                <a:gd name="T2" fmla="*/ 111 w 140"/>
                <a:gd name="T3" fmla="*/ 175 h 201"/>
                <a:gd name="T4" fmla="*/ 103 w 140"/>
                <a:gd name="T5" fmla="*/ 175 h 201"/>
                <a:gd name="T6" fmla="*/ 91 w 140"/>
                <a:gd name="T7" fmla="*/ 163 h 201"/>
                <a:gd name="T8" fmla="*/ 91 w 140"/>
                <a:gd name="T9" fmla="*/ 25 h 201"/>
                <a:gd name="T10" fmla="*/ 109 w 140"/>
                <a:gd name="T11" fmla="*/ 25 h 201"/>
                <a:gd name="T12" fmla="*/ 121 w 140"/>
                <a:gd name="T13" fmla="*/ 37 h 201"/>
                <a:gd name="T14" fmla="*/ 121 w 140"/>
                <a:gd name="T15" fmla="*/ 55 h 201"/>
                <a:gd name="T16" fmla="*/ 140 w 140"/>
                <a:gd name="T17" fmla="*/ 55 h 201"/>
                <a:gd name="T18" fmla="*/ 140 w 140"/>
                <a:gd name="T19" fmla="*/ 0 h 201"/>
                <a:gd name="T20" fmla="*/ 0 w 140"/>
                <a:gd name="T21" fmla="*/ 0 h 201"/>
                <a:gd name="T22" fmla="*/ 0 w 140"/>
                <a:gd name="T23" fmla="*/ 55 h 201"/>
                <a:gd name="T24" fmla="*/ 20 w 140"/>
                <a:gd name="T25" fmla="*/ 55 h 201"/>
                <a:gd name="T26" fmla="*/ 20 w 140"/>
                <a:gd name="T27" fmla="*/ 37 h 201"/>
                <a:gd name="T28" fmla="*/ 32 w 140"/>
                <a:gd name="T29" fmla="*/ 25 h 201"/>
                <a:gd name="T30" fmla="*/ 50 w 140"/>
                <a:gd name="T31" fmla="*/ 25 h 201"/>
                <a:gd name="T32" fmla="*/ 50 w 140"/>
                <a:gd name="T33" fmla="*/ 163 h 201"/>
                <a:gd name="T34" fmla="*/ 38 w 140"/>
                <a:gd name="T35" fmla="*/ 175 h 201"/>
                <a:gd name="T36" fmla="*/ 29 w 140"/>
                <a:gd name="T37" fmla="*/ 175 h 201"/>
                <a:gd name="T38" fmla="*/ 29 w 140"/>
                <a:gd name="T39" fmla="*/ 201 h 201"/>
                <a:gd name="T40" fmla="*/ 111 w 140"/>
                <a:gd name="T4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201">
                  <a:moveTo>
                    <a:pt x="111" y="201"/>
                  </a:moveTo>
                  <a:cubicBezTo>
                    <a:pt x="111" y="175"/>
                    <a:pt x="111" y="175"/>
                    <a:pt x="111" y="175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96" y="175"/>
                    <a:pt x="91" y="169"/>
                    <a:pt x="91" y="16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5" y="25"/>
                    <a:pt x="121" y="30"/>
                    <a:pt x="121" y="37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0"/>
                    <a:pt x="25" y="25"/>
                    <a:pt x="32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163"/>
                    <a:pt x="50" y="163"/>
                    <a:pt x="50" y="163"/>
                  </a:cubicBezTo>
                  <a:cubicBezTo>
                    <a:pt x="50" y="170"/>
                    <a:pt x="45" y="175"/>
                    <a:pt x="38" y="175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111" y="201"/>
                    <a:pt x="111" y="201"/>
                    <a:pt x="111" y="20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544" y="1158"/>
              <a:ext cx="1200" cy="1210"/>
            </a:xfrm>
            <a:custGeom>
              <a:avLst/>
              <a:gdLst>
                <a:gd name="T0" fmla="*/ 19 w 200"/>
                <a:gd name="T1" fmla="*/ 37 h 201"/>
                <a:gd name="T2" fmla="*/ 7 w 200"/>
                <a:gd name="T3" fmla="*/ 25 h 201"/>
                <a:gd name="T4" fmla="*/ 0 w 200"/>
                <a:gd name="T5" fmla="*/ 25 h 201"/>
                <a:gd name="T6" fmla="*/ 0 w 200"/>
                <a:gd name="T7" fmla="*/ 0 h 201"/>
                <a:gd name="T8" fmla="*/ 65 w 200"/>
                <a:gd name="T9" fmla="*/ 0 h 201"/>
                <a:gd name="T10" fmla="*/ 100 w 200"/>
                <a:gd name="T11" fmla="*/ 120 h 201"/>
                <a:gd name="T12" fmla="*/ 136 w 200"/>
                <a:gd name="T13" fmla="*/ 0 h 201"/>
                <a:gd name="T14" fmla="*/ 200 w 200"/>
                <a:gd name="T15" fmla="*/ 0 h 201"/>
                <a:gd name="T16" fmla="*/ 200 w 200"/>
                <a:gd name="T17" fmla="*/ 25 h 201"/>
                <a:gd name="T18" fmla="*/ 194 w 200"/>
                <a:gd name="T19" fmla="*/ 25 h 201"/>
                <a:gd name="T20" fmla="*/ 182 w 200"/>
                <a:gd name="T21" fmla="*/ 37 h 201"/>
                <a:gd name="T22" fmla="*/ 182 w 200"/>
                <a:gd name="T23" fmla="*/ 163 h 201"/>
                <a:gd name="T24" fmla="*/ 194 w 200"/>
                <a:gd name="T25" fmla="*/ 175 h 201"/>
                <a:gd name="T26" fmla="*/ 200 w 200"/>
                <a:gd name="T27" fmla="*/ 175 h 201"/>
                <a:gd name="T28" fmla="*/ 200 w 200"/>
                <a:gd name="T29" fmla="*/ 201 h 201"/>
                <a:gd name="T30" fmla="*/ 127 w 200"/>
                <a:gd name="T31" fmla="*/ 201 h 201"/>
                <a:gd name="T32" fmla="*/ 127 w 200"/>
                <a:gd name="T33" fmla="*/ 175 h 201"/>
                <a:gd name="T34" fmla="*/ 131 w 200"/>
                <a:gd name="T35" fmla="*/ 175 h 201"/>
                <a:gd name="T36" fmla="*/ 140 w 200"/>
                <a:gd name="T37" fmla="*/ 163 h 201"/>
                <a:gd name="T38" fmla="*/ 141 w 200"/>
                <a:gd name="T39" fmla="*/ 73 h 201"/>
                <a:gd name="T40" fmla="*/ 103 w 200"/>
                <a:gd name="T41" fmla="*/ 201 h 201"/>
                <a:gd name="T42" fmla="*/ 84 w 200"/>
                <a:gd name="T43" fmla="*/ 201 h 201"/>
                <a:gd name="T44" fmla="*/ 48 w 200"/>
                <a:gd name="T45" fmla="*/ 74 h 201"/>
                <a:gd name="T46" fmla="*/ 48 w 200"/>
                <a:gd name="T47" fmla="*/ 163 h 201"/>
                <a:gd name="T48" fmla="*/ 58 w 200"/>
                <a:gd name="T49" fmla="*/ 175 h 201"/>
                <a:gd name="T50" fmla="*/ 62 w 200"/>
                <a:gd name="T51" fmla="*/ 175 h 201"/>
                <a:gd name="T52" fmla="*/ 62 w 200"/>
                <a:gd name="T53" fmla="*/ 201 h 201"/>
                <a:gd name="T54" fmla="*/ 0 w 200"/>
                <a:gd name="T55" fmla="*/ 201 h 201"/>
                <a:gd name="T56" fmla="*/ 0 w 200"/>
                <a:gd name="T57" fmla="*/ 175 h 201"/>
                <a:gd name="T58" fmla="*/ 6 w 200"/>
                <a:gd name="T59" fmla="*/ 175 h 201"/>
                <a:gd name="T60" fmla="*/ 19 w 200"/>
                <a:gd name="T61" fmla="*/ 163 h 201"/>
                <a:gd name="T62" fmla="*/ 19 w 200"/>
                <a:gd name="T63" fmla="*/ 3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201">
                  <a:moveTo>
                    <a:pt x="19" y="37"/>
                  </a:moveTo>
                  <a:cubicBezTo>
                    <a:pt x="19" y="30"/>
                    <a:pt x="12" y="25"/>
                    <a:pt x="7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194" y="25"/>
                    <a:pt x="194" y="25"/>
                    <a:pt x="194" y="25"/>
                  </a:cubicBezTo>
                  <a:cubicBezTo>
                    <a:pt x="189" y="25"/>
                    <a:pt x="182" y="30"/>
                    <a:pt x="182" y="37"/>
                  </a:cubicBezTo>
                  <a:cubicBezTo>
                    <a:pt x="182" y="163"/>
                    <a:pt x="182" y="163"/>
                    <a:pt x="182" y="163"/>
                  </a:cubicBezTo>
                  <a:cubicBezTo>
                    <a:pt x="182" y="170"/>
                    <a:pt x="188" y="175"/>
                    <a:pt x="194" y="175"/>
                  </a:cubicBezTo>
                  <a:cubicBezTo>
                    <a:pt x="200" y="175"/>
                    <a:pt x="200" y="175"/>
                    <a:pt x="200" y="175"/>
                  </a:cubicBezTo>
                  <a:cubicBezTo>
                    <a:pt x="200" y="201"/>
                    <a:pt x="200" y="201"/>
                    <a:pt x="200" y="201"/>
                  </a:cubicBezTo>
                  <a:cubicBezTo>
                    <a:pt x="127" y="201"/>
                    <a:pt x="127" y="201"/>
                    <a:pt x="127" y="201"/>
                  </a:cubicBezTo>
                  <a:cubicBezTo>
                    <a:pt x="127" y="175"/>
                    <a:pt x="127" y="175"/>
                    <a:pt x="127" y="175"/>
                  </a:cubicBezTo>
                  <a:cubicBezTo>
                    <a:pt x="131" y="175"/>
                    <a:pt x="131" y="175"/>
                    <a:pt x="131" y="175"/>
                  </a:cubicBezTo>
                  <a:cubicBezTo>
                    <a:pt x="136" y="175"/>
                    <a:pt x="140" y="170"/>
                    <a:pt x="140" y="163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03" y="201"/>
                    <a:pt x="103" y="201"/>
                    <a:pt x="103" y="201"/>
                  </a:cubicBezTo>
                  <a:cubicBezTo>
                    <a:pt x="84" y="201"/>
                    <a:pt x="84" y="201"/>
                    <a:pt x="84" y="201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70"/>
                    <a:pt x="52" y="175"/>
                    <a:pt x="58" y="175"/>
                  </a:cubicBezTo>
                  <a:cubicBezTo>
                    <a:pt x="62" y="175"/>
                    <a:pt x="62" y="175"/>
                    <a:pt x="62" y="175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6" y="175"/>
                    <a:pt x="6" y="175"/>
                    <a:pt x="6" y="175"/>
                  </a:cubicBezTo>
                  <a:cubicBezTo>
                    <a:pt x="12" y="175"/>
                    <a:pt x="19" y="170"/>
                    <a:pt x="19" y="163"/>
                  </a:cubicBezTo>
                  <a:cubicBezTo>
                    <a:pt x="19" y="163"/>
                    <a:pt x="19" y="44"/>
                    <a:pt x="19" y="37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</p:sldLayoutIdLst>
  <p:hf hdr="0" ftr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800" kern="1200" cap="small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82625" indent="-225425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090613" indent="-176213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43050" indent="-17145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05013" indent="-176213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D8059E5-15FB-4A44-8D3D-DBE7DB451CBC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2013-08-21</a:t>
            </a: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2CDEDE-91C8-4196-947C-9EBF84117A74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5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gif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erncourier.com/cws/article/cern/49354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850" y="4005263"/>
            <a:ext cx="8352606" cy="544512"/>
          </a:xfrm>
          <a:noFill/>
          <a:ln/>
        </p:spPr>
        <p:txBody>
          <a:bodyPr/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NA61/SHINE experiment at the CERN SPS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323850" y="4797970"/>
            <a:ext cx="39608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1400" b="1" dirty="0">
                <a:solidFill>
                  <a:srgbClr val="FFFFFF"/>
                </a:solidFill>
              </a:rPr>
              <a:t>Seweryn Kowalski</a:t>
            </a:r>
          </a:p>
          <a:p>
            <a:r>
              <a:rPr lang="en-US" sz="1400" b="1" dirty="0">
                <a:solidFill>
                  <a:srgbClr val="FFFFFF"/>
                </a:solidFill>
              </a:rPr>
              <a:t>for NA61/SHINE Collaboration</a:t>
            </a:r>
            <a:endParaRPr lang="es-ES" sz="1400" b="1" dirty="0" smtClean="0">
              <a:solidFill>
                <a:srgbClr val="FFFFFF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3635896" y="173681"/>
            <a:ext cx="5328592" cy="3334407"/>
            <a:chOff x="3563888" y="1628800"/>
            <a:chExt cx="5328592" cy="3334407"/>
          </a:xfrm>
        </p:grpSpPr>
        <p:pic>
          <p:nvPicPr>
            <p:cNvPr id="5" name="Picture 1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4560980" y="631708"/>
              <a:ext cx="3334407" cy="532859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12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1988840"/>
              <a:ext cx="460743" cy="913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0152" y="3573016"/>
              <a:ext cx="497072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41242" y="1700808"/>
              <a:ext cx="472269" cy="100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149080"/>
              <a:ext cx="266700" cy="52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30494" y="1772816"/>
              <a:ext cx="217970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758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easure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charge of ions in secondary ion beams</a:t>
            </a:r>
            <a:endPara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Quartz Detector (QD) with a quartz (GE214P) plate 160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2:5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the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radiator is equipped with two photo- multipliers (X2020Q) attached to both sides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large refraction index of the quartz radiator of about 1.458 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low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Cherenkov threshold momentum on the level of 0.88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 per nucleon. 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measured width to mean value ratio for </a:t>
            </a:r>
            <a:r>
              <a:rPr lang="en-US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peak was on the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of 18-19 %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 - </a:t>
            </a:r>
            <a:r>
              <a:rPr lang="pl-PL" dirty="0" err="1" smtClean="0"/>
              <a:t>detector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2" cstate="print"/>
          <a:srcRect l="2634" t="1924" r="29883" b="2068"/>
          <a:stretch/>
        </p:blipFill>
        <p:spPr>
          <a:xfrm>
            <a:off x="179513" y="4149080"/>
            <a:ext cx="2046960" cy="19442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3068960"/>
            <a:ext cx="2171891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29521"/>
            <a:ext cx="2227993" cy="210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01" y="4293097"/>
            <a:ext cx="2371879" cy="2243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5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Measures mass (TOF, 140 [m]) of ions in secondary ion beams</a:t>
            </a:r>
          </a:p>
          <a:p>
            <a:pPr lvl="1"/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lastic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scintillator bar BC-408 150 x 5 x 15 [mm] with light readout from opposite sides of scintillator by two fast PMTs - EMI 9133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time resolution of about 80 [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psec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has been obtained for this A-detector during the test with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 - </a:t>
            </a:r>
            <a:r>
              <a:rPr lang="pl-PL" dirty="0" err="1" smtClean="0"/>
              <a:t>detector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0968"/>
            <a:ext cx="3895725" cy="291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24944"/>
            <a:ext cx="4243387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00800" y="3048000"/>
            <a:ext cx="439738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6048" rIns="0" bIns="0"/>
          <a:lstStyle/>
          <a:p>
            <a:r>
              <a:rPr lang="en-US" baseline="33000" dirty="0">
                <a:solidFill>
                  <a:srgbClr val="000080"/>
                </a:solidFill>
                <a:ea typeface="msgothic" charset="0"/>
                <a:cs typeface="msgothic" charset="0"/>
              </a:rPr>
              <a:t>11</a:t>
            </a:r>
            <a:r>
              <a:rPr lang="en-US" dirty="0">
                <a:solidFill>
                  <a:srgbClr val="000080"/>
                </a:solidFill>
                <a:ea typeface="msgothic" charset="0"/>
                <a:cs typeface="msgothic" charset="0"/>
              </a:rPr>
              <a:t>C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334000" y="3962400"/>
            <a:ext cx="439738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6048" rIns="0" bIns="0"/>
          <a:lstStyle/>
          <a:p>
            <a:r>
              <a:rPr lang="en-US" baseline="33000" dirty="0">
                <a:solidFill>
                  <a:srgbClr val="000080"/>
                </a:solidFill>
                <a:ea typeface="msgothic" charset="0"/>
                <a:cs typeface="msgothic" charset="0"/>
              </a:rPr>
              <a:t>12</a:t>
            </a:r>
            <a:r>
              <a:rPr lang="en-US" dirty="0">
                <a:solidFill>
                  <a:srgbClr val="000080"/>
                </a:solidFill>
                <a:ea typeface="msgothic" charset="0"/>
                <a:cs typeface="msgothic" charset="0"/>
              </a:rPr>
              <a:t>C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868144" y="6093296"/>
            <a:ext cx="1578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en-US" dirty="0" smtClean="0">
                <a:solidFill>
                  <a:srgbClr val="000080"/>
                </a:solidFill>
                <a:latin typeface="DejaVu Sans" pitchFamily="32" charset="0"/>
                <a:ea typeface="DejaVu Sans" pitchFamily="32" charset="0"/>
                <a:cs typeface="DejaVu Sans" pitchFamily="32" charset="0"/>
              </a:rPr>
              <a:t>σ</a:t>
            </a:r>
            <a:r>
              <a:rPr lang="en-US" dirty="0" smtClean="0">
                <a:solidFill>
                  <a:srgbClr val="000080"/>
                </a:solidFill>
                <a:ea typeface="DejaVu Sans" pitchFamily="32" charset="0"/>
                <a:cs typeface="DejaVu Sans" pitchFamily="32" charset="0"/>
              </a:rPr>
              <a:t>(</a:t>
            </a:r>
            <a:r>
              <a:rPr lang="en-US" i="1" dirty="0" err="1" smtClean="0">
                <a:solidFill>
                  <a:srgbClr val="000080"/>
                </a:solidFill>
                <a:ea typeface="DejaVu Sans" pitchFamily="32" charset="0"/>
                <a:cs typeface="DejaVu Sans" pitchFamily="32" charset="0"/>
              </a:rPr>
              <a:t>tof</a:t>
            </a:r>
            <a:r>
              <a:rPr lang="en-US" dirty="0" smtClean="0">
                <a:solidFill>
                  <a:srgbClr val="000080"/>
                </a:solidFill>
                <a:ea typeface="DejaVu Sans" pitchFamily="32" charset="0"/>
                <a:cs typeface="DejaVu Sans" pitchFamily="32" charset="0"/>
              </a:rPr>
              <a:t>) </a:t>
            </a:r>
            <a:r>
              <a:rPr lang="pl-PL" dirty="0" smtClean="0">
                <a:solidFill>
                  <a:srgbClr val="000080"/>
                </a:solidFill>
                <a:latin typeface="OpenSymbol" charset="2"/>
                <a:ea typeface="DejaVu Sans" pitchFamily="32" charset="0"/>
                <a:cs typeface="DejaVu Sans" pitchFamily="32" charset="0"/>
                <a:sym typeface="Symbol"/>
              </a:rPr>
              <a:t></a:t>
            </a:r>
            <a:r>
              <a:rPr lang="en-US" dirty="0" smtClean="0">
                <a:solidFill>
                  <a:srgbClr val="000080"/>
                </a:solidFill>
                <a:ea typeface="OpenSymbol" charset="2"/>
                <a:cs typeface="OpenSymbol" charset="2"/>
              </a:rPr>
              <a:t> 100 </a:t>
            </a:r>
            <a:r>
              <a:rPr lang="en-US" dirty="0" err="1" smtClean="0">
                <a:solidFill>
                  <a:srgbClr val="000080"/>
                </a:solidFill>
                <a:ea typeface="OpenSymbol" charset="2"/>
                <a:cs typeface="OpenSymbol" charset="2"/>
              </a:rPr>
              <a:t>ps</a:t>
            </a:r>
            <a:endParaRPr lang="en-US" dirty="0">
              <a:solidFill>
                <a:srgbClr val="000080"/>
              </a:solidFill>
              <a:ea typeface="OpenSymbol" charset="2"/>
              <a:cs typeface="Open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78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easures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low momentum protons (“target spectators”)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small size TPCs with 4 absorber and 5 detection layers each</a:t>
            </a:r>
          </a:p>
          <a:p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Momentum Particle Detector</a:t>
            </a:r>
            <a:endParaRPr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65681"/>
            <a:ext cx="3048000" cy="22352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362200"/>
            <a:ext cx="3186007" cy="205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572000"/>
            <a:ext cx="3076206" cy="1929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631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 number of δ-electrons and beam/spectator interactions in VTPC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wall He beam pipes placed inside both Vertex TPCs 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background reduction </a:t>
            </a:r>
          </a:p>
          <a:p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He </a:t>
            </a:r>
            <a:r>
              <a:rPr lang="pl-PL" dirty="0" err="1" smtClean="0"/>
              <a:t>beam</a:t>
            </a:r>
            <a:r>
              <a:rPr lang="pl-PL" dirty="0" smtClean="0"/>
              <a:t> </a:t>
            </a:r>
            <a:r>
              <a:rPr lang="pl-PL" dirty="0" err="1" smtClean="0"/>
              <a:t>pipes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565491"/>
            <a:ext cx="1785103" cy="167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5796136" y="3284984"/>
            <a:ext cx="3168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position of 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reconstructed 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vertex 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p+p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796136" y="494116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w/o He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868144" y="5661248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He </a:t>
            </a:r>
            <a:r>
              <a:rPr lang="pl-PL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15" name="Łącznik prosty ze strzałką 14"/>
          <p:cNvCxnSpPr/>
          <p:nvPr/>
        </p:nvCxnSpPr>
        <p:spPr>
          <a:xfrm flipH="1">
            <a:off x="4499992" y="5157192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H="1">
            <a:off x="4499992" y="5877272"/>
            <a:ext cx="13681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841"/>
            <a:ext cx="5580112" cy="340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0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acceptance spectrometer::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Acceptance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ymbol" pitchFamily="2"/>
                <a:cs typeface="Symbol" pitchFamily="2"/>
              </a:rPr>
              <a:t>»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50%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Extended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ToF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 acceptance at low momenta (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ymbol" pitchFamily="2"/>
                <a:cs typeface="Symbol" pitchFamily="2"/>
              </a:rPr>
              <a:t>»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1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GeV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/c)</a:t>
            </a:r>
          </a:p>
          <a:p>
            <a:pPr marL="685800" lvl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(FTOF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120ps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ahoma" pitchFamily="2"/>
            </a:endParaRPr>
          </a:p>
          <a:p>
            <a:pPr marL="685800" lvl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s(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TOF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L/R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60ps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momentum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resolution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(p)/p</a:t>
            </a:r>
            <a:r>
              <a:rPr lang="pl-PL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~10</a:t>
            </a:r>
            <a:r>
              <a:rPr lang="pl-PL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/c)</a:t>
            </a:r>
            <a:r>
              <a:rPr lang="pl-PL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B=9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T∙m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l-PL" sz="16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particle identification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/dx)/ &lt;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/dx&gt; ~ 0.04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Lucida Sans Unicode" pitchFamily="2"/>
              <a:cs typeface="Tahoma" pitchFamily="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 pitchFamily="2"/>
                <a:cs typeface="Tahoma" pitchFamily="2"/>
              </a:rPr>
              <a:t>High detector efficiency &gt; 95%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Event rate: 70 events/sec </a:t>
            </a:r>
          </a:p>
          <a:p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performance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852490"/>
            <a:ext cx="3576252" cy="240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81263"/>
            <a:ext cx="3619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21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gothic" charset="0"/>
                <a:cs typeface="msgothic" charset="0"/>
              </a:rPr>
              <a:t>The ''old'' software upgrades</a:t>
            </a:r>
          </a:p>
          <a:p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gothic" charset="0"/>
                <a:cs typeface="msgothic" charset="0"/>
              </a:rPr>
              <a:t>The Shine software development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 the legacy multi-language, multi-process reconstruction chain to a single process C++ code, with significant reuse of the working parts of the legacy chain</a:t>
            </a:r>
            <a:endParaRPr lang="en-US" sz="1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gothic" charset="0"/>
              <a:cs typeface="msgothic" charset="0"/>
            </a:endParaRP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language and data format:</a:t>
            </a:r>
          </a:p>
          <a:p>
            <a:pPr lvl="2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programming  language,: C++, ROOT-based, event data model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design:</a:t>
            </a:r>
          </a:p>
          <a:p>
            <a:pPr lvl="2"/>
            <a:r>
              <a:rPr 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gothic" charset="0"/>
                <a:cs typeface="msgothic" charset="0"/>
              </a:rPr>
              <a:t>The new software should use the framework ideology, in particular the skeleton of Offline Software Framework of the Pierre Auger Observatory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of legacy software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offline algorithms:</a:t>
            </a:r>
            <a:endParaRPr lang="en-US" sz="1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gothic" charset="0"/>
              <a:cs typeface="msgothic" charset="0"/>
            </a:endParaRP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software virtualization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preservation: </a:t>
            </a:r>
          </a:p>
          <a:p>
            <a:pPr lvl="2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Preserving data and software is not enough</a:t>
            </a:r>
          </a:p>
          <a:p>
            <a:pPr lvl="2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Virtualization may preserve operating environment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reconstruction</a:t>
            </a:r>
          </a:p>
          <a:p>
            <a:pPr lvl="2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On-demand virtual clusters</a:t>
            </a:r>
          </a:p>
          <a:p>
            <a:pPr lvl="2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interface for bookkeeping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Software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2088232" cy="83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12108"/>
            <a:ext cx="14668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0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NA61/SHINE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Status of the NA61 data </a:t>
            </a:r>
            <a:r>
              <a:rPr lang="pl-PL" dirty="0" err="1" smtClean="0"/>
              <a:t>taking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17</a:t>
            </a:fld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926128" y="1340768"/>
            <a:ext cx="3312615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Status of the NA61 data taking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within the heavy ion program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707324" y="1324519"/>
            <a:ext cx="3940992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Status of the NA61 data taking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within the neutrino and CR programs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27584" y="1953047"/>
            <a:ext cx="7776864" cy="4630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25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interesting region of the phase diagram is accessible at the SPS</a:t>
            </a:r>
          </a:p>
          <a:p>
            <a:pPr lvl="1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NA49 evidence of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deconfinement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near 30A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Alt et al., PRC77,024903 (2008)</a:t>
            </a:r>
          </a:p>
          <a:p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point of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strongly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interacting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located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SPS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(T,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pl-PL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)=(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162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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2,360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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40)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Fodor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Katz JHEP 404 050 (2004) </a:t>
            </a:r>
          </a:p>
          <a:p>
            <a:pPr lvl="1"/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pl-PL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=360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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50A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Beccatini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Manninen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Gazdzicki PRC 73 044905 (2006)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 scan in the whole SPS energy range (13A-158A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with light and intermediate mass nuclei</a:t>
            </a:r>
          </a:p>
          <a:p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Ion</a:t>
            </a:r>
            <a:r>
              <a:rPr lang="pl-PL" dirty="0"/>
              <a:t> program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18</a:t>
            </a:fld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" y="3691749"/>
            <a:ext cx="4230984" cy="293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rostokąt 12"/>
          <p:cNvSpPr/>
          <p:nvPr/>
        </p:nvSpPr>
        <p:spPr>
          <a:xfrm>
            <a:off x="4355976" y="38610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Search for the Critical Point 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Search for a maximum of CP signatures: fluctuations of N, average p</a:t>
            </a:r>
            <a:r>
              <a:rPr lang="pl-PL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, etc., intermittency, when system freezes out close to CP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327187" y="515719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the properties of the Onset of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Deconfinement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onset of the horn/kink/step in collisions of light nuclei; additional analysis of fluctuations and correlations (azimuthal, particle ratios, etc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0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Scan of the phase diagram</a:t>
            </a:r>
            <a:r>
              <a:rPr lang="pl-PL" dirty="0" smtClean="0"/>
              <a:t> </a:t>
            </a:r>
            <a:r>
              <a:rPr lang="en-US" dirty="0" smtClean="0"/>
              <a:t>world status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79512" y="2924944"/>
            <a:ext cx="2802289" cy="336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015701" y="3140968"/>
            <a:ext cx="6128300" cy="27637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/>
          <p:cNvSpPr/>
          <p:nvPr/>
        </p:nvSpPr>
        <p:spPr>
          <a:xfrm>
            <a:off x="179512" y="1340768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of the phase transition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55576" y="162880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BNL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AGS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BNL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RHIC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916832"/>
            <a:ext cx="1080120" cy="95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916832"/>
            <a:ext cx="1008112" cy="96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916832"/>
            <a:ext cx="1035764" cy="99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3260" y="1916832"/>
            <a:ext cx="102906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Strzałka w prawo 16"/>
          <p:cNvSpPr/>
          <p:nvPr/>
        </p:nvSpPr>
        <p:spPr>
          <a:xfrm>
            <a:off x="2411760" y="2204864"/>
            <a:ext cx="432048" cy="28803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prawo 19"/>
          <p:cNvSpPr/>
          <p:nvPr/>
        </p:nvSpPr>
        <p:spPr>
          <a:xfrm>
            <a:off x="4139952" y="2204864"/>
            <a:ext cx="432048" cy="28803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prawo 20"/>
          <p:cNvSpPr/>
          <p:nvPr/>
        </p:nvSpPr>
        <p:spPr>
          <a:xfrm>
            <a:off x="5868144" y="2204864"/>
            <a:ext cx="432048" cy="28803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852"/>
            <a:ext cx="7994526" cy="5332775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Located at the CERN SPS (North Area, H2 beam line)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Fixed target experiment on  primary (ions) and secondary (ions, hadrons)  beams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November 2006, pilot run 2007, first physics run 2009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 is the second largest non-LHC experiment at CERN</a:t>
            </a:r>
            <a:endParaRPr lang="pl-P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TPC read-out channels (181k) = 40% of ALICE TPC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 physicists from 28 institutes and 15 countries</a:t>
            </a:r>
            <a:endParaRPr lang="pl-P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physics program covering:</a:t>
            </a:r>
          </a:p>
          <a:p>
            <a:pPr lvl="1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ion physics,</a:t>
            </a:r>
          </a:p>
          <a:p>
            <a:pPr lvl="1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hadron-production measurements for neutrino experiments</a:t>
            </a: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hadron-production measurements for cosmic ray experiments.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4265CA-0C9C-4231-A2AB-1C021A82B931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NA61/SHINE – few facts</a:t>
            </a:r>
            <a:endParaRPr lang="pl-PL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Spectra </a:t>
            </a:r>
            <a:r>
              <a:rPr lang="en-US" dirty="0" err="1" smtClean="0"/>
              <a:t>p+p</a:t>
            </a:r>
            <a:r>
              <a:rPr lang="en-US" dirty="0" smtClean="0"/>
              <a:t> interactions</a:t>
            </a:r>
            <a:endParaRPr lang="en-US" baseline="30000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56087"/>
            <a:ext cx="3600400" cy="334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23528" y="1166843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 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– majority of negatively charged particles are p-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/dx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in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TPC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29" y="2564904"/>
            <a:ext cx="2952328" cy="169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800854" y="5104076"/>
            <a:ext cx="7083514" cy="1421268"/>
            <a:chOff x="539552" y="4569660"/>
            <a:chExt cx="7772400" cy="2008800"/>
          </a:xfrm>
        </p:grpSpPr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39552" y="4859460"/>
              <a:ext cx="7772400" cy="171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pole tekstowe 11"/>
            <p:cNvSpPr txBox="1"/>
            <p:nvPr/>
          </p:nvSpPr>
          <p:spPr>
            <a:xfrm>
              <a:off x="1275032" y="4569660"/>
              <a:ext cx="6872765" cy="4837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rgbClr val="008000"/>
                  </a:solidFill>
                  <a:latin typeface="Symbol" pitchFamily="18"/>
                  <a:ea typeface="Lucida Sans Unicode" pitchFamily="2"/>
                  <a:cs typeface="Tahoma" pitchFamily="2"/>
                </a:rPr>
                <a:t>p</a:t>
              </a:r>
              <a:r>
                <a:rPr lang="en-US" sz="1600" b="1" i="0" u="none" strike="noStrike" baseline="3300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-</a:t>
              </a: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 (from h</a:t>
              </a:r>
              <a:r>
                <a:rPr lang="en-US" sz="1200" b="1" i="0" u="none" strike="noStrike" baseline="3300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-</a:t>
              </a: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) </a:t>
              </a:r>
              <a:r>
                <a:rPr lang="en-US" sz="1600" b="0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             </a:t>
              </a:r>
              <a:r>
                <a:rPr lang="en-US" sz="16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Symbol" pitchFamily="18"/>
                  <a:ea typeface="Lucida Sans Unicode" pitchFamily="2"/>
                  <a:cs typeface="Tahoma" pitchFamily="2"/>
                </a:rPr>
                <a:t>p</a:t>
              </a:r>
              <a:r>
                <a:rPr lang="en-US" sz="1600" b="1" i="0" u="none" strike="noStrike" baseline="3300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+</a:t>
              </a: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 (from </a:t>
              </a:r>
              <a:r>
                <a:rPr lang="en-US" sz="1200" b="1" i="0" u="none" strike="noStrike" baseline="0" dirty="0" err="1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dE</a:t>
              </a: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/dx)</a:t>
              </a:r>
              <a:r>
                <a:rPr lang="en-US" sz="1600" b="0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         </a:t>
              </a:r>
              <a:r>
                <a:rPr lang="en-US" sz="14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K</a:t>
              </a:r>
              <a:r>
                <a:rPr lang="en-US" sz="1400" b="1" i="0" u="none" strike="noStrike" baseline="3300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-</a:t>
              </a:r>
              <a:r>
                <a:rPr lang="en-US" sz="1600" b="0" i="0" u="none" strike="noStrike" baseline="3300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 </a:t>
              </a: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(from </a:t>
              </a:r>
              <a:r>
                <a:rPr lang="en-US" sz="1200" b="1" i="0" u="none" strike="noStrike" baseline="0" dirty="0" err="1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dE</a:t>
              </a: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/dx)            </a:t>
              </a:r>
              <a:r>
                <a:rPr lang="en-US" sz="14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p</a:t>
              </a:r>
              <a:r>
                <a:rPr lang="en-US" sz="1200" b="1" i="0" u="none" strike="noStrike" baseline="3300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 </a:t>
              </a: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(from </a:t>
              </a:r>
              <a:r>
                <a:rPr lang="en-US" sz="1200" b="1" i="0" u="none" strike="noStrike" baseline="0" dirty="0" err="1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dE</a:t>
              </a: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8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/dx)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ymbol" pitchFamily="18" charset="2"/>
              </a:rPr>
              <a:t>p</a:t>
            </a:r>
            <a:r>
              <a:rPr lang="pl-PL" baseline="30000" dirty="0" smtClean="0"/>
              <a:t>+-</a:t>
            </a:r>
            <a:r>
              <a:rPr lang="pl-PL" dirty="0" smtClean="0"/>
              <a:t>, K</a:t>
            </a:r>
            <a:r>
              <a:rPr lang="pl-PL" baseline="30000" dirty="0" smtClean="0"/>
              <a:t>-</a:t>
            </a:r>
            <a:r>
              <a:rPr lang="pl-PL" dirty="0" smtClean="0"/>
              <a:t>, p from </a:t>
            </a:r>
            <a:r>
              <a:rPr lang="pl-PL" dirty="0" err="1" smtClean="0"/>
              <a:t>p+p</a:t>
            </a:r>
            <a:r>
              <a:rPr lang="pl-PL" dirty="0" smtClean="0"/>
              <a:t> </a:t>
            </a:r>
            <a:r>
              <a:rPr lang="pl-PL" dirty="0" err="1" smtClean="0"/>
              <a:t>collisions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dirty="0" smtClean="0"/>
              <a:t>14</a:t>
            </a:r>
            <a:endParaRPr lang="en-US" dirty="0"/>
          </a:p>
        </p:txBody>
      </p:sp>
      <p:sp>
        <p:nvSpPr>
          <p:cNvPr id="8" name="Prostokąt 7"/>
          <p:cNvSpPr/>
          <p:nvPr/>
        </p:nvSpPr>
        <p:spPr>
          <a:xfrm>
            <a:off x="16107" y="5445224"/>
            <a:ext cx="2755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shape-difference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p+p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central (7%)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Pb+Pb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of </a:t>
            </a:r>
            <a:r>
              <a:rPr 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51" y="1052736"/>
            <a:ext cx="2420925" cy="224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51" y="3284984"/>
            <a:ext cx="2342429" cy="221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71800" y="5373216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 results agree with the previous measurements</a:t>
            </a:r>
            <a:endParaRPr lang="pl-PL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 multiplicity at the SPS energies increases faster in central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Pb+Pb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 in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p+p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(“kink”)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two dependences cross each other at about 40A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</a:t>
            </a:r>
            <a:endParaRPr lang="pl-PL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Inverse slope parameters T of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m</a:t>
            </a:r>
            <a:r>
              <a:rPr lang="en-US" sz="1200" baseline="-3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T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spectra at the SPS energies show different behavior in central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Pb+Pb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(step) than in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p+p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(smooth increase)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dale appears to be present also in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p+p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reactions</a:t>
            </a:r>
            <a:endParaRPr lang="pl-PL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 precision sufficient to study properties of the onset of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deconfinement</a:t>
            </a:r>
            <a:endParaRPr 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9169" y="1120124"/>
            <a:ext cx="2224040" cy="213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8049" y="3212976"/>
            <a:ext cx="2254991" cy="216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156177" y="1052736"/>
            <a:ext cx="2286010" cy="217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156176" y="3284984"/>
            <a:ext cx="2159147" cy="2098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9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measurements of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for the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 of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-fluxes at T2K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</a:t>
            </a:r>
            <a:r>
              <a:rPr lang="en-US" dirty="0" err="1" smtClean="0"/>
              <a:t>eutrino</a:t>
            </a:r>
            <a:r>
              <a:rPr lang="en-US" dirty="0" smtClean="0"/>
              <a:t> physics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" name="Picture 58" descr="x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6336"/>
            <a:ext cx="640080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trzałka w prawo 9"/>
          <p:cNvSpPr/>
          <p:nvPr/>
        </p:nvSpPr>
        <p:spPr bwMode="auto">
          <a:xfrm rot="4057573">
            <a:off x="2033270" y="2600582"/>
            <a:ext cx="572747" cy="33142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1400" b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Dotum" pitchFamily="34" charset="-127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r="32"/>
          <a:stretch>
            <a:fillRect/>
          </a:stretch>
        </p:blipFill>
        <p:spPr>
          <a:xfrm>
            <a:off x="251520" y="3933056"/>
            <a:ext cx="8686800" cy="2304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67544" y="1268760"/>
            <a:ext cx="4464496" cy="5112568"/>
          </a:xfrm>
        </p:spPr>
        <p:txBody>
          <a:bodyPr/>
          <a:lstStyle/>
          <a:p>
            <a:r>
              <a:rPr lang="pl-PL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 spectra in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p+C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interactions at 31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 are published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None/>
            </a:pPr>
            <a:r>
              <a:rPr lang="pl-PL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gothic" charset="0"/>
                <a:cs typeface="msgothic" charset="0"/>
              </a:rPr>
              <a:t>	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gothic" charset="0"/>
                <a:cs typeface="msgothic" charset="0"/>
              </a:rPr>
              <a:t>Phys. Rev. C84 (2011) 034604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hey are used to improve beam neutrino flux predictions 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djust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models (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UrQMD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1107.0374,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Fritiof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1109.6768) used in neutrino and cosmic-ray experiments 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for T2K</a:t>
            </a:r>
            <a:endParaRPr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79" y="3284984"/>
            <a:ext cx="4368486" cy="2520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6036" y="1827809"/>
            <a:ext cx="4176464" cy="19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ymbol zastępczy zawartości 1"/>
          <p:cNvSpPr txBox="1">
            <a:spLocks/>
          </p:cNvSpPr>
          <p:nvPr/>
        </p:nvSpPr>
        <p:spPr bwMode="auto">
          <a:xfrm>
            <a:off x="5004048" y="3933056"/>
            <a:ext cx="3960440" cy="23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cs typeface="+mn-cs"/>
              </a:rPr>
              <a:t>K+ spectra normalized to the mean </a:t>
            </a:r>
            <a:r>
              <a:rPr kumimoji="0" lang="en-US" sz="1600" i="0" u="none" strike="noStrike" kern="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cs typeface="+mn-cs"/>
              </a:rPr>
              <a:t>multipicity</a:t>
            </a:r>
            <a:r>
              <a:rPr kumimoji="0" lang="en-US" sz="16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cs typeface="+mn-cs"/>
              </a:rPr>
              <a:t> in production interactions as a function of the laboratory momentum in bins of the polar angle</a:t>
            </a:r>
            <a:endParaRPr lang="pl-PL" sz="16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Tx/>
              <a:tabLst/>
              <a:defRPr/>
            </a:pPr>
            <a:r>
              <a:rPr kumimoji="0" lang="pl-PL" sz="160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cs typeface="+mn-cs"/>
              </a:rPr>
              <a:t>	</a:t>
            </a:r>
            <a:r>
              <a:rPr kumimoji="0" lang="en-US" sz="120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cs typeface="+mn-cs"/>
              </a:rPr>
              <a:t>Phys. Rev. C 85 (2012) 035210 </a:t>
            </a:r>
            <a:endParaRPr kumimoji="0" lang="en-US" sz="120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Helvetica" pitchFamily="34"/>
                <a:cs typeface="Helvetica" pitchFamily="34"/>
              </a:rPr>
              <a:t>K</a:t>
            </a:r>
            <a:r>
              <a:rPr lang="en-US" sz="1600" baseline="3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Helvetica" pitchFamily="34"/>
                <a:cs typeface="Helvetica" pitchFamily="34"/>
              </a:rPr>
              <a:t>0</a:t>
            </a:r>
            <a:r>
              <a:rPr lang="en-US" sz="1600" baseline="-3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Helvetica" pitchFamily="34"/>
                <a:cs typeface="Helvetica" pitchFamily="34"/>
              </a:rPr>
              <a:t>S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spectra in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p+C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31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</a:t>
            </a:r>
          </a:p>
          <a:p>
            <a:pPr lvl="0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Helvetica" pitchFamily="34"/>
                <a:cs typeface="Helvetica" pitchFamily="34"/>
              </a:rPr>
              <a:t>K</a:t>
            </a:r>
            <a:r>
              <a:rPr lang="en-US" sz="1600" baseline="3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Helvetica" pitchFamily="34"/>
                <a:cs typeface="Helvetica" pitchFamily="34"/>
              </a:rPr>
              <a:t>0</a:t>
            </a:r>
            <a:r>
              <a:rPr lang="en-US" sz="1600" baseline="-3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Helvetica" pitchFamily="34"/>
                <a:cs typeface="Helvetica" pitchFamily="34"/>
              </a:rPr>
              <a:t>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Helvetica" pitchFamily="34"/>
                <a:cs typeface="Helvetica" pitchFamily="34"/>
              </a:rPr>
              <a:t> production measured to better constrain the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/>
                <a:ea typeface="NKPLRK+CMMI8" pitchFamily="2"/>
                <a:cs typeface="NKPLRK+CMMI8" pitchFamily="2"/>
              </a:rPr>
              <a:t>n</a:t>
            </a:r>
            <a:r>
              <a:rPr lang="en-US" sz="1600" baseline="-3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 and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/>
                <a:ea typeface="NKPLRK+CMMI8" pitchFamily="2"/>
                <a:cs typeface="NKPLRK+CMMI8" pitchFamily="2"/>
              </a:rPr>
              <a:t>n</a:t>
            </a:r>
            <a:r>
              <a:rPr lang="en-US" sz="1600" baseline="-3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  flux at high momenta, and to reduce model dependence of feed-down correction (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/>
                <a:ea typeface="NKPLRK+CMMI8" pitchFamily="2"/>
                <a:cs typeface="NKPLRK+CMMI8" pitchFamily="2"/>
              </a:rPr>
              <a:t>p</a:t>
            </a:r>
            <a:r>
              <a:rPr lang="en-US" sz="1600" baseline="3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- 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from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/>
                <a:ea typeface="NKPLRK+CMMI8" pitchFamily="2"/>
                <a:cs typeface="NKPLRK+CMMI8" pitchFamily="2"/>
              </a:rPr>
              <a:t>L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 and K</a:t>
            </a:r>
            <a:r>
              <a:rPr lang="en-US" sz="1600" baseline="3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0</a:t>
            </a:r>
            <a:r>
              <a:rPr lang="en-US" sz="1600" baseline="-3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NKPLRK+CMMI8" pitchFamily="2"/>
                <a:cs typeface="NKPLRK+CMMI8" pitchFamily="2"/>
              </a:rPr>
              <a:t>)</a:t>
            </a:r>
          </a:p>
          <a:p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for T2K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22</a:t>
            </a:r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788024" y="2132856"/>
            <a:ext cx="3312368" cy="2072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15616" y="2173970"/>
            <a:ext cx="3168352" cy="197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40152" y="4149080"/>
            <a:ext cx="1807306" cy="246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979712" y="4149080"/>
            <a:ext cx="1807306" cy="2462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7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particle production spectra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’cosmic runs’: 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−-C at 158 and 350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</a:t>
            </a:r>
          </a:p>
          <a:p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 at 31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 scan from 13 to 158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cosmic-ray composition 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" name="Freeform 23"/>
          <p:cNvSpPr>
            <a:spLocks/>
          </p:cNvSpPr>
          <p:nvPr/>
        </p:nvSpPr>
        <p:spPr bwMode="auto">
          <a:xfrm>
            <a:off x="3767889" y="3332747"/>
            <a:ext cx="4281237" cy="275924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32" y="1008"/>
              </a:cxn>
              <a:cxn ang="0">
                <a:pos x="96" y="2064"/>
              </a:cxn>
            </a:cxnLst>
            <a:rect l="0" t="0" r="r" b="b"/>
            <a:pathLst>
              <a:path w="2848" h="2064">
                <a:moveTo>
                  <a:pt x="0" y="0"/>
                </a:moveTo>
                <a:cubicBezTo>
                  <a:pt x="1408" y="332"/>
                  <a:pt x="2816" y="664"/>
                  <a:pt x="2832" y="1008"/>
                </a:cubicBezTo>
                <a:cubicBezTo>
                  <a:pt x="2848" y="1352"/>
                  <a:pt x="1472" y="1708"/>
                  <a:pt x="96" y="2064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pl-PL"/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09600" y="5706979"/>
            <a:ext cx="3298658" cy="77002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production related to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hadronic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interactions at fixed-target energies</a:t>
            </a: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4355976" y="3212976"/>
            <a:ext cx="2620725" cy="825624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Modern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detector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installations</a:t>
            </a:r>
            <a:r>
              <a:rPr lang="en-US" sz="1400" dirty="0">
                <a:latin typeface="Arial" charset="0"/>
              </a:rPr>
              <a:t>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high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statistics/quality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data</a:t>
            </a: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4539916" y="5321968"/>
            <a:ext cx="3439026" cy="83418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Strong model dependence: due mainly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to simulation of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production</a:t>
            </a: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6434889" y="4149080"/>
            <a:ext cx="2241567" cy="85204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Indirect measurement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(extensive air showers):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simulations needed</a:t>
            </a: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609600" y="2819400"/>
            <a:ext cx="3158289" cy="1090863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Cosmic ray composition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central importance for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understanding 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sources,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kink, ankle...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8" y="3604827"/>
            <a:ext cx="1863474" cy="2128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cosmic-ray composition</a:t>
            </a:r>
            <a:endParaRPr lang="en-US" dirty="0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dirty="0" smtClean="0"/>
              <a:t>25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286790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4198479"/>
            <a:ext cx="2867904" cy="235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00808"/>
            <a:ext cx="2664296" cy="172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356992"/>
            <a:ext cx="2592288" cy="161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941168"/>
            <a:ext cx="2555776" cy="167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3779912" y="141277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076056" y="5589240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Fluka2011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355976" y="400506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UrQMD1.3.1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563888" y="234888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EPOS1.99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 rot="3045272">
            <a:off x="4210738" y="4107385"/>
            <a:ext cx="5532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 for validation/tuning of Monte Carlo generators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</a:t>
            </a:r>
            <a:endPara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Interest in NA61/SHINE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~22 people at 8 US institutions</a:t>
            </a:r>
          </a:p>
          <a:p>
            <a:pPr lvl="2"/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FNAL, LANL. University of Texas at Austin, TX, University of Colorado, Boulder, CO, Northwestern, IL, University of Pittsburgh, PA, University of Rochester, NY, William and Mary, VA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institutions listed are interested in precise neutrino flux constraints for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NuMI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experiments (MINOS,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Minerva) and the future (LBNE).</a:t>
            </a:r>
          </a:p>
          <a:p>
            <a:pPr lvl="2"/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oscillation experiments require an understanding of the </a:t>
            </a:r>
            <a:r>
              <a:rPr lang="en-US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unoscillated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 spectrum.</a:t>
            </a:r>
          </a:p>
          <a:p>
            <a:pPr lvl="2"/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cross-section experiments the </a:t>
            </a:r>
            <a:r>
              <a:rPr lang="en-US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uncertainties directly impact the final answer.</a:t>
            </a:r>
          </a:p>
          <a:p>
            <a:pPr lvl="2"/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redundancy and over-constraining </a:t>
            </a:r>
            <a:r>
              <a:rPr lang="en-US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hadronic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modeling through measurements will be useful in reducing all sorts of backgrounds and systematic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NA61 is an opportunity to do it relatively fast and in a cost effective way and mutually beneficial.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May 2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funding agencies' (DOE and NSF) have been informed of our plans: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Submitted Letter of Intent (LOI)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May 3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NA61 Collaboration Board and Spokesperson accepted the limited membership of the US groups in NA61.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test run during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</a:t>
            </a:r>
          </a:p>
          <a:p>
            <a:pPr lvl="2"/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demonstrate </a:t>
            </a:r>
            <a:r>
              <a:rPr lang="en-US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feasibitly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full plan and for US groups </a:t>
            </a:r>
          </a:p>
          <a:p>
            <a:pPr lvl="2"/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 experience with the NA61 detector </a:t>
            </a:r>
          </a:p>
          <a:p>
            <a:pPr lvl="1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weeks of running during 2014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LAGUNA – LBNO: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hadroproduction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studies required for the future long baseline neutrino oscillation experiment in Europe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measurements for neutrino experiments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7E6F1BE-0623-460C-8745-AB6B6A34925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Future</a:t>
            </a:r>
            <a:r>
              <a:rPr lang="pl-PL" dirty="0" smtClean="0"/>
              <a:t>: </a:t>
            </a:r>
            <a:r>
              <a:rPr lang="pl-PL" dirty="0" err="1" smtClean="0"/>
              <a:t>Pb+Pb</a:t>
            </a:r>
            <a:r>
              <a:rPr lang="pl-PL" dirty="0" smtClean="0"/>
              <a:t> </a:t>
            </a:r>
            <a:r>
              <a:rPr lang="pl-PL" dirty="0" err="1" smtClean="0"/>
              <a:t>collisions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28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4" y="3452532"/>
            <a:ext cx="1656184" cy="13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07504" y="1124744"/>
            <a:ext cx="27363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open charm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charm production measurement possible at NA61 experiment. With 50M 60A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Pb+Pb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5M D</a:t>
            </a:r>
            <a:r>
              <a:rPr lang="en-US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meson detection in NA61 – 10μm resolution vertex detector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51874"/>
            <a:ext cx="1755746" cy="176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616" y="4941167"/>
            <a:ext cx="1710998" cy="168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059832" y="1129736"/>
            <a:ext cx="30780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 measurements on production of multi-strange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</a:t>
            </a:r>
            <a:r>
              <a:rPr lang="en-US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measurement in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Pb+Pb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possible at NA61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</a:t>
            </a:r>
            <a:r>
              <a:rPr lang="en-U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measurements: low statistics,</a:t>
            </a:r>
            <a:r>
              <a:rPr lang="pl-PL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for 40A and 158A </a:t>
            </a:r>
            <a:r>
              <a:rPr lang="en-US" sz="1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only low</a:t>
            </a:r>
            <a:r>
              <a:rPr lang="pl-PL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l-PL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sz="14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 </a:t>
            </a:r>
            <a:r>
              <a:rPr lang="en-U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improve x10-100 in</a:t>
            </a:r>
            <a:r>
              <a:rPr lang="pl-PL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statistics, can add further collision</a:t>
            </a:r>
            <a:r>
              <a:rPr lang="pl-PL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energies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992058"/>
            <a:ext cx="1847651" cy="212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6012160" y="1163067"/>
            <a:ext cx="31200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 of intermediate p</a:t>
            </a:r>
            <a:r>
              <a:rPr lang="pl-PL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charged pion spectra in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Pb+Pb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SPS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energies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Charged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 p</a:t>
            </a:r>
            <a:r>
              <a:rPr lang="pl-PL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spectra at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midrapidity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has been measured by NA49 up to 4.5GeV/c transverse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momentum.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potentially extended by NA61 experiment up to about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 p</a:t>
            </a:r>
            <a:r>
              <a:rPr lang="pl-PL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protons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to 6.5-7GeV/c p</a:t>
            </a:r>
            <a:r>
              <a:rPr lang="pl-PL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876784"/>
            <a:ext cx="2511501" cy="249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922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NA61 SHINE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3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56556"/>
            <a:ext cx="8001000" cy="407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9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553200" cy="9144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pl-PL" dirty="0" smtClean="0"/>
              <a:t>C</a:t>
            </a:r>
            <a:r>
              <a:rPr lang="en-US" dirty="0" err="1" smtClean="0"/>
              <a:t>ollaboration</a:t>
            </a:r>
            <a:endParaRPr lang="pl-PL" dirty="0"/>
          </a:p>
        </p:txBody>
      </p:sp>
      <p:pic>
        <p:nvPicPr>
          <p:cNvPr id="11" name="Picture 2" descr="https://na61.web.cern.ch/na61/pages/xv/na49_collaboration_map_violet_improved_2010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2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1718" y="2057400"/>
            <a:ext cx="5987482" cy="394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0" y="1196752"/>
            <a:ext cx="8676456" cy="535644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KFKI Research Institute for Particle and Nuclear Physics, Budapest, Hungary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The Universidad </a:t>
            </a: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Tecnica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Federico Santa Maria, Valparaiso, Chile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Faculty of Physics, University of Warsaw, Warsaw, Poland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Faculty of Physics, University of Sofia, Sofia, Bulgaria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Karlsruhe Institute of Technology, Karlsruhe, German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Joint Institute for Nuclear Research, Dubna, Russia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Warsaw University of Technology, Warsaw, Poland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Fachhochschule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Frankfurt, Frankfurt, Germany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Jan </a:t>
            </a: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Kochanowski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University in Kielce, Poland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Geneva, Geneva, Switzerland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Belgrade, Belgrade, Serbia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Jagiellonian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University, Cracow, Poland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Silesia, Katowice, Poland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Athens, Athens, Greece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ETH, Zurich, Switzerland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California, Irvine, USA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Bern, Bern, Switzerland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Bergen, Bergen, Norway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</a:t>
            </a: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Wrocław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, </a:t>
            </a: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Wrocław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, Poland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Rudjer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Boskovic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Institute, Zagreb, Croatia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University of Frankfurt, Frankfurt, Germany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Institute for Nuclear Research, Moscow, Russia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State University of New York, Stony Brook, USA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LPNHE, University of Paris VI and VII, Paris, France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National Center for Nuclear Studies, Warsaw, Poland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St. Petersburg State University, St. Petersburg, Russia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Institute for Particle and Nuclear Studies, KEK, Tsukuba, Japan</a:t>
            </a:r>
          </a:p>
          <a:p>
            <a:pPr marL="0" marR="0" lvl="0" indent="0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Laboratory of </a:t>
            </a: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Astroparticle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 Physics, University Nova </a:t>
            </a: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Gorica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, Nova </a:t>
            </a:r>
            <a:r>
              <a:rPr lang="en-US" sz="1200" i="0" u="none" strike="noStrike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Gorica</a:t>
            </a:r>
            <a:r>
              <a:rPr lang="en-US" sz="1200" i="0" u="none" strike="noStrike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, Slovenia</a:t>
            </a:r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NA61/SHINE ion program explore the phase diagram of strongly interacting matter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NA61/SHINE gives unique opportunity to discover the critical point of strongly interacting matter and  study properties of the onset of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deconfinement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NA61/SHINE performs precision measurements for neutrino (T2K) and cosmic-ray (PAO) physics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heavy-ion program of NA61/SHINE is complemented at present by other international projects: CBM at SIS (FAIR GSI), MPD at NICA (JINR), STAR and PHENIX at RHIC (BNL)"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50825" y="5084762"/>
            <a:ext cx="7634288" cy="1152549"/>
          </a:xfrm>
          <a:noFill/>
          <a:ln/>
        </p:spPr>
        <p:txBody>
          <a:bodyPr/>
          <a:lstStyle/>
          <a:p>
            <a:pPr algn="l"/>
            <a:r>
              <a:rPr lang="es-UY" sz="4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es-UY" sz="3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UY" sz="3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UY" sz="24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seweryn.kowalski@us.edu.pl</a:t>
            </a:r>
            <a:endParaRPr lang="es-ES" sz="24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a 12"/>
          <p:cNvGrpSpPr/>
          <p:nvPr/>
        </p:nvGrpSpPr>
        <p:grpSpPr>
          <a:xfrm>
            <a:off x="3563888" y="1628800"/>
            <a:ext cx="5328592" cy="3334407"/>
            <a:chOff x="3563888" y="1628800"/>
            <a:chExt cx="5328592" cy="3334407"/>
          </a:xfrm>
        </p:grpSpPr>
        <p:pic>
          <p:nvPicPr>
            <p:cNvPr id="2173" name="Picture 1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560980" y="631708"/>
              <a:ext cx="3334407" cy="532859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75" name="Picture 1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5896" y="1988840"/>
              <a:ext cx="460743" cy="913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76" name="Picture 1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0152" y="3573016"/>
              <a:ext cx="497072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77" name="Picture 1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41242" y="1700808"/>
              <a:ext cx="472269" cy="100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78" name="Picture 1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4149080"/>
              <a:ext cx="266700" cy="52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79" name="Picture 1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30494" y="1772816"/>
              <a:ext cx="217970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BACKUP SLIDES</a:t>
            </a:r>
            <a:endParaRPr lang="pl-PL" dirty="0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smtClean="0"/>
              <a:t>2013-08-21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059E5-15FB-4A44-8D3D-DBE7DB451CBC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4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+mj-lt"/>
                <a:ea typeface="+mj-ea"/>
              </a:rPr>
              <a:t>Ion program</a:t>
            </a:r>
            <a:endParaRPr lang="pl-PL" dirty="0">
              <a:latin typeface="+mj-lt"/>
              <a:ea typeface="+mj-ea"/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16832" y="3406180"/>
            <a:ext cx="1898650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7560" rIns="0" bIns="0"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</a:t>
            </a:r>
            <a:r>
              <a:rPr lang="en-US" sz="2000" b="1" dirty="0">
                <a:solidFill>
                  <a:srgbClr val="0000FF"/>
                </a:solidFill>
                <a:ea typeface="msgothic" charset="0"/>
                <a:cs typeface="msgothic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44824" y="6070476"/>
            <a:ext cx="365125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7560" rIns="0" bIns="0"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</a:t>
            </a:r>
            <a:r>
              <a:rPr lang="en-US" sz="2000" b="1" dirty="0">
                <a:solidFill>
                  <a:srgbClr val="FF0000"/>
                </a:solidFill>
                <a:ea typeface="msgothic" charset="0"/>
                <a:cs typeface="msgothic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</a:t>
            </a:r>
            <a:r>
              <a:rPr lang="en-US" sz="2000" b="1" dirty="0">
                <a:solidFill>
                  <a:srgbClr val="FF0000"/>
                </a:solidFill>
                <a:ea typeface="msgothic" charset="0"/>
                <a:cs typeface="msgothic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en-US" sz="2000" b="1" dirty="0">
                <a:solidFill>
                  <a:srgbClr val="FF0000"/>
                </a:solidFill>
                <a:ea typeface="msgothic" charset="0"/>
                <a:cs typeface="msgothic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</a:t>
            </a:r>
          </a:p>
        </p:txBody>
      </p:sp>
      <p:sp>
        <p:nvSpPr>
          <p:cNvPr id="12" name="Strzałka w prawo 11"/>
          <p:cNvSpPr/>
          <p:nvPr/>
        </p:nvSpPr>
        <p:spPr bwMode="auto">
          <a:xfrm rot="20591632">
            <a:off x="2370008" y="3118469"/>
            <a:ext cx="1584176" cy="2880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1400" b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Dotum" pitchFamily="34" charset="-127"/>
            </a:endParaRPr>
          </a:p>
        </p:txBody>
      </p:sp>
      <p:sp>
        <p:nvSpPr>
          <p:cNvPr id="13" name="Strzałka w prawo 12"/>
          <p:cNvSpPr/>
          <p:nvPr/>
        </p:nvSpPr>
        <p:spPr bwMode="auto">
          <a:xfrm rot="19344142">
            <a:off x="2409524" y="4976043"/>
            <a:ext cx="3276393" cy="2880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Dotum" pitchFamily="34" charset="-127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94" y="1572537"/>
            <a:ext cx="5040560" cy="493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+mj-lt"/>
                <a:ea typeface="+mj-ea"/>
              </a:rPr>
              <a:t>2D scan (energy, system size)</a:t>
            </a:r>
            <a:endParaRPr lang="pl-PL" sz="3200" dirty="0">
              <a:latin typeface="+mj-lt"/>
              <a:ea typeface="+mj-ea"/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179512" y="1600200"/>
            <a:ext cx="8735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 scan in the whole SPS energy range (13A-158A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with light and intermediate mass nuclei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46531"/>
            <a:ext cx="6032351" cy="4178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Statistical Model of the Early Stage (SMES)</a:t>
            </a:r>
          </a:p>
          <a:p>
            <a:pPr lvl="1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order phase transition to QGP between top AGS and top SPS energies</a:t>
            </a:r>
            <a:endPara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 temperature and pressure in mixed phase</a:t>
            </a:r>
          </a:p>
          <a:p>
            <a:pPr lvl="1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internal degrees of freedom increases HG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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QGP </a:t>
            </a:r>
          </a:p>
          <a:p>
            <a:pPr lvl="1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entropy and total strangeness are the same before and after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hadronization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(cannot decrease QGP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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HG)</a:t>
            </a:r>
          </a:p>
          <a:p>
            <a:pPr lvl="1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of strangeness carriers decreases HG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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QGP (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8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K, ...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m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Study of the onset of </a:t>
            </a:r>
            <a:r>
              <a:rPr lang="en-US" sz="3200" dirty="0" err="1" smtClean="0"/>
              <a:t>deconfinement</a:t>
            </a:r>
            <a:endParaRPr lang="pl-PL" sz="3200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2" name="Grupa 22"/>
          <p:cNvGrpSpPr/>
          <p:nvPr/>
        </p:nvGrpSpPr>
        <p:grpSpPr>
          <a:xfrm>
            <a:off x="838200" y="4077072"/>
            <a:ext cx="7622232" cy="2333600"/>
            <a:chOff x="251520" y="3861048"/>
            <a:chExt cx="7664079" cy="2580463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2" cstate="print">
              <a:alphaModFix/>
              <a:lum/>
            </a:blip>
            <a:srcRect t="23529" b="28235"/>
            <a:stretch>
              <a:fillRect/>
            </a:stretch>
          </p:blipFill>
          <p:spPr>
            <a:xfrm>
              <a:off x="251520" y="3905050"/>
              <a:ext cx="7664079" cy="25364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pole tekstowe 10"/>
            <p:cNvSpPr txBox="1"/>
            <p:nvPr/>
          </p:nvSpPr>
          <p:spPr>
            <a:xfrm>
              <a:off x="1115616" y="3861048"/>
              <a:ext cx="6178785" cy="37557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1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Lucida Sans Unicode" pitchFamily="2"/>
                  <a:cs typeface="Tahoma" pitchFamily="2"/>
                </a:rPr>
                <a:t>“kink”                         </a:t>
              </a:r>
              <a:r>
                <a:rPr lang="pl-PL" sz="1800" b="1" i="0" u="none" strike="noStrike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Lucida Sans Unicode" pitchFamily="2"/>
                  <a:cs typeface="Tahoma" pitchFamily="2"/>
                </a:rPr>
                <a:t>   </a:t>
              </a:r>
              <a:r>
                <a:rPr lang="en-US" sz="1800" b="1" i="0" u="none" strike="noStrike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Lucida Sans Unicode" pitchFamily="2"/>
                  <a:cs typeface="Tahoma" pitchFamily="2"/>
                </a:rPr>
                <a:t>   </a:t>
              </a:r>
              <a:r>
                <a:rPr lang="en-US" sz="1800" b="1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Lucida Sans Unicode" pitchFamily="2"/>
                  <a:cs typeface="Tahoma" pitchFamily="2"/>
                </a:rPr>
                <a:t>“horn”                            “step”</a:t>
              </a:r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1403648" y="5517232"/>
              <a:ext cx="507690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Lucida Sans Unicode" pitchFamily="2"/>
                  <a:cs typeface="Tahoma" pitchFamily="2"/>
                </a:rPr>
                <a:t>HG</a:t>
              </a: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2051720" y="5013176"/>
              <a:ext cx="648072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 smtClean="0">
                  <a:ln>
                    <a:noFill/>
                  </a:ln>
                  <a:solidFill>
                    <a:srgbClr val="23B8DC"/>
                  </a:solidFill>
                  <a:latin typeface="Arial" pitchFamily="18"/>
                  <a:ea typeface="Lucida Sans Unicode" pitchFamily="2"/>
                  <a:cs typeface="Tahoma" pitchFamily="2"/>
                </a:rPr>
                <a:t>HG</a:t>
              </a:r>
              <a:endParaRPr lang="en-US" sz="1600" b="1" i="0" u="none" strike="noStrike" dirty="0">
                <a:ln>
                  <a:noFill/>
                </a:ln>
                <a:solidFill>
                  <a:srgbClr val="23B8DC"/>
                </a:solidFill>
                <a:latin typeface="Arial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1763688" y="4365104"/>
              <a:ext cx="661811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QGP</a:t>
              </a: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3347864" y="5157192"/>
              <a:ext cx="507690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Lucida Sans Unicode" pitchFamily="2"/>
                  <a:cs typeface="Tahoma" pitchFamily="2"/>
                </a:rPr>
                <a:t>HG</a:t>
              </a: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3851920" y="4437112"/>
              <a:ext cx="506257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 smtClean="0">
                  <a:ln>
                    <a:noFill/>
                  </a:ln>
                  <a:solidFill>
                    <a:srgbClr val="23B8DC"/>
                  </a:solidFill>
                  <a:latin typeface="Arial" pitchFamily="18"/>
                  <a:ea typeface="Lucida Sans Unicode" pitchFamily="2"/>
                  <a:cs typeface="Tahoma" pitchFamily="2"/>
                </a:rPr>
                <a:t>HG</a:t>
              </a:r>
              <a:endParaRPr lang="en-US" sz="1600" b="1" i="0" u="none" strike="noStrike" dirty="0">
                <a:ln>
                  <a:noFill/>
                </a:ln>
                <a:solidFill>
                  <a:srgbClr val="23B8DC"/>
                </a:solidFill>
                <a:latin typeface="Arial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4477468" y="4846076"/>
              <a:ext cx="661811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QGP</a:t>
              </a: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954949" y="5115357"/>
              <a:ext cx="507690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Lucida Sans Unicode" pitchFamily="2"/>
                  <a:cs typeface="Tahoma" pitchFamily="2"/>
                </a:rPr>
                <a:t>HG</a:t>
              </a: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6812068" y="4323356"/>
              <a:ext cx="661811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Lucida Sans Unicode" pitchFamily="2"/>
                  <a:cs typeface="Tahoma" pitchFamily="2"/>
                </a:rPr>
                <a:t>QGP</a:t>
              </a: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4355976" y="5445224"/>
              <a:ext cx="804221" cy="59319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Arial" pitchFamily="18"/>
                  <a:ea typeface="Lucida Sans Unicode" pitchFamily="2"/>
                  <a:cs typeface="Tahoma" pitchFamily="2"/>
                </a:rPr>
                <a:t>mixed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Arial" pitchFamily="18"/>
                  <a:ea typeface="Lucida Sans Unicode" pitchFamily="2"/>
                  <a:cs typeface="Tahoma" pitchFamily="2"/>
                </a:rPr>
                <a:t>phase</a:t>
              </a:r>
            </a:p>
          </p:txBody>
        </p:sp>
        <p:sp>
          <p:nvSpPr>
            <p:cNvPr id="21" name="Łącznik prosty 20"/>
            <p:cNvSpPr/>
            <p:nvPr/>
          </p:nvSpPr>
          <p:spPr>
            <a:xfrm flipH="1" flipV="1">
              <a:off x="4139952" y="5157192"/>
              <a:ext cx="288032" cy="360040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lIns="90000" tIns="45000" rIns="90000" bIns="45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6876256" y="5445224"/>
              <a:ext cx="804221" cy="59319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Arial" pitchFamily="18"/>
                  <a:ea typeface="Lucida Sans Unicode" pitchFamily="2"/>
                  <a:cs typeface="Tahoma" pitchFamily="2"/>
                </a:rPr>
                <a:t>mixed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1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Arial" pitchFamily="18"/>
                  <a:ea typeface="Lucida Sans Unicode" pitchFamily="2"/>
                  <a:cs typeface="Tahoma" pitchFamily="2"/>
                </a:rPr>
                <a:t>phase</a:t>
              </a:r>
            </a:p>
          </p:txBody>
        </p:sp>
        <p:sp>
          <p:nvSpPr>
            <p:cNvPr id="23" name="Łącznik prosty 22"/>
            <p:cNvSpPr/>
            <p:nvPr/>
          </p:nvSpPr>
          <p:spPr>
            <a:xfrm flipH="1" flipV="1">
              <a:off x="6660232" y="5157192"/>
              <a:ext cx="288032" cy="360040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lIns="90000" tIns="45000" rIns="90000" bIns="45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>
                <a:ln>
                  <a:noFill/>
                </a:ln>
                <a:latin typeface="Arial" pitchFamily="18"/>
                <a:ea typeface="Lucida Sans Unicode" pitchFamily="2"/>
                <a:cs typeface="Tahoma" pitchFamily="2"/>
              </a:endParaRPr>
            </a:p>
          </p:txBody>
        </p:sp>
      </p:grpSp>
      <p:sp>
        <p:nvSpPr>
          <p:cNvPr id="25" name="Prostokąt 24"/>
          <p:cNvSpPr/>
          <p:nvPr/>
        </p:nvSpPr>
        <p:spPr>
          <a:xfrm>
            <a:off x="4876800" y="6324600"/>
            <a:ext cx="35638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en-US" sz="1000" dirty="0" err="1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Gaździcki</a:t>
            </a:r>
            <a:r>
              <a:rPr lang="en-US" sz="100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,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Gorenstein</a:t>
            </a:r>
            <a:r>
              <a:rPr lang="en-US" sz="100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,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Acta</a:t>
            </a:r>
            <a:r>
              <a:rPr lang="en-US" sz="100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Phys.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Polon</a:t>
            </a:r>
            <a:r>
              <a:rPr lang="en-US" sz="100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. </a:t>
            </a:r>
            <a:r>
              <a:rPr lang="en-US" sz="1000" b="1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B30</a:t>
            </a:r>
            <a:r>
              <a:rPr lang="en-US" sz="100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, 2705 (1999)</a:t>
            </a:r>
            <a:endParaRPr lang="en-US" sz="1000" dirty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1000447" cy="4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211960" y="1268760"/>
            <a:ext cx="4474840" cy="51125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NA49 evidence of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deconfinement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near 30A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defRPr/>
            </a:pP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Alt et al., PRC77,024903 (2008)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Horn: 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 of strangeness carrier masses and the number ratio of strange to non-strange degrees of freedom</a:t>
            </a:r>
            <a:endParaRPr lang="pl-PL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K/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yields ratio at high energy approach a constant level as expected for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deconfined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matter 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Step: 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 T and p in mixed phase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to explain by statistical and dynamical models that do not include phase transition between HG and QGP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of the onset of </a:t>
            </a:r>
            <a:r>
              <a:rPr lang="en-US" dirty="0" err="1" smtClean="0"/>
              <a:t>deconfinement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2334573" y="126876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“dale”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339752" y="306896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“horn” 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339752" y="479715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“step”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923686"/>
            <a:ext cx="2138759" cy="174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trzałka w lewo i prawo 14"/>
          <p:cNvSpPr/>
          <p:nvPr/>
        </p:nvSpPr>
        <p:spPr bwMode="auto">
          <a:xfrm>
            <a:off x="3347864" y="5373216"/>
            <a:ext cx="864096" cy="432048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1" i="0" u="none" strike="noStrike" normalizeH="0" baseline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Dotum" pitchFamily="34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2411760" cy="20418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59713"/>
            <a:ext cx="2428194" cy="2052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7" y="4849276"/>
            <a:ext cx="2376263" cy="20087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Start of </a:t>
            </a:r>
            <a:r>
              <a:rPr lang="pl-PL" sz="20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</a:t>
            </a:r>
            <a:r>
              <a:rPr lang="pl-PL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2D (</a:t>
            </a:r>
            <a:r>
              <a:rPr lang="en-US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energy/system size) scan of phase diagram</a:t>
            </a:r>
            <a:endParaRPr lang="pl-PL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endParaRPr lang="pl-PL" sz="1600" dirty="0" smtClean="0"/>
          </a:p>
          <a:p>
            <a:endParaRPr lang="pl-PL" sz="1600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of the onset of </a:t>
            </a:r>
            <a:r>
              <a:rPr lang="en-US" dirty="0" err="1" smtClean="0"/>
              <a:t>deconfinement</a:t>
            </a:r>
            <a:r>
              <a:rPr lang="pl-PL" dirty="0" smtClean="0"/>
              <a:t> NA61/SHINE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705616" y="2702327"/>
            <a:ext cx="4102926" cy="297058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Dowolny kształt 22"/>
          <p:cNvSpPr/>
          <p:nvPr/>
        </p:nvSpPr>
        <p:spPr>
          <a:xfrm>
            <a:off x="3923928" y="3933056"/>
            <a:ext cx="733160" cy="509126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1" i="0" u="none" strike="noStrike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6453336"/>
            <a:ext cx="1043186" cy="15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" y="2847252"/>
            <a:ext cx="3869868" cy="2680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  <a:endPara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76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67544" y="1268760"/>
            <a:ext cx="4536504" cy="5112568"/>
          </a:xfrm>
        </p:spPr>
        <p:txBody>
          <a:bodyPr>
            <a:norm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covers the most important region of the Phase Space diagram 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point of strongly interacting matter should be located in the SPS energy range</a:t>
            </a:r>
          </a:p>
          <a:p>
            <a:pPr lvl="1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the theoretical calculation: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T,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14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)=(162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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2,360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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40)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lvl="2">
              <a:buNone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Fodor and Katz JHEP 404 050 (2004) </a:t>
            </a:r>
          </a:p>
          <a:p>
            <a:pPr marL="892175" lvl="2" indent="22225"/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14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=360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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50A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Beccatini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Manninen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Gazdzicki PRC 73 044905 (2006) 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point should be searched in collisions with energy higher than energy of the onset of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deconfinement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(EOD ~ 30A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endParaRPr lang="en-US" sz="1800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for the critical point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0" name="Prostokąt 9"/>
          <p:cNvSpPr/>
          <p:nvPr/>
        </p:nvSpPr>
        <p:spPr>
          <a:xfrm>
            <a:off x="5796136" y="5805264"/>
            <a:ext cx="3168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en-US" sz="1200" dirty="0" smtClean="0">
                <a:latin typeface="Arial" pitchFamily="18"/>
                <a:ea typeface="Lucida Sans Unicode" pitchFamily="2"/>
                <a:cs typeface="Tahoma" pitchFamily="2"/>
              </a:rPr>
              <a:t>Fodor, Katz, JHEP </a:t>
            </a:r>
            <a:r>
              <a:rPr lang="en-US" sz="1200" b="1" dirty="0" smtClean="0">
                <a:latin typeface="Arial" pitchFamily="18"/>
                <a:ea typeface="Lucida Sans Unicode" pitchFamily="2"/>
                <a:cs typeface="Tahoma" pitchFamily="2"/>
              </a:rPr>
              <a:t>0404</a:t>
            </a:r>
            <a:r>
              <a:rPr lang="en-US" sz="1200" dirty="0" smtClean="0">
                <a:latin typeface="Arial" pitchFamily="18"/>
                <a:ea typeface="Lucida Sans Unicode" pitchFamily="2"/>
                <a:cs typeface="Tahoma" pitchFamily="2"/>
              </a:rPr>
              <a:t>, 050 (2004)</a:t>
            </a:r>
            <a:endParaRPr lang="pl-PL" sz="1200" dirty="0" smtClean="0">
              <a:latin typeface="Arial" pitchFamily="18"/>
              <a:ea typeface="Lucida Sans Unicode" pitchFamily="2"/>
              <a:cs typeface="Tahoma" pitchFamily="2"/>
            </a:endParaRPr>
          </a:p>
          <a:p>
            <a:pPr lvl="0" hangingPunct="0"/>
            <a:r>
              <a:rPr lang="en-US" sz="1200" dirty="0" smtClean="0">
                <a:latin typeface="Arial" pitchFamily="18"/>
                <a:ea typeface="Lucida Sans Unicode" pitchFamily="2"/>
                <a:cs typeface="Tahoma" pitchFamily="2"/>
              </a:rPr>
              <a:t>Alt et al., PR</a:t>
            </a:r>
            <a:r>
              <a:rPr lang="en-US" sz="1200" b="1" dirty="0" smtClean="0">
                <a:latin typeface="Arial" pitchFamily="18"/>
                <a:ea typeface="Lucida Sans Unicode" pitchFamily="2"/>
                <a:cs typeface="Tahoma" pitchFamily="2"/>
              </a:rPr>
              <a:t>C77</a:t>
            </a:r>
            <a:r>
              <a:rPr lang="en-US" sz="1200" dirty="0" smtClean="0">
                <a:latin typeface="Arial" pitchFamily="18"/>
                <a:ea typeface="Lucida Sans Unicode" pitchFamily="2"/>
                <a:cs typeface="Tahoma" pitchFamily="2"/>
              </a:rPr>
              <a:t>, 024903 (2008)</a:t>
            </a:r>
            <a:endParaRPr lang="en-US" sz="12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50" y="1865572"/>
            <a:ext cx="4578648" cy="3939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18"/>
                <a:ea typeface="Lucida Sans Unicode" pitchFamily="2"/>
                <a:cs typeface="Tahoma" pitchFamily="2"/>
              </a:rPr>
              <a:t>Search for the hill of fluctuations</a:t>
            </a:r>
            <a:endParaRPr lang="pl-P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000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Search for the critical point</a:t>
            </a:r>
            <a:r>
              <a:rPr lang="pl-PL" dirty="0"/>
              <a:t> </a:t>
            </a:r>
            <a:r>
              <a:rPr lang="pl-PL" dirty="0" smtClean="0"/>
              <a:t>NA61/SHINE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3" name="Prostokąt 52"/>
          <p:cNvSpPr/>
          <p:nvPr/>
        </p:nvSpPr>
        <p:spPr>
          <a:xfrm rot="697241">
            <a:off x="8344466" y="3292161"/>
            <a:ext cx="457200" cy="1187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Dowolny kształt 61"/>
          <p:cNvSpPr/>
          <p:nvPr/>
        </p:nvSpPr>
        <p:spPr>
          <a:xfrm>
            <a:off x="3995936" y="3717032"/>
            <a:ext cx="805168" cy="509126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723454"/>
            <a:ext cx="3833242" cy="249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702"/>
            <a:ext cx="3869868" cy="2680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Symbol" pitchFamily="18" charset="2"/>
              </a:rPr>
              <a:t>p</a:t>
            </a:r>
            <a:r>
              <a:rPr lang="pl-PL" baseline="30000" dirty="0" smtClean="0"/>
              <a:t>-</a:t>
            </a:r>
            <a:r>
              <a:rPr lang="pl-PL" dirty="0" smtClean="0"/>
              <a:t> </a:t>
            </a:r>
            <a:r>
              <a:rPr lang="pl-PL" dirty="0" err="1" smtClean="0"/>
              <a:t>study</a:t>
            </a:r>
            <a:r>
              <a:rPr lang="pl-PL" dirty="0" smtClean="0"/>
              <a:t> of the </a:t>
            </a:r>
            <a:r>
              <a:rPr lang="pl-PL" dirty="0" err="1" smtClean="0"/>
              <a:t>onset</a:t>
            </a:r>
            <a:r>
              <a:rPr lang="pl-PL" dirty="0" smtClean="0"/>
              <a:t> of </a:t>
            </a:r>
            <a:r>
              <a:rPr lang="pl-PL" dirty="0" err="1"/>
              <a:t>deconfinement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dirty="0" smtClean="0"/>
              <a:t>15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0" y="1518568"/>
            <a:ext cx="34194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330302" cy="315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79648" y="5013176"/>
            <a:ext cx="8388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 results agree with the previous measurements</a:t>
            </a:r>
            <a:endParaRPr lang="pl-PL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 multiplicity at the SPS energies increases faster in central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Pb+Pb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 in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p+p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(“kink”)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two dependences cross each other at about 40A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</a:t>
            </a:r>
            <a:endParaRPr lang="pl-PL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NA61 precision sufficient to study properties of the onset of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deconfinement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48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cosmic-ray composition </a:t>
            </a:r>
            <a:endParaRPr lang="pl-PL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87E6F1BE-0623-460C-8745-AB6B6A34925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453533" cy="37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272280" y="177281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Corsika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52947" y="1428486"/>
            <a:ext cx="3809838" cy="4543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3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323528" y="5517232"/>
            <a:ext cx="4788165" cy="8640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2007: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orward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wall constructed (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acceptance extend to p ≈ 1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/c)</a:t>
            </a:r>
          </a:p>
          <a:p>
            <a:pPr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2008: TPC read-out (increase of event rate by factor of 10 in comparison to NA49)</a:t>
            </a: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NA61/SHINE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0531D43B-F918-4BF0-87C0-8B7C71E0E27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Prostokąt 10"/>
          <p:cNvSpPr/>
          <p:nvPr/>
        </p:nvSpPr>
        <p:spPr>
          <a:xfrm>
            <a:off x="5580112" y="5157192"/>
            <a:ext cx="352867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Upgrades completed for the 2011 </a:t>
            </a:r>
          </a:p>
          <a:p>
            <a:pPr marL="342900" indent="-34290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Projectile Spectator Detector (PSD),</a:t>
            </a:r>
          </a:p>
          <a:p>
            <a:pPr marL="342900" indent="-34290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Z-detectors</a:t>
            </a:r>
          </a:p>
          <a:p>
            <a:pPr marL="342900" indent="-34290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A-detector</a:t>
            </a:r>
          </a:p>
          <a:p>
            <a:pPr marL="342900" indent="-34290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Low Momentum Particle Detector (LMPD)</a:t>
            </a:r>
          </a:p>
          <a:p>
            <a:pPr marL="342900" indent="-34290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He beam pipes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09195" cy="411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6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main tracking devices for NA61/SHINE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 TPC’s (four large volume, one small volume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</a:p>
          <a:p>
            <a:pPr lvl="1"/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(VTPC1, VTPC2) in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magentic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field,</a:t>
            </a:r>
          </a:p>
          <a:p>
            <a:pPr lvl="1"/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MTPC-L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MTPC-R) are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positioned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down- stream of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symmetrically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beam-line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small TPC (GAP-TPC) is mounted between the two VTPCs, centered on the beam-line for measuring particles with the smallest production angles 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 of over 1000 tracks in a single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Pb+Pb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interaction</a:t>
            </a:r>
          </a:p>
          <a:p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TPC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79" y="3883953"/>
            <a:ext cx="6408712" cy="268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8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-L(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eft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-R(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ight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  <a:endPara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.4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total surface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placed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MTPCs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of particles produced in the target of about 14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891 individual scintillation detectors with rectangular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scintillators,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having single photo-multiplier tube glued on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l-PL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(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=60ps for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Pb+Pb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=120ps for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p+p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pl-PL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-F(</a:t>
            </a:r>
            <a:r>
              <a:rPr lang="pl-PL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orward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in a phase space region which is not covered by the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-L/R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scintillator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120x10x2.5 cm</a:t>
            </a:r>
            <a:r>
              <a:rPr lang="pl-PL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vertically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oriented</a:t>
            </a:r>
            <a:endParaRPr lang="pl-P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active area of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720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cm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l-PL" sz="16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resolution 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=110ps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TOF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7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97152"/>
            <a:ext cx="5112568" cy="172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8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the energy of projectile spectators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 level centrality selection </a:t>
            </a: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event-by-event fluctuations </a:t>
            </a: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 of the reaction plane </a:t>
            </a:r>
          </a:p>
          <a:p>
            <a:pPr lvl="0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Features:</a:t>
            </a: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energy resolution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1 nucleon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studied energy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</a:t>
            </a:r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granularity</a:t>
            </a:r>
          </a:p>
          <a:p>
            <a:pPr lvl="1"/>
            <a:r>
              <a:rPr lang="pl-P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Lead/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Scintillator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sandwich</a:t>
            </a:r>
          </a:p>
          <a:p>
            <a:pPr lvl="1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Modular design – transverse uniformity of resolution, flexible geometry, simplicity.</a:t>
            </a:r>
          </a:p>
          <a:p>
            <a:pPr lvl="1"/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Projectile Spectator Detector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752DF1A-0E02-4F47-AF7F-90C5281A401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5607650" cy="175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51" y="1124744"/>
            <a:ext cx="239354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81" y="4245047"/>
            <a:ext cx="2971616" cy="201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zawartośc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Fragmentation target length optimized to maximize the needed fragment production</a:t>
            </a:r>
            <a:endParaRPr lang="pl-PL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ouble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magnetic spectrometer separate fragments according to the selected magnetic rigidity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Degrader, Cu plate where ions lose energy allows to reach required beam purity 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Secondary Beryllium beam</a:t>
            </a:r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2013-08-21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87E6F1BE-0623-460C-8745-AB6B6A34925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08920"/>
            <a:ext cx="3647138" cy="353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7668344" y="2132856"/>
            <a:ext cx="50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b="1" baseline="30000" dirty="0" smtClean="0"/>
              <a:t>7</a:t>
            </a:r>
            <a:r>
              <a:rPr lang="en-US" b="1" dirty="0" smtClean="0"/>
              <a:t>Be</a:t>
            </a:r>
            <a:endParaRPr lang="ru-RU" b="1" dirty="0"/>
          </a:p>
        </p:txBody>
      </p:sp>
      <p:cxnSp>
        <p:nvCxnSpPr>
          <p:cNvPr id="8" name="Łącznik prosty ze strzałką 7"/>
          <p:cNvCxnSpPr>
            <a:stCxn id="7" idx="2"/>
          </p:cNvCxnSpPr>
          <p:nvPr/>
        </p:nvCxnSpPr>
        <p:spPr>
          <a:xfrm flipH="1">
            <a:off x="6732241" y="2502188"/>
            <a:ext cx="1190340" cy="20114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5508104" y="2708920"/>
            <a:ext cx="3368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of PSD energy versus Z-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972723" y="351140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beam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79512" y="60212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http://cerncourier.com/cws/article/cern/49354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3861048"/>
            <a:ext cx="5292080" cy="153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3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1">
  <a:themeElements>
    <a:clrScheme name="2013 Corp template">
      <a:dk1>
        <a:sysClr val="windowText" lastClr="000000"/>
      </a:dk1>
      <a:lt1>
        <a:sysClr val="window" lastClr="FFFFFF"/>
      </a:lt1>
      <a:dk2>
        <a:srgbClr val="53565A"/>
      </a:dk2>
      <a:lt2>
        <a:srgbClr val="D0D3D4"/>
      </a:lt2>
      <a:accent1>
        <a:srgbClr val="2F7FE2"/>
      </a:accent1>
      <a:accent2>
        <a:srgbClr val="FF8200"/>
      </a:accent2>
      <a:accent3>
        <a:srgbClr val="3E4827"/>
      </a:accent3>
      <a:accent4>
        <a:srgbClr val="FFC845"/>
      </a:accent4>
      <a:accent5>
        <a:srgbClr val="572C5F"/>
      </a:accent5>
      <a:accent6>
        <a:srgbClr val="00677F"/>
      </a:accent6>
      <a:hlink>
        <a:srgbClr val="0095C8"/>
      </a:hlink>
      <a:folHlink>
        <a:srgbClr val="307FE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2013 Corp template">
      <a:dk1>
        <a:sysClr val="windowText" lastClr="000000"/>
      </a:dk1>
      <a:lt1>
        <a:sysClr val="window" lastClr="FFFFFF"/>
      </a:lt1>
      <a:dk2>
        <a:srgbClr val="53565A"/>
      </a:dk2>
      <a:lt2>
        <a:srgbClr val="D0D3D4"/>
      </a:lt2>
      <a:accent1>
        <a:srgbClr val="2F7FE2"/>
      </a:accent1>
      <a:accent2>
        <a:srgbClr val="FF8200"/>
      </a:accent2>
      <a:accent3>
        <a:srgbClr val="3E4827"/>
      </a:accent3>
      <a:accent4>
        <a:srgbClr val="FFC845"/>
      </a:accent4>
      <a:accent5>
        <a:srgbClr val="572C5F"/>
      </a:accent5>
      <a:accent6>
        <a:srgbClr val="00677F"/>
      </a:accent6>
      <a:hlink>
        <a:srgbClr val="0095C8"/>
      </a:hlink>
      <a:folHlink>
        <a:srgbClr val="307F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2">
  <a:themeElements>
    <a:clrScheme name="Diseño predeterminado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9414</TotalTime>
  <Words>2979</Words>
  <Application>Microsoft Office PowerPoint</Application>
  <PresentationFormat>Pokaz na ekranie (4:3)</PresentationFormat>
  <Paragraphs>404</Paragraphs>
  <Slides>43</Slides>
  <Notes>8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43</vt:i4>
      </vt:variant>
    </vt:vector>
  </HeadingPairs>
  <TitlesOfParts>
    <vt:vector size="48" baseType="lpstr">
      <vt:lpstr>Projekt niestandardowy</vt:lpstr>
      <vt:lpstr>Motyw1</vt:lpstr>
      <vt:lpstr>1_Office Theme</vt:lpstr>
      <vt:lpstr>Motyw2</vt:lpstr>
      <vt:lpstr>Diseño predeterminado</vt:lpstr>
      <vt:lpstr>NA61/SHINE experiment at the CERN SPS</vt:lpstr>
      <vt:lpstr>NA61/SHINE – few facts</vt:lpstr>
      <vt:lpstr>NA61 SHINE</vt:lpstr>
      <vt:lpstr>The Device</vt:lpstr>
      <vt:lpstr>NA61/SHINE</vt:lpstr>
      <vt:lpstr>TPC</vt:lpstr>
      <vt:lpstr>TOF</vt:lpstr>
      <vt:lpstr>Projectile Spectator Detector</vt:lpstr>
      <vt:lpstr>Secondary Beryllium beam</vt:lpstr>
      <vt:lpstr>Z - detector</vt:lpstr>
      <vt:lpstr>A - detector</vt:lpstr>
      <vt:lpstr>Low Momentum Particle Detector</vt:lpstr>
      <vt:lpstr>He beam pipes</vt:lpstr>
      <vt:lpstr>Device performance</vt:lpstr>
      <vt:lpstr>Software</vt:lpstr>
      <vt:lpstr>NA61/SHINE Physics Program </vt:lpstr>
      <vt:lpstr>Status of the NA61 data taking</vt:lpstr>
      <vt:lpstr>Ion program</vt:lpstr>
      <vt:lpstr>Scan of the phase diagram world status</vt:lpstr>
      <vt:lpstr>Spectra p+p interactions</vt:lpstr>
      <vt:lpstr>p+-, K-, p from p+p collisions</vt:lpstr>
      <vt:lpstr>Neutrino physics</vt:lpstr>
      <vt:lpstr>Analysis for T2K</vt:lpstr>
      <vt:lpstr>Analysis for T2K</vt:lpstr>
      <vt:lpstr>Measuring cosmic-ray composition </vt:lpstr>
      <vt:lpstr>Measuring cosmic-ray composition</vt:lpstr>
      <vt:lpstr>Future anD PLANS</vt:lpstr>
      <vt:lpstr>Future measurements for neutrino experiments</vt:lpstr>
      <vt:lpstr>Future: Pb+Pb collisions</vt:lpstr>
      <vt:lpstr>SUMMARY</vt:lpstr>
      <vt:lpstr>The Collaboration</vt:lpstr>
      <vt:lpstr>Summary</vt:lpstr>
      <vt:lpstr>THANK YOU seweryn.kowalski@us.edu.pl</vt:lpstr>
      <vt:lpstr>BACKUP SLIDES</vt:lpstr>
      <vt:lpstr>Ion program</vt:lpstr>
      <vt:lpstr>2D scan (energy, system size)</vt:lpstr>
      <vt:lpstr>Study of the onset of deconfinement</vt:lpstr>
      <vt:lpstr>Study of the onset of deconfinement</vt:lpstr>
      <vt:lpstr>Study of the onset of deconfinement NA61/SHINE</vt:lpstr>
      <vt:lpstr>Search for the critical point</vt:lpstr>
      <vt:lpstr>Search for the critical point NA61/SHINE</vt:lpstr>
      <vt:lpstr>p- study of the onset of deconfinement</vt:lpstr>
      <vt:lpstr>Measuring cosmic-ray composition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skowalsk</cp:lastModifiedBy>
  <cp:revision>1011</cp:revision>
  <dcterms:created xsi:type="dcterms:W3CDTF">2010-05-23T14:28:12Z</dcterms:created>
  <dcterms:modified xsi:type="dcterms:W3CDTF">2013-08-20T23:31:19Z</dcterms:modified>
</cp:coreProperties>
</file>