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7"/>
  </p:notesMasterIdLst>
  <p:handoutMasterIdLst>
    <p:handoutMasterId r:id="rId48"/>
  </p:handoutMasterIdLst>
  <p:sldIdLst>
    <p:sldId id="1381" r:id="rId2"/>
    <p:sldId id="1331" r:id="rId3"/>
    <p:sldId id="1544" r:id="rId4"/>
    <p:sldId id="1288" r:id="rId5"/>
    <p:sldId id="1428" r:id="rId6"/>
    <p:sldId id="1537" r:id="rId7"/>
    <p:sldId id="1427" r:id="rId8"/>
    <p:sldId id="1472" r:id="rId9"/>
    <p:sldId id="1473" r:id="rId10"/>
    <p:sldId id="1474" r:id="rId11"/>
    <p:sldId id="1475" r:id="rId12"/>
    <p:sldId id="1471" r:id="rId13"/>
    <p:sldId id="1476" r:id="rId14"/>
    <p:sldId id="1477" r:id="rId15"/>
    <p:sldId id="1478" r:id="rId16"/>
    <p:sldId id="1479" r:id="rId17"/>
    <p:sldId id="1480" r:id="rId18"/>
    <p:sldId id="1481" r:id="rId19"/>
    <p:sldId id="1482" r:id="rId20"/>
    <p:sldId id="1494" r:id="rId21"/>
    <p:sldId id="1493" r:id="rId22"/>
    <p:sldId id="1492" r:id="rId23"/>
    <p:sldId id="1506" r:id="rId24"/>
    <p:sldId id="1504" r:id="rId25"/>
    <p:sldId id="1505" r:id="rId26"/>
    <p:sldId id="1502" r:id="rId27"/>
    <p:sldId id="1489" r:id="rId28"/>
    <p:sldId id="1535" r:id="rId29"/>
    <p:sldId id="1436" r:id="rId30"/>
    <p:sldId id="1276" r:id="rId31"/>
    <p:sldId id="1545" r:id="rId32"/>
    <p:sldId id="1538" r:id="rId33"/>
    <p:sldId id="1539" r:id="rId34"/>
    <p:sldId id="1540" r:id="rId35"/>
    <p:sldId id="1541" r:id="rId36"/>
    <p:sldId id="1542" r:id="rId37"/>
    <p:sldId id="1543" r:id="rId38"/>
    <p:sldId id="1419" r:id="rId39"/>
    <p:sldId id="1533" r:id="rId40"/>
    <p:sldId id="1466" r:id="rId41"/>
    <p:sldId id="1467" r:id="rId42"/>
    <p:sldId id="1469" r:id="rId43"/>
    <p:sldId id="1437" r:id="rId44"/>
    <p:sldId id="1438" r:id="rId45"/>
    <p:sldId id="1439" r:id="rId46"/>
  </p:sldIdLst>
  <p:sldSz cx="9144000" cy="6858000" type="screen4x3"/>
  <p:notesSz cx="10234613" cy="7099300"/>
  <p:defaultTextStyle>
    <a:defPPr>
      <a:defRPr lang="zh-CN"/>
    </a:defPPr>
    <a:lvl1pPr algn="ctr" rtl="0" fontAlgn="base">
      <a:spcBef>
        <a:spcPct val="0"/>
      </a:spcBef>
      <a:spcAft>
        <a:spcPct val="0"/>
      </a:spcAft>
      <a:defRPr sz="2400" kern="1200">
        <a:solidFill>
          <a:schemeClr val="tx1"/>
        </a:solidFill>
        <a:latin typeface="Arial" charset="0"/>
        <a:ea typeface="黑体" pitchFamily="49" charset="-122"/>
        <a:cs typeface="+mn-cs"/>
      </a:defRPr>
    </a:lvl1pPr>
    <a:lvl2pPr marL="457200" algn="ctr" rtl="0" fontAlgn="base">
      <a:spcBef>
        <a:spcPct val="0"/>
      </a:spcBef>
      <a:spcAft>
        <a:spcPct val="0"/>
      </a:spcAft>
      <a:defRPr sz="2400" kern="1200">
        <a:solidFill>
          <a:schemeClr val="tx1"/>
        </a:solidFill>
        <a:latin typeface="Arial" charset="0"/>
        <a:ea typeface="黑体" pitchFamily="49" charset="-122"/>
        <a:cs typeface="+mn-cs"/>
      </a:defRPr>
    </a:lvl2pPr>
    <a:lvl3pPr marL="914400" algn="ctr" rtl="0" fontAlgn="base">
      <a:spcBef>
        <a:spcPct val="0"/>
      </a:spcBef>
      <a:spcAft>
        <a:spcPct val="0"/>
      </a:spcAft>
      <a:defRPr sz="2400" kern="1200">
        <a:solidFill>
          <a:schemeClr val="tx1"/>
        </a:solidFill>
        <a:latin typeface="Arial" charset="0"/>
        <a:ea typeface="黑体" pitchFamily="49" charset="-122"/>
        <a:cs typeface="+mn-cs"/>
      </a:defRPr>
    </a:lvl3pPr>
    <a:lvl4pPr marL="1371600" algn="ctr" rtl="0" fontAlgn="base">
      <a:spcBef>
        <a:spcPct val="0"/>
      </a:spcBef>
      <a:spcAft>
        <a:spcPct val="0"/>
      </a:spcAft>
      <a:defRPr sz="2400" kern="1200">
        <a:solidFill>
          <a:schemeClr val="tx1"/>
        </a:solidFill>
        <a:latin typeface="Arial" charset="0"/>
        <a:ea typeface="黑体" pitchFamily="49" charset="-122"/>
        <a:cs typeface="+mn-cs"/>
      </a:defRPr>
    </a:lvl4pPr>
    <a:lvl5pPr marL="1828800" algn="ctr" rtl="0" fontAlgn="base">
      <a:spcBef>
        <a:spcPct val="0"/>
      </a:spcBef>
      <a:spcAft>
        <a:spcPct val="0"/>
      </a:spcAft>
      <a:defRPr sz="2400" kern="1200">
        <a:solidFill>
          <a:schemeClr val="tx1"/>
        </a:solidFill>
        <a:latin typeface="Arial" charset="0"/>
        <a:ea typeface="黑体" pitchFamily="49" charset="-122"/>
        <a:cs typeface="+mn-cs"/>
      </a:defRPr>
    </a:lvl5pPr>
    <a:lvl6pPr marL="2286000" algn="l" defTabSz="914400" rtl="0" eaLnBrk="1" latinLnBrk="0" hangingPunct="1">
      <a:defRPr sz="2400" kern="1200">
        <a:solidFill>
          <a:schemeClr val="tx1"/>
        </a:solidFill>
        <a:latin typeface="Arial" charset="0"/>
        <a:ea typeface="黑体" pitchFamily="49" charset="-122"/>
        <a:cs typeface="+mn-cs"/>
      </a:defRPr>
    </a:lvl6pPr>
    <a:lvl7pPr marL="2743200" algn="l" defTabSz="914400" rtl="0" eaLnBrk="1" latinLnBrk="0" hangingPunct="1">
      <a:defRPr sz="2400" kern="1200">
        <a:solidFill>
          <a:schemeClr val="tx1"/>
        </a:solidFill>
        <a:latin typeface="Arial" charset="0"/>
        <a:ea typeface="黑体" pitchFamily="49" charset="-122"/>
        <a:cs typeface="+mn-cs"/>
      </a:defRPr>
    </a:lvl7pPr>
    <a:lvl8pPr marL="3200400" algn="l" defTabSz="914400" rtl="0" eaLnBrk="1" latinLnBrk="0" hangingPunct="1">
      <a:defRPr sz="2400" kern="1200">
        <a:solidFill>
          <a:schemeClr val="tx1"/>
        </a:solidFill>
        <a:latin typeface="Arial" charset="0"/>
        <a:ea typeface="黑体" pitchFamily="49" charset="-122"/>
        <a:cs typeface="+mn-cs"/>
      </a:defRPr>
    </a:lvl8pPr>
    <a:lvl9pPr marL="3657600" algn="l" defTabSz="914400" rtl="0" eaLnBrk="1" latinLnBrk="0" hangingPunct="1">
      <a:defRPr sz="2400" kern="1200">
        <a:solidFill>
          <a:schemeClr val="tx1"/>
        </a:solidFill>
        <a:latin typeface="Arial" charset="0"/>
        <a:ea typeface="黑体"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0594FF"/>
    <a:srgbClr val="12357C"/>
    <a:srgbClr val="00FF00"/>
    <a:srgbClr val="FFFF00"/>
    <a:srgbClr val="DDDDDD"/>
    <a:srgbClr val="132584"/>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82" autoAdjust="0"/>
    <p:restoredTop sz="97168" autoAdjust="0"/>
  </p:normalViewPr>
  <p:slideViewPr>
    <p:cSldViewPr snapToObjects="1">
      <p:cViewPr>
        <p:scale>
          <a:sx n="75" d="100"/>
          <a:sy n="75" d="100"/>
        </p:scale>
        <p:origin x="-936" y="-90"/>
      </p:cViewPr>
      <p:guideLst>
        <p:guide orient="horz" pos="235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570"/>
    </p:cViewPr>
  </p:sorterViewPr>
  <p:notesViewPr>
    <p:cSldViewPr snapToObjects="1">
      <p:cViewPr varScale="1">
        <p:scale>
          <a:sx n="53" d="100"/>
          <a:sy n="53" d="100"/>
        </p:scale>
        <p:origin x="-1842" y="-108"/>
      </p:cViewPr>
      <p:guideLst>
        <p:guide orient="horz" pos="2236"/>
        <p:guide pos="322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38.wmf"/><Relationship Id="rId6" Type="http://schemas.openxmlformats.org/officeDocument/2006/relationships/image" Target="../media/image59.wmf"/><Relationship Id="rId5" Type="http://schemas.openxmlformats.org/officeDocument/2006/relationships/image" Target="../media/image56.wmf"/><Relationship Id="rId4" Type="http://schemas.openxmlformats.org/officeDocument/2006/relationships/image" Target="../media/image6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4" Type="http://schemas.openxmlformats.org/officeDocument/2006/relationships/image" Target="../media/image82.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image" Target="../media/image9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07.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112.wmf"/><Relationship Id="rId1" Type="http://schemas.openxmlformats.org/officeDocument/2006/relationships/image" Target="../media/image1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1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38.wmf"/><Relationship Id="rId1" Type="http://schemas.openxmlformats.org/officeDocument/2006/relationships/image" Target="../media/image43.wmf"/><Relationship Id="rId4" Type="http://schemas.openxmlformats.org/officeDocument/2006/relationships/image" Target="../media/image4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38.wmf"/><Relationship Id="rId1" Type="http://schemas.openxmlformats.org/officeDocument/2006/relationships/image" Target="../media/image4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5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5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5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4434999" cy="35496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a:defRPr sz="1300">
                <a:ea typeface="宋体" pitchFamily="2" charset="-122"/>
              </a:defRPr>
            </a:lvl1pPr>
          </a:lstStyle>
          <a:p>
            <a:pPr>
              <a:defRPr/>
            </a:pPr>
            <a:endParaRPr lang="en-US" altLang="zh-CN"/>
          </a:p>
        </p:txBody>
      </p:sp>
      <p:sp>
        <p:nvSpPr>
          <p:cNvPr id="75779" name="Rectangle 3"/>
          <p:cNvSpPr>
            <a:spLocks noGrp="1" noChangeArrowheads="1"/>
          </p:cNvSpPr>
          <p:nvPr>
            <p:ph type="dt" sz="quarter" idx="1"/>
          </p:nvPr>
        </p:nvSpPr>
        <p:spPr bwMode="auto">
          <a:xfrm>
            <a:off x="5797838" y="0"/>
            <a:ext cx="4434999" cy="35496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ea typeface="宋体" pitchFamily="2" charset="-122"/>
              </a:defRPr>
            </a:lvl1pPr>
          </a:lstStyle>
          <a:p>
            <a:pPr>
              <a:defRPr/>
            </a:pPr>
            <a:endParaRPr lang="en-US" altLang="zh-CN"/>
          </a:p>
        </p:txBody>
      </p:sp>
      <p:sp>
        <p:nvSpPr>
          <p:cNvPr id="75780" name="Rectangle 4"/>
          <p:cNvSpPr>
            <a:spLocks noGrp="1" noChangeArrowheads="1"/>
          </p:cNvSpPr>
          <p:nvPr>
            <p:ph type="ftr" sz="quarter" idx="2"/>
          </p:nvPr>
        </p:nvSpPr>
        <p:spPr bwMode="auto">
          <a:xfrm>
            <a:off x="0" y="6742692"/>
            <a:ext cx="4434999" cy="35496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a:defRPr sz="1300">
                <a:ea typeface="宋体" pitchFamily="2" charset="-122"/>
              </a:defRPr>
            </a:lvl1pPr>
          </a:lstStyle>
          <a:p>
            <a:pPr>
              <a:defRPr/>
            </a:pPr>
            <a:endParaRPr lang="en-US" altLang="zh-CN"/>
          </a:p>
        </p:txBody>
      </p:sp>
      <p:sp>
        <p:nvSpPr>
          <p:cNvPr id="75781" name="Rectangle 5"/>
          <p:cNvSpPr>
            <a:spLocks noGrp="1" noChangeArrowheads="1"/>
          </p:cNvSpPr>
          <p:nvPr>
            <p:ph type="sldNum" sz="quarter" idx="3"/>
          </p:nvPr>
        </p:nvSpPr>
        <p:spPr bwMode="auto">
          <a:xfrm>
            <a:off x="5797838" y="6742692"/>
            <a:ext cx="4434999" cy="35496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ea typeface="宋体" pitchFamily="2" charset="-122"/>
              </a:defRPr>
            </a:lvl1pPr>
          </a:lstStyle>
          <a:p>
            <a:pPr>
              <a:defRPr/>
            </a:pPr>
            <a:fld id="{FBA1D549-CAC7-4DF3-B27B-F19B0B0CB345}"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434999" cy="35496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a:defRPr sz="1300">
                <a:ea typeface="宋体" pitchFamily="2" charset="-122"/>
              </a:defRPr>
            </a:lvl1pPr>
          </a:lstStyle>
          <a:p>
            <a:pPr>
              <a:defRPr/>
            </a:pPr>
            <a:endParaRPr lang="en-US" altLang="zh-CN"/>
          </a:p>
        </p:txBody>
      </p:sp>
      <p:sp>
        <p:nvSpPr>
          <p:cNvPr id="5123" name="Rectangle 3"/>
          <p:cNvSpPr>
            <a:spLocks noGrp="1" noChangeArrowheads="1"/>
          </p:cNvSpPr>
          <p:nvPr>
            <p:ph type="dt" idx="1"/>
          </p:nvPr>
        </p:nvSpPr>
        <p:spPr bwMode="auto">
          <a:xfrm>
            <a:off x="5797838" y="0"/>
            <a:ext cx="4434999" cy="35496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ea typeface="宋体" pitchFamily="2" charset="-122"/>
              </a:defRPr>
            </a:lvl1pPr>
          </a:lstStyle>
          <a:p>
            <a:pPr>
              <a:defRPr/>
            </a:pPr>
            <a:endParaRPr lang="en-US" altLang="zh-CN"/>
          </a:p>
        </p:txBody>
      </p:sp>
      <p:sp>
        <p:nvSpPr>
          <p:cNvPr id="47108" name="Rectangle 4"/>
          <p:cNvSpPr>
            <a:spLocks noGrp="1" noRot="1" noChangeAspect="1" noChangeArrowheads="1" noTextEdit="1"/>
          </p:cNvSpPr>
          <p:nvPr>
            <p:ph type="sldImg" idx="2"/>
          </p:nvPr>
        </p:nvSpPr>
        <p:spPr bwMode="auto">
          <a:xfrm>
            <a:off x="3341688" y="531813"/>
            <a:ext cx="3551237" cy="266223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023462" y="3372168"/>
            <a:ext cx="8187690" cy="319468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5126" name="Rectangle 6"/>
          <p:cNvSpPr>
            <a:spLocks noGrp="1" noChangeArrowheads="1"/>
          </p:cNvSpPr>
          <p:nvPr>
            <p:ph type="ftr" sz="quarter" idx="4"/>
          </p:nvPr>
        </p:nvSpPr>
        <p:spPr bwMode="auto">
          <a:xfrm>
            <a:off x="0" y="6742692"/>
            <a:ext cx="4434999" cy="35496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a:defRPr sz="1300">
                <a:ea typeface="宋体" pitchFamily="2" charset="-122"/>
              </a:defRPr>
            </a:lvl1pPr>
          </a:lstStyle>
          <a:p>
            <a:pPr>
              <a:defRPr/>
            </a:pPr>
            <a:endParaRPr lang="en-US" altLang="zh-CN"/>
          </a:p>
        </p:txBody>
      </p:sp>
      <p:sp>
        <p:nvSpPr>
          <p:cNvPr id="5127" name="Rectangle 7"/>
          <p:cNvSpPr>
            <a:spLocks noGrp="1" noChangeArrowheads="1"/>
          </p:cNvSpPr>
          <p:nvPr>
            <p:ph type="sldNum" sz="quarter" idx="5"/>
          </p:nvPr>
        </p:nvSpPr>
        <p:spPr bwMode="auto">
          <a:xfrm>
            <a:off x="5797838" y="6742692"/>
            <a:ext cx="4434999" cy="35496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ea typeface="宋体" pitchFamily="2" charset="-122"/>
              </a:defRPr>
            </a:lvl1pPr>
          </a:lstStyle>
          <a:p>
            <a:pPr>
              <a:defRPr/>
            </a:pPr>
            <a:fld id="{09E5516B-0C51-4F42-9D4C-516801BCDEFF}"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D9F89BF-81B9-4920-9FEE-5F95FEA3B2AE}" type="slidenum">
              <a:rPr lang="en-US" altLang="zh-CN" smtClean="0"/>
              <a:pPr/>
              <a:t>1</a:t>
            </a:fld>
            <a:endParaRPr lang="en-US" altLang="zh-CN"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D4F195B-7707-4C62-AA1B-8B0FB4186C7F}" type="slidenum">
              <a:rPr lang="en-US" altLang="zh-CN" smtClean="0"/>
              <a:pPr/>
              <a:t>34</a:t>
            </a:fld>
            <a:endParaRPr lang="en-US" altLang="zh-CN"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D4F195B-7707-4C62-AA1B-8B0FB4186C7F}" type="slidenum">
              <a:rPr lang="en-US" altLang="zh-CN" smtClean="0"/>
              <a:pPr/>
              <a:t>35</a:t>
            </a:fld>
            <a:endParaRPr lang="en-US" altLang="zh-CN"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D4F195B-7707-4C62-AA1B-8B0FB4186C7F}" type="slidenum">
              <a:rPr lang="en-US" altLang="zh-CN" smtClean="0"/>
              <a:pPr/>
              <a:t>36</a:t>
            </a:fld>
            <a:endParaRPr lang="en-US" altLang="zh-CN"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D4F195B-7707-4C62-AA1B-8B0FB4186C7F}" type="slidenum">
              <a:rPr lang="en-US" altLang="zh-CN" smtClean="0"/>
              <a:pPr/>
              <a:t>37</a:t>
            </a:fld>
            <a:endParaRPr lang="en-US" altLang="zh-CN"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D4F195B-7707-4C62-AA1B-8B0FB4186C7F}" type="slidenum">
              <a:rPr lang="en-US" altLang="zh-CN" smtClean="0"/>
              <a:pPr/>
              <a:t>39</a:t>
            </a:fld>
            <a:endParaRPr lang="en-US" altLang="zh-CN"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E693486-1A5F-4ACA-8995-334A06053570}" type="slidenum">
              <a:rPr lang="en-US" altLang="zh-CN" smtClean="0"/>
              <a:pPr/>
              <a:t>41</a:t>
            </a:fld>
            <a:endParaRPr lang="en-US" altLang="zh-CN" smtClean="0"/>
          </a:p>
        </p:txBody>
      </p:sp>
      <p:sp>
        <p:nvSpPr>
          <p:cNvPr id="51203" name="Slide Image Placeholder 1"/>
          <p:cNvSpPr>
            <a:spLocks noGrp="1" noRot="1" noChangeAspect="1" noTextEdit="1"/>
          </p:cNvSpPr>
          <p:nvPr>
            <p:ph type="sldImg"/>
          </p:nvPr>
        </p:nvSpPr>
        <p:spPr>
          <a:ln/>
        </p:spPr>
      </p:sp>
      <p:sp>
        <p:nvSpPr>
          <p:cNvPr id="51204" name="Notes Placeholder 2"/>
          <p:cNvSpPr>
            <a:spLocks noGrp="1"/>
          </p:cNvSpPr>
          <p:nvPr>
            <p:ph type="body" idx="1"/>
          </p:nvPr>
        </p:nvSpPr>
        <p:spPr>
          <a:noFill/>
          <a:ln/>
        </p:spPr>
        <p:txBody>
          <a:bodyPr/>
          <a:lstStyle/>
          <a:p>
            <a:pPr eaLnBrk="1" hangingPunct="1"/>
            <a:endParaRPr lang="zh-CN" altLang="zh-CN" smtClean="0"/>
          </a:p>
        </p:txBody>
      </p:sp>
      <p:sp>
        <p:nvSpPr>
          <p:cNvPr id="51205" name="Slide Number Placeholder 3"/>
          <p:cNvSpPr txBox="1">
            <a:spLocks noGrp="1"/>
          </p:cNvSpPr>
          <p:nvPr/>
        </p:nvSpPr>
        <p:spPr bwMode="auto">
          <a:xfrm>
            <a:off x="5797838" y="6742692"/>
            <a:ext cx="4434999" cy="354965"/>
          </a:xfrm>
          <a:prstGeom prst="rect">
            <a:avLst/>
          </a:prstGeom>
          <a:noFill/>
          <a:ln w="9525">
            <a:noFill/>
            <a:miter lim="800000"/>
            <a:headEnd/>
            <a:tailEnd/>
          </a:ln>
        </p:spPr>
        <p:txBody>
          <a:bodyPr lIns="99048" tIns="49524" rIns="99048" bIns="49524" anchor="b"/>
          <a:lstStyle/>
          <a:p>
            <a:pPr algn="r"/>
            <a:fld id="{C2B379BA-3BAC-43F1-BFC3-A595F7E092C4}" type="slidenum">
              <a:rPr lang="en-US" altLang="zh-CN" sz="1300">
                <a:ea typeface="宋体" pitchFamily="2" charset="-122"/>
              </a:rPr>
              <a:pPr algn="r"/>
              <a:t>41</a:t>
            </a:fld>
            <a:endParaRPr lang="en-US" altLang="zh-CN" sz="1300" dirty="0">
              <a:ea typeface="宋体"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D4F195B-7707-4C62-AA1B-8B0FB4186C7F}" type="slidenum">
              <a:rPr lang="en-US" altLang="zh-CN" smtClean="0"/>
              <a:pPr/>
              <a:t>43</a:t>
            </a:fld>
            <a:endParaRPr lang="en-US" altLang="zh-CN"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D4F195B-7707-4C62-AA1B-8B0FB4186C7F}" type="slidenum">
              <a:rPr lang="en-US" altLang="zh-CN" smtClean="0"/>
              <a:pPr/>
              <a:t>44</a:t>
            </a:fld>
            <a:endParaRPr lang="en-US" altLang="zh-CN"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D4F195B-7707-4C62-AA1B-8B0FB4186C7F}" type="slidenum">
              <a:rPr lang="en-US" altLang="zh-CN" smtClean="0"/>
              <a:pPr/>
              <a:t>45</a:t>
            </a:fld>
            <a:endParaRPr lang="en-US" altLang="zh-CN"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1D5E314-2F20-41B2-A463-964E9875EF9F}" type="slidenum">
              <a:rPr lang="en-US" altLang="zh-CN" smtClean="0"/>
              <a:pPr/>
              <a:t>2</a:t>
            </a:fld>
            <a:endParaRPr lang="en-US" altLang="zh-CN"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D9F89BF-81B9-4920-9FEE-5F95FEA3B2AE}" type="slidenum">
              <a:rPr lang="en-US" altLang="zh-CN" smtClean="0"/>
              <a:pPr/>
              <a:t>3</a:t>
            </a:fld>
            <a:endParaRPr lang="en-US" altLang="zh-CN"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2C0DCD7-08D5-41B0-8758-CB5F6D3FEE73}" type="slidenum">
              <a:rPr lang="en-US" altLang="zh-CN" smtClean="0"/>
              <a:pPr/>
              <a:t>6</a:t>
            </a:fld>
            <a:endParaRPr lang="en-US" altLang="zh-CN" smtClean="0"/>
          </a:p>
        </p:txBody>
      </p:sp>
      <p:sp>
        <p:nvSpPr>
          <p:cNvPr id="54275" name="Slide Image Placeholder 1"/>
          <p:cNvSpPr>
            <a:spLocks noGrp="1" noRot="1" noChangeAspect="1" noTextEdit="1"/>
          </p:cNvSpPr>
          <p:nvPr>
            <p:ph type="sldImg"/>
          </p:nvPr>
        </p:nvSpPr>
        <p:spPr>
          <a:ln/>
        </p:spPr>
      </p:sp>
      <p:sp>
        <p:nvSpPr>
          <p:cNvPr id="54276" name="Notes Placeholder 2"/>
          <p:cNvSpPr>
            <a:spLocks noGrp="1"/>
          </p:cNvSpPr>
          <p:nvPr>
            <p:ph type="body" idx="1"/>
          </p:nvPr>
        </p:nvSpPr>
        <p:spPr>
          <a:noFill/>
          <a:ln/>
        </p:spPr>
        <p:txBody>
          <a:bodyPr/>
          <a:lstStyle/>
          <a:p>
            <a:endParaRPr lang="zh-CN" altLang="zh-CN" smtClean="0"/>
          </a:p>
        </p:txBody>
      </p:sp>
      <p:sp>
        <p:nvSpPr>
          <p:cNvPr id="54277" name="Slide Number Placeholder 3"/>
          <p:cNvSpPr txBox="1">
            <a:spLocks noGrp="1"/>
          </p:cNvSpPr>
          <p:nvPr/>
        </p:nvSpPr>
        <p:spPr bwMode="auto">
          <a:xfrm>
            <a:off x="5797838" y="6742692"/>
            <a:ext cx="4434999" cy="354965"/>
          </a:xfrm>
          <a:prstGeom prst="rect">
            <a:avLst/>
          </a:prstGeom>
          <a:noFill/>
          <a:ln w="9525">
            <a:noFill/>
            <a:miter lim="800000"/>
            <a:headEnd/>
            <a:tailEnd/>
          </a:ln>
        </p:spPr>
        <p:txBody>
          <a:bodyPr lIns="99048" tIns="49524" rIns="99048" bIns="49524" anchor="b"/>
          <a:lstStyle/>
          <a:p>
            <a:pPr algn="r"/>
            <a:fld id="{11858829-8616-47B4-A1A6-D12B704A2D3E}" type="slidenum">
              <a:rPr lang="en-US" altLang="zh-CN" sz="1300">
                <a:ea typeface="宋体" pitchFamily="2" charset="-122"/>
              </a:rPr>
              <a:pPr algn="r"/>
              <a:t>6</a:t>
            </a:fld>
            <a:endParaRPr lang="en-US" altLang="zh-CN" sz="1300" dirty="0">
              <a:ea typeface="宋体"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D9F89BF-81B9-4920-9FEE-5F95FEA3B2AE}" type="slidenum">
              <a:rPr lang="en-US" altLang="zh-CN" smtClean="0"/>
              <a:pPr/>
              <a:t>13</a:t>
            </a:fld>
            <a:endParaRPr lang="en-US" altLang="zh-CN"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D9F89BF-81B9-4920-9FEE-5F95FEA3B2AE}" type="slidenum">
              <a:rPr lang="en-US" altLang="zh-CN" smtClean="0"/>
              <a:pPr/>
              <a:t>23</a:t>
            </a:fld>
            <a:endParaRPr lang="en-US" altLang="zh-CN"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D9F89BF-81B9-4920-9FEE-5F95FEA3B2AE}" type="slidenum">
              <a:rPr lang="en-US" altLang="zh-CN" smtClean="0"/>
              <a:pPr/>
              <a:t>28</a:t>
            </a:fld>
            <a:endParaRPr lang="en-US" altLang="zh-CN"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D4F195B-7707-4C62-AA1B-8B0FB4186C7F}" type="slidenum">
              <a:rPr lang="en-US" altLang="zh-CN" smtClean="0"/>
              <a:pPr/>
              <a:t>32</a:t>
            </a:fld>
            <a:endParaRPr lang="en-US" altLang="zh-CN"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D4F195B-7707-4C62-AA1B-8B0FB4186C7F}" type="slidenum">
              <a:rPr lang="en-US" altLang="zh-CN" smtClean="0"/>
              <a:pPr/>
              <a:t>33</a:t>
            </a:fld>
            <a:endParaRPr lang="en-US" altLang="zh-CN"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6" descr="ppt底板白-英文大写40"/>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15" descr="10"/>
          <p:cNvPicPr>
            <a:picLocks noChangeAspect="1" noChangeArrowheads="1"/>
          </p:cNvPicPr>
          <p:nvPr/>
        </p:nvPicPr>
        <p:blipFill>
          <a:blip r:embed="rId3" cstate="print"/>
          <a:srcRect/>
          <a:stretch>
            <a:fillRect/>
          </a:stretch>
        </p:blipFill>
        <p:spPr bwMode="auto">
          <a:xfrm>
            <a:off x="6229350" y="3979863"/>
            <a:ext cx="2914650" cy="2878137"/>
          </a:xfrm>
          <a:prstGeom prst="rect">
            <a:avLst/>
          </a:prstGeom>
          <a:noFill/>
          <a:ln w="9525">
            <a:noFill/>
            <a:miter lim="800000"/>
            <a:headEnd/>
            <a:tailEnd/>
          </a:ln>
        </p:spPr>
      </p:pic>
      <p:pic>
        <p:nvPicPr>
          <p:cNvPr id="6" name="Picture 21" descr="图片5"/>
          <p:cNvPicPr>
            <a:picLocks noChangeAspect="1" noChangeArrowheads="1"/>
          </p:cNvPicPr>
          <p:nvPr userDrawn="1"/>
        </p:nvPicPr>
        <p:blipFill>
          <a:blip r:embed="rId4" cstate="print"/>
          <a:srcRect/>
          <a:stretch>
            <a:fillRect/>
          </a:stretch>
        </p:blipFill>
        <p:spPr bwMode="auto">
          <a:xfrm>
            <a:off x="8388350" y="179388"/>
            <a:ext cx="755650" cy="506412"/>
          </a:xfrm>
          <a:prstGeom prst="rect">
            <a:avLst/>
          </a:prstGeom>
          <a:noFill/>
          <a:ln w="9525">
            <a:noFill/>
            <a:miter lim="800000"/>
            <a:headEnd/>
            <a:tailEnd/>
          </a:ln>
        </p:spPr>
      </p:pic>
      <p:pic>
        <p:nvPicPr>
          <p:cNvPr id="7" name="Picture 22" descr="图片2"/>
          <p:cNvPicPr>
            <a:picLocks noChangeAspect="1" noChangeArrowheads="1"/>
          </p:cNvPicPr>
          <p:nvPr userDrawn="1"/>
        </p:nvPicPr>
        <p:blipFill>
          <a:blip r:embed="rId5" cstate="print"/>
          <a:srcRect/>
          <a:stretch>
            <a:fillRect/>
          </a:stretch>
        </p:blipFill>
        <p:spPr bwMode="auto">
          <a:xfrm>
            <a:off x="6134100" y="179388"/>
            <a:ext cx="755650" cy="506412"/>
          </a:xfrm>
          <a:prstGeom prst="rect">
            <a:avLst/>
          </a:prstGeom>
          <a:noFill/>
          <a:ln w="9525">
            <a:noFill/>
            <a:miter lim="800000"/>
            <a:headEnd/>
            <a:tailEnd/>
          </a:ln>
        </p:spPr>
      </p:pic>
      <p:pic>
        <p:nvPicPr>
          <p:cNvPr id="8" name="Picture 23" descr="图片1"/>
          <p:cNvPicPr>
            <a:picLocks noChangeAspect="1" noChangeArrowheads="1"/>
          </p:cNvPicPr>
          <p:nvPr userDrawn="1"/>
        </p:nvPicPr>
        <p:blipFill>
          <a:blip r:embed="rId6" cstate="print"/>
          <a:srcRect/>
          <a:stretch>
            <a:fillRect/>
          </a:stretch>
        </p:blipFill>
        <p:spPr bwMode="auto">
          <a:xfrm>
            <a:off x="5391150" y="179388"/>
            <a:ext cx="755650" cy="506412"/>
          </a:xfrm>
          <a:prstGeom prst="rect">
            <a:avLst/>
          </a:prstGeom>
          <a:noFill/>
          <a:ln w="9525">
            <a:noFill/>
            <a:miter lim="800000"/>
            <a:headEnd/>
            <a:tailEnd/>
          </a:ln>
        </p:spPr>
      </p:pic>
      <p:pic>
        <p:nvPicPr>
          <p:cNvPr id="9" name="Picture 24" descr="图片3"/>
          <p:cNvPicPr>
            <a:picLocks noChangeAspect="1" noChangeArrowheads="1"/>
          </p:cNvPicPr>
          <p:nvPr userDrawn="1"/>
        </p:nvPicPr>
        <p:blipFill>
          <a:blip r:embed="rId7" cstate="print"/>
          <a:srcRect/>
          <a:stretch>
            <a:fillRect/>
          </a:stretch>
        </p:blipFill>
        <p:spPr bwMode="auto">
          <a:xfrm>
            <a:off x="6889750" y="179388"/>
            <a:ext cx="755650" cy="506412"/>
          </a:xfrm>
          <a:prstGeom prst="rect">
            <a:avLst/>
          </a:prstGeom>
          <a:noFill/>
          <a:ln w="9525">
            <a:noFill/>
            <a:miter lim="800000"/>
            <a:headEnd/>
            <a:tailEnd/>
          </a:ln>
        </p:spPr>
      </p:pic>
      <p:pic>
        <p:nvPicPr>
          <p:cNvPr id="10" name="Picture 25" descr="图片4"/>
          <p:cNvPicPr>
            <a:picLocks noChangeAspect="1" noChangeArrowheads="1"/>
          </p:cNvPicPr>
          <p:nvPr userDrawn="1"/>
        </p:nvPicPr>
        <p:blipFill>
          <a:blip r:embed="rId8" cstate="print"/>
          <a:srcRect/>
          <a:stretch>
            <a:fillRect/>
          </a:stretch>
        </p:blipFill>
        <p:spPr bwMode="auto">
          <a:xfrm>
            <a:off x="7645400" y="179388"/>
            <a:ext cx="755650" cy="506412"/>
          </a:xfrm>
          <a:prstGeom prst="rect">
            <a:avLst/>
          </a:prstGeom>
          <a:noFill/>
          <a:ln w="9525">
            <a:noFill/>
            <a:miter lim="800000"/>
            <a:headEnd/>
            <a:tailEnd/>
          </a:ln>
        </p:spPr>
      </p:pic>
      <p:sp>
        <p:nvSpPr>
          <p:cNvPr id="57353" name="Rectangle 9"/>
          <p:cNvSpPr>
            <a:spLocks noGrp="1" noChangeArrowheads="1"/>
          </p:cNvSpPr>
          <p:nvPr>
            <p:ph type="ctrTitle"/>
          </p:nvPr>
        </p:nvSpPr>
        <p:spPr>
          <a:xfrm>
            <a:off x="685800" y="1798638"/>
            <a:ext cx="7772400" cy="1470025"/>
          </a:xfrm>
          <a:ln/>
        </p:spPr>
        <p:txBody>
          <a:bodyPr tIns="45720" anchor="ctr"/>
          <a:lstStyle>
            <a:lvl1pPr>
              <a:defRPr sz="4300"/>
            </a:lvl1pPr>
          </a:lstStyle>
          <a:p>
            <a:r>
              <a:rPr lang="zh-CN" altLang="en-US"/>
              <a:t>单击此处编辑母版标题样式</a:t>
            </a:r>
          </a:p>
        </p:txBody>
      </p:sp>
      <p:sp>
        <p:nvSpPr>
          <p:cNvPr id="57354" name="Rectangle 10"/>
          <p:cNvSpPr>
            <a:spLocks noGrp="1" noChangeArrowheads="1"/>
          </p:cNvSpPr>
          <p:nvPr>
            <p:ph type="subTitle" idx="1"/>
          </p:nvPr>
        </p:nvSpPr>
        <p:spPr>
          <a:xfrm>
            <a:off x="1371600" y="3957638"/>
            <a:ext cx="6400800" cy="1079500"/>
          </a:xfrm>
        </p:spPr>
        <p:txBody>
          <a:bodyPr anchor="ctr" anchorCtr="1"/>
          <a:lstStyle>
            <a:lvl1pPr marL="0" indent="0" algn="ctr">
              <a:buFontTx/>
              <a:buNone/>
              <a:defRPr sz="2400">
                <a:solidFill>
                  <a:srgbClr val="16388A"/>
                </a:solidFill>
              </a:defRPr>
            </a:lvl1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179388"/>
            <a:ext cx="2286000" cy="615473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0" y="179388"/>
            <a:ext cx="6705600" cy="61547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0" y="179388"/>
            <a:ext cx="9144000" cy="615473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0" y="179388"/>
            <a:ext cx="9144000" cy="688975"/>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31800" y="1268413"/>
            <a:ext cx="4038600" cy="24558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22800" y="1268413"/>
            <a:ext cx="4038600" cy="24558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31800" y="3876675"/>
            <a:ext cx="4038600" cy="24574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622800" y="3876675"/>
            <a:ext cx="4038600" cy="24574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0" y="179388"/>
            <a:ext cx="9144000" cy="688975"/>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31800" y="1268413"/>
            <a:ext cx="4038600" cy="50657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22800" y="1268413"/>
            <a:ext cx="4038600" cy="24558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22800" y="3876675"/>
            <a:ext cx="4038600" cy="24574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31800" y="1268413"/>
            <a:ext cx="4038600" cy="5065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2800" y="1268413"/>
            <a:ext cx="4038600" cy="5065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11" descr="ppt底板白-英文大写40"/>
          <p:cNvPicPr>
            <a:picLocks noChangeAspect="1" noChangeArrowheads="1"/>
          </p:cNvPicPr>
          <p:nvPr userDrawn="1"/>
        </p:nvPicPr>
        <p:blipFill>
          <a:blip r:embed="rId16" cstate="print"/>
          <a:srcRect/>
          <a:stretch>
            <a:fillRect/>
          </a:stretch>
        </p:blipFill>
        <p:spPr bwMode="auto">
          <a:xfrm>
            <a:off x="0" y="0"/>
            <a:ext cx="9144000" cy="6858000"/>
          </a:xfrm>
          <a:prstGeom prst="rect">
            <a:avLst/>
          </a:prstGeom>
          <a:noFill/>
          <a:ln w="9525">
            <a:noFill/>
            <a:miter lim="800000"/>
            <a:headEnd/>
            <a:tailEnd/>
          </a:ln>
        </p:spPr>
      </p:pic>
      <p:sp>
        <p:nvSpPr>
          <p:cNvPr id="56322" name="Rectangle 2"/>
          <p:cNvSpPr>
            <a:spLocks noChangeArrowheads="1"/>
          </p:cNvSpPr>
          <p:nvPr/>
        </p:nvSpPr>
        <p:spPr bwMode="auto">
          <a:xfrm>
            <a:off x="287338" y="833438"/>
            <a:ext cx="4318000" cy="28575"/>
          </a:xfrm>
          <a:prstGeom prst="rect">
            <a:avLst/>
          </a:prstGeom>
          <a:gradFill rotWithShape="1">
            <a:gsLst>
              <a:gs pos="0">
                <a:srgbClr val="133984">
                  <a:gamma/>
                  <a:tint val="0"/>
                  <a:invGamma/>
                </a:srgbClr>
              </a:gs>
              <a:gs pos="100000">
                <a:srgbClr val="133984"/>
              </a:gs>
            </a:gsLst>
            <a:lin ang="0" scaled="1"/>
          </a:gradFill>
          <a:ln w="19050" algn="ctr">
            <a:noFill/>
            <a:miter lim="800000"/>
            <a:headEnd/>
            <a:tailEnd/>
          </a:ln>
          <a:effectLst/>
        </p:spPr>
        <p:txBody>
          <a:bodyPr wrap="none" anchor="ctr"/>
          <a:lstStyle/>
          <a:p>
            <a:pPr>
              <a:defRPr/>
            </a:pPr>
            <a:endParaRPr lang="zh-CN" altLang="en-US">
              <a:ea typeface="黑体" pitchFamily="2" charset="-122"/>
            </a:endParaRPr>
          </a:p>
        </p:txBody>
      </p:sp>
      <p:sp>
        <p:nvSpPr>
          <p:cNvPr id="56323" name="Rectangle 3"/>
          <p:cNvSpPr>
            <a:spLocks noChangeArrowheads="1"/>
          </p:cNvSpPr>
          <p:nvPr/>
        </p:nvSpPr>
        <p:spPr bwMode="auto">
          <a:xfrm>
            <a:off x="4826000" y="6477000"/>
            <a:ext cx="4318000" cy="28575"/>
          </a:xfrm>
          <a:prstGeom prst="rect">
            <a:avLst/>
          </a:prstGeom>
          <a:gradFill rotWithShape="1">
            <a:gsLst>
              <a:gs pos="0">
                <a:srgbClr val="133984">
                  <a:gamma/>
                  <a:tint val="0"/>
                  <a:invGamma/>
                </a:srgbClr>
              </a:gs>
              <a:gs pos="100000">
                <a:srgbClr val="133984"/>
              </a:gs>
            </a:gsLst>
            <a:lin ang="0" scaled="1"/>
          </a:gradFill>
          <a:ln w="19050" algn="ctr">
            <a:noFill/>
            <a:miter lim="800000"/>
            <a:headEnd/>
            <a:tailEnd/>
          </a:ln>
          <a:effectLst/>
        </p:spPr>
        <p:txBody>
          <a:bodyPr wrap="none" anchor="ctr"/>
          <a:lstStyle/>
          <a:p>
            <a:pPr>
              <a:defRPr/>
            </a:pPr>
            <a:endParaRPr lang="zh-CN" altLang="en-US">
              <a:ea typeface="黑体" pitchFamily="2" charset="-122"/>
            </a:endParaRPr>
          </a:p>
        </p:txBody>
      </p:sp>
      <p:sp>
        <p:nvSpPr>
          <p:cNvPr id="20485" name="Rectangle 4"/>
          <p:cNvSpPr>
            <a:spLocks noGrp="1" noChangeArrowheads="1"/>
          </p:cNvSpPr>
          <p:nvPr>
            <p:ph type="title"/>
          </p:nvPr>
        </p:nvSpPr>
        <p:spPr bwMode="auto">
          <a:xfrm>
            <a:off x="0" y="179388"/>
            <a:ext cx="9144000" cy="688975"/>
          </a:xfrm>
          <a:prstGeom prst="rect">
            <a:avLst/>
          </a:prstGeom>
          <a:noFill/>
          <a:ln w="9525" algn="ctr">
            <a:noFill/>
            <a:miter lim="800000"/>
            <a:headEnd/>
            <a:tailEnd/>
          </a:ln>
        </p:spPr>
        <p:txBody>
          <a:bodyPr vert="horz" wrap="square" lIns="91440" tIns="54000" rIns="91440" bIns="45720" numCol="1" anchor="t" anchorCtr="1" compatLnSpc="1">
            <a:prstTxWarp prst="textNoShape">
              <a:avLst/>
            </a:prstTxWarp>
          </a:bodyPr>
          <a:lstStyle/>
          <a:p>
            <a:pPr lvl="0"/>
            <a:r>
              <a:rPr lang="zh-CN" altLang="en-US" smtClean="0"/>
              <a:t>单击此处编辑母版标题样式</a:t>
            </a:r>
          </a:p>
        </p:txBody>
      </p:sp>
      <p:sp>
        <p:nvSpPr>
          <p:cNvPr id="20486" name="Rectangle 5"/>
          <p:cNvSpPr>
            <a:spLocks noGrp="1" noChangeArrowheads="1"/>
          </p:cNvSpPr>
          <p:nvPr>
            <p:ph type="body" idx="1"/>
          </p:nvPr>
        </p:nvSpPr>
        <p:spPr bwMode="auto">
          <a:xfrm>
            <a:off x="431800" y="1268413"/>
            <a:ext cx="8229600" cy="5065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p:txBody>
      </p:sp>
    </p:spTree>
  </p:cSld>
  <p:clrMap bg1="lt1" tx1="dk1" bg2="lt2" tx2="dk2" accent1="accent1" accent2="accent2" accent3="accent3" accent4="accent4" accent5="accent5" accent6="accent6" hlink="hlink" folHlink="folHlink"/>
  <p:sldLayoutIdLst>
    <p:sldLayoutId id="2147483828"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Lst>
  <p:timing>
    <p:tnLst>
      <p:par>
        <p:cTn id="1" dur="indefinite" restart="never" nodeType="tmRoot"/>
      </p:par>
    </p:tnLst>
  </p:timing>
  <p:txStyles>
    <p:titleStyle>
      <a:lvl1pPr algn="ctr" rtl="0" eaLnBrk="0" fontAlgn="base" hangingPunct="0">
        <a:spcBef>
          <a:spcPct val="0"/>
        </a:spcBef>
        <a:spcAft>
          <a:spcPct val="0"/>
        </a:spcAft>
        <a:defRPr sz="2800" b="1">
          <a:solidFill>
            <a:srgbClr val="133984"/>
          </a:solidFill>
          <a:latin typeface="+mj-lt"/>
          <a:ea typeface="+mj-ea"/>
          <a:cs typeface="+mj-cs"/>
        </a:defRPr>
      </a:lvl1pPr>
      <a:lvl2pPr algn="ctr" rtl="0" eaLnBrk="0" fontAlgn="base" hangingPunct="0">
        <a:spcBef>
          <a:spcPct val="0"/>
        </a:spcBef>
        <a:spcAft>
          <a:spcPct val="0"/>
        </a:spcAft>
        <a:defRPr sz="2800" b="1">
          <a:solidFill>
            <a:srgbClr val="133984"/>
          </a:solidFill>
          <a:latin typeface="Arial" charset="0"/>
          <a:ea typeface="华文新魏" pitchFamily="2" charset="-122"/>
        </a:defRPr>
      </a:lvl2pPr>
      <a:lvl3pPr algn="ctr" rtl="0" eaLnBrk="0" fontAlgn="base" hangingPunct="0">
        <a:spcBef>
          <a:spcPct val="0"/>
        </a:spcBef>
        <a:spcAft>
          <a:spcPct val="0"/>
        </a:spcAft>
        <a:defRPr sz="2800" b="1">
          <a:solidFill>
            <a:srgbClr val="133984"/>
          </a:solidFill>
          <a:latin typeface="Arial" charset="0"/>
          <a:ea typeface="华文新魏" pitchFamily="2" charset="-122"/>
        </a:defRPr>
      </a:lvl3pPr>
      <a:lvl4pPr algn="ctr" rtl="0" eaLnBrk="0" fontAlgn="base" hangingPunct="0">
        <a:spcBef>
          <a:spcPct val="0"/>
        </a:spcBef>
        <a:spcAft>
          <a:spcPct val="0"/>
        </a:spcAft>
        <a:defRPr sz="2800" b="1">
          <a:solidFill>
            <a:srgbClr val="133984"/>
          </a:solidFill>
          <a:latin typeface="Arial" charset="0"/>
          <a:ea typeface="华文新魏" pitchFamily="2" charset="-122"/>
        </a:defRPr>
      </a:lvl4pPr>
      <a:lvl5pPr algn="ctr" rtl="0" eaLnBrk="0" fontAlgn="base" hangingPunct="0">
        <a:spcBef>
          <a:spcPct val="0"/>
        </a:spcBef>
        <a:spcAft>
          <a:spcPct val="0"/>
        </a:spcAft>
        <a:defRPr sz="2800" b="1">
          <a:solidFill>
            <a:srgbClr val="133984"/>
          </a:solidFill>
          <a:latin typeface="Arial" charset="0"/>
          <a:ea typeface="华文新魏" pitchFamily="2" charset="-122"/>
        </a:defRPr>
      </a:lvl5pPr>
      <a:lvl6pPr marL="457200" algn="ctr" rtl="0" fontAlgn="base">
        <a:spcBef>
          <a:spcPct val="0"/>
        </a:spcBef>
        <a:spcAft>
          <a:spcPct val="0"/>
        </a:spcAft>
        <a:defRPr sz="2800" b="1">
          <a:solidFill>
            <a:srgbClr val="133984"/>
          </a:solidFill>
          <a:latin typeface="Arial" charset="0"/>
          <a:ea typeface="华文新魏" pitchFamily="2" charset="-122"/>
        </a:defRPr>
      </a:lvl6pPr>
      <a:lvl7pPr marL="914400" algn="ctr" rtl="0" fontAlgn="base">
        <a:spcBef>
          <a:spcPct val="0"/>
        </a:spcBef>
        <a:spcAft>
          <a:spcPct val="0"/>
        </a:spcAft>
        <a:defRPr sz="2800" b="1">
          <a:solidFill>
            <a:srgbClr val="133984"/>
          </a:solidFill>
          <a:latin typeface="Arial" charset="0"/>
          <a:ea typeface="华文新魏" pitchFamily="2" charset="-122"/>
        </a:defRPr>
      </a:lvl7pPr>
      <a:lvl8pPr marL="1371600" algn="ctr" rtl="0" fontAlgn="base">
        <a:spcBef>
          <a:spcPct val="0"/>
        </a:spcBef>
        <a:spcAft>
          <a:spcPct val="0"/>
        </a:spcAft>
        <a:defRPr sz="2800" b="1">
          <a:solidFill>
            <a:srgbClr val="133984"/>
          </a:solidFill>
          <a:latin typeface="Arial" charset="0"/>
          <a:ea typeface="华文新魏" pitchFamily="2" charset="-122"/>
        </a:defRPr>
      </a:lvl8pPr>
      <a:lvl9pPr marL="1828800" algn="ctr" rtl="0" fontAlgn="base">
        <a:spcBef>
          <a:spcPct val="0"/>
        </a:spcBef>
        <a:spcAft>
          <a:spcPct val="0"/>
        </a:spcAft>
        <a:defRPr sz="2800" b="1">
          <a:solidFill>
            <a:srgbClr val="133984"/>
          </a:solidFill>
          <a:latin typeface="Arial" charset="0"/>
          <a:ea typeface="华文新魏" pitchFamily="2" charset="-122"/>
        </a:defRPr>
      </a:lvl9pPr>
    </p:titleStyle>
    <p:bodyStyle>
      <a:lvl1pPr marL="449263" indent="-449263" algn="l" rtl="0" eaLnBrk="0" fontAlgn="base" hangingPunct="0">
        <a:lnSpc>
          <a:spcPct val="110000"/>
        </a:lnSpc>
        <a:spcBef>
          <a:spcPct val="20000"/>
        </a:spcBef>
        <a:spcAft>
          <a:spcPct val="0"/>
        </a:spcAft>
        <a:buSzPct val="120000"/>
        <a:buBlip>
          <a:blip r:embed="rId17"/>
        </a:buBlip>
        <a:defRPr sz="2800">
          <a:solidFill>
            <a:srgbClr val="133984"/>
          </a:solidFill>
          <a:latin typeface="+mn-lt"/>
          <a:ea typeface="+mn-ea"/>
          <a:cs typeface="+mn-cs"/>
        </a:defRPr>
      </a:lvl1pPr>
      <a:lvl2pPr marL="914400" indent="-285750" algn="l" rtl="0" eaLnBrk="0" fontAlgn="base" hangingPunct="0">
        <a:lnSpc>
          <a:spcPct val="110000"/>
        </a:lnSpc>
        <a:spcBef>
          <a:spcPct val="20000"/>
        </a:spcBef>
        <a:spcAft>
          <a:spcPct val="0"/>
        </a:spcAft>
        <a:buClr>
          <a:srgbClr val="000066"/>
        </a:buClr>
        <a:buChar char="•"/>
        <a:defRPr sz="2400">
          <a:solidFill>
            <a:srgbClr val="133984"/>
          </a:solidFill>
          <a:latin typeface="+mn-lt"/>
          <a:ea typeface="+mn-ea"/>
        </a:defRPr>
      </a:lvl2pPr>
      <a:lvl3pPr marL="1322388"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730375"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138363"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95563" indent="-228600" algn="l" rtl="0" fontAlgn="base">
        <a:spcBef>
          <a:spcPct val="20000"/>
        </a:spcBef>
        <a:spcAft>
          <a:spcPct val="0"/>
        </a:spcAft>
        <a:buChar char="»"/>
        <a:defRPr sz="2000">
          <a:solidFill>
            <a:schemeClr val="tx1"/>
          </a:solidFill>
          <a:latin typeface="+mn-lt"/>
          <a:ea typeface="宋体" pitchFamily="2" charset="-122"/>
        </a:defRPr>
      </a:lvl6pPr>
      <a:lvl7pPr marL="3052763" indent="-228600" algn="l" rtl="0" fontAlgn="base">
        <a:spcBef>
          <a:spcPct val="20000"/>
        </a:spcBef>
        <a:spcAft>
          <a:spcPct val="0"/>
        </a:spcAft>
        <a:buChar char="»"/>
        <a:defRPr sz="2000">
          <a:solidFill>
            <a:schemeClr val="tx1"/>
          </a:solidFill>
          <a:latin typeface="+mn-lt"/>
          <a:ea typeface="宋体" pitchFamily="2" charset="-122"/>
        </a:defRPr>
      </a:lvl7pPr>
      <a:lvl8pPr marL="3509963" indent="-228600" algn="l" rtl="0" fontAlgn="base">
        <a:spcBef>
          <a:spcPct val="20000"/>
        </a:spcBef>
        <a:spcAft>
          <a:spcPct val="0"/>
        </a:spcAft>
        <a:buChar char="»"/>
        <a:defRPr sz="2000">
          <a:solidFill>
            <a:schemeClr val="tx1"/>
          </a:solidFill>
          <a:latin typeface="+mn-lt"/>
          <a:ea typeface="宋体" pitchFamily="2" charset="-122"/>
        </a:defRPr>
      </a:lvl8pPr>
      <a:lvl9pPr marL="3967163" indent="-228600" algn="l" rtl="0" fontAlgn="base">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wmf"/><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42.wmf"/><Relationship Id="rId4" Type="http://schemas.openxmlformats.org/officeDocument/2006/relationships/image" Target="../media/image41.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40.wmf"/><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2.wmf"/><Relationship Id="rId5" Type="http://schemas.openxmlformats.org/officeDocument/2006/relationships/image" Target="../media/image46.wmf"/><Relationship Id="rId10" Type="http://schemas.openxmlformats.org/officeDocument/2006/relationships/oleObject" Target="../embeddings/oleObject10.bin"/><Relationship Id="rId4" Type="http://schemas.openxmlformats.org/officeDocument/2006/relationships/image" Target="../media/image41.wmf"/><Relationship Id="rId9" Type="http://schemas.openxmlformats.org/officeDocument/2006/relationships/oleObject" Target="../embeddings/oleObject9.bin"/></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2.wmf"/><Relationship Id="rId7"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1.wmf"/><Relationship Id="rId5" Type="http://schemas.openxmlformats.org/officeDocument/2006/relationships/image" Target="../media/image40.wmf"/><Relationship Id="rId10" Type="http://schemas.openxmlformats.org/officeDocument/2006/relationships/oleObject" Target="../embeddings/oleObject13.bin"/><Relationship Id="rId4" Type="http://schemas.openxmlformats.org/officeDocument/2006/relationships/oleObject" Target="../embeddings/oleObject11.bin"/><Relationship Id="rId9"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42.wmf"/><Relationship Id="rId7"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8.png"/><Relationship Id="rId5" Type="http://schemas.openxmlformats.org/officeDocument/2006/relationships/image" Target="../media/image41.wmf"/><Relationship Id="rId4" Type="http://schemas.openxmlformats.org/officeDocument/2006/relationships/image" Target="../media/image40.wmf"/><Relationship Id="rId9" Type="http://schemas.openxmlformats.org/officeDocument/2006/relationships/oleObject" Target="../embeddings/oleObject15.bin"/></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2.wmf"/><Relationship Id="rId7"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8.png"/><Relationship Id="rId5" Type="http://schemas.openxmlformats.org/officeDocument/2006/relationships/image" Target="../media/image41.wmf"/><Relationship Id="rId10" Type="http://schemas.openxmlformats.org/officeDocument/2006/relationships/oleObject" Target="../embeddings/oleObject17.bin"/><Relationship Id="rId4" Type="http://schemas.openxmlformats.org/officeDocument/2006/relationships/image" Target="../media/image40.wmf"/><Relationship Id="rId9"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2.wmf"/><Relationship Id="rId7"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8.png"/><Relationship Id="rId11" Type="http://schemas.openxmlformats.org/officeDocument/2006/relationships/oleObject" Target="../embeddings/oleObject19.bin"/><Relationship Id="rId5" Type="http://schemas.openxmlformats.org/officeDocument/2006/relationships/image" Target="../media/image41.wmf"/><Relationship Id="rId10" Type="http://schemas.openxmlformats.org/officeDocument/2006/relationships/oleObject" Target="../embeddings/oleObject18.bin"/><Relationship Id="rId4" Type="http://schemas.openxmlformats.org/officeDocument/2006/relationships/image" Target="../media/image40.wmf"/><Relationship Id="rId9"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image" Target="../media/image42.wmf"/><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4.bin"/><Relationship Id="rId11" Type="http://schemas.openxmlformats.org/officeDocument/2006/relationships/oleObject" Target="../embeddings/oleObject29.bin"/><Relationship Id="rId5" Type="http://schemas.openxmlformats.org/officeDocument/2006/relationships/image" Target="../media/image41.wmf"/><Relationship Id="rId10" Type="http://schemas.openxmlformats.org/officeDocument/2006/relationships/oleObject" Target="../embeddings/oleObject28.bin"/><Relationship Id="rId4" Type="http://schemas.openxmlformats.org/officeDocument/2006/relationships/image" Target="../media/image40.wmf"/><Relationship Id="rId9" Type="http://schemas.openxmlformats.org/officeDocument/2006/relationships/oleObject" Target="../embeddings/oleObject27.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wmf"/><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0.bin"/><Relationship Id="rId5" Type="http://schemas.openxmlformats.org/officeDocument/2006/relationships/image" Target="../media/image41.wmf"/><Relationship Id="rId4" Type="http://schemas.openxmlformats.org/officeDocument/2006/relationships/image" Target="../media/image40.wmf"/></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oleObject" Target="../embeddings/oleObject33.bin"/><Relationship Id="rId4" Type="http://schemas.openxmlformats.org/officeDocument/2006/relationships/oleObject" Target="../embeddings/oleObject32.bin"/></Relationships>
</file>

<file path=ppt/slides/_rels/slide26.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wmf"/></Relationships>
</file>

<file path=ppt/slides/_rels/slide27.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34.bin"/><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76.png"/><Relationship Id="rId5" Type="http://schemas.openxmlformats.org/officeDocument/2006/relationships/image" Target="../media/image23.wmf"/><Relationship Id="rId4" Type="http://schemas.openxmlformats.org/officeDocument/2006/relationships/image" Target="../media/image22.png"/><Relationship Id="rId9" Type="http://schemas.openxmlformats.org/officeDocument/2006/relationships/oleObject" Target="../embeddings/oleObject36.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42.wmf"/><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41.wmf"/></Relationships>
</file>

<file path=ppt/slides/_rels/slide3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notesSlide" Target="../notesSlides/notesSlide9.xml"/><Relationship Id="rId7" Type="http://schemas.openxmlformats.org/officeDocument/2006/relationships/image" Target="../media/image84.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38.bin"/><Relationship Id="rId5" Type="http://schemas.openxmlformats.org/officeDocument/2006/relationships/oleObject" Target="../embeddings/oleObject37.bin"/><Relationship Id="rId4" Type="http://schemas.openxmlformats.org/officeDocument/2006/relationships/image" Target="../media/image83.png"/><Relationship Id="rId9" Type="http://schemas.openxmlformats.org/officeDocument/2006/relationships/oleObject" Target="../embeddings/oleObject40.bin"/></Relationships>
</file>

<file path=ppt/slides/_rels/slide3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35.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notesSlide" Target="../notesSlides/notesSlide11.xml"/><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90.png"/><Relationship Id="rId5" Type="http://schemas.openxmlformats.org/officeDocument/2006/relationships/oleObject" Target="../embeddings/oleObject41.bin"/><Relationship Id="rId4" Type="http://schemas.openxmlformats.org/officeDocument/2006/relationships/image" Target="../media/image89.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95.png"/><Relationship Id="rId5" Type="http://schemas.openxmlformats.org/officeDocument/2006/relationships/oleObject" Target="../embeddings/oleObject44.bin"/><Relationship Id="rId4" Type="http://schemas.openxmlformats.org/officeDocument/2006/relationships/oleObject" Target="../embeddings/oleObject43.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99.png"/><Relationship Id="rId5" Type="http://schemas.openxmlformats.org/officeDocument/2006/relationships/oleObject" Target="../embeddings/oleObject46.bin"/><Relationship Id="rId4" Type="http://schemas.openxmlformats.org/officeDocument/2006/relationships/image" Target="../media/image98.png"/></Relationships>
</file>

<file path=ppt/slides/_rels/slide38.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image" Target="../media/image100.wmf"/><Relationship Id="rId1" Type="http://schemas.openxmlformats.org/officeDocument/2006/relationships/slideLayout" Target="../slideLayouts/slideLayout14.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48.bin"/><Relationship Id="rId5" Type="http://schemas.openxmlformats.org/officeDocument/2006/relationships/image" Target="../media/image98.png"/><Relationship Id="rId4" Type="http://schemas.openxmlformats.org/officeDocument/2006/relationships/image" Target="../media/image108.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oleObject" Target="../embeddings/oleObject1.bin"/><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0.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14.xml"/><Relationship Id="rId1" Type="http://schemas.openxmlformats.org/officeDocument/2006/relationships/vmlDrawing" Target="../drawings/vmlDrawing19.vml"/><Relationship Id="rId4" Type="http://schemas.openxmlformats.org/officeDocument/2006/relationships/oleObject" Target="../embeddings/oleObject50.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16.png"/><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115.png"/><Relationship Id="rId5" Type="http://schemas.openxmlformats.org/officeDocument/2006/relationships/oleObject" Target="../embeddings/oleObject51.bin"/><Relationship Id="rId4" Type="http://schemas.openxmlformats.org/officeDocument/2006/relationships/image" Target="../media/image11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notesSlide" Target="../notesSlides/notesSlide18.xml"/><Relationship Id="rId7"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wmf"/><Relationship Id="rId4" Type="http://schemas.openxmlformats.org/officeDocument/2006/relationships/image" Target="../media/image24.wmf"/></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6"/>
          <p:cNvSpPr>
            <a:spLocks noGrp="1" noChangeArrowheads="1"/>
          </p:cNvSpPr>
          <p:nvPr>
            <p:ph type="title"/>
          </p:nvPr>
        </p:nvSpPr>
        <p:spPr/>
        <p:txBody>
          <a:bodyPr/>
          <a:lstStyle/>
          <a:p>
            <a:pPr eaLnBrk="1" hangingPunct="1"/>
            <a:r>
              <a:rPr kumimoji="1" lang="en-US" altLang="zh-CN" sz="3600" dirty="0" smtClean="0">
                <a:solidFill>
                  <a:srgbClr val="132584"/>
                </a:solidFill>
                <a:latin typeface="Times New Roman" pitchFamily="18" charset="0"/>
                <a:ea typeface="黑体" pitchFamily="49" charset="-122"/>
                <a:cs typeface="Times New Roman" pitchFamily="18" charset="0"/>
              </a:rPr>
              <a:t>                 Congratulations and Thanks, Joe!</a:t>
            </a:r>
            <a:endParaRPr kumimoji="1" lang="zh-CN" altLang="en-US" sz="3600" dirty="0" smtClean="0">
              <a:solidFill>
                <a:srgbClr val="132584"/>
              </a:solidFill>
              <a:latin typeface="Times New Roman" pitchFamily="18" charset="0"/>
              <a:ea typeface="黑体" pitchFamily="49" charset="-122"/>
              <a:cs typeface="Times New Roman" pitchFamily="18" charset="0"/>
            </a:endParaRPr>
          </a:p>
        </p:txBody>
      </p:sp>
      <p:pic>
        <p:nvPicPr>
          <p:cNvPr id="4097" name="Picture 1"/>
          <p:cNvPicPr>
            <a:picLocks noChangeAspect="1" noChangeArrowheads="1"/>
          </p:cNvPicPr>
          <p:nvPr/>
        </p:nvPicPr>
        <p:blipFill>
          <a:blip r:embed="rId3" cstate="print"/>
          <a:srcRect/>
          <a:stretch>
            <a:fillRect/>
          </a:stretch>
        </p:blipFill>
        <p:spPr bwMode="auto">
          <a:xfrm>
            <a:off x="228600" y="3972304"/>
            <a:ext cx="5125155" cy="2428496"/>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t="12320"/>
          <a:stretch>
            <a:fillRect/>
          </a:stretch>
        </p:blipFill>
        <p:spPr bwMode="auto">
          <a:xfrm>
            <a:off x="228600" y="914400"/>
            <a:ext cx="5125155" cy="3008202"/>
          </a:xfrm>
          <a:prstGeom prst="rect">
            <a:avLst/>
          </a:prstGeom>
          <a:noFill/>
          <a:ln w="9525">
            <a:noFill/>
            <a:miter lim="800000"/>
            <a:headEnd/>
            <a:tailEnd/>
          </a:ln>
        </p:spPr>
      </p:pic>
      <p:pic>
        <p:nvPicPr>
          <p:cNvPr id="4099" name="Picture 3"/>
          <p:cNvPicPr>
            <a:picLocks noChangeAspect="1" noChangeArrowheads="1"/>
          </p:cNvPicPr>
          <p:nvPr/>
        </p:nvPicPr>
        <p:blipFill>
          <a:blip r:embed="rId5" cstate="print"/>
          <a:srcRect/>
          <a:stretch>
            <a:fillRect/>
          </a:stretch>
        </p:blipFill>
        <p:spPr bwMode="auto">
          <a:xfrm>
            <a:off x="5422900" y="898525"/>
            <a:ext cx="3687328" cy="550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952625" y="868363"/>
            <a:ext cx="6124575" cy="369332"/>
          </a:xfrm>
          <a:prstGeom prst="rect">
            <a:avLst/>
          </a:prstGeom>
          <a:noFill/>
        </p:spPr>
        <p:txBody>
          <a:bodyPr wrap="square" rtlCol="0">
            <a:spAutoFit/>
          </a:bodyPr>
          <a:lstStyle/>
          <a:p>
            <a:r>
              <a:rPr lang="en-US" altLang="zh-CN" sz="1800" b="1" dirty="0" smtClean="0">
                <a:solidFill>
                  <a:srgbClr val="0000FF"/>
                </a:solidFill>
                <a:latin typeface="Times New Roman" pitchFamily="18" charset="0"/>
                <a:cs typeface="Times New Roman" pitchFamily="18" charset="0"/>
              </a:rPr>
              <a:t>J. Hong and P. </a:t>
            </a:r>
            <a:r>
              <a:rPr lang="en-US" altLang="zh-CN" sz="1800" b="1" dirty="0" err="1" smtClean="0">
                <a:solidFill>
                  <a:srgbClr val="0000FF"/>
                </a:solidFill>
                <a:latin typeface="Times New Roman" pitchFamily="18" charset="0"/>
                <a:cs typeface="Times New Roman" pitchFamily="18" charset="0"/>
              </a:rPr>
              <a:t>Danielewicz</a:t>
            </a:r>
            <a:r>
              <a:rPr lang="en-US" altLang="zh-CN" sz="1800" b="1" dirty="0" smtClean="0">
                <a:solidFill>
                  <a:srgbClr val="0000FF"/>
                </a:solidFill>
                <a:latin typeface="Times New Roman" pitchFamily="18" charset="0"/>
                <a:cs typeface="Times New Roman" pitchFamily="18" charset="0"/>
              </a:rPr>
              <a:t>, arXiv:1307.7654</a:t>
            </a:r>
            <a:endParaRPr lang="zh-CN" altLang="en-US" sz="1800" b="1" dirty="0">
              <a:solidFill>
                <a:srgbClr val="0000FF"/>
              </a:solidFill>
              <a:latin typeface="Times New Roman" pitchFamily="18" charset="0"/>
              <a:cs typeface="Times New Roman" pitchFamily="18" charset="0"/>
            </a:endParaRPr>
          </a:p>
        </p:txBody>
      </p:sp>
      <p:sp>
        <p:nvSpPr>
          <p:cNvPr id="8" name="Rectangle 4"/>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cs typeface="Times New Roman" pitchFamily="18" charset="0"/>
              </a:rPr>
              <a:t>        High density E</a:t>
            </a:r>
            <a:r>
              <a:rPr kumimoji="1" lang="en-US" altLang="zh-CN" sz="2800" b="1" baseline="-25000" dirty="0">
                <a:solidFill>
                  <a:schemeClr val="accent2"/>
                </a:solidFill>
                <a:latin typeface="Times New Roman" pitchFamily="18" charset="0"/>
                <a:cs typeface="Times New Roman" pitchFamily="18" charset="0"/>
              </a:rPr>
              <a:t>sym</a:t>
            </a:r>
            <a:r>
              <a:rPr kumimoji="1" lang="en-US" altLang="zh-CN" sz="2800" b="1" dirty="0">
                <a:solidFill>
                  <a:schemeClr val="accent2"/>
                </a:solidFill>
                <a:latin typeface="Times New Roman" pitchFamily="18" charset="0"/>
                <a:cs typeface="Times New Roman" pitchFamily="18" charset="0"/>
              </a:rPr>
              <a:t>: </a:t>
            </a:r>
            <a:r>
              <a:rPr kumimoji="1" lang="en-US" altLang="zh-CN" sz="2800" b="1" dirty="0" err="1">
                <a:solidFill>
                  <a:srgbClr val="FF0000"/>
                </a:solidFill>
                <a:latin typeface="Times New Roman" pitchFamily="18" charset="0"/>
                <a:cs typeface="Times New Roman" pitchFamily="18" charset="0"/>
              </a:rPr>
              <a:t>pion</a:t>
            </a:r>
            <a:r>
              <a:rPr kumimoji="1" lang="zh-CN" altLang="en-US" sz="2800" b="1" dirty="0">
                <a:solidFill>
                  <a:srgbClr val="FF0000"/>
                </a:solidFill>
                <a:latin typeface="Times New Roman" pitchFamily="18" charset="0"/>
                <a:cs typeface="Times New Roman" pitchFamily="18" charset="0"/>
              </a:rPr>
              <a:t> </a:t>
            </a:r>
            <a:r>
              <a:rPr kumimoji="1" lang="en-US" altLang="zh-CN" sz="2800" b="1" dirty="0">
                <a:solidFill>
                  <a:srgbClr val="FF0000"/>
                </a:solidFill>
                <a:latin typeface="Times New Roman" pitchFamily="18" charset="0"/>
                <a:cs typeface="Times New Roman" pitchFamily="18" charset="0"/>
              </a:rPr>
              <a:t>ratio</a:t>
            </a:r>
            <a:endParaRPr kumimoji="1" lang="zh-CN" altLang="en-US" sz="2800" b="1" dirty="0">
              <a:solidFill>
                <a:srgbClr val="FF0000"/>
              </a:solidFill>
              <a:latin typeface="Times New Roman" pitchFamily="18" charset="0"/>
              <a:cs typeface="Times New Roman" pitchFamily="18" charset="0"/>
            </a:endParaRPr>
          </a:p>
        </p:txBody>
      </p:sp>
      <p:pic>
        <p:nvPicPr>
          <p:cNvPr id="274434" name="Picture 2"/>
          <p:cNvPicPr>
            <a:picLocks noChangeAspect="1" noChangeArrowheads="1"/>
          </p:cNvPicPr>
          <p:nvPr/>
        </p:nvPicPr>
        <p:blipFill>
          <a:blip r:embed="rId2" cstate="print"/>
          <a:srcRect/>
          <a:stretch>
            <a:fillRect/>
          </a:stretch>
        </p:blipFill>
        <p:spPr bwMode="auto">
          <a:xfrm>
            <a:off x="4496522" y="1687877"/>
            <a:ext cx="4190278" cy="3874723"/>
          </a:xfrm>
          <a:prstGeom prst="rect">
            <a:avLst/>
          </a:prstGeom>
          <a:noFill/>
          <a:ln w="9525">
            <a:noFill/>
            <a:miter lim="800000"/>
            <a:headEnd/>
            <a:tailEnd/>
          </a:ln>
        </p:spPr>
      </p:pic>
      <p:pic>
        <p:nvPicPr>
          <p:cNvPr id="274435" name="Picture 3"/>
          <p:cNvPicPr>
            <a:picLocks noChangeAspect="1" noChangeArrowheads="1"/>
          </p:cNvPicPr>
          <p:nvPr/>
        </p:nvPicPr>
        <p:blipFill>
          <a:blip r:embed="rId3" cstate="print"/>
          <a:srcRect/>
          <a:stretch>
            <a:fillRect/>
          </a:stretch>
        </p:blipFill>
        <p:spPr bwMode="auto">
          <a:xfrm>
            <a:off x="75478" y="1828800"/>
            <a:ext cx="4267922" cy="3853926"/>
          </a:xfrm>
          <a:prstGeom prst="rect">
            <a:avLst/>
          </a:prstGeom>
          <a:noFill/>
          <a:ln w="9525">
            <a:noFill/>
            <a:miter lim="800000"/>
            <a:headEnd/>
            <a:tailEnd/>
          </a:ln>
        </p:spPr>
      </p:pic>
      <p:pic>
        <p:nvPicPr>
          <p:cNvPr id="274436" name="Picture 4"/>
          <p:cNvPicPr>
            <a:picLocks noChangeAspect="1" noChangeArrowheads="1"/>
          </p:cNvPicPr>
          <p:nvPr/>
        </p:nvPicPr>
        <p:blipFill>
          <a:blip r:embed="rId4" cstate="print"/>
          <a:srcRect/>
          <a:stretch>
            <a:fillRect/>
          </a:stretch>
        </p:blipFill>
        <p:spPr bwMode="auto">
          <a:xfrm>
            <a:off x="600075" y="1219200"/>
            <a:ext cx="2981325" cy="552450"/>
          </a:xfrm>
          <a:prstGeom prst="rect">
            <a:avLst/>
          </a:prstGeom>
          <a:noFill/>
          <a:ln w="9525">
            <a:noFill/>
            <a:miter lim="800000"/>
            <a:headEnd/>
            <a:tailEnd/>
          </a:ln>
        </p:spPr>
      </p:pic>
      <p:pic>
        <p:nvPicPr>
          <p:cNvPr id="274437" name="Picture 5"/>
          <p:cNvPicPr>
            <a:picLocks noChangeAspect="1" noChangeArrowheads="1"/>
          </p:cNvPicPr>
          <p:nvPr/>
        </p:nvPicPr>
        <p:blipFill>
          <a:blip r:embed="rId5" cstate="print"/>
          <a:srcRect/>
          <a:stretch>
            <a:fillRect/>
          </a:stretch>
        </p:blipFill>
        <p:spPr bwMode="auto">
          <a:xfrm>
            <a:off x="7734300" y="5291137"/>
            <a:ext cx="1371600" cy="1109663"/>
          </a:xfrm>
          <a:prstGeom prst="rect">
            <a:avLst/>
          </a:prstGeom>
          <a:noFill/>
          <a:ln w="9525">
            <a:noFill/>
            <a:miter lim="800000"/>
            <a:headEnd/>
            <a:tailEnd/>
          </a:ln>
        </p:spPr>
      </p:pic>
      <p:sp>
        <p:nvSpPr>
          <p:cNvPr id="13" name="TextBox 12"/>
          <p:cNvSpPr txBox="1"/>
          <p:nvPr/>
        </p:nvSpPr>
        <p:spPr>
          <a:xfrm>
            <a:off x="748192" y="5682726"/>
            <a:ext cx="2408866" cy="461665"/>
          </a:xfrm>
          <a:prstGeom prst="rect">
            <a:avLst/>
          </a:prstGeom>
          <a:noFill/>
        </p:spPr>
        <p:txBody>
          <a:bodyPr wrap="none" rtlCol="0">
            <a:spAutoFit/>
          </a:bodyPr>
          <a:lstStyle/>
          <a:p>
            <a:r>
              <a:rPr lang="en-US" altLang="zh-CN" dirty="0" smtClean="0">
                <a:solidFill>
                  <a:srgbClr val="FF0000"/>
                </a:solidFill>
                <a:latin typeface="Times New Roman" pitchFamily="18" charset="0"/>
                <a:cs typeface="Times New Roman" pitchFamily="18" charset="0"/>
              </a:rPr>
              <a:t>No </a:t>
            </a:r>
            <a:r>
              <a:rPr lang="en-US" altLang="zh-CN" dirty="0" err="1" smtClean="0">
                <a:solidFill>
                  <a:srgbClr val="FF0000"/>
                </a:solidFill>
                <a:latin typeface="Times New Roman" pitchFamily="18" charset="0"/>
                <a:cs typeface="Times New Roman" pitchFamily="18" charset="0"/>
              </a:rPr>
              <a:t>Esym</a:t>
            </a:r>
            <a:r>
              <a:rPr lang="en-US" altLang="zh-CN" dirty="0" smtClean="0">
                <a:solidFill>
                  <a:srgbClr val="FF0000"/>
                </a:solidFill>
                <a:latin typeface="Times New Roman" pitchFamily="18" charset="0"/>
                <a:cs typeface="Times New Roman" pitchFamily="18" charset="0"/>
              </a:rPr>
              <a:t> effects !</a:t>
            </a:r>
            <a:endParaRPr lang="zh-CN" altLang="en-US" dirty="0">
              <a:solidFill>
                <a:srgbClr val="FF0000"/>
              </a:solidFill>
              <a:latin typeface="Times New Roman" pitchFamily="18" charset="0"/>
              <a:cs typeface="Times New Roman" pitchFamily="18" charset="0"/>
            </a:endParaRPr>
          </a:p>
        </p:txBody>
      </p:sp>
      <p:sp>
        <p:nvSpPr>
          <p:cNvPr id="14" name="TextBox 13"/>
          <p:cNvSpPr txBox="1"/>
          <p:nvPr/>
        </p:nvSpPr>
        <p:spPr>
          <a:xfrm>
            <a:off x="4371276" y="5562600"/>
            <a:ext cx="3401124" cy="830997"/>
          </a:xfrm>
          <a:prstGeom prst="rect">
            <a:avLst/>
          </a:prstGeom>
          <a:noFill/>
        </p:spPr>
        <p:txBody>
          <a:bodyPr wrap="none" rtlCol="0">
            <a:spAutoFit/>
          </a:bodyPr>
          <a:lstStyle/>
          <a:p>
            <a:pPr algn="l"/>
            <a:r>
              <a:rPr lang="en-US" altLang="zh-CN" dirty="0" err="1" smtClean="0">
                <a:solidFill>
                  <a:srgbClr val="0000FF"/>
                </a:solidFill>
                <a:latin typeface="Times New Roman" pitchFamily="18" charset="0"/>
                <a:cs typeface="Times New Roman" pitchFamily="18" charset="0"/>
              </a:rPr>
              <a:t>Esym</a:t>
            </a:r>
            <a:r>
              <a:rPr lang="en-US" altLang="zh-CN" dirty="0" smtClean="0">
                <a:solidFill>
                  <a:srgbClr val="0000FF"/>
                </a:solidFill>
                <a:latin typeface="Times New Roman" pitchFamily="18" charset="0"/>
                <a:cs typeface="Times New Roman" pitchFamily="18" charset="0"/>
              </a:rPr>
              <a:t> effects show up for </a:t>
            </a:r>
          </a:p>
          <a:p>
            <a:pPr algn="l"/>
            <a:r>
              <a:rPr lang="en-US" altLang="zh-CN" dirty="0" smtClean="0">
                <a:solidFill>
                  <a:srgbClr val="0000FF"/>
                </a:solidFill>
                <a:latin typeface="Times New Roman" pitchFamily="18" charset="0"/>
                <a:cs typeface="Times New Roman" pitchFamily="18" charset="0"/>
              </a:rPr>
              <a:t>squeeze-out </a:t>
            </a:r>
            <a:r>
              <a:rPr lang="en-US" altLang="zh-CN" dirty="0" err="1" smtClean="0">
                <a:solidFill>
                  <a:srgbClr val="0000FF"/>
                </a:solidFill>
                <a:latin typeface="Times New Roman" pitchFamily="18" charset="0"/>
                <a:cs typeface="Times New Roman" pitchFamily="18" charset="0"/>
              </a:rPr>
              <a:t>pions</a:t>
            </a:r>
            <a:r>
              <a:rPr lang="en-US" altLang="zh-CN" dirty="0" smtClean="0">
                <a:solidFill>
                  <a:srgbClr val="0000FF"/>
                </a:solidFill>
                <a:latin typeface="Times New Roman" pitchFamily="18" charset="0"/>
                <a:cs typeface="Times New Roman" pitchFamily="18" charset="0"/>
              </a:rPr>
              <a:t> !</a:t>
            </a:r>
            <a:endParaRPr lang="zh-CN" altLang="en-US" dirty="0">
              <a:solidFill>
                <a:srgbClr val="0000FF"/>
              </a:solidFill>
              <a:latin typeface="Times New Roman" pitchFamily="18" charset="0"/>
              <a:cs typeface="Times New Roman" pitchFamily="18" charset="0"/>
            </a:endParaRPr>
          </a:p>
        </p:txBody>
      </p:sp>
      <p:pic>
        <p:nvPicPr>
          <p:cNvPr id="274438" name="Picture 6"/>
          <p:cNvPicPr>
            <a:picLocks noChangeAspect="1" noChangeArrowheads="1"/>
          </p:cNvPicPr>
          <p:nvPr/>
        </p:nvPicPr>
        <p:blipFill>
          <a:blip r:embed="rId6" cstate="print"/>
          <a:srcRect/>
          <a:stretch>
            <a:fillRect/>
          </a:stretch>
        </p:blipFill>
        <p:spPr bwMode="auto">
          <a:xfrm>
            <a:off x="5791200" y="1125902"/>
            <a:ext cx="1714500" cy="561975"/>
          </a:xfrm>
          <a:prstGeom prst="rect">
            <a:avLst/>
          </a:prstGeom>
          <a:noFill/>
          <a:ln w="9525">
            <a:noFill/>
            <a:miter lim="800000"/>
            <a:headEnd/>
            <a:tailEnd/>
          </a:ln>
        </p:spPr>
      </p:pic>
      <p:sp>
        <p:nvSpPr>
          <p:cNvPr id="11" name="TextBox 10"/>
          <p:cNvSpPr txBox="1"/>
          <p:nvPr/>
        </p:nvSpPr>
        <p:spPr>
          <a:xfrm>
            <a:off x="8451193" y="6400800"/>
            <a:ext cx="655950" cy="430887"/>
          </a:xfrm>
          <a:prstGeom prst="rect">
            <a:avLst/>
          </a:prstGeom>
          <a:noFill/>
        </p:spPr>
        <p:txBody>
          <a:bodyPr wrap="none" rtlCol="0">
            <a:spAutoFit/>
          </a:bodyPr>
          <a:lstStyle/>
          <a:p>
            <a:r>
              <a:rPr lang="en-US" altLang="zh-CN" sz="2200" dirty="0" smtClean="0"/>
              <a:t>p. 7</a:t>
            </a:r>
            <a:endParaRPr lang="zh-CN" altLang="en-US" sz="2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p:cNvPicPr>
            <a:picLocks noChangeAspect="1" noChangeArrowheads="1"/>
          </p:cNvPicPr>
          <p:nvPr/>
        </p:nvPicPr>
        <p:blipFill>
          <a:blip r:embed="rId2" cstate="print"/>
          <a:srcRect/>
          <a:stretch>
            <a:fillRect/>
          </a:stretch>
        </p:blipFill>
        <p:spPr bwMode="auto">
          <a:xfrm>
            <a:off x="152400" y="1752600"/>
            <a:ext cx="3886200" cy="4947184"/>
          </a:xfrm>
          <a:prstGeom prst="rect">
            <a:avLst/>
          </a:prstGeom>
          <a:noFill/>
          <a:ln w="28575" algn="ctr">
            <a:noFill/>
            <a:miter lim="800000"/>
            <a:headEnd/>
            <a:tailEnd/>
          </a:ln>
        </p:spPr>
      </p:pic>
      <p:sp>
        <p:nvSpPr>
          <p:cNvPr id="38916" name="Rectangle 4"/>
          <p:cNvSpPr>
            <a:spLocks noChangeArrowheads="1"/>
          </p:cNvSpPr>
          <p:nvPr/>
        </p:nvSpPr>
        <p:spPr bwMode="auto">
          <a:xfrm>
            <a:off x="1298575" y="911225"/>
            <a:ext cx="6661150" cy="396875"/>
          </a:xfrm>
          <a:prstGeom prst="rect">
            <a:avLst/>
          </a:prstGeom>
          <a:noFill/>
          <a:ln w="9525">
            <a:noFill/>
            <a:miter lim="800000"/>
            <a:headEnd/>
            <a:tailEnd/>
          </a:ln>
        </p:spPr>
        <p:txBody>
          <a:bodyPr anchor="b">
            <a:spAutoFit/>
          </a:bodyPr>
          <a:lstStyle/>
          <a:p>
            <a:r>
              <a:rPr kumimoji="1" lang="en-US" altLang="zh-CN" sz="2000" b="1" dirty="0">
                <a:solidFill>
                  <a:srgbClr val="FF66CC"/>
                </a:solidFill>
                <a:latin typeface="Times New Roman" pitchFamily="18" charset="0"/>
                <a:ea typeface="宋体" pitchFamily="2" charset="-122"/>
              </a:rPr>
              <a:t> A </a:t>
            </a:r>
            <a:r>
              <a:rPr kumimoji="1" lang="en-US" altLang="zh-CN" sz="2000" b="1" dirty="0">
                <a:solidFill>
                  <a:srgbClr val="3333FF"/>
                </a:solidFill>
                <a:latin typeface="Times New Roman" pitchFamily="18" charset="0"/>
                <a:ea typeface="宋体" pitchFamily="2" charset="-122"/>
              </a:rPr>
              <a:t>Soft</a:t>
            </a:r>
            <a:r>
              <a:rPr kumimoji="1" lang="en-US" altLang="zh-CN" sz="2000" b="1" dirty="0">
                <a:solidFill>
                  <a:srgbClr val="FF66CC"/>
                </a:solidFill>
                <a:latin typeface="Times New Roman" pitchFamily="18" charset="0"/>
                <a:ea typeface="宋体" pitchFamily="2" charset="-122"/>
              </a:rPr>
              <a:t> or </a:t>
            </a:r>
            <a:r>
              <a:rPr kumimoji="1" lang="en-US" altLang="zh-CN" sz="2000" b="1" dirty="0">
                <a:solidFill>
                  <a:srgbClr val="FF0000"/>
                </a:solidFill>
                <a:latin typeface="Times New Roman" pitchFamily="18" charset="0"/>
                <a:ea typeface="宋体" pitchFamily="2" charset="-122"/>
              </a:rPr>
              <a:t>Stiff</a:t>
            </a:r>
            <a:r>
              <a:rPr kumimoji="1" lang="en-US" altLang="zh-CN" sz="2000" b="1" dirty="0">
                <a:solidFill>
                  <a:srgbClr val="FF66CC"/>
                </a:solidFill>
                <a:latin typeface="Times New Roman" pitchFamily="18" charset="0"/>
                <a:ea typeface="宋体" pitchFamily="2" charset="-122"/>
              </a:rPr>
              <a:t> Esym</a:t>
            </a:r>
            <a:r>
              <a:rPr kumimoji="1" lang="en-US" altLang="zh-CN" sz="2000" b="1" dirty="0">
                <a:solidFill>
                  <a:srgbClr val="800000"/>
                </a:solidFill>
                <a:latin typeface="Times New Roman" pitchFamily="18" charset="0"/>
                <a:ea typeface="宋体" pitchFamily="2" charset="-122"/>
              </a:rPr>
              <a:t> at supra-saturation densities ???</a:t>
            </a:r>
          </a:p>
        </p:txBody>
      </p:sp>
      <p:sp>
        <p:nvSpPr>
          <p:cNvPr id="38917" name="Text Box 5"/>
          <p:cNvSpPr txBox="1">
            <a:spLocks noChangeArrowheads="1"/>
          </p:cNvSpPr>
          <p:nvPr/>
        </p:nvSpPr>
        <p:spPr bwMode="auto">
          <a:xfrm>
            <a:off x="254000" y="1219200"/>
            <a:ext cx="3898900" cy="586957"/>
          </a:xfrm>
          <a:prstGeom prst="rect">
            <a:avLst/>
          </a:prstGeom>
          <a:noFill/>
          <a:ln w="28575" algn="ctr">
            <a:noFill/>
            <a:miter lim="800000"/>
            <a:headEnd/>
            <a:tailEnd/>
          </a:ln>
        </p:spPr>
        <p:txBody>
          <a:bodyPr wrap="square" lIns="90000" tIns="46800" rIns="90000" bIns="46800">
            <a:spAutoFit/>
          </a:bodyPr>
          <a:lstStyle/>
          <a:p>
            <a:r>
              <a:rPr lang="en-US" altLang="zh-CN" sz="1600" b="1" dirty="0">
                <a:solidFill>
                  <a:srgbClr val="3333FF"/>
                </a:solidFill>
                <a:latin typeface="Times New Roman" pitchFamily="18" charset="0"/>
              </a:rPr>
              <a:t>P. </a:t>
            </a:r>
            <a:r>
              <a:rPr lang="en-US" altLang="zh-CN" sz="1600" b="1" dirty="0" err="1">
                <a:solidFill>
                  <a:srgbClr val="3333FF"/>
                </a:solidFill>
                <a:latin typeface="Times New Roman" pitchFamily="18" charset="0"/>
              </a:rPr>
              <a:t>Russotto,W</a:t>
            </a:r>
            <a:r>
              <a:rPr lang="en-US" altLang="zh-CN" sz="1600" b="1" dirty="0">
                <a:solidFill>
                  <a:srgbClr val="3333FF"/>
                </a:solidFill>
                <a:latin typeface="Times New Roman" pitchFamily="18" charset="0"/>
              </a:rPr>
              <a:t>. </a:t>
            </a:r>
            <a:r>
              <a:rPr lang="en-US" altLang="zh-CN" sz="1600" b="1" dirty="0" err="1">
                <a:solidFill>
                  <a:srgbClr val="3333FF"/>
                </a:solidFill>
                <a:latin typeface="Times New Roman" pitchFamily="18" charset="0"/>
              </a:rPr>
              <a:t>Trauntmann</a:t>
            </a:r>
            <a:r>
              <a:rPr lang="en-US" altLang="zh-CN" sz="1600" b="1" dirty="0">
                <a:solidFill>
                  <a:srgbClr val="3333FF"/>
                </a:solidFill>
                <a:latin typeface="Times New Roman" pitchFamily="18" charset="0"/>
              </a:rPr>
              <a:t>, Q.F. Li  et al., </a:t>
            </a:r>
            <a:endParaRPr lang="en-US" altLang="zh-CN" sz="1600" b="1" dirty="0" smtClean="0">
              <a:solidFill>
                <a:srgbClr val="3333FF"/>
              </a:solidFill>
              <a:latin typeface="Times New Roman" pitchFamily="18" charset="0"/>
            </a:endParaRPr>
          </a:p>
          <a:p>
            <a:r>
              <a:rPr lang="en-US" altLang="zh-CN" sz="1600" b="1" dirty="0" smtClean="0">
                <a:solidFill>
                  <a:srgbClr val="3333FF"/>
                </a:solidFill>
                <a:latin typeface="Times New Roman" pitchFamily="18" charset="0"/>
              </a:rPr>
              <a:t>PLB697</a:t>
            </a:r>
            <a:r>
              <a:rPr lang="en-US" altLang="zh-CN" sz="1600" b="1" dirty="0">
                <a:solidFill>
                  <a:srgbClr val="3333FF"/>
                </a:solidFill>
                <a:latin typeface="Times New Roman" pitchFamily="18" charset="0"/>
              </a:rPr>
              <a:t>, 471(2011</a:t>
            </a:r>
            <a:r>
              <a:rPr lang="en-US" altLang="zh-CN" sz="1600" b="1" dirty="0" smtClean="0">
                <a:solidFill>
                  <a:srgbClr val="3333FF"/>
                </a:solidFill>
                <a:latin typeface="Times New Roman" pitchFamily="18" charset="0"/>
              </a:rPr>
              <a:t>) (</a:t>
            </a:r>
            <a:r>
              <a:rPr lang="en-US" altLang="zh-CN" sz="1600" b="1" dirty="0" err="1" smtClean="0">
                <a:solidFill>
                  <a:srgbClr val="C00000"/>
                </a:solidFill>
                <a:latin typeface="Times New Roman" pitchFamily="18" charset="0"/>
              </a:rPr>
              <a:t>UrQMD</a:t>
            </a:r>
            <a:r>
              <a:rPr lang="en-US" altLang="zh-CN" sz="1600" b="1" dirty="0" smtClean="0">
                <a:solidFill>
                  <a:srgbClr val="3333FF"/>
                </a:solidFill>
                <a:latin typeface="Times New Roman" pitchFamily="18" charset="0"/>
              </a:rPr>
              <a:t>)</a:t>
            </a:r>
            <a:endParaRPr lang="en-US" altLang="zh-CN" sz="1600" b="1" dirty="0">
              <a:solidFill>
                <a:srgbClr val="3333FF"/>
              </a:solidFill>
              <a:latin typeface="Times New Roman" pitchFamily="18" charset="0"/>
            </a:endParaRPr>
          </a:p>
        </p:txBody>
      </p:sp>
      <p:sp>
        <p:nvSpPr>
          <p:cNvPr id="38918" name="Rectangle 6"/>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cs typeface="Times New Roman" pitchFamily="18" charset="0"/>
              </a:rPr>
              <a:t> High density E</a:t>
            </a:r>
            <a:r>
              <a:rPr kumimoji="1" lang="en-US" altLang="zh-CN" sz="2800" b="1" baseline="-25000" dirty="0">
                <a:solidFill>
                  <a:schemeClr val="accent2"/>
                </a:solidFill>
                <a:latin typeface="Times New Roman" pitchFamily="18" charset="0"/>
                <a:cs typeface="Times New Roman" pitchFamily="18" charset="0"/>
              </a:rPr>
              <a:t>sym</a:t>
            </a:r>
            <a:r>
              <a:rPr kumimoji="1" lang="en-US" altLang="zh-CN" sz="2800" b="1" dirty="0">
                <a:solidFill>
                  <a:schemeClr val="accent2"/>
                </a:solidFill>
                <a:latin typeface="Times New Roman" pitchFamily="18" charset="0"/>
                <a:cs typeface="Times New Roman" pitchFamily="18" charset="0"/>
              </a:rPr>
              <a:t>:  </a:t>
            </a:r>
            <a:r>
              <a:rPr kumimoji="1" lang="en-US" altLang="zh-CN" sz="2800" b="1" dirty="0">
                <a:solidFill>
                  <a:srgbClr val="FF0000"/>
                </a:solidFill>
                <a:latin typeface="Times New Roman" pitchFamily="18" charset="0"/>
                <a:cs typeface="Times New Roman" pitchFamily="18" charset="0"/>
              </a:rPr>
              <a:t>n/p</a:t>
            </a:r>
            <a:r>
              <a:rPr kumimoji="1" lang="zh-CN" altLang="en-US" sz="2800" b="1" dirty="0">
                <a:solidFill>
                  <a:srgbClr val="FF0000"/>
                </a:solidFill>
                <a:latin typeface="Times New Roman" pitchFamily="18" charset="0"/>
                <a:cs typeface="Times New Roman" pitchFamily="18" charset="0"/>
              </a:rPr>
              <a:t> </a:t>
            </a:r>
            <a:r>
              <a:rPr kumimoji="1" lang="en-US" altLang="zh-CN" sz="2800" b="1" dirty="0">
                <a:solidFill>
                  <a:srgbClr val="FF0000"/>
                </a:solidFill>
                <a:latin typeface="Times New Roman" pitchFamily="18" charset="0"/>
                <a:cs typeface="Times New Roman" pitchFamily="18" charset="0"/>
              </a:rPr>
              <a:t>v2</a:t>
            </a:r>
          </a:p>
        </p:txBody>
      </p:sp>
      <p:pic>
        <p:nvPicPr>
          <p:cNvPr id="38919" name="Picture 7"/>
          <p:cNvPicPr>
            <a:picLocks noChangeAspect="1" noChangeArrowheads="1"/>
          </p:cNvPicPr>
          <p:nvPr/>
        </p:nvPicPr>
        <p:blipFill>
          <a:blip r:embed="rId3" cstate="print"/>
          <a:srcRect/>
          <a:stretch>
            <a:fillRect/>
          </a:stretch>
        </p:blipFill>
        <p:spPr bwMode="auto">
          <a:xfrm>
            <a:off x="1676400" y="2133600"/>
            <a:ext cx="2209800" cy="227764"/>
          </a:xfrm>
          <a:prstGeom prst="rect">
            <a:avLst/>
          </a:prstGeom>
          <a:noFill/>
          <a:ln w="28575" algn="ctr">
            <a:solidFill>
              <a:srgbClr val="FF0000"/>
            </a:solidFill>
            <a:miter lim="800000"/>
            <a:headEnd/>
            <a:tailEnd/>
          </a:ln>
        </p:spPr>
      </p:pic>
      <p:pic>
        <p:nvPicPr>
          <p:cNvPr id="224258" name="Picture 2"/>
          <p:cNvPicPr>
            <a:picLocks noChangeAspect="1" noChangeArrowheads="1"/>
          </p:cNvPicPr>
          <p:nvPr/>
        </p:nvPicPr>
        <p:blipFill>
          <a:blip r:embed="rId4" cstate="print"/>
          <a:srcRect/>
          <a:stretch>
            <a:fillRect/>
          </a:stretch>
        </p:blipFill>
        <p:spPr bwMode="auto">
          <a:xfrm>
            <a:off x="4495800" y="1847850"/>
            <a:ext cx="3886200" cy="3803515"/>
          </a:xfrm>
          <a:prstGeom prst="rect">
            <a:avLst/>
          </a:prstGeom>
          <a:noFill/>
          <a:ln w="9525">
            <a:noFill/>
            <a:miter lim="800000"/>
            <a:headEnd/>
            <a:tailEnd/>
          </a:ln>
        </p:spPr>
      </p:pic>
      <p:sp>
        <p:nvSpPr>
          <p:cNvPr id="9" name="Text Box 5"/>
          <p:cNvSpPr txBox="1">
            <a:spLocks noChangeArrowheads="1"/>
          </p:cNvSpPr>
          <p:nvPr/>
        </p:nvSpPr>
        <p:spPr bwMode="auto">
          <a:xfrm>
            <a:off x="4654688" y="1282700"/>
            <a:ext cx="4171812" cy="586957"/>
          </a:xfrm>
          <a:prstGeom prst="rect">
            <a:avLst/>
          </a:prstGeom>
          <a:noFill/>
          <a:ln w="28575" algn="ctr">
            <a:noFill/>
            <a:miter lim="800000"/>
            <a:headEnd/>
            <a:tailEnd/>
          </a:ln>
        </p:spPr>
        <p:txBody>
          <a:bodyPr wrap="square" lIns="90000" tIns="46800" rIns="90000" bIns="46800">
            <a:spAutoFit/>
          </a:bodyPr>
          <a:lstStyle/>
          <a:p>
            <a:r>
              <a:rPr lang="en-US" altLang="zh-CN" sz="1600" b="1" dirty="0" smtClean="0">
                <a:solidFill>
                  <a:srgbClr val="3333FF"/>
                </a:solidFill>
                <a:latin typeface="Times New Roman" pitchFamily="18" charset="0"/>
              </a:rPr>
              <a:t>M.D. </a:t>
            </a:r>
            <a:r>
              <a:rPr lang="en-US" altLang="zh-CN" sz="1600" b="1" dirty="0" err="1" smtClean="0">
                <a:solidFill>
                  <a:srgbClr val="3333FF"/>
                </a:solidFill>
                <a:latin typeface="Times New Roman" pitchFamily="18" charset="0"/>
              </a:rPr>
              <a:t>Cozma</a:t>
            </a:r>
            <a:r>
              <a:rPr lang="en-US" altLang="zh-CN" sz="1600" b="1" dirty="0" smtClean="0">
                <a:solidFill>
                  <a:srgbClr val="3333FF"/>
                </a:solidFill>
                <a:latin typeface="Times New Roman" pitchFamily="18" charset="0"/>
              </a:rPr>
              <a:t>, W</a:t>
            </a:r>
            <a:r>
              <a:rPr lang="en-US" altLang="zh-CN" sz="1600" b="1" dirty="0">
                <a:solidFill>
                  <a:srgbClr val="3333FF"/>
                </a:solidFill>
                <a:latin typeface="Times New Roman" pitchFamily="18" charset="0"/>
              </a:rPr>
              <a:t>. </a:t>
            </a:r>
            <a:r>
              <a:rPr lang="en-US" altLang="zh-CN" sz="1600" b="1" dirty="0" err="1">
                <a:solidFill>
                  <a:srgbClr val="3333FF"/>
                </a:solidFill>
                <a:latin typeface="Times New Roman" pitchFamily="18" charset="0"/>
              </a:rPr>
              <a:t>Trauntmann</a:t>
            </a:r>
            <a:r>
              <a:rPr lang="en-US" altLang="zh-CN" sz="1600" b="1" dirty="0">
                <a:solidFill>
                  <a:srgbClr val="3333FF"/>
                </a:solidFill>
                <a:latin typeface="Times New Roman" pitchFamily="18" charset="0"/>
              </a:rPr>
              <a:t>, Q.F. Li  et al., </a:t>
            </a:r>
            <a:endParaRPr lang="en-US" altLang="zh-CN" sz="1600" b="1" dirty="0" smtClean="0">
              <a:solidFill>
                <a:srgbClr val="3333FF"/>
              </a:solidFill>
              <a:latin typeface="Times New Roman" pitchFamily="18" charset="0"/>
            </a:endParaRPr>
          </a:p>
          <a:p>
            <a:r>
              <a:rPr lang="en-US" altLang="zh-CN" sz="1600" b="1" dirty="0" smtClean="0">
                <a:solidFill>
                  <a:srgbClr val="3333FF"/>
                </a:solidFill>
                <a:latin typeface="Times New Roman" pitchFamily="18" charset="0"/>
              </a:rPr>
              <a:t>arXiv:1305.5417 (</a:t>
            </a:r>
            <a:r>
              <a:rPr lang="en-US" altLang="zh-CN" sz="1600" b="1" dirty="0" smtClean="0">
                <a:solidFill>
                  <a:srgbClr val="C00000"/>
                </a:solidFill>
                <a:latin typeface="Times New Roman" pitchFamily="18" charset="0"/>
              </a:rPr>
              <a:t>Tubingen QMD - MDI</a:t>
            </a:r>
            <a:r>
              <a:rPr lang="en-US" altLang="zh-CN" sz="1600" b="1" dirty="0" smtClean="0">
                <a:solidFill>
                  <a:srgbClr val="3333FF"/>
                </a:solidFill>
                <a:latin typeface="Times New Roman" pitchFamily="18" charset="0"/>
              </a:rPr>
              <a:t>)</a:t>
            </a:r>
            <a:endParaRPr lang="en-US" altLang="zh-CN" sz="1600" b="1" dirty="0">
              <a:solidFill>
                <a:srgbClr val="3333FF"/>
              </a:solidFill>
              <a:latin typeface="Times New Roman" pitchFamily="18" charset="0"/>
            </a:endParaRPr>
          </a:p>
        </p:txBody>
      </p:sp>
      <p:sp>
        <p:nvSpPr>
          <p:cNvPr id="10" name="TextBox 9"/>
          <p:cNvSpPr txBox="1"/>
          <p:nvPr/>
        </p:nvSpPr>
        <p:spPr>
          <a:xfrm>
            <a:off x="4460176" y="5707559"/>
            <a:ext cx="4455224" cy="769441"/>
          </a:xfrm>
          <a:prstGeom prst="rect">
            <a:avLst/>
          </a:prstGeom>
          <a:noFill/>
        </p:spPr>
        <p:txBody>
          <a:bodyPr wrap="square" rtlCol="0">
            <a:spAutoFit/>
          </a:bodyPr>
          <a:lstStyle/>
          <a:p>
            <a:pPr algn="l"/>
            <a:r>
              <a:rPr lang="en-US" altLang="zh-CN" sz="2200" b="1" dirty="0" smtClean="0">
                <a:solidFill>
                  <a:srgbClr val="FF0000"/>
                </a:solidFill>
                <a:latin typeface="Times New Roman" pitchFamily="18" charset="0"/>
                <a:cs typeface="Times New Roman" pitchFamily="18" charset="0"/>
              </a:rPr>
              <a:t>Moderately stiff to roughly linear density dependence !</a:t>
            </a:r>
            <a:endParaRPr lang="zh-CN" altLang="en-US" sz="2200" b="1" dirty="0">
              <a:solidFill>
                <a:srgbClr val="FF0000"/>
              </a:solidFill>
              <a:latin typeface="Times New Roman" pitchFamily="18" charset="0"/>
              <a:cs typeface="Times New Roman" pitchFamily="18" charset="0"/>
            </a:endParaRPr>
          </a:p>
        </p:txBody>
      </p:sp>
      <p:sp>
        <p:nvSpPr>
          <p:cNvPr id="11" name="TextBox 10"/>
          <p:cNvSpPr txBox="1"/>
          <p:nvPr/>
        </p:nvSpPr>
        <p:spPr>
          <a:xfrm>
            <a:off x="8451193" y="6400800"/>
            <a:ext cx="655950" cy="430887"/>
          </a:xfrm>
          <a:prstGeom prst="rect">
            <a:avLst/>
          </a:prstGeom>
          <a:noFill/>
        </p:spPr>
        <p:txBody>
          <a:bodyPr wrap="none" rtlCol="0">
            <a:spAutoFit/>
          </a:bodyPr>
          <a:lstStyle/>
          <a:p>
            <a:r>
              <a:rPr lang="en-US" altLang="zh-CN" sz="2200" dirty="0" smtClean="0"/>
              <a:t>p. 8</a:t>
            </a:r>
            <a:endParaRPr lang="zh-CN" altLang="en-US" sz="2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3"/>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cs typeface="Times New Roman" pitchFamily="18" charset="0"/>
              </a:rPr>
              <a:t>     </a:t>
            </a:r>
            <a:r>
              <a:rPr kumimoji="1" lang="en-US" altLang="zh-CN" sz="2800" b="1" dirty="0" smtClean="0">
                <a:solidFill>
                  <a:schemeClr val="accent2"/>
                </a:solidFill>
                <a:latin typeface="Times New Roman" pitchFamily="18" charset="0"/>
                <a:cs typeface="Times New Roman" pitchFamily="18" charset="0"/>
              </a:rPr>
              <a:t>                       </a:t>
            </a:r>
            <a:r>
              <a:rPr kumimoji="1" lang="en-US" altLang="zh-CN" sz="2800" b="1" dirty="0" err="1" smtClean="0">
                <a:solidFill>
                  <a:schemeClr val="accent2"/>
                </a:solidFill>
                <a:latin typeface="Times New Roman" pitchFamily="18" charset="0"/>
                <a:cs typeface="Times New Roman" pitchFamily="18" charset="0"/>
              </a:rPr>
              <a:t>E</a:t>
            </a:r>
            <a:r>
              <a:rPr kumimoji="1" lang="en-US" altLang="zh-CN" sz="2800" b="1" baseline="-25000" dirty="0" err="1" smtClean="0">
                <a:solidFill>
                  <a:schemeClr val="accent2"/>
                </a:solidFill>
                <a:latin typeface="Times New Roman" pitchFamily="18" charset="0"/>
                <a:cs typeface="Times New Roman" pitchFamily="18" charset="0"/>
              </a:rPr>
              <a:t>sym</a:t>
            </a:r>
            <a:r>
              <a:rPr kumimoji="1" lang="zh-CN" altLang="en-US" sz="2800" b="1" dirty="0" smtClean="0">
                <a:solidFill>
                  <a:schemeClr val="accent2"/>
                </a:solidFill>
                <a:latin typeface="Times New Roman" pitchFamily="18" charset="0"/>
                <a:cs typeface="Times New Roman" pitchFamily="18" charset="0"/>
              </a:rPr>
              <a:t>：</a:t>
            </a:r>
            <a:r>
              <a:rPr kumimoji="1" lang="en-US" altLang="zh-CN" sz="2800" b="1" dirty="0" smtClean="0">
                <a:solidFill>
                  <a:srgbClr val="FF0000"/>
                </a:solidFill>
                <a:latin typeface="Times New Roman" pitchFamily="18" charset="0"/>
                <a:cs typeface="Times New Roman" pitchFamily="18" charset="0"/>
              </a:rPr>
              <a:t>at supra- and saturation </a:t>
            </a:r>
            <a:r>
              <a:rPr kumimoji="1" lang="en-US" altLang="zh-CN" sz="2800" b="1" dirty="0">
                <a:solidFill>
                  <a:srgbClr val="FF0000"/>
                </a:solidFill>
                <a:latin typeface="Times New Roman" pitchFamily="18" charset="0"/>
                <a:cs typeface="Times New Roman" pitchFamily="18" charset="0"/>
              </a:rPr>
              <a:t>density</a:t>
            </a:r>
            <a:endParaRPr kumimoji="1" lang="zh-CN" altLang="en-US" sz="2800" b="1" dirty="0">
              <a:solidFill>
                <a:srgbClr val="FF0000"/>
              </a:solidFill>
              <a:latin typeface="Times New Roman" pitchFamily="18" charset="0"/>
              <a:cs typeface="Times New Roman" pitchFamily="18" charset="0"/>
            </a:endParaRPr>
          </a:p>
        </p:txBody>
      </p:sp>
      <p:sp>
        <p:nvSpPr>
          <p:cNvPr id="5" name="TextBox 4"/>
          <p:cNvSpPr txBox="1"/>
          <p:nvPr/>
        </p:nvSpPr>
        <p:spPr>
          <a:xfrm>
            <a:off x="254000" y="1143000"/>
            <a:ext cx="8610600" cy="4832092"/>
          </a:xfrm>
          <a:prstGeom prst="rect">
            <a:avLst/>
          </a:prstGeom>
          <a:noFill/>
        </p:spPr>
        <p:txBody>
          <a:bodyPr wrap="square" rtlCol="0">
            <a:spAutoFit/>
          </a:bodyPr>
          <a:lstStyle/>
          <a:p>
            <a:pPr algn="l">
              <a:buFont typeface="Wingdings" pitchFamily="2" charset="2"/>
              <a:buChar char="l"/>
            </a:pPr>
            <a:r>
              <a:rPr lang="en-US" altLang="zh-CN" sz="2200" dirty="0" smtClean="0">
                <a:solidFill>
                  <a:schemeClr val="accent2"/>
                </a:solidFill>
                <a:latin typeface="Times New Roman" pitchFamily="18" charset="0"/>
                <a:cs typeface="Times New Roman" pitchFamily="18" charset="0"/>
              </a:rPr>
              <a:t>At very low density (less than about </a:t>
            </a:r>
            <a:r>
              <a:rPr lang="el-GR" altLang="zh-CN" sz="2200" b="1" dirty="0" smtClean="0">
                <a:solidFill>
                  <a:srgbClr val="FF33CC"/>
                </a:solidFill>
                <a:latin typeface="Times New Roman" pitchFamily="18" charset="0"/>
                <a:ea typeface="黑体" pitchFamily="2" charset="-122"/>
                <a:cs typeface="Times New Roman" pitchFamily="18" charset="0"/>
              </a:rPr>
              <a:t>ρ</a:t>
            </a:r>
            <a:r>
              <a:rPr lang="en-US" altLang="zh-CN" sz="2200" b="1" baseline="-25000" dirty="0" smtClean="0">
                <a:solidFill>
                  <a:srgbClr val="FF33CC"/>
                </a:solidFill>
                <a:latin typeface="Times New Roman" pitchFamily="18" charset="0"/>
                <a:ea typeface="黑体" pitchFamily="2" charset="-122"/>
                <a:cs typeface="Times New Roman" pitchFamily="18" charset="0"/>
              </a:rPr>
              <a:t>0</a:t>
            </a:r>
            <a:r>
              <a:rPr lang="en-US" altLang="zh-CN" sz="2200" b="1" dirty="0" smtClean="0">
                <a:solidFill>
                  <a:srgbClr val="FF33CC"/>
                </a:solidFill>
                <a:latin typeface="Times New Roman" pitchFamily="18" charset="0"/>
                <a:ea typeface="黑体" pitchFamily="2" charset="-122"/>
                <a:cs typeface="Times New Roman" pitchFamily="18" charset="0"/>
              </a:rPr>
              <a:t>/10</a:t>
            </a:r>
            <a:r>
              <a:rPr lang="en-US" altLang="zh-CN" sz="2200" dirty="0" smtClean="0">
                <a:solidFill>
                  <a:schemeClr val="accent2"/>
                </a:solidFill>
                <a:latin typeface="Times New Roman" pitchFamily="18" charset="0"/>
                <a:cs typeface="Times New Roman" pitchFamily="18" charset="0"/>
              </a:rPr>
              <a:t>), the </a:t>
            </a:r>
            <a:r>
              <a:rPr lang="en-US" altLang="zh-CN" sz="2200" dirty="0" smtClean="0">
                <a:solidFill>
                  <a:srgbClr val="FF0000"/>
                </a:solidFill>
                <a:latin typeface="Times New Roman" pitchFamily="18" charset="0"/>
                <a:cs typeface="Times New Roman" pitchFamily="18" charset="0"/>
              </a:rPr>
              <a:t>clustering effects </a:t>
            </a:r>
            <a:r>
              <a:rPr lang="en-US" altLang="zh-CN" sz="2200" dirty="0" smtClean="0">
                <a:solidFill>
                  <a:schemeClr val="accent2"/>
                </a:solidFill>
                <a:latin typeface="Times New Roman" pitchFamily="18" charset="0"/>
                <a:cs typeface="Times New Roman" pitchFamily="18" charset="0"/>
              </a:rPr>
              <a:t>are very important, and the mean field model significantly under-predict the symmetry energy.</a:t>
            </a:r>
          </a:p>
          <a:p>
            <a:pPr algn="l">
              <a:buFont typeface="Wingdings" pitchFamily="2" charset="2"/>
              <a:buChar char="l"/>
            </a:pPr>
            <a:endParaRPr lang="en-US" altLang="zh-CN" sz="2200" dirty="0" smtClean="0">
              <a:solidFill>
                <a:schemeClr val="accent2"/>
              </a:solidFill>
              <a:latin typeface="Times New Roman" pitchFamily="18" charset="0"/>
              <a:cs typeface="Times New Roman" pitchFamily="18" charset="0"/>
            </a:endParaRPr>
          </a:p>
          <a:p>
            <a:pPr algn="l">
              <a:buFont typeface="Wingdings" pitchFamily="2" charset="2"/>
              <a:buChar char="l"/>
            </a:pPr>
            <a:r>
              <a:rPr lang="en-US" altLang="zh-CN" sz="2200" dirty="0" smtClean="0">
                <a:solidFill>
                  <a:schemeClr val="accent2"/>
                </a:solidFill>
                <a:latin typeface="Times New Roman" pitchFamily="18" charset="0"/>
                <a:cs typeface="Times New Roman" pitchFamily="18" charset="0"/>
              </a:rPr>
              <a:t>Cannot be that all the constraints on </a:t>
            </a:r>
            <a:r>
              <a:rPr kumimoji="1" lang="en-US" altLang="zh-CN" sz="2200" dirty="0" err="1" smtClean="0">
                <a:solidFill>
                  <a:schemeClr val="accent2"/>
                </a:solidFill>
                <a:latin typeface="Times New Roman" pitchFamily="18" charset="0"/>
                <a:ea typeface="宋体" pitchFamily="2" charset="-122"/>
                <a:cs typeface="Times New Roman" pitchFamily="18" charset="0"/>
              </a:rPr>
              <a:t>E</a:t>
            </a:r>
            <a:r>
              <a:rPr kumimoji="1" lang="en-US" altLang="zh-CN" sz="2200" baseline="-25000" dirty="0" err="1" smtClean="0">
                <a:solidFill>
                  <a:schemeClr val="accent2"/>
                </a:solidFill>
                <a:latin typeface="Times New Roman" pitchFamily="18" charset="0"/>
                <a:ea typeface="宋体" pitchFamily="2" charset="-122"/>
                <a:cs typeface="Times New Roman" pitchFamily="18" charset="0"/>
              </a:rPr>
              <a:t>sym</a:t>
            </a:r>
            <a:r>
              <a:rPr kumimoji="1" lang="en-US" altLang="zh-CN" sz="2200" dirty="0" smtClean="0">
                <a:solidFill>
                  <a:schemeClr val="accent2"/>
                </a:solidFill>
                <a:latin typeface="Times New Roman" pitchFamily="18" charset="0"/>
                <a:ea typeface="宋体" pitchFamily="2" charset="-122"/>
                <a:cs typeface="Times New Roman" pitchFamily="18" charset="0"/>
              </a:rPr>
              <a:t> (</a:t>
            </a:r>
            <a:r>
              <a:rPr kumimoji="1" lang="el-GR" altLang="zh-CN" sz="2200" dirty="0" smtClean="0">
                <a:solidFill>
                  <a:schemeClr val="accent2"/>
                </a:solidFill>
                <a:latin typeface="Times New Roman" pitchFamily="18" charset="0"/>
                <a:ea typeface="宋体" pitchFamily="2" charset="-122"/>
                <a:cs typeface="Times New Roman" pitchFamily="18" charset="0"/>
                <a:sym typeface="Wingdings" pitchFamily="2" charset="2"/>
              </a:rPr>
              <a:t>ρ</a:t>
            </a:r>
            <a:r>
              <a:rPr kumimoji="1" lang="en-US" altLang="zh-CN" sz="2200" baseline="-25000" dirty="0" smtClean="0">
                <a:solidFill>
                  <a:schemeClr val="accent2"/>
                </a:solidFill>
                <a:latin typeface="Times New Roman" pitchFamily="18" charset="0"/>
                <a:ea typeface="宋体" pitchFamily="2" charset="-122"/>
                <a:cs typeface="Times New Roman" pitchFamily="18" charset="0"/>
                <a:sym typeface="Wingdings" pitchFamily="2" charset="2"/>
              </a:rPr>
              <a:t>0</a:t>
            </a:r>
            <a:r>
              <a:rPr kumimoji="1" lang="en-US" altLang="zh-CN" sz="2200" dirty="0" smtClean="0">
                <a:solidFill>
                  <a:schemeClr val="accent2"/>
                </a:solidFill>
                <a:latin typeface="Times New Roman" pitchFamily="18" charset="0"/>
                <a:ea typeface="宋体" pitchFamily="2" charset="-122"/>
                <a:cs typeface="Times New Roman" pitchFamily="18" charset="0"/>
              </a:rPr>
              <a:t>) and L are equivalently reliable since some of them don’t have any overlap. However, all the </a:t>
            </a:r>
            <a:r>
              <a:rPr kumimoji="1" lang="en-US" altLang="zh-CN" sz="2200" dirty="0" smtClean="0">
                <a:solidFill>
                  <a:srgbClr val="FF0000"/>
                </a:solidFill>
                <a:latin typeface="Times New Roman" pitchFamily="18" charset="0"/>
                <a:ea typeface="宋体" pitchFamily="2" charset="-122"/>
                <a:cs typeface="Times New Roman" pitchFamily="18" charset="0"/>
              </a:rPr>
              <a:t>constraints seem to agree with</a:t>
            </a:r>
            <a:r>
              <a:rPr kumimoji="1" lang="en-US" altLang="zh-CN" sz="2200" dirty="0" smtClean="0">
                <a:solidFill>
                  <a:schemeClr val="accent2"/>
                </a:solidFill>
                <a:latin typeface="Times New Roman" pitchFamily="18" charset="0"/>
                <a:ea typeface="宋体" pitchFamily="2" charset="-122"/>
                <a:cs typeface="Times New Roman" pitchFamily="18" charset="0"/>
              </a:rPr>
              <a:t>:</a:t>
            </a:r>
          </a:p>
          <a:p>
            <a:pPr algn="l">
              <a:buFont typeface="Wingdings" pitchFamily="2" charset="2"/>
              <a:buChar char="l"/>
            </a:pPr>
            <a:endParaRPr kumimoji="1" lang="en-US" altLang="zh-CN" sz="2200" b="1" dirty="0" smtClean="0">
              <a:solidFill>
                <a:schemeClr val="accent2"/>
              </a:solidFill>
              <a:latin typeface="Times New Roman" pitchFamily="18" charset="0"/>
              <a:ea typeface="宋体" pitchFamily="2" charset="-122"/>
              <a:cs typeface="Times New Roman" pitchFamily="18" charset="0"/>
            </a:endParaRPr>
          </a:p>
          <a:p>
            <a:pPr algn="l"/>
            <a:r>
              <a:rPr lang="en-US" altLang="zh-CN" sz="2200" b="1" dirty="0" smtClean="0">
                <a:solidFill>
                  <a:srgbClr val="FF33CC"/>
                </a:solidFill>
                <a:latin typeface="Times New Roman" pitchFamily="18" charset="0"/>
                <a:ea typeface="黑体" pitchFamily="2" charset="-122"/>
                <a:cs typeface="Times New Roman" pitchFamily="18" charset="0"/>
              </a:rPr>
              <a:t>                                  </a:t>
            </a:r>
            <a:r>
              <a:rPr lang="en-US" altLang="zh-CN" sz="2200" b="1" dirty="0" err="1" smtClean="0">
                <a:solidFill>
                  <a:srgbClr val="FF33CC"/>
                </a:solidFill>
                <a:latin typeface="Times New Roman" pitchFamily="18" charset="0"/>
                <a:ea typeface="黑体" pitchFamily="2" charset="-122"/>
                <a:cs typeface="Times New Roman" pitchFamily="18" charset="0"/>
              </a:rPr>
              <a:t>E</a:t>
            </a:r>
            <a:r>
              <a:rPr lang="en-US" altLang="zh-CN" sz="2200" b="1" baseline="-25000" dirty="0" err="1" smtClean="0">
                <a:solidFill>
                  <a:srgbClr val="FF33CC"/>
                </a:solidFill>
                <a:latin typeface="Times New Roman" pitchFamily="18" charset="0"/>
                <a:ea typeface="黑体" pitchFamily="2" charset="-122"/>
                <a:cs typeface="Times New Roman" pitchFamily="18" charset="0"/>
              </a:rPr>
              <a:t>sym</a:t>
            </a:r>
            <a:r>
              <a:rPr lang="en-US" altLang="zh-CN" sz="2200" b="1" dirty="0" smtClean="0">
                <a:solidFill>
                  <a:srgbClr val="FF33CC"/>
                </a:solidFill>
                <a:latin typeface="Times New Roman" pitchFamily="18" charset="0"/>
                <a:ea typeface="黑体" pitchFamily="2" charset="-122"/>
                <a:cs typeface="Times New Roman" pitchFamily="18" charset="0"/>
              </a:rPr>
              <a:t>(</a:t>
            </a:r>
            <a:r>
              <a:rPr lang="el-GR" altLang="zh-CN" sz="2200" b="1" dirty="0" smtClean="0">
                <a:solidFill>
                  <a:srgbClr val="FF33CC"/>
                </a:solidFill>
                <a:latin typeface="Times New Roman" pitchFamily="18" charset="0"/>
                <a:ea typeface="黑体" pitchFamily="2" charset="-122"/>
                <a:cs typeface="Times New Roman" pitchFamily="18" charset="0"/>
              </a:rPr>
              <a:t>ρ</a:t>
            </a:r>
            <a:r>
              <a:rPr lang="en-US" altLang="zh-CN" sz="2200" b="1" baseline="-25000" dirty="0" smtClean="0">
                <a:solidFill>
                  <a:srgbClr val="FF33CC"/>
                </a:solidFill>
                <a:latin typeface="Times New Roman" pitchFamily="18" charset="0"/>
                <a:ea typeface="黑体" pitchFamily="2" charset="-122"/>
                <a:cs typeface="Times New Roman" pitchFamily="18" charset="0"/>
              </a:rPr>
              <a:t>0</a:t>
            </a:r>
            <a:r>
              <a:rPr lang="en-US" altLang="zh-CN" sz="2200" b="1" dirty="0" smtClean="0">
                <a:solidFill>
                  <a:srgbClr val="FF33CC"/>
                </a:solidFill>
                <a:latin typeface="Times New Roman" pitchFamily="18" charset="0"/>
                <a:ea typeface="黑体" pitchFamily="2" charset="-122"/>
                <a:cs typeface="Times New Roman" pitchFamily="18" charset="0"/>
              </a:rPr>
              <a:t>)</a:t>
            </a:r>
            <a:r>
              <a:rPr lang="en-US" altLang="zh-CN" sz="2200" dirty="0" smtClean="0">
                <a:solidFill>
                  <a:srgbClr val="FF33CC"/>
                </a:solidFill>
                <a:latin typeface="Times New Roman" pitchFamily="18" charset="0"/>
                <a:ea typeface="黑体" pitchFamily="2" charset="-122"/>
                <a:cs typeface="Times New Roman" pitchFamily="18" charset="0"/>
              </a:rPr>
              <a:t>  = </a:t>
            </a:r>
            <a:r>
              <a:rPr lang="en-US" altLang="zh-CN" sz="2200" b="1" dirty="0" smtClean="0">
                <a:solidFill>
                  <a:srgbClr val="FF33CC"/>
                </a:solidFill>
                <a:latin typeface="Times New Roman" pitchFamily="18" charset="0"/>
                <a:ea typeface="黑体" pitchFamily="2" charset="-122"/>
                <a:cs typeface="Times New Roman" pitchFamily="18" charset="0"/>
              </a:rPr>
              <a:t>32.5±2.5 </a:t>
            </a:r>
            <a:r>
              <a:rPr lang="en-US" altLang="zh-CN" sz="2200" b="1" dirty="0" err="1" smtClean="0">
                <a:solidFill>
                  <a:srgbClr val="FF33CC"/>
                </a:solidFill>
                <a:latin typeface="Times New Roman" pitchFamily="18" charset="0"/>
                <a:ea typeface="黑体" pitchFamily="2" charset="-122"/>
                <a:cs typeface="Times New Roman" pitchFamily="18" charset="0"/>
              </a:rPr>
              <a:t>MeV</a:t>
            </a:r>
            <a:r>
              <a:rPr lang="en-US" altLang="zh-CN" sz="2200" dirty="0" smtClean="0">
                <a:latin typeface="Times New Roman" pitchFamily="18" charset="0"/>
                <a:ea typeface="黑体" pitchFamily="2" charset="-122"/>
                <a:cs typeface="Times New Roman" pitchFamily="18" charset="0"/>
              </a:rPr>
              <a:t> </a:t>
            </a:r>
          </a:p>
          <a:p>
            <a:pPr algn="l"/>
            <a:r>
              <a:rPr lang="en-US" altLang="zh-CN" sz="2200" b="1" i="1" dirty="0" smtClean="0">
                <a:solidFill>
                  <a:srgbClr val="FF33CC"/>
                </a:solidFill>
                <a:latin typeface="Times New Roman" pitchFamily="18" charset="0"/>
                <a:ea typeface="黑体" pitchFamily="2" charset="-122"/>
                <a:cs typeface="Times New Roman" pitchFamily="18" charset="0"/>
              </a:rPr>
              <a:t>                                              L </a:t>
            </a:r>
            <a:r>
              <a:rPr lang="en-US" altLang="zh-CN" sz="2200" b="1" dirty="0" smtClean="0">
                <a:solidFill>
                  <a:srgbClr val="FF33CC"/>
                </a:solidFill>
                <a:latin typeface="Times New Roman" pitchFamily="18" charset="0"/>
                <a:ea typeface="黑体" pitchFamily="2" charset="-122"/>
                <a:cs typeface="Times New Roman" pitchFamily="18" charset="0"/>
              </a:rPr>
              <a:t>= 55±25 </a:t>
            </a:r>
            <a:r>
              <a:rPr lang="en-US" altLang="zh-CN" sz="2200" b="1" dirty="0" err="1" smtClean="0">
                <a:solidFill>
                  <a:srgbClr val="FF33CC"/>
                </a:solidFill>
                <a:latin typeface="Times New Roman" pitchFamily="18" charset="0"/>
                <a:ea typeface="黑体" pitchFamily="2" charset="-122"/>
                <a:cs typeface="Times New Roman" pitchFamily="18" charset="0"/>
              </a:rPr>
              <a:t>MeV</a:t>
            </a:r>
            <a:endParaRPr kumimoji="1" lang="en-US" altLang="zh-CN" sz="2200" b="1" dirty="0" smtClean="0">
              <a:solidFill>
                <a:srgbClr val="0000CC"/>
              </a:solidFill>
              <a:latin typeface="Times New Roman" pitchFamily="18" charset="0"/>
              <a:ea typeface="宋体" pitchFamily="2" charset="-122"/>
              <a:cs typeface="Times New Roman" pitchFamily="18" charset="0"/>
            </a:endParaRPr>
          </a:p>
          <a:p>
            <a:pPr algn="l">
              <a:buFont typeface="Wingdings" pitchFamily="2" charset="2"/>
              <a:buChar char="l"/>
            </a:pPr>
            <a:endParaRPr kumimoji="1" lang="en-US" altLang="zh-CN" sz="2200" b="1" dirty="0" smtClean="0">
              <a:solidFill>
                <a:schemeClr val="accent2"/>
              </a:solidFill>
              <a:latin typeface="Times New Roman" pitchFamily="18" charset="0"/>
              <a:ea typeface="宋体" pitchFamily="2" charset="-122"/>
              <a:cs typeface="Times New Roman" pitchFamily="18" charset="0"/>
            </a:endParaRPr>
          </a:p>
          <a:p>
            <a:pPr algn="l">
              <a:buFont typeface="Wingdings" pitchFamily="2" charset="2"/>
              <a:buChar char="l"/>
            </a:pPr>
            <a:r>
              <a:rPr lang="en-US" altLang="zh-CN" sz="2200" dirty="0" smtClean="0">
                <a:solidFill>
                  <a:schemeClr val="accent2"/>
                </a:solidFill>
                <a:latin typeface="Times New Roman" pitchFamily="18" charset="0"/>
                <a:cs typeface="Times New Roman" pitchFamily="18" charset="0"/>
              </a:rPr>
              <a:t>All the constraints on the high density </a:t>
            </a:r>
            <a:r>
              <a:rPr lang="en-US" altLang="zh-CN" sz="2200" dirty="0" err="1" smtClean="0">
                <a:solidFill>
                  <a:schemeClr val="accent2"/>
                </a:solidFill>
                <a:latin typeface="Times New Roman" pitchFamily="18" charset="0"/>
                <a:cs typeface="Times New Roman" pitchFamily="18" charset="0"/>
              </a:rPr>
              <a:t>Esym</a:t>
            </a:r>
            <a:r>
              <a:rPr lang="en-US" altLang="zh-CN" sz="2200" dirty="0" smtClean="0">
                <a:solidFill>
                  <a:schemeClr val="accent2"/>
                </a:solidFill>
                <a:latin typeface="Times New Roman" pitchFamily="18" charset="0"/>
                <a:cs typeface="Times New Roman" pitchFamily="18" charset="0"/>
              </a:rPr>
              <a:t> come from HIC’s, and all of them are based on transport models. </a:t>
            </a:r>
            <a:r>
              <a:rPr lang="en-US" altLang="zh-CN" sz="2200" dirty="0" smtClean="0">
                <a:solidFill>
                  <a:srgbClr val="FF0000"/>
                </a:solidFill>
                <a:latin typeface="Times New Roman" pitchFamily="18" charset="0"/>
                <a:cs typeface="Times New Roman" pitchFamily="18" charset="0"/>
              </a:rPr>
              <a:t>The constraints on the high density </a:t>
            </a:r>
            <a:r>
              <a:rPr lang="en-US" altLang="zh-CN" sz="2200" dirty="0" err="1" smtClean="0">
                <a:solidFill>
                  <a:srgbClr val="FF0000"/>
                </a:solidFill>
                <a:latin typeface="Times New Roman" pitchFamily="18" charset="0"/>
                <a:cs typeface="Times New Roman" pitchFamily="18" charset="0"/>
              </a:rPr>
              <a:t>Esym</a:t>
            </a:r>
            <a:r>
              <a:rPr lang="en-US" altLang="zh-CN" sz="2200" dirty="0" smtClean="0">
                <a:solidFill>
                  <a:srgbClr val="FF0000"/>
                </a:solidFill>
                <a:latin typeface="Times New Roman" pitchFamily="18" charset="0"/>
                <a:cs typeface="Times New Roman" pitchFamily="18" charset="0"/>
              </a:rPr>
              <a:t> are elusive and controversial for the moment !!!</a:t>
            </a:r>
            <a:endParaRPr lang="zh-CN" altLang="en-US" sz="2200" dirty="0">
              <a:solidFill>
                <a:srgbClr val="FF0000"/>
              </a:solidFill>
              <a:latin typeface="Times New Roman" pitchFamily="18" charset="0"/>
              <a:cs typeface="Times New Roman" pitchFamily="18" charset="0"/>
            </a:endParaRPr>
          </a:p>
        </p:txBody>
      </p:sp>
      <p:sp>
        <p:nvSpPr>
          <p:cNvPr id="6" name="TextBox 5"/>
          <p:cNvSpPr txBox="1"/>
          <p:nvPr/>
        </p:nvSpPr>
        <p:spPr>
          <a:xfrm>
            <a:off x="8451193" y="6400800"/>
            <a:ext cx="655950" cy="430887"/>
          </a:xfrm>
          <a:prstGeom prst="rect">
            <a:avLst/>
          </a:prstGeom>
          <a:noFill/>
        </p:spPr>
        <p:txBody>
          <a:bodyPr wrap="none" rtlCol="0">
            <a:spAutoFit/>
          </a:bodyPr>
          <a:lstStyle/>
          <a:p>
            <a:r>
              <a:rPr lang="en-US" altLang="zh-CN" sz="2200" dirty="0" smtClean="0"/>
              <a:t>p. 9</a:t>
            </a:r>
            <a:endParaRPr lang="zh-CN" altLang="en-US" sz="2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6"/>
          <p:cNvSpPr>
            <a:spLocks noGrp="1" noChangeArrowheads="1"/>
          </p:cNvSpPr>
          <p:nvPr>
            <p:ph type="title"/>
          </p:nvPr>
        </p:nvSpPr>
        <p:spPr/>
        <p:txBody>
          <a:bodyPr/>
          <a:lstStyle/>
          <a:p>
            <a:pPr eaLnBrk="1" hangingPunct="1"/>
            <a:r>
              <a:rPr kumimoji="1" lang="en-US" altLang="zh-CN" sz="3600" dirty="0" smtClean="0">
                <a:solidFill>
                  <a:srgbClr val="132584"/>
                </a:solidFill>
                <a:latin typeface="Times New Roman" pitchFamily="18" charset="0"/>
                <a:ea typeface="黑体" pitchFamily="49" charset="-122"/>
                <a:cs typeface="Times New Roman" pitchFamily="18" charset="0"/>
              </a:rPr>
              <a:t>Outline</a:t>
            </a:r>
            <a:endParaRPr kumimoji="1" lang="zh-CN" altLang="en-US" sz="3600" dirty="0" smtClean="0">
              <a:solidFill>
                <a:srgbClr val="132584"/>
              </a:solidFill>
              <a:latin typeface="Times New Roman" pitchFamily="18" charset="0"/>
              <a:ea typeface="黑体" pitchFamily="49" charset="-122"/>
              <a:cs typeface="Times New Roman" pitchFamily="18" charset="0"/>
            </a:endParaRPr>
          </a:p>
        </p:txBody>
      </p:sp>
      <p:sp>
        <p:nvSpPr>
          <p:cNvPr id="4" name="Rectangle 59"/>
          <p:cNvSpPr txBox="1">
            <a:spLocks noChangeArrowheads="1"/>
          </p:cNvSpPr>
          <p:nvPr/>
        </p:nvSpPr>
        <p:spPr bwMode="auto">
          <a:xfrm>
            <a:off x="533400" y="1905000"/>
            <a:ext cx="8229600" cy="3657600"/>
          </a:xfrm>
          <a:prstGeom prst="rect">
            <a:avLst/>
          </a:prstGeom>
          <a:noFill/>
          <a:ln w="9525">
            <a:noFill/>
            <a:miter lim="800000"/>
            <a:headEnd/>
            <a:tailEnd/>
          </a:ln>
        </p:spPr>
        <p:txBody>
          <a:bodyPr anchor="ctr" anchorCtr="1"/>
          <a:lstStyle/>
          <a:p>
            <a:pPr marL="609600" indent="-609600" algn="l">
              <a:lnSpc>
                <a:spcPct val="90000"/>
              </a:lnSpc>
              <a:spcBef>
                <a:spcPct val="20000"/>
              </a:spcBef>
              <a:buSzPct val="120000"/>
              <a:buFont typeface="Wingdings" pitchFamily="2" charset="2"/>
              <a:buChar char="l"/>
              <a:defRPr/>
            </a:pPr>
            <a:r>
              <a:rPr lang="en-US" altLang="zh-CN" b="1" kern="0" dirty="0">
                <a:solidFill>
                  <a:srgbClr val="0000FF"/>
                </a:solidFill>
                <a:latin typeface="Times New Roman" pitchFamily="18" charset="0"/>
                <a:ea typeface="+mn-ea"/>
                <a:cs typeface="Times New Roman" pitchFamily="18" charset="0"/>
              </a:rPr>
              <a:t>The symmetry </a:t>
            </a:r>
            <a:r>
              <a:rPr lang="en-US" altLang="zh-CN" b="1" kern="0" dirty="0" smtClean="0">
                <a:solidFill>
                  <a:srgbClr val="0000FF"/>
                </a:solidFill>
                <a:latin typeface="Times New Roman" pitchFamily="18" charset="0"/>
                <a:ea typeface="+mn-ea"/>
                <a:cs typeface="Times New Roman" pitchFamily="18" charset="0"/>
              </a:rPr>
              <a:t>energy </a:t>
            </a:r>
            <a:r>
              <a:rPr lang="en-US" altLang="zh-CN" b="1" kern="0" dirty="0" err="1" smtClean="0">
                <a:solidFill>
                  <a:srgbClr val="0000FF"/>
                </a:solidFill>
                <a:latin typeface="Times New Roman" pitchFamily="18" charset="0"/>
                <a:ea typeface="+mn-ea"/>
                <a:cs typeface="Times New Roman" pitchFamily="18" charset="0"/>
              </a:rPr>
              <a:t>Esym</a:t>
            </a:r>
            <a:r>
              <a:rPr lang="en-US" altLang="zh-CN" b="1" kern="0" dirty="0" smtClean="0">
                <a:solidFill>
                  <a:srgbClr val="0000FF"/>
                </a:solidFill>
                <a:latin typeface="Times New Roman" pitchFamily="18" charset="0"/>
                <a:ea typeface="+mn-ea"/>
                <a:cs typeface="Times New Roman" pitchFamily="18" charset="0"/>
              </a:rPr>
              <a:t> and its current constraints</a:t>
            </a:r>
          </a:p>
          <a:p>
            <a:pPr marL="609600" indent="-609600" algn="l">
              <a:lnSpc>
                <a:spcPct val="90000"/>
              </a:lnSpc>
              <a:spcBef>
                <a:spcPct val="20000"/>
              </a:spcBef>
              <a:buSzPct val="120000"/>
              <a:buFont typeface="Wingdings" pitchFamily="2" charset="2"/>
              <a:buChar char="l"/>
              <a:defRPr/>
            </a:pPr>
            <a:r>
              <a:rPr lang="en-US" altLang="zh-CN" b="1" kern="0" dirty="0" err="1" smtClean="0">
                <a:solidFill>
                  <a:srgbClr val="FF0000"/>
                </a:solidFill>
                <a:latin typeface="Times New Roman" pitchFamily="18" charset="0"/>
                <a:ea typeface="+mn-ea"/>
                <a:cs typeface="Times New Roman" pitchFamily="18" charset="0"/>
              </a:rPr>
              <a:t>Systematics</a:t>
            </a:r>
            <a:r>
              <a:rPr lang="en-US" altLang="zh-CN" b="1" kern="0" dirty="0" smtClean="0">
                <a:solidFill>
                  <a:srgbClr val="FF0000"/>
                </a:solidFill>
                <a:latin typeface="Times New Roman" pitchFamily="18" charset="0"/>
                <a:ea typeface="+mn-ea"/>
                <a:cs typeface="Times New Roman" pitchFamily="18" charset="0"/>
              </a:rPr>
              <a:t> of the density dependence of the </a:t>
            </a:r>
            <a:r>
              <a:rPr lang="en-US" altLang="zh-CN" b="1" kern="0" dirty="0" err="1" smtClean="0">
                <a:solidFill>
                  <a:srgbClr val="FF0000"/>
                </a:solidFill>
                <a:latin typeface="Times New Roman" pitchFamily="18" charset="0"/>
                <a:ea typeface="+mn-ea"/>
                <a:cs typeface="Times New Roman" pitchFamily="18" charset="0"/>
              </a:rPr>
              <a:t>Esym</a:t>
            </a:r>
            <a:endParaRPr lang="en-US" altLang="zh-CN" b="1" kern="0" dirty="0" smtClean="0">
              <a:solidFill>
                <a:srgbClr val="FF0000"/>
              </a:solidFill>
              <a:latin typeface="Times New Roman" pitchFamily="18" charset="0"/>
              <a:ea typeface="+mn-ea"/>
              <a:cs typeface="Times New Roman" pitchFamily="18" charset="0"/>
            </a:endParaRPr>
          </a:p>
          <a:p>
            <a:pPr marL="609600" indent="-609600" algn="l">
              <a:lnSpc>
                <a:spcPct val="90000"/>
              </a:lnSpc>
              <a:spcBef>
                <a:spcPct val="20000"/>
              </a:spcBef>
              <a:buSzPct val="120000"/>
              <a:buFont typeface="Wingdings" pitchFamily="2" charset="2"/>
              <a:buChar char="l"/>
              <a:defRPr/>
            </a:pPr>
            <a:r>
              <a:rPr lang="en-US" altLang="zh-CN" b="1" kern="0" dirty="0" smtClean="0">
                <a:solidFill>
                  <a:srgbClr val="0000FF"/>
                </a:solidFill>
                <a:latin typeface="Times New Roman" pitchFamily="18" charset="0"/>
                <a:ea typeface="+mn-ea"/>
                <a:cs typeface="Times New Roman" pitchFamily="18" charset="0"/>
              </a:rPr>
              <a:t>Information on the density curvature </a:t>
            </a:r>
            <a:r>
              <a:rPr lang="en-US" altLang="zh-CN" b="1" kern="0" dirty="0" err="1" smtClean="0">
                <a:solidFill>
                  <a:srgbClr val="0000FF"/>
                </a:solidFill>
                <a:latin typeface="Times New Roman" pitchFamily="18" charset="0"/>
                <a:ea typeface="+mn-ea"/>
                <a:cs typeface="Times New Roman" pitchFamily="18" charset="0"/>
              </a:rPr>
              <a:t>K</a:t>
            </a:r>
            <a:r>
              <a:rPr lang="en-US" altLang="zh-CN" b="1" kern="0" baseline="-25000" dirty="0" err="1" smtClean="0">
                <a:solidFill>
                  <a:srgbClr val="0000FF"/>
                </a:solidFill>
                <a:latin typeface="Times New Roman" pitchFamily="18" charset="0"/>
                <a:ea typeface="+mn-ea"/>
                <a:cs typeface="Times New Roman" pitchFamily="18" charset="0"/>
              </a:rPr>
              <a:t>sym</a:t>
            </a:r>
            <a:r>
              <a:rPr lang="en-US" altLang="zh-CN" b="1" kern="0" dirty="0" smtClean="0">
                <a:solidFill>
                  <a:srgbClr val="0000FF"/>
                </a:solidFill>
                <a:latin typeface="Times New Roman" pitchFamily="18" charset="0"/>
                <a:ea typeface="+mn-ea"/>
                <a:cs typeface="Times New Roman" pitchFamily="18" charset="0"/>
              </a:rPr>
              <a:t> </a:t>
            </a:r>
            <a:r>
              <a:rPr lang="en-US" altLang="zh-CN" b="1" kern="0" dirty="0">
                <a:solidFill>
                  <a:srgbClr val="0000FF"/>
                </a:solidFill>
                <a:latin typeface="Times New Roman" pitchFamily="18" charset="0"/>
                <a:ea typeface="+mn-ea"/>
                <a:cs typeface="Times New Roman" pitchFamily="18" charset="0"/>
              </a:rPr>
              <a:t>and the </a:t>
            </a:r>
            <a:r>
              <a:rPr lang="en-US" altLang="zh-CN" b="1" kern="0" dirty="0" smtClean="0">
                <a:solidFill>
                  <a:srgbClr val="0000FF"/>
                </a:solidFill>
                <a:latin typeface="Times New Roman" pitchFamily="18" charset="0"/>
                <a:ea typeface="+mn-ea"/>
                <a:cs typeface="Times New Roman" pitchFamily="18" charset="0"/>
              </a:rPr>
              <a:t>high density </a:t>
            </a:r>
            <a:r>
              <a:rPr lang="en-US" altLang="zh-CN" b="1" kern="0" dirty="0" err="1" smtClean="0">
                <a:solidFill>
                  <a:srgbClr val="0000FF"/>
                </a:solidFill>
                <a:latin typeface="Times New Roman" pitchFamily="18" charset="0"/>
                <a:ea typeface="+mn-ea"/>
                <a:cs typeface="Times New Roman" pitchFamily="18" charset="0"/>
              </a:rPr>
              <a:t>Esym</a:t>
            </a:r>
            <a:r>
              <a:rPr lang="en-US" altLang="zh-CN" b="1" kern="0" dirty="0" smtClean="0">
                <a:solidFill>
                  <a:srgbClr val="0000FF"/>
                </a:solidFill>
                <a:latin typeface="Times New Roman" pitchFamily="18" charset="0"/>
                <a:ea typeface="+mn-ea"/>
                <a:cs typeface="Times New Roman" pitchFamily="18" charset="0"/>
              </a:rPr>
              <a:t> from constraints at </a:t>
            </a:r>
            <a:r>
              <a:rPr lang="en-US" altLang="zh-CN" b="1" kern="0" dirty="0" err="1" smtClean="0">
                <a:solidFill>
                  <a:srgbClr val="0000FF"/>
                </a:solidFill>
                <a:latin typeface="Times New Roman" pitchFamily="18" charset="0"/>
                <a:ea typeface="+mn-ea"/>
                <a:cs typeface="Times New Roman" pitchFamily="18" charset="0"/>
              </a:rPr>
              <a:t>subsaturation</a:t>
            </a:r>
            <a:r>
              <a:rPr lang="en-US" altLang="zh-CN" b="1" kern="0" dirty="0" smtClean="0">
                <a:solidFill>
                  <a:srgbClr val="0000FF"/>
                </a:solidFill>
                <a:latin typeface="Times New Roman" pitchFamily="18" charset="0"/>
                <a:ea typeface="+mn-ea"/>
                <a:cs typeface="Times New Roman" pitchFamily="18" charset="0"/>
              </a:rPr>
              <a:t> densities </a:t>
            </a:r>
            <a:endParaRPr lang="en-US" altLang="zh-CN" b="1" kern="0" baseline="-25000" dirty="0">
              <a:solidFill>
                <a:srgbClr val="0000FF"/>
              </a:solidFill>
              <a:latin typeface="Times New Roman" pitchFamily="18" charset="0"/>
              <a:ea typeface="+mn-ea"/>
              <a:cs typeface="Times New Roman" pitchFamily="18" charset="0"/>
            </a:endParaRPr>
          </a:p>
          <a:p>
            <a:pPr marL="609600" indent="-609600" algn="l">
              <a:lnSpc>
                <a:spcPct val="90000"/>
              </a:lnSpc>
              <a:spcBef>
                <a:spcPct val="20000"/>
              </a:spcBef>
              <a:buSzPct val="120000"/>
              <a:buFont typeface="Wingdings" pitchFamily="2" charset="2"/>
              <a:buChar char="l"/>
              <a:defRPr/>
            </a:pPr>
            <a:r>
              <a:rPr lang="en-US" altLang="zh-CN" b="1" kern="0" dirty="0" smtClean="0">
                <a:solidFill>
                  <a:srgbClr val="0000FF"/>
                </a:solidFill>
                <a:latin typeface="Times New Roman" pitchFamily="18" charset="0"/>
                <a:ea typeface="+mn-ea"/>
                <a:cs typeface="Times New Roman" pitchFamily="18" charset="0"/>
              </a:rPr>
              <a:t>Summary</a:t>
            </a:r>
            <a:endParaRPr lang="zh-CN" altLang="en-US" b="1" kern="0" dirty="0">
              <a:solidFill>
                <a:srgbClr val="0000FF"/>
              </a:solidFill>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00112"/>
            <a:ext cx="8991600" cy="4357688"/>
          </a:xfrm>
        </p:spPr>
        <p:txBody>
          <a:bodyPr/>
          <a:lstStyle/>
          <a:p>
            <a:r>
              <a:rPr lang="en-US" altLang="zh-CN" sz="2400" dirty="0" smtClean="0">
                <a:solidFill>
                  <a:srgbClr val="0000FF"/>
                </a:solidFill>
                <a:latin typeface="Times New Roman" pitchFamily="18" charset="0"/>
                <a:ea typeface="宋体" pitchFamily="2" charset="-122"/>
                <a:cs typeface="Times New Roman" pitchFamily="18" charset="0"/>
              </a:rPr>
              <a:t>So far (</a:t>
            </a:r>
            <a:r>
              <a:rPr lang="en-US" altLang="zh-CN" sz="2400" b="1" dirty="0" smtClean="0">
                <a:solidFill>
                  <a:srgbClr val="0000FF"/>
                </a:solidFill>
                <a:latin typeface="Times New Roman" pitchFamily="18" charset="0"/>
                <a:ea typeface="宋体" pitchFamily="2" charset="-122"/>
                <a:cs typeface="Times New Roman" pitchFamily="18" charset="0"/>
              </a:rPr>
              <a:t>most likely also in future</a:t>
            </a:r>
            <a:r>
              <a:rPr lang="en-US" altLang="zh-CN" sz="2400" dirty="0" smtClean="0">
                <a:solidFill>
                  <a:srgbClr val="0000FF"/>
                </a:solidFill>
                <a:latin typeface="Times New Roman" pitchFamily="18" charset="0"/>
                <a:ea typeface="宋体" pitchFamily="2" charset="-122"/>
                <a:cs typeface="Times New Roman" pitchFamily="18" charset="0"/>
              </a:rPr>
              <a:t>), essentially all the constraints on </a:t>
            </a:r>
            <a:r>
              <a:rPr lang="en-US" altLang="zh-CN" sz="2400" dirty="0" err="1" smtClean="0">
                <a:solidFill>
                  <a:srgbClr val="0000FF"/>
                </a:solidFill>
                <a:latin typeface="Times New Roman" pitchFamily="18" charset="0"/>
                <a:ea typeface="宋体" pitchFamily="2" charset="-122"/>
                <a:cs typeface="Times New Roman" pitchFamily="18" charset="0"/>
              </a:rPr>
              <a:t>Esym</a:t>
            </a:r>
            <a:r>
              <a:rPr lang="en-US" altLang="zh-CN" sz="2400" dirty="0" smtClean="0">
                <a:solidFill>
                  <a:srgbClr val="0000FF"/>
                </a:solidFill>
                <a:latin typeface="Times New Roman" pitchFamily="18" charset="0"/>
                <a:ea typeface="宋体" pitchFamily="2" charset="-122"/>
                <a:cs typeface="Times New Roman" pitchFamily="18" charset="0"/>
              </a:rPr>
              <a:t> have been obtained based on some energy density </a:t>
            </a:r>
            <a:r>
              <a:rPr lang="en-US" altLang="zh-CN" sz="2400" dirty="0" err="1" smtClean="0">
                <a:solidFill>
                  <a:srgbClr val="0000FF"/>
                </a:solidFill>
                <a:latin typeface="Times New Roman" pitchFamily="18" charset="0"/>
                <a:ea typeface="宋体" pitchFamily="2" charset="-122"/>
                <a:cs typeface="Times New Roman" pitchFamily="18" charset="0"/>
              </a:rPr>
              <a:t>functionals</a:t>
            </a:r>
            <a:r>
              <a:rPr lang="en-US" altLang="zh-CN" sz="2400" dirty="0" smtClean="0">
                <a:solidFill>
                  <a:srgbClr val="0000FF"/>
                </a:solidFill>
                <a:latin typeface="Times New Roman" pitchFamily="18" charset="0"/>
                <a:ea typeface="宋体" pitchFamily="2" charset="-122"/>
                <a:cs typeface="Times New Roman" pitchFamily="18" charset="0"/>
              </a:rPr>
              <a:t> or phenomenological parameterizations of </a:t>
            </a:r>
            <a:r>
              <a:rPr lang="en-US" altLang="zh-CN" sz="2400" dirty="0" err="1" smtClean="0">
                <a:solidFill>
                  <a:srgbClr val="0000FF"/>
                </a:solidFill>
                <a:latin typeface="Times New Roman" pitchFamily="18" charset="0"/>
                <a:ea typeface="宋体" pitchFamily="2" charset="-122"/>
                <a:cs typeface="Times New Roman" pitchFamily="18" charset="0"/>
              </a:rPr>
              <a:t>Esym</a:t>
            </a:r>
            <a:r>
              <a:rPr lang="en-US" altLang="zh-CN" sz="2400" dirty="0" smtClean="0">
                <a:solidFill>
                  <a:srgbClr val="0000FF"/>
                </a:solidFill>
                <a:latin typeface="Times New Roman" pitchFamily="18" charset="0"/>
                <a:ea typeface="宋体" pitchFamily="2" charset="-122"/>
                <a:cs typeface="Times New Roman" pitchFamily="18" charset="0"/>
              </a:rPr>
              <a:t>. </a:t>
            </a:r>
            <a:r>
              <a:rPr lang="en-US" altLang="zh-CN" sz="2400" dirty="0" smtClean="0">
                <a:solidFill>
                  <a:srgbClr val="FF0000"/>
                </a:solidFill>
                <a:latin typeface="Times New Roman" pitchFamily="18" charset="0"/>
                <a:ea typeface="宋体" pitchFamily="2" charset="-122"/>
                <a:cs typeface="Times New Roman" pitchFamily="18" charset="0"/>
              </a:rPr>
              <a:t>Are there some universal laws (</a:t>
            </a:r>
            <a:r>
              <a:rPr lang="en-US" altLang="zh-CN" sz="2400" dirty="0" err="1" smtClean="0">
                <a:solidFill>
                  <a:srgbClr val="FF0000"/>
                </a:solidFill>
                <a:latin typeface="Times New Roman" pitchFamily="18" charset="0"/>
                <a:ea typeface="宋体" pitchFamily="2" charset="-122"/>
                <a:cs typeface="Times New Roman" pitchFamily="18" charset="0"/>
              </a:rPr>
              <a:t>systematics</a:t>
            </a:r>
            <a:r>
              <a:rPr lang="en-US" altLang="zh-CN" sz="2400" dirty="0" smtClean="0">
                <a:solidFill>
                  <a:srgbClr val="FF0000"/>
                </a:solidFill>
                <a:latin typeface="Times New Roman" pitchFamily="18" charset="0"/>
                <a:ea typeface="宋体" pitchFamily="2" charset="-122"/>
                <a:cs typeface="Times New Roman" pitchFamily="18" charset="0"/>
              </a:rPr>
              <a:t>) for the density dependence  of </a:t>
            </a:r>
            <a:r>
              <a:rPr lang="en-US" altLang="zh-CN" sz="2400" dirty="0" err="1" smtClean="0">
                <a:solidFill>
                  <a:srgbClr val="FF0000"/>
                </a:solidFill>
                <a:latin typeface="Times New Roman" pitchFamily="18" charset="0"/>
                <a:ea typeface="宋体" pitchFamily="2" charset="-122"/>
                <a:cs typeface="Times New Roman" pitchFamily="18" charset="0"/>
              </a:rPr>
              <a:t>Esym</a:t>
            </a:r>
            <a:r>
              <a:rPr lang="en-US" altLang="zh-CN" sz="2400" dirty="0" smtClean="0">
                <a:solidFill>
                  <a:srgbClr val="FF0000"/>
                </a:solidFill>
                <a:latin typeface="Times New Roman" pitchFamily="18" charset="0"/>
                <a:ea typeface="宋体" pitchFamily="2" charset="-122"/>
                <a:cs typeface="Times New Roman" pitchFamily="18" charset="0"/>
              </a:rPr>
              <a:t> within these </a:t>
            </a:r>
            <a:r>
              <a:rPr lang="en-US" altLang="zh-CN" sz="2400" dirty="0" err="1" smtClean="0">
                <a:solidFill>
                  <a:srgbClr val="FF0000"/>
                </a:solidFill>
                <a:latin typeface="Times New Roman" pitchFamily="18" charset="0"/>
                <a:ea typeface="宋体" pitchFamily="2" charset="-122"/>
                <a:cs typeface="Times New Roman" pitchFamily="18" charset="0"/>
              </a:rPr>
              <a:t>functionals</a:t>
            </a:r>
            <a:r>
              <a:rPr lang="en-US" altLang="zh-CN" sz="2400" dirty="0" smtClean="0">
                <a:solidFill>
                  <a:srgbClr val="FF0000"/>
                </a:solidFill>
                <a:latin typeface="Times New Roman" pitchFamily="18" charset="0"/>
                <a:ea typeface="宋体" pitchFamily="2" charset="-122"/>
                <a:cs typeface="Times New Roman" pitchFamily="18" charset="0"/>
              </a:rPr>
              <a:t> or parameterizations? </a:t>
            </a:r>
          </a:p>
          <a:p>
            <a:r>
              <a:rPr lang="en-US" altLang="zh-CN" sz="2400" dirty="0" smtClean="0">
                <a:solidFill>
                  <a:srgbClr val="0000FF"/>
                </a:solidFill>
                <a:latin typeface="Times New Roman" pitchFamily="18" charset="0"/>
                <a:ea typeface="宋体" pitchFamily="2" charset="-122"/>
                <a:cs typeface="Times New Roman" pitchFamily="18" charset="0"/>
              </a:rPr>
              <a:t>While more high quality data and more reliable models are in progress to constrain the high density Esym, can we find other ways to get some information on high density Esym? </a:t>
            </a:r>
          </a:p>
          <a:p>
            <a:r>
              <a:rPr lang="en-US" altLang="zh-CN" sz="2400" dirty="0" smtClean="0">
                <a:solidFill>
                  <a:srgbClr val="FF0000"/>
                </a:solidFill>
                <a:latin typeface="Times New Roman" pitchFamily="18" charset="0"/>
                <a:ea typeface="宋体" pitchFamily="2" charset="-122"/>
                <a:cs typeface="Times New Roman" pitchFamily="18" charset="0"/>
              </a:rPr>
              <a:t>Can we get some information on high density Esym from the knowledge of Esym around saturation density?</a:t>
            </a:r>
          </a:p>
        </p:txBody>
      </p:sp>
      <p:sp>
        <p:nvSpPr>
          <p:cNvPr id="6" name="Rectangle 3"/>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cs typeface="Times New Roman" pitchFamily="18" charset="0"/>
              </a:rPr>
              <a:t>     </a:t>
            </a:r>
            <a:r>
              <a:rPr kumimoji="1" lang="en-US" altLang="zh-CN" sz="2800" b="1" dirty="0" smtClean="0">
                <a:solidFill>
                  <a:schemeClr val="accent2"/>
                </a:solidFill>
                <a:latin typeface="Times New Roman" pitchFamily="18" charset="0"/>
                <a:cs typeface="Times New Roman" pitchFamily="18" charset="0"/>
              </a:rPr>
              <a:t>               </a:t>
            </a:r>
            <a:r>
              <a:rPr kumimoji="1" lang="en-US" altLang="zh-CN" sz="2800" b="1" dirty="0" err="1" smtClean="0">
                <a:solidFill>
                  <a:schemeClr val="accent2"/>
                </a:solidFill>
                <a:latin typeface="Times New Roman" pitchFamily="18" charset="0"/>
                <a:cs typeface="Times New Roman" pitchFamily="18" charset="0"/>
              </a:rPr>
              <a:t>Esym</a:t>
            </a:r>
            <a:r>
              <a:rPr kumimoji="1" lang="en-US" altLang="zh-CN" sz="2800" b="1" dirty="0" smtClean="0">
                <a:solidFill>
                  <a:schemeClr val="accent2"/>
                </a:solidFill>
                <a:latin typeface="Times New Roman" pitchFamily="18" charset="0"/>
                <a:cs typeface="Times New Roman" pitchFamily="18" charset="0"/>
              </a:rPr>
              <a:t> </a:t>
            </a:r>
            <a:r>
              <a:rPr kumimoji="1" lang="en-US" altLang="zh-CN" sz="2800" b="1" dirty="0" err="1" smtClean="0">
                <a:solidFill>
                  <a:schemeClr val="accent2"/>
                </a:solidFill>
                <a:latin typeface="Times New Roman" pitchFamily="18" charset="0"/>
                <a:cs typeface="Times New Roman" pitchFamily="18" charset="0"/>
              </a:rPr>
              <a:t>systematics</a:t>
            </a:r>
            <a:r>
              <a:rPr kumimoji="1" lang="en-US" altLang="zh-CN" sz="2800" b="1" dirty="0" smtClean="0">
                <a:solidFill>
                  <a:schemeClr val="accent2"/>
                </a:solidFill>
                <a:latin typeface="Times New Roman" pitchFamily="18" charset="0"/>
                <a:cs typeface="Times New Roman" pitchFamily="18" charset="0"/>
              </a:rPr>
              <a:t> and high density </a:t>
            </a:r>
            <a:r>
              <a:rPr kumimoji="1" lang="en-US" altLang="zh-CN" sz="2800" b="1" dirty="0" err="1" smtClean="0">
                <a:solidFill>
                  <a:schemeClr val="accent2"/>
                </a:solidFill>
                <a:latin typeface="Times New Roman" pitchFamily="18" charset="0"/>
                <a:cs typeface="Times New Roman" pitchFamily="18" charset="0"/>
              </a:rPr>
              <a:t>E</a:t>
            </a:r>
            <a:r>
              <a:rPr kumimoji="1" lang="en-US" altLang="zh-CN" sz="2800" b="1" baseline="-25000" dirty="0" err="1" smtClean="0">
                <a:solidFill>
                  <a:schemeClr val="accent2"/>
                </a:solidFill>
                <a:latin typeface="Times New Roman" pitchFamily="18" charset="0"/>
                <a:cs typeface="Times New Roman" pitchFamily="18" charset="0"/>
              </a:rPr>
              <a:t>sym</a:t>
            </a:r>
            <a:endParaRPr kumimoji="1" lang="zh-CN" altLang="en-US" sz="2800" b="1" dirty="0">
              <a:solidFill>
                <a:srgbClr val="FF0000"/>
              </a:solidFill>
              <a:latin typeface="Times New Roman" pitchFamily="18" charset="0"/>
              <a:cs typeface="Times New Roman" pitchFamily="18" charset="0"/>
            </a:endParaRPr>
          </a:p>
        </p:txBody>
      </p:sp>
      <p:grpSp>
        <p:nvGrpSpPr>
          <p:cNvPr id="2" name="组合 14"/>
          <p:cNvGrpSpPr/>
          <p:nvPr/>
        </p:nvGrpSpPr>
        <p:grpSpPr>
          <a:xfrm>
            <a:off x="693737" y="5181600"/>
            <a:ext cx="7624763" cy="1295788"/>
            <a:chOff x="388937" y="4939912"/>
            <a:chExt cx="7624763" cy="1295788"/>
          </a:xfrm>
        </p:grpSpPr>
        <p:grpSp>
          <p:nvGrpSpPr>
            <p:cNvPr id="4" name="Group 14"/>
            <p:cNvGrpSpPr>
              <a:grpSpLocks/>
            </p:cNvGrpSpPr>
            <p:nvPr/>
          </p:nvGrpSpPr>
          <p:grpSpPr bwMode="auto">
            <a:xfrm>
              <a:off x="388937" y="4939912"/>
              <a:ext cx="6200775" cy="623888"/>
              <a:chOff x="144" y="1169"/>
              <a:chExt cx="7566" cy="744"/>
            </a:xfrm>
          </p:grpSpPr>
          <p:pic>
            <p:nvPicPr>
              <p:cNvPr id="9" name="Picture 15"/>
              <p:cNvPicPr>
                <a:picLocks noChangeAspect="1" noChangeArrowheads="1"/>
              </p:cNvPicPr>
              <p:nvPr/>
            </p:nvPicPr>
            <p:blipFill>
              <a:blip r:embed="rId3" cstate="print"/>
              <a:srcRect/>
              <a:stretch>
                <a:fillRect/>
              </a:stretch>
            </p:blipFill>
            <p:spPr bwMode="auto">
              <a:xfrm>
                <a:off x="144" y="1169"/>
                <a:ext cx="4472" cy="744"/>
              </a:xfrm>
              <a:prstGeom prst="rect">
                <a:avLst/>
              </a:prstGeom>
              <a:noFill/>
              <a:ln w="28575" algn="ctr">
                <a:noFill/>
                <a:miter lim="800000"/>
                <a:headEnd/>
                <a:tailEnd/>
              </a:ln>
            </p:spPr>
          </p:pic>
          <p:pic>
            <p:nvPicPr>
              <p:cNvPr id="10" name="Picture 16"/>
              <p:cNvPicPr>
                <a:picLocks noChangeAspect="1" noChangeArrowheads="1"/>
              </p:cNvPicPr>
              <p:nvPr/>
            </p:nvPicPr>
            <p:blipFill>
              <a:blip r:embed="rId4" cstate="print"/>
              <a:srcRect/>
              <a:stretch>
                <a:fillRect/>
              </a:stretch>
            </p:blipFill>
            <p:spPr bwMode="auto">
              <a:xfrm>
                <a:off x="4656" y="1258"/>
                <a:ext cx="3054" cy="638"/>
              </a:xfrm>
              <a:prstGeom prst="rect">
                <a:avLst/>
              </a:prstGeom>
              <a:noFill/>
              <a:ln w="28575" algn="ctr">
                <a:noFill/>
                <a:miter lim="800000"/>
                <a:headEnd/>
                <a:tailEnd/>
              </a:ln>
            </p:spPr>
          </p:pic>
        </p:grpSp>
        <p:pic>
          <p:nvPicPr>
            <p:cNvPr id="11" name="Picture 19"/>
            <p:cNvPicPr>
              <a:picLocks noChangeAspect="1" noChangeArrowheads="1"/>
            </p:cNvPicPr>
            <p:nvPr/>
          </p:nvPicPr>
          <p:blipFill>
            <a:blip r:embed="rId5" cstate="print"/>
            <a:srcRect/>
            <a:stretch>
              <a:fillRect/>
            </a:stretch>
          </p:blipFill>
          <p:spPr bwMode="auto">
            <a:xfrm>
              <a:off x="6773862" y="5008563"/>
              <a:ext cx="1239838" cy="579437"/>
            </a:xfrm>
            <a:prstGeom prst="rect">
              <a:avLst/>
            </a:prstGeom>
            <a:noFill/>
            <a:ln w="28575" algn="ctr">
              <a:noFill/>
              <a:miter lim="800000"/>
              <a:headEnd/>
              <a:tailEnd/>
            </a:ln>
          </p:spPr>
        </p:pic>
        <p:graphicFrame>
          <p:nvGraphicFramePr>
            <p:cNvPr id="12" name="Object 3"/>
            <p:cNvGraphicFramePr>
              <a:graphicFrameLocks noChangeAspect="1"/>
            </p:cNvGraphicFramePr>
            <p:nvPr/>
          </p:nvGraphicFramePr>
          <p:xfrm>
            <a:off x="685800" y="5740400"/>
            <a:ext cx="2287587" cy="387350"/>
          </p:xfrm>
          <a:graphic>
            <a:graphicData uri="http://schemas.openxmlformats.org/presentationml/2006/ole">
              <p:oleObj spid="_x0000_s225282" name="Equation" r:id="rId6" imgW="1346040" imgH="241200" progId="Equation.DSMT4">
                <p:embed/>
              </p:oleObj>
            </a:graphicData>
          </a:graphic>
        </p:graphicFrame>
        <p:graphicFrame>
          <p:nvGraphicFramePr>
            <p:cNvPr id="13" name="Object 4"/>
            <p:cNvGraphicFramePr>
              <a:graphicFrameLocks noChangeAspect="1"/>
            </p:cNvGraphicFramePr>
            <p:nvPr/>
          </p:nvGraphicFramePr>
          <p:xfrm>
            <a:off x="3657600" y="5740400"/>
            <a:ext cx="4335463" cy="387350"/>
          </p:xfrm>
          <a:graphic>
            <a:graphicData uri="http://schemas.openxmlformats.org/presentationml/2006/ole">
              <p:oleObj spid="_x0000_s225283" name="Equation" r:id="rId7" imgW="2552400" imgH="241200" progId="Equation.DSMT4">
                <p:embed/>
              </p:oleObj>
            </a:graphicData>
          </a:graphic>
        </p:graphicFrame>
        <p:sp>
          <p:nvSpPr>
            <p:cNvPr id="14" name="右箭头 13"/>
            <p:cNvSpPr/>
            <p:nvPr/>
          </p:nvSpPr>
          <p:spPr bwMode="auto">
            <a:xfrm>
              <a:off x="3124200" y="5651500"/>
              <a:ext cx="409575" cy="584200"/>
            </a:xfrm>
            <a:prstGeom prst="rightArrow">
              <a:avLst/>
            </a:prstGeom>
            <a:solidFill>
              <a:srgbClr val="DDDDDD"/>
            </a:solidFill>
            <a:ln w="28575" cap="flat" cmpd="sng" algn="ctr">
              <a:solidFill>
                <a:srgbClr val="922706"/>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a typeface="黑体" pitchFamily="2" charset="-122"/>
              </a:endParaRPr>
            </a:p>
          </p:txBody>
        </p:sp>
      </p:grpSp>
      <p:sp>
        <p:nvSpPr>
          <p:cNvPr id="15" name="TextBox 14"/>
          <p:cNvSpPr txBox="1"/>
          <p:nvPr/>
        </p:nvSpPr>
        <p:spPr>
          <a:xfrm>
            <a:off x="8372646" y="6400800"/>
            <a:ext cx="813044" cy="430887"/>
          </a:xfrm>
          <a:prstGeom prst="rect">
            <a:avLst/>
          </a:prstGeom>
          <a:noFill/>
        </p:spPr>
        <p:txBody>
          <a:bodyPr wrap="none" rtlCol="0">
            <a:spAutoFit/>
          </a:bodyPr>
          <a:lstStyle/>
          <a:p>
            <a:r>
              <a:rPr lang="en-US" altLang="zh-CN" sz="2200" dirty="0" smtClean="0"/>
              <a:t>p. 10</a:t>
            </a:r>
            <a:endParaRPr lang="zh-CN" alt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6"/>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cs typeface="Times New Roman" pitchFamily="18" charset="0"/>
              </a:rPr>
              <a:t>               </a:t>
            </a:r>
            <a:r>
              <a:rPr kumimoji="1" lang="en-US" altLang="zh-CN" sz="2800" b="1" dirty="0" smtClean="0">
                <a:solidFill>
                  <a:schemeClr val="accent2"/>
                </a:solidFill>
                <a:latin typeface="Times New Roman" pitchFamily="18" charset="0"/>
                <a:cs typeface="Times New Roman" pitchFamily="18" charset="0"/>
              </a:rPr>
              <a:t>        </a:t>
            </a:r>
            <a:r>
              <a:rPr kumimoji="1" lang="en-US" altLang="zh-CN" sz="2800" b="1" dirty="0" err="1" smtClean="0">
                <a:solidFill>
                  <a:schemeClr val="accent2"/>
                </a:solidFill>
                <a:latin typeface="Times New Roman" pitchFamily="18" charset="0"/>
                <a:cs typeface="Times New Roman" pitchFamily="18" charset="0"/>
              </a:rPr>
              <a:t>Systematics</a:t>
            </a:r>
            <a:r>
              <a:rPr kumimoji="1" lang="en-US" altLang="zh-CN" sz="2800" b="1" dirty="0" smtClean="0">
                <a:solidFill>
                  <a:schemeClr val="accent2"/>
                </a:solidFill>
                <a:latin typeface="Times New Roman" pitchFamily="18" charset="0"/>
                <a:cs typeface="Times New Roman" pitchFamily="18" charset="0"/>
              </a:rPr>
              <a:t> of the </a:t>
            </a:r>
            <a:r>
              <a:rPr kumimoji="1" lang="en-US" altLang="zh-CN" sz="2800" b="1" dirty="0" err="1" smtClean="0">
                <a:solidFill>
                  <a:schemeClr val="accent2"/>
                </a:solidFill>
                <a:latin typeface="Times New Roman" pitchFamily="18" charset="0"/>
                <a:cs typeface="Times New Roman" pitchFamily="18" charset="0"/>
              </a:rPr>
              <a:t>densiy</a:t>
            </a:r>
            <a:r>
              <a:rPr kumimoji="1" lang="en-US" altLang="zh-CN" sz="2800" b="1" dirty="0" smtClean="0">
                <a:solidFill>
                  <a:schemeClr val="accent2"/>
                </a:solidFill>
                <a:latin typeface="Times New Roman" pitchFamily="18" charset="0"/>
                <a:cs typeface="Times New Roman" pitchFamily="18" charset="0"/>
              </a:rPr>
              <a:t> dependence of </a:t>
            </a:r>
            <a:r>
              <a:rPr kumimoji="1" lang="en-US" altLang="zh-CN" sz="2800" b="1" dirty="0" err="1" smtClean="0">
                <a:solidFill>
                  <a:schemeClr val="accent2"/>
                </a:solidFill>
                <a:latin typeface="Times New Roman" pitchFamily="18" charset="0"/>
                <a:cs typeface="Times New Roman" pitchFamily="18" charset="0"/>
              </a:rPr>
              <a:t>E</a:t>
            </a:r>
            <a:r>
              <a:rPr kumimoji="1" lang="en-US" altLang="zh-CN" sz="2800" b="1" baseline="-25000" dirty="0" err="1" smtClean="0">
                <a:solidFill>
                  <a:schemeClr val="accent2"/>
                </a:solidFill>
                <a:latin typeface="Times New Roman" pitchFamily="18" charset="0"/>
                <a:cs typeface="Times New Roman" pitchFamily="18" charset="0"/>
              </a:rPr>
              <a:t>sym</a:t>
            </a:r>
            <a:endParaRPr kumimoji="1" lang="zh-CN" altLang="en-US" sz="2800" b="1" dirty="0">
              <a:solidFill>
                <a:srgbClr val="FF0000"/>
              </a:solidFill>
              <a:latin typeface="Times New Roman" pitchFamily="18" charset="0"/>
              <a:cs typeface="Times New Roman" pitchFamily="18" charset="0"/>
            </a:endParaRPr>
          </a:p>
        </p:txBody>
      </p:sp>
      <p:grpSp>
        <p:nvGrpSpPr>
          <p:cNvPr id="2" name="Group 14"/>
          <p:cNvGrpSpPr>
            <a:grpSpLocks/>
          </p:cNvGrpSpPr>
          <p:nvPr/>
        </p:nvGrpSpPr>
        <p:grpSpPr bwMode="auto">
          <a:xfrm>
            <a:off x="123825" y="889000"/>
            <a:ext cx="6200775" cy="623888"/>
            <a:chOff x="144" y="912"/>
            <a:chExt cx="7566" cy="744"/>
          </a:xfrm>
        </p:grpSpPr>
        <p:pic>
          <p:nvPicPr>
            <p:cNvPr id="20493" name="Picture 15"/>
            <p:cNvPicPr>
              <a:picLocks noChangeAspect="1" noChangeArrowheads="1"/>
            </p:cNvPicPr>
            <p:nvPr/>
          </p:nvPicPr>
          <p:blipFill>
            <a:blip r:embed="rId3" cstate="print"/>
            <a:srcRect/>
            <a:stretch>
              <a:fillRect/>
            </a:stretch>
          </p:blipFill>
          <p:spPr bwMode="auto">
            <a:xfrm>
              <a:off x="144" y="912"/>
              <a:ext cx="4472" cy="744"/>
            </a:xfrm>
            <a:prstGeom prst="rect">
              <a:avLst/>
            </a:prstGeom>
            <a:noFill/>
            <a:ln w="28575" algn="ctr">
              <a:noFill/>
              <a:miter lim="800000"/>
              <a:headEnd/>
              <a:tailEnd/>
            </a:ln>
          </p:spPr>
        </p:pic>
        <p:pic>
          <p:nvPicPr>
            <p:cNvPr id="20494" name="Picture 16"/>
            <p:cNvPicPr>
              <a:picLocks noChangeAspect="1" noChangeArrowheads="1"/>
            </p:cNvPicPr>
            <p:nvPr/>
          </p:nvPicPr>
          <p:blipFill>
            <a:blip r:embed="rId4" cstate="print"/>
            <a:srcRect/>
            <a:stretch>
              <a:fillRect/>
            </a:stretch>
          </p:blipFill>
          <p:spPr bwMode="auto">
            <a:xfrm>
              <a:off x="4656" y="994"/>
              <a:ext cx="3054" cy="638"/>
            </a:xfrm>
            <a:prstGeom prst="rect">
              <a:avLst/>
            </a:prstGeom>
            <a:noFill/>
            <a:ln w="28575" algn="ctr">
              <a:noFill/>
              <a:miter lim="800000"/>
              <a:headEnd/>
              <a:tailEnd/>
            </a:ln>
          </p:spPr>
        </p:pic>
      </p:grpSp>
      <p:pic>
        <p:nvPicPr>
          <p:cNvPr id="20488" name="Picture 17"/>
          <p:cNvPicPr>
            <a:picLocks noChangeAspect="1" noChangeArrowheads="1"/>
          </p:cNvPicPr>
          <p:nvPr/>
        </p:nvPicPr>
        <p:blipFill>
          <a:blip r:embed="rId5" cstate="print"/>
          <a:srcRect/>
          <a:stretch>
            <a:fillRect/>
          </a:stretch>
        </p:blipFill>
        <p:spPr bwMode="auto">
          <a:xfrm>
            <a:off x="12700" y="1600200"/>
            <a:ext cx="4603750" cy="4572000"/>
          </a:xfrm>
          <a:prstGeom prst="rect">
            <a:avLst/>
          </a:prstGeom>
          <a:noFill/>
          <a:ln w="28575" algn="ctr">
            <a:noFill/>
            <a:miter lim="800000"/>
            <a:headEnd/>
            <a:tailEnd/>
          </a:ln>
        </p:spPr>
      </p:pic>
      <p:sp>
        <p:nvSpPr>
          <p:cNvPr id="20489" name="Text Box 18"/>
          <p:cNvSpPr txBox="1">
            <a:spLocks noChangeArrowheads="1"/>
          </p:cNvSpPr>
          <p:nvPr/>
        </p:nvSpPr>
        <p:spPr bwMode="auto">
          <a:xfrm>
            <a:off x="246063" y="6108700"/>
            <a:ext cx="8716962" cy="366713"/>
          </a:xfrm>
          <a:prstGeom prst="rect">
            <a:avLst/>
          </a:prstGeom>
          <a:noFill/>
          <a:ln w="28575" algn="ctr">
            <a:noFill/>
            <a:miter lim="800000"/>
            <a:headEnd/>
            <a:tailEnd/>
          </a:ln>
        </p:spPr>
        <p:txBody>
          <a:bodyPr lIns="90000" tIns="46800" rIns="90000" bIns="46800">
            <a:spAutoFit/>
          </a:bodyPr>
          <a:lstStyle/>
          <a:p>
            <a:r>
              <a:rPr lang="en-US" altLang="zh-CN" sz="1800" b="1">
                <a:solidFill>
                  <a:srgbClr val="3333FF"/>
                </a:solidFill>
                <a:latin typeface="Times New Roman" pitchFamily="18" charset="0"/>
              </a:rPr>
              <a:t>L.W. Chen, Sci. China Phys. Mech. Astron. 54, suppl. 1, s124 (2011) [arXiv:1101.2384]</a:t>
            </a:r>
          </a:p>
        </p:txBody>
      </p:sp>
      <p:pic>
        <p:nvPicPr>
          <p:cNvPr id="20490" name="Picture 19"/>
          <p:cNvPicPr>
            <a:picLocks noChangeAspect="1" noChangeArrowheads="1"/>
          </p:cNvPicPr>
          <p:nvPr/>
        </p:nvPicPr>
        <p:blipFill>
          <a:blip r:embed="rId6" cstate="print"/>
          <a:srcRect/>
          <a:stretch>
            <a:fillRect/>
          </a:stretch>
        </p:blipFill>
        <p:spPr bwMode="auto">
          <a:xfrm>
            <a:off x="6600825" y="912813"/>
            <a:ext cx="1239838" cy="579437"/>
          </a:xfrm>
          <a:prstGeom prst="rect">
            <a:avLst/>
          </a:prstGeom>
          <a:noFill/>
          <a:ln w="28575" algn="ctr">
            <a:noFill/>
            <a:miter lim="800000"/>
            <a:headEnd/>
            <a:tailEnd/>
          </a:ln>
        </p:spPr>
      </p:pic>
      <p:graphicFrame>
        <p:nvGraphicFramePr>
          <p:cNvPr id="20482" name="Object 8"/>
          <p:cNvGraphicFramePr>
            <a:graphicFrameLocks noChangeAspect="1"/>
          </p:cNvGraphicFramePr>
          <p:nvPr/>
        </p:nvGraphicFramePr>
        <p:xfrm>
          <a:off x="4987925" y="3090863"/>
          <a:ext cx="4014788" cy="1144587"/>
        </p:xfrm>
        <a:graphic>
          <a:graphicData uri="http://schemas.openxmlformats.org/presentationml/2006/ole">
            <p:oleObj spid="_x0000_s226306" name="Equation" r:id="rId7" imgW="2361960" imgH="711000" progId="Equation.DSMT4">
              <p:embed/>
            </p:oleObj>
          </a:graphicData>
        </a:graphic>
      </p:graphicFrame>
      <p:graphicFrame>
        <p:nvGraphicFramePr>
          <p:cNvPr id="20483" name="Object 3"/>
          <p:cNvGraphicFramePr>
            <a:graphicFrameLocks noChangeAspect="1"/>
          </p:cNvGraphicFramePr>
          <p:nvPr/>
        </p:nvGraphicFramePr>
        <p:xfrm>
          <a:off x="5729288" y="4568825"/>
          <a:ext cx="2287587" cy="387350"/>
        </p:xfrm>
        <a:graphic>
          <a:graphicData uri="http://schemas.openxmlformats.org/presentationml/2006/ole">
            <p:oleObj spid="_x0000_s226307" name="Equation" r:id="rId8" imgW="1346040" imgH="241200" progId="Equation.DSMT4">
              <p:embed/>
            </p:oleObj>
          </a:graphicData>
        </a:graphic>
      </p:graphicFrame>
      <p:sp>
        <p:nvSpPr>
          <p:cNvPr id="20491" name="AutoShape 16"/>
          <p:cNvSpPr>
            <a:spLocks noChangeArrowheads="1"/>
          </p:cNvSpPr>
          <p:nvPr/>
        </p:nvSpPr>
        <p:spPr bwMode="auto">
          <a:xfrm>
            <a:off x="6600825" y="4956175"/>
            <a:ext cx="609600" cy="523875"/>
          </a:xfrm>
          <a:prstGeom prst="downArrow">
            <a:avLst>
              <a:gd name="adj1" fmla="val 50000"/>
              <a:gd name="adj2" fmla="val 25000"/>
            </a:avLst>
          </a:prstGeom>
          <a:solidFill>
            <a:srgbClr val="DDDDDD"/>
          </a:solidFill>
          <a:ln w="28575" algn="ctr">
            <a:solidFill>
              <a:srgbClr val="922706"/>
            </a:solidFill>
            <a:miter lim="800000"/>
            <a:headEnd/>
            <a:tailEnd/>
          </a:ln>
        </p:spPr>
        <p:txBody>
          <a:bodyPr wrap="none" lIns="90000" tIns="46800" rIns="90000" bIns="46800" anchor="ctr">
            <a:spAutoFit/>
          </a:bodyPr>
          <a:lstStyle/>
          <a:p>
            <a:endParaRPr lang="zh-CN" altLang="en-US"/>
          </a:p>
        </p:txBody>
      </p:sp>
      <p:graphicFrame>
        <p:nvGraphicFramePr>
          <p:cNvPr id="20484" name="Object 4"/>
          <p:cNvGraphicFramePr>
            <a:graphicFrameLocks noChangeAspect="1"/>
          </p:cNvGraphicFramePr>
          <p:nvPr/>
        </p:nvGraphicFramePr>
        <p:xfrm>
          <a:off x="6200775" y="5480050"/>
          <a:ext cx="1466850" cy="387350"/>
        </p:xfrm>
        <a:graphic>
          <a:graphicData uri="http://schemas.openxmlformats.org/presentationml/2006/ole">
            <p:oleObj spid="_x0000_s226308" name="Equation" r:id="rId9" imgW="863280" imgH="241200" progId="Equation.DSMT4">
              <p:embed/>
            </p:oleObj>
          </a:graphicData>
        </a:graphic>
      </p:graphicFrame>
      <p:sp>
        <p:nvSpPr>
          <p:cNvPr id="20492" name="右箭头 16"/>
          <p:cNvSpPr>
            <a:spLocks noChangeArrowheads="1"/>
          </p:cNvSpPr>
          <p:nvPr/>
        </p:nvSpPr>
        <p:spPr bwMode="auto">
          <a:xfrm>
            <a:off x="4572000" y="3200400"/>
            <a:ext cx="381000" cy="920750"/>
          </a:xfrm>
          <a:prstGeom prst="rightArrow">
            <a:avLst>
              <a:gd name="adj1" fmla="val 50000"/>
              <a:gd name="adj2" fmla="val 50000"/>
            </a:avLst>
          </a:prstGeom>
          <a:solidFill>
            <a:srgbClr val="DDDDDD"/>
          </a:solidFill>
          <a:ln w="28575" algn="ctr">
            <a:solidFill>
              <a:srgbClr val="922706"/>
            </a:solidFill>
            <a:round/>
            <a:headEnd/>
            <a:tailEnd/>
          </a:ln>
        </p:spPr>
        <p:txBody>
          <a:bodyPr lIns="90000" tIns="46800" rIns="90000" bIns="46800" anchor="ctr">
            <a:spAutoFit/>
          </a:bodyPr>
          <a:lstStyle/>
          <a:p>
            <a:endParaRPr lang="zh-CN" altLang="en-US"/>
          </a:p>
        </p:txBody>
      </p:sp>
      <p:graphicFrame>
        <p:nvGraphicFramePr>
          <p:cNvPr id="20485" name="Object 5"/>
          <p:cNvGraphicFramePr>
            <a:graphicFrameLocks noChangeAspect="1"/>
          </p:cNvGraphicFramePr>
          <p:nvPr/>
        </p:nvGraphicFramePr>
        <p:xfrm>
          <a:off x="4513263" y="1738313"/>
          <a:ext cx="4592637" cy="1133475"/>
        </p:xfrm>
        <a:graphic>
          <a:graphicData uri="http://schemas.openxmlformats.org/presentationml/2006/ole">
            <p:oleObj spid="_x0000_s226309" name="Equation" r:id="rId10" imgW="2730240" imgH="711000" progId="Equation.DSMT4">
              <p:embed/>
            </p:oleObj>
          </a:graphicData>
        </a:graphic>
      </p:graphicFrame>
      <p:sp>
        <p:nvSpPr>
          <p:cNvPr id="15" name="TextBox 14"/>
          <p:cNvSpPr txBox="1"/>
          <p:nvPr/>
        </p:nvSpPr>
        <p:spPr>
          <a:xfrm>
            <a:off x="8383130" y="6400800"/>
            <a:ext cx="792076" cy="430887"/>
          </a:xfrm>
          <a:prstGeom prst="rect">
            <a:avLst/>
          </a:prstGeom>
          <a:noFill/>
        </p:spPr>
        <p:txBody>
          <a:bodyPr wrap="none" rtlCol="0">
            <a:spAutoFit/>
          </a:bodyPr>
          <a:lstStyle/>
          <a:p>
            <a:r>
              <a:rPr lang="en-US" altLang="zh-CN" sz="2200" dirty="0" smtClean="0"/>
              <a:t>p. 11</a:t>
            </a:r>
            <a:endParaRPr lang="zh-CN" altLang="en-US" sz="2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19"/>
          <p:cNvPicPr>
            <a:picLocks noChangeAspect="1" noChangeArrowheads="1"/>
          </p:cNvPicPr>
          <p:nvPr/>
        </p:nvPicPr>
        <p:blipFill>
          <a:blip r:embed="rId3" cstate="print"/>
          <a:srcRect/>
          <a:stretch>
            <a:fillRect/>
          </a:stretch>
        </p:blipFill>
        <p:spPr bwMode="auto">
          <a:xfrm>
            <a:off x="7315200" y="1020763"/>
            <a:ext cx="1239838" cy="579437"/>
          </a:xfrm>
          <a:prstGeom prst="rect">
            <a:avLst/>
          </a:prstGeom>
          <a:noFill/>
          <a:ln w="28575" algn="ctr">
            <a:noFill/>
            <a:miter lim="800000"/>
            <a:headEnd/>
            <a:tailEnd/>
          </a:ln>
        </p:spPr>
      </p:pic>
      <p:graphicFrame>
        <p:nvGraphicFramePr>
          <p:cNvPr id="11266" name="Object 8"/>
          <p:cNvGraphicFramePr>
            <a:graphicFrameLocks noChangeAspect="1"/>
          </p:cNvGraphicFramePr>
          <p:nvPr/>
        </p:nvGraphicFramePr>
        <p:xfrm>
          <a:off x="304800" y="6164262"/>
          <a:ext cx="4057650" cy="388938"/>
        </p:xfrm>
        <a:graphic>
          <a:graphicData uri="http://schemas.openxmlformats.org/presentationml/2006/ole">
            <p:oleObj spid="_x0000_s227330" name="Equation" r:id="rId4" imgW="2387520" imgH="241200" progId="Equation.DSMT4">
              <p:embed/>
            </p:oleObj>
          </a:graphicData>
        </a:graphic>
      </p:graphicFrame>
      <p:grpSp>
        <p:nvGrpSpPr>
          <p:cNvPr id="2" name="Group 14"/>
          <p:cNvGrpSpPr>
            <a:grpSpLocks/>
          </p:cNvGrpSpPr>
          <p:nvPr/>
        </p:nvGrpSpPr>
        <p:grpSpPr bwMode="auto">
          <a:xfrm>
            <a:off x="0" y="889000"/>
            <a:ext cx="6905625" cy="711200"/>
            <a:chOff x="144" y="912"/>
            <a:chExt cx="7566" cy="744"/>
          </a:xfrm>
        </p:grpSpPr>
        <p:pic>
          <p:nvPicPr>
            <p:cNvPr id="11277" name="Picture 15"/>
            <p:cNvPicPr>
              <a:picLocks noChangeAspect="1" noChangeArrowheads="1"/>
            </p:cNvPicPr>
            <p:nvPr/>
          </p:nvPicPr>
          <p:blipFill>
            <a:blip r:embed="rId5" cstate="print"/>
            <a:srcRect/>
            <a:stretch>
              <a:fillRect/>
            </a:stretch>
          </p:blipFill>
          <p:spPr bwMode="auto">
            <a:xfrm>
              <a:off x="144" y="912"/>
              <a:ext cx="4472" cy="744"/>
            </a:xfrm>
            <a:prstGeom prst="rect">
              <a:avLst/>
            </a:prstGeom>
            <a:noFill/>
            <a:ln w="28575" algn="ctr">
              <a:noFill/>
              <a:miter lim="800000"/>
              <a:headEnd/>
              <a:tailEnd/>
            </a:ln>
          </p:spPr>
        </p:pic>
        <p:pic>
          <p:nvPicPr>
            <p:cNvPr id="11278" name="Picture 16"/>
            <p:cNvPicPr>
              <a:picLocks noChangeAspect="1" noChangeArrowheads="1"/>
            </p:cNvPicPr>
            <p:nvPr/>
          </p:nvPicPr>
          <p:blipFill>
            <a:blip r:embed="rId6" cstate="print"/>
            <a:srcRect/>
            <a:stretch>
              <a:fillRect/>
            </a:stretch>
          </p:blipFill>
          <p:spPr bwMode="auto">
            <a:xfrm>
              <a:off x="4656" y="994"/>
              <a:ext cx="3054" cy="638"/>
            </a:xfrm>
            <a:prstGeom prst="rect">
              <a:avLst/>
            </a:prstGeom>
            <a:noFill/>
            <a:ln w="28575" algn="ctr">
              <a:noFill/>
              <a:miter lim="800000"/>
              <a:headEnd/>
              <a:tailEnd/>
            </a:ln>
          </p:spPr>
        </p:pic>
      </p:grpSp>
      <p:pic>
        <p:nvPicPr>
          <p:cNvPr id="260100" name="Picture 4"/>
          <p:cNvPicPr>
            <a:picLocks noChangeAspect="1" noChangeArrowheads="1"/>
          </p:cNvPicPr>
          <p:nvPr/>
        </p:nvPicPr>
        <p:blipFill>
          <a:blip r:embed="rId7" cstate="print"/>
          <a:srcRect/>
          <a:stretch>
            <a:fillRect/>
          </a:stretch>
        </p:blipFill>
        <p:spPr bwMode="auto">
          <a:xfrm>
            <a:off x="119636" y="1666875"/>
            <a:ext cx="4693664" cy="4429125"/>
          </a:xfrm>
          <a:prstGeom prst="rect">
            <a:avLst/>
          </a:prstGeom>
          <a:noFill/>
          <a:ln w="9525">
            <a:noFill/>
            <a:miter lim="800000"/>
            <a:headEnd/>
            <a:tailEnd/>
          </a:ln>
        </p:spPr>
      </p:pic>
      <p:pic>
        <p:nvPicPr>
          <p:cNvPr id="16" name="Picture 2"/>
          <p:cNvPicPr>
            <a:picLocks noChangeAspect="1" noChangeArrowheads="1"/>
          </p:cNvPicPr>
          <p:nvPr/>
        </p:nvPicPr>
        <p:blipFill>
          <a:blip r:embed="rId8" cstate="print"/>
          <a:srcRect/>
          <a:stretch>
            <a:fillRect/>
          </a:stretch>
        </p:blipFill>
        <p:spPr bwMode="auto">
          <a:xfrm>
            <a:off x="4876800" y="1638300"/>
            <a:ext cx="4203972" cy="2863150"/>
          </a:xfrm>
          <a:prstGeom prst="rect">
            <a:avLst/>
          </a:prstGeom>
          <a:noFill/>
          <a:ln w="9525">
            <a:noFill/>
            <a:miter lim="800000"/>
            <a:headEnd/>
            <a:tailEnd/>
          </a:ln>
        </p:spPr>
      </p:pic>
      <p:sp>
        <p:nvSpPr>
          <p:cNvPr id="17" name="TextBox 16"/>
          <p:cNvSpPr txBox="1"/>
          <p:nvPr/>
        </p:nvSpPr>
        <p:spPr>
          <a:xfrm>
            <a:off x="4826000" y="4542472"/>
            <a:ext cx="4280172" cy="1477328"/>
          </a:xfrm>
          <a:prstGeom prst="rect">
            <a:avLst/>
          </a:prstGeom>
          <a:noFill/>
        </p:spPr>
        <p:txBody>
          <a:bodyPr wrap="square" rtlCol="0">
            <a:spAutoFit/>
          </a:bodyPr>
          <a:lstStyle/>
          <a:p>
            <a:pPr algn="l"/>
            <a:r>
              <a:rPr lang="en-US" altLang="zh-CN" sz="1800" b="1" dirty="0" smtClean="0">
                <a:solidFill>
                  <a:srgbClr val="0000FF"/>
                </a:solidFill>
                <a:latin typeface="Times New Roman" pitchFamily="18" charset="0"/>
                <a:cs typeface="Times New Roman" pitchFamily="18" charset="0"/>
              </a:rPr>
              <a:t>Roca-</a:t>
            </a:r>
            <a:r>
              <a:rPr lang="en-US" altLang="zh-CN" sz="1800" b="1" dirty="0" err="1" smtClean="0">
                <a:solidFill>
                  <a:srgbClr val="0000FF"/>
                </a:solidFill>
                <a:latin typeface="Times New Roman" pitchFamily="18" charset="0"/>
                <a:cs typeface="Times New Roman" pitchFamily="18" charset="0"/>
              </a:rPr>
              <a:t>Maza</a:t>
            </a:r>
            <a:r>
              <a:rPr lang="en-US" altLang="zh-CN" sz="1800" b="1" dirty="0" smtClean="0">
                <a:solidFill>
                  <a:srgbClr val="0000FF"/>
                </a:solidFill>
                <a:latin typeface="Times New Roman" pitchFamily="18" charset="0"/>
                <a:cs typeface="Times New Roman" pitchFamily="18" charset="0"/>
              </a:rPr>
              <a:t> et al., PRL106, 252501 (2011)</a:t>
            </a:r>
          </a:p>
          <a:p>
            <a:pPr algn="l"/>
            <a:r>
              <a:rPr lang="en-US" altLang="zh-CN" sz="1800" b="1" dirty="0" smtClean="0">
                <a:solidFill>
                  <a:srgbClr val="FF0000"/>
                </a:solidFill>
                <a:latin typeface="Times New Roman" pitchFamily="18" charset="0"/>
                <a:cs typeface="Times New Roman" pitchFamily="18" charset="0"/>
              </a:rPr>
              <a:t>46 interactions </a:t>
            </a:r>
            <a:r>
              <a:rPr lang="en-US" altLang="zh-CN" sz="1800" b="1" dirty="0" smtClean="0">
                <a:solidFill>
                  <a:srgbClr val="FF00FF"/>
                </a:solidFill>
                <a:latin typeface="Times New Roman" pitchFamily="18" charset="0"/>
                <a:cs typeface="Times New Roman" pitchFamily="18" charset="0"/>
              </a:rPr>
              <a:t>+BSK18-21+</a:t>
            </a:r>
            <a:r>
              <a:rPr lang="en-US" altLang="zh-CN" sz="1800" b="1" dirty="0" smtClean="0">
                <a:solidFill>
                  <a:srgbClr val="00B050"/>
                </a:solidFill>
                <a:latin typeface="Times New Roman" pitchFamily="18" charset="0"/>
                <a:cs typeface="Times New Roman" pitchFamily="18" charset="0"/>
              </a:rPr>
              <a:t>MSL1+SAMi +SV-min+UNEDF0-1+TOV-min</a:t>
            </a:r>
            <a:r>
              <a:rPr lang="en-US" altLang="zh-CN" sz="1800" b="1" dirty="0" smtClean="0">
                <a:solidFill>
                  <a:srgbClr val="FF00FF"/>
                </a:solidFill>
                <a:latin typeface="Times New Roman" pitchFamily="18" charset="0"/>
                <a:cs typeface="Times New Roman" pitchFamily="18" charset="0"/>
              </a:rPr>
              <a:t>+IU-FSU</a:t>
            </a:r>
          </a:p>
          <a:p>
            <a:pPr algn="l"/>
            <a:r>
              <a:rPr lang="en-US" altLang="zh-CN" sz="1800" b="1" dirty="0" smtClean="0">
                <a:solidFill>
                  <a:srgbClr val="FF00FF"/>
                </a:solidFill>
                <a:latin typeface="Times New Roman" pitchFamily="18" charset="0"/>
                <a:cs typeface="Times New Roman" pitchFamily="18" charset="0"/>
              </a:rPr>
              <a:t>+BSP+IU-FSU*+TM1* </a:t>
            </a:r>
            <a:r>
              <a:rPr lang="en-US" altLang="zh-CN" sz="1800" b="1" dirty="0" smtClean="0">
                <a:solidFill>
                  <a:srgbClr val="FF0000"/>
                </a:solidFill>
                <a:latin typeface="Times New Roman" pitchFamily="18" charset="0"/>
                <a:cs typeface="Times New Roman" pitchFamily="18" charset="0"/>
              </a:rPr>
              <a:t>(Totally 60 interactions in our analysis)</a:t>
            </a:r>
            <a:endParaRPr lang="zh-CN" altLang="en-US" sz="1800" b="1" dirty="0">
              <a:solidFill>
                <a:srgbClr val="FF0000"/>
              </a:solidFill>
              <a:latin typeface="Times New Roman" pitchFamily="18" charset="0"/>
              <a:cs typeface="Times New Roman" pitchFamily="18" charset="0"/>
            </a:endParaRPr>
          </a:p>
        </p:txBody>
      </p:sp>
      <p:graphicFrame>
        <p:nvGraphicFramePr>
          <p:cNvPr id="18" name="Object 3"/>
          <p:cNvGraphicFramePr>
            <a:graphicFrameLocks noChangeAspect="1"/>
          </p:cNvGraphicFramePr>
          <p:nvPr/>
        </p:nvGraphicFramePr>
        <p:xfrm>
          <a:off x="4722813" y="6013450"/>
          <a:ext cx="2287587" cy="387350"/>
        </p:xfrm>
        <a:graphic>
          <a:graphicData uri="http://schemas.openxmlformats.org/presentationml/2006/ole">
            <p:oleObj spid="_x0000_s227331" name="Equation" r:id="rId9" imgW="1346040" imgH="241200" progId="Equation.DSMT4">
              <p:embed/>
            </p:oleObj>
          </a:graphicData>
        </a:graphic>
      </p:graphicFrame>
      <p:graphicFrame>
        <p:nvGraphicFramePr>
          <p:cNvPr id="20" name="Object 4"/>
          <p:cNvGraphicFramePr>
            <a:graphicFrameLocks noChangeAspect="1"/>
          </p:cNvGraphicFramePr>
          <p:nvPr/>
        </p:nvGraphicFramePr>
        <p:xfrm>
          <a:off x="7588250" y="6007100"/>
          <a:ext cx="1466850" cy="387350"/>
        </p:xfrm>
        <a:graphic>
          <a:graphicData uri="http://schemas.openxmlformats.org/presentationml/2006/ole">
            <p:oleObj spid="_x0000_s227332" name="Equation" r:id="rId10" imgW="863280" imgH="241200" progId="Equation.DSMT4">
              <p:embed/>
            </p:oleObj>
          </a:graphicData>
        </a:graphic>
      </p:graphicFrame>
      <p:sp>
        <p:nvSpPr>
          <p:cNvPr id="21" name="右箭头 20"/>
          <p:cNvSpPr/>
          <p:nvPr/>
        </p:nvSpPr>
        <p:spPr bwMode="auto">
          <a:xfrm>
            <a:off x="7108825" y="5918200"/>
            <a:ext cx="409575" cy="584200"/>
          </a:xfrm>
          <a:prstGeom prst="rightArrow">
            <a:avLst/>
          </a:prstGeom>
          <a:solidFill>
            <a:srgbClr val="DDDDDD"/>
          </a:solidFill>
          <a:ln w="28575" cap="flat" cmpd="sng" algn="ctr">
            <a:solidFill>
              <a:srgbClr val="922706"/>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a typeface="黑体" pitchFamily="2" charset="-122"/>
            </a:endParaRPr>
          </a:p>
        </p:txBody>
      </p:sp>
      <p:sp>
        <p:nvSpPr>
          <p:cNvPr id="14" name="Rectangle 6"/>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cs typeface="Times New Roman" pitchFamily="18" charset="0"/>
              </a:rPr>
              <a:t>               </a:t>
            </a:r>
            <a:r>
              <a:rPr kumimoji="1" lang="en-US" altLang="zh-CN" sz="2800" b="1" dirty="0" smtClean="0">
                <a:solidFill>
                  <a:schemeClr val="accent2"/>
                </a:solidFill>
                <a:latin typeface="Times New Roman" pitchFamily="18" charset="0"/>
                <a:cs typeface="Times New Roman" pitchFamily="18" charset="0"/>
              </a:rPr>
              <a:t>        </a:t>
            </a:r>
            <a:r>
              <a:rPr kumimoji="1" lang="en-US" altLang="zh-CN" sz="2800" b="1" dirty="0" err="1" smtClean="0">
                <a:solidFill>
                  <a:schemeClr val="accent2"/>
                </a:solidFill>
                <a:latin typeface="Times New Roman" pitchFamily="18" charset="0"/>
                <a:cs typeface="Times New Roman" pitchFamily="18" charset="0"/>
              </a:rPr>
              <a:t>Systematics</a:t>
            </a:r>
            <a:r>
              <a:rPr kumimoji="1" lang="en-US" altLang="zh-CN" sz="2800" b="1" dirty="0" smtClean="0">
                <a:solidFill>
                  <a:schemeClr val="accent2"/>
                </a:solidFill>
                <a:latin typeface="Times New Roman" pitchFamily="18" charset="0"/>
                <a:cs typeface="Times New Roman" pitchFamily="18" charset="0"/>
              </a:rPr>
              <a:t> of the </a:t>
            </a:r>
            <a:r>
              <a:rPr kumimoji="1" lang="en-US" altLang="zh-CN" sz="2800" b="1" dirty="0" err="1" smtClean="0">
                <a:solidFill>
                  <a:schemeClr val="accent2"/>
                </a:solidFill>
                <a:latin typeface="Times New Roman" pitchFamily="18" charset="0"/>
                <a:cs typeface="Times New Roman" pitchFamily="18" charset="0"/>
              </a:rPr>
              <a:t>densiy</a:t>
            </a:r>
            <a:r>
              <a:rPr kumimoji="1" lang="en-US" altLang="zh-CN" sz="2800" b="1" dirty="0" smtClean="0">
                <a:solidFill>
                  <a:schemeClr val="accent2"/>
                </a:solidFill>
                <a:latin typeface="Times New Roman" pitchFamily="18" charset="0"/>
                <a:cs typeface="Times New Roman" pitchFamily="18" charset="0"/>
              </a:rPr>
              <a:t> dependence of </a:t>
            </a:r>
            <a:r>
              <a:rPr kumimoji="1" lang="en-US" altLang="zh-CN" sz="2800" b="1" dirty="0" err="1" smtClean="0">
                <a:solidFill>
                  <a:schemeClr val="accent2"/>
                </a:solidFill>
                <a:latin typeface="Times New Roman" pitchFamily="18" charset="0"/>
                <a:cs typeface="Times New Roman" pitchFamily="18" charset="0"/>
              </a:rPr>
              <a:t>E</a:t>
            </a:r>
            <a:r>
              <a:rPr kumimoji="1" lang="en-US" altLang="zh-CN" sz="2800" b="1" baseline="-25000" dirty="0" err="1" smtClean="0">
                <a:solidFill>
                  <a:schemeClr val="accent2"/>
                </a:solidFill>
                <a:latin typeface="Times New Roman" pitchFamily="18" charset="0"/>
                <a:cs typeface="Times New Roman" pitchFamily="18" charset="0"/>
              </a:rPr>
              <a:t>sym</a:t>
            </a:r>
            <a:endParaRPr kumimoji="1" lang="zh-CN" altLang="en-US" sz="2800" b="1" dirty="0">
              <a:solidFill>
                <a:srgbClr val="FF0000"/>
              </a:solidFill>
              <a:latin typeface="Times New Roman" pitchFamily="18" charset="0"/>
              <a:cs typeface="Times New Roman" pitchFamily="18" charset="0"/>
            </a:endParaRPr>
          </a:p>
        </p:txBody>
      </p:sp>
      <p:sp>
        <p:nvSpPr>
          <p:cNvPr id="15" name="TextBox 14"/>
          <p:cNvSpPr txBox="1"/>
          <p:nvPr/>
        </p:nvSpPr>
        <p:spPr>
          <a:xfrm>
            <a:off x="8372646" y="6400800"/>
            <a:ext cx="813044" cy="430887"/>
          </a:xfrm>
          <a:prstGeom prst="rect">
            <a:avLst/>
          </a:prstGeom>
          <a:noFill/>
        </p:spPr>
        <p:txBody>
          <a:bodyPr wrap="none" rtlCol="0">
            <a:spAutoFit/>
          </a:bodyPr>
          <a:lstStyle/>
          <a:p>
            <a:r>
              <a:rPr lang="en-US" altLang="zh-CN" sz="2200" dirty="0" smtClean="0"/>
              <a:t>p. 12</a:t>
            </a:r>
            <a:endParaRPr lang="zh-CN" altLang="en-US" sz="2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19"/>
          <p:cNvPicPr>
            <a:picLocks noChangeAspect="1" noChangeArrowheads="1"/>
          </p:cNvPicPr>
          <p:nvPr/>
        </p:nvPicPr>
        <p:blipFill>
          <a:blip r:embed="rId3" cstate="print"/>
          <a:srcRect/>
          <a:stretch>
            <a:fillRect/>
          </a:stretch>
        </p:blipFill>
        <p:spPr bwMode="auto">
          <a:xfrm>
            <a:off x="7315200" y="1020763"/>
            <a:ext cx="1239838" cy="579437"/>
          </a:xfrm>
          <a:prstGeom prst="rect">
            <a:avLst/>
          </a:prstGeom>
          <a:noFill/>
          <a:ln w="28575" algn="ctr">
            <a:noFill/>
            <a:miter lim="800000"/>
            <a:headEnd/>
            <a:tailEnd/>
          </a:ln>
        </p:spPr>
      </p:pic>
      <p:grpSp>
        <p:nvGrpSpPr>
          <p:cNvPr id="2" name="Group 14"/>
          <p:cNvGrpSpPr>
            <a:grpSpLocks/>
          </p:cNvGrpSpPr>
          <p:nvPr/>
        </p:nvGrpSpPr>
        <p:grpSpPr bwMode="auto">
          <a:xfrm>
            <a:off x="0" y="889000"/>
            <a:ext cx="6905625" cy="711200"/>
            <a:chOff x="144" y="912"/>
            <a:chExt cx="7566" cy="744"/>
          </a:xfrm>
        </p:grpSpPr>
        <p:pic>
          <p:nvPicPr>
            <p:cNvPr id="11277" name="Picture 15"/>
            <p:cNvPicPr>
              <a:picLocks noChangeAspect="1" noChangeArrowheads="1"/>
            </p:cNvPicPr>
            <p:nvPr/>
          </p:nvPicPr>
          <p:blipFill>
            <a:blip r:embed="rId4" cstate="print"/>
            <a:srcRect/>
            <a:stretch>
              <a:fillRect/>
            </a:stretch>
          </p:blipFill>
          <p:spPr bwMode="auto">
            <a:xfrm>
              <a:off x="144" y="912"/>
              <a:ext cx="4472" cy="744"/>
            </a:xfrm>
            <a:prstGeom prst="rect">
              <a:avLst/>
            </a:prstGeom>
            <a:noFill/>
            <a:ln w="28575" algn="ctr">
              <a:noFill/>
              <a:miter lim="800000"/>
              <a:headEnd/>
              <a:tailEnd/>
            </a:ln>
          </p:spPr>
        </p:pic>
        <p:pic>
          <p:nvPicPr>
            <p:cNvPr id="11278" name="Picture 16"/>
            <p:cNvPicPr>
              <a:picLocks noChangeAspect="1" noChangeArrowheads="1"/>
            </p:cNvPicPr>
            <p:nvPr/>
          </p:nvPicPr>
          <p:blipFill>
            <a:blip r:embed="rId5" cstate="print"/>
            <a:srcRect/>
            <a:stretch>
              <a:fillRect/>
            </a:stretch>
          </p:blipFill>
          <p:spPr bwMode="auto">
            <a:xfrm>
              <a:off x="4656" y="994"/>
              <a:ext cx="3054" cy="638"/>
            </a:xfrm>
            <a:prstGeom prst="rect">
              <a:avLst/>
            </a:prstGeom>
            <a:noFill/>
            <a:ln w="28575" algn="ctr">
              <a:noFill/>
              <a:miter lim="800000"/>
              <a:headEnd/>
              <a:tailEnd/>
            </a:ln>
          </p:spPr>
        </p:pic>
      </p:grpSp>
      <p:pic>
        <p:nvPicPr>
          <p:cNvPr id="260100" name="Picture 4"/>
          <p:cNvPicPr>
            <a:picLocks noChangeAspect="1" noChangeArrowheads="1"/>
          </p:cNvPicPr>
          <p:nvPr/>
        </p:nvPicPr>
        <p:blipFill>
          <a:blip r:embed="rId6" cstate="print"/>
          <a:srcRect/>
          <a:stretch>
            <a:fillRect/>
          </a:stretch>
        </p:blipFill>
        <p:spPr bwMode="auto">
          <a:xfrm>
            <a:off x="112074" y="1666875"/>
            <a:ext cx="4693664" cy="4429125"/>
          </a:xfrm>
          <a:prstGeom prst="rect">
            <a:avLst/>
          </a:prstGeom>
          <a:noFill/>
          <a:ln w="9525">
            <a:noFill/>
            <a:miter lim="800000"/>
            <a:headEnd/>
            <a:tailEnd/>
          </a:ln>
        </p:spPr>
      </p:pic>
      <p:pic>
        <p:nvPicPr>
          <p:cNvPr id="276483" name="Picture 3"/>
          <p:cNvPicPr>
            <a:picLocks noChangeAspect="1" noChangeArrowheads="1"/>
          </p:cNvPicPr>
          <p:nvPr/>
        </p:nvPicPr>
        <p:blipFill>
          <a:blip r:embed="rId7" cstate="print"/>
          <a:srcRect/>
          <a:stretch>
            <a:fillRect/>
          </a:stretch>
        </p:blipFill>
        <p:spPr bwMode="auto">
          <a:xfrm>
            <a:off x="114300" y="1666875"/>
            <a:ext cx="4693663" cy="4429125"/>
          </a:xfrm>
          <a:prstGeom prst="rect">
            <a:avLst/>
          </a:prstGeom>
          <a:noFill/>
          <a:ln w="9525">
            <a:noFill/>
            <a:miter lim="800000"/>
            <a:headEnd/>
            <a:tailEnd/>
          </a:ln>
        </p:spPr>
      </p:pic>
      <p:graphicFrame>
        <p:nvGraphicFramePr>
          <p:cNvPr id="276484" name="Object 8"/>
          <p:cNvGraphicFramePr>
            <a:graphicFrameLocks noChangeAspect="1"/>
          </p:cNvGraphicFramePr>
          <p:nvPr/>
        </p:nvGraphicFramePr>
        <p:xfrm>
          <a:off x="5000625" y="2209800"/>
          <a:ext cx="3562350" cy="819150"/>
        </p:xfrm>
        <a:graphic>
          <a:graphicData uri="http://schemas.openxmlformats.org/presentationml/2006/ole">
            <p:oleObj spid="_x0000_s228354" name="Equation" r:id="rId8" imgW="2095200" imgH="507960" progId="Equation.DSMT4">
              <p:embed/>
            </p:oleObj>
          </a:graphicData>
        </a:graphic>
      </p:graphicFrame>
      <p:graphicFrame>
        <p:nvGraphicFramePr>
          <p:cNvPr id="276485" name="Object 8"/>
          <p:cNvGraphicFramePr>
            <a:graphicFrameLocks noChangeAspect="1"/>
          </p:cNvGraphicFramePr>
          <p:nvPr/>
        </p:nvGraphicFramePr>
        <p:xfrm>
          <a:off x="304800" y="6164263"/>
          <a:ext cx="4057650" cy="388937"/>
        </p:xfrm>
        <a:graphic>
          <a:graphicData uri="http://schemas.openxmlformats.org/presentationml/2006/ole">
            <p:oleObj spid="_x0000_s228355" name="Equation" r:id="rId9" imgW="2387520" imgH="241200" progId="Equation.DSMT4">
              <p:embed/>
            </p:oleObj>
          </a:graphicData>
        </a:graphic>
      </p:graphicFrame>
      <p:sp>
        <p:nvSpPr>
          <p:cNvPr id="12" name="Rectangle 6"/>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cs typeface="Times New Roman" pitchFamily="18" charset="0"/>
              </a:rPr>
              <a:t>               </a:t>
            </a:r>
            <a:r>
              <a:rPr kumimoji="1" lang="en-US" altLang="zh-CN" sz="2800" b="1" dirty="0" smtClean="0">
                <a:solidFill>
                  <a:schemeClr val="accent2"/>
                </a:solidFill>
                <a:latin typeface="Times New Roman" pitchFamily="18" charset="0"/>
                <a:cs typeface="Times New Roman" pitchFamily="18" charset="0"/>
              </a:rPr>
              <a:t>        </a:t>
            </a:r>
            <a:r>
              <a:rPr kumimoji="1" lang="en-US" altLang="zh-CN" sz="2800" b="1" dirty="0" err="1" smtClean="0">
                <a:solidFill>
                  <a:schemeClr val="accent2"/>
                </a:solidFill>
                <a:latin typeface="Times New Roman" pitchFamily="18" charset="0"/>
                <a:cs typeface="Times New Roman" pitchFamily="18" charset="0"/>
              </a:rPr>
              <a:t>Systematics</a:t>
            </a:r>
            <a:r>
              <a:rPr kumimoji="1" lang="en-US" altLang="zh-CN" sz="2800" b="1" dirty="0" smtClean="0">
                <a:solidFill>
                  <a:schemeClr val="accent2"/>
                </a:solidFill>
                <a:latin typeface="Times New Roman" pitchFamily="18" charset="0"/>
                <a:cs typeface="Times New Roman" pitchFamily="18" charset="0"/>
              </a:rPr>
              <a:t> of the </a:t>
            </a:r>
            <a:r>
              <a:rPr kumimoji="1" lang="en-US" altLang="zh-CN" sz="2800" b="1" dirty="0" err="1" smtClean="0">
                <a:solidFill>
                  <a:schemeClr val="accent2"/>
                </a:solidFill>
                <a:latin typeface="Times New Roman" pitchFamily="18" charset="0"/>
                <a:cs typeface="Times New Roman" pitchFamily="18" charset="0"/>
              </a:rPr>
              <a:t>densiy</a:t>
            </a:r>
            <a:r>
              <a:rPr kumimoji="1" lang="en-US" altLang="zh-CN" sz="2800" b="1" dirty="0" smtClean="0">
                <a:solidFill>
                  <a:schemeClr val="accent2"/>
                </a:solidFill>
                <a:latin typeface="Times New Roman" pitchFamily="18" charset="0"/>
                <a:cs typeface="Times New Roman" pitchFamily="18" charset="0"/>
              </a:rPr>
              <a:t> dependence of </a:t>
            </a:r>
            <a:r>
              <a:rPr kumimoji="1" lang="en-US" altLang="zh-CN" sz="2800" b="1" dirty="0" err="1" smtClean="0">
                <a:solidFill>
                  <a:schemeClr val="accent2"/>
                </a:solidFill>
                <a:latin typeface="Times New Roman" pitchFamily="18" charset="0"/>
                <a:cs typeface="Times New Roman" pitchFamily="18" charset="0"/>
              </a:rPr>
              <a:t>E</a:t>
            </a:r>
            <a:r>
              <a:rPr kumimoji="1" lang="en-US" altLang="zh-CN" sz="2800" b="1" baseline="-25000" dirty="0" err="1" smtClean="0">
                <a:solidFill>
                  <a:schemeClr val="accent2"/>
                </a:solidFill>
                <a:latin typeface="Times New Roman" pitchFamily="18" charset="0"/>
                <a:cs typeface="Times New Roman" pitchFamily="18" charset="0"/>
              </a:rPr>
              <a:t>sym</a:t>
            </a:r>
            <a:endParaRPr kumimoji="1" lang="zh-CN" altLang="en-US" sz="2800" b="1" dirty="0">
              <a:solidFill>
                <a:srgbClr val="FF0000"/>
              </a:solidFill>
              <a:latin typeface="Times New Roman" pitchFamily="18" charset="0"/>
              <a:cs typeface="Times New Roman" pitchFamily="18" charset="0"/>
            </a:endParaRPr>
          </a:p>
        </p:txBody>
      </p:sp>
      <p:sp>
        <p:nvSpPr>
          <p:cNvPr id="13" name="Text Box 18"/>
          <p:cNvSpPr txBox="1">
            <a:spLocks noChangeArrowheads="1"/>
          </p:cNvSpPr>
          <p:nvPr/>
        </p:nvSpPr>
        <p:spPr bwMode="auto">
          <a:xfrm>
            <a:off x="4813300" y="1587500"/>
            <a:ext cx="4279900" cy="710067"/>
          </a:xfrm>
          <a:prstGeom prst="rect">
            <a:avLst/>
          </a:prstGeom>
          <a:noFill/>
          <a:ln w="28575" algn="ctr">
            <a:noFill/>
            <a:miter lim="800000"/>
            <a:headEnd/>
            <a:tailEnd/>
          </a:ln>
        </p:spPr>
        <p:txBody>
          <a:bodyPr wrap="square" lIns="90000" tIns="46800" rIns="90000" bIns="46800">
            <a:spAutoFit/>
          </a:bodyPr>
          <a:lstStyle/>
          <a:p>
            <a:r>
              <a:rPr lang="en-US" altLang="zh-CN" sz="2000" b="1" dirty="0" smtClean="0">
                <a:solidFill>
                  <a:srgbClr val="3333FF"/>
                </a:solidFill>
                <a:latin typeface="Times New Roman" pitchFamily="18" charset="0"/>
              </a:rPr>
              <a:t>Phenomenological parameterizations in transport models for HIC’s</a:t>
            </a:r>
            <a:endParaRPr lang="en-US" altLang="zh-CN" sz="2000" b="1" dirty="0">
              <a:solidFill>
                <a:srgbClr val="3333FF"/>
              </a:solidFill>
              <a:latin typeface="Times New Roman" pitchFamily="18" charset="0"/>
            </a:endParaRPr>
          </a:p>
        </p:txBody>
      </p:sp>
      <p:sp>
        <p:nvSpPr>
          <p:cNvPr id="14" name="TextBox 13"/>
          <p:cNvSpPr txBox="1"/>
          <p:nvPr/>
        </p:nvSpPr>
        <p:spPr>
          <a:xfrm>
            <a:off x="8372646" y="6400800"/>
            <a:ext cx="813044" cy="430887"/>
          </a:xfrm>
          <a:prstGeom prst="rect">
            <a:avLst/>
          </a:prstGeom>
          <a:noFill/>
        </p:spPr>
        <p:txBody>
          <a:bodyPr wrap="none" rtlCol="0">
            <a:spAutoFit/>
          </a:bodyPr>
          <a:lstStyle/>
          <a:p>
            <a:r>
              <a:rPr lang="en-US" altLang="zh-CN" sz="2200" dirty="0" smtClean="0"/>
              <a:t>p. 13</a:t>
            </a:r>
            <a:endParaRPr lang="zh-CN" altLang="en-US" sz="2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19"/>
          <p:cNvPicPr>
            <a:picLocks noChangeAspect="1" noChangeArrowheads="1"/>
          </p:cNvPicPr>
          <p:nvPr/>
        </p:nvPicPr>
        <p:blipFill>
          <a:blip r:embed="rId3" cstate="print"/>
          <a:srcRect/>
          <a:stretch>
            <a:fillRect/>
          </a:stretch>
        </p:blipFill>
        <p:spPr bwMode="auto">
          <a:xfrm>
            <a:off x="7315200" y="1020763"/>
            <a:ext cx="1239838" cy="579437"/>
          </a:xfrm>
          <a:prstGeom prst="rect">
            <a:avLst/>
          </a:prstGeom>
          <a:noFill/>
          <a:ln w="28575" algn="ctr">
            <a:noFill/>
            <a:miter lim="800000"/>
            <a:headEnd/>
            <a:tailEnd/>
          </a:ln>
        </p:spPr>
      </p:pic>
      <p:grpSp>
        <p:nvGrpSpPr>
          <p:cNvPr id="2" name="Group 14"/>
          <p:cNvGrpSpPr>
            <a:grpSpLocks/>
          </p:cNvGrpSpPr>
          <p:nvPr/>
        </p:nvGrpSpPr>
        <p:grpSpPr bwMode="auto">
          <a:xfrm>
            <a:off x="0" y="889000"/>
            <a:ext cx="6905625" cy="711200"/>
            <a:chOff x="144" y="912"/>
            <a:chExt cx="7566" cy="744"/>
          </a:xfrm>
        </p:grpSpPr>
        <p:pic>
          <p:nvPicPr>
            <p:cNvPr id="11277" name="Picture 15"/>
            <p:cNvPicPr>
              <a:picLocks noChangeAspect="1" noChangeArrowheads="1"/>
            </p:cNvPicPr>
            <p:nvPr/>
          </p:nvPicPr>
          <p:blipFill>
            <a:blip r:embed="rId4" cstate="print"/>
            <a:srcRect/>
            <a:stretch>
              <a:fillRect/>
            </a:stretch>
          </p:blipFill>
          <p:spPr bwMode="auto">
            <a:xfrm>
              <a:off x="144" y="912"/>
              <a:ext cx="4472" cy="744"/>
            </a:xfrm>
            <a:prstGeom prst="rect">
              <a:avLst/>
            </a:prstGeom>
            <a:noFill/>
            <a:ln w="28575" algn="ctr">
              <a:noFill/>
              <a:miter lim="800000"/>
              <a:headEnd/>
              <a:tailEnd/>
            </a:ln>
          </p:spPr>
        </p:pic>
        <p:pic>
          <p:nvPicPr>
            <p:cNvPr id="11278" name="Picture 16"/>
            <p:cNvPicPr>
              <a:picLocks noChangeAspect="1" noChangeArrowheads="1"/>
            </p:cNvPicPr>
            <p:nvPr/>
          </p:nvPicPr>
          <p:blipFill>
            <a:blip r:embed="rId5" cstate="print"/>
            <a:srcRect/>
            <a:stretch>
              <a:fillRect/>
            </a:stretch>
          </p:blipFill>
          <p:spPr bwMode="auto">
            <a:xfrm>
              <a:off x="4656" y="994"/>
              <a:ext cx="3054" cy="638"/>
            </a:xfrm>
            <a:prstGeom prst="rect">
              <a:avLst/>
            </a:prstGeom>
            <a:noFill/>
            <a:ln w="28575" algn="ctr">
              <a:noFill/>
              <a:miter lim="800000"/>
              <a:headEnd/>
              <a:tailEnd/>
            </a:ln>
          </p:spPr>
        </p:pic>
      </p:grpSp>
      <p:pic>
        <p:nvPicPr>
          <p:cNvPr id="260100" name="Picture 4"/>
          <p:cNvPicPr>
            <a:picLocks noChangeAspect="1" noChangeArrowheads="1"/>
          </p:cNvPicPr>
          <p:nvPr/>
        </p:nvPicPr>
        <p:blipFill>
          <a:blip r:embed="rId6" cstate="print"/>
          <a:srcRect/>
          <a:stretch>
            <a:fillRect/>
          </a:stretch>
        </p:blipFill>
        <p:spPr bwMode="auto">
          <a:xfrm>
            <a:off x="112074" y="1666875"/>
            <a:ext cx="4693664" cy="4429125"/>
          </a:xfrm>
          <a:prstGeom prst="rect">
            <a:avLst/>
          </a:prstGeom>
          <a:noFill/>
          <a:ln w="9525">
            <a:noFill/>
            <a:miter lim="800000"/>
            <a:headEnd/>
            <a:tailEnd/>
          </a:ln>
        </p:spPr>
      </p:pic>
      <p:pic>
        <p:nvPicPr>
          <p:cNvPr id="276483" name="Picture 3"/>
          <p:cNvPicPr>
            <a:picLocks noChangeAspect="1" noChangeArrowheads="1"/>
          </p:cNvPicPr>
          <p:nvPr/>
        </p:nvPicPr>
        <p:blipFill>
          <a:blip r:embed="rId7" cstate="print"/>
          <a:srcRect/>
          <a:stretch>
            <a:fillRect/>
          </a:stretch>
        </p:blipFill>
        <p:spPr bwMode="auto">
          <a:xfrm>
            <a:off x="114300" y="1666875"/>
            <a:ext cx="4693663" cy="4429125"/>
          </a:xfrm>
          <a:prstGeom prst="rect">
            <a:avLst/>
          </a:prstGeom>
          <a:noFill/>
          <a:ln w="9525">
            <a:noFill/>
            <a:miter lim="800000"/>
            <a:headEnd/>
            <a:tailEnd/>
          </a:ln>
        </p:spPr>
      </p:pic>
      <p:pic>
        <p:nvPicPr>
          <p:cNvPr id="279555" name="Picture 3"/>
          <p:cNvPicPr>
            <a:picLocks noChangeAspect="1" noChangeArrowheads="1"/>
          </p:cNvPicPr>
          <p:nvPr/>
        </p:nvPicPr>
        <p:blipFill>
          <a:blip r:embed="rId8" cstate="print"/>
          <a:srcRect/>
          <a:stretch>
            <a:fillRect/>
          </a:stretch>
        </p:blipFill>
        <p:spPr bwMode="auto">
          <a:xfrm>
            <a:off x="119637" y="1666875"/>
            <a:ext cx="4693663" cy="4429125"/>
          </a:xfrm>
          <a:prstGeom prst="rect">
            <a:avLst/>
          </a:prstGeom>
          <a:noFill/>
          <a:ln w="9525">
            <a:noFill/>
            <a:miter lim="800000"/>
            <a:headEnd/>
            <a:tailEnd/>
          </a:ln>
        </p:spPr>
      </p:pic>
      <p:graphicFrame>
        <p:nvGraphicFramePr>
          <p:cNvPr id="279556" name="Object 4"/>
          <p:cNvGraphicFramePr>
            <a:graphicFrameLocks noChangeAspect="1"/>
          </p:cNvGraphicFramePr>
          <p:nvPr/>
        </p:nvGraphicFramePr>
        <p:xfrm>
          <a:off x="5000625" y="2209800"/>
          <a:ext cx="3562350" cy="1677988"/>
        </p:xfrm>
        <a:graphic>
          <a:graphicData uri="http://schemas.openxmlformats.org/presentationml/2006/ole">
            <p:oleObj spid="_x0000_s229378" name="Equation" r:id="rId9" imgW="2095200" imgH="1041120" progId="Equation.DSMT4">
              <p:embed/>
            </p:oleObj>
          </a:graphicData>
        </a:graphic>
      </p:graphicFrame>
      <p:graphicFrame>
        <p:nvGraphicFramePr>
          <p:cNvPr id="279557" name="Object 8"/>
          <p:cNvGraphicFramePr>
            <a:graphicFrameLocks noChangeAspect="1"/>
          </p:cNvGraphicFramePr>
          <p:nvPr/>
        </p:nvGraphicFramePr>
        <p:xfrm>
          <a:off x="304800" y="6164263"/>
          <a:ext cx="4057650" cy="388937"/>
        </p:xfrm>
        <a:graphic>
          <a:graphicData uri="http://schemas.openxmlformats.org/presentationml/2006/ole">
            <p:oleObj spid="_x0000_s229379" name="Equation" r:id="rId10" imgW="2387520" imgH="241200" progId="Equation.DSMT4">
              <p:embed/>
            </p:oleObj>
          </a:graphicData>
        </a:graphic>
      </p:graphicFrame>
      <p:sp>
        <p:nvSpPr>
          <p:cNvPr id="13" name="Rectangle 6"/>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cs typeface="Times New Roman" pitchFamily="18" charset="0"/>
              </a:rPr>
              <a:t>               </a:t>
            </a:r>
            <a:r>
              <a:rPr kumimoji="1" lang="en-US" altLang="zh-CN" sz="2800" b="1" dirty="0" smtClean="0">
                <a:solidFill>
                  <a:schemeClr val="accent2"/>
                </a:solidFill>
                <a:latin typeface="Times New Roman" pitchFamily="18" charset="0"/>
                <a:cs typeface="Times New Roman" pitchFamily="18" charset="0"/>
              </a:rPr>
              <a:t>        </a:t>
            </a:r>
            <a:r>
              <a:rPr kumimoji="1" lang="en-US" altLang="zh-CN" sz="2800" b="1" dirty="0" err="1" smtClean="0">
                <a:solidFill>
                  <a:schemeClr val="accent2"/>
                </a:solidFill>
                <a:latin typeface="Times New Roman" pitchFamily="18" charset="0"/>
                <a:cs typeface="Times New Roman" pitchFamily="18" charset="0"/>
              </a:rPr>
              <a:t>Systematics</a:t>
            </a:r>
            <a:r>
              <a:rPr kumimoji="1" lang="en-US" altLang="zh-CN" sz="2800" b="1" dirty="0" smtClean="0">
                <a:solidFill>
                  <a:schemeClr val="accent2"/>
                </a:solidFill>
                <a:latin typeface="Times New Roman" pitchFamily="18" charset="0"/>
                <a:cs typeface="Times New Roman" pitchFamily="18" charset="0"/>
              </a:rPr>
              <a:t> of the </a:t>
            </a:r>
            <a:r>
              <a:rPr kumimoji="1" lang="en-US" altLang="zh-CN" sz="2800" b="1" dirty="0" err="1" smtClean="0">
                <a:solidFill>
                  <a:schemeClr val="accent2"/>
                </a:solidFill>
                <a:latin typeface="Times New Roman" pitchFamily="18" charset="0"/>
                <a:cs typeface="Times New Roman" pitchFamily="18" charset="0"/>
              </a:rPr>
              <a:t>densiy</a:t>
            </a:r>
            <a:r>
              <a:rPr kumimoji="1" lang="en-US" altLang="zh-CN" sz="2800" b="1" dirty="0" smtClean="0">
                <a:solidFill>
                  <a:schemeClr val="accent2"/>
                </a:solidFill>
                <a:latin typeface="Times New Roman" pitchFamily="18" charset="0"/>
                <a:cs typeface="Times New Roman" pitchFamily="18" charset="0"/>
              </a:rPr>
              <a:t> dependence of </a:t>
            </a:r>
            <a:r>
              <a:rPr kumimoji="1" lang="en-US" altLang="zh-CN" sz="2800" b="1" dirty="0" err="1" smtClean="0">
                <a:solidFill>
                  <a:schemeClr val="accent2"/>
                </a:solidFill>
                <a:latin typeface="Times New Roman" pitchFamily="18" charset="0"/>
                <a:cs typeface="Times New Roman" pitchFamily="18" charset="0"/>
              </a:rPr>
              <a:t>E</a:t>
            </a:r>
            <a:r>
              <a:rPr kumimoji="1" lang="en-US" altLang="zh-CN" sz="2800" b="1" baseline="-25000" dirty="0" err="1" smtClean="0">
                <a:solidFill>
                  <a:schemeClr val="accent2"/>
                </a:solidFill>
                <a:latin typeface="Times New Roman" pitchFamily="18" charset="0"/>
                <a:cs typeface="Times New Roman" pitchFamily="18" charset="0"/>
              </a:rPr>
              <a:t>sym</a:t>
            </a:r>
            <a:endParaRPr kumimoji="1" lang="zh-CN" altLang="en-US" sz="2800" b="1" dirty="0">
              <a:solidFill>
                <a:srgbClr val="FF0000"/>
              </a:solidFill>
              <a:latin typeface="Times New Roman" pitchFamily="18" charset="0"/>
              <a:cs typeface="Times New Roman" pitchFamily="18" charset="0"/>
            </a:endParaRPr>
          </a:p>
        </p:txBody>
      </p:sp>
      <p:sp>
        <p:nvSpPr>
          <p:cNvPr id="15" name="Text Box 18"/>
          <p:cNvSpPr txBox="1">
            <a:spLocks noChangeArrowheads="1"/>
          </p:cNvSpPr>
          <p:nvPr/>
        </p:nvSpPr>
        <p:spPr bwMode="auto">
          <a:xfrm>
            <a:off x="4813300" y="1587500"/>
            <a:ext cx="4279900" cy="710067"/>
          </a:xfrm>
          <a:prstGeom prst="rect">
            <a:avLst/>
          </a:prstGeom>
          <a:noFill/>
          <a:ln w="28575" algn="ctr">
            <a:noFill/>
            <a:miter lim="800000"/>
            <a:headEnd/>
            <a:tailEnd/>
          </a:ln>
        </p:spPr>
        <p:txBody>
          <a:bodyPr wrap="square" lIns="90000" tIns="46800" rIns="90000" bIns="46800">
            <a:spAutoFit/>
          </a:bodyPr>
          <a:lstStyle/>
          <a:p>
            <a:r>
              <a:rPr lang="en-US" altLang="zh-CN" sz="2000" b="1" dirty="0" smtClean="0">
                <a:solidFill>
                  <a:srgbClr val="3333FF"/>
                </a:solidFill>
                <a:latin typeface="Times New Roman" pitchFamily="18" charset="0"/>
              </a:rPr>
              <a:t>Phenomenological parameterizations in transport models for HIC’s</a:t>
            </a:r>
            <a:endParaRPr lang="en-US" altLang="zh-CN" sz="2000" b="1" dirty="0">
              <a:solidFill>
                <a:srgbClr val="3333FF"/>
              </a:solidFill>
              <a:latin typeface="Times New Roman" pitchFamily="18" charset="0"/>
            </a:endParaRPr>
          </a:p>
        </p:txBody>
      </p:sp>
      <p:sp>
        <p:nvSpPr>
          <p:cNvPr id="16" name="TextBox 15"/>
          <p:cNvSpPr txBox="1"/>
          <p:nvPr/>
        </p:nvSpPr>
        <p:spPr>
          <a:xfrm>
            <a:off x="8372646" y="6400800"/>
            <a:ext cx="813044" cy="430887"/>
          </a:xfrm>
          <a:prstGeom prst="rect">
            <a:avLst/>
          </a:prstGeom>
          <a:noFill/>
        </p:spPr>
        <p:txBody>
          <a:bodyPr wrap="none" rtlCol="0">
            <a:spAutoFit/>
          </a:bodyPr>
          <a:lstStyle/>
          <a:p>
            <a:r>
              <a:rPr lang="en-US" altLang="zh-CN" sz="2200" dirty="0" smtClean="0"/>
              <a:t>p. 13</a:t>
            </a:r>
            <a:endParaRPr lang="zh-CN" altLang="en-US" sz="2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19"/>
          <p:cNvPicPr>
            <a:picLocks noChangeAspect="1" noChangeArrowheads="1"/>
          </p:cNvPicPr>
          <p:nvPr/>
        </p:nvPicPr>
        <p:blipFill>
          <a:blip r:embed="rId3" cstate="print"/>
          <a:srcRect/>
          <a:stretch>
            <a:fillRect/>
          </a:stretch>
        </p:blipFill>
        <p:spPr bwMode="auto">
          <a:xfrm>
            <a:off x="7315200" y="1020763"/>
            <a:ext cx="1239838" cy="579437"/>
          </a:xfrm>
          <a:prstGeom prst="rect">
            <a:avLst/>
          </a:prstGeom>
          <a:noFill/>
          <a:ln w="28575" algn="ctr">
            <a:noFill/>
            <a:miter lim="800000"/>
            <a:headEnd/>
            <a:tailEnd/>
          </a:ln>
        </p:spPr>
      </p:pic>
      <p:grpSp>
        <p:nvGrpSpPr>
          <p:cNvPr id="2" name="Group 14"/>
          <p:cNvGrpSpPr>
            <a:grpSpLocks/>
          </p:cNvGrpSpPr>
          <p:nvPr/>
        </p:nvGrpSpPr>
        <p:grpSpPr bwMode="auto">
          <a:xfrm>
            <a:off x="0" y="889000"/>
            <a:ext cx="6905625" cy="711200"/>
            <a:chOff x="144" y="912"/>
            <a:chExt cx="7566" cy="744"/>
          </a:xfrm>
        </p:grpSpPr>
        <p:pic>
          <p:nvPicPr>
            <p:cNvPr id="11277" name="Picture 15"/>
            <p:cNvPicPr>
              <a:picLocks noChangeAspect="1" noChangeArrowheads="1"/>
            </p:cNvPicPr>
            <p:nvPr/>
          </p:nvPicPr>
          <p:blipFill>
            <a:blip r:embed="rId4" cstate="print"/>
            <a:srcRect/>
            <a:stretch>
              <a:fillRect/>
            </a:stretch>
          </p:blipFill>
          <p:spPr bwMode="auto">
            <a:xfrm>
              <a:off x="144" y="912"/>
              <a:ext cx="4472" cy="744"/>
            </a:xfrm>
            <a:prstGeom prst="rect">
              <a:avLst/>
            </a:prstGeom>
            <a:noFill/>
            <a:ln w="28575" algn="ctr">
              <a:noFill/>
              <a:miter lim="800000"/>
              <a:headEnd/>
              <a:tailEnd/>
            </a:ln>
          </p:spPr>
        </p:pic>
        <p:pic>
          <p:nvPicPr>
            <p:cNvPr id="11278" name="Picture 16"/>
            <p:cNvPicPr>
              <a:picLocks noChangeAspect="1" noChangeArrowheads="1"/>
            </p:cNvPicPr>
            <p:nvPr/>
          </p:nvPicPr>
          <p:blipFill>
            <a:blip r:embed="rId5" cstate="print"/>
            <a:srcRect/>
            <a:stretch>
              <a:fillRect/>
            </a:stretch>
          </p:blipFill>
          <p:spPr bwMode="auto">
            <a:xfrm>
              <a:off x="4656" y="994"/>
              <a:ext cx="3054" cy="638"/>
            </a:xfrm>
            <a:prstGeom prst="rect">
              <a:avLst/>
            </a:prstGeom>
            <a:noFill/>
            <a:ln w="28575" algn="ctr">
              <a:noFill/>
              <a:miter lim="800000"/>
              <a:headEnd/>
              <a:tailEnd/>
            </a:ln>
          </p:spPr>
        </p:pic>
      </p:grpSp>
      <p:pic>
        <p:nvPicPr>
          <p:cNvPr id="260100" name="Picture 4"/>
          <p:cNvPicPr>
            <a:picLocks noChangeAspect="1" noChangeArrowheads="1"/>
          </p:cNvPicPr>
          <p:nvPr/>
        </p:nvPicPr>
        <p:blipFill>
          <a:blip r:embed="rId6" cstate="print"/>
          <a:srcRect/>
          <a:stretch>
            <a:fillRect/>
          </a:stretch>
        </p:blipFill>
        <p:spPr bwMode="auto">
          <a:xfrm>
            <a:off x="112074" y="1666875"/>
            <a:ext cx="4693664" cy="4429125"/>
          </a:xfrm>
          <a:prstGeom prst="rect">
            <a:avLst/>
          </a:prstGeom>
          <a:noFill/>
          <a:ln w="9525">
            <a:noFill/>
            <a:miter lim="800000"/>
            <a:headEnd/>
            <a:tailEnd/>
          </a:ln>
        </p:spPr>
      </p:pic>
      <p:pic>
        <p:nvPicPr>
          <p:cNvPr id="276483" name="Picture 3"/>
          <p:cNvPicPr>
            <a:picLocks noChangeAspect="1" noChangeArrowheads="1"/>
          </p:cNvPicPr>
          <p:nvPr/>
        </p:nvPicPr>
        <p:blipFill>
          <a:blip r:embed="rId7" cstate="print"/>
          <a:srcRect/>
          <a:stretch>
            <a:fillRect/>
          </a:stretch>
        </p:blipFill>
        <p:spPr bwMode="auto">
          <a:xfrm>
            <a:off x="114300" y="1666875"/>
            <a:ext cx="4693663" cy="4429125"/>
          </a:xfrm>
          <a:prstGeom prst="rect">
            <a:avLst/>
          </a:prstGeom>
          <a:noFill/>
          <a:ln w="9525">
            <a:noFill/>
            <a:miter lim="800000"/>
            <a:headEnd/>
            <a:tailEnd/>
          </a:ln>
        </p:spPr>
      </p:pic>
      <p:pic>
        <p:nvPicPr>
          <p:cNvPr id="279555" name="Picture 3"/>
          <p:cNvPicPr>
            <a:picLocks noChangeAspect="1" noChangeArrowheads="1"/>
          </p:cNvPicPr>
          <p:nvPr/>
        </p:nvPicPr>
        <p:blipFill>
          <a:blip r:embed="rId8" cstate="print"/>
          <a:srcRect/>
          <a:stretch>
            <a:fillRect/>
          </a:stretch>
        </p:blipFill>
        <p:spPr bwMode="auto">
          <a:xfrm>
            <a:off x="119637" y="1666875"/>
            <a:ext cx="4693663" cy="4429125"/>
          </a:xfrm>
          <a:prstGeom prst="rect">
            <a:avLst/>
          </a:prstGeom>
          <a:noFill/>
          <a:ln w="9525">
            <a:noFill/>
            <a:miter lim="800000"/>
            <a:headEnd/>
            <a:tailEnd/>
          </a:ln>
        </p:spPr>
      </p:pic>
      <p:pic>
        <p:nvPicPr>
          <p:cNvPr id="280579" name="Picture 3"/>
          <p:cNvPicPr>
            <a:picLocks noChangeAspect="1" noChangeArrowheads="1"/>
          </p:cNvPicPr>
          <p:nvPr/>
        </p:nvPicPr>
        <p:blipFill>
          <a:blip r:embed="rId9" cstate="print"/>
          <a:srcRect/>
          <a:stretch>
            <a:fillRect/>
          </a:stretch>
        </p:blipFill>
        <p:spPr bwMode="auto">
          <a:xfrm>
            <a:off x="119638" y="1666876"/>
            <a:ext cx="4693662" cy="4429124"/>
          </a:xfrm>
          <a:prstGeom prst="rect">
            <a:avLst/>
          </a:prstGeom>
          <a:noFill/>
          <a:ln w="9525">
            <a:noFill/>
            <a:miter lim="800000"/>
            <a:headEnd/>
            <a:tailEnd/>
          </a:ln>
        </p:spPr>
      </p:pic>
      <p:graphicFrame>
        <p:nvGraphicFramePr>
          <p:cNvPr id="280580" name="Object 4"/>
          <p:cNvGraphicFramePr>
            <a:graphicFrameLocks noChangeAspect="1"/>
          </p:cNvGraphicFramePr>
          <p:nvPr/>
        </p:nvGraphicFramePr>
        <p:xfrm>
          <a:off x="5002213" y="2197100"/>
          <a:ext cx="3927475" cy="4132262"/>
        </p:xfrm>
        <a:graphic>
          <a:graphicData uri="http://schemas.openxmlformats.org/presentationml/2006/ole">
            <p:oleObj spid="_x0000_s230402" name="Equation" r:id="rId10" imgW="2311200" imgH="2565360" progId="Equation.DSMT4">
              <p:embed/>
            </p:oleObj>
          </a:graphicData>
        </a:graphic>
      </p:graphicFrame>
      <p:graphicFrame>
        <p:nvGraphicFramePr>
          <p:cNvPr id="280581" name="Object 8"/>
          <p:cNvGraphicFramePr>
            <a:graphicFrameLocks noChangeAspect="1"/>
          </p:cNvGraphicFramePr>
          <p:nvPr/>
        </p:nvGraphicFramePr>
        <p:xfrm>
          <a:off x="304800" y="6164263"/>
          <a:ext cx="4057650" cy="388937"/>
        </p:xfrm>
        <a:graphic>
          <a:graphicData uri="http://schemas.openxmlformats.org/presentationml/2006/ole">
            <p:oleObj spid="_x0000_s230403" name="Equation" r:id="rId11" imgW="2387520" imgH="241200" progId="Equation.DSMT4">
              <p:embed/>
            </p:oleObj>
          </a:graphicData>
        </a:graphic>
      </p:graphicFrame>
      <p:sp>
        <p:nvSpPr>
          <p:cNvPr id="14" name="Rectangle 6"/>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cs typeface="Times New Roman" pitchFamily="18" charset="0"/>
              </a:rPr>
              <a:t>               </a:t>
            </a:r>
            <a:r>
              <a:rPr kumimoji="1" lang="en-US" altLang="zh-CN" sz="2800" b="1" dirty="0" smtClean="0">
                <a:solidFill>
                  <a:schemeClr val="accent2"/>
                </a:solidFill>
                <a:latin typeface="Times New Roman" pitchFamily="18" charset="0"/>
                <a:cs typeface="Times New Roman" pitchFamily="18" charset="0"/>
              </a:rPr>
              <a:t>        </a:t>
            </a:r>
            <a:r>
              <a:rPr kumimoji="1" lang="en-US" altLang="zh-CN" sz="2800" b="1" dirty="0" err="1" smtClean="0">
                <a:solidFill>
                  <a:schemeClr val="accent2"/>
                </a:solidFill>
                <a:latin typeface="Times New Roman" pitchFamily="18" charset="0"/>
                <a:cs typeface="Times New Roman" pitchFamily="18" charset="0"/>
              </a:rPr>
              <a:t>Systematics</a:t>
            </a:r>
            <a:r>
              <a:rPr kumimoji="1" lang="en-US" altLang="zh-CN" sz="2800" b="1" dirty="0" smtClean="0">
                <a:solidFill>
                  <a:schemeClr val="accent2"/>
                </a:solidFill>
                <a:latin typeface="Times New Roman" pitchFamily="18" charset="0"/>
                <a:cs typeface="Times New Roman" pitchFamily="18" charset="0"/>
              </a:rPr>
              <a:t> of the </a:t>
            </a:r>
            <a:r>
              <a:rPr kumimoji="1" lang="en-US" altLang="zh-CN" sz="2800" b="1" dirty="0" err="1" smtClean="0">
                <a:solidFill>
                  <a:schemeClr val="accent2"/>
                </a:solidFill>
                <a:latin typeface="Times New Roman" pitchFamily="18" charset="0"/>
                <a:cs typeface="Times New Roman" pitchFamily="18" charset="0"/>
              </a:rPr>
              <a:t>densiy</a:t>
            </a:r>
            <a:r>
              <a:rPr kumimoji="1" lang="en-US" altLang="zh-CN" sz="2800" b="1" dirty="0" smtClean="0">
                <a:solidFill>
                  <a:schemeClr val="accent2"/>
                </a:solidFill>
                <a:latin typeface="Times New Roman" pitchFamily="18" charset="0"/>
                <a:cs typeface="Times New Roman" pitchFamily="18" charset="0"/>
              </a:rPr>
              <a:t> dependence of </a:t>
            </a:r>
            <a:r>
              <a:rPr kumimoji="1" lang="en-US" altLang="zh-CN" sz="2800" b="1" dirty="0" err="1" smtClean="0">
                <a:solidFill>
                  <a:schemeClr val="accent2"/>
                </a:solidFill>
                <a:latin typeface="Times New Roman" pitchFamily="18" charset="0"/>
                <a:cs typeface="Times New Roman" pitchFamily="18" charset="0"/>
              </a:rPr>
              <a:t>E</a:t>
            </a:r>
            <a:r>
              <a:rPr kumimoji="1" lang="en-US" altLang="zh-CN" sz="2800" b="1" baseline="-25000" dirty="0" err="1" smtClean="0">
                <a:solidFill>
                  <a:schemeClr val="accent2"/>
                </a:solidFill>
                <a:latin typeface="Times New Roman" pitchFamily="18" charset="0"/>
                <a:cs typeface="Times New Roman" pitchFamily="18" charset="0"/>
              </a:rPr>
              <a:t>sym</a:t>
            </a:r>
            <a:endParaRPr kumimoji="1" lang="zh-CN" altLang="en-US" sz="2800" b="1" dirty="0">
              <a:solidFill>
                <a:srgbClr val="FF0000"/>
              </a:solidFill>
              <a:latin typeface="Times New Roman" pitchFamily="18" charset="0"/>
              <a:cs typeface="Times New Roman" pitchFamily="18" charset="0"/>
            </a:endParaRPr>
          </a:p>
        </p:txBody>
      </p:sp>
      <p:sp>
        <p:nvSpPr>
          <p:cNvPr id="15" name="Text Box 18"/>
          <p:cNvSpPr txBox="1">
            <a:spLocks noChangeArrowheads="1"/>
          </p:cNvSpPr>
          <p:nvPr/>
        </p:nvSpPr>
        <p:spPr bwMode="auto">
          <a:xfrm>
            <a:off x="4813300" y="1587500"/>
            <a:ext cx="4279900" cy="710067"/>
          </a:xfrm>
          <a:prstGeom prst="rect">
            <a:avLst/>
          </a:prstGeom>
          <a:noFill/>
          <a:ln w="28575" algn="ctr">
            <a:noFill/>
            <a:miter lim="800000"/>
            <a:headEnd/>
            <a:tailEnd/>
          </a:ln>
        </p:spPr>
        <p:txBody>
          <a:bodyPr wrap="square" lIns="90000" tIns="46800" rIns="90000" bIns="46800">
            <a:spAutoFit/>
          </a:bodyPr>
          <a:lstStyle/>
          <a:p>
            <a:r>
              <a:rPr lang="en-US" altLang="zh-CN" sz="2000" b="1" dirty="0" smtClean="0">
                <a:solidFill>
                  <a:srgbClr val="3333FF"/>
                </a:solidFill>
                <a:latin typeface="Times New Roman" pitchFamily="18" charset="0"/>
              </a:rPr>
              <a:t>Phenomenological parameterizations in transport models for HIC’s</a:t>
            </a:r>
            <a:endParaRPr lang="en-US" altLang="zh-CN" sz="2000" b="1" dirty="0">
              <a:solidFill>
                <a:srgbClr val="3333FF"/>
              </a:solidFill>
              <a:latin typeface="Times New Roman" pitchFamily="18" charset="0"/>
            </a:endParaRPr>
          </a:p>
        </p:txBody>
      </p:sp>
      <p:sp>
        <p:nvSpPr>
          <p:cNvPr id="16" name="TextBox 15"/>
          <p:cNvSpPr txBox="1"/>
          <p:nvPr/>
        </p:nvSpPr>
        <p:spPr>
          <a:xfrm>
            <a:off x="8372646" y="6400800"/>
            <a:ext cx="813044" cy="430887"/>
          </a:xfrm>
          <a:prstGeom prst="rect">
            <a:avLst/>
          </a:prstGeom>
          <a:noFill/>
        </p:spPr>
        <p:txBody>
          <a:bodyPr wrap="none" rtlCol="0">
            <a:spAutoFit/>
          </a:bodyPr>
          <a:lstStyle/>
          <a:p>
            <a:r>
              <a:rPr lang="en-US" altLang="zh-CN" sz="2200" dirty="0" smtClean="0"/>
              <a:t>p. 13</a:t>
            </a:r>
            <a:endParaRPr lang="zh-CN" altLang="en-US" sz="2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38100" y="838200"/>
            <a:ext cx="9067800" cy="1143000"/>
          </a:xfrm>
        </p:spPr>
        <p:txBody>
          <a:bodyPr/>
          <a:lstStyle/>
          <a:p>
            <a:pPr eaLnBrk="1" hangingPunct="1"/>
            <a:r>
              <a:rPr lang="en-US" altLang="zh-CN" sz="3200" dirty="0" smtClean="0">
                <a:latin typeface="Times New Roman" pitchFamily="18" charset="0"/>
                <a:cs typeface="Times New Roman" pitchFamily="18" charset="0"/>
              </a:rPr>
              <a:t>The density curvature parameter and high density behavior of the symmetry energy</a:t>
            </a:r>
            <a:endParaRPr kumimoji="1" lang="en-US" altLang="zh-CN" sz="3200" dirty="0" smtClean="0">
              <a:solidFill>
                <a:srgbClr val="132584"/>
              </a:solidFill>
              <a:latin typeface="Times New Roman" pitchFamily="18" charset="0"/>
              <a:ea typeface="黑体" pitchFamily="49" charset="-122"/>
              <a:cs typeface="Times New Roman" pitchFamily="18" charset="0"/>
            </a:endParaRPr>
          </a:p>
        </p:txBody>
      </p:sp>
      <p:sp>
        <p:nvSpPr>
          <p:cNvPr id="22531" name="Rectangle 3"/>
          <p:cNvSpPr>
            <a:spLocks noGrp="1" noChangeArrowheads="1"/>
          </p:cNvSpPr>
          <p:nvPr>
            <p:ph type="subTitle" idx="1"/>
          </p:nvPr>
        </p:nvSpPr>
        <p:spPr>
          <a:xfrm>
            <a:off x="76200" y="1981200"/>
            <a:ext cx="9029700" cy="1524000"/>
          </a:xfrm>
        </p:spPr>
        <p:txBody>
          <a:bodyPr/>
          <a:lstStyle/>
          <a:p>
            <a:pPr eaLnBrk="1" hangingPunct="1"/>
            <a:r>
              <a:rPr kumimoji="1" lang="en-US" altLang="zh-CN" b="1" dirty="0" smtClean="0">
                <a:solidFill>
                  <a:srgbClr val="132584"/>
                </a:solidFill>
                <a:latin typeface="Times New Roman" pitchFamily="18" charset="0"/>
                <a:cs typeface="Times New Roman" pitchFamily="18" charset="0"/>
              </a:rPr>
              <a:t>Lie-Wen Chen (</a:t>
            </a:r>
            <a:r>
              <a:rPr kumimoji="1" lang="zh-CN" altLang="en-US" b="1" dirty="0" smtClean="0">
                <a:solidFill>
                  <a:srgbClr val="132584"/>
                </a:solidFill>
                <a:latin typeface="Times New Roman" pitchFamily="18" charset="0"/>
                <a:cs typeface="Times New Roman" pitchFamily="18" charset="0"/>
              </a:rPr>
              <a:t>陈列文</a:t>
            </a:r>
            <a:r>
              <a:rPr kumimoji="1" lang="en-US" altLang="zh-CN" b="1" dirty="0" smtClean="0">
                <a:solidFill>
                  <a:srgbClr val="132584"/>
                </a:solidFill>
                <a:latin typeface="Times New Roman" pitchFamily="18" charset="0"/>
                <a:cs typeface="Times New Roman" pitchFamily="18" charset="0"/>
              </a:rPr>
              <a:t>)</a:t>
            </a:r>
            <a:endParaRPr kumimoji="1" lang="en-US" altLang="zh-CN" dirty="0" smtClean="0">
              <a:solidFill>
                <a:srgbClr val="132584"/>
              </a:solidFill>
              <a:latin typeface="Times New Roman" pitchFamily="18" charset="0"/>
              <a:cs typeface="Times New Roman" pitchFamily="18" charset="0"/>
            </a:endParaRPr>
          </a:p>
          <a:p>
            <a:pPr eaLnBrk="1" hangingPunct="1"/>
            <a:r>
              <a:rPr kumimoji="1" lang="en-US" altLang="zh-CN" sz="2300" b="1" dirty="0" smtClean="0">
                <a:solidFill>
                  <a:srgbClr val="FF0000"/>
                </a:solidFill>
                <a:latin typeface="Times New Roman" pitchFamily="18" charset="0"/>
                <a:cs typeface="Times New Roman" pitchFamily="18" charset="0"/>
              </a:rPr>
              <a:t>Department of Physics and Astronomy</a:t>
            </a:r>
            <a:r>
              <a:rPr kumimoji="1" lang="en-US" altLang="zh-CN" sz="2300" b="1" dirty="0" smtClean="0">
                <a:solidFill>
                  <a:srgbClr val="12357C"/>
                </a:solidFill>
                <a:latin typeface="Times New Roman" pitchFamily="18" charset="0"/>
                <a:cs typeface="Times New Roman" pitchFamily="18" charset="0"/>
              </a:rPr>
              <a:t>, Shanghai Jiao Tong University</a:t>
            </a:r>
          </a:p>
          <a:p>
            <a:pPr eaLnBrk="1" hangingPunct="1"/>
            <a:r>
              <a:rPr kumimoji="1" lang="en-US" altLang="zh-CN" b="1" dirty="0" smtClean="0">
                <a:solidFill>
                  <a:srgbClr val="FF00FF"/>
                </a:solidFill>
                <a:latin typeface="Times New Roman" pitchFamily="18" charset="0"/>
                <a:cs typeface="Times New Roman" pitchFamily="18" charset="0"/>
              </a:rPr>
              <a:t>(lwchen@sjtu.edu.cn)</a:t>
            </a:r>
            <a:endParaRPr lang="en-US" altLang="zh-CN" b="1" dirty="0" smtClean="0">
              <a:solidFill>
                <a:srgbClr val="132584"/>
              </a:solidFill>
              <a:latin typeface="Times New Roman" pitchFamily="18" charset="0"/>
              <a:cs typeface="Times New Roman" pitchFamily="18" charset="0"/>
            </a:endParaRPr>
          </a:p>
        </p:txBody>
      </p:sp>
      <p:sp>
        <p:nvSpPr>
          <p:cNvPr id="22532" name="Text Box 4"/>
          <p:cNvSpPr txBox="1">
            <a:spLocks noChangeArrowheads="1"/>
          </p:cNvSpPr>
          <p:nvPr/>
        </p:nvSpPr>
        <p:spPr bwMode="auto">
          <a:xfrm>
            <a:off x="762000" y="5699204"/>
            <a:ext cx="7772400" cy="1107996"/>
          </a:xfrm>
          <a:prstGeom prst="rect">
            <a:avLst/>
          </a:prstGeom>
          <a:noFill/>
          <a:ln w="9525">
            <a:noFill/>
            <a:miter lim="800000"/>
            <a:headEnd/>
            <a:tailEnd/>
          </a:ln>
        </p:spPr>
        <p:txBody>
          <a:bodyPr wrap="square" anchor="b">
            <a:spAutoFit/>
          </a:bodyPr>
          <a:lstStyle/>
          <a:p>
            <a:r>
              <a:rPr kumimoji="1" lang="en-US" altLang="zh-CN" sz="2200" b="1" dirty="0" smtClean="0">
                <a:solidFill>
                  <a:srgbClr val="C00000"/>
                </a:solidFill>
                <a:latin typeface="Times New Roman" pitchFamily="18" charset="0"/>
                <a:cs typeface="Times New Roman" pitchFamily="18" charset="0"/>
              </a:rPr>
              <a:t>“International Workshop on Nuclear Dynamics and Thermodynamics”, in Honor of Prof. Joe </a:t>
            </a:r>
            <a:r>
              <a:rPr kumimoji="1" lang="en-US" altLang="zh-CN" sz="2200" b="1" dirty="0" err="1" smtClean="0">
                <a:solidFill>
                  <a:srgbClr val="C00000"/>
                </a:solidFill>
                <a:latin typeface="Times New Roman" pitchFamily="18" charset="0"/>
                <a:cs typeface="Times New Roman" pitchFamily="18" charset="0"/>
              </a:rPr>
              <a:t>Natowitz</a:t>
            </a:r>
            <a:r>
              <a:rPr kumimoji="1" lang="en-US" altLang="zh-CN" sz="2200" b="1" dirty="0" smtClean="0">
                <a:solidFill>
                  <a:srgbClr val="C00000"/>
                </a:solidFill>
                <a:latin typeface="Times New Roman" pitchFamily="18" charset="0"/>
                <a:cs typeface="Times New Roman" pitchFamily="18" charset="0"/>
              </a:rPr>
              <a:t>, TAMU, College Station, USA, August 19-22, </a:t>
            </a:r>
            <a:r>
              <a:rPr kumimoji="1" lang="en-US" altLang="zh-CN" sz="2200" b="1" dirty="0">
                <a:solidFill>
                  <a:srgbClr val="C00000"/>
                </a:solidFill>
                <a:latin typeface="Times New Roman" pitchFamily="18" charset="0"/>
                <a:cs typeface="Times New Roman" pitchFamily="18" charset="0"/>
              </a:rPr>
              <a:t>2013</a:t>
            </a:r>
            <a:endParaRPr kumimoji="1" lang="zh-CN" altLang="en-US" sz="2200" b="1" dirty="0">
              <a:solidFill>
                <a:srgbClr val="C00000"/>
              </a:solidFill>
              <a:latin typeface="Times New Roman" pitchFamily="18" charset="0"/>
              <a:cs typeface="Times New Roman" pitchFamily="18" charset="0"/>
            </a:endParaRPr>
          </a:p>
        </p:txBody>
      </p:sp>
      <p:sp>
        <p:nvSpPr>
          <p:cNvPr id="22533" name="Line 6"/>
          <p:cNvSpPr>
            <a:spLocks noChangeShapeType="1"/>
          </p:cNvSpPr>
          <p:nvPr/>
        </p:nvSpPr>
        <p:spPr bwMode="auto">
          <a:xfrm>
            <a:off x="50800" y="1981200"/>
            <a:ext cx="8458200" cy="0"/>
          </a:xfrm>
          <a:prstGeom prst="line">
            <a:avLst/>
          </a:prstGeom>
          <a:noFill/>
          <a:ln w="76200">
            <a:solidFill>
              <a:srgbClr val="6699FF"/>
            </a:solidFill>
            <a:round/>
            <a:headEnd/>
            <a:tailEnd/>
          </a:ln>
        </p:spPr>
        <p:txBody>
          <a:bodyPr anchor="b"/>
          <a:lstStyle/>
          <a:p>
            <a:endParaRPr lang="zh-CN" altLang="en-US"/>
          </a:p>
        </p:txBody>
      </p:sp>
      <p:sp>
        <p:nvSpPr>
          <p:cNvPr id="7" name="Rectangle 59"/>
          <p:cNvSpPr txBox="1">
            <a:spLocks noChangeArrowheads="1"/>
          </p:cNvSpPr>
          <p:nvPr/>
        </p:nvSpPr>
        <p:spPr bwMode="auto">
          <a:xfrm>
            <a:off x="533400" y="3611266"/>
            <a:ext cx="8229600" cy="1951334"/>
          </a:xfrm>
          <a:prstGeom prst="rect">
            <a:avLst/>
          </a:prstGeom>
          <a:noFill/>
          <a:ln w="9525">
            <a:noFill/>
            <a:miter lim="800000"/>
            <a:headEnd/>
            <a:tailEnd/>
          </a:ln>
        </p:spPr>
        <p:txBody>
          <a:bodyPr anchor="ctr" anchorCtr="1"/>
          <a:lstStyle/>
          <a:p>
            <a:pPr marL="609600" indent="-609600" algn="l">
              <a:lnSpc>
                <a:spcPct val="90000"/>
              </a:lnSpc>
              <a:spcBef>
                <a:spcPct val="20000"/>
              </a:spcBef>
              <a:buSzPct val="120000"/>
              <a:buFont typeface="Wingdings" pitchFamily="2" charset="2"/>
              <a:buChar char="l"/>
              <a:defRPr/>
            </a:pPr>
            <a:r>
              <a:rPr lang="en-US" altLang="zh-CN" b="1" kern="0" dirty="0">
                <a:solidFill>
                  <a:srgbClr val="0000FF"/>
                </a:solidFill>
                <a:latin typeface="Times New Roman" pitchFamily="18" charset="0"/>
                <a:ea typeface="+mn-ea"/>
                <a:cs typeface="Times New Roman" pitchFamily="18" charset="0"/>
              </a:rPr>
              <a:t>The symmetry </a:t>
            </a:r>
            <a:r>
              <a:rPr lang="en-US" altLang="zh-CN" b="1" kern="0" dirty="0" smtClean="0">
                <a:solidFill>
                  <a:srgbClr val="0000FF"/>
                </a:solidFill>
                <a:latin typeface="Times New Roman" pitchFamily="18" charset="0"/>
                <a:ea typeface="+mn-ea"/>
                <a:cs typeface="Times New Roman" pitchFamily="18" charset="0"/>
              </a:rPr>
              <a:t>energy </a:t>
            </a:r>
            <a:r>
              <a:rPr lang="en-US" altLang="zh-CN" b="1" kern="0" dirty="0" err="1" smtClean="0">
                <a:solidFill>
                  <a:srgbClr val="0000FF"/>
                </a:solidFill>
                <a:latin typeface="Times New Roman" pitchFamily="18" charset="0"/>
                <a:ea typeface="+mn-ea"/>
                <a:cs typeface="Times New Roman" pitchFamily="18" charset="0"/>
              </a:rPr>
              <a:t>Esym</a:t>
            </a:r>
            <a:r>
              <a:rPr lang="en-US" altLang="zh-CN" b="1" kern="0" dirty="0" smtClean="0">
                <a:solidFill>
                  <a:srgbClr val="0000FF"/>
                </a:solidFill>
                <a:latin typeface="Times New Roman" pitchFamily="18" charset="0"/>
                <a:ea typeface="+mn-ea"/>
                <a:cs typeface="Times New Roman" pitchFamily="18" charset="0"/>
              </a:rPr>
              <a:t> and its current constraints</a:t>
            </a:r>
          </a:p>
          <a:p>
            <a:pPr marL="609600" indent="-609600" algn="l">
              <a:lnSpc>
                <a:spcPct val="90000"/>
              </a:lnSpc>
              <a:spcBef>
                <a:spcPct val="20000"/>
              </a:spcBef>
              <a:buSzPct val="120000"/>
              <a:buFont typeface="Wingdings" pitchFamily="2" charset="2"/>
              <a:buChar char="l"/>
              <a:defRPr/>
            </a:pPr>
            <a:r>
              <a:rPr lang="en-US" altLang="zh-CN" b="1" kern="0" dirty="0" err="1" smtClean="0">
                <a:solidFill>
                  <a:srgbClr val="0000FF"/>
                </a:solidFill>
                <a:latin typeface="Times New Roman" pitchFamily="18" charset="0"/>
                <a:ea typeface="+mn-ea"/>
                <a:cs typeface="Times New Roman" pitchFamily="18" charset="0"/>
              </a:rPr>
              <a:t>Systematics</a:t>
            </a:r>
            <a:r>
              <a:rPr lang="en-US" altLang="zh-CN" b="1" kern="0" dirty="0" smtClean="0">
                <a:solidFill>
                  <a:srgbClr val="0000FF"/>
                </a:solidFill>
                <a:latin typeface="Times New Roman" pitchFamily="18" charset="0"/>
                <a:ea typeface="+mn-ea"/>
                <a:cs typeface="Times New Roman" pitchFamily="18" charset="0"/>
              </a:rPr>
              <a:t> of the density dependence of the </a:t>
            </a:r>
            <a:r>
              <a:rPr lang="en-US" altLang="zh-CN" b="1" kern="0" dirty="0" err="1" smtClean="0">
                <a:solidFill>
                  <a:srgbClr val="0000FF"/>
                </a:solidFill>
                <a:latin typeface="Times New Roman" pitchFamily="18" charset="0"/>
                <a:ea typeface="+mn-ea"/>
                <a:cs typeface="Times New Roman" pitchFamily="18" charset="0"/>
              </a:rPr>
              <a:t>Esym</a:t>
            </a:r>
            <a:endParaRPr lang="en-US" altLang="zh-CN" b="1" kern="0" dirty="0" smtClean="0">
              <a:solidFill>
                <a:srgbClr val="0000FF"/>
              </a:solidFill>
              <a:latin typeface="Times New Roman" pitchFamily="18" charset="0"/>
              <a:ea typeface="+mn-ea"/>
              <a:cs typeface="Times New Roman" pitchFamily="18" charset="0"/>
            </a:endParaRPr>
          </a:p>
          <a:p>
            <a:pPr marL="609600" indent="-609600" algn="l">
              <a:lnSpc>
                <a:spcPct val="90000"/>
              </a:lnSpc>
              <a:spcBef>
                <a:spcPct val="20000"/>
              </a:spcBef>
              <a:buSzPct val="120000"/>
              <a:buFont typeface="Wingdings" pitchFamily="2" charset="2"/>
              <a:buChar char="l"/>
              <a:defRPr/>
            </a:pPr>
            <a:r>
              <a:rPr lang="en-US" altLang="zh-CN" b="1" kern="0" dirty="0" smtClean="0">
                <a:solidFill>
                  <a:srgbClr val="0000FF"/>
                </a:solidFill>
                <a:latin typeface="Times New Roman" pitchFamily="18" charset="0"/>
                <a:ea typeface="+mn-ea"/>
                <a:cs typeface="Times New Roman" pitchFamily="18" charset="0"/>
              </a:rPr>
              <a:t>Information on the density curvature </a:t>
            </a:r>
            <a:r>
              <a:rPr lang="en-US" altLang="zh-CN" b="1" kern="0" dirty="0" err="1" smtClean="0">
                <a:solidFill>
                  <a:srgbClr val="0000FF"/>
                </a:solidFill>
                <a:latin typeface="Times New Roman" pitchFamily="18" charset="0"/>
                <a:ea typeface="+mn-ea"/>
                <a:cs typeface="Times New Roman" pitchFamily="18" charset="0"/>
              </a:rPr>
              <a:t>K</a:t>
            </a:r>
            <a:r>
              <a:rPr lang="en-US" altLang="zh-CN" b="1" kern="0" baseline="-25000" dirty="0" err="1" smtClean="0">
                <a:solidFill>
                  <a:srgbClr val="0000FF"/>
                </a:solidFill>
                <a:latin typeface="Times New Roman" pitchFamily="18" charset="0"/>
                <a:ea typeface="+mn-ea"/>
                <a:cs typeface="Times New Roman" pitchFamily="18" charset="0"/>
              </a:rPr>
              <a:t>sym</a:t>
            </a:r>
            <a:r>
              <a:rPr lang="en-US" altLang="zh-CN" b="1" kern="0" dirty="0" smtClean="0">
                <a:solidFill>
                  <a:srgbClr val="0000FF"/>
                </a:solidFill>
                <a:latin typeface="Times New Roman" pitchFamily="18" charset="0"/>
                <a:ea typeface="+mn-ea"/>
                <a:cs typeface="Times New Roman" pitchFamily="18" charset="0"/>
              </a:rPr>
              <a:t> </a:t>
            </a:r>
            <a:r>
              <a:rPr lang="en-US" altLang="zh-CN" b="1" kern="0" dirty="0">
                <a:solidFill>
                  <a:srgbClr val="0000FF"/>
                </a:solidFill>
                <a:latin typeface="Times New Roman" pitchFamily="18" charset="0"/>
                <a:ea typeface="+mn-ea"/>
                <a:cs typeface="Times New Roman" pitchFamily="18" charset="0"/>
              </a:rPr>
              <a:t>and the </a:t>
            </a:r>
            <a:r>
              <a:rPr lang="en-US" altLang="zh-CN" b="1" kern="0" dirty="0" smtClean="0">
                <a:solidFill>
                  <a:srgbClr val="0000FF"/>
                </a:solidFill>
                <a:latin typeface="Times New Roman" pitchFamily="18" charset="0"/>
                <a:ea typeface="+mn-ea"/>
                <a:cs typeface="Times New Roman" pitchFamily="18" charset="0"/>
              </a:rPr>
              <a:t>high density </a:t>
            </a:r>
            <a:r>
              <a:rPr lang="en-US" altLang="zh-CN" b="1" kern="0" dirty="0" err="1" smtClean="0">
                <a:solidFill>
                  <a:srgbClr val="0000FF"/>
                </a:solidFill>
                <a:latin typeface="Times New Roman" pitchFamily="18" charset="0"/>
                <a:ea typeface="+mn-ea"/>
                <a:cs typeface="Times New Roman" pitchFamily="18" charset="0"/>
              </a:rPr>
              <a:t>Esym</a:t>
            </a:r>
            <a:r>
              <a:rPr lang="en-US" altLang="zh-CN" b="1" kern="0" dirty="0" smtClean="0">
                <a:solidFill>
                  <a:srgbClr val="0000FF"/>
                </a:solidFill>
                <a:latin typeface="Times New Roman" pitchFamily="18" charset="0"/>
                <a:ea typeface="+mn-ea"/>
                <a:cs typeface="Times New Roman" pitchFamily="18" charset="0"/>
              </a:rPr>
              <a:t> from constraints at </a:t>
            </a:r>
            <a:r>
              <a:rPr lang="en-US" altLang="zh-CN" b="1" kern="0" dirty="0" err="1" smtClean="0">
                <a:solidFill>
                  <a:srgbClr val="0000FF"/>
                </a:solidFill>
                <a:latin typeface="Times New Roman" pitchFamily="18" charset="0"/>
                <a:ea typeface="+mn-ea"/>
                <a:cs typeface="Times New Roman" pitchFamily="18" charset="0"/>
              </a:rPr>
              <a:t>subsaturation</a:t>
            </a:r>
            <a:r>
              <a:rPr lang="en-US" altLang="zh-CN" b="1" kern="0" dirty="0" smtClean="0">
                <a:solidFill>
                  <a:srgbClr val="0000FF"/>
                </a:solidFill>
                <a:latin typeface="Times New Roman" pitchFamily="18" charset="0"/>
                <a:ea typeface="+mn-ea"/>
                <a:cs typeface="Times New Roman" pitchFamily="18" charset="0"/>
              </a:rPr>
              <a:t> densities </a:t>
            </a:r>
            <a:endParaRPr lang="en-US" altLang="zh-CN" b="1" kern="0" baseline="-25000" dirty="0">
              <a:solidFill>
                <a:srgbClr val="0000FF"/>
              </a:solidFill>
              <a:latin typeface="Times New Roman" pitchFamily="18" charset="0"/>
              <a:ea typeface="+mn-ea"/>
              <a:cs typeface="Times New Roman" pitchFamily="18" charset="0"/>
            </a:endParaRPr>
          </a:p>
          <a:p>
            <a:pPr marL="609600" indent="-609600" algn="l">
              <a:lnSpc>
                <a:spcPct val="90000"/>
              </a:lnSpc>
              <a:spcBef>
                <a:spcPct val="20000"/>
              </a:spcBef>
              <a:buSzPct val="120000"/>
              <a:buFont typeface="Wingdings" pitchFamily="2" charset="2"/>
              <a:buChar char="l"/>
              <a:defRPr/>
            </a:pPr>
            <a:r>
              <a:rPr lang="en-US" altLang="zh-CN" b="1" kern="0" dirty="0" smtClean="0">
                <a:solidFill>
                  <a:srgbClr val="0000FF"/>
                </a:solidFill>
                <a:latin typeface="Times New Roman" pitchFamily="18" charset="0"/>
                <a:ea typeface="+mn-ea"/>
                <a:cs typeface="Times New Roman" pitchFamily="18" charset="0"/>
              </a:rPr>
              <a:t>Summary</a:t>
            </a:r>
            <a:endParaRPr lang="zh-CN" altLang="en-US" b="1" kern="0" dirty="0">
              <a:solidFill>
                <a:srgbClr val="0000FF"/>
              </a:solidFill>
              <a:latin typeface="Times New Roman" pitchFamily="18" charset="0"/>
              <a:ea typeface="+mn-ea"/>
              <a:cs typeface="Times New Roman" pitchFamily="18" charset="0"/>
            </a:endParaRPr>
          </a:p>
        </p:txBody>
      </p:sp>
      <p:pic>
        <p:nvPicPr>
          <p:cNvPr id="22535" name="Picture 13"/>
          <p:cNvPicPr>
            <a:picLocks noChangeAspect="1" noChangeArrowheads="1"/>
          </p:cNvPicPr>
          <p:nvPr/>
        </p:nvPicPr>
        <p:blipFill>
          <a:blip r:embed="rId3" cstate="print"/>
          <a:srcRect/>
          <a:stretch>
            <a:fillRect/>
          </a:stretch>
        </p:blipFill>
        <p:spPr bwMode="auto">
          <a:xfrm>
            <a:off x="2463800" y="152400"/>
            <a:ext cx="2362200"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7" name="Picture 3"/>
          <p:cNvPicPr>
            <a:picLocks noChangeAspect="1" noChangeArrowheads="1"/>
          </p:cNvPicPr>
          <p:nvPr/>
        </p:nvPicPr>
        <p:blipFill>
          <a:blip r:embed="rId3" cstate="print"/>
          <a:srcRect/>
          <a:stretch>
            <a:fillRect/>
          </a:stretch>
        </p:blipFill>
        <p:spPr bwMode="auto">
          <a:xfrm>
            <a:off x="25400" y="863600"/>
            <a:ext cx="6172200" cy="5547680"/>
          </a:xfrm>
          <a:prstGeom prst="rect">
            <a:avLst/>
          </a:prstGeom>
          <a:noFill/>
          <a:ln w="9525">
            <a:noFill/>
            <a:miter lim="800000"/>
            <a:headEnd/>
            <a:tailEnd/>
          </a:ln>
        </p:spPr>
      </p:pic>
      <p:graphicFrame>
        <p:nvGraphicFramePr>
          <p:cNvPr id="280581" name="Object 8"/>
          <p:cNvGraphicFramePr>
            <a:graphicFrameLocks noChangeAspect="1"/>
          </p:cNvGraphicFramePr>
          <p:nvPr/>
        </p:nvGraphicFramePr>
        <p:xfrm>
          <a:off x="6197600" y="4343400"/>
          <a:ext cx="2589212" cy="819150"/>
        </p:xfrm>
        <a:graphic>
          <a:graphicData uri="http://schemas.openxmlformats.org/presentationml/2006/ole">
            <p:oleObj spid="_x0000_s239618" name="Equation" r:id="rId4" imgW="1523880" imgH="507960" progId="Equation.DSMT4">
              <p:embed/>
            </p:oleObj>
          </a:graphicData>
        </a:graphic>
      </p:graphicFrame>
      <p:graphicFrame>
        <p:nvGraphicFramePr>
          <p:cNvPr id="239620" name="Object 8"/>
          <p:cNvGraphicFramePr>
            <a:graphicFrameLocks noChangeAspect="1"/>
          </p:cNvGraphicFramePr>
          <p:nvPr/>
        </p:nvGraphicFramePr>
        <p:xfrm>
          <a:off x="6163919" y="1951038"/>
          <a:ext cx="2903881" cy="1858962"/>
        </p:xfrm>
        <a:graphic>
          <a:graphicData uri="http://schemas.openxmlformats.org/presentationml/2006/ole">
            <p:oleObj spid="_x0000_s239620" name="Equation" r:id="rId5" imgW="2070000" imgH="1396800" progId="Equation.DSMT4">
              <p:embed/>
            </p:oleObj>
          </a:graphicData>
        </a:graphic>
      </p:graphicFrame>
      <p:sp>
        <p:nvSpPr>
          <p:cNvPr id="6" name="Rectangle 6"/>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cs typeface="Times New Roman" pitchFamily="18" charset="0"/>
              </a:rPr>
              <a:t>               </a:t>
            </a:r>
            <a:r>
              <a:rPr kumimoji="1" lang="en-US" altLang="zh-CN" sz="2800" b="1" dirty="0" smtClean="0">
                <a:solidFill>
                  <a:schemeClr val="accent2"/>
                </a:solidFill>
                <a:latin typeface="Times New Roman" pitchFamily="18" charset="0"/>
                <a:cs typeface="Times New Roman" pitchFamily="18" charset="0"/>
              </a:rPr>
              <a:t>        </a:t>
            </a:r>
            <a:r>
              <a:rPr kumimoji="1" lang="en-US" altLang="zh-CN" sz="2800" b="1" dirty="0" err="1" smtClean="0">
                <a:solidFill>
                  <a:schemeClr val="accent2"/>
                </a:solidFill>
                <a:latin typeface="Times New Roman" pitchFamily="18" charset="0"/>
                <a:cs typeface="Times New Roman" pitchFamily="18" charset="0"/>
              </a:rPr>
              <a:t>Systematics</a:t>
            </a:r>
            <a:r>
              <a:rPr kumimoji="1" lang="en-US" altLang="zh-CN" sz="2800" b="1" dirty="0" smtClean="0">
                <a:solidFill>
                  <a:schemeClr val="accent2"/>
                </a:solidFill>
                <a:latin typeface="Times New Roman" pitchFamily="18" charset="0"/>
                <a:cs typeface="Times New Roman" pitchFamily="18" charset="0"/>
              </a:rPr>
              <a:t> of the </a:t>
            </a:r>
            <a:r>
              <a:rPr kumimoji="1" lang="en-US" altLang="zh-CN" sz="2800" b="1" dirty="0" err="1" smtClean="0">
                <a:solidFill>
                  <a:schemeClr val="accent2"/>
                </a:solidFill>
                <a:latin typeface="Times New Roman" pitchFamily="18" charset="0"/>
                <a:cs typeface="Times New Roman" pitchFamily="18" charset="0"/>
              </a:rPr>
              <a:t>densiy</a:t>
            </a:r>
            <a:r>
              <a:rPr kumimoji="1" lang="en-US" altLang="zh-CN" sz="2800" b="1" dirty="0" smtClean="0">
                <a:solidFill>
                  <a:schemeClr val="accent2"/>
                </a:solidFill>
                <a:latin typeface="Times New Roman" pitchFamily="18" charset="0"/>
                <a:cs typeface="Times New Roman" pitchFamily="18" charset="0"/>
              </a:rPr>
              <a:t> dependence of </a:t>
            </a:r>
            <a:r>
              <a:rPr kumimoji="1" lang="en-US" altLang="zh-CN" sz="2800" b="1" dirty="0" err="1" smtClean="0">
                <a:solidFill>
                  <a:schemeClr val="accent2"/>
                </a:solidFill>
                <a:latin typeface="Times New Roman" pitchFamily="18" charset="0"/>
                <a:cs typeface="Times New Roman" pitchFamily="18" charset="0"/>
              </a:rPr>
              <a:t>E</a:t>
            </a:r>
            <a:r>
              <a:rPr kumimoji="1" lang="en-US" altLang="zh-CN" sz="2800" b="1" baseline="-25000" dirty="0" err="1" smtClean="0">
                <a:solidFill>
                  <a:schemeClr val="accent2"/>
                </a:solidFill>
                <a:latin typeface="Times New Roman" pitchFamily="18" charset="0"/>
                <a:cs typeface="Times New Roman" pitchFamily="18" charset="0"/>
              </a:rPr>
              <a:t>sym</a:t>
            </a:r>
            <a:endParaRPr kumimoji="1" lang="zh-CN" altLang="en-US" sz="2800" b="1" dirty="0">
              <a:solidFill>
                <a:srgbClr val="FF0000"/>
              </a:solidFill>
              <a:latin typeface="Times New Roman" pitchFamily="18" charset="0"/>
              <a:cs typeface="Times New Roman" pitchFamily="18" charset="0"/>
            </a:endParaRPr>
          </a:p>
        </p:txBody>
      </p:sp>
      <p:sp>
        <p:nvSpPr>
          <p:cNvPr id="7" name="Text Box 18"/>
          <p:cNvSpPr txBox="1">
            <a:spLocks noChangeArrowheads="1"/>
          </p:cNvSpPr>
          <p:nvPr/>
        </p:nvSpPr>
        <p:spPr bwMode="auto">
          <a:xfrm>
            <a:off x="6172200" y="1057177"/>
            <a:ext cx="2667000" cy="771623"/>
          </a:xfrm>
          <a:prstGeom prst="rect">
            <a:avLst/>
          </a:prstGeom>
          <a:noFill/>
          <a:ln w="28575" algn="ctr">
            <a:noFill/>
            <a:miter lim="800000"/>
            <a:headEnd/>
            <a:tailEnd/>
          </a:ln>
        </p:spPr>
        <p:txBody>
          <a:bodyPr wrap="square" lIns="90000" tIns="46800" rIns="90000" bIns="46800">
            <a:spAutoFit/>
          </a:bodyPr>
          <a:lstStyle/>
          <a:p>
            <a:pPr algn="l"/>
            <a:r>
              <a:rPr lang="en-US" altLang="zh-CN" sz="2200" b="1" dirty="0" smtClean="0">
                <a:solidFill>
                  <a:srgbClr val="3333FF"/>
                </a:solidFill>
                <a:latin typeface="Times New Roman" pitchFamily="18" charset="0"/>
              </a:rPr>
              <a:t>Linear correlation at different densities</a:t>
            </a:r>
            <a:endParaRPr lang="en-US" altLang="zh-CN" sz="2200" b="1" dirty="0">
              <a:solidFill>
                <a:srgbClr val="3333FF"/>
              </a:solidFill>
              <a:latin typeface="Times New Roman" pitchFamily="18" charset="0"/>
            </a:endParaRPr>
          </a:p>
        </p:txBody>
      </p:sp>
      <p:sp>
        <p:nvSpPr>
          <p:cNvPr id="8" name="TextBox 7"/>
          <p:cNvSpPr txBox="1"/>
          <p:nvPr/>
        </p:nvSpPr>
        <p:spPr>
          <a:xfrm>
            <a:off x="8372646" y="6400800"/>
            <a:ext cx="813044" cy="430887"/>
          </a:xfrm>
          <a:prstGeom prst="rect">
            <a:avLst/>
          </a:prstGeom>
          <a:noFill/>
        </p:spPr>
        <p:txBody>
          <a:bodyPr wrap="none" rtlCol="0">
            <a:spAutoFit/>
          </a:bodyPr>
          <a:lstStyle/>
          <a:p>
            <a:r>
              <a:rPr lang="en-US" altLang="zh-CN" sz="2200" dirty="0" smtClean="0"/>
              <a:t>p. 14</a:t>
            </a:r>
            <a:endParaRPr lang="zh-CN" altLang="en-US" sz="2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8" name="Picture 4"/>
          <p:cNvPicPr>
            <a:picLocks noChangeAspect="1" noChangeArrowheads="1"/>
          </p:cNvPicPr>
          <p:nvPr/>
        </p:nvPicPr>
        <p:blipFill>
          <a:blip r:embed="rId3" cstate="print"/>
          <a:srcRect/>
          <a:stretch>
            <a:fillRect/>
          </a:stretch>
        </p:blipFill>
        <p:spPr bwMode="auto">
          <a:xfrm>
            <a:off x="12699" y="881063"/>
            <a:ext cx="6074307" cy="5586412"/>
          </a:xfrm>
          <a:prstGeom prst="rect">
            <a:avLst/>
          </a:prstGeom>
          <a:noFill/>
          <a:ln w="9525">
            <a:noFill/>
            <a:miter lim="800000"/>
            <a:headEnd/>
            <a:tailEnd/>
          </a:ln>
        </p:spPr>
      </p:pic>
      <p:graphicFrame>
        <p:nvGraphicFramePr>
          <p:cNvPr id="236549" name="Object 8"/>
          <p:cNvGraphicFramePr>
            <a:graphicFrameLocks noChangeAspect="1"/>
          </p:cNvGraphicFramePr>
          <p:nvPr/>
        </p:nvGraphicFramePr>
        <p:xfrm>
          <a:off x="6248400" y="4267200"/>
          <a:ext cx="2365375" cy="1323975"/>
        </p:xfrm>
        <a:graphic>
          <a:graphicData uri="http://schemas.openxmlformats.org/presentationml/2006/ole">
            <p:oleObj spid="_x0000_s238595" name="Equation" r:id="rId4" imgW="1511280" imgH="888840" progId="Equation.DSMT4">
              <p:embed/>
            </p:oleObj>
          </a:graphicData>
        </a:graphic>
      </p:graphicFrame>
      <p:graphicFrame>
        <p:nvGraphicFramePr>
          <p:cNvPr id="238596" name="Object 4"/>
          <p:cNvGraphicFramePr>
            <a:graphicFrameLocks noChangeAspect="1"/>
          </p:cNvGraphicFramePr>
          <p:nvPr/>
        </p:nvGraphicFramePr>
        <p:xfrm>
          <a:off x="6096000" y="1981200"/>
          <a:ext cx="3017692" cy="1825625"/>
        </p:xfrm>
        <a:graphic>
          <a:graphicData uri="http://schemas.openxmlformats.org/presentationml/2006/ole">
            <p:oleObj spid="_x0000_s238596" name="Equation" r:id="rId5" imgW="2108160" imgH="1346040" progId="Equation.DSMT4">
              <p:embed/>
            </p:oleObj>
          </a:graphicData>
        </a:graphic>
      </p:graphicFrame>
      <p:sp>
        <p:nvSpPr>
          <p:cNvPr id="6" name="Rectangle 6"/>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cs typeface="Times New Roman" pitchFamily="18" charset="0"/>
              </a:rPr>
              <a:t>               </a:t>
            </a:r>
            <a:r>
              <a:rPr kumimoji="1" lang="en-US" altLang="zh-CN" sz="2800" b="1" dirty="0" smtClean="0">
                <a:solidFill>
                  <a:schemeClr val="accent2"/>
                </a:solidFill>
                <a:latin typeface="Times New Roman" pitchFamily="18" charset="0"/>
                <a:cs typeface="Times New Roman" pitchFamily="18" charset="0"/>
              </a:rPr>
              <a:t>        </a:t>
            </a:r>
            <a:r>
              <a:rPr kumimoji="1" lang="en-US" altLang="zh-CN" sz="2800" b="1" dirty="0" err="1" smtClean="0">
                <a:solidFill>
                  <a:schemeClr val="accent2"/>
                </a:solidFill>
                <a:latin typeface="Times New Roman" pitchFamily="18" charset="0"/>
                <a:cs typeface="Times New Roman" pitchFamily="18" charset="0"/>
              </a:rPr>
              <a:t>Systematics</a:t>
            </a:r>
            <a:r>
              <a:rPr kumimoji="1" lang="en-US" altLang="zh-CN" sz="2800" b="1" dirty="0" smtClean="0">
                <a:solidFill>
                  <a:schemeClr val="accent2"/>
                </a:solidFill>
                <a:latin typeface="Times New Roman" pitchFamily="18" charset="0"/>
                <a:cs typeface="Times New Roman" pitchFamily="18" charset="0"/>
              </a:rPr>
              <a:t> of the </a:t>
            </a:r>
            <a:r>
              <a:rPr kumimoji="1" lang="en-US" altLang="zh-CN" sz="2800" b="1" dirty="0" err="1" smtClean="0">
                <a:solidFill>
                  <a:schemeClr val="accent2"/>
                </a:solidFill>
                <a:latin typeface="Times New Roman" pitchFamily="18" charset="0"/>
                <a:cs typeface="Times New Roman" pitchFamily="18" charset="0"/>
              </a:rPr>
              <a:t>densiy</a:t>
            </a:r>
            <a:r>
              <a:rPr kumimoji="1" lang="en-US" altLang="zh-CN" sz="2800" b="1" dirty="0" smtClean="0">
                <a:solidFill>
                  <a:schemeClr val="accent2"/>
                </a:solidFill>
                <a:latin typeface="Times New Roman" pitchFamily="18" charset="0"/>
                <a:cs typeface="Times New Roman" pitchFamily="18" charset="0"/>
              </a:rPr>
              <a:t> dependence of </a:t>
            </a:r>
            <a:r>
              <a:rPr kumimoji="1" lang="en-US" altLang="zh-CN" sz="2800" b="1" dirty="0" err="1" smtClean="0">
                <a:solidFill>
                  <a:schemeClr val="accent2"/>
                </a:solidFill>
                <a:latin typeface="Times New Roman" pitchFamily="18" charset="0"/>
                <a:cs typeface="Times New Roman" pitchFamily="18" charset="0"/>
              </a:rPr>
              <a:t>E</a:t>
            </a:r>
            <a:r>
              <a:rPr kumimoji="1" lang="en-US" altLang="zh-CN" sz="2800" b="1" baseline="-25000" dirty="0" err="1" smtClean="0">
                <a:solidFill>
                  <a:schemeClr val="accent2"/>
                </a:solidFill>
                <a:latin typeface="Times New Roman" pitchFamily="18" charset="0"/>
                <a:cs typeface="Times New Roman" pitchFamily="18" charset="0"/>
              </a:rPr>
              <a:t>sym</a:t>
            </a:r>
            <a:endParaRPr kumimoji="1" lang="zh-CN" altLang="en-US" sz="2800" b="1" dirty="0">
              <a:solidFill>
                <a:srgbClr val="FF0000"/>
              </a:solidFill>
              <a:latin typeface="Times New Roman" pitchFamily="18" charset="0"/>
              <a:cs typeface="Times New Roman" pitchFamily="18" charset="0"/>
            </a:endParaRPr>
          </a:p>
        </p:txBody>
      </p:sp>
      <p:sp>
        <p:nvSpPr>
          <p:cNvPr id="7" name="Text Box 18"/>
          <p:cNvSpPr txBox="1">
            <a:spLocks noChangeArrowheads="1"/>
          </p:cNvSpPr>
          <p:nvPr/>
        </p:nvSpPr>
        <p:spPr bwMode="auto">
          <a:xfrm>
            <a:off x="6400800" y="914400"/>
            <a:ext cx="2386012" cy="1017844"/>
          </a:xfrm>
          <a:prstGeom prst="rect">
            <a:avLst/>
          </a:prstGeom>
          <a:noFill/>
          <a:ln w="28575" algn="ctr">
            <a:noFill/>
            <a:miter lim="800000"/>
            <a:headEnd/>
            <a:tailEnd/>
          </a:ln>
        </p:spPr>
        <p:txBody>
          <a:bodyPr wrap="square" lIns="90000" tIns="46800" rIns="90000" bIns="46800">
            <a:spAutoFit/>
          </a:bodyPr>
          <a:lstStyle/>
          <a:p>
            <a:pPr algn="l"/>
            <a:r>
              <a:rPr lang="en-US" altLang="zh-CN" sz="2000" b="1" dirty="0" smtClean="0">
                <a:solidFill>
                  <a:srgbClr val="FF0000"/>
                </a:solidFill>
                <a:latin typeface="Times New Roman" pitchFamily="18" charset="0"/>
              </a:rPr>
              <a:t>Density slope L:</a:t>
            </a:r>
          </a:p>
          <a:p>
            <a:pPr algn="l"/>
            <a:r>
              <a:rPr lang="en-US" altLang="zh-CN" sz="2000" b="1" dirty="0" smtClean="0">
                <a:solidFill>
                  <a:srgbClr val="3333FF"/>
                </a:solidFill>
                <a:latin typeface="Times New Roman" pitchFamily="18" charset="0"/>
              </a:rPr>
              <a:t>Linear correlation at different densities</a:t>
            </a:r>
            <a:endParaRPr lang="en-US" altLang="zh-CN" sz="2000" b="1" dirty="0">
              <a:solidFill>
                <a:srgbClr val="3333FF"/>
              </a:solidFill>
              <a:latin typeface="Times New Roman" pitchFamily="18" charset="0"/>
            </a:endParaRPr>
          </a:p>
        </p:txBody>
      </p:sp>
      <p:sp>
        <p:nvSpPr>
          <p:cNvPr id="8" name="TextBox 7"/>
          <p:cNvSpPr txBox="1"/>
          <p:nvPr/>
        </p:nvSpPr>
        <p:spPr>
          <a:xfrm>
            <a:off x="8372646" y="6400800"/>
            <a:ext cx="813044" cy="430887"/>
          </a:xfrm>
          <a:prstGeom prst="rect">
            <a:avLst/>
          </a:prstGeom>
          <a:noFill/>
        </p:spPr>
        <p:txBody>
          <a:bodyPr wrap="none" rtlCol="0">
            <a:spAutoFit/>
          </a:bodyPr>
          <a:lstStyle/>
          <a:p>
            <a:r>
              <a:rPr lang="en-US" altLang="zh-CN" sz="2200" dirty="0" smtClean="0"/>
              <a:t>p. 15</a:t>
            </a:r>
            <a:endParaRPr lang="zh-CN" altLang="en-US" sz="2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19"/>
          <p:cNvPicPr>
            <a:picLocks noChangeAspect="1" noChangeArrowheads="1"/>
          </p:cNvPicPr>
          <p:nvPr/>
        </p:nvPicPr>
        <p:blipFill>
          <a:blip r:embed="rId3" cstate="print"/>
          <a:srcRect/>
          <a:stretch>
            <a:fillRect/>
          </a:stretch>
        </p:blipFill>
        <p:spPr bwMode="auto">
          <a:xfrm>
            <a:off x="7315200" y="1020763"/>
            <a:ext cx="1239838" cy="579437"/>
          </a:xfrm>
          <a:prstGeom prst="rect">
            <a:avLst/>
          </a:prstGeom>
          <a:noFill/>
          <a:ln w="28575" algn="ctr">
            <a:noFill/>
            <a:miter lim="800000"/>
            <a:headEnd/>
            <a:tailEnd/>
          </a:ln>
        </p:spPr>
      </p:pic>
      <p:grpSp>
        <p:nvGrpSpPr>
          <p:cNvPr id="2" name="Group 14"/>
          <p:cNvGrpSpPr>
            <a:grpSpLocks/>
          </p:cNvGrpSpPr>
          <p:nvPr/>
        </p:nvGrpSpPr>
        <p:grpSpPr bwMode="auto">
          <a:xfrm>
            <a:off x="0" y="889000"/>
            <a:ext cx="6905625" cy="711200"/>
            <a:chOff x="144" y="912"/>
            <a:chExt cx="7566" cy="744"/>
          </a:xfrm>
        </p:grpSpPr>
        <p:pic>
          <p:nvPicPr>
            <p:cNvPr id="11277" name="Picture 15"/>
            <p:cNvPicPr>
              <a:picLocks noChangeAspect="1" noChangeArrowheads="1"/>
            </p:cNvPicPr>
            <p:nvPr/>
          </p:nvPicPr>
          <p:blipFill>
            <a:blip r:embed="rId4" cstate="print"/>
            <a:srcRect/>
            <a:stretch>
              <a:fillRect/>
            </a:stretch>
          </p:blipFill>
          <p:spPr bwMode="auto">
            <a:xfrm>
              <a:off x="144" y="912"/>
              <a:ext cx="4472" cy="744"/>
            </a:xfrm>
            <a:prstGeom prst="rect">
              <a:avLst/>
            </a:prstGeom>
            <a:noFill/>
            <a:ln w="28575" algn="ctr">
              <a:noFill/>
              <a:miter lim="800000"/>
              <a:headEnd/>
              <a:tailEnd/>
            </a:ln>
          </p:spPr>
        </p:pic>
        <p:pic>
          <p:nvPicPr>
            <p:cNvPr id="11278" name="Picture 16"/>
            <p:cNvPicPr>
              <a:picLocks noChangeAspect="1" noChangeArrowheads="1"/>
            </p:cNvPicPr>
            <p:nvPr/>
          </p:nvPicPr>
          <p:blipFill>
            <a:blip r:embed="rId5" cstate="print"/>
            <a:srcRect/>
            <a:stretch>
              <a:fillRect/>
            </a:stretch>
          </p:blipFill>
          <p:spPr bwMode="auto">
            <a:xfrm>
              <a:off x="4656" y="994"/>
              <a:ext cx="3054" cy="638"/>
            </a:xfrm>
            <a:prstGeom prst="rect">
              <a:avLst/>
            </a:prstGeom>
            <a:noFill/>
            <a:ln w="28575" algn="ctr">
              <a:noFill/>
              <a:miter lim="800000"/>
              <a:headEnd/>
              <a:tailEnd/>
            </a:ln>
          </p:spPr>
        </p:pic>
      </p:grpSp>
      <p:graphicFrame>
        <p:nvGraphicFramePr>
          <p:cNvPr id="237572" name="Object 3"/>
          <p:cNvGraphicFramePr>
            <a:graphicFrameLocks noChangeAspect="1"/>
          </p:cNvGraphicFramePr>
          <p:nvPr/>
        </p:nvGraphicFramePr>
        <p:xfrm>
          <a:off x="1150937" y="1997075"/>
          <a:ext cx="2287587" cy="387350"/>
        </p:xfrm>
        <a:graphic>
          <a:graphicData uri="http://schemas.openxmlformats.org/presentationml/2006/ole">
            <p:oleObj spid="_x0000_s237572" name="Equation" r:id="rId6" imgW="1346040" imgH="241200" progId="Equation.DSMT4">
              <p:embed/>
            </p:oleObj>
          </a:graphicData>
        </a:graphic>
      </p:graphicFrame>
      <p:graphicFrame>
        <p:nvGraphicFramePr>
          <p:cNvPr id="237573" name="Object 4"/>
          <p:cNvGraphicFramePr>
            <a:graphicFrameLocks noChangeAspect="1"/>
          </p:cNvGraphicFramePr>
          <p:nvPr/>
        </p:nvGraphicFramePr>
        <p:xfrm>
          <a:off x="5199062" y="1816100"/>
          <a:ext cx="3106738" cy="774700"/>
        </p:xfrm>
        <a:graphic>
          <a:graphicData uri="http://schemas.openxmlformats.org/presentationml/2006/ole">
            <p:oleObj spid="_x0000_s237573" name="Equation" r:id="rId7" imgW="1828800" imgH="482400" progId="Equation.DSMT4">
              <p:embed/>
            </p:oleObj>
          </a:graphicData>
        </a:graphic>
      </p:graphicFrame>
      <p:sp>
        <p:nvSpPr>
          <p:cNvPr id="14" name="左右箭头 13"/>
          <p:cNvSpPr/>
          <p:nvPr/>
        </p:nvSpPr>
        <p:spPr bwMode="auto">
          <a:xfrm>
            <a:off x="3551237" y="1958975"/>
            <a:ext cx="1406525" cy="533400"/>
          </a:xfrm>
          <a:prstGeom prst="leftRightArrow">
            <a:avLst/>
          </a:prstGeom>
          <a:solidFill>
            <a:srgbClr val="DDDDDD"/>
          </a:solidFill>
          <a:ln w="28575" cap="flat" cmpd="sng" algn="ctr">
            <a:solidFill>
              <a:srgbClr val="922706"/>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a typeface="黑体" pitchFamily="2" charset="-122"/>
            </a:endParaRPr>
          </a:p>
        </p:txBody>
      </p:sp>
      <p:graphicFrame>
        <p:nvGraphicFramePr>
          <p:cNvPr id="237574" name="Object 8"/>
          <p:cNvGraphicFramePr>
            <a:graphicFrameLocks noChangeAspect="1"/>
          </p:cNvGraphicFramePr>
          <p:nvPr/>
        </p:nvGraphicFramePr>
        <p:xfrm>
          <a:off x="993775" y="2895600"/>
          <a:ext cx="7531100" cy="1185863"/>
        </p:xfrm>
        <a:graphic>
          <a:graphicData uri="http://schemas.openxmlformats.org/presentationml/2006/ole">
            <p:oleObj spid="_x0000_s237574" name="Equation" r:id="rId8" imgW="4431960" imgH="736560" progId="Equation.DSMT4">
              <p:embed/>
            </p:oleObj>
          </a:graphicData>
        </a:graphic>
      </p:graphicFrame>
      <p:sp>
        <p:nvSpPr>
          <p:cNvPr id="12" name="Rectangle 6"/>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cs typeface="Times New Roman" pitchFamily="18" charset="0"/>
              </a:rPr>
              <a:t>               </a:t>
            </a:r>
            <a:r>
              <a:rPr kumimoji="1" lang="en-US" altLang="zh-CN" sz="2800" b="1" dirty="0" smtClean="0">
                <a:solidFill>
                  <a:schemeClr val="accent2"/>
                </a:solidFill>
                <a:latin typeface="Times New Roman" pitchFamily="18" charset="0"/>
                <a:cs typeface="Times New Roman" pitchFamily="18" charset="0"/>
              </a:rPr>
              <a:t>        </a:t>
            </a:r>
            <a:r>
              <a:rPr kumimoji="1" lang="en-US" altLang="zh-CN" sz="2800" b="1" dirty="0" err="1" smtClean="0">
                <a:solidFill>
                  <a:schemeClr val="accent2"/>
                </a:solidFill>
                <a:latin typeface="Times New Roman" pitchFamily="18" charset="0"/>
                <a:cs typeface="Times New Roman" pitchFamily="18" charset="0"/>
              </a:rPr>
              <a:t>Systematics</a:t>
            </a:r>
            <a:r>
              <a:rPr kumimoji="1" lang="en-US" altLang="zh-CN" sz="2800" b="1" dirty="0" smtClean="0">
                <a:solidFill>
                  <a:schemeClr val="accent2"/>
                </a:solidFill>
                <a:latin typeface="Times New Roman" pitchFamily="18" charset="0"/>
                <a:cs typeface="Times New Roman" pitchFamily="18" charset="0"/>
              </a:rPr>
              <a:t> of the </a:t>
            </a:r>
            <a:r>
              <a:rPr kumimoji="1" lang="en-US" altLang="zh-CN" sz="2800" b="1" dirty="0" err="1" smtClean="0">
                <a:solidFill>
                  <a:schemeClr val="accent2"/>
                </a:solidFill>
                <a:latin typeface="Times New Roman" pitchFamily="18" charset="0"/>
                <a:cs typeface="Times New Roman" pitchFamily="18" charset="0"/>
              </a:rPr>
              <a:t>densiy</a:t>
            </a:r>
            <a:r>
              <a:rPr kumimoji="1" lang="en-US" altLang="zh-CN" sz="2800" b="1" dirty="0" smtClean="0">
                <a:solidFill>
                  <a:schemeClr val="accent2"/>
                </a:solidFill>
                <a:latin typeface="Times New Roman" pitchFamily="18" charset="0"/>
                <a:cs typeface="Times New Roman" pitchFamily="18" charset="0"/>
              </a:rPr>
              <a:t> dependence of </a:t>
            </a:r>
            <a:r>
              <a:rPr kumimoji="1" lang="en-US" altLang="zh-CN" sz="2800" b="1" dirty="0" err="1" smtClean="0">
                <a:solidFill>
                  <a:schemeClr val="accent2"/>
                </a:solidFill>
                <a:latin typeface="Times New Roman" pitchFamily="18" charset="0"/>
                <a:cs typeface="Times New Roman" pitchFamily="18" charset="0"/>
              </a:rPr>
              <a:t>E</a:t>
            </a:r>
            <a:r>
              <a:rPr kumimoji="1" lang="en-US" altLang="zh-CN" sz="2800" b="1" baseline="-25000" dirty="0" err="1" smtClean="0">
                <a:solidFill>
                  <a:schemeClr val="accent2"/>
                </a:solidFill>
                <a:latin typeface="Times New Roman" pitchFamily="18" charset="0"/>
                <a:cs typeface="Times New Roman" pitchFamily="18" charset="0"/>
              </a:rPr>
              <a:t>sym</a:t>
            </a:r>
            <a:endParaRPr kumimoji="1" lang="zh-CN" altLang="en-US" sz="2800" b="1" dirty="0">
              <a:solidFill>
                <a:srgbClr val="FF0000"/>
              </a:solidFill>
              <a:latin typeface="Times New Roman" pitchFamily="18" charset="0"/>
              <a:cs typeface="Times New Roman" pitchFamily="18" charset="0"/>
            </a:endParaRPr>
          </a:p>
        </p:txBody>
      </p:sp>
      <p:graphicFrame>
        <p:nvGraphicFramePr>
          <p:cNvPr id="237575" name="Object 7"/>
          <p:cNvGraphicFramePr>
            <a:graphicFrameLocks noChangeAspect="1"/>
          </p:cNvGraphicFramePr>
          <p:nvPr/>
        </p:nvGraphicFramePr>
        <p:xfrm>
          <a:off x="1003300" y="4395788"/>
          <a:ext cx="4770438" cy="1954212"/>
        </p:xfrm>
        <a:graphic>
          <a:graphicData uri="http://schemas.openxmlformats.org/presentationml/2006/ole">
            <p:oleObj spid="_x0000_s237575" name="Equation" r:id="rId9" imgW="2768400" imgH="1193760" progId="Equation.DSMT4">
              <p:embed/>
            </p:oleObj>
          </a:graphicData>
        </a:graphic>
      </p:graphicFrame>
      <p:graphicFrame>
        <p:nvGraphicFramePr>
          <p:cNvPr id="237576" name="Object 8"/>
          <p:cNvGraphicFramePr>
            <a:graphicFrameLocks noChangeAspect="1"/>
          </p:cNvGraphicFramePr>
          <p:nvPr/>
        </p:nvGraphicFramePr>
        <p:xfrm>
          <a:off x="6096000" y="4286250"/>
          <a:ext cx="2589213" cy="819150"/>
        </p:xfrm>
        <a:graphic>
          <a:graphicData uri="http://schemas.openxmlformats.org/presentationml/2006/ole">
            <p:oleObj spid="_x0000_s237576" name="Equation" r:id="rId10" imgW="1523880" imgH="507960" progId="Equation.DSMT4">
              <p:embed/>
            </p:oleObj>
          </a:graphicData>
        </a:graphic>
      </p:graphicFrame>
      <p:graphicFrame>
        <p:nvGraphicFramePr>
          <p:cNvPr id="237577" name="Object 9"/>
          <p:cNvGraphicFramePr>
            <a:graphicFrameLocks noChangeAspect="1"/>
          </p:cNvGraphicFramePr>
          <p:nvPr/>
        </p:nvGraphicFramePr>
        <p:xfrm>
          <a:off x="6159500" y="5153025"/>
          <a:ext cx="2365375" cy="1323975"/>
        </p:xfrm>
        <a:graphic>
          <a:graphicData uri="http://schemas.openxmlformats.org/presentationml/2006/ole">
            <p:oleObj spid="_x0000_s237577" name="Equation" r:id="rId11" imgW="1511280" imgH="888840" progId="Equation.DSMT4">
              <p:embed/>
            </p:oleObj>
          </a:graphicData>
        </a:graphic>
      </p:graphicFrame>
      <p:sp>
        <p:nvSpPr>
          <p:cNvPr id="15" name="TextBox 14"/>
          <p:cNvSpPr txBox="1"/>
          <p:nvPr/>
        </p:nvSpPr>
        <p:spPr>
          <a:xfrm>
            <a:off x="8372646" y="6400800"/>
            <a:ext cx="813044" cy="430887"/>
          </a:xfrm>
          <a:prstGeom prst="rect">
            <a:avLst/>
          </a:prstGeom>
          <a:noFill/>
        </p:spPr>
        <p:txBody>
          <a:bodyPr wrap="none" rtlCol="0">
            <a:spAutoFit/>
          </a:bodyPr>
          <a:lstStyle/>
          <a:p>
            <a:r>
              <a:rPr lang="en-US" altLang="zh-CN" sz="2200" dirty="0" smtClean="0"/>
              <a:t>p. 16</a:t>
            </a:r>
            <a:endParaRPr lang="zh-CN" altLang="en-US" sz="2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6"/>
          <p:cNvSpPr>
            <a:spLocks noGrp="1" noChangeArrowheads="1"/>
          </p:cNvSpPr>
          <p:nvPr>
            <p:ph type="title"/>
          </p:nvPr>
        </p:nvSpPr>
        <p:spPr/>
        <p:txBody>
          <a:bodyPr/>
          <a:lstStyle/>
          <a:p>
            <a:pPr eaLnBrk="1" hangingPunct="1"/>
            <a:r>
              <a:rPr kumimoji="1" lang="en-US" altLang="zh-CN" sz="3600" dirty="0" smtClean="0">
                <a:solidFill>
                  <a:srgbClr val="132584"/>
                </a:solidFill>
                <a:latin typeface="Times New Roman" pitchFamily="18" charset="0"/>
                <a:ea typeface="黑体" pitchFamily="49" charset="-122"/>
                <a:cs typeface="Times New Roman" pitchFamily="18" charset="0"/>
              </a:rPr>
              <a:t>Outline</a:t>
            </a:r>
            <a:endParaRPr kumimoji="1" lang="zh-CN" altLang="en-US" sz="3600" dirty="0" smtClean="0">
              <a:solidFill>
                <a:srgbClr val="132584"/>
              </a:solidFill>
              <a:latin typeface="Times New Roman" pitchFamily="18" charset="0"/>
              <a:ea typeface="黑体" pitchFamily="49" charset="-122"/>
              <a:cs typeface="Times New Roman" pitchFamily="18" charset="0"/>
            </a:endParaRPr>
          </a:p>
        </p:txBody>
      </p:sp>
      <p:sp>
        <p:nvSpPr>
          <p:cNvPr id="4" name="Rectangle 59"/>
          <p:cNvSpPr txBox="1">
            <a:spLocks noChangeArrowheads="1"/>
          </p:cNvSpPr>
          <p:nvPr/>
        </p:nvSpPr>
        <p:spPr bwMode="auto">
          <a:xfrm>
            <a:off x="533400" y="1905000"/>
            <a:ext cx="8229600" cy="3657600"/>
          </a:xfrm>
          <a:prstGeom prst="rect">
            <a:avLst/>
          </a:prstGeom>
          <a:noFill/>
          <a:ln w="9525">
            <a:noFill/>
            <a:miter lim="800000"/>
            <a:headEnd/>
            <a:tailEnd/>
          </a:ln>
        </p:spPr>
        <p:txBody>
          <a:bodyPr anchor="ctr" anchorCtr="1"/>
          <a:lstStyle/>
          <a:p>
            <a:pPr marL="609600" indent="-609600" algn="l">
              <a:lnSpc>
                <a:spcPct val="90000"/>
              </a:lnSpc>
              <a:spcBef>
                <a:spcPct val="20000"/>
              </a:spcBef>
              <a:buSzPct val="120000"/>
              <a:buFont typeface="Wingdings" pitchFamily="2" charset="2"/>
              <a:buChar char="l"/>
              <a:defRPr/>
            </a:pPr>
            <a:r>
              <a:rPr lang="en-US" altLang="zh-CN" b="1" kern="0" dirty="0">
                <a:solidFill>
                  <a:srgbClr val="0000FF"/>
                </a:solidFill>
                <a:latin typeface="Times New Roman" pitchFamily="18" charset="0"/>
                <a:ea typeface="+mn-ea"/>
                <a:cs typeface="Times New Roman" pitchFamily="18" charset="0"/>
              </a:rPr>
              <a:t>The symmetry </a:t>
            </a:r>
            <a:r>
              <a:rPr lang="en-US" altLang="zh-CN" b="1" kern="0" dirty="0" smtClean="0">
                <a:solidFill>
                  <a:srgbClr val="0000FF"/>
                </a:solidFill>
                <a:latin typeface="Times New Roman" pitchFamily="18" charset="0"/>
                <a:ea typeface="+mn-ea"/>
                <a:cs typeface="Times New Roman" pitchFamily="18" charset="0"/>
              </a:rPr>
              <a:t>energy </a:t>
            </a:r>
            <a:r>
              <a:rPr lang="en-US" altLang="zh-CN" b="1" kern="0" dirty="0" err="1" smtClean="0">
                <a:solidFill>
                  <a:srgbClr val="0000FF"/>
                </a:solidFill>
                <a:latin typeface="Times New Roman" pitchFamily="18" charset="0"/>
                <a:ea typeface="+mn-ea"/>
                <a:cs typeface="Times New Roman" pitchFamily="18" charset="0"/>
              </a:rPr>
              <a:t>Esym</a:t>
            </a:r>
            <a:r>
              <a:rPr lang="en-US" altLang="zh-CN" b="1" kern="0" dirty="0" smtClean="0">
                <a:solidFill>
                  <a:srgbClr val="0000FF"/>
                </a:solidFill>
                <a:latin typeface="Times New Roman" pitchFamily="18" charset="0"/>
                <a:ea typeface="+mn-ea"/>
                <a:cs typeface="Times New Roman" pitchFamily="18" charset="0"/>
              </a:rPr>
              <a:t> and its current constraints</a:t>
            </a:r>
          </a:p>
          <a:p>
            <a:pPr marL="609600" indent="-609600" algn="l">
              <a:lnSpc>
                <a:spcPct val="90000"/>
              </a:lnSpc>
              <a:spcBef>
                <a:spcPct val="20000"/>
              </a:spcBef>
              <a:buSzPct val="120000"/>
              <a:buFont typeface="Wingdings" pitchFamily="2" charset="2"/>
              <a:buChar char="l"/>
              <a:defRPr/>
            </a:pPr>
            <a:r>
              <a:rPr lang="en-US" altLang="zh-CN" b="1" kern="0" dirty="0" err="1" smtClean="0">
                <a:solidFill>
                  <a:srgbClr val="0000FF"/>
                </a:solidFill>
                <a:latin typeface="Times New Roman" pitchFamily="18" charset="0"/>
                <a:ea typeface="+mn-ea"/>
                <a:cs typeface="Times New Roman" pitchFamily="18" charset="0"/>
              </a:rPr>
              <a:t>Systematics</a:t>
            </a:r>
            <a:r>
              <a:rPr lang="en-US" altLang="zh-CN" b="1" kern="0" dirty="0" smtClean="0">
                <a:solidFill>
                  <a:srgbClr val="0000FF"/>
                </a:solidFill>
                <a:latin typeface="Times New Roman" pitchFamily="18" charset="0"/>
                <a:ea typeface="+mn-ea"/>
                <a:cs typeface="Times New Roman" pitchFamily="18" charset="0"/>
              </a:rPr>
              <a:t> of the density dependence of the </a:t>
            </a:r>
            <a:r>
              <a:rPr lang="en-US" altLang="zh-CN" b="1" kern="0" dirty="0" err="1" smtClean="0">
                <a:solidFill>
                  <a:srgbClr val="0000FF"/>
                </a:solidFill>
                <a:latin typeface="Times New Roman" pitchFamily="18" charset="0"/>
                <a:ea typeface="+mn-ea"/>
                <a:cs typeface="Times New Roman" pitchFamily="18" charset="0"/>
              </a:rPr>
              <a:t>Esym</a:t>
            </a:r>
            <a:endParaRPr lang="en-US" altLang="zh-CN" b="1" kern="0" dirty="0" smtClean="0">
              <a:solidFill>
                <a:srgbClr val="0000FF"/>
              </a:solidFill>
              <a:latin typeface="Times New Roman" pitchFamily="18" charset="0"/>
              <a:ea typeface="+mn-ea"/>
              <a:cs typeface="Times New Roman" pitchFamily="18" charset="0"/>
            </a:endParaRPr>
          </a:p>
          <a:p>
            <a:pPr marL="609600" indent="-609600" algn="l">
              <a:lnSpc>
                <a:spcPct val="90000"/>
              </a:lnSpc>
              <a:spcBef>
                <a:spcPct val="20000"/>
              </a:spcBef>
              <a:buSzPct val="120000"/>
              <a:buFont typeface="Wingdings" pitchFamily="2" charset="2"/>
              <a:buChar char="l"/>
              <a:defRPr/>
            </a:pPr>
            <a:r>
              <a:rPr lang="en-US" altLang="zh-CN" b="1" kern="0" dirty="0" smtClean="0">
                <a:solidFill>
                  <a:srgbClr val="FF0000"/>
                </a:solidFill>
                <a:latin typeface="Times New Roman" pitchFamily="18" charset="0"/>
                <a:ea typeface="+mn-ea"/>
                <a:cs typeface="Times New Roman" pitchFamily="18" charset="0"/>
              </a:rPr>
              <a:t>Information on the density curvature </a:t>
            </a:r>
            <a:r>
              <a:rPr lang="en-US" altLang="zh-CN" b="1" kern="0" dirty="0" err="1" smtClean="0">
                <a:solidFill>
                  <a:srgbClr val="FF0000"/>
                </a:solidFill>
                <a:latin typeface="Times New Roman" pitchFamily="18" charset="0"/>
                <a:ea typeface="+mn-ea"/>
                <a:cs typeface="Times New Roman" pitchFamily="18" charset="0"/>
              </a:rPr>
              <a:t>K</a:t>
            </a:r>
            <a:r>
              <a:rPr lang="en-US" altLang="zh-CN" b="1" kern="0" baseline="-25000" dirty="0" err="1" smtClean="0">
                <a:solidFill>
                  <a:srgbClr val="FF0000"/>
                </a:solidFill>
                <a:latin typeface="Times New Roman" pitchFamily="18" charset="0"/>
                <a:ea typeface="+mn-ea"/>
                <a:cs typeface="Times New Roman" pitchFamily="18" charset="0"/>
              </a:rPr>
              <a:t>sym</a:t>
            </a:r>
            <a:r>
              <a:rPr lang="en-US" altLang="zh-CN" b="1" kern="0" dirty="0" smtClean="0">
                <a:solidFill>
                  <a:srgbClr val="FF0000"/>
                </a:solidFill>
                <a:latin typeface="Times New Roman" pitchFamily="18" charset="0"/>
                <a:ea typeface="+mn-ea"/>
                <a:cs typeface="Times New Roman" pitchFamily="18" charset="0"/>
              </a:rPr>
              <a:t> </a:t>
            </a:r>
            <a:r>
              <a:rPr lang="en-US" altLang="zh-CN" b="1" kern="0" dirty="0">
                <a:solidFill>
                  <a:srgbClr val="FF0000"/>
                </a:solidFill>
                <a:latin typeface="Times New Roman" pitchFamily="18" charset="0"/>
                <a:ea typeface="+mn-ea"/>
                <a:cs typeface="Times New Roman" pitchFamily="18" charset="0"/>
              </a:rPr>
              <a:t>and the </a:t>
            </a:r>
            <a:r>
              <a:rPr lang="en-US" altLang="zh-CN" b="1" kern="0" dirty="0" smtClean="0">
                <a:solidFill>
                  <a:srgbClr val="FF0000"/>
                </a:solidFill>
                <a:latin typeface="Times New Roman" pitchFamily="18" charset="0"/>
                <a:ea typeface="+mn-ea"/>
                <a:cs typeface="Times New Roman" pitchFamily="18" charset="0"/>
              </a:rPr>
              <a:t>high density </a:t>
            </a:r>
            <a:r>
              <a:rPr lang="en-US" altLang="zh-CN" b="1" kern="0" dirty="0" err="1" smtClean="0">
                <a:solidFill>
                  <a:srgbClr val="FF0000"/>
                </a:solidFill>
                <a:latin typeface="Times New Roman" pitchFamily="18" charset="0"/>
                <a:ea typeface="+mn-ea"/>
                <a:cs typeface="Times New Roman" pitchFamily="18" charset="0"/>
              </a:rPr>
              <a:t>Esym</a:t>
            </a:r>
            <a:r>
              <a:rPr lang="en-US" altLang="zh-CN" b="1" kern="0" dirty="0" smtClean="0">
                <a:solidFill>
                  <a:srgbClr val="FF0000"/>
                </a:solidFill>
                <a:latin typeface="Times New Roman" pitchFamily="18" charset="0"/>
                <a:ea typeface="+mn-ea"/>
                <a:cs typeface="Times New Roman" pitchFamily="18" charset="0"/>
              </a:rPr>
              <a:t> from constraints at </a:t>
            </a:r>
            <a:r>
              <a:rPr lang="en-US" altLang="zh-CN" b="1" kern="0" dirty="0" err="1" smtClean="0">
                <a:solidFill>
                  <a:srgbClr val="FF0000"/>
                </a:solidFill>
                <a:latin typeface="Times New Roman" pitchFamily="18" charset="0"/>
                <a:ea typeface="+mn-ea"/>
                <a:cs typeface="Times New Roman" pitchFamily="18" charset="0"/>
              </a:rPr>
              <a:t>subsaturation</a:t>
            </a:r>
            <a:r>
              <a:rPr lang="en-US" altLang="zh-CN" b="1" kern="0" dirty="0" smtClean="0">
                <a:solidFill>
                  <a:srgbClr val="FF0000"/>
                </a:solidFill>
                <a:latin typeface="Times New Roman" pitchFamily="18" charset="0"/>
                <a:ea typeface="+mn-ea"/>
                <a:cs typeface="Times New Roman" pitchFamily="18" charset="0"/>
              </a:rPr>
              <a:t> densities </a:t>
            </a:r>
            <a:endParaRPr lang="en-US" altLang="zh-CN" b="1" kern="0" baseline="-25000" dirty="0">
              <a:solidFill>
                <a:srgbClr val="FF0000"/>
              </a:solidFill>
              <a:latin typeface="Times New Roman" pitchFamily="18" charset="0"/>
              <a:ea typeface="+mn-ea"/>
              <a:cs typeface="Times New Roman" pitchFamily="18" charset="0"/>
            </a:endParaRPr>
          </a:p>
          <a:p>
            <a:pPr marL="609600" indent="-609600" algn="l">
              <a:lnSpc>
                <a:spcPct val="90000"/>
              </a:lnSpc>
              <a:spcBef>
                <a:spcPct val="20000"/>
              </a:spcBef>
              <a:buSzPct val="120000"/>
              <a:buFont typeface="Wingdings" pitchFamily="2" charset="2"/>
              <a:buChar char="l"/>
              <a:defRPr/>
            </a:pPr>
            <a:r>
              <a:rPr lang="en-US" altLang="zh-CN" b="1" kern="0" dirty="0" smtClean="0">
                <a:solidFill>
                  <a:srgbClr val="0000FF"/>
                </a:solidFill>
                <a:latin typeface="Times New Roman" pitchFamily="18" charset="0"/>
                <a:ea typeface="+mn-ea"/>
                <a:cs typeface="Times New Roman" pitchFamily="18" charset="0"/>
              </a:rPr>
              <a:t>Summary</a:t>
            </a:r>
            <a:endParaRPr lang="zh-CN" altLang="en-US" b="1" kern="0" dirty="0">
              <a:solidFill>
                <a:srgbClr val="0000FF"/>
              </a:solidFill>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19"/>
          <p:cNvPicPr>
            <a:picLocks noChangeAspect="1" noChangeArrowheads="1"/>
          </p:cNvPicPr>
          <p:nvPr/>
        </p:nvPicPr>
        <p:blipFill>
          <a:blip r:embed="rId3" cstate="print"/>
          <a:srcRect/>
          <a:stretch>
            <a:fillRect/>
          </a:stretch>
        </p:blipFill>
        <p:spPr bwMode="auto">
          <a:xfrm>
            <a:off x="7315200" y="1020763"/>
            <a:ext cx="1239838" cy="579437"/>
          </a:xfrm>
          <a:prstGeom prst="rect">
            <a:avLst/>
          </a:prstGeom>
          <a:noFill/>
          <a:ln w="28575" algn="ctr">
            <a:noFill/>
            <a:miter lim="800000"/>
            <a:headEnd/>
            <a:tailEnd/>
          </a:ln>
        </p:spPr>
      </p:pic>
      <p:grpSp>
        <p:nvGrpSpPr>
          <p:cNvPr id="2" name="Group 14"/>
          <p:cNvGrpSpPr>
            <a:grpSpLocks/>
          </p:cNvGrpSpPr>
          <p:nvPr/>
        </p:nvGrpSpPr>
        <p:grpSpPr bwMode="auto">
          <a:xfrm>
            <a:off x="0" y="889000"/>
            <a:ext cx="6905625" cy="711200"/>
            <a:chOff x="144" y="912"/>
            <a:chExt cx="7566" cy="744"/>
          </a:xfrm>
        </p:grpSpPr>
        <p:pic>
          <p:nvPicPr>
            <p:cNvPr id="11277" name="Picture 15"/>
            <p:cNvPicPr>
              <a:picLocks noChangeAspect="1" noChangeArrowheads="1"/>
            </p:cNvPicPr>
            <p:nvPr/>
          </p:nvPicPr>
          <p:blipFill>
            <a:blip r:embed="rId4" cstate="print"/>
            <a:srcRect/>
            <a:stretch>
              <a:fillRect/>
            </a:stretch>
          </p:blipFill>
          <p:spPr bwMode="auto">
            <a:xfrm>
              <a:off x="144" y="912"/>
              <a:ext cx="4472" cy="744"/>
            </a:xfrm>
            <a:prstGeom prst="rect">
              <a:avLst/>
            </a:prstGeom>
            <a:noFill/>
            <a:ln w="28575" algn="ctr">
              <a:noFill/>
              <a:miter lim="800000"/>
              <a:headEnd/>
              <a:tailEnd/>
            </a:ln>
          </p:spPr>
        </p:pic>
        <p:pic>
          <p:nvPicPr>
            <p:cNvPr id="11278" name="Picture 16"/>
            <p:cNvPicPr>
              <a:picLocks noChangeAspect="1" noChangeArrowheads="1"/>
            </p:cNvPicPr>
            <p:nvPr/>
          </p:nvPicPr>
          <p:blipFill>
            <a:blip r:embed="rId5" cstate="print"/>
            <a:srcRect/>
            <a:stretch>
              <a:fillRect/>
            </a:stretch>
          </p:blipFill>
          <p:spPr bwMode="auto">
            <a:xfrm>
              <a:off x="4656" y="994"/>
              <a:ext cx="3054" cy="638"/>
            </a:xfrm>
            <a:prstGeom prst="rect">
              <a:avLst/>
            </a:prstGeom>
            <a:noFill/>
            <a:ln w="28575" algn="ctr">
              <a:noFill/>
              <a:miter lim="800000"/>
              <a:headEnd/>
              <a:tailEnd/>
            </a:ln>
          </p:spPr>
        </p:pic>
      </p:grpSp>
      <p:sp>
        <p:nvSpPr>
          <p:cNvPr id="11274" name="Rectangle 6"/>
          <p:cNvSpPr>
            <a:spLocks noChangeArrowheads="1"/>
          </p:cNvSpPr>
          <p:nvPr/>
        </p:nvSpPr>
        <p:spPr bwMode="auto">
          <a:xfrm>
            <a:off x="0" y="200025"/>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cs typeface="Times New Roman" pitchFamily="18" charset="0"/>
              </a:rPr>
              <a:t>               </a:t>
            </a:r>
            <a:r>
              <a:rPr kumimoji="1" lang="en-US" altLang="zh-CN" sz="2800" b="1" dirty="0" smtClean="0">
                <a:solidFill>
                  <a:srgbClr val="FF0000"/>
                </a:solidFill>
                <a:latin typeface="Times New Roman" pitchFamily="18" charset="0"/>
                <a:cs typeface="Times New Roman" pitchFamily="18" charset="0"/>
              </a:rPr>
              <a:t>Three values </a:t>
            </a:r>
            <a:r>
              <a:rPr kumimoji="1" lang="en-US" altLang="zh-CN" sz="2800" b="1" dirty="0" smtClean="0">
                <a:solidFill>
                  <a:schemeClr val="accent2"/>
                </a:solidFill>
                <a:latin typeface="Times New Roman" pitchFamily="18" charset="0"/>
                <a:cs typeface="Times New Roman" pitchFamily="18" charset="0"/>
              </a:rPr>
              <a:t>of</a:t>
            </a:r>
            <a:r>
              <a:rPr lang="en-US" altLang="zh-CN" sz="2800" b="1" dirty="0" smtClean="0">
                <a:solidFill>
                  <a:schemeClr val="accent2"/>
                </a:solidFill>
                <a:latin typeface="Times New Roman" pitchFamily="18" charset="0"/>
                <a:cs typeface="Times New Roman" pitchFamily="18" charset="0"/>
              </a:rPr>
              <a:t> </a:t>
            </a:r>
            <a:r>
              <a:rPr kumimoji="1" lang="en-US" altLang="zh-CN" sz="2800" b="1" dirty="0" err="1" smtClean="0">
                <a:solidFill>
                  <a:schemeClr val="accent2"/>
                </a:solidFill>
                <a:latin typeface="Times New Roman" pitchFamily="18" charset="0"/>
                <a:ea typeface="宋体" pitchFamily="2" charset="-122"/>
                <a:cs typeface="Times New Roman" pitchFamily="18" charset="0"/>
              </a:rPr>
              <a:t>E</a:t>
            </a:r>
            <a:r>
              <a:rPr kumimoji="1" lang="en-US" altLang="zh-CN" sz="2800" b="1" baseline="-25000" dirty="0" err="1" smtClean="0">
                <a:solidFill>
                  <a:schemeClr val="accent2"/>
                </a:solidFill>
                <a:latin typeface="Times New Roman" pitchFamily="18" charset="0"/>
                <a:ea typeface="宋体" pitchFamily="2" charset="-122"/>
                <a:cs typeface="Times New Roman" pitchFamily="18" charset="0"/>
              </a:rPr>
              <a:t>sym</a:t>
            </a:r>
            <a:r>
              <a:rPr kumimoji="1" lang="en-US" altLang="zh-CN" sz="2800" b="1" dirty="0" smtClean="0">
                <a:solidFill>
                  <a:schemeClr val="accent2"/>
                </a:solidFill>
                <a:latin typeface="Times New Roman" pitchFamily="18" charset="0"/>
                <a:ea typeface="宋体" pitchFamily="2" charset="-122"/>
                <a:cs typeface="Times New Roman" pitchFamily="18" charset="0"/>
              </a:rPr>
              <a:t>(</a:t>
            </a:r>
            <a:r>
              <a:rPr kumimoji="1" lang="el-GR" altLang="zh-CN" sz="2800" b="1" dirty="0" smtClean="0">
                <a:solidFill>
                  <a:schemeClr val="accent2"/>
                </a:solidFill>
                <a:latin typeface="Times New Roman" pitchFamily="18" charset="0"/>
                <a:ea typeface="宋体" pitchFamily="2" charset="-122"/>
                <a:cs typeface="Times New Roman" pitchFamily="18" charset="0"/>
                <a:sym typeface="Wingdings" pitchFamily="2" charset="2"/>
              </a:rPr>
              <a:t>ρ</a:t>
            </a:r>
            <a:r>
              <a:rPr kumimoji="1" lang="en-US" altLang="zh-CN" sz="2800" b="1" dirty="0" smtClean="0">
                <a:solidFill>
                  <a:schemeClr val="accent2"/>
                </a:solidFill>
                <a:latin typeface="Times New Roman" pitchFamily="18" charset="0"/>
                <a:ea typeface="宋体" pitchFamily="2" charset="-122"/>
                <a:cs typeface="Times New Roman" pitchFamily="18" charset="0"/>
              </a:rPr>
              <a:t>) and L(</a:t>
            </a:r>
            <a:r>
              <a:rPr kumimoji="1" lang="el-GR" altLang="zh-CN" sz="2800" b="1" dirty="0" smtClean="0">
                <a:solidFill>
                  <a:schemeClr val="accent2"/>
                </a:solidFill>
                <a:latin typeface="Times New Roman" pitchFamily="18" charset="0"/>
                <a:ea typeface="宋体" pitchFamily="2" charset="-122"/>
                <a:cs typeface="Times New Roman" pitchFamily="18" charset="0"/>
                <a:sym typeface="Wingdings" pitchFamily="2" charset="2"/>
              </a:rPr>
              <a:t>ρ</a:t>
            </a:r>
            <a:r>
              <a:rPr kumimoji="1" lang="en-US" altLang="zh-CN" sz="2800" b="1" dirty="0" smtClean="0">
                <a:solidFill>
                  <a:schemeClr val="accent2"/>
                </a:solidFill>
                <a:latin typeface="Times New Roman" pitchFamily="18" charset="0"/>
                <a:ea typeface="宋体" pitchFamily="2" charset="-122"/>
                <a:cs typeface="Times New Roman" pitchFamily="18" charset="0"/>
              </a:rPr>
              <a:t>)</a:t>
            </a:r>
            <a:endParaRPr kumimoji="1" lang="zh-CN" altLang="en-US" sz="2800" b="1" dirty="0">
              <a:solidFill>
                <a:srgbClr val="FF0000"/>
              </a:solidFill>
              <a:latin typeface="Times New Roman" pitchFamily="18" charset="0"/>
              <a:cs typeface="Times New Roman" pitchFamily="18" charset="0"/>
            </a:endParaRPr>
          </a:p>
        </p:txBody>
      </p:sp>
      <p:graphicFrame>
        <p:nvGraphicFramePr>
          <p:cNvPr id="237574" name="Object 8"/>
          <p:cNvGraphicFramePr>
            <a:graphicFrameLocks noChangeAspect="1"/>
          </p:cNvGraphicFramePr>
          <p:nvPr/>
        </p:nvGraphicFramePr>
        <p:xfrm>
          <a:off x="881063" y="1676400"/>
          <a:ext cx="7445375" cy="388937"/>
        </p:xfrm>
        <a:graphic>
          <a:graphicData uri="http://schemas.openxmlformats.org/presentationml/2006/ole">
            <p:oleObj spid="_x0000_s307202" name="Equation" r:id="rId6" imgW="4381200" imgH="241200" progId="Equation.DSMT4">
              <p:embed/>
            </p:oleObj>
          </a:graphicData>
        </a:graphic>
      </p:graphicFrame>
      <p:grpSp>
        <p:nvGrpSpPr>
          <p:cNvPr id="25" name="组合 24"/>
          <p:cNvGrpSpPr/>
          <p:nvPr/>
        </p:nvGrpSpPr>
        <p:grpSpPr>
          <a:xfrm>
            <a:off x="76200" y="2286000"/>
            <a:ext cx="8940800" cy="1676400"/>
            <a:chOff x="139700" y="2209800"/>
            <a:chExt cx="8940800" cy="1676400"/>
          </a:xfrm>
        </p:grpSpPr>
        <p:sp>
          <p:nvSpPr>
            <p:cNvPr id="9" name="TextBox 8"/>
            <p:cNvSpPr txBox="1"/>
            <p:nvPr/>
          </p:nvSpPr>
          <p:spPr>
            <a:xfrm>
              <a:off x="3733800" y="2876490"/>
              <a:ext cx="3769441" cy="400110"/>
            </a:xfrm>
            <a:prstGeom prst="rect">
              <a:avLst/>
            </a:prstGeom>
            <a:solidFill>
              <a:srgbClr val="FFFF00"/>
            </a:solidFill>
            <a:ln w="15875">
              <a:solidFill>
                <a:schemeClr val="tx1"/>
              </a:solidFill>
            </a:ln>
          </p:spPr>
          <p:txBody>
            <a:bodyPr wrap="square" rtlCol="0">
              <a:spAutoFit/>
            </a:bodyPr>
            <a:lstStyle/>
            <a:p>
              <a:pPr algn="l"/>
              <a:r>
                <a:rPr lang="en-US" altLang="zh-CN" sz="2000" b="1" dirty="0" smtClean="0">
                  <a:solidFill>
                    <a:srgbClr val="0000FF"/>
                  </a:solidFill>
                  <a:latin typeface="Times New Roman" pitchFamily="18" charset="0"/>
                  <a:cs typeface="Times New Roman" pitchFamily="18" charset="0"/>
                </a:rPr>
                <a:t>The neutron skin of heavy nuclei </a:t>
              </a:r>
              <a:endParaRPr lang="zh-CN" altLang="en-US" sz="2000" b="1" dirty="0">
                <a:solidFill>
                  <a:srgbClr val="0000FF"/>
                </a:solidFill>
                <a:latin typeface="Times New Roman" pitchFamily="18" charset="0"/>
                <a:cs typeface="Times New Roman" pitchFamily="18" charset="0"/>
              </a:endParaRPr>
            </a:p>
          </p:txBody>
        </p:sp>
        <p:sp>
          <p:nvSpPr>
            <p:cNvPr id="10" name="TextBox 9"/>
            <p:cNvSpPr txBox="1"/>
            <p:nvPr/>
          </p:nvSpPr>
          <p:spPr>
            <a:xfrm>
              <a:off x="152400" y="2876490"/>
              <a:ext cx="2743200" cy="400110"/>
            </a:xfrm>
            <a:prstGeom prst="rect">
              <a:avLst/>
            </a:prstGeom>
            <a:solidFill>
              <a:srgbClr val="FFFF00"/>
            </a:solidFill>
            <a:ln w="15875">
              <a:solidFill>
                <a:schemeClr val="tx1"/>
              </a:solidFill>
            </a:ln>
          </p:spPr>
          <p:txBody>
            <a:bodyPr wrap="square" rtlCol="0">
              <a:spAutoFit/>
            </a:bodyPr>
            <a:lstStyle/>
            <a:p>
              <a:pPr algn="l"/>
              <a:r>
                <a:rPr lang="en-US" altLang="zh-CN" sz="2000" b="1" dirty="0" smtClean="0">
                  <a:solidFill>
                    <a:srgbClr val="FF0000"/>
                  </a:solidFill>
                  <a:latin typeface="Times New Roman" pitchFamily="18" charset="0"/>
                  <a:cs typeface="Times New Roman" pitchFamily="18" charset="0"/>
                </a:rPr>
                <a:t>L(</a:t>
              </a:r>
              <a:r>
                <a:rPr lang="el-GR" altLang="zh-CN" sz="2000" b="1" dirty="0" smtClean="0">
                  <a:solidFill>
                    <a:srgbClr val="FF0000"/>
                  </a:solidFill>
                  <a:latin typeface="Times New Roman" pitchFamily="18" charset="0"/>
                  <a:cs typeface="Times New Roman" pitchFamily="18" charset="0"/>
                </a:rPr>
                <a:t>ρ</a:t>
              </a:r>
              <a:r>
                <a:rPr lang="en-US" altLang="zh-CN" sz="2000" b="1" baseline="-25000" dirty="0" smtClean="0">
                  <a:solidFill>
                    <a:srgbClr val="FF0000"/>
                  </a:solidFill>
                  <a:latin typeface="Times New Roman" pitchFamily="18" charset="0"/>
                  <a:cs typeface="Times New Roman" pitchFamily="18" charset="0"/>
                </a:rPr>
                <a:t>r</a:t>
              </a:r>
              <a:r>
                <a:rPr lang="en-US" altLang="zh-CN" sz="2000" b="1" dirty="0" smtClean="0">
                  <a:solidFill>
                    <a:srgbClr val="FF0000"/>
                  </a:solidFill>
                  <a:latin typeface="Times New Roman" pitchFamily="18" charset="0"/>
                  <a:cs typeface="Times New Roman" pitchFamily="18" charset="0"/>
                </a:rPr>
                <a:t>) at </a:t>
              </a:r>
              <a:r>
                <a:rPr lang="el-GR" altLang="zh-CN" sz="2000" b="1" dirty="0" smtClean="0">
                  <a:solidFill>
                    <a:srgbClr val="FF0000"/>
                  </a:solidFill>
                  <a:latin typeface="Times New Roman" pitchFamily="18" charset="0"/>
                  <a:cs typeface="Times New Roman" pitchFamily="18" charset="0"/>
                </a:rPr>
                <a:t>ρ</a:t>
              </a:r>
              <a:r>
                <a:rPr lang="en-US" altLang="zh-CN" sz="2000" b="1" baseline="-25000" dirty="0" smtClean="0">
                  <a:solidFill>
                    <a:srgbClr val="FF0000"/>
                  </a:solidFill>
                  <a:latin typeface="Times New Roman" pitchFamily="18" charset="0"/>
                  <a:cs typeface="Times New Roman" pitchFamily="18" charset="0"/>
                </a:rPr>
                <a:t>r</a:t>
              </a:r>
              <a:r>
                <a:rPr lang="en-US" altLang="zh-CN" sz="2000" b="1" dirty="0" smtClean="0">
                  <a:solidFill>
                    <a:srgbClr val="FF0000"/>
                  </a:solidFill>
                  <a:latin typeface="Times New Roman" pitchFamily="18" charset="0"/>
                  <a:cs typeface="Times New Roman" pitchFamily="18" charset="0"/>
                </a:rPr>
                <a:t> =0.11 fm</a:t>
              </a:r>
              <a:r>
                <a:rPr lang="en-US" altLang="zh-CN" sz="2000" b="1" baseline="30000" dirty="0" smtClean="0">
                  <a:solidFill>
                    <a:srgbClr val="FF0000"/>
                  </a:solidFill>
                  <a:latin typeface="Times New Roman" pitchFamily="18" charset="0"/>
                  <a:cs typeface="Times New Roman" pitchFamily="18" charset="0"/>
                </a:rPr>
                <a:t>-3</a:t>
              </a:r>
              <a:r>
                <a:rPr lang="en-US" altLang="zh-CN" sz="2000" b="1" dirty="0" smtClean="0">
                  <a:solidFill>
                    <a:srgbClr val="FF0000"/>
                  </a:solidFill>
                  <a:latin typeface="Times New Roman" pitchFamily="18" charset="0"/>
                  <a:cs typeface="Times New Roman" pitchFamily="18" charset="0"/>
                </a:rPr>
                <a:t>  </a:t>
              </a:r>
              <a:endParaRPr lang="zh-CN" altLang="en-US" sz="2000" b="1" dirty="0">
                <a:solidFill>
                  <a:srgbClr val="FF0000"/>
                </a:solidFill>
                <a:latin typeface="Times New Roman" pitchFamily="18" charset="0"/>
                <a:cs typeface="Times New Roman" pitchFamily="18" charset="0"/>
              </a:endParaRPr>
            </a:p>
          </p:txBody>
        </p:sp>
        <p:sp>
          <p:nvSpPr>
            <p:cNvPr id="11" name="左右箭头 10"/>
            <p:cNvSpPr/>
            <p:nvPr/>
          </p:nvSpPr>
          <p:spPr bwMode="auto">
            <a:xfrm>
              <a:off x="2895600" y="2876490"/>
              <a:ext cx="816118" cy="400110"/>
            </a:xfrm>
            <a:prstGeom prst="leftRightArrow">
              <a:avLst/>
            </a:prstGeom>
            <a:solidFill>
              <a:srgbClr val="DDDDDD"/>
            </a:solidFill>
            <a:ln w="28575" cap="flat" cmpd="sng" algn="ctr">
              <a:solidFill>
                <a:srgbClr val="922706"/>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a typeface="黑体" pitchFamily="2" charset="-122"/>
              </a:endParaRPr>
            </a:p>
          </p:txBody>
        </p:sp>
        <p:sp>
          <p:nvSpPr>
            <p:cNvPr id="12" name="TextBox 11"/>
            <p:cNvSpPr txBox="1"/>
            <p:nvPr/>
          </p:nvSpPr>
          <p:spPr>
            <a:xfrm>
              <a:off x="3710859" y="2222500"/>
              <a:ext cx="5369641" cy="400110"/>
            </a:xfrm>
            <a:prstGeom prst="rect">
              <a:avLst/>
            </a:prstGeom>
            <a:solidFill>
              <a:srgbClr val="FFFF00"/>
            </a:solidFill>
            <a:ln w="15875">
              <a:solidFill>
                <a:schemeClr val="tx1"/>
              </a:solidFill>
            </a:ln>
          </p:spPr>
          <p:txBody>
            <a:bodyPr wrap="square" rtlCol="0">
              <a:spAutoFit/>
            </a:bodyPr>
            <a:lstStyle/>
            <a:p>
              <a:pPr algn="l"/>
              <a:r>
                <a:rPr lang="en-US" altLang="zh-CN" sz="2000" b="1" dirty="0" smtClean="0">
                  <a:solidFill>
                    <a:srgbClr val="0000FF"/>
                  </a:solidFill>
                  <a:latin typeface="Times New Roman" pitchFamily="18" charset="0"/>
                  <a:cs typeface="Times New Roman" pitchFamily="18" charset="0"/>
                </a:rPr>
                <a:t>Binding energy difference of heavy isotope pair </a:t>
              </a:r>
              <a:endParaRPr lang="zh-CN" altLang="en-US" sz="2000" b="1" dirty="0">
                <a:solidFill>
                  <a:srgbClr val="0000FF"/>
                </a:solidFill>
                <a:latin typeface="Times New Roman" pitchFamily="18" charset="0"/>
                <a:cs typeface="Times New Roman" pitchFamily="18" charset="0"/>
              </a:endParaRPr>
            </a:p>
          </p:txBody>
        </p:sp>
        <p:sp>
          <p:nvSpPr>
            <p:cNvPr id="13" name="TextBox 12"/>
            <p:cNvSpPr txBox="1"/>
            <p:nvPr/>
          </p:nvSpPr>
          <p:spPr>
            <a:xfrm>
              <a:off x="152400" y="2209800"/>
              <a:ext cx="2743200" cy="400110"/>
            </a:xfrm>
            <a:prstGeom prst="rect">
              <a:avLst/>
            </a:prstGeom>
            <a:solidFill>
              <a:srgbClr val="FFFF00"/>
            </a:solidFill>
            <a:ln w="15875">
              <a:solidFill>
                <a:schemeClr val="tx1"/>
              </a:solidFill>
            </a:ln>
          </p:spPr>
          <p:txBody>
            <a:bodyPr wrap="square" rtlCol="0">
              <a:spAutoFit/>
            </a:bodyPr>
            <a:lstStyle/>
            <a:p>
              <a:pPr algn="l"/>
              <a:r>
                <a:rPr lang="en-US" altLang="zh-CN" sz="2000" b="1" dirty="0" smtClean="0">
                  <a:solidFill>
                    <a:srgbClr val="FF0000"/>
                  </a:solidFill>
                  <a:latin typeface="Times New Roman" pitchFamily="18" charset="0"/>
                  <a:cs typeface="Times New Roman" pitchFamily="18" charset="0"/>
                </a:rPr>
                <a:t>E</a:t>
              </a:r>
              <a:r>
                <a:rPr lang="en-US" altLang="zh-CN" sz="2000" b="1" baseline="-25000" dirty="0" smtClean="0">
                  <a:solidFill>
                    <a:srgbClr val="FF0000"/>
                  </a:solidFill>
                  <a:latin typeface="Times New Roman" pitchFamily="18" charset="0"/>
                  <a:cs typeface="Times New Roman" pitchFamily="18" charset="0"/>
                </a:rPr>
                <a:t>sym</a:t>
              </a:r>
              <a:r>
                <a:rPr lang="en-US" altLang="zh-CN" sz="2000" b="1" dirty="0" smtClean="0">
                  <a:solidFill>
                    <a:srgbClr val="FF0000"/>
                  </a:solidFill>
                  <a:latin typeface="Times New Roman" pitchFamily="18" charset="0"/>
                  <a:cs typeface="Times New Roman" pitchFamily="18" charset="0"/>
                </a:rPr>
                <a:t>(</a:t>
              </a:r>
              <a:r>
                <a:rPr lang="el-GR" altLang="zh-CN" sz="2000" b="1" dirty="0" smtClean="0">
                  <a:solidFill>
                    <a:srgbClr val="FF0000"/>
                  </a:solidFill>
                  <a:latin typeface="Times New Roman" pitchFamily="18" charset="0"/>
                  <a:cs typeface="Times New Roman" pitchFamily="18" charset="0"/>
                </a:rPr>
                <a:t>ρ</a:t>
              </a:r>
              <a:r>
                <a:rPr lang="en-US" altLang="zh-CN" sz="2000" b="1" baseline="-25000" dirty="0" smtClean="0">
                  <a:solidFill>
                    <a:srgbClr val="FF0000"/>
                  </a:solidFill>
                  <a:latin typeface="Times New Roman" pitchFamily="18" charset="0"/>
                  <a:cs typeface="Times New Roman" pitchFamily="18" charset="0"/>
                </a:rPr>
                <a:t>c</a:t>
              </a:r>
              <a:r>
                <a:rPr lang="en-US" altLang="zh-CN" sz="2000" b="1" dirty="0" smtClean="0">
                  <a:solidFill>
                    <a:srgbClr val="FF0000"/>
                  </a:solidFill>
                  <a:latin typeface="Times New Roman" pitchFamily="18" charset="0"/>
                  <a:cs typeface="Times New Roman" pitchFamily="18" charset="0"/>
                </a:rPr>
                <a:t>) at </a:t>
              </a:r>
              <a:r>
                <a:rPr lang="el-GR" altLang="zh-CN" sz="2000" b="1" dirty="0" smtClean="0">
                  <a:solidFill>
                    <a:srgbClr val="FF0000"/>
                  </a:solidFill>
                  <a:latin typeface="Times New Roman" pitchFamily="18" charset="0"/>
                  <a:cs typeface="Times New Roman" pitchFamily="18" charset="0"/>
                </a:rPr>
                <a:t>ρ</a:t>
              </a:r>
              <a:r>
                <a:rPr lang="en-US" altLang="zh-CN" sz="2000" b="1" baseline="-25000" dirty="0" smtClean="0">
                  <a:solidFill>
                    <a:srgbClr val="FF0000"/>
                  </a:solidFill>
                  <a:latin typeface="Times New Roman" pitchFamily="18" charset="0"/>
                  <a:cs typeface="Times New Roman" pitchFamily="18" charset="0"/>
                </a:rPr>
                <a:t>c</a:t>
              </a:r>
              <a:r>
                <a:rPr lang="en-US" altLang="zh-CN" sz="2000" b="1" dirty="0" smtClean="0">
                  <a:solidFill>
                    <a:srgbClr val="FF0000"/>
                  </a:solidFill>
                  <a:latin typeface="Times New Roman" pitchFamily="18" charset="0"/>
                  <a:cs typeface="Times New Roman" pitchFamily="18" charset="0"/>
                </a:rPr>
                <a:t> =0.11 fm</a:t>
              </a:r>
              <a:r>
                <a:rPr lang="en-US" altLang="zh-CN" sz="2000" b="1" baseline="30000" dirty="0" smtClean="0">
                  <a:solidFill>
                    <a:srgbClr val="FF0000"/>
                  </a:solidFill>
                  <a:latin typeface="Times New Roman" pitchFamily="18" charset="0"/>
                  <a:cs typeface="Times New Roman" pitchFamily="18" charset="0"/>
                </a:rPr>
                <a:t>-3</a:t>
              </a:r>
              <a:r>
                <a:rPr lang="en-US" altLang="zh-CN" sz="2000" b="1" dirty="0" smtClean="0">
                  <a:solidFill>
                    <a:srgbClr val="FF0000"/>
                  </a:solidFill>
                  <a:latin typeface="Times New Roman" pitchFamily="18" charset="0"/>
                  <a:cs typeface="Times New Roman" pitchFamily="18" charset="0"/>
                </a:rPr>
                <a:t>  </a:t>
              </a:r>
              <a:endParaRPr lang="zh-CN" altLang="en-US" sz="2000" b="1" dirty="0">
                <a:solidFill>
                  <a:srgbClr val="FF0000"/>
                </a:solidFill>
                <a:latin typeface="Times New Roman" pitchFamily="18" charset="0"/>
                <a:cs typeface="Times New Roman" pitchFamily="18" charset="0"/>
              </a:endParaRPr>
            </a:p>
          </p:txBody>
        </p:sp>
        <p:sp>
          <p:nvSpPr>
            <p:cNvPr id="14" name="左右箭头 13"/>
            <p:cNvSpPr/>
            <p:nvPr/>
          </p:nvSpPr>
          <p:spPr bwMode="auto">
            <a:xfrm>
              <a:off x="2895600" y="2209800"/>
              <a:ext cx="816118" cy="400110"/>
            </a:xfrm>
            <a:prstGeom prst="leftRightArrow">
              <a:avLst/>
            </a:prstGeom>
            <a:solidFill>
              <a:srgbClr val="DDDDDD"/>
            </a:solidFill>
            <a:ln w="28575" cap="flat" cmpd="sng" algn="ctr">
              <a:solidFill>
                <a:srgbClr val="922706"/>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a typeface="黑体" pitchFamily="2" charset="-122"/>
              </a:endParaRPr>
            </a:p>
          </p:txBody>
        </p:sp>
        <p:sp>
          <p:nvSpPr>
            <p:cNvPr id="15" name="TextBox 14"/>
            <p:cNvSpPr txBox="1"/>
            <p:nvPr/>
          </p:nvSpPr>
          <p:spPr>
            <a:xfrm>
              <a:off x="3698159" y="3486090"/>
              <a:ext cx="1940641" cy="400110"/>
            </a:xfrm>
            <a:prstGeom prst="rect">
              <a:avLst/>
            </a:prstGeom>
            <a:solidFill>
              <a:srgbClr val="FFFF00"/>
            </a:solidFill>
            <a:ln w="15875">
              <a:solidFill>
                <a:schemeClr val="tx1"/>
              </a:solidFill>
            </a:ln>
          </p:spPr>
          <p:txBody>
            <a:bodyPr wrap="square" rtlCol="0">
              <a:spAutoFit/>
            </a:bodyPr>
            <a:lstStyle/>
            <a:p>
              <a:pPr algn="l"/>
              <a:r>
                <a:rPr lang="en-US" altLang="zh-CN" sz="2000" b="1" dirty="0" smtClean="0">
                  <a:solidFill>
                    <a:srgbClr val="0000FF"/>
                  </a:solidFill>
                  <a:latin typeface="Times New Roman" pitchFamily="18" charset="0"/>
                  <a:cs typeface="Times New Roman" pitchFamily="18" charset="0"/>
                </a:rPr>
                <a:t>Binding energy</a:t>
              </a:r>
              <a:endParaRPr lang="zh-CN" altLang="en-US" sz="2000" b="1" dirty="0">
                <a:solidFill>
                  <a:srgbClr val="0000FF"/>
                </a:solidFill>
                <a:latin typeface="Times New Roman" pitchFamily="18" charset="0"/>
                <a:cs typeface="Times New Roman" pitchFamily="18" charset="0"/>
              </a:endParaRPr>
            </a:p>
          </p:txBody>
        </p:sp>
        <p:sp>
          <p:nvSpPr>
            <p:cNvPr id="16" name="TextBox 15"/>
            <p:cNvSpPr txBox="1"/>
            <p:nvPr/>
          </p:nvSpPr>
          <p:spPr>
            <a:xfrm>
              <a:off x="139700" y="3473390"/>
              <a:ext cx="2743200" cy="400110"/>
            </a:xfrm>
            <a:prstGeom prst="rect">
              <a:avLst/>
            </a:prstGeom>
            <a:solidFill>
              <a:srgbClr val="FFFF00"/>
            </a:solidFill>
            <a:ln w="15875">
              <a:solidFill>
                <a:schemeClr val="tx1"/>
              </a:solidFill>
            </a:ln>
          </p:spPr>
          <p:txBody>
            <a:bodyPr wrap="square" rtlCol="0">
              <a:spAutoFit/>
            </a:bodyPr>
            <a:lstStyle/>
            <a:p>
              <a:pPr algn="l"/>
              <a:r>
                <a:rPr lang="en-US" altLang="zh-CN" sz="2000" b="1" dirty="0" smtClean="0">
                  <a:solidFill>
                    <a:srgbClr val="FF0000"/>
                  </a:solidFill>
                  <a:latin typeface="Times New Roman" pitchFamily="18" charset="0"/>
                  <a:cs typeface="Times New Roman" pitchFamily="18" charset="0"/>
                </a:rPr>
                <a:t>E</a:t>
              </a:r>
              <a:r>
                <a:rPr lang="en-US" altLang="zh-CN" sz="2000" b="1" baseline="-25000" dirty="0" smtClean="0">
                  <a:solidFill>
                    <a:srgbClr val="FF0000"/>
                  </a:solidFill>
                  <a:latin typeface="Times New Roman" pitchFamily="18" charset="0"/>
                  <a:cs typeface="Times New Roman" pitchFamily="18" charset="0"/>
                </a:rPr>
                <a:t>sym</a:t>
              </a:r>
              <a:r>
                <a:rPr lang="en-US" altLang="zh-CN" sz="2000" b="1" dirty="0" smtClean="0">
                  <a:solidFill>
                    <a:srgbClr val="FF0000"/>
                  </a:solidFill>
                  <a:latin typeface="Times New Roman" pitchFamily="18" charset="0"/>
                  <a:cs typeface="Times New Roman" pitchFamily="18" charset="0"/>
                </a:rPr>
                <a:t>(</a:t>
              </a:r>
              <a:r>
                <a:rPr lang="el-GR" altLang="zh-CN" sz="2000" b="1" dirty="0" smtClean="0">
                  <a:solidFill>
                    <a:srgbClr val="FF0000"/>
                  </a:solidFill>
                  <a:latin typeface="Times New Roman" pitchFamily="18" charset="0"/>
                  <a:cs typeface="Times New Roman" pitchFamily="18" charset="0"/>
                </a:rPr>
                <a:t>ρ</a:t>
              </a:r>
              <a:r>
                <a:rPr lang="en-US" altLang="zh-CN" sz="2000" b="1" baseline="-25000" dirty="0" smtClean="0">
                  <a:solidFill>
                    <a:srgbClr val="FF0000"/>
                  </a:solidFill>
                  <a:latin typeface="Times New Roman" pitchFamily="18" charset="0"/>
                  <a:cs typeface="Times New Roman" pitchFamily="18" charset="0"/>
                </a:rPr>
                <a:t>c</a:t>
              </a:r>
              <a:r>
                <a:rPr lang="en-US" altLang="zh-CN" sz="2000" b="1" dirty="0" smtClean="0">
                  <a:solidFill>
                    <a:srgbClr val="FF0000"/>
                  </a:solidFill>
                  <a:latin typeface="Times New Roman" pitchFamily="18" charset="0"/>
                  <a:cs typeface="Times New Roman" pitchFamily="18" charset="0"/>
                </a:rPr>
                <a:t>) at </a:t>
              </a:r>
              <a:r>
                <a:rPr lang="el-GR" altLang="zh-CN" sz="2000" b="1" dirty="0" smtClean="0">
                  <a:solidFill>
                    <a:srgbClr val="FF0000"/>
                  </a:solidFill>
                  <a:latin typeface="Times New Roman" pitchFamily="18" charset="0"/>
                  <a:cs typeface="Times New Roman" pitchFamily="18" charset="0"/>
                </a:rPr>
                <a:t>ρ</a:t>
              </a:r>
              <a:r>
                <a:rPr lang="en-US" altLang="zh-CN" sz="2000" b="1" baseline="-25000" dirty="0" smtClean="0">
                  <a:solidFill>
                    <a:srgbClr val="FF0000"/>
                  </a:solidFill>
                  <a:latin typeface="Times New Roman" pitchFamily="18" charset="0"/>
                  <a:cs typeface="Times New Roman" pitchFamily="18" charset="0"/>
                </a:rPr>
                <a:t>c</a:t>
              </a:r>
              <a:r>
                <a:rPr lang="en-US" altLang="zh-CN" sz="2000" b="1" dirty="0" smtClean="0">
                  <a:solidFill>
                    <a:srgbClr val="FF0000"/>
                  </a:solidFill>
                  <a:latin typeface="Times New Roman" pitchFamily="18" charset="0"/>
                  <a:cs typeface="Times New Roman" pitchFamily="18" charset="0"/>
                </a:rPr>
                <a:t> =</a:t>
              </a:r>
              <a:r>
                <a:rPr lang="el-GR" altLang="zh-CN" sz="2000" b="1" dirty="0" smtClean="0">
                  <a:solidFill>
                    <a:srgbClr val="FF0000"/>
                  </a:solidFill>
                  <a:latin typeface="Times New Roman" pitchFamily="18" charset="0"/>
                  <a:cs typeface="Times New Roman" pitchFamily="18" charset="0"/>
                </a:rPr>
                <a:t> ρ</a:t>
              </a:r>
              <a:r>
                <a:rPr lang="en-US" altLang="zh-CN" sz="2000" b="1" baseline="-25000" dirty="0" smtClean="0">
                  <a:solidFill>
                    <a:srgbClr val="FF0000"/>
                  </a:solidFill>
                  <a:latin typeface="Times New Roman" pitchFamily="18" charset="0"/>
                  <a:cs typeface="Times New Roman" pitchFamily="18" charset="0"/>
                </a:rPr>
                <a:t>0</a:t>
              </a:r>
              <a:endParaRPr lang="zh-CN" altLang="en-US" sz="2000" b="1" dirty="0">
                <a:solidFill>
                  <a:srgbClr val="FF0000"/>
                </a:solidFill>
                <a:latin typeface="Times New Roman" pitchFamily="18" charset="0"/>
                <a:cs typeface="Times New Roman" pitchFamily="18" charset="0"/>
              </a:endParaRPr>
            </a:p>
          </p:txBody>
        </p:sp>
        <p:sp>
          <p:nvSpPr>
            <p:cNvPr id="17" name="左右箭头 16"/>
            <p:cNvSpPr/>
            <p:nvPr/>
          </p:nvSpPr>
          <p:spPr bwMode="auto">
            <a:xfrm>
              <a:off x="2882900" y="3473390"/>
              <a:ext cx="816118" cy="400110"/>
            </a:xfrm>
            <a:prstGeom prst="leftRightArrow">
              <a:avLst/>
            </a:prstGeom>
            <a:solidFill>
              <a:srgbClr val="DDDDDD"/>
            </a:solidFill>
            <a:ln w="28575" cap="flat" cmpd="sng" algn="ctr">
              <a:solidFill>
                <a:srgbClr val="922706"/>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a typeface="黑体" pitchFamily="2" charset="-122"/>
              </a:endParaRPr>
            </a:p>
          </p:txBody>
        </p:sp>
      </p:grpSp>
      <p:graphicFrame>
        <p:nvGraphicFramePr>
          <p:cNvPr id="307205" name="Object 5"/>
          <p:cNvGraphicFramePr>
            <a:graphicFrameLocks noChangeAspect="1"/>
          </p:cNvGraphicFramePr>
          <p:nvPr/>
        </p:nvGraphicFramePr>
        <p:xfrm>
          <a:off x="452438" y="4257675"/>
          <a:ext cx="8386762" cy="1914525"/>
        </p:xfrm>
        <a:graphic>
          <a:graphicData uri="http://schemas.openxmlformats.org/presentationml/2006/ole">
            <p:oleObj spid="_x0000_s307205" name="Equation" r:id="rId7" imgW="5270400" imgH="1206360" progId="Equation.DSMT4">
              <p:embed/>
            </p:oleObj>
          </a:graphicData>
        </a:graphic>
      </p:graphicFrame>
      <p:sp>
        <p:nvSpPr>
          <p:cNvPr id="26" name="TextBox 25"/>
          <p:cNvSpPr txBox="1"/>
          <p:nvPr/>
        </p:nvSpPr>
        <p:spPr>
          <a:xfrm>
            <a:off x="8372646" y="6400800"/>
            <a:ext cx="813044" cy="430887"/>
          </a:xfrm>
          <a:prstGeom prst="rect">
            <a:avLst/>
          </a:prstGeom>
          <a:noFill/>
        </p:spPr>
        <p:txBody>
          <a:bodyPr wrap="none" rtlCol="0">
            <a:spAutoFit/>
          </a:bodyPr>
          <a:lstStyle/>
          <a:p>
            <a:r>
              <a:rPr lang="en-US" altLang="zh-CN" sz="2200" dirty="0" smtClean="0"/>
              <a:t>p. 17</a:t>
            </a:r>
            <a:endParaRPr lang="zh-CN" alt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205"/>
                                        </p:tgtEl>
                                        <p:attrNameLst>
                                          <p:attrName>style.visibility</p:attrName>
                                        </p:attrNameLst>
                                      </p:cBhvr>
                                      <p:to>
                                        <p:strVal val="visible"/>
                                      </p:to>
                                    </p:set>
                                    <p:anim calcmode="lin" valueType="num">
                                      <p:cBhvr additive="base">
                                        <p:cTn id="12" dur="500" fill="hold"/>
                                        <p:tgtEl>
                                          <p:spTgt spid="307205"/>
                                        </p:tgtEl>
                                        <p:attrNameLst>
                                          <p:attrName>ppt_x</p:attrName>
                                        </p:attrNameLst>
                                      </p:cBhvr>
                                      <p:tavLst>
                                        <p:tav tm="0">
                                          <p:val>
                                            <p:strVal val="#ppt_x"/>
                                          </p:val>
                                        </p:tav>
                                        <p:tav tm="100000">
                                          <p:val>
                                            <p:strVal val="#ppt_x"/>
                                          </p:val>
                                        </p:tav>
                                      </p:tavLst>
                                    </p:anim>
                                    <p:anim calcmode="lin" valueType="num">
                                      <p:cBhvr additive="base">
                                        <p:cTn id="13" dur="500" fill="hold"/>
                                        <p:tgtEl>
                                          <p:spTgt spid="3072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 name="Rectangle 6"/>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cs typeface="Times New Roman" pitchFamily="18" charset="0"/>
              </a:rPr>
              <a:t>               High density </a:t>
            </a:r>
            <a:r>
              <a:rPr kumimoji="1" lang="en-US" altLang="zh-CN" sz="2800" b="1" dirty="0" err="1" smtClean="0">
                <a:solidFill>
                  <a:schemeClr val="accent2"/>
                </a:solidFill>
                <a:latin typeface="Times New Roman" pitchFamily="18" charset="0"/>
                <a:cs typeface="Times New Roman" pitchFamily="18" charset="0"/>
              </a:rPr>
              <a:t>E</a:t>
            </a:r>
            <a:r>
              <a:rPr kumimoji="1" lang="en-US" altLang="zh-CN" sz="2800" b="1" baseline="-25000" dirty="0" err="1" smtClean="0">
                <a:solidFill>
                  <a:schemeClr val="accent2"/>
                </a:solidFill>
                <a:latin typeface="Times New Roman" pitchFamily="18" charset="0"/>
                <a:cs typeface="Times New Roman" pitchFamily="18" charset="0"/>
              </a:rPr>
              <a:t>sym</a:t>
            </a:r>
            <a:r>
              <a:rPr kumimoji="1" lang="en-US" altLang="zh-CN" sz="2800" b="1" dirty="0" smtClean="0">
                <a:solidFill>
                  <a:schemeClr val="accent2"/>
                </a:solidFill>
                <a:latin typeface="Times New Roman" pitchFamily="18" charset="0"/>
                <a:cs typeface="Times New Roman" pitchFamily="18" charset="0"/>
              </a:rPr>
              <a:t> and </a:t>
            </a:r>
            <a:r>
              <a:rPr kumimoji="1" lang="en-US" altLang="zh-CN" sz="2800" b="1" dirty="0" err="1">
                <a:solidFill>
                  <a:srgbClr val="FF0000"/>
                </a:solidFill>
                <a:latin typeface="Times New Roman" pitchFamily="18" charset="0"/>
                <a:cs typeface="Times New Roman" pitchFamily="18" charset="0"/>
              </a:rPr>
              <a:t>K</a:t>
            </a:r>
            <a:r>
              <a:rPr kumimoji="1" lang="en-US" altLang="zh-CN" sz="2800" b="1" baseline="-25000" dirty="0" err="1">
                <a:solidFill>
                  <a:srgbClr val="FF0000"/>
                </a:solidFill>
                <a:latin typeface="Times New Roman" pitchFamily="18" charset="0"/>
                <a:cs typeface="Times New Roman" pitchFamily="18" charset="0"/>
              </a:rPr>
              <a:t>sym</a:t>
            </a:r>
            <a:r>
              <a:rPr kumimoji="1" lang="zh-CN" altLang="en-US" sz="2800" b="1" dirty="0">
                <a:solidFill>
                  <a:srgbClr val="FF0000"/>
                </a:solidFill>
                <a:latin typeface="Times New Roman" pitchFamily="18" charset="0"/>
                <a:cs typeface="Times New Roman" pitchFamily="18" charset="0"/>
              </a:rPr>
              <a:t> </a:t>
            </a:r>
            <a:r>
              <a:rPr kumimoji="1" lang="en-US" altLang="zh-CN" sz="2800" b="1" dirty="0" smtClean="0">
                <a:solidFill>
                  <a:srgbClr val="FF0000"/>
                </a:solidFill>
                <a:latin typeface="Times New Roman" pitchFamily="18" charset="0"/>
                <a:cs typeface="Times New Roman" pitchFamily="18" charset="0"/>
              </a:rPr>
              <a:t>parameter</a:t>
            </a:r>
            <a:endParaRPr kumimoji="1" lang="zh-CN" altLang="en-US" sz="2800" b="1" dirty="0">
              <a:solidFill>
                <a:srgbClr val="FF0000"/>
              </a:solidFill>
              <a:latin typeface="Times New Roman" pitchFamily="18" charset="0"/>
              <a:cs typeface="Times New Roman" pitchFamily="18" charset="0"/>
            </a:endParaRPr>
          </a:p>
        </p:txBody>
      </p:sp>
      <p:pic>
        <p:nvPicPr>
          <p:cNvPr id="308227" name="Picture 3"/>
          <p:cNvPicPr>
            <a:picLocks noChangeAspect="1" noChangeArrowheads="1"/>
          </p:cNvPicPr>
          <p:nvPr/>
        </p:nvPicPr>
        <p:blipFill>
          <a:blip r:embed="rId3" cstate="print"/>
          <a:srcRect/>
          <a:stretch>
            <a:fillRect/>
          </a:stretch>
        </p:blipFill>
        <p:spPr bwMode="auto">
          <a:xfrm>
            <a:off x="990600" y="1435490"/>
            <a:ext cx="7239000" cy="3872310"/>
          </a:xfrm>
          <a:prstGeom prst="rect">
            <a:avLst/>
          </a:prstGeom>
          <a:noFill/>
          <a:ln w="9525">
            <a:noFill/>
            <a:miter lim="800000"/>
            <a:headEnd/>
            <a:tailEnd/>
          </a:ln>
        </p:spPr>
      </p:pic>
      <p:graphicFrame>
        <p:nvGraphicFramePr>
          <p:cNvPr id="308228" name="Object 4"/>
          <p:cNvGraphicFramePr>
            <a:graphicFrameLocks noChangeAspect="1"/>
          </p:cNvGraphicFramePr>
          <p:nvPr/>
        </p:nvGraphicFramePr>
        <p:xfrm>
          <a:off x="139700" y="1003300"/>
          <a:ext cx="8877300" cy="403225"/>
        </p:xfrm>
        <a:graphic>
          <a:graphicData uri="http://schemas.openxmlformats.org/presentationml/2006/ole">
            <p:oleObj spid="_x0000_s308228" name="Equation" r:id="rId4" imgW="5816520" imgH="253800" progId="Equation.DSMT4">
              <p:embed/>
            </p:oleObj>
          </a:graphicData>
        </a:graphic>
      </p:graphicFrame>
      <p:graphicFrame>
        <p:nvGraphicFramePr>
          <p:cNvPr id="308230" name="Object 6"/>
          <p:cNvGraphicFramePr>
            <a:graphicFrameLocks noChangeAspect="1"/>
          </p:cNvGraphicFramePr>
          <p:nvPr/>
        </p:nvGraphicFramePr>
        <p:xfrm>
          <a:off x="101600" y="5334000"/>
          <a:ext cx="8926252" cy="1066800"/>
        </p:xfrm>
        <a:graphic>
          <a:graphicData uri="http://schemas.openxmlformats.org/presentationml/2006/ole">
            <p:oleObj spid="_x0000_s308230" name="Equation" r:id="rId5" imgW="6248160" imgH="749160" progId="Equation.DSMT4">
              <p:embed/>
            </p:oleObj>
          </a:graphicData>
        </a:graphic>
      </p:graphicFrame>
      <p:sp>
        <p:nvSpPr>
          <p:cNvPr id="6" name="TextBox 5"/>
          <p:cNvSpPr txBox="1"/>
          <p:nvPr/>
        </p:nvSpPr>
        <p:spPr>
          <a:xfrm>
            <a:off x="8372646" y="6400800"/>
            <a:ext cx="813044" cy="430887"/>
          </a:xfrm>
          <a:prstGeom prst="rect">
            <a:avLst/>
          </a:prstGeom>
          <a:noFill/>
        </p:spPr>
        <p:txBody>
          <a:bodyPr wrap="none" rtlCol="0">
            <a:spAutoFit/>
          </a:bodyPr>
          <a:lstStyle/>
          <a:p>
            <a:r>
              <a:rPr lang="en-US" altLang="zh-CN" sz="2200" dirty="0" smtClean="0"/>
              <a:t>p. 18</a:t>
            </a:r>
            <a:endParaRPr lang="zh-CN" altLang="en-US" sz="2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rPr>
              <a:t>        </a:t>
            </a:r>
            <a:r>
              <a:rPr kumimoji="1" lang="en-US" altLang="zh-CN" sz="2800" b="1" dirty="0" smtClean="0">
                <a:solidFill>
                  <a:schemeClr val="accent2"/>
                </a:solidFill>
                <a:latin typeface="Times New Roman" pitchFamily="18" charset="0"/>
              </a:rPr>
              <a:t>The </a:t>
            </a:r>
            <a:r>
              <a:rPr kumimoji="1" lang="en-US" altLang="zh-CN" sz="2800" b="1" dirty="0">
                <a:solidFill>
                  <a:schemeClr val="accent2"/>
                </a:solidFill>
                <a:latin typeface="Times New Roman" pitchFamily="18" charset="0"/>
              </a:rPr>
              <a:t>value of </a:t>
            </a:r>
            <a:r>
              <a:rPr kumimoji="1" lang="en-US" altLang="zh-CN" sz="2800" b="1" dirty="0" err="1" smtClean="0">
                <a:solidFill>
                  <a:srgbClr val="FF0000"/>
                </a:solidFill>
                <a:latin typeface="Times New Roman" pitchFamily="18" charset="0"/>
              </a:rPr>
              <a:t>K</a:t>
            </a:r>
            <a:r>
              <a:rPr kumimoji="1" lang="en-US" altLang="zh-CN" sz="2800" b="1" baseline="-25000" dirty="0" err="1" smtClean="0">
                <a:solidFill>
                  <a:srgbClr val="FF0000"/>
                </a:solidFill>
                <a:latin typeface="Times New Roman" pitchFamily="18" charset="0"/>
              </a:rPr>
              <a:t>sym</a:t>
            </a:r>
            <a:r>
              <a:rPr kumimoji="1" lang="zh-CN" altLang="en-US" sz="2800" b="1" dirty="0" smtClean="0">
                <a:solidFill>
                  <a:schemeClr val="accent2"/>
                </a:solidFill>
                <a:latin typeface="Times New Roman" pitchFamily="18" charset="0"/>
              </a:rPr>
              <a:t> </a:t>
            </a:r>
            <a:r>
              <a:rPr kumimoji="1" lang="en-US" altLang="zh-CN" sz="2800" b="1" dirty="0" smtClean="0">
                <a:solidFill>
                  <a:schemeClr val="accent2"/>
                </a:solidFill>
                <a:latin typeface="Times New Roman" pitchFamily="18" charset="0"/>
              </a:rPr>
              <a:t>from SHF</a:t>
            </a:r>
            <a:endParaRPr kumimoji="1" lang="zh-CN" altLang="en-US" sz="2800" b="1" dirty="0">
              <a:solidFill>
                <a:schemeClr val="accent2"/>
              </a:solidFill>
              <a:latin typeface="Times New Roman" pitchFamily="18" charset="0"/>
            </a:endParaRPr>
          </a:p>
        </p:txBody>
      </p:sp>
      <p:grpSp>
        <p:nvGrpSpPr>
          <p:cNvPr id="2" name="Group 3"/>
          <p:cNvGrpSpPr>
            <a:grpSpLocks/>
          </p:cNvGrpSpPr>
          <p:nvPr/>
        </p:nvGrpSpPr>
        <p:grpSpPr bwMode="auto">
          <a:xfrm>
            <a:off x="1371600" y="890588"/>
            <a:ext cx="6553200" cy="633412"/>
            <a:chOff x="144" y="912"/>
            <a:chExt cx="7566" cy="744"/>
          </a:xfrm>
        </p:grpSpPr>
        <p:pic>
          <p:nvPicPr>
            <p:cNvPr id="40971" name="Picture 4"/>
            <p:cNvPicPr>
              <a:picLocks noChangeAspect="1" noChangeArrowheads="1"/>
            </p:cNvPicPr>
            <p:nvPr/>
          </p:nvPicPr>
          <p:blipFill>
            <a:blip r:embed="rId2" cstate="print"/>
            <a:srcRect/>
            <a:stretch>
              <a:fillRect/>
            </a:stretch>
          </p:blipFill>
          <p:spPr bwMode="auto">
            <a:xfrm>
              <a:off x="144" y="912"/>
              <a:ext cx="4472" cy="744"/>
            </a:xfrm>
            <a:prstGeom prst="rect">
              <a:avLst/>
            </a:prstGeom>
            <a:noFill/>
            <a:ln w="28575" algn="ctr">
              <a:noFill/>
              <a:miter lim="800000"/>
              <a:headEnd/>
              <a:tailEnd/>
            </a:ln>
          </p:spPr>
        </p:pic>
        <p:pic>
          <p:nvPicPr>
            <p:cNvPr id="40972" name="Picture 5"/>
            <p:cNvPicPr>
              <a:picLocks noChangeAspect="1" noChangeArrowheads="1"/>
            </p:cNvPicPr>
            <p:nvPr/>
          </p:nvPicPr>
          <p:blipFill>
            <a:blip r:embed="rId3" cstate="print"/>
            <a:srcRect/>
            <a:stretch>
              <a:fillRect/>
            </a:stretch>
          </p:blipFill>
          <p:spPr bwMode="auto">
            <a:xfrm>
              <a:off x="4656" y="994"/>
              <a:ext cx="3054" cy="638"/>
            </a:xfrm>
            <a:prstGeom prst="rect">
              <a:avLst/>
            </a:prstGeom>
            <a:noFill/>
            <a:ln w="28575" algn="ctr">
              <a:noFill/>
              <a:miter lim="800000"/>
              <a:headEnd/>
              <a:tailEnd/>
            </a:ln>
          </p:spPr>
        </p:pic>
      </p:grpSp>
      <p:pic>
        <p:nvPicPr>
          <p:cNvPr id="40964" name="Picture 6"/>
          <p:cNvPicPr>
            <a:picLocks noChangeAspect="1" noChangeArrowheads="1"/>
          </p:cNvPicPr>
          <p:nvPr/>
        </p:nvPicPr>
        <p:blipFill>
          <a:blip r:embed="rId4" cstate="print"/>
          <a:srcRect/>
          <a:stretch>
            <a:fillRect/>
          </a:stretch>
        </p:blipFill>
        <p:spPr bwMode="auto">
          <a:xfrm>
            <a:off x="12700" y="1511300"/>
            <a:ext cx="6477000" cy="4203700"/>
          </a:xfrm>
          <a:prstGeom prst="rect">
            <a:avLst/>
          </a:prstGeom>
          <a:noFill/>
          <a:ln w="28575" algn="ctr">
            <a:noFill/>
            <a:miter lim="800000"/>
            <a:headEnd/>
            <a:tailEnd/>
          </a:ln>
        </p:spPr>
      </p:pic>
      <p:sp>
        <p:nvSpPr>
          <p:cNvPr id="40965" name="Text Box 7"/>
          <p:cNvSpPr txBox="1">
            <a:spLocks noChangeArrowheads="1"/>
          </p:cNvSpPr>
          <p:nvPr/>
        </p:nvSpPr>
        <p:spPr bwMode="auto">
          <a:xfrm>
            <a:off x="228600" y="5957888"/>
            <a:ext cx="8716962" cy="366712"/>
          </a:xfrm>
          <a:prstGeom prst="rect">
            <a:avLst/>
          </a:prstGeom>
          <a:noFill/>
          <a:ln w="28575" algn="ctr">
            <a:noFill/>
            <a:miter lim="800000"/>
            <a:headEnd/>
            <a:tailEnd/>
          </a:ln>
        </p:spPr>
        <p:txBody>
          <a:bodyPr lIns="90000" tIns="46800" rIns="90000" bIns="46800">
            <a:spAutoFit/>
          </a:bodyPr>
          <a:lstStyle/>
          <a:p>
            <a:r>
              <a:rPr lang="en-US" altLang="zh-CN" sz="1800" b="1" dirty="0">
                <a:solidFill>
                  <a:srgbClr val="3333FF"/>
                </a:solidFill>
                <a:latin typeface="Times New Roman" pitchFamily="18" charset="0"/>
              </a:rPr>
              <a:t>L.W. Chen, Sci. China Phys. Mech. Astron. 54, suppl. 1, s124 (2011) [arXiv:1101.2384]</a:t>
            </a:r>
          </a:p>
        </p:txBody>
      </p:sp>
      <p:pic>
        <p:nvPicPr>
          <p:cNvPr id="40966" name="Picture 8"/>
          <p:cNvPicPr>
            <a:picLocks noChangeAspect="1" noChangeArrowheads="1"/>
          </p:cNvPicPr>
          <p:nvPr/>
        </p:nvPicPr>
        <p:blipFill>
          <a:blip r:embed="rId5" cstate="print"/>
          <a:srcRect/>
          <a:stretch>
            <a:fillRect/>
          </a:stretch>
        </p:blipFill>
        <p:spPr bwMode="auto">
          <a:xfrm>
            <a:off x="6442075" y="3200400"/>
            <a:ext cx="2676525" cy="320717"/>
          </a:xfrm>
          <a:prstGeom prst="rect">
            <a:avLst/>
          </a:prstGeom>
          <a:noFill/>
          <a:ln w="28575" algn="ctr">
            <a:solidFill>
              <a:srgbClr val="FF0000"/>
            </a:solidFill>
            <a:miter lim="800000"/>
            <a:headEnd/>
            <a:tailEnd/>
          </a:ln>
        </p:spPr>
      </p:pic>
      <p:pic>
        <p:nvPicPr>
          <p:cNvPr id="40967" name="Picture 9"/>
          <p:cNvPicPr>
            <a:picLocks noChangeAspect="1" noChangeArrowheads="1"/>
          </p:cNvPicPr>
          <p:nvPr/>
        </p:nvPicPr>
        <p:blipFill>
          <a:blip r:embed="rId6" cstate="print"/>
          <a:srcRect/>
          <a:stretch>
            <a:fillRect/>
          </a:stretch>
        </p:blipFill>
        <p:spPr bwMode="auto">
          <a:xfrm>
            <a:off x="6477000" y="2274887"/>
            <a:ext cx="2590800" cy="506413"/>
          </a:xfrm>
          <a:prstGeom prst="rect">
            <a:avLst/>
          </a:prstGeom>
          <a:noFill/>
          <a:ln w="28575" algn="ctr">
            <a:noFill/>
            <a:miter lim="800000"/>
            <a:headEnd/>
            <a:tailEnd/>
          </a:ln>
        </p:spPr>
      </p:pic>
      <p:sp>
        <p:nvSpPr>
          <p:cNvPr id="40968" name="Text Box 10"/>
          <p:cNvSpPr txBox="1">
            <a:spLocks noChangeArrowheads="1"/>
          </p:cNvSpPr>
          <p:nvPr/>
        </p:nvSpPr>
        <p:spPr bwMode="auto">
          <a:xfrm>
            <a:off x="6705600" y="1633537"/>
            <a:ext cx="2286000" cy="641350"/>
          </a:xfrm>
          <a:prstGeom prst="rect">
            <a:avLst/>
          </a:prstGeom>
          <a:noFill/>
          <a:ln w="28575" algn="ctr">
            <a:noFill/>
            <a:miter lim="800000"/>
            <a:headEnd/>
            <a:tailEnd/>
          </a:ln>
        </p:spPr>
        <p:txBody>
          <a:bodyPr lIns="90000" tIns="46800" rIns="90000" bIns="46800">
            <a:spAutoFit/>
          </a:bodyPr>
          <a:lstStyle/>
          <a:p>
            <a:r>
              <a:rPr lang="en-US" altLang="zh-CN" sz="1800" b="1" dirty="0">
                <a:solidFill>
                  <a:srgbClr val="0000CC"/>
                </a:solidFill>
                <a:latin typeface="Times New Roman" pitchFamily="18" charset="0"/>
              </a:rPr>
              <a:t>L.W. Chen, </a:t>
            </a:r>
          </a:p>
          <a:p>
            <a:r>
              <a:rPr lang="en-US" altLang="zh-CN" sz="1800" b="1" dirty="0">
                <a:solidFill>
                  <a:srgbClr val="0000CC"/>
                </a:solidFill>
                <a:latin typeface="Times New Roman" pitchFamily="18" charset="0"/>
              </a:rPr>
              <a:t>PRC83, 044308(2011)</a:t>
            </a:r>
          </a:p>
        </p:txBody>
      </p:sp>
      <p:sp>
        <p:nvSpPr>
          <p:cNvPr id="40969" name="Rectangle 11"/>
          <p:cNvSpPr>
            <a:spLocks noChangeArrowheads="1"/>
          </p:cNvSpPr>
          <p:nvPr/>
        </p:nvSpPr>
        <p:spPr bwMode="auto">
          <a:xfrm>
            <a:off x="6477000" y="1628775"/>
            <a:ext cx="2616200" cy="1190625"/>
          </a:xfrm>
          <a:prstGeom prst="rect">
            <a:avLst/>
          </a:prstGeom>
          <a:noFill/>
          <a:ln w="28575" algn="ctr">
            <a:solidFill>
              <a:srgbClr val="FF0000"/>
            </a:solidFill>
            <a:miter lim="800000"/>
            <a:headEnd/>
            <a:tailEnd/>
          </a:ln>
        </p:spPr>
        <p:txBody>
          <a:bodyPr lIns="90000" tIns="46800" rIns="90000" bIns="46800" anchor="ctr">
            <a:spAutoFit/>
          </a:bodyPr>
          <a:lstStyle/>
          <a:p>
            <a:endParaRPr lang="zh-CN" altLang="en-US"/>
          </a:p>
        </p:txBody>
      </p:sp>
      <p:sp>
        <p:nvSpPr>
          <p:cNvPr id="40970" name="Text Box 18"/>
          <p:cNvSpPr txBox="1">
            <a:spLocks noChangeArrowheads="1"/>
          </p:cNvSpPr>
          <p:nvPr/>
        </p:nvSpPr>
        <p:spPr bwMode="auto">
          <a:xfrm>
            <a:off x="6858000" y="3505200"/>
            <a:ext cx="1828800" cy="371513"/>
          </a:xfrm>
          <a:prstGeom prst="rect">
            <a:avLst/>
          </a:prstGeom>
          <a:noFill/>
          <a:ln w="28575" algn="ctr">
            <a:noFill/>
            <a:miter lim="800000"/>
            <a:headEnd/>
            <a:tailEnd/>
          </a:ln>
        </p:spPr>
        <p:txBody>
          <a:bodyPr wrap="square" lIns="90000" tIns="46800" rIns="90000" bIns="46800">
            <a:spAutoFit/>
          </a:bodyPr>
          <a:lstStyle/>
          <a:p>
            <a:r>
              <a:rPr lang="en-US" altLang="zh-CN" sz="1800" b="1" dirty="0" smtClean="0">
                <a:solidFill>
                  <a:srgbClr val="FF0000"/>
                </a:solidFill>
                <a:latin typeface="Times New Roman" pitchFamily="18" charset="0"/>
              </a:rPr>
              <a:t>Based on SHF </a:t>
            </a:r>
            <a:r>
              <a:rPr lang="en-US" altLang="zh-CN" sz="1800" b="1" dirty="0">
                <a:solidFill>
                  <a:srgbClr val="FF0000"/>
                </a:solidFill>
                <a:latin typeface="Times New Roman" pitchFamily="18" charset="0"/>
              </a:rPr>
              <a:t>!</a:t>
            </a:r>
          </a:p>
        </p:txBody>
      </p:sp>
      <p:sp>
        <p:nvSpPr>
          <p:cNvPr id="14" name="Text Box 18"/>
          <p:cNvSpPr txBox="1">
            <a:spLocks noChangeArrowheads="1"/>
          </p:cNvSpPr>
          <p:nvPr/>
        </p:nvSpPr>
        <p:spPr bwMode="auto">
          <a:xfrm>
            <a:off x="6248400" y="4505287"/>
            <a:ext cx="2819400" cy="648512"/>
          </a:xfrm>
          <a:prstGeom prst="rect">
            <a:avLst/>
          </a:prstGeom>
          <a:noFill/>
          <a:ln w="28575" algn="ctr">
            <a:noFill/>
            <a:miter lim="800000"/>
            <a:headEnd/>
            <a:tailEnd/>
          </a:ln>
        </p:spPr>
        <p:txBody>
          <a:bodyPr wrap="square" lIns="90000" tIns="46800" rIns="90000" bIns="46800">
            <a:spAutoFit/>
          </a:bodyPr>
          <a:lstStyle/>
          <a:p>
            <a:r>
              <a:rPr lang="en-US" altLang="zh-CN" sz="1800" b="1" dirty="0" err="1" smtClean="0">
                <a:solidFill>
                  <a:srgbClr val="FF33CC"/>
                </a:solidFill>
                <a:latin typeface="Times New Roman" pitchFamily="18" charset="0"/>
                <a:ea typeface="黑体" pitchFamily="2" charset="-122"/>
                <a:cs typeface="Times New Roman" pitchFamily="18" charset="0"/>
              </a:rPr>
              <a:t>Esym</a:t>
            </a:r>
            <a:r>
              <a:rPr lang="en-US" altLang="zh-CN" sz="1800" b="1" dirty="0" smtClean="0">
                <a:solidFill>
                  <a:srgbClr val="FF33CC"/>
                </a:solidFill>
                <a:latin typeface="Times New Roman" pitchFamily="18" charset="0"/>
                <a:ea typeface="黑体" pitchFamily="2" charset="-122"/>
                <a:cs typeface="Times New Roman" pitchFamily="18" charset="0"/>
              </a:rPr>
              <a:t> </a:t>
            </a:r>
            <a:r>
              <a:rPr lang="en-US" altLang="zh-CN" sz="1800" b="1" dirty="0" err="1" smtClean="0">
                <a:solidFill>
                  <a:srgbClr val="FF33CC"/>
                </a:solidFill>
                <a:latin typeface="Times New Roman" pitchFamily="18" charset="0"/>
                <a:ea typeface="黑体" pitchFamily="2" charset="-122"/>
                <a:cs typeface="Times New Roman" pitchFamily="18" charset="0"/>
              </a:rPr>
              <a:t>systematics</a:t>
            </a:r>
            <a:r>
              <a:rPr lang="en-US" altLang="zh-CN" sz="1800" b="1" dirty="0" smtClean="0">
                <a:solidFill>
                  <a:srgbClr val="FF33CC"/>
                </a:solidFill>
                <a:latin typeface="Times New Roman" pitchFamily="18" charset="0"/>
                <a:ea typeface="黑体" pitchFamily="2" charset="-122"/>
                <a:cs typeface="Times New Roman" pitchFamily="18" charset="0"/>
              </a:rPr>
              <a:t>:</a:t>
            </a:r>
          </a:p>
          <a:p>
            <a:r>
              <a:rPr lang="en-US" altLang="zh-CN" sz="1800" b="1" dirty="0" err="1" smtClean="0">
                <a:solidFill>
                  <a:srgbClr val="FF33CC"/>
                </a:solidFill>
                <a:latin typeface="Times New Roman" pitchFamily="18" charset="0"/>
                <a:ea typeface="黑体" pitchFamily="2" charset="-122"/>
                <a:cs typeface="Times New Roman" pitchFamily="18" charset="0"/>
              </a:rPr>
              <a:t>K</a:t>
            </a:r>
            <a:r>
              <a:rPr lang="en-US" altLang="zh-CN" sz="1800" b="1" baseline="-25000" dirty="0" err="1" smtClean="0">
                <a:solidFill>
                  <a:srgbClr val="FF33CC"/>
                </a:solidFill>
                <a:latin typeface="Times New Roman" pitchFamily="18" charset="0"/>
                <a:ea typeface="黑体" pitchFamily="2" charset="-122"/>
                <a:cs typeface="Times New Roman" pitchFamily="18" charset="0"/>
              </a:rPr>
              <a:t>sym</a:t>
            </a:r>
            <a:r>
              <a:rPr lang="en-US" altLang="zh-CN" sz="1800" b="1" dirty="0" smtClean="0">
                <a:solidFill>
                  <a:srgbClr val="FF00FF"/>
                </a:solidFill>
                <a:latin typeface="Times New Roman" pitchFamily="18" charset="0"/>
                <a:ea typeface="黑体" pitchFamily="2" charset="-122"/>
                <a:cs typeface="Times New Roman" pitchFamily="18" charset="0"/>
              </a:rPr>
              <a:t>= -167.1±185.3 </a:t>
            </a:r>
            <a:r>
              <a:rPr lang="en-US" altLang="zh-CN" sz="1800" b="1" dirty="0" err="1" smtClean="0">
                <a:solidFill>
                  <a:srgbClr val="FF00FF"/>
                </a:solidFill>
                <a:latin typeface="Times New Roman" pitchFamily="18" charset="0"/>
                <a:ea typeface="黑体" pitchFamily="2" charset="-122"/>
                <a:cs typeface="Times New Roman" pitchFamily="18" charset="0"/>
              </a:rPr>
              <a:t>MeV</a:t>
            </a:r>
            <a:endParaRPr lang="en-US" altLang="zh-CN" sz="1800" b="1" dirty="0">
              <a:solidFill>
                <a:srgbClr val="FF0000"/>
              </a:solidFill>
              <a:latin typeface="Times New Roman" pitchFamily="18" charset="0"/>
            </a:endParaRPr>
          </a:p>
        </p:txBody>
      </p:sp>
      <p:sp>
        <p:nvSpPr>
          <p:cNvPr id="15" name="TextBox 14"/>
          <p:cNvSpPr txBox="1"/>
          <p:nvPr/>
        </p:nvSpPr>
        <p:spPr>
          <a:xfrm>
            <a:off x="8372646" y="6400800"/>
            <a:ext cx="813044" cy="430887"/>
          </a:xfrm>
          <a:prstGeom prst="rect">
            <a:avLst/>
          </a:prstGeom>
          <a:noFill/>
        </p:spPr>
        <p:txBody>
          <a:bodyPr wrap="none" rtlCol="0">
            <a:spAutoFit/>
          </a:bodyPr>
          <a:lstStyle/>
          <a:p>
            <a:r>
              <a:rPr lang="en-US" altLang="zh-CN" sz="2200" dirty="0" smtClean="0"/>
              <a:t>p. 19</a:t>
            </a:r>
            <a:endParaRPr lang="zh-CN" alt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8"/>
          <p:cNvGraphicFramePr>
            <a:graphicFrameLocks noChangeAspect="1"/>
          </p:cNvGraphicFramePr>
          <p:nvPr/>
        </p:nvGraphicFramePr>
        <p:xfrm>
          <a:off x="5973763" y="5622925"/>
          <a:ext cx="2425700" cy="396875"/>
        </p:xfrm>
        <a:graphic>
          <a:graphicData uri="http://schemas.openxmlformats.org/presentationml/2006/ole">
            <p:oleObj spid="_x0000_s234498" name="Equation" r:id="rId3" imgW="1320480" imgH="228600" progId="Equation.DSMT4">
              <p:embed/>
            </p:oleObj>
          </a:graphicData>
        </a:graphic>
      </p:graphicFrame>
      <p:pic>
        <p:nvPicPr>
          <p:cNvPr id="18437" name="Picture 2"/>
          <p:cNvPicPr>
            <a:picLocks noChangeAspect="1" noChangeArrowheads="1"/>
          </p:cNvPicPr>
          <p:nvPr/>
        </p:nvPicPr>
        <p:blipFill>
          <a:blip r:embed="rId4" cstate="print"/>
          <a:srcRect/>
          <a:stretch>
            <a:fillRect/>
          </a:stretch>
        </p:blipFill>
        <p:spPr bwMode="auto">
          <a:xfrm>
            <a:off x="76200" y="866775"/>
            <a:ext cx="4551363" cy="3781425"/>
          </a:xfrm>
          <a:prstGeom prst="rect">
            <a:avLst/>
          </a:prstGeom>
          <a:noFill/>
          <a:ln w="9525">
            <a:noFill/>
            <a:miter lim="800000"/>
            <a:headEnd/>
            <a:tailEnd/>
          </a:ln>
        </p:spPr>
      </p:pic>
      <p:pic>
        <p:nvPicPr>
          <p:cNvPr id="18438" name="Picture 7"/>
          <p:cNvPicPr>
            <a:picLocks noChangeAspect="1" noChangeArrowheads="1"/>
          </p:cNvPicPr>
          <p:nvPr/>
        </p:nvPicPr>
        <p:blipFill>
          <a:blip r:embed="rId5" cstate="print"/>
          <a:srcRect/>
          <a:stretch>
            <a:fillRect/>
          </a:stretch>
        </p:blipFill>
        <p:spPr bwMode="auto">
          <a:xfrm>
            <a:off x="4543446" y="966563"/>
            <a:ext cx="4464008" cy="3757838"/>
          </a:xfrm>
          <a:prstGeom prst="rect">
            <a:avLst/>
          </a:prstGeom>
          <a:noFill/>
          <a:ln w="28575" algn="ctr">
            <a:noFill/>
            <a:miter lim="800000"/>
            <a:headEnd/>
            <a:tailEnd/>
          </a:ln>
        </p:spPr>
      </p:pic>
      <p:pic>
        <p:nvPicPr>
          <p:cNvPr id="18439" name="Picture 5"/>
          <p:cNvPicPr>
            <a:picLocks noChangeAspect="1" noChangeArrowheads="1"/>
          </p:cNvPicPr>
          <p:nvPr/>
        </p:nvPicPr>
        <p:blipFill>
          <a:blip r:embed="rId6" cstate="print"/>
          <a:srcRect/>
          <a:stretch>
            <a:fillRect/>
          </a:stretch>
        </p:blipFill>
        <p:spPr bwMode="auto">
          <a:xfrm>
            <a:off x="228600" y="4724400"/>
            <a:ext cx="4953000" cy="890588"/>
          </a:xfrm>
          <a:prstGeom prst="rect">
            <a:avLst/>
          </a:prstGeom>
          <a:noFill/>
          <a:ln w="28575" algn="ctr">
            <a:noFill/>
            <a:miter lim="800000"/>
            <a:headEnd/>
            <a:tailEnd/>
          </a:ln>
        </p:spPr>
      </p:pic>
      <p:graphicFrame>
        <p:nvGraphicFramePr>
          <p:cNvPr id="18435" name="Object 6"/>
          <p:cNvGraphicFramePr>
            <a:graphicFrameLocks noChangeAspect="1"/>
          </p:cNvGraphicFramePr>
          <p:nvPr/>
        </p:nvGraphicFramePr>
        <p:xfrm>
          <a:off x="1808163" y="6019800"/>
          <a:ext cx="5638800" cy="457200"/>
        </p:xfrm>
        <a:graphic>
          <a:graphicData uri="http://schemas.openxmlformats.org/presentationml/2006/ole">
            <p:oleObj spid="_x0000_s234499" name="Equation" r:id="rId7" imgW="2819160" imgH="228600" progId="Equation.DSMT4">
              <p:embed/>
            </p:oleObj>
          </a:graphicData>
        </a:graphic>
      </p:graphicFrame>
      <p:cxnSp>
        <p:nvCxnSpPr>
          <p:cNvPr id="18440" name="直接连接符 22"/>
          <p:cNvCxnSpPr>
            <a:cxnSpLocks noChangeShapeType="1"/>
          </p:cNvCxnSpPr>
          <p:nvPr/>
        </p:nvCxnSpPr>
        <p:spPr bwMode="auto">
          <a:xfrm>
            <a:off x="685800" y="2451100"/>
            <a:ext cx="3733800" cy="0"/>
          </a:xfrm>
          <a:prstGeom prst="line">
            <a:avLst/>
          </a:prstGeom>
          <a:noFill/>
          <a:ln w="28575" algn="ctr">
            <a:solidFill>
              <a:srgbClr val="922706"/>
            </a:solidFill>
            <a:round/>
            <a:headEnd/>
            <a:tailEnd/>
          </a:ln>
        </p:spPr>
      </p:cxnSp>
      <p:cxnSp>
        <p:nvCxnSpPr>
          <p:cNvPr id="18441" name="直接连接符 24"/>
          <p:cNvCxnSpPr>
            <a:cxnSpLocks noChangeShapeType="1"/>
          </p:cNvCxnSpPr>
          <p:nvPr/>
        </p:nvCxnSpPr>
        <p:spPr bwMode="auto">
          <a:xfrm>
            <a:off x="5194300" y="2438400"/>
            <a:ext cx="3733800" cy="0"/>
          </a:xfrm>
          <a:prstGeom prst="line">
            <a:avLst/>
          </a:prstGeom>
          <a:noFill/>
          <a:ln w="28575" algn="ctr">
            <a:solidFill>
              <a:srgbClr val="922706"/>
            </a:solidFill>
            <a:round/>
            <a:headEnd/>
            <a:tailEnd/>
          </a:ln>
        </p:spPr>
      </p:cxnSp>
      <p:cxnSp>
        <p:nvCxnSpPr>
          <p:cNvPr id="18442" name="直接连接符 26"/>
          <p:cNvCxnSpPr>
            <a:cxnSpLocks noChangeShapeType="1"/>
          </p:cNvCxnSpPr>
          <p:nvPr/>
        </p:nvCxnSpPr>
        <p:spPr bwMode="auto">
          <a:xfrm>
            <a:off x="723900" y="3263900"/>
            <a:ext cx="3733800" cy="0"/>
          </a:xfrm>
          <a:prstGeom prst="line">
            <a:avLst/>
          </a:prstGeom>
          <a:noFill/>
          <a:ln w="28575" algn="ctr">
            <a:solidFill>
              <a:srgbClr val="922706"/>
            </a:solidFill>
            <a:round/>
            <a:headEnd/>
            <a:tailEnd/>
          </a:ln>
        </p:spPr>
      </p:cxnSp>
      <p:cxnSp>
        <p:nvCxnSpPr>
          <p:cNvPr id="18443" name="直接连接符 28"/>
          <p:cNvCxnSpPr>
            <a:cxnSpLocks noChangeShapeType="1"/>
          </p:cNvCxnSpPr>
          <p:nvPr/>
        </p:nvCxnSpPr>
        <p:spPr bwMode="auto">
          <a:xfrm>
            <a:off x="5219700" y="3289300"/>
            <a:ext cx="3733800" cy="0"/>
          </a:xfrm>
          <a:prstGeom prst="line">
            <a:avLst/>
          </a:prstGeom>
          <a:noFill/>
          <a:ln w="28575" algn="ctr">
            <a:solidFill>
              <a:srgbClr val="922706"/>
            </a:solidFill>
            <a:round/>
            <a:headEnd/>
            <a:tailEnd/>
          </a:ln>
        </p:spPr>
      </p:cxnSp>
      <p:sp>
        <p:nvSpPr>
          <p:cNvPr id="18444" name="Text Box 5"/>
          <p:cNvSpPr txBox="1">
            <a:spLocks noChangeArrowheads="1"/>
          </p:cNvSpPr>
          <p:nvPr/>
        </p:nvSpPr>
        <p:spPr bwMode="auto">
          <a:xfrm>
            <a:off x="-76200" y="5607050"/>
            <a:ext cx="5715000" cy="336550"/>
          </a:xfrm>
          <a:prstGeom prst="rect">
            <a:avLst/>
          </a:prstGeom>
          <a:noFill/>
          <a:ln w="28575" algn="ctr">
            <a:noFill/>
            <a:miter lim="800000"/>
            <a:headEnd/>
            <a:tailEnd/>
          </a:ln>
        </p:spPr>
        <p:txBody>
          <a:bodyPr lIns="90000" tIns="46800" rIns="90000" bIns="46800">
            <a:spAutoFit/>
          </a:bodyPr>
          <a:lstStyle/>
          <a:p>
            <a:r>
              <a:rPr lang="en-US" altLang="zh-CN" sz="1600" b="1">
                <a:solidFill>
                  <a:srgbClr val="3333FF"/>
                </a:solidFill>
                <a:latin typeface="Times New Roman" pitchFamily="18" charset="0"/>
              </a:rPr>
              <a:t>P. Russotto,W. Trauntmann, Q.F. Li  et al., PLB697, 471(2011)</a:t>
            </a:r>
          </a:p>
        </p:txBody>
      </p:sp>
      <p:pic>
        <p:nvPicPr>
          <p:cNvPr id="18447" name="Picture 7"/>
          <p:cNvPicPr>
            <a:picLocks noChangeAspect="1" noChangeArrowheads="1"/>
          </p:cNvPicPr>
          <p:nvPr/>
        </p:nvPicPr>
        <p:blipFill>
          <a:blip r:embed="rId8" cstate="print"/>
          <a:srcRect l="50319"/>
          <a:stretch>
            <a:fillRect/>
          </a:stretch>
        </p:blipFill>
        <p:spPr bwMode="auto">
          <a:xfrm>
            <a:off x="3133725" y="4816475"/>
            <a:ext cx="1438275" cy="298450"/>
          </a:xfrm>
          <a:prstGeom prst="rect">
            <a:avLst/>
          </a:prstGeom>
          <a:noFill/>
          <a:ln w="28575" algn="ctr">
            <a:solidFill>
              <a:srgbClr val="FF0000"/>
            </a:solidFill>
            <a:miter lim="800000"/>
            <a:headEnd/>
            <a:tailEnd/>
          </a:ln>
        </p:spPr>
      </p:pic>
      <p:sp>
        <p:nvSpPr>
          <p:cNvPr id="18448" name="Rectangle 6"/>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cs typeface="Times New Roman" pitchFamily="18" charset="0"/>
              </a:rPr>
              <a:t>     </a:t>
            </a:r>
            <a:r>
              <a:rPr kumimoji="1" lang="en-US" altLang="zh-CN" sz="2800" b="1" dirty="0" smtClean="0">
                <a:solidFill>
                  <a:schemeClr val="accent2"/>
                </a:solidFill>
                <a:latin typeface="Times New Roman" pitchFamily="18" charset="0"/>
                <a:cs typeface="Times New Roman" pitchFamily="18" charset="0"/>
              </a:rPr>
              <a:t>               High </a:t>
            </a:r>
            <a:r>
              <a:rPr kumimoji="1" lang="en-US" altLang="zh-CN" sz="2800" b="1" dirty="0">
                <a:solidFill>
                  <a:schemeClr val="accent2"/>
                </a:solidFill>
                <a:latin typeface="Times New Roman" pitchFamily="18" charset="0"/>
                <a:cs typeface="Times New Roman" pitchFamily="18" charset="0"/>
              </a:rPr>
              <a:t>density </a:t>
            </a:r>
            <a:r>
              <a:rPr kumimoji="1" lang="en-US" altLang="zh-CN" sz="2800" b="1" dirty="0" err="1">
                <a:solidFill>
                  <a:schemeClr val="accent2"/>
                </a:solidFill>
                <a:latin typeface="Times New Roman" pitchFamily="18" charset="0"/>
                <a:cs typeface="Times New Roman" pitchFamily="18" charset="0"/>
              </a:rPr>
              <a:t>E</a:t>
            </a:r>
            <a:r>
              <a:rPr kumimoji="1" lang="en-US" altLang="zh-CN" sz="2800" b="1" baseline="-25000" dirty="0" err="1">
                <a:solidFill>
                  <a:schemeClr val="accent2"/>
                </a:solidFill>
                <a:latin typeface="Times New Roman" pitchFamily="18" charset="0"/>
                <a:cs typeface="Times New Roman" pitchFamily="18" charset="0"/>
              </a:rPr>
              <a:t>sym</a:t>
            </a:r>
            <a:r>
              <a:rPr kumimoji="1" lang="en-US" altLang="zh-CN" sz="2800" b="1" baseline="-25000" dirty="0">
                <a:solidFill>
                  <a:schemeClr val="accent2"/>
                </a:solidFill>
                <a:latin typeface="Times New Roman" pitchFamily="18" charset="0"/>
                <a:cs typeface="Times New Roman" pitchFamily="18" charset="0"/>
              </a:rPr>
              <a:t> </a:t>
            </a:r>
            <a:r>
              <a:rPr kumimoji="1" lang="en-US" altLang="zh-CN" sz="2800" b="1" dirty="0" smtClean="0">
                <a:solidFill>
                  <a:schemeClr val="accent2"/>
                </a:solidFill>
                <a:latin typeface="Times New Roman" pitchFamily="18" charset="0"/>
                <a:cs typeface="Times New Roman" pitchFamily="18" charset="0"/>
              </a:rPr>
              <a:t>: </a:t>
            </a:r>
            <a:r>
              <a:rPr kumimoji="1" lang="en-US" altLang="zh-CN" sz="2800" b="1" dirty="0" err="1" smtClean="0">
                <a:solidFill>
                  <a:srgbClr val="FF0000"/>
                </a:solidFill>
                <a:latin typeface="Times New Roman" pitchFamily="18" charset="0"/>
                <a:cs typeface="Times New Roman" pitchFamily="18" charset="0"/>
              </a:rPr>
              <a:t>E</a:t>
            </a:r>
            <a:r>
              <a:rPr kumimoji="1" lang="en-US" altLang="zh-CN" sz="2800" b="1" baseline="-25000" dirty="0" err="1" smtClean="0">
                <a:solidFill>
                  <a:srgbClr val="FF0000"/>
                </a:solidFill>
                <a:latin typeface="Times New Roman" pitchFamily="18" charset="0"/>
                <a:cs typeface="Times New Roman" pitchFamily="18" charset="0"/>
              </a:rPr>
              <a:t>sym</a:t>
            </a:r>
            <a:r>
              <a:rPr kumimoji="1" lang="en-US" altLang="zh-CN" sz="2800" b="1" dirty="0" smtClean="0">
                <a:solidFill>
                  <a:srgbClr val="FF0000"/>
                </a:solidFill>
                <a:latin typeface="Times New Roman" pitchFamily="18" charset="0"/>
                <a:cs typeface="Times New Roman" pitchFamily="18" charset="0"/>
              </a:rPr>
              <a:t>(2</a:t>
            </a:r>
            <a:r>
              <a:rPr kumimoji="1" lang="el-GR" altLang="zh-CN" sz="2800" b="1" dirty="0" smtClean="0">
                <a:solidFill>
                  <a:srgbClr val="FF0000"/>
                </a:solidFill>
                <a:latin typeface="Times New Roman" pitchFamily="18" charset="0"/>
                <a:cs typeface="Times New Roman" pitchFamily="18" charset="0"/>
              </a:rPr>
              <a:t>ρ</a:t>
            </a:r>
            <a:r>
              <a:rPr kumimoji="1" lang="en-US" altLang="zh-CN" sz="1800" b="1" baseline="-25000" dirty="0" smtClean="0">
                <a:solidFill>
                  <a:srgbClr val="FF0000"/>
                </a:solidFill>
                <a:latin typeface="Times New Roman" pitchFamily="18" charset="0"/>
                <a:cs typeface="Times New Roman" pitchFamily="18" charset="0"/>
              </a:rPr>
              <a:t>0</a:t>
            </a:r>
            <a:r>
              <a:rPr kumimoji="1" lang="en-US" altLang="zh-CN" sz="2800" b="1" dirty="0" smtClean="0">
                <a:solidFill>
                  <a:srgbClr val="FF0000"/>
                </a:solidFill>
                <a:latin typeface="Times New Roman" pitchFamily="18" charset="0"/>
                <a:cs typeface="Times New Roman" pitchFamily="18" charset="0"/>
              </a:rPr>
              <a:t>)</a:t>
            </a:r>
            <a:r>
              <a:rPr kumimoji="1" lang="zh-CN" altLang="en-US" sz="2800" b="1" dirty="0" smtClean="0">
                <a:solidFill>
                  <a:schemeClr val="accent2"/>
                </a:solidFill>
                <a:latin typeface="Times New Roman" pitchFamily="18" charset="0"/>
                <a:cs typeface="Times New Roman" pitchFamily="18" charset="0"/>
              </a:rPr>
              <a:t> </a:t>
            </a:r>
            <a:r>
              <a:rPr kumimoji="1" lang="en-US" altLang="zh-CN" sz="2800" b="1" dirty="0" smtClean="0">
                <a:solidFill>
                  <a:schemeClr val="accent2"/>
                </a:solidFill>
                <a:latin typeface="Times New Roman" pitchFamily="18" charset="0"/>
                <a:cs typeface="Times New Roman" pitchFamily="18" charset="0"/>
              </a:rPr>
              <a:t>from HIC’s</a:t>
            </a:r>
            <a:endParaRPr kumimoji="1" lang="zh-CN" altLang="en-US" sz="2800" b="1" dirty="0">
              <a:solidFill>
                <a:schemeClr val="accent2"/>
              </a:solidFill>
              <a:latin typeface="Times New Roman" pitchFamily="18" charset="0"/>
              <a:cs typeface="Times New Roman" pitchFamily="18" charset="0"/>
            </a:endParaRPr>
          </a:p>
        </p:txBody>
      </p:sp>
      <p:graphicFrame>
        <p:nvGraphicFramePr>
          <p:cNvPr id="18436" name="Object 4"/>
          <p:cNvGraphicFramePr>
            <a:graphicFrameLocks noChangeAspect="1"/>
          </p:cNvGraphicFramePr>
          <p:nvPr/>
        </p:nvGraphicFramePr>
        <p:xfrm>
          <a:off x="5459413" y="4770438"/>
          <a:ext cx="3468687" cy="433387"/>
        </p:xfrm>
        <a:graphic>
          <a:graphicData uri="http://schemas.openxmlformats.org/presentationml/2006/ole">
            <p:oleObj spid="_x0000_s234500" name="Equation" r:id="rId9" imgW="1828800" imgH="241200" progId="Equation.DSMT4">
              <p:embed/>
            </p:oleObj>
          </a:graphicData>
        </a:graphic>
      </p:graphicFrame>
      <p:sp>
        <p:nvSpPr>
          <p:cNvPr id="18449" name="下箭头 17"/>
          <p:cNvSpPr>
            <a:spLocks noChangeArrowheads="1"/>
          </p:cNvSpPr>
          <p:nvPr/>
        </p:nvSpPr>
        <p:spPr bwMode="auto">
          <a:xfrm>
            <a:off x="6781800" y="5241925"/>
            <a:ext cx="685800" cy="358775"/>
          </a:xfrm>
          <a:prstGeom prst="downArrow">
            <a:avLst>
              <a:gd name="adj1" fmla="val 50000"/>
              <a:gd name="adj2" fmla="val 50000"/>
            </a:avLst>
          </a:prstGeom>
          <a:solidFill>
            <a:srgbClr val="DDDDDD"/>
          </a:solidFill>
          <a:ln w="28575" algn="ctr">
            <a:solidFill>
              <a:srgbClr val="922706"/>
            </a:solidFill>
            <a:round/>
            <a:headEnd/>
            <a:tailEnd/>
          </a:ln>
        </p:spPr>
        <p:txBody>
          <a:bodyPr wrap="none" lIns="90000" tIns="46800" rIns="90000" bIns="46800" anchor="ctr">
            <a:spAutoFit/>
          </a:bodyPr>
          <a:lstStyle/>
          <a:p>
            <a:endParaRPr lang="zh-CN" altLang="en-US"/>
          </a:p>
        </p:txBody>
      </p:sp>
      <p:sp>
        <p:nvSpPr>
          <p:cNvPr id="19" name="上下箭头 18"/>
          <p:cNvSpPr/>
          <p:nvPr/>
        </p:nvSpPr>
        <p:spPr bwMode="auto">
          <a:xfrm>
            <a:off x="2057400" y="2451100"/>
            <a:ext cx="304800" cy="812800"/>
          </a:xfrm>
          <a:prstGeom prst="upDownArrow">
            <a:avLst/>
          </a:prstGeom>
          <a:solidFill>
            <a:srgbClr val="DDDDDD"/>
          </a:solidFill>
          <a:ln w="28575" cap="flat" cmpd="sng" algn="ctr">
            <a:solidFill>
              <a:srgbClr val="922706"/>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a typeface="黑体" pitchFamily="2" charset="-122"/>
            </a:endParaRPr>
          </a:p>
        </p:txBody>
      </p:sp>
      <p:sp>
        <p:nvSpPr>
          <p:cNvPr id="20" name="上下箭头 19"/>
          <p:cNvSpPr/>
          <p:nvPr/>
        </p:nvSpPr>
        <p:spPr bwMode="auto">
          <a:xfrm>
            <a:off x="6921500" y="2425700"/>
            <a:ext cx="304800" cy="812800"/>
          </a:xfrm>
          <a:prstGeom prst="upDownArrow">
            <a:avLst/>
          </a:prstGeom>
          <a:solidFill>
            <a:srgbClr val="DDDDDD"/>
          </a:solidFill>
          <a:ln w="28575" cap="flat" cmpd="sng" algn="ctr">
            <a:solidFill>
              <a:srgbClr val="922706"/>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a typeface="黑体" pitchFamily="2" charset="-122"/>
            </a:endParaRPr>
          </a:p>
        </p:txBody>
      </p:sp>
      <p:sp>
        <p:nvSpPr>
          <p:cNvPr id="21" name="TextBox 20"/>
          <p:cNvSpPr txBox="1"/>
          <p:nvPr/>
        </p:nvSpPr>
        <p:spPr>
          <a:xfrm>
            <a:off x="8372646" y="6400800"/>
            <a:ext cx="813044" cy="430887"/>
          </a:xfrm>
          <a:prstGeom prst="rect">
            <a:avLst/>
          </a:prstGeom>
          <a:noFill/>
        </p:spPr>
        <p:txBody>
          <a:bodyPr wrap="none" rtlCol="0">
            <a:spAutoFit/>
          </a:bodyPr>
          <a:lstStyle/>
          <a:p>
            <a:r>
              <a:rPr lang="en-US" altLang="zh-CN" sz="2200" dirty="0" smtClean="0"/>
              <a:t>p. 20</a:t>
            </a:r>
            <a:endParaRPr lang="zh-CN" altLang="en-US" sz="2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6"/>
          <p:cNvSpPr>
            <a:spLocks noGrp="1" noChangeArrowheads="1"/>
          </p:cNvSpPr>
          <p:nvPr>
            <p:ph type="title"/>
          </p:nvPr>
        </p:nvSpPr>
        <p:spPr/>
        <p:txBody>
          <a:bodyPr/>
          <a:lstStyle/>
          <a:p>
            <a:pPr eaLnBrk="1" hangingPunct="1"/>
            <a:r>
              <a:rPr kumimoji="1" lang="en-US" altLang="zh-CN" sz="3600" dirty="0" smtClean="0">
                <a:solidFill>
                  <a:srgbClr val="132584"/>
                </a:solidFill>
                <a:latin typeface="Times New Roman" pitchFamily="18" charset="0"/>
                <a:ea typeface="黑体" pitchFamily="49" charset="-122"/>
                <a:cs typeface="Times New Roman" pitchFamily="18" charset="0"/>
              </a:rPr>
              <a:t>Outline</a:t>
            </a:r>
            <a:endParaRPr kumimoji="1" lang="zh-CN" altLang="en-US" sz="3600" dirty="0" smtClean="0">
              <a:solidFill>
                <a:srgbClr val="132584"/>
              </a:solidFill>
              <a:latin typeface="Times New Roman" pitchFamily="18" charset="0"/>
              <a:ea typeface="黑体" pitchFamily="49" charset="-122"/>
              <a:cs typeface="Times New Roman" pitchFamily="18" charset="0"/>
            </a:endParaRPr>
          </a:p>
        </p:txBody>
      </p:sp>
      <p:sp>
        <p:nvSpPr>
          <p:cNvPr id="4" name="Rectangle 59"/>
          <p:cNvSpPr txBox="1">
            <a:spLocks noChangeArrowheads="1"/>
          </p:cNvSpPr>
          <p:nvPr/>
        </p:nvSpPr>
        <p:spPr bwMode="auto">
          <a:xfrm>
            <a:off x="533400" y="1905000"/>
            <a:ext cx="8229600" cy="3657600"/>
          </a:xfrm>
          <a:prstGeom prst="rect">
            <a:avLst/>
          </a:prstGeom>
          <a:noFill/>
          <a:ln w="9525">
            <a:noFill/>
            <a:miter lim="800000"/>
            <a:headEnd/>
            <a:tailEnd/>
          </a:ln>
        </p:spPr>
        <p:txBody>
          <a:bodyPr anchor="ctr" anchorCtr="1"/>
          <a:lstStyle/>
          <a:p>
            <a:pPr marL="609600" indent="-609600" algn="l">
              <a:lnSpc>
                <a:spcPct val="90000"/>
              </a:lnSpc>
              <a:spcBef>
                <a:spcPct val="20000"/>
              </a:spcBef>
              <a:buSzPct val="120000"/>
              <a:buFont typeface="Wingdings" pitchFamily="2" charset="2"/>
              <a:buChar char="l"/>
              <a:defRPr/>
            </a:pPr>
            <a:r>
              <a:rPr lang="en-US" altLang="zh-CN" b="1" kern="0" dirty="0">
                <a:solidFill>
                  <a:srgbClr val="0000FF"/>
                </a:solidFill>
                <a:latin typeface="Times New Roman" pitchFamily="18" charset="0"/>
                <a:ea typeface="+mn-ea"/>
                <a:cs typeface="Times New Roman" pitchFamily="18" charset="0"/>
              </a:rPr>
              <a:t>The symmetry </a:t>
            </a:r>
            <a:r>
              <a:rPr lang="en-US" altLang="zh-CN" b="1" kern="0" dirty="0" smtClean="0">
                <a:solidFill>
                  <a:srgbClr val="0000FF"/>
                </a:solidFill>
                <a:latin typeface="Times New Roman" pitchFamily="18" charset="0"/>
                <a:ea typeface="+mn-ea"/>
                <a:cs typeface="Times New Roman" pitchFamily="18" charset="0"/>
              </a:rPr>
              <a:t>energy </a:t>
            </a:r>
            <a:r>
              <a:rPr lang="en-US" altLang="zh-CN" b="1" kern="0" dirty="0" err="1" smtClean="0">
                <a:solidFill>
                  <a:srgbClr val="0000FF"/>
                </a:solidFill>
                <a:latin typeface="Times New Roman" pitchFamily="18" charset="0"/>
                <a:ea typeface="+mn-ea"/>
                <a:cs typeface="Times New Roman" pitchFamily="18" charset="0"/>
              </a:rPr>
              <a:t>Esym</a:t>
            </a:r>
            <a:r>
              <a:rPr lang="en-US" altLang="zh-CN" b="1" kern="0" dirty="0" smtClean="0">
                <a:solidFill>
                  <a:srgbClr val="0000FF"/>
                </a:solidFill>
                <a:latin typeface="Times New Roman" pitchFamily="18" charset="0"/>
                <a:ea typeface="+mn-ea"/>
                <a:cs typeface="Times New Roman" pitchFamily="18" charset="0"/>
              </a:rPr>
              <a:t> and its current constraints</a:t>
            </a:r>
          </a:p>
          <a:p>
            <a:pPr marL="609600" indent="-609600" algn="l">
              <a:lnSpc>
                <a:spcPct val="90000"/>
              </a:lnSpc>
              <a:spcBef>
                <a:spcPct val="20000"/>
              </a:spcBef>
              <a:buSzPct val="120000"/>
              <a:buFont typeface="Wingdings" pitchFamily="2" charset="2"/>
              <a:buChar char="l"/>
              <a:defRPr/>
            </a:pPr>
            <a:r>
              <a:rPr lang="en-US" altLang="zh-CN" b="1" kern="0" dirty="0" err="1" smtClean="0">
                <a:solidFill>
                  <a:srgbClr val="0000FF"/>
                </a:solidFill>
                <a:latin typeface="Times New Roman" pitchFamily="18" charset="0"/>
                <a:ea typeface="+mn-ea"/>
                <a:cs typeface="Times New Roman" pitchFamily="18" charset="0"/>
              </a:rPr>
              <a:t>Systematics</a:t>
            </a:r>
            <a:r>
              <a:rPr lang="en-US" altLang="zh-CN" b="1" kern="0" dirty="0" smtClean="0">
                <a:solidFill>
                  <a:srgbClr val="0000FF"/>
                </a:solidFill>
                <a:latin typeface="Times New Roman" pitchFamily="18" charset="0"/>
                <a:ea typeface="+mn-ea"/>
                <a:cs typeface="Times New Roman" pitchFamily="18" charset="0"/>
              </a:rPr>
              <a:t> of the density dependence of the </a:t>
            </a:r>
            <a:r>
              <a:rPr lang="en-US" altLang="zh-CN" b="1" kern="0" dirty="0" err="1" smtClean="0">
                <a:solidFill>
                  <a:srgbClr val="0000FF"/>
                </a:solidFill>
                <a:latin typeface="Times New Roman" pitchFamily="18" charset="0"/>
                <a:ea typeface="+mn-ea"/>
                <a:cs typeface="Times New Roman" pitchFamily="18" charset="0"/>
              </a:rPr>
              <a:t>Esym</a:t>
            </a:r>
            <a:endParaRPr lang="en-US" altLang="zh-CN" b="1" kern="0" dirty="0" smtClean="0">
              <a:solidFill>
                <a:srgbClr val="0000FF"/>
              </a:solidFill>
              <a:latin typeface="Times New Roman" pitchFamily="18" charset="0"/>
              <a:ea typeface="+mn-ea"/>
              <a:cs typeface="Times New Roman" pitchFamily="18" charset="0"/>
            </a:endParaRPr>
          </a:p>
          <a:p>
            <a:pPr marL="609600" indent="-609600" algn="l">
              <a:lnSpc>
                <a:spcPct val="90000"/>
              </a:lnSpc>
              <a:spcBef>
                <a:spcPct val="20000"/>
              </a:spcBef>
              <a:buSzPct val="120000"/>
              <a:buFont typeface="Wingdings" pitchFamily="2" charset="2"/>
              <a:buChar char="l"/>
              <a:defRPr/>
            </a:pPr>
            <a:r>
              <a:rPr lang="en-US" altLang="zh-CN" b="1" kern="0" dirty="0" smtClean="0">
                <a:solidFill>
                  <a:srgbClr val="0000FF"/>
                </a:solidFill>
                <a:latin typeface="Times New Roman" pitchFamily="18" charset="0"/>
                <a:ea typeface="+mn-ea"/>
                <a:cs typeface="Times New Roman" pitchFamily="18" charset="0"/>
              </a:rPr>
              <a:t>Information on the density curvature </a:t>
            </a:r>
            <a:r>
              <a:rPr lang="en-US" altLang="zh-CN" b="1" kern="0" dirty="0" err="1" smtClean="0">
                <a:solidFill>
                  <a:srgbClr val="0000FF"/>
                </a:solidFill>
                <a:latin typeface="Times New Roman" pitchFamily="18" charset="0"/>
                <a:ea typeface="+mn-ea"/>
                <a:cs typeface="Times New Roman" pitchFamily="18" charset="0"/>
              </a:rPr>
              <a:t>K</a:t>
            </a:r>
            <a:r>
              <a:rPr lang="en-US" altLang="zh-CN" b="1" kern="0" baseline="-25000" dirty="0" err="1" smtClean="0">
                <a:solidFill>
                  <a:srgbClr val="0000FF"/>
                </a:solidFill>
                <a:latin typeface="Times New Roman" pitchFamily="18" charset="0"/>
                <a:ea typeface="+mn-ea"/>
                <a:cs typeface="Times New Roman" pitchFamily="18" charset="0"/>
              </a:rPr>
              <a:t>sym</a:t>
            </a:r>
            <a:r>
              <a:rPr lang="en-US" altLang="zh-CN" b="1" kern="0" dirty="0" smtClean="0">
                <a:solidFill>
                  <a:srgbClr val="0000FF"/>
                </a:solidFill>
                <a:latin typeface="Times New Roman" pitchFamily="18" charset="0"/>
                <a:ea typeface="+mn-ea"/>
                <a:cs typeface="Times New Roman" pitchFamily="18" charset="0"/>
              </a:rPr>
              <a:t> </a:t>
            </a:r>
            <a:r>
              <a:rPr lang="en-US" altLang="zh-CN" b="1" kern="0" dirty="0">
                <a:solidFill>
                  <a:srgbClr val="0000FF"/>
                </a:solidFill>
                <a:latin typeface="Times New Roman" pitchFamily="18" charset="0"/>
                <a:ea typeface="+mn-ea"/>
                <a:cs typeface="Times New Roman" pitchFamily="18" charset="0"/>
              </a:rPr>
              <a:t>and the </a:t>
            </a:r>
            <a:r>
              <a:rPr lang="en-US" altLang="zh-CN" b="1" kern="0" dirty="0" smtClean="0">
                <a:solidFill>
                  <a:srgbClr val="0000FF"/>
                </a:solidFill>
                <a:latin typeface="Times New Roman" pitchFamily="18" charset="0"/>
                <a:ea typeface="+mn-ea"/>
                <a:cs typeface="Times New Roman" pitchFamily="18" charset="0"/>
              </a:rPr>
              <a:t>high density </a:t>
            </a:r>
            <a:r>
              <a:rPr lang="en-US" altLang="zh-CN" b="1" kern="0" dirty="0" err="1" smtClean="0">
                <a:solidFill>
                  <a:srgbClr val="0000FF"/>
                </a:solidFill>
                <a:latin typeface="Times New Roman" pitchFamily="18" charset="0"/>
                <a:ea typeface="+mn-ea"/>
                <a:cs typeface="Times New Roman" pitchFamily="18" charset="0"/>
              </a:rPr>
              <a:t>Esym</a:t>
            </a:r>
            <a:r>
              <a:rPr lang="en-US" altLang="zh-CN" b="1" kern="0" dirty="0" smtClean="0">
                <a:solidFill>
                  <a:srgbClr val="0000FF"/>
                </a:solidFill>
                <a:latin typeface="Times New Roman" pitchFamily="18" charset="0"/>
                <a:ea typeface="+mn-ea"/>
                <a:cs typeface="Times New Roman" pitchFamily="18" charset="0"/>
              </a:rPr>
              <a:t> from constraints at </a:t>
            </a:r>
            <a:r>
              <a:rPr lang="en-US" altLang="zh-CN" b="1" kern="0" dirty="0" err="1" smtClean="0">
                <a:solidFill>
                  <a:srgbClr val="0000FF"/>
                </a:solidFill>
                <a:latin typeface="Times New Roman" pitchFamily="18" charset="0"/>
                <a:ea typeface="+mn-ea"/>
                <a:cs typeface="Times New Roman" pitchFamily="18" charset="0"/>
              </a:rPr>
              <a:t>subsaturation</a:t>
            </a:r>
            <a:r>
              <a:rPr lang="en-US" altLang="zh-CN" b="1" kern="0" dirty="0" smtClean="0">
                <a:solidFill>
                  <a:srgbClr val="0000FF"/>
                </a:solidFill>
                <a:latin typeface="Times New Roman" pitchFamily="18" charset="0"/>
                <a:ea typeface="+mn-ea"/>
                <a:cs typeface="Times New Roman" pitchFamily="18" charset="0"/>
              </a:rPr>
              <a:t> densities </a:t>
            </a:r>
            <a:endParaRPr lang="en-US" altLang="zh-CN" b="1" kern="0" baseline="-25000" dirty="0">
              <a:solidFill>
                <a:srgbClr val="0000FF"/>
              </a:solidFill>
              <a:latin typeface="Times New Roman" pitchFamily="18" charset="0"/>
              <a:ea typeface="+mn-ea"/>
              <a:cs typeface="Times New Roman" pitchFamily="18" charset="0"/>
            </a:endParaRPr>
          </a:p>
          <a:p>
            <a:pPr marL="609600" indent="-609600" algn="l">
              <a:lnSpc>
                <a:spcPct val="90000"/>
              </a:lnSpc>
              <a:spcBef>
                <a:spcPct val="20000"/>
              </a:spcBef>
              <a:buSzPct val="120000"/>
              <a:buFont typeface="Wingdings" pitchFamily="2" charset="2"/>
              <a:buChar char="l"/>
              <a:defRPr/>
            </a:pPr>
            <a:r>
              <a:rPr lang="en-US" altLang="zh-CN" b="1" kern="0" dirty="0" smtClean="0">
                <a:solidFill>
                  <a:srgbClr val="FF0000"/>
                </a:solidFill>
                <a:latin typeface="Times New Roman" pitchFamily="18" charset="0"/>
                <a:ea typeface="+mn-ea"/>
                <a:cs typeface="Times New Roman" pitchFamily="18" charset="0"/>
              </a:rPr>
              <a:t>Summary</a:t>
            </a:r>
            <a:endParaRPr lang="zh-CN" altLang="en-US" b="1" kern="0" dirty="0">
              <a:solidFill>
                <a:srgbClr val="FF0000"/>
              </a:solidFill>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AutoShape 2"/>
          <p:cNvSpPr>
            <a:spLocks noChangeArrowheads="1"/>
          </p:cNvSpPr>
          <p:nvPr/>
        </p:nvSpPr>
        <p:spPr bwMode="auto">
          <a:xfrm>
            <a:off x="63500" y="1054100"/>
            <a:ext cx="8991600" cy="5207000"/>
          </a:xfrm>
          <a:prstGeom prst="roundRect">
            <a:avLst>
              <a:gd name="adj" fmla="val 16667"/>
            </a:avLst>
          </a:prstGeom>
          <a:solidFill>
            <a:schemeClr val="bg1"/>
          </a:solidFill>
          <a:ln w="76200">
            <a:solidFill>
              <a:srgbClr val="FFCC00"/>
            </a:solidFill>
            <a:miter lim="800000"/>
            <a:headEnd/>
            <a:tailEnd/>
          </a:ln>
        </p:spPr>
        <p:txBody>
          <a:bodyPr wrap="none" anchor="ctr"/>
          <a:lstStyle/>
          <a:p>
            <a:pPr algn="l">
              <a:buFont typeface="Wingdings" pitchFamily="2" charset="2"/>
              <a:buChar char="l"/>
              <a:defRPr/>
            </a:pPr>
            <a:r>
              <a:rPr lang="en-US" altLang="zh-CN" sz="2200" b="1" dirty="0" smtClean="0">
                <a:solidFill>
                  <a:srgbClr val="0000FF"/>
                </a:solidFill>
                <a:latin typeface="Times New Roman" pitchFamily="18" charset="0"/>
                <a:ea typeface="宋体" pitchFamily="2" charset="-122"/>
                <a:cs typeface="Times New Roman" pitchFamily="18" charset="0"/>
              </a:rPr>
              <a:t>The symmetry energy </a:t>
            </a:r>
            <a:r>
              <a:rPr lang="en-US" altLang="zh-CN" sz="2200" b="1" dirty="0" err="1" smtClean="0">
                <a:solidFill>
                  <a:srgbClr val="0000FF"/>
                </a:solidFill>
                <a:latin typeface="Times New Roman" pitchFamily="18" charset="0"/>
                <a:ea typeface="黑体" pitchFamily="2" charset="-122"/>
                <a:cs typeface="Times New Roman" pitchFamily="18" charset="0"/>
              </a:rPr>
              <a:t>E</a:t>
            </a:r>
            <a:r>
              <a:rPr lang="en-US" altLang="zh-CN" sz="2200" b="1" baseline="-25000" dirty="0" err="1" smtClean="0">
                <a:solidFill>
                  <a:srgbClr val="0000FF"/>
                </a:solidFill>
                <a:latin typeface="Times New Roman" pitchFamily="18" charset="0"/>
                <a:ea typeface="黑体" pitchFamily="2" charset="-122"/>
                <a:cs typeface="Times New Roman" pitchFamily="18" charset="0"/>
              </a:rPr>
              <a:t>sym</a:t>
            </a:r>
            <a:r>
              <a:rPr lang="en-US" altLang="zh-CN" sz="2200" b="1" dirty="0" smtClean="0">
                <a:solidFill>
                  <a:srgbClr val="0000FF"/>
                </a:solidFill>
                <a:latin typeface="Times New Roman" pitchFamily="18" charset="0"/>
                <a:ea typeface="黑体" pitchFamily="2" charset="-122"/>
                <a:cs typeface="Times New Roman" pitchFamily="18" charset="0"/>
              </a:rPr>
              <a:t>(</a:t>
            </a:r>
            <a:r>
              <a:rPr lang="el-GR" altLang="zh-CN" sz="2200" b="1" dirty="0" smtClean="0">
                <a:solidFill>
                  <a:srgbClr val="0000FF"/>
                </a:solidFill>
                <a:latin typeface="Times New Roman" pitchFamily="18" charset="0"/>
                <a:ea typeface="黑体" pitchFamily="2" charset="-122"/>
                <a:cs typeface="Times New Roman" pitchFamily="18" charset="0"/>
              </a:rPr>
              <a:t>ρ</a:t>
            </a:r>
            <a:r>
              <a:rPr lang="en-US" altLang="zh-CN" sz="2200" b="1" dirty="0" smtClean="0">
                <a:solidFill>
                  <a:srgbClr val="0000FF"/>
                </a:solidFill>
                <a:latin typeface="Times New Roman" pitchFamily="18" charset="0"/>
                <a:ea typeface="黑体" pitchFamily="2" charset="-122"/>
                <a:cs typeface="Times New Roman" pitchFamily="18" charset="0"/>
              </a:rPr>
              <a:t>)</a:t>
            </a:r>
            <a:r>
              <a:rPr lang="en-US" altLang="zh-CN" sz="2200" b="1" dirty="0" smtClean="0">
                <a:solidFill>
                  <a:srgbClr val="0000FF"/>
                </a:solidFill>
                <a:latin typeface="Times New Roman" pitchFamily="18" charset="0"/>
                <a:ea typeface="宋体" pitchFamily="2" charset="-122"/>
                <a:cs typeface="Times New Roman" pitchFamily="18" charset="0"/>
              </a:rPr>
              <a:t> and its density slope </a:t>
            </a:r>
            <a:r>
              <a:rPr lang="en-US" altLang="zh-CN" sz="2200" b="1" dirty="0" smtClean="0">
                <a:solidFill>
                  <a:srgbClr val="0000FF"/>
                </a:solidFill>
                <a:latin typeface="Times New Roman" pitchFamily="18" charset="0"/>
                <a:ea typeface="黑体" pitchFamily="2" charset="-122"/>
                <a:cs typeface="Times New Roman" pitchFamily="18" charset="0"/>
              </a:rPr>
              <a:t>L(</a:t>
            </a:r>
            <a:r>
              <a:rPr lang="el-GR" altLang="zh-CN" sz="2200" b="1" dirty="0" smtClean="0">
                <a:solidFill>
                  <a:srgbClr val="0000FF"/>
                </a:solidFill>
                <a:latin typeface="Times New Roman" pitchFamily="18" charset="0"/>
                <a:ea typeface="黑体" pitchFamily="2" charset="-122"/>
                <a:cs typeface="Times New Roman" pitchFamily="18" charset="0"/>
              </a:rPr>
              <a:t>ρ</a:t>
            </a:r>
            <a:r>
              <a:rPr lang="en-US" altLang="zh-CN" sz="2200" b="1" dirty="0" smtClean="0">
                <a:solidFill>
                  <a:srgbClr val="0000FF"/>
                </a:solidFill>
                <a:latin typeface="Times New Roman" pitchFamily="18" charset="0"/>
                <a:ea typeface="黑体" pitchFamily="2" charset="-122"/>
                <a:cs typeface="Times New Roman" pitchFamily="18" charset="0"/>
              </a:rPr>
              <a:t>)</a:t>
            </a:r>
            <a:r>
              <a:rPr lang="en-US" altLang="zh-CN" sz="2200" b="1" dirty="0" smtClean="0">
                <a:solidFill>
                  <a:srgbClr val="0000FF"/>
                </a:solidFill>
                <a:latin typeface="Times New Roman" pitchFamily="18" charset="0"/>
                <a:ea typeface="宋体" pitchFamily="2" charset="-122"/>
                <a:cs typeface="Times New Roman" pitchFamily="18" charset="0"/>
              </a:rPr>
              <a:t>  from sub- to </a:t>
            </a:r>
          </a:p>
          <a:p>
            <a:pPr algn="l">
              <a:defRPr/>
            </a:pPr>
            <a:r>
              <a:rPr lang="en-US" altLang="zh-CN" sz="2200" b="1" dirty="0" smtClean="0">
                <a:solidFill>
                  <a:srgbClr val="0000FF"/>
                </a:solidFill>
                <a:latin typeface="Times New Roman" pitchFamily="18" charset="0"/>
                <a:ea typeface="宋体" pitchFamily="2" charset="-122"/>
                <a:cs typeface="Times New Roman" pitchFamily="18" charset="0"/>
              </a:rPr>
              <a:t>   supra-saturation density can be essentially determined  by three </a:t>
            </a:r>
          </a:p>
          <a:p>
            <a:pPr algn="l">
              <a:defRPr/>
            </a:pPr>
            <a:r>
              <a:rPr lang="en-US" altLang="zh-CN" sz="2200" b="1" dirty="0" smtClean="0">
                <a:solidFill>
                  <a:srgbClr val="0000FF"/>
                </a:solidFill>
                <a:latin typeface="Times New Roman" pitchFamily="18" charset="0"/>
                <a:ea typeface="宋体" pitchFamily="2" charset="-122"/>
                <a:cs typeface="Times New Roman" pitchFamily="18" charset="0"/>
              </a:rPr>
              <a:t>   parameters defined at saturation density, i.e., </a:t>
            </a:r>
            <a:r>
              <a:rPr lang="en-US" altLang="zh-CN" sz="2200" b="1" dirty="0" err="1" smtClean="0">
                <a:solidFill>
                  <a:srgbClr val="0000FF"/>
                </a:solidFill>
                <a:latin typeface="Times New Roman" pitchFamily="18" charset="0"/>
                <a:ea typeface="黑体" pitchFamily="2" charset="-122"/>
                <a:cs typeface="Times New Roman" pitchFamily="18" charset="0"/>
              </a:rPr>
              <a:t>E</a:t>
            </a:r>
            <a:r>
              <a:rPr lang="en-US" altLang="zh-CN" sz="2200" b="1" baseline="-25000" dirty="0" err="1" smtClean="0">
                <a:solidFill>
                  <a:srgbClr val="0000FF"/>
                </a:solidFill>
                <a:latin typeface="Times New Roman" pitchFamily="18" charset="0"/>
                <a:ea typeface="黑体" pitchFamily="2" charset="-122"/>
                <a:cs typeface="Times New Roman" pitchFamily="18" charset="0"/>
              </a:rPr>
              <a:t>sym</a:t>
            </a:r>
            <a:r>
              <a:rPr lang="en-US" altLang="zh-CN" sz="2200" b="1" dirty="0" smtClean="0">
                <a:solidFill>
                  <a:srgbClr val="0000FF"/>
                </a:solidFill>
                <a:latin typeface="Times New Roman" pitchFamily="18" charset="0"/>
                <a:ea typeface="黑体" pitchFamily="2" charset="-122"/>
                <a:cs typeface="Times New Roman" pitchFamily="18" charset="0"/>
              </a:rPr>
              <a:t>(</a:t>
            </a:r>
            <a:r>
              <a:rPr lang="el-GR" altLang="zh-CN" sz="2200" b="1" dirty="0" smtClean="0">
                <a:solidFill>
                  <a:srgbClr val="0000FF"/>
                </a:solidFill>
                <a:latin typeface="Times New Roman" pitchFamily="18" charset="0"/>
                <a:ea typeface="黑体" pitchFamily="2" charset="-122"/>
                <a:cs typeface="Times New Roman" pitchFamily="18" charset="0"/>
              </a:rPr>
              <a:t>ρ</a:t>
            </a:r>
            <a:r>
              <a:rPr lang="en-US" altLang="zh-CN" sz="2200" b="1" baseline="-25000" dirty="0" smtClean="0">
                <a:solidFill>
                  <a:srgbClr val="0000FF"/>
                </a:solidFill>
                <a:latin typeface="Times New Roman" pitchFamily="18" charset="0"/>
                <a:ea typeface="黑体" pitchFamily="2" charset="-122"/>
                <a:cs typeface="Times New Roman" pitchFamily="18" charset="0"/>
              </a:rPr>
              <a:t>0</a:t>
            </a:r>
            <a:r>
              <a:rPr lang="en-US" altLang="zh-CN" sz="2200" b="1" dirty="0" smtClean="0">
                <a:solidFill>
                  <a:srgbClr val="0000FF"/>
                </a:solidFill>
                <a:latin typeface="Times New Roman" pitchFamily="18" charset="0"/>
                <a:ea typeface="黑体" pitchFamily="2" charset="-122"/>
                <a:cs typeface="Times New Roman" pitchFamily="18" charset="0"/>
              </a:rPr>
              <a:t>), </a:t>
            </a:r>
            <a:r>
              <a:rPr lang="en-US" altLang="zh-CN" sz="2200" b="1" i="1" dirty="0" smtClean="0">
                <a:solidFill>
                  <a:srgbClr val="0000FF"/>
                </a:solidFill>
                <a:latin typeface="Times New Roman" pitchFamily="18" charset="0"/>
                <a:ea typeface="黑体" pitchFamily="2" charset="-122"/>
                <a:cs typeface="Times New Roman" pitchFamily="18" charset="0"/>
              </a:rPr>
              <a:t>L</a:t>
            </a:r>
            <a:r>
              <a:rPr lang="en-US" altLang="zh-CN" sz="2200" b="1" dirty="0" smtClean="0">
                <a:solidFill>
                  <a:srgbClr val="0000FF"/>
                </a:solidFill>
                <a:latin typeface="Times New Roman" pitchFamily="18" charset="0"/>
                <a:ea typeface="黑体" pitchFamily="2" charset="-122"/>
                <a:cs typeface="Times New Roman" pitchFamily="18" charset="0"/>
              </a:rPr>
              <a:t>(</a:t>
            </a:r>
            <a:r>
              <a:rPr lang="el-GR" altLang="zh-CN" sz="2200" b="1" dirty="0" smtClean="0">
                <a:solidFill>
                  <a:srgbClr val="0000FF"/>
                </a:solidFill>
                <a:latin typeface="Times New Roman" pitchFamily="18" charset="0"/>
                <a:ea typeface="黑体" pitchFamily="2" charset="-122"/>
                <a:cs typeface="Times New Roman" pitchFamily="18" charset="0"/>
              </a:rPr>
              <a:t>ρ</a:t>
            </a:r>
            <a:r>
              <a:rPr lang="en-US" altLang="zh-CN" sz="2200" b="1" baseline="-25000" dirty="0" smtClean="0">
                <a:solidFill>
                  <a:srgbClr val="0000FF"/>
                </a:solidFill>
                <a:latin typeface="Times New Roman" pitchFamily="18" charset="0"/>
                <a:ea typeface="黑体" pitchFamily="2" charset="-122"/>
                <a:cs typeface="Times New Roman" pitchFamily="18" charset="0"/>
              </a:rPr>
              <a:t>0</a:t>
            </a:r>
            <a:r>
              <a:rPr lang="en-US" altLang="zh-CN" sz="2200" b="1" dirty="0" smtClean="0">
                <a:solidFill>
                  <a:srgbClr val="0000FF"/>
                </a:solidFill>
                <a:latin typeface="Times New Roman" pitchFamily="18" charset="0"/>
                <a:ea typeface="黑体" pitchFamily="2" charset="-122"/>
                <a:cs typeface="Times New Roman" pitchFamily="18" charset="0"/>
              </a:rPr>
              <a:t>) , and </a:t>
            </a:r>
          </a:p>
          <a:p>
            <a:pPr algn="l">
              <a:defRPr/>
            </a:pPr>
            <a:r>
              <a:rPr lang="en-US" altLang="zh-CN" sz="2200" b="1" dirty="0" smtClean="0">
                <a:solidFill>
                  <a:srgbClr val="0000FF"/>
                </a:solidFill>
                <a:latin typeface="Times New Roman" pitchFamily="18" charset="0"/>
                <a:ea typeface="黑体" pitchFamily="2" charset="-122"/>
                <a:cs typeface="Times New Roman" pitchFamily="18" charset="0"/>
              </a:rPr>
              <a:t>   </a:t>
            </a:r>
            <a:r>
              <a:rPr lang="en-US" altLang="zh-CN" sz="2200" b="1" dirty="0" err="1" smtClean="0">
                <a:solidFill>
                  <a:srgbClr val="0000FF"/>
                </a:solidFill>
                <a:latin typeface="Times New Roman" pitchFamily="18" charset="0"/>
                <a:ea typeface="黑体" pitchFamily="2" charset="-122"/>
                <a:cs typeface="Times New Roman" pitchFamily="18" charset="0"/>
              </a:rPr>
              <a:t>K</a:t>
            </a:r>
            <a:r>
              <a:rPr lang="en-US" altLang="zh-CN" sz="2200" b="1" baseline="-25000" dirty="0" err="1" smtClean="0">
                <a:solidFill>
                  <a:srgbClr val="0000FF"/>
                </a:solidFill>
                <a:latin typeface="Times New Roman" pitchFamily="18" charset="0"/>
                <a:ea typeface="黑体" pitchFamily="2" charset="-122"/>
                <a:cs typeface="Times New Roman" pitchFamily="18" charset="0"/>
              </a:rPr>
              <a:t>sym</a:t>
            </a:r>
            <a:r>
              <a:rPr lang="en-US" altLang="zh-CN" sz="2200" b="1" dirty="0" smtClean="0">
                <a:solidFill>
                  <a:srgbClr val="0000FF"/>
                </a:solidFill>
                <a:latin typeface="Times New Roman" pitchFamily="18" charset="0"/>
                <a:ea typeface="黑体" pitchFamily="2" charset="-122"/>
                <a:cs typeface="Times New Roman" pitchFamily="18" charset="0"/>
              </a:rPr>
              <a:t>(</a:t>
            </a:r>
            <a:r>
              <a:rPr lang="el-GR" altLang="zh-CN" sz="2200" b="1" dirty="0" smtClean="0">
                <a:solidFill>
                  <a:srgbClr val="0000FF"/>
                </a:solidFill>
                <a:latin typeface="Times New Roman" pitchFamily="18" charset="0"/>
                <a:ea typeface="黑体" pitchFamily="2" charset="-122"/>
                <a:cs typeface="Times New Roman" pitchFamily="18" charset="0"/>
              </a:rPr>
              <a:t>ρ</a:t>
            </a:r>
            <a:r>
              <a:rPr lang="en-US" altLang="zh-CN" sz="2200" b="1" baseline="-25000" dirty="0" smtClean="0">
                <a:solidFill>
                  <a:srgbClr val="0000FF"/>
                </a:solidFill>
                <a:latin typeface="Times New Roman" pitchFamily="18" charset="0"/>
                <a:ea typeface="黑体" pitchFamily="2" charset="-122"/>
                <a:cs typeface="Times New Roman" pitchFamily="18" charset="0"/>
              </a:rPr>
              <a:t>0</a:t>
            </a:r>
            <a:r>
              <a:rPr lang="en-US" altLang="zh-CN" sz="2200" b="1" dirty="0" smtClean="0">
                <a:solidFill>
                  <a:srgbClr val="0000FF"/>
                </a:solidFill>
                <a:latin typeface="Times New Roman" pitchFamily="18" charset="0"/>
                <a:ea typeface="黑体" pitchFamily="2" charset="-122"/>
                <a:cs typeface="Times New Roman" pitchFamily="18" charset="0"/>
              </a:rPr>
              <a:t>) , implying that </a:t>
            </a:r>
            <a:r>
              <a:rPr lang="en-US" altLang="zh-CN" sz="2200" b="1" dirty="0" smtClean="0">
                <a:solidFill>
                  <a:srgbClr val="FF0000"/>
                </a:solidFill>
                <a:latin typeface="Times New Roman" pitchFamily="18" charset="0"/>
                <a:ea typeface="黑体" pitchFamily="2" charset="-122"/>
                <a:cs typeface="Times New Roman" pitchFamily="18" charset="0"/>
              </a:rPr>
              <a:t>three values of </a:t>
            </a:r>
            <a:r>
              <a:rPr lang="en-US" altLang="zh-CN" sz="2200" b="1" dirty="0" err="1" smtClean="0">
                <a:solidFill>
                  <a:srgbClr val="FF0000"/>
                </a:solidFill>
                <a:latin typeface="Times New Roman" pitchFamily="18" charset="0"/>
                <a:ea typeface="黑体" pitchFamily="2" charset="-122"/>
                <a:cs typeface="Times New Roman" pitchFamily="18" charset="0"/>
              </a:rPr>
              <a:t>E</a:t>
            </a:r>
            <a:r>
              <a:rPr lang="en-US" altLang="zh-CN" sz="2200" b="1" baseline="-25000" dirty="0" err="1" smtClean="0">
                <a:solidFill>
                  <a:srgbClr val="FF0000"/>
                </a:solidFill>
                <a:latin typeface="Times New Roman" pitchFamily="18" charset="0"/>
                <a:ea typeface="黑体" pitchFamily="2" charset="-122"/>
                <a:cs typeface="Times New Roman" pitchFamily="18" charset="0"/>
              </a:rPr>
              <a:t>sym</a:t>
            </a:r>
            <a:r>
              <a:rPr lang="en-US" altLang="zh-CN" sz="2200" b="1" dirty="0" smtClean="0">
                <a:solidFill>
                  <a:srgbClr val="FF0000"/>
                </a:solidFill>
                <a:latin typeface="Times New Roman" pitchFamily="18" charset="0"/>
                <a:ea typeface="黑体" pitchFamily="2" charset="-122"/>
                <a:cs typeface="Times New Roman" pitchFamily="18" charset="0"/>
              </a:rPr>
              <a:t>(</a:t>
            </a:r>
            <a:r>
              <a:rPr lang="el-GR" altLang="zh-CN" sz="2200" b="1" dirty="0" smtClean="0">
                <a:solidFill>
                  <a:srgbClr val="FF0000"/>
                </a:solidFill>
                <a:latin typeface="Times New Roman" pitchFamily="18" charset="0"/>
                <a:ea typeface="黑体" pitchFamily="2" charset="-122"/>
                <a:cs typeface="Times New Roman" pitchFamily="18" charset="0"/>
              </a:rPr>
              <a:t>ρ</a:t>
            </a:r>
            <a:r>
              <a:rPr lang="en-US" altLang="zh-CN" sz="2200" b="1" dirty="0" smtClean="0">
                <a:solidFill>
                  <a:srgbClr val="FF0000"/>
                </a:solidFill>
                <a:latin typeface="Times New Roman" pitchFamily="18" charset="0"/>
                <a:ea typeface="黑体" pitchFamily="2" charset="-122"/>
                <a:cs typeface="Times New Roman" pitchFamily="18" charset="0"/>
              </a:rPr>
              <a:t>)</a:t>
            </a:r>
            <a:r>
              <a:rPr lang="en-US" altLang="zh-CN" sz="2200" b="1" dirty="0" smtClean="0">
                <a:solidFill>
                  <a:srgbClr val="FF0000"/>
                </a:solidFill>
                <a:latin typeface="Times New Roman" pitchFamily="18" charset="0"/>
                <a:ea typeface="宋体" pitchFamily="2" charset="-122"/>
                <a:cs typeface="Times New Roman" pitchFamily="18" charset="0"/>
              </a:rPr>
              <a:t> or  </a:t>
            </a:r>
            <a:r>
              <a:rPr lang="en-US" altLang="zh-CN" sz="2200" b="1" dirty="0" smtClean="0">
                <a:solidFill>
                  <a:srgbClr val="FF0000"/>
                </a:solidFill>
                <a:latin typeface="Times New Roman" pitchFamily="18" charset="0"/>
                <a:ea typeface="黑体" pitchFamily="2" charset="-122"/>
                <a:cs typeface="Times New Roman" pitchFamily="18" charset="0"/>
              </a:rPr>
              <a:t>L(</a:t>
            </a:r>
            <a:r>
              <a:rPr lang="el-GR" altLang="zh-CN" sz="2200" b="1" dirty="0" smtClean="0">
                <a:solidFill>
                  <a:srgbClr val="FF0000"/>
                </a:solidFill>
                <a:latin typeface="Times New Roman" pitchFamily="18" charset="0"/>
                <a:ea typeface="黑体" pitchFamily="2" charset="-122"/>
                <a:cs typeface="Times New Roman" pitchFamily="18" charset="0"/>
              </a:rPr>
              <a:t>ρ</a:t>
            </a:r>
            <a:r>
              <a:rPr lang="en-US" altLang="zh-CN" sz="2200" b="1" dirty="0" smtClean="0">
                <a:solidFill>
                  <a:srgbClr val="FF0000"/>
                </a:solidFill>
                <a:latin typeface="Times New Roman" pitchFamily="18" charset="0"/>
                <a:ea typeface="黑体" pitchFamily="2" charset="-122"/>
                <a:cs typeface="Times New Roman" pitchFamily="18" charset="0"/>
              </a:rPr>
              <a:t>)</a:t>
            </a:r>
            <a:r>
              <a:rPr lang="en-US" altLang="zh-CN" sz="2200" b="1" dirty="0" smtClean="0">
                <a:solidFill>
                  <a:srgbClr val="FF0000"/>
                </a:solidFill>
                <a:latin typeface="Times New Roman" pitchFamily="18" charset="0"/>
                <a:ea typeface="宋体" pitchFamily="2" charset="-122"/>
                <a:cs typeface="Times New Roman" pitchFamily="18" charset="0"/>
              </a:rPr>
              <a:t> </a:t>
            </a:r>
            <a:r>
              <a:rPr lang="en-US" altLang="zh-CN" sz="2200" b="1" dirty="0" smtClean="0">
                <a:solidFill>
                  <a:srgbClr val="0000FF"/>
                </a:solidFill>
                <a:latin typeface="Times New Roman" pitchFamily="18" charset="0"/>
                <a:ea typeface="宋体" pitchFamily="2" charset="-122"/>
                <a:cs typeface="Times New Roman" pitchFamily="18" charset="0"/>
              </a:rPr>
              <a:t>can essentially </a:t>
            </a:r>
          </a:p>
          <a:p>
            <a:pPr algn="l">
              <a:defRPr/>
            </a:pPr>
            <a:r>
              <a:rPr lang="en-US" altLang="zh-CN" sz="2200" b="1" dirty="0" smtClean="0">
                <a:solidFill>
                  <a:srgbClr val="0000FF"/>
                </a:solidFill>
                <a:latin typeface="Times New Roman" pitchFamily="18" charset="0"/>
                <a:ea typeface="宋体" pitchFamily="2" charset="-122"/>
                <a:cs typeface="Times New Roman" pitchFamily="18" charset="0"/>
              </a:rPr>
              <a:t>   determine </a:t>
            </a:r>
            <a:r>
              <a:rPr lang="en-US" altLang="zh-CN" sz="2200" b="1" dirty="0" err="1" smtClean="0">
                <a:solidFill>
                  <a:srgbClr val="0000FF"/>
                </a:solidFill>
                <a:latin typeface="Times New Roman" pitchFamily="18" charset="0"/>
                <a:ea typeface="黑体" pitchFamily="2" charset="-122"/>
                <a:cs typeface="Times New Roman" pitchFamily="18" charset="0"/>
              </a:rPr>
              <a:t>E</a:t>
            </a:r>
            <a:r>
              <a:rPr lang="en-US" altLang="zh-CN" sz="2200" b="1" baseline="-25000" dirty="0" err="1" smtClean="0">
                <a:solidFill>
                  <a:srgbClr val="0000FF"/>
                </a:solidFill>
                <a:latin typeface="Times New Roman" pitchFamily="18" charset="0"/>
                <a:ea typeface="黑体" pitchFamily="2" charset="-122"/>
                <a:cs typeface="Times New Roman" pitchFamily="18" charset="0"/>
              </a:rPr>
              <a:t>sym</a:t>
            </a:r>
            <a:r>
              <a:rPr lang="en-US" altLang="zh-CN" sz="2200" b="1" dirty="0" smtClean="0">
                <a:solidFill>
                  <a:srgbClr val="0000FF"/>
                </a:solidFill>
                <a:latin typeface="Times New Roman" pitchFamily="18" charset="0"/>
                <a:ea typeface="黑体" pitchFamily="2" charset="-122"/>
                <a:cs typeface="Times New Roman" pitchFamily="18" charset="0"/>
              </a:rPr>
              <a:t>(</a:t>
            </a:r>
            <a:r>
              <a:rPr lang="el-GR" altLang="zh-CN" sz="2200" b="1" dirty="0" smtClean="0">
                <a:solidFill>
                  <a:srgbClr val="0000FF"/>
                </a:solidFill>
                <a:latin typeface="Times New Roman" pitchFamily="18" charset="0"/>
                <a:ea typeface="黑体" pitchFamily="2" charset="-122"/>
                <a:cs typeface="Times New Roman" pitchFamily="18" charset="0"/>
              </a:rPr>
              <a:t>ρ</a:t>
            </a:r>
            <a:r>
              <a:rPr lang="en-US" altLang="zh-CN" sz="2200" b="1" dirty="0" smtClean="0">
                <a:solidFill>
                  <a:srgbClr val="0000FF"/>
                </a:solidFill>
                <a:latin typeface="Times New Roman" pitchFamily="18" charset="0"/>
                <a:ea typeface="黑体" pitchFamily="2" charset="-122"/>
                <a:cs typeface="Times New Roman" pitchFamily="18" charset="0"/>
              </a:rPr>
              <a:t>)</a:t>
            </a:r>
            <a:r>
              <a:rPr lang="en-US" altLang="zh-CN" sz="2200" b="1" dirty="0" smtClean="0">
                <a:solidFill>
                  <a:srgbClr val="0000FF"/>
                </a:solidFill>
                <a:latin typeface="Times New Roman" pitchFamily="18" charset="0"/>
                <a:ea typeface="宋体" pitchFamily="2" charset="-122"/>
                <a:cs typeface="Times New Roman" pitchFamily="18" charset="0"/>
              </a:rPr>
              <a:t> and </a:t>
            </a:r>
            <a:r>
              <a:rPr lang="en-US" altLang="zh-CN" sz="2200" b="1" dirty="0" smtClean="0">
                <a:solidFill>
                  <a:srgbClr val="0000FF"/>
                </a:solidFill>
                <a:latin typeface="Times New Roman" pitchFamily="18" charset="0"/>
                <a:ea typeface="黑体" pitchFamily="2" charset="-122"/>
                <a:cs typeface="Times New Roman" pitchFamily="18" charset="0"/>
              </a:rPr>
              <a:t>L(</a:t>
            </a:r>
            <a:r>
              <a:rPr lang="el-GR" altLang="zh-CN" sz="2200" b="1" dirty="0" smtClean="0">
                <a:solidFill>
                  <a:srgbClr val="0000FF"/>
                </a:solidFill>
                <a:latin typeface="Times New Roman" pitchFamily="18" charset="0"/>
                <a:ea typeface="黑体" pitchFamily="2" charset="-122"/>
                <a:cs typeface="Times New Roman" pitchFamily="18" charset="0"/>
              </a:rPr>
              <a:t>ρ</a:t>
            </a:r>
            <a:r>
              <a:rPr lang="en-US" altLang="zh-CN" sz="2200" b="1" dirty="0" smtClean="0">
                <a:solidFill>
                  <a:srgbClr val="0000FF"/>
                </a:solidFill>
                <a:latin typeface="Times New Roman" pitchFamily="18" charset="0"/>
                <a:ea typeface="黑体" pitchFamily="2" charset="-122"/>
                <a:cs typeface="Times New Roman" pitchFamily="18" charset="0"/>
              </a:rPr>
              <a:t>)</a:t>
            </a:r>
            <a:r>
              <a:rPr lang="en-US" altLang="zh-CN" sz="2200" b="1" dirty="0" smtClean="0">
                <a:solidFill>
                  <a:srgbClr val="0000FF"/>
                </a:solidFill>
                <a:latin typeface="Times New Roman" pitchFamily="18" charset="0"/>
                <a:ea typeface="宋体" pitchFamily="2" charset="-122"/>
                <a:cs typeface="Times New Roman" pitchFamily="18" charset="0"/>
              </a:rPr>
              <a:t>.</a:t>
            </a:r>
          </a:p>
          <a:p>
            <a:pPr algn="l">
              <a:defRPr/>
            </a:pPr>
            <a:endParaRPr lang="en-US" altLang="zh-CN" sz="800" b="1" dirty="0" smtClean="0">
              <a:solidFill>
                <a:srgbClr val="0000FF"/>
              </a:solidFill>
              <a:latin typeface="Times New Roman" pitchFamily="18" charset="0"/>
              <a:ea typeface="宋体" pitchFamily="2" charset="-122"/>
              <a:cs typeface="Times New Roman" pitchFamily="18" charset="0"/>
            </a:endParaRPr>
          </a:p>
          <a:p>
            <a:pPr algn="l">
              <a:buFont typeface="Wingdings" pitchFamily="2" charset="2"/>
              <a:buChar char="l"/>
              <a:defRPr/>
            </a:pPr>
            <a:r>
              <a:rPr lang="en-US" altLang="zh-CN" sz="2200" b="1" dirty="0" smtClean="0">
                <a:solidFill>
                  <a:srgbClr val="0000FF"/>
                </a:solidFill>
                <a:latin typeface="Times New Roman" pitchFamily="18" charset="0"/>
                <a:ea typeface="宋体" pitchFamily="2" charset="-122"/>
                <a:cs typeface="Times New Roman" pitchFamily="18" charset="0"/>
              </a:rPr>
              <a:t>Using </a:t>
            </a:r>
            <a:r>
              <a:rPr lang="en-US" altLang="zh-CN" sz="2200" b="1" dirty="0" err="1" smtClean="0">
                <a:solidFill>
                  <a:srgbClr val="0000FF"/>
                </a:solidFill>
                <a:latin typeface="Times New Roman" pitchFamily="18" charset="0"/>
                <a:ea typeface="黑体" pitchFamily="2" charset="-122"/>
                <a:cs typeface="Times New Roman" pitchFamily="18" charset="0"/>
              </a:rPr>
              <a:t>E</a:t>
            </a:r>
            <a:r>
              <a:rPr lang="en-US" altLang="zh-CN" sz="2200" b="1" baseline="-25000" dirty="0" err="1" smtClean="0">
                <a:solidFill>
                  <a:srgbClr val="0000FF"/>
                </a:solidFill>
                <a:latin typeface="Times New Roman" pitchFamily="18" charset="0"/>
                <a:ea typeface="黑体" pitchFamily="2" charset="-122"/>
                <a:cs typeface="Times New Roman" pitchFamily="18" charset="0"/>
              </a:rPr>
              <a:t>sym</a:t>
            </a:r>
            <a:r>
              <a:rPr lang="en-US" altLang="zh-CN" sz="2200" b="1" baseline="-25000" dirty="0" smtClean="0">
                <a:solidFill>
                  <a:srgbClr val="0000FF"/>
                </a:solidFill>
                <a:latin typeface="Times New Roman" pitchFamily="18" charset="0"/>
                <a:ea typeface="黑体" pitchFamily="2" charset="-122"/>
                <a:cs typeface="Times New Roman" pitchFamily="18" charset="0"/>
              </a:rPr>
              <a:t> </a:t>
            </a:r>
            <a:r>
              <a:rPr lang="en-US" altLang="zh-CN" sz="2200" b="1" dirty="0" smtClean="0">
                <a:solidFill>
                  <a:srgbClr val="0000FF"/>
                </a:solidFill>
                <a:latin typeface="Times New Roman" pitchFamily="18" charset="0"/>
                <a:ea typeface="黑体" pitchFamily="2" charset="-122"/>
                <a:cs typeface="Times New Roman" pitchFamily="18" charset="0"/>
              </a:rPr>
              <a:t>(</a:t>
            </a:r>
            <a:r>
              <a:rPr lang="en-US" altLang="zh-CN" sz="2200" b="1" dirty="0" smtClean="0">
                <a:solidFill>
                  <a:srgbClr val="0000FF"/>
                </a:solidFill>
                <a:latin typeface="Times New Roman" pitchFamily="18" charset="0"/>
                <a:cs typeface="Times New Roman" pitchFamily="18" charset="0"/>
              </a:rPr>
              <a:t>0.11 fm</a:t>
            </a:r>
            <a:r>
              <a:rPr lang="en-US" altLang="zh-CN" sz="2200" b="1" baseline="30000" dirty="0" smtClean="0">
                <a:solidFill>
                  <a:srgbClr val="0000FF"/>
                </a:solidFill>
                <a:latin typeface="Times New Roman" pitchFamily="18" charset="0"/>
                <a:cs typeface="Times New Roman" pitchFamily="18" charset="0"/>
              </a:rPr>
              <a:t>-3</a:t>
            </a:r>
            <a:r>
              <a:rPr lang="en-US" altLang="zh-CN" sz="2200" b="1" dirty="0" smtClean="0">
                <a:solidFill>
                  <a:srgbClr val="0000FF"/>
                </a:solidFill>
                <a:latin typeface="Times New Roman" pitchFamily="18" charset="0"/>
                <a:ea typeface="黑体" pitchFamily="2" charset="-122"/>
                <a:cs typeface="Times New Roman" pitchFamily="18" charset="0"/>
              </a:rPr>
              <a:t>) =26.65±0.2 </a:t>
            </a:r>
            <a:r>
              <a:rPr lang="en-US" altLang="zh-CN" sz="2200" b="1" dirty="0" err="1" smtClean="0">
                <a:solidFill>
                  <a:srgbClr val="0000FF"/>
                </a:solidFill>
                <a:latin typeface="Times New Roman" pitchFamily="18" charset="0"/>
                <a:ea typeface="黑体" pitchFamily="2" charset="-122"/>
                <a:cs typeface="Times New Roman" pitchFamily="18" charset="0"/>
              </a:rPr>
              <a:t>MeV</a:t>
            </a:r>
            <a:r>
              <a:rPr lang="en-US" altLang="zh-CN" sz="2200" b="1" dirty="0" smtClean="0">
                <a:solidFill>
                  <a:srgbClr val="0000FF"/>
                </a:solidFill>
                <a:latin typeface="Times New Roman" pitchFamily="18" charset="0"/>
                <a:ea typeface="黑体" pitchFamily="2" charset="-122"/>
                <a:cs typeface="Times New Roman" pitchFamily="18" charset="0"/>
              </a:rPr>
              <a:t> and L(</a:t>
            </a:r>
            <a:r>
              <a:rPr lang="en-US" altLang="zh-CN" sz="2200" b="1" dirty="0" smtClean="0">
                <a:solidFill>
                  <a:srgbClr val="0000FF"/>
                </a:solidFill>
                <a:latin typeface="Times New Roman" pitchFamily="18" charset="0"/>
                <a:cs typeface="Times New Roman" pitchFamily="18" charset="0"/>
              </a:rPr>
              <a:t>0.11 fm</a:t>
            </a:r>
            <a:r>
              <a:rPr lang="en-US" altLang="zh-CN" sz="2200" b="1" baseline="30000" dirty="0" smtClean="0">
                <a:solidFill>
                  <a:srgbClr val="0000FF"/>
                </a:solidFill>
                <a:latin typeface="Times New Roman" pitchFamily="18" charset="0"/>
                <a:cs typeface="Times New Roman" pitchFamily="18" charset="0"/>
              </a:rPr>
              <a:t>-3</a:t>
            </a:r>
            <a:r>
              <a:rPr lang="en-US" altLang="zh-CN" sz="2200" b="1" dirty="0" smtClean="0">
                <a:solidFill>
                  <a:srgbClr val="0000FF"/>
                </a:solidFill>
                <a:latin typeface="Times New Roman" pitchFamily="18" charset="0"/>
                <a:ea typeface="黑体" pitchFamily="2" charset="-122"/>
                <a:cs typeface="Times New Roman" pitchFamily="18" charset="0"/>
              </a:rPr>
              <a:t>) =46.0±4.5 </a:t>
            </a:r>
          </a:p>
          <a:p>
            <a:pPr algn="l">
              <a:defRPr/>
            </a:pPr>
            <a:r>
              <a:rPr lang="en-US" altLang="zh-CN" sz="2200" b="1" dirty="0" smtClean="0">
                <a:solidFill>
                  <a:srgbClr val="0000FF"/>
                </a:solidFill>
                <a:latin typeface="Times New Roman" pitchFamily="18" charset="0"/>
                <a:ea typeface="黑体" pitchFamily="2" charset="-122"/>
                <a:cs typeface="Times New Roman" pitchFamily="18" charset="0"/>
              </a:rPr>
              <a:t>   </a:t>
            </a:r>
            <a:r>
              <a:rPr lang="en-US" altLang="zh-CN" sz="2200" b="1" dirty="0" err="1" smtClean="0">
                <a:solidFill>
                  <a:srgbClr val="0000FF"/>
                </a:solidFill>
                <a:latin typeface="Times New Roman" pitchFamily="18" charset="0"/>
                <a:ea typeface="黑体" pitchFamily="2" charset="-122"/>
                <a:cs typeface="Times New Roman" pitchFamily="18" charset="0"/>
              </a:rPr>
              <a:t>MeV</a:t>
            </a:r>
            <a:r>
              <a:rPr lang="en-US" altLang="zh-CN" sz="2200" b="1" dirty="0" smtClean="0">
                <a:solidFill>
                  <a:srgbClr val="0000FF"/>
                </a:solidFill>
                <a:latin typeface="Times New Roman" pitchFamily="18" charset="0"/>
                <a:ea typeface="黑体" pitchFamily="2" charset="-122"/>
                <a:cs typeface="Times New Roman" pitchFamily="18" charset="0"/>
              </a:rPr>
              <a:t> extracted from isotope binding energy difference and neutron </a:t>
            </a:r>
          </a:p>
          <a:p>
            <a:pPr algn="l">
              <a:defRPr/>
            </a:pPr>
            <a:r>
              <a:rPr lang="en-US" altLang="zh-CN" sz="2200" b="1" dirty="0" smtClean="0">
                <a:solidFill>
                  <a:srgbClr val="0000FF"/>
                </a:solidFill>
                <a:latin typeface="Times New Roman" pitchFamily="18" charset="0"/>
                <a:ea typeface="黑体" pitchFamily="2" charset="-122"/>
                <a:cs typeface="Times New Roman" pitchFamily="18" charset="0"/>
              </a:rPr>
              <a:t>   skin of </a:t>
            </a:r>
            <a:r>
              <a:rPr lang="en-US" altLang="zh-CN" sz="2200" b="1" dirty="0" err="1" smtClean="0">
                <a:solidFill>
                  <a:srgbClr val="0000FF"/>
                </a:solidFill>
                <a:latin typeface="Times New Roman" pitchFamily="18" charset="0"/>
                <a:ea typeface="黑体" pitchFamily="2" charset="-122"/>
                <a:cs typeface="Times New Roman" pitchFamily="18" charset="0"/>
              </a:rPr>
              <a:t>Sn</a:t>
            </a:r>
            <a:r>
              <a:rPr lang="en-US" altLang="zh-CN" sz="2200" b="1" dirty="0" smtClean="0">
                <a:solidFill>
                  <a:srgbClr val="0000FF"/>
                </a:solidFill>
                <a:latin typeface="Times New Roman" pitchFamily="18" charset="0"/>
                <a:ea typeface="黑体" pitchFamily="2" charset="-122"/>
                <a:cs typeface="Times New Roman" pitchFamily="18" charset="0"/>
              </a:rPr>
              <a:t> isotopes, together with </a:t>
            </a:r>
            <a:r>
              <a:rPr lang="en-US" altLang="zh-CN" sz="2200" b="1" dirty="0" err="1" smtClean="0">
                <a:solidFill>
                  <a:srgbClr val="0000FF"/>
                </a:solidFill>
                <a:latin typeface="Times New Roman" pitchFamily="18" charset="0"/>
                <a:ea typeface="黑体" pitchFamily="2" charset="-122"/>
                <a:cs typeface="Times New Roman" pitchFamily="18" charset="0"/>
              </a:rPr>
              <a:t>E</a:t>
            </a:r>
            <a:r>
              <a:rPr lang="en-US" altLang="zh-CN" sz="2200" b="1" baseline="-25000" dirty="0" err="1" smtClean="0">
                <a:solidFill>
                  <a:srgbClr val="0000FF"/>
                </a:solidFill>
                <a:latin typeface="Times New Roman" pitchFamily="18" charset="0"/>
                <a:ea typeface="黑体" pitchFamily="2" charset="-122"/>
                <a:cs typeface="Times New Roman" pitchFamily="18" charset="0"/>
              </a:rPr>
              <a:t>sym</a:t>
            </a:r>
            <a:r>
              <a:rPr lang="en-US" altLang="zh-CN" sz="2200" b="1" dirty="0" smtClean="0">
                <a:solidFill>
                  <a:srgbClr val="0000FF"/>
                </a:solidFill>
                <a:latin typeface="Times New Roman" pitchFamily="18" charset="0"/>
                <a:ea typeface="黑体" pitchFamily="2" charset="-122"/>
                <a:cs typeface="Times New Roman" pitchFamily="18" charset="0"/>
              </a:rPr>
              <a:t>(</a:t>
            </a:r>
            <a:r>
              <a:rPr lang="el-GR" altLang="zh-CN" sz="2200" b="1" dirty="0" smtClean="0">
                <a:solidFill>
                  <a:srgbClr val="0000FF"/>
                </a:solidFill>
                <a:latin typeface="Times New Roman" pitchFamily="18" charset="0"/>
                <a:ea typeface="黑体" pitchFamily="2" charset="-122"/>
                <a:cs typeface="Times New Roman" pitchFamily="18" charset="0"/>
              </a:rPr>
              <a:t>ρ</a:t>
            </a:r>
            <a:r>
              <a:rPr lang="en-US" altLang="zh-CN" sz="2200" b="1" baseline="-25000" dirty="0" smtClean="0">
                <a:solidFill>
                  <a:srgbClr val="0000FF"/>
                </a:solidFill>
                <a:latin typeface="Times New Roman" pitchFamily="18" charset="0"/>
                <a:ea typeface="黑体" pitchFamily="2" charset="-122"/>
                <a:cs typeface="Times New Roman" pitchFamily="18" charset="0"/>
              </a:rPr>
              <a:t>0</a:t>
            </a:r>
            <a:r>
              <a:rPr lang="en-US" altLang="zh-CN" sz="2200" b="1" dirty="0" smtClean="0">
                <a:solidFill>
                  <a:srgbClr val="0000FF"/>
                </a:solidFill>
                <a:latin typeface="Times New Roman" pitchFamily="18" charset="0"/>
                <a:ea typeface="黑体" pitchFamily="2" charset="-122"/>
                <a:cs typeface="Times New Roman" pitchFamily="18" charset="0"/>
              </a:rPr>
              <a:t>)</a:t>
            </a:r>
            <a:r>
              <a:rPr lang="en-US" altLang="zh-CN" sz="2200" dirty="0" smtClean="0">
                <a:solidFill>
                  <a:srgbClr val="0000FF"/>
                </a:solidFill>
                <a:latin typeface="Times New Roman" pitchFamily="18" charset="0"/>
                <a:ea typeface="黑体" pitchFamily="2" charset="-122"/>
                <a:cs typeface="Times New Roman" pitchFamily="18" charset="0"/>
              </a:rPr>
              <a:t> =</a:t>
            </a:r>
            <a:r>
              <a:rPr lang="en-US" altLang="zh-CN" sz="2200" b="1" dirty="0" smtClean="0">
                <a:solidFill>
                  <a:srgbClr val="0000FF"/>
                </a:solidFill>
                <a:latin typeface="Times New Roman" pitchFamily="18" charset="0"/>
                <a:ea typeface="黑体" pitchFamily="2" charset="-122"/>
                <a:cs typeface="Times New Roman" pitchFamily="18" charset="0"/>
              </a:rPr>
              <a:t>32.5±0.5 </a:t>
            </a:r>
            <a:r>
              <a:rPr lang="en-US" altLang="zh-CN" sz="2200" b="1" dirty="0" err="1" smtClean="0">
                <a:solidFill>
                  <a:srgbClr val="0000FF"/>
                </a:solidFill>
                <a:latin typeface="Times New Roman" pitchFamily="18" charset="0"/>
                <a:ea typeface="黑体" pitchFamily="2" charset="-122"/>
                <a:cs typeface="Times New Roman" pitchFamily="18" charset="0"/>
              </a:rPr>
              <a:t>MeV</a:t>
            </a:r>
            <a:r>
              <a:rPr lang="en-US" altLang="zh-CN" sz="2200" b="1" dirty="0" smtClean="0">
                <a:solidFill>
                  <a:srgbClr val="0000FF"/>
                </a:solidFill>
                <a:latin typeface="Times New Roman" pitchFamily="18" charset="0"/>
                <a:ea typeface="黑体" pitchFamily="2" charset="-122"/>
                <a:cs typeface="Times New Roman" pitchFamily="18" charset="0"/>
              </a:rPr>
              <a:t> extracted </a:t>
            </a:r>
          </a:p>
          <a:p>
            <a:pPr algn="l">
              <a:defRPr/>
            </a:pPr>
            <a:r>
              <a:rPr lang="en-US" altLang="zh-CN" sz="2200" b="1" dirty="0" smtClean="0">
                <a:solidFill>
                  <a:srgbClr val="0000FF"/>
                </a:solidFill>
                <a:latin typeface="Times New Roman" pitchFamily="18" charset="0"/>
                <a:ea typeface="黑体" pitchFamily="2" charset="-122"/>
                <a:cs typeface="Times New Roman" pitchFamily="18" charset="0"/>
              </a:rPr>
              <a:t>   from FRDM analysis of nuclear binding energy, </a:t>
            </a:r>
            <a:r>
              <a:rPr lang="en-US" altLang="zh-CN" sz="2200" b="1" dirty="0" smtClean="0">
                <a:solidFill>
                  <a:srgbClr val="0000FF"/>
                </a:solidFill>
                <a:latin typeface="Times New Roman" pitchFamily="18" charset="0"/>
                <a:cs typeface="Times New Roman" pitchFamily="18" charset="0"/>
              </a:rPr>
              <a:t>we obtain:</a:t>
            </a:r>
            <a:endParaRPr lang="zh-CN" altLang="en-US" sz="2200" b="1" dirty="0" smtClean="0">
              <a:solidFill>
                <a:srgbClr val="0000FF"/>
              </a:solidFill>
              <a:latin typeface="Times New Roman" pitchFamily="18" charset="0"/>
              <a:cs typeface="Times New Roman" pitchFamily="18" charset="0"/>
            </a:endParaRPr>
          </a:p>
          <a:p>
            <a:pPr algn="l">
              <a:defRPr/>
            </a:pPr>
            <a:r>
              <a:rPr lang="en-US" altLang="zh-CN" sz="2200" b="1" dirty="0" smtClean="0">
                <a:solidFill>
                  <a:srgbClr val="FF00FF"/>
                </a:solidFill>
                <a:latin typeface="Times New Roman" pitchFamily="18" charset="0"/>
                <a:ea typeface="黑体" pitchFamily="2" charset="-122"/>
                <a:cs typeface="Times New Roman" pitchFamily="18" charset="0"/>
              </a:rPr>
              <a:t>             </a:t>
            </a:r>
            <a:r>
              <a:rPr lang="en-US" altLang="zh-CN" sz="2200" b="1" i="1" dirty="0" smtClean="0">
                <a:solidFill>
                  <a:srgbClr val="FF33CC"/>
                </a:solidFill>
                <a:latin typeface="Times New Roman" pitchFamily="18" charset="0"/>
                <a:ea typeface="黑体" pitchFamily="2" charset="-122"/>
                <a:cs typeface="Times New Roman" pitchFamily="18" charset="0"/>
              </a:rPr>
              <a:t>L</a:t>
            </a:r>
            <a:r>
              <a:rPr lang="en-US" altLang="zh-CN" sz="2200" b="1" dirty="0" smtClean="0">
                <a:solidFill>
                  <a:srgbClr val="FF33CC"/>
                </a:solidFill>
                <a:latin typeface="Times New Roman" pitchFamily="18" charset="0"/>
                <a:ea typeface="黑体" pitchFamily="2" charset="-122"/>
                <a:cs typeface="Times New Roman" pitchFamily="18" charset="0"/>
              </a:rPr>
              <a:t>(</a:t>
            </a:r>
            <a:r>
              <a:rPr lang="el-GR" altLang="zh-CN" sz="2200" b="1" dirty="0" smtClean="0">
                <a:solidFill>
                  <a:srgbClr val="FF33CC"/>
                </a:solidFill>
                <a:latin typeface="Times New Roman" pitchFamily="18" charset="0"/>
                <a:ea typeface="黑体" pitchFamily="2" charset="-122"/>
                <a:cs typeface="Times New Roman" pitchFamily="18" charset="0"/>
              </a:rPr>
              <a:t>ρ</a:t>
            </a:r>
            <a:r>
              <a:rPr lang="en-US" altLang="zh-CN" sz="2200" b="1" baseline="-25000" dirty="0" smtClean="0">
                <a:solidFill>
                  <a:srgbClr val="FF33CC"/>
                </a:solidFill>
                <a:latin typeface="Times New Roman" pitchFamily="18" charset="0"/>
                <a:ea typeface="黑体" pitchFamily="2" charset="-122"/>
                <a:cs typeface="Times New Roman" pitchFamily="18" charset="0"/>
              </a:rPr>
              <a:t>0</a:t>
            </a:r>
            <a:r>
              <a:rPr lang="en-US" altLang="zh-CN" sz="2200" b="1" dirty="0" smtClean="0">
                <a:solidFill>
                  <a:srgbClr val="FF33CC"/>
                </a:solidFill>
                <a:latin typeface="Times New Roman" pitchFamily="18" charset="0"/>
                <a:ea typeface="黑体" pitchFamily="2" charset="-122"/>
                <a:cs typeface="Times New Roman" pitchFamily="18" charset="0"/>
              </a:rPr>
              <a:t>)</a:t>
            </a:r>
            <a:r>
              <a:rPr lang="en-US" altLang="zh-CN" sz="2200" b="1" dirty="0" smtClean="0">
                <a:solidFill>
                  <a:srgbClr val="FF00FF"/>
                </a:solidFill>
                <a:latin typeface="Times New Roman" pitchFamily="18" charset="0"/>
                <a:ea typeface="黑体" pitchFamily="2" charset="-122"/>
                <a:cs typeface="Times New Roman" pitchFamily="18" charset="0"/>
              </a:rPr>
              <a:t> =46.7±13.4 </a:t>
            </a:r>
            <a:r>
              <a:rPr lang="en-US" altLang="zh-CN" sz="2200" b="1" dirty="0" err="1" smtClean="0">
                <a:solidFill>
                  <a:srgbClr val="FF00FF"/>
                </a:solidFill>
                <a:latin typeface="Times New Roman" pitchFamily="18" charset="0"/>
                <a:ea typeface="黑体" pitchFamily="2" charset="-122"/>
                <a:cs typeface="Times New Roman" pitchFamily="18" charset="0"/>
              </a:rPr>
              <a:t>MeV</a:t>
            </a:r>
            <a:r>
              <a:rPr lang="en-US" altLang="zh-CN" sz="2200" b="1" dirty="0" smtClean="0">
                <a:solidFill>
                  <a:srgbClr val="FF00FF"/>
                </a:solidFill>
                <a:latin typeface="Times New Roman" pitchFamily="18" charset="0"/>
                <a:ea typeface="黑体" pitchFamily="2" charset="-122"/>
                <a:cs typeface="Times New Roman" pitchFamily="18" charset="0"/>
              </a:rPr>
              <a:t> </a:t>
            </a:r>
            <a:r>
              <a:rPr lang="en-US" altLang="zh-CN" sz="2200" b="1" dirty="0" smtClean="0">
                <a:solidFill>
                  <a:srgbClr val="0000FF"/>
                </a:solidFill>
                <a:latin typeface="Times New Roman" pitchFamily="18" charset="0"/>
                <a:ea typeface="黑体" pitchFamily="2" charset="-122"/>
                <a:cs typeface="Times New Roman" pitchFamily="18" charset="0"/>
              </a:rPr>
              <a:t>and </a:t>
            </a:r>
            <a:r>
              <a:rPr lang="en-US" altLang="zh-CN" sz="2200" b="1" dirty="0" err="1" smtClean="0">
                <a:solidFill>
                  <a:srgbClr val="FF33CC"/>
                </a:solidFill>
                <a:latin typeface="Times New Roman" pitchFamily="18" charset="0"/>
                <a:ea typeface="黑体" pitchFamily="2" charset="-122"/>
                <a:cs typeface="Times New Roman" pitchFamily="18" charset="0"/>
              </a:rPr>
              <a:t>K</a:t>
            </a:r>
            <a:r>
              <a:rPr lang="en-US" altLang="zh-CN" sz="2200" b="1" baseline="-25000" dirty="0" err="1" smtClean="0">
                <a:solidFill>
                  <a:srgbClr val="FF33CC"/>
                </a:solidFill>
                <a:latin typeface="Times New Roman" pitchFamily="18" charset="0"/>
                <a:ea typeface="黑体" pitchFamily="2" charset="-122"/>
                <a:cs typeface="Times New Roman" pitchFamily="18" charset="0"/>
              </a:rPr>
              <a:t>sym</a:t>
            </a:r>
            <a:r>
              <a:rPr lang="en-US" altLang="zh-CN" sz="2200" b="1" dirty="0" smtClean="0">
                <a:solidFill>
                  <a:srgbClr val="FF33CC"/>
                </a:solidFill>
                <a:latin typeface="Times New Roman" pitchFamily="18" charset="0"/>
                <a:ea typeface="黑体" pitchFamily="2" charset="-122"/>
                <a:cs typeface="Times New Roman" pitchFamily="18" charset="0"/>
              </a:rPr>
              <a:t>(</a:t>
            </a:r>
            <a:r>
              <a:rPr lang="el-GR" altLang="zh-CN" sz="2200" b="1" dirty="0" smtClean="0">
                <a:solidFill>
                  <a:srgbClr val="FF33CC"/>
                </a:solidFill>
                <a:latin typeface="Times New Roman" pitchFamily="18" charset="0"/>
                <a:ea typeface="黑体" pitchFamily="2" charset="-122"/>
                <a:cs typeface="Times New Roman" pitchFamily="18" charset="0"/>
              </a:rPr>
              <a:t>ρ</a:t>
            </a:r>
            <a:r>
              <a:rPr lang="en-US" altLang="zh-CN" sz="2200" b="1" baseline="-25000" dirty="0" smtClean="0">
                <a:solidFill>
                  <a:srgbClr val="FF33CC"/>
                </a:solidFill>
                <a:latin typeface="Times New Roman" pitchFamily="18" charset="0"/>
                <a:ea typeface="黑体" pitchFamily="2" charset="-122"/>
                <a:cs typeface="Times New Roman" pitchFamily="18" charset="0"/>
              </a:rPr>
              <a:t>0</a:t>
            </a:r>
            <a:r>
              <a:rPr lang="en-US" altLang="zh-CN" sz="2200" b="1" dirty="0" smtClean="0">
                <a:solidFill>
                  <a:srgbClr val="FF33CC"/>
                </a:solidFill>
                <a:latin typeface="Times New Roman" pitchFamily="18" charset="0"/>
                <a:ea typeface="黑体" pitchFamily="2" charset="-122"/>
                <a:cs typeface="Times New Roman" pitchFamily="18" charset="0"/>
              </a:rPr>
              <a:t>)</a:t>
            </a:r>
            <a:r>
              <a:rPr lang="en-US" altLang="zh-CN" sz="2200" b="1" dirty="0" smtClean="0">
                <a:solidFill>
                  <a:srgbClr val="FF00FF"/>
                </a:solidFill>
                <a:latin typeface="Times New Roman" pitchFamily="18" charset="0"/>
                <a:ea typeface="黑体" pitchFamily="2" charset="-122"/>
                <a:cs typeface="Times New Roman" pitchFamily="18" charset="0"/>
              </a:rPr>
              <a:t> = -167.1±185.3 </a:t>
            </a:r>
            <a:r>
              <a:rPr lang="en-US" altLang="zh-CN" sz="2200" b="1" dirty="0" err="1" smtClean="0">
                <a:solidFill>
                  <a:srgbClr val="FF00FF"/>
                </a:solidFill>
                <a:latin typeface="Times New Roman" pitchFamily="18" charset="0"/>
                <a:ea typeface="黑体" pitchFamily="2" charset="-122"/>
                <a:cs typeface="Times New Roman" pitchFamily="18" charset="0"/>
              </a:rPr>
              <a:t>MeV</a:t>
            </a:r>
            <a:endParaRPr lang="en-US" altLang="zh-CN" sz="2200" b="1" dirty="0" smtClean="0">
              <a:solidFill>
                <a:srgbClr val="FF00FF"/>
              </a:solidFill>
              <a:latin typeface="Times New Roman" pitchFamily="18" charset="0"/>
              <a:ea typeface="黑体" pitchFamily="2" charset="-122"/>
              <a:cs typeface="Times New Roman" pitchFamily="18" charset="0"/>
            </a:endParaRPr>
          </a:p>
          <a:p>
            <a:pPr algn="l">
              <a:defRPr/>
            </a:pPr>
            <a:r>
              <a:rPr lang="en-US" altLang="zh-CN" sz="2200" b="1" dirty="0" smtClean="0">
                <a:solidFill>
                  <a:srgbClr val="0000FF"/>
                </a:solidFill>
                <a:latin typeface="Times New Roman" pitchFamily="18" charset="0"/>
                <a:ea typeface="黑体" pitchFamily="2" charset="-122"/>
                <a:cs typeface="Times New Roman" pitchFamily="18" charset="0"/>
              </a:rPr>
              <a:t>   favoring </a:t>
            </a:r>
            <a:r>
              <a:rPr lang="en-US" altLang="zh-CN" sz="2200" b="1" dirty="0" smtClean="0">
                <a:solidFill>
                  <a:srgbClr val="FF00FF"/>
                </a:solidFill>
                <a:latin typeface="Times New Roman" pitchFamily="18" charset="0"/>
                <a:ea typeface="黑体" pitchFamily="2" charset="-122"/>
                <a:cs typeface="Times New Roman" pitchFamily="18" charset="0"/>
              </a:rPr>
              <a:t>soft to roughly linear </a:t>
            </a:r>
            <a:r>
              <a:rPr lang="en-US" altLang="zh-CN" sz="2200" b="1" dirty="0" smtClean="0">
                <a:solidFill>
                  <a:srgbClr val="0000FF"/>
                </a:solidFill>
                <a:latin typeface="Times New Roman" pitchFamily="18" charset="0"/>
                <a:ea typeface="黑体" pitchFamily="2" charset="-122"/>
                <a:cs typeface="Times New Roman" pitchFamily="18" charset="0"/>
              </a:rPr>
              <a:t>density dependence of </a:t>
            </a:r>
            <a:r>
              <a:rPr lang="en-US" altLang="zh-CN" sz="2200" b="1" dirty="0" err="1" smtClean="0">
                <a:solidFill>
                  <a:srgbClr val="FF33CC"/>
                </a:solidFill>
                <a:latin typeface="Times New Roman" pitchFamily="18" charset="0"/>
                <a:ea typeface="黑体" pitchFamily="2" charset="-122"/>
                <a:cs typeface="Times New Roman" pitchFamily="18" charset="0"/>
              </a:rPr>
              <a:t>E</a:t>
            </a:r>
            <a:r>
              <a:rPr lang="en-US" altLang="zh-CN" sz="2200" b="1" baseline="-25000" dirty="0" err="1" smtClean="0">
                <a:solidFill>
                  <a:srgbClr val="FF33CC"/>
                </a:solidFill>
                <a:latin typeface="Times New Roman" pitchFamily="18" charset="0"/>
                <a:ea typeface="黑体" pitchFamily="2" charset="-122"/>
                <a:cs typeface="Times New Roman" pitchFamily="18" charset="0"/>
              </a:rPr>
              <a:t>sym</a:t>
            </a:r>
            <a:r>
              <a:rPr lang="en-US" altLang="zh-CN" sz="2200" b="1" dirty="0" smtClean="0">
                <a:solidFill>
                  <a:srgbClr val="FF33CC"/>
                </a:solidFill>
                <a:latin typeface="Times New Roman" pitchFamily="18" charset="0"/>
                <a:ea typeface="黑体" pitchFamily="2" charset="-122"/>
                <a:cs typeface="Times New Roman" pitchFamily="18" charset="0"/>
              </a:rPr>
              <a:t>(</a:t>
            </a:r>
            <a:r>
              <a:rPr lang="el-GR" altLang="zh-CN" sz="2200" b="1" dirty="0" smtClean="0">
                <a:solidFill>
                  <a:srgbClr val="FF33CC"/>
                </a:solidFill>
                <a:latin typeface="Times New Roman" pitchFamily="18" charset="0"/>
                <a:ea typeface="黑体" pitchFamily="2" charset="-122"/>
                <a:cs typeface="Times New Roman" pitchFamily="18" charset="0"/>
              </a:rPr>
              <a:t>ρ</a:t>
            </a:r>
            <a:r>
              <a:rPr lang="en-US" altLang="zh-CN" sz="2200" b="1" dirty="0" smtClean="0">
                <a:solidFill>
                  <a:srgbClr val="FF33CC"/>
                </a:solidFill>
                <a:latin typeface="Times New Roman" pitchFamily="18" charset="0"/>
                <a:ea typeface="黑体" pitchFamily="2" charset="-122"/>
                <a:cs typeface="Times New Roman" pitchFamily="18" charset="0"/>
              </a:rPr>
              <a:t>).</a:t>
            </a:r>
          </a:p>
          <a:p>
            <a:pPr algn="l">
              <a:defRPr/>
            </a:pPr>
            <a:endParaRPr lang="en-US" altLang="zh-CN" sz="800" b="1" dirty="0" smtClean="0">
              <a:solidFill>
                <a:srgbClr val="3333FF"/>
              </a:solidFill>
              <a:latin typeface="Times New Roman" pitchFamily="18" charset="0"/>
              <a:ea typeface="宋体" pitchFamily="2" charset="-122"/>
              <a:cs typeface="Times New Roman" pitchFamily="18" charset="0"/>
            </a:endParaRPr>
          </a:p>
          <a:p>
            <a:pPr algn="l">
              <a:buFont typeface="Wingdings" pitchFamily="2" charset="2"/>
              <a:buChar char="l"/>
              <a:defRPr/>
            </a:pPr>
            <a:r>
              <a:rPr lang="en-US" altLang="zh-CN" sz="2200" b="1" dirty="0" smtClean="0">
                <a:solidFill>
                  <a:srgbClr val="0000FF"/>
                </a:solidFill>
                <a:latin typeface="Times New Roman" pitchFamily="18" charset="0"/>
                <a:ea typeface="宋体" pitchFamily="2" charset="-122"/>
                <a:cs typeface="Times New Roman" pitchFamily="18" charset="0"/>
              </a:rPr>
              <a:t>Accurate determination of </a:t>
            </a:r>
            <a:r>
              <a:rPr lang="en-US" altLang="zh-CN" sz="2200" b="1" dirty="0" err="1" smtClean="0">
                <a:solidFill>
                  <a:srgbClr val="0000FF"/>
                </a:solidFill>
                <a:latin typeface="Times New Roman" pitchFamily="18" charset="0"/>
                <a:ea typeface="黑体" pitchFamily="2" charset="-122"/>
                <a:cs typeface="Times New Roman" pitchFamily="18" charset="0"/>
              </a:rPr>
              <a:t>E</a:t>
            </a:r>
            <a:r>
              <a:rPr lang="en-US" altLang="zh-CN" sz="2200" b="1" baseline="-25000" dirty="0" err="1" smtClean="0">
                <a:solidFill>
                  <a:srgbClr val="0000FF"/>
                </a:solidFill>
                <a:latin typeface="Times New Roman" pitchFamily="18" charset="0"/>
                <a:ea typeface="黑体" pitchFamily="2" charset="-122"/>
                <a:cs typeface="Times New Roman" pitchFamily="18" charset="0"/>
              </a:rPr>
              <a:t>sym</a:t>
            </a:r>
            <a:r>
              <a:rPr lang="en-US" altLang="zh-CN" sz="2200" b="1" dirty="0" smtClean="0">
                <a:solidFill>
                  <a:srgbClr val="0000FF"/>
                </a:solidFill>
                <a:latin typeface="Times New Roman" pitchFamily="18" charset="0"/>
                <a:ea typeface="黑体" pitchFamily="2" charset="-122"/>
                <a:cs typeface="Times New Roman" pitchFamily="18" charset="0"/>
              </a:rPr>
              <a:t>(</a:t>
            </a:r>
            <a:r>
              <a:rPr lang="el-GR" altLang="zh-CN" sz="2200" b="1" dirty="0" smtClean="0">
                <a:solidFill>
                  <a:srgbClr val="0000FF"/>
                </a:solidFill>
                <a:latin typeface="Times New Roman" pitchFamily="18" charset="0"/>
                <a:ea typeface="黑体" pitchFamily="2" charset="-122"/>
                <a:cs typeface="Times New Roman" pitchFamily="18" charset="0"/>
              </a:rPr>
              <a:t>ρ</a:t>
            </a:r>
            <a:r>
              <a:rPr lang="en-US" altLang="zh-CN" sz="2200" b="1" dirty="0" smtClean="0">
                <a:solidFill>
                  <a:srgbClr val="0000FF"/>
                </a:solidFill>
                <a:latin typeface="Times New Roman" pitchFamily="18" charset="0"/>
                <a:ea typeface="黑体" pitchFamily="2" charset="-122"/>
                <a:cs typeface="Times New Roman" pitchFamily="18" charset="0"/>
              </a:rPr>
              <a:t>)</a:t>
            </a:r>
            <a:r>
              <a:rPr lang="en-US" altLang="zh-CN" sz="2200" b="1" dirty="0" smtClean="0">
                <a:solidFill>
                  <a:srgbClr val="0000FF"/>
                </a:solidFill>
                <a:latin typeface="Times New Roman" pitchFamily="18" charset="0"/>
                <a:ea typeface="宋体" pitchFamily="2" charset="-122"/>
                <a:cs typeface="Times New Roman" pitchFamily="18" charset="0"/>
              </a:rPr>
              <a:t> and </a:t>
            </a:r>
            <a:r>
              <a:rPr lang="en-US" altLang="zh-CN" sz="2200" b="1" dirty="0" smtClean="0">
                <a:solidFill>
                  <a:srgbClr val="0000FF"/>
                </a:solidFill>
                <a:latin typeface="Times New Roman" pitchFamily="18" charset="0"/>
                <a:ea typeface="黑体" pitchFamily="2" charset="-122"/>
                <a:cs typeface="Times New Roman" pitchFamily="18" charset="0"/>
              </a:rPr>
              <a:t>L(</a:t>
            </a:r>
            <a:r>
              <a:rPr lang="el-GR" altLang="zh-CN" sz="2200" b="1" dirty="0" smtClean="0">
                <a:solidFill>
                  <a:srgbClr val="0000FF"/>
                </a:solidFill>
                <a:latin typeface="Times New Roman" pitchFamily="18" charset="0"/>
                <a:ea typeface="黑体" pitchFamily="2" charset="-122"/>
                <a:cs typeface="Times New Roman" pitchFamily="18" charset="0"/>
              </a:rPr>
              <a:t>ρ</a:t>
            </a:r>
            <a:r>
              <a:rPr lang="en-US" altLang="zh-CN" sz="2200" b="1" dirty="0" smtClean="0">
                <a:solidFill>
                  <a:srgbClr val="0000FF"/>
                </a:solidFill>
                <a:latin typeface="Times New Roman" pitchFamily="18" charset="0"/>
                <a:ea typeface="黑体" pitchFamily="2" charset="-122"/>
                <a:cs typeface="Times New Roman" pitchFamily="18" charset="0"/>
              </a:rPr>
              <a:t>)</a:t>
            </a:r>
            <a:r>
              <a:rPr lang="en-US" altLang="zh-CN" sz="2200" b="1" dirty="0" smtClean="0">
                <a:solidFill>
                  <a:srgbClr val="0000FF"/>
                </a:solidFill>
                <a:latin typeface="Times New Roman" pitchFamily="18" charset="0"/>
                <a:ea typeface="宋体" pitchFamily="2" charset="-122"/>
                <a:cs typeface="Times New Roman" pitchFamily="18" charset="0"/>
              </a:rPr>
              <a:t> </a:t>
            </a:r>
            <a:r>
              <a:rPr lang="en-US" altLang="zh-CN" sz="2200" b="1" dirty="0" smtClean="0">
                <a:solidFill>
                  <a:srgbClr val="FF0000"/>
                </a:solidFill>
                <a:latin typeface="Times New Roman" pitchFamily="18" charset="0"/>
                <a:ea typeface="宋体" pitchFamily="2" charset="-122"/>
                <a:cs typeface="Times New Roman" pitchFamily="18" charset="0"/>
              </a:rPr>
              <a:t>around saturation density </a:t>
            </a:r>
          </a:p>
          <a:p>
            <a:pPr algn="l">
              <a:defRPr/>
            </a:pPr>
            <a:r>
              <a:rPr lang="en-US" altLang="zh-CN" sz="2200" b="1" dirty="0" smtClean="0">
                <a:solidFill>
                  <a:srgbClr val="0000FF"/>
                </a:solidFill>
                <a:latin typeface="Times New Roman" pitchFamily="18" charset="0"/>
                <a:ea typeface="宋体" pitchFamily="2" charset="-122"/>
                <a:cs typeface="Times New Roman" pitchFamily="18" charset="0"/>
              </a:rPr>
              <a:t>   can be very useful to extract information on </a:t>
            </a:r>
            <a:r>
              <a:rPr lang="en-US" altLang="zh-CN" sz="2200" b="1" dirty="0" smtClean="0">
                <a:solidFill>
                  <a:srgbClr val="FF0000"/>
                </a:solidFill>
                <a:latin typeface="Times New Roman" pitchFamily="18" charset="0"/>
                <a:ea typeface="宋体" pitchFamily="2" charset="-122"/>
                <a:cs typeface="Times New Roman" pitchFamily="18" charset="0"/>
              </a:rPr>
              <a:t>high density </a:t>
            </a:r>
            <a:r>
              <a:rPr lang="en-US" altLang="zh-CN" sz="2200" b="1" dirty="0" err="1" smtClean="0">
                <a:solidFill>
                  <a:srgbClr val="0000FF"/>
                </a:solidFill>
                <a:latin typeface="Times New Roman" pitchFamily="18" charset="0"/>
                <a:ea typeface="黑体" pitchFamily="2" charset="-122"/>
                <a:cs typeface="Times New Roman" pitchFamily="18" charset="0"/>
              </a:rPr>
              <a:t>E</a:t>
            </a:r>
            <a:r>
              <a:rPr lang="en-US" altLang="zh-CN" sz="2200" b="1" baseline="-25000" dirty="0" err="1" smtClean="0">
                <a:solidFill>
                  <a:srgbClr val="0000FF"/>
                </a:solidFill>
                <a:latin typeface="Times New Roman" pitchFamily="18" charset="0"/>
                <a:ea typeface="黑体" pitchFamily="2" charset="-122"/>
                <a:cs typeface="Times New Roman" pitchFamily="18" charset="0"/>
              </a:rPr>
              <a:t>sym</a:t>
            </a:r>
            <a:r>
              <a:rPr lang="en-US" altLang="zh-CN" sz="2200" b="1" dirty="0" smtClean="0">
                <a:solidFill>
                  <a:srgbClr val="0000FF"/>
                </a:solidFill>
                <a:latin typeface="Times New Roman" pitchFamily="18" charset="0"/>
                <a:ea typeface="黑体" pitchFamily="2" charset="-122"/>
                <a:cs typeface="Times New Roman" pitchFamily="18" charset="0"/>
              </a:rPr>
              <a:t>(</a:t>
            </a:r>
            <a:r>
              <a:rPr lang="el-GR" altLang="zh-CN" sz="2200" b="1" dirty="0" smtClean="0">
                <a:solidFill>
                  <a:srgbClr val="0000FF"/>
                </a:solidFill>
                <a:latin typeface="Times New Roman" pitchFamily="18" charset="0"/>
                <a:ea typeface="黑体" pitchFamily="2" charset="-122"/>
                <a:cs typeface="Times New Roman" pitchFamily="18" charset="0"/>
              </a:rPr>
              <a:t>ρ</a:t>
            </a:r>
            <a:r>
              <a:rPr lang="en-US" altLang="zh-CN" sz="2200" b="1" dirty="0" smtClean="0">
                <a:solidFill>
                  <a:srgbClr val="0000FF"/>
                </a:solidFill>
                <a:latin typeface="Times New Roman" pitchFamily="18" charset="0"/>
                <a:ea typeface="黑体" pitchFamily="2" charset="-122"/>
                <a:cs typeface="Times New Roman" pitchFamily="18" charset="0"/>
              </a:rPr>
              <a:t>)</a:t>
            </a:r>
            <a:r>
              <a:rPr lang="en-US" altLang="zh-CN" sz="2200" b="1" dirty="0" smtClean="0">
                <a:solidFill>
                  <a:srgbClr val="0000FF"/>
                </a:solidFill>
                <a:latin typeface="Times New Roman" pitchFamily="18" charset="0"/>
                <a:ea typeface="宋体" pitchFamily="2" charset="-122"/>
                <a:cs typeface="Times New Roman" pitchFamily="18" charset="0"/>
              </a:rPr>
              <a:t>.</a:t>
            </a:r>
            <a:endParaRPr lang="en-US" altLang="zh-CN" sz="2200" b="1" dirty="0" smtClean="0">
              <a:solidFill>
                <a:srgbClr val="0000FF"/>
              </a:solidFill>
              <a:latin typeface="Times New Roman" pitchFamily="18" charset="0"/>
              <a:ea typeface="黑体" pitchFamily="2" charset="-122"/>
              <a:cs typeface="Times New Roman" pitchFamily="18" charset="0"/>
            </a:endParaRPr>
          </a:p>
        </p:txBody>
      </p:sp>
      <p:sp>
        <p:nvSpPr>
          <p:cNvPr id="13316" name="Rectangle 3"/>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3600" b="1">
                <a:solidFill>
                  <a:schemeClr val="accent2"/>
                </a:solidFill>
                <a:latin typeface="Times New Roman" pitchFamily="18" charset="0"/>
              </a:rPr>
              <a:t>Summary</a:t>
            </a:r>
            <a:endParaRPr kumimoji="1" lang="zh-CN" altLang="en-US" sz="3600" b="1">
              <a:solidFill>
                <a:schemeClr val="accent2"/>
              </a:solidFill>
              <a:latin typeface="Times New Roman" pitchFamily="18" charset="0"/>
            </a:endParaRPr>
          </a:p>
        </p:txBody>
      </p:sp>
      <p:sp>
        <p:nvSpPr>
          <p:cNvPr id="4" name="TextBox 3"/>
          <p:cNvSpPr txBox="1"/>
          <p:nvPr/>
        </p:nvSpPr>
        <p:spPr>
          <a:xfrm>
            <a:off x="8372646" y="6400800"/>
            <a:ext cx="813044" cy="430887"/>
          </a:xfrm>
          <a:prstGeom prst="rect">
            <a:avLst/>
          </a:prstGeom>
          <a:noFill/>
        </p:spPr>
        <p:txBody>
          <a:bodyPr wrap="none" rtlCol="0">
            <a:spAutoFit/>
          </a:bodyPr>
          <a:lstStyle/>
          <a:p>
            <a:r>
              <a:rPr lang="en-US" altLang="zh-CN" sz="2200" dirty="0" smtClean="0"/>
              <a:t>p. 21</a:t>
            </a:r>
            <a:endParaRPr lang="zh-CN" altLang="en-US" sz="2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6"/>
          <p:cNvSpPr>
            <a:spLocks noGrp="1" noChangeArrowheads="1"/>
          </p:cNvSpPr>
          <p:nvPr>
            <p:ph type="title"/>
          </p:nvPr>
        </p:nvSpPr>
        <p:spPr/>
        <p:txBody>
          <a:bodyPr/>
          <a:lstStyle/>
          <a:p>
            <a:pPr eaLnBrk="1" hangingPunct="1"/>
            <a:r>
              <a:rPr kumimoji="1" lang="en-US" altLang="zh-CN" sz="3600" dirty="0" smtClean="0">
                <a:solidFill>
                  <a:srgbClr val="132584"/>
                </a:solidFill>
                <a:latin typeface="Times New Roman" pitchFamily="18" charset="0"/>
                <a:ea typeface="黑体" pitchFamily="49" charset="-122"/>
                <a:cs typeface="Times New Roman" pitchFamily="18" charset="0"/>
              </a:rPr>
              <a:t>Outline</a:t>
            </a:r>
            <a:endParaRPr kumimoji="1" lang="zh-CN" altLang="en-US" sz="3600" dirty="0" smtClean="0">
              <a:solidFill>
                <a:srgbClr val="132584"/>
              </a:solidFill>
              <a:latin typeface="Times New Roman" pitchFamily="18" charset="0"/>
              <a:ea typeface="黑体" pitchFamily="49" charset="-122"/>
              <a:cs typeface="Times New Roman" pitchFamily="18" charset="0"/>
            </a:endParaRPr>
          </a:p>
        </p:txBody>
      </p:sp>
      <p:sp>
        <p:nvSpPr>
          <p:cNvPr id="4" name="Rectangle 59"/>
          <p:cNvSpPr txBox="1">
            <a:spLocks noChangeArrowheads="1"/>
          </p:cNvSpPr>
          <p:nvPr/>
        </p:nvSpPr>
        <p:spPr bwMode="auto">
          <a:xfrm>
            <a:off x="533400" y="1905000"/>
            <a:ext cx="8229600" cy="3657600"/>
          </a:xfrm>
          <a:prstGeom prst="rect">
            <a:avLst/>
          </a:prstGeom>
          <a:noFill/>
          <a:ln w="9525">
            <a:noFill/>
            <a:miter lim="800000"/>
            <a:headEnd/>
            <a:tailEnd/>
          </a:ln>
        </p:spPr>
        <p:txBody>
          <a:bodyPr anchor="ctr" anchorCtr="1"/>
          <a:lstStyle/>
          <a:p>
            <a:pPr marL="609600" indent="-609600" algn="l">
              <a:lnSpc>
                <a:spcPct val="90000"/>
              </a:lnSpc>
              <a:spcBef>
                <a:spcPct val="20000"/>
              </a:spcBef>
              <a:buSzPct val="120000"/>
              <a:buFont typeface="Wingdings" pitchFamily="2" charset="2"/>
              <a:buChar char="l"/>
              <a:defRPr/>
            </a:pPr>
            <a:r>
              <a:rPr lang="en-US" altLang="zh-CN" b="1" kern="0" dirty="0">
                <a:solidFill>
                  <a:srgbClr val="FF0000"/>
                </a:solidFill>
                <a:latin typeface="Times New Roman" pitchFamily="18" charset="0"/>
                <a:ea typeface="+mn-ea"/>
                <a:cs typeface="Times New Roman" pitchFamily="18" charset="0"/>
              </a:rPr>
              <a:t>The symmetry </a:t>
            </a:r>
            <a:r>
              <a:rPr lang="en-US" altLang="zh-CN" b="1" kern="0" dirty="0" smtClean="0">
                <a:solidFill>
                  <a:srgbClr val="FF0000"/>
                </a:solidFill>
                <a:latin typeface="Times New Roman" pitchFamily="18" charset="0"/>
                <a:ea typeface="+mn-ea"/>
                <a:cs typeface="Times New Roman" pitchFamily="18" charset="0"/>
              </a:rPr>
              <a:t>energy </a:t>
            </a:r>
            <a:r>
              <a:rPr lang="en-US" altLang="zh-CN" b="1" kern="0" dirty="0" err="1" smtClean="0">
                <a:solidFill>
                  <a:srgbClr val="FF0000"/>
                </a:solidFill>
                <a:latin typeface="Times New Roman" pitchFamily="18" charset="0"/>
                <a:ea typeface="+mn-ea"/>
                <a:cs typeface="Times New Roman" pitchFamily="18" charset="0"/>
              </a:rPr>
              <a:t>Esym</a:t>
            </a:r>
            <a:r>
              <a:rPr lang="en-US" altLang="zh-CN" b="1" kern="0" dirty="0" smtClean="0">
                <a:solidFill>
                  <a:srgbClr val="FF0000"/>
                </a:solidFill>
                <a:latin typeface="Times New Roman" pitchFamily="18" charset="0"/>
                <a:ea typeface="+mn-ea"/>
                <a:cs typeface="Times New Roman" pitchFamily="18" charset="0"/>
              </a:rPr>
              <a:t> and its current constraints</a:t>
            </a:r>
          </a:p>
          <a:p>
            <a:pPr marL="609600" indent="-609600" algn="l">
              <a:lnSpc>
                <a:spcPct val="90000"/>
              </a:lnSpc>
              <a:spcBef>
                <a:spcPct val="20000"/>
              </a:spcBef>
              <a:buSzPct val="120000"/>
              <a:buFont typeface="Wingdings" pitchFamily="2" charset="2"/>
              <a:buChar char="l"/>
              <a:defRPr/>
            </a:pPr>
            <a:r>
              <a:rPr lang="en-US" altLang="zh-CN" b="1" kern="0" dirty="0" err="1" smtClean="0">
                <a:solidFill>
                  <a:srgbClr val="0000FF"/>
                </a:solidFill>
                <a:latin typeface="Times New Roman" pitchFamily="18" charset="0"/>
                <a:ea typeface="+mn-ea"/>
                <a:cs typeface="Times New Roman" pitchFamily="18" charset="0"/>
              </a:rPr>
              <a:t>Systematics</a:t>
            </a:r>
            <a:r>
              <a:rPr lang="en-US" altLang="zh-CN" b="1" kern="0" dirty="0" smtClean="0">
                <a:solidFill>
                  <a:srgbClr val="0000FF"/>
                </a:solidFill>
                <a:latin typeface="Times New Roman" pitchFamily="18" charset="0"/>
                <a:ea typeface="+mn-ea"/>
                <a:cs typeface="Times New Roman" pitchFamily="18" charset="0"/>
              </a:rPr>
              <a:t> of the density dependence of the </a:t>
            </a:r>
            <a:r>
              <a:rPr lang="en-US" altLang="zh-CN" b="1" kern="0" dirty="0" err="1" smtClean="0">
                <a:solidFill>
                  <a:srgbClr val="0000FF"/>
                </a:solidFill>
                <a:latin typeface="Times New Roman" pitchFamily="18" charset="0"/>
                <a:ea typeface="+mn-ea"/>
                <a:cs typeface="Times New Roman" pitchFamily="18" charset="0"/>
              </a:rPr>
              <a:t>Esym</a:t>
            </a:r>
            <a:endParaRPr lang="en-US" altLang="zh-CN" b="1" kern="0" dirty="0" smtClean="0">
              <a:solidFill>
                <a:srgbClr val="0000FF"/>
              </a:solidFill>
              <a:latin typeface="Times New Roman" pitchFamily="18" charset="0"/>
              <a:ea typeface="+mn-ea"/>
              <a:cs typeface="Times New Roman" pitchFamily="18" charset="0"/>
            </a:endParaRPr>
          </a:p>
          <a:p>
            <a:pPr marL="609600" indent="-609600" algn="l">
              <a:lnSpc>
                <a:spcPct val="90000"/>
              </a:lnSpc>
              <a:spcBef>
                <a:spcPct val="20000"/>
              </a:spcBef>
              <a:buSzPct val="120000"/>
              <a:buFont typeface="Wingdings" pitchFamily="2" charset="2"/>
              <a:buChar char="l"/>
              <a:defRPr/>
            </a:pPr>
            <a:r>
              <a:rPr lang="en-US" altLang="zh-CN" b="1" kern="0" dirty="0" smtClean="0">
                <a:solidFill>
                  <a:srgbClr val="0000FF"/>
                </a:solidFill>
                <a:latin typeface="Times New Roman" pitchFamily="18" charset="0"/>
                <a:ea typeface="+mn-ea"/>
                <a:cs typeface="Times New Roman" pitchFamily="18" charset="0"/>
              </a:rPr>
              <a:t>Information on the density curvature </a:t>
            </a:r>
            <a:r>
              <a:rPr lang="en-US" altLang="zh-CN" b="1" kern="0" dirty="0" err="1" smtClean="0">
                <a:solidFill>
                  <a:srgbClr val="0000FF"/>
                </a:solidFill>
                <a:latin typeface="Times New Roman" pitchFamily="18" charset="0"/>
                <a:ea typeface="+mn-ea"/>
                <a:cs typeface="Times New Roman" pitchFamily="18" charset="0"/>
              </a:rPr>
              <a:t>K</a:t>
            </a:r>
            <a:r>
              <a:rPr lang="en-US" altLang="zh-CN" b="1" kern="0" baseline="-25000" dirty="0" err="1" smtClean="0">
                <a:solidFill>
                  <a:srgbClr val="0000FF"/>
                </a:solidFill>
                <a:latin typeface="Times New Roman" pitchFamily="18" charset="0"/>
                <a:ea typeface="+mn-ea"/>
                <a:cs typeface="Times New Roman" pitchFamily="18" charset="0"/>
              </a:rPr>
              <a:t>sym</a:t>
            </a:r>
            <a:r>
              <a:rPr lang="en-US" altLang="zh-CN" b="1" kern="0" dirty="0" smtClean="0">
                <a:solidFill>
                  <a:srgbClr val="0000FF"/>
                </a:solidFill>
                <a:latin typeface="Times New Roman" pitchFamily="18" charset="0"/>
                <a:ea typeface="+mn-ea"/>
                <a:cs typeface="Times New Roman" pitchFamily="18" charset="0"/>
              </a:rPr>
              <a:t> </a:t>
            </a:r>
            <a:r>
              <a:rPr lang="en-US" altLang="zh-CN" b="1" kern="0" dirty="0">
                <a:solidFill>
                  <a:srgbClr val="0000FF"/>
                </a:solidFill>
                <a:latin typeface="Times New Roman" pitchFamily="18" charset="0"/>
                <a:ea typeface="+mn-ea"/>
                <a:cs typeface="Times New Roman" pitchFamily="18" charset="0"/>
              </a:rPr>
              <a:t>and the </a:t>
            </a:r>
            <a:r>
              <a:rPr lang="en-US" altLang="zh-CN" b="1" kern="0" dirty="0" smtClean="0">
                <a:solidFill>
                  <a:srgbClr val="0000FF"/>
                </a:solidFill>
                <a:latin typeface="Times New Roman" pitchFamily="18" charset="0"/>
                <a:ea typeface="+mn-ea"/>
                <a:cs typeface="Times New Roman" pitchFamily="18" charset="0"/>
              </a:rPr>
              <a:t>high density </a:t>
            </a:r>
            <a:r>
              <a:rPr lang="en-US" altLang="zh-CN" b="1" kern="0" dirty="0" err="1" smtClean="0">
                <a:solidFill>
                  <a:srgbClr val="0000FF"/>
                </a:solidFill>
                <a:latin typeface="Times New Roman" pitchFamily="18" charset="0"/>
                <a:ea typeface="+mn-ea"/>
                <a:cs typeface="Times New Roman" pitchFamily="18" charset="0"/>
              </a:rPr>
              <a:t>Esym</a:t>
            </a:r>
            <a:r>
              <a:rPr lang="en-US" altLang="zh-CN" b="1" kern="0" dirty="0" smtClean="0">
                <a:solidFill>
                  <a:srgbClr val="0000FF"/>
                </a:solidFill>
                <a:latin typeface="Times New Roman" pitchFamily="18" charset="0"/>
                <a:ea typeface="+mn-ea"/>
                <a:cs typeface="Times New Roman" pitchFamily="18" charset="0"/>
              </a:rPr>
              <a:t> from constraints at </a:t>
            </a:r>
            <a:r>
              <a:rPr lang="en-US" altLang="zh-CN" b="1" kern="0" dirty="0" err="1" smtClean="0">
                <a:solidFill>
                  <a:srgbClr val="0000FF"/>
                </a:solidFill>
                <a:latin typeface="Times New Roman" pitchFamily="18" charset="0"/>
                <a:ea typeface="+mn-ea"/>
                <a:cs typeface="Times New Roman" pitchFamily="18" charset="0"/>
              </a:rPr>
              <a:t>subsaturation</a:t>
            </a:r>
            <a:r>
              <a:rPr lang="en-US" altLang="zh-CN" b="1" kern="0" dirty="0" smtClean="0">
                <a:solidFill>
                  <a:srgbClr val="0000FF"/>
                </a:solidFill>
                <a:latin typeface="Times New Roman" pitchFamily="18" charset="0"/>
                <a:ea typeface="+mn-ea"/>
                <a:cs typeface="Times New Roman" pitchFamily="18" charset="0"/>
              </a:rPr>
              <a:t> densities </a:t>
            </a:r>
            <a:endParaRPr lang="en-US" altLang="zh-CN" b="1" kern="0" baseline="-25000" dirty="0">
              <a:solidFill>
                <a:srgbClr val="0000FF"/>
              </a:solidFill>
              <a:latin typeface="Times New Roman" pitchFamily="18" charset="0"/>
              <a:ea typeface="+mn-ea"/>
              <a:cs typeface="Times New Roman" pitchFamily="18" charset="0"/>
            </a:endParaRPr>
          </a:p>
          <a:p>
            <a:pPr marL="609600" indent="-609600" algn="l">
              <a:lnSpc>
                <a:spcPct val="90000"/>
              </a:lnSpc>
              <a:spcBef>
                <a:spcPct val="20000"/>
              </a:spcBef>
              <a:buSzPct val="120000"/>
              <a:buFont typeface="Wingdings" pitchFamily="2" charset="2"/>
              <a:buChar char="l"/>
              <a:defRPr/>
            </a:pPr>
            <a:r>
              <a:rPr lang="en-US" altLang="zh-CN" b="1" kern="0" dirty="0" smtClean="0">
                <a:solidFill>
                  <a:srgbClr val="0000FF"/>
                </a:solidFill>
                <a:latin typeface="Times New Roman" pitchFamily="18" charset="0"/>
                <a:ea typeface="+mn-ea"/>
                <a:cs typeface="Times New Roman" pitchFamily="18" charset="0"/>
              </a:rPr>
              <a:t>Summary</a:t>
            </a:r>
            <a:endParaRPr lang="zh-CN" altLang="en-US" b="1" kern="0" dirty="0">
              <a:solidFill>
                <a:srgbClr val="0000FF"/>
              </a:solidFill>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685800" y="2209800"/>
            <a:ext cx="7772400" cy="1470025"/>
          </a:xfrm>
        </p:spPr>
        <p:txBody>
          <a:bodyPr/>
          <a:lstStyle/>
          <a:p>
            <a:pPr algn="l" eaLnBrk="1" hangingPunct="1"/>
            <a:r>
              <a:rPr lang="zh-CN" altLang="en-US" sz="4400" smtClean="0">
                <a:latin typeface="黑体" pitchFamily="49" charset="-122"/>
                <a:ea typeface="黑体" pitchFamily="49" charset="-122"/>
              </a:rPr>
              <a:t>谢 谢！</a:t>
            </a:r>
            <a:br>
              <a:rPr lang="zh-CN" altLang="en-US" sz="4400" smtClean="0">
                <a:latin typeface="黑体" pitchFamily="49" charset="-122"/>
                <a:ea typeface="黑体" pitchFamily="49" charset="-122"/>
              </a:rPr>
            </a:br>
            <a:r>
              <a:rPr lang="en-US" altLang="zh-CN" sz="4400" smtClean="0">
                <a:latin typeface="黑体" pitchFamily="49" charset="-122"/>
                <a:ea typeface="黑体" pitchFamily="49" charset="-122"/>
              </a:rPr>
              <a:t>Thanks!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19"/>
          <p:cNvPicPr>
            <a:picLocks noChangeAspect="1" noChangeArrowheads="1"/>
          </p:cNvPicPr>
          <p:nvPr/>
        </p:nvPicPr>
        <p:blipFill>
          <a:blip r:embed="rId2" cstate="print"/>
          <a:srcRect/>
          <a:stretch>
            <a:fillRect/>
          </a:stretch>
        </p:blipFill>
        <p:spPr bwMode="auto">
          <a:xfrm>
            <a:off x="7315200" y="1020763"/>
            <a:ext cx="1239838" cy="579437"/>
          </a:xfrm>
          <a:prstGeom prst="rect">
            <a:avLst/>
          </a:prstGeom>
          <a:noFill/>
          <a:ln w="28575" algn="ctr">
            <a:noFill/>
            <a:miter lim="800000"/>
            <a:headEnd/>
            <a:tailEnd/>
          </a:ln>
        </p:spPr>
      </p:pic>
      <p:grpSp>
        <p:nvGrpSpPr>
          <p:cNvPr id="2" name="Group 14"/>
          <p:cNvGrpSpPr>
            <a:grpSpLocks/>
          </p:cNvGrpSpPr>
          <p:nvPr/>
        </p:nvGrpSpPr>
        <p:grpSpPr bwMode="auto">
          <a:xfrm>
            <a:off x="0" y="889000"/>
            <a:ext cx="6905625" cy="711200"/>
            <a:chOff x="144" y="912"/>
            <a:chExt cx="7566" cy="744"/>
          </a:xfrm>
        </p:grpSpPr>
        <p:pic>
          <p:nvPicPr>
            <p:cNvPr id="11277" name="Picture 15"/>
            <p:cNvPicPr>
              <a:picLocks noChangeAspect="1" noChangeArrowheads="1"/>
            </p:cNvPicPr>
            <p:nvPr/>
          </p:nvPicPr>
          <p:blipFill>
            <a:blip r:embed="rId3" cstate="print"/>
            <a:srcRect/>
            <a:stretch>
              <a:fillRect/>
            </a:stretch>
          </p:blipFill>
          <p:spPr bwMode="auto">
            <a:xfrm>
              <a:off x="144" y="912"/>
              <a:ext cx="4472" cy="744"/>
            </a:xfrm>
            <a:prstGeom prst="rect">
              <a:avLst/>
            </a:prstGeom>
            <a:noFill/>
            <a:ln w="28575" algn="ctr">
              <a:noFill/>
              <a:miter lim="800000"/>
              <a:headEnd/>
              <a:tailEnd/>
            </a:ln>
          </p:spPr>
        </p:pic>
        <p:pic>
          <p:nvPicPr>
            <p:cNvPr id="11278" name="Picture 16"/>
            <p:cNvPicPr>
              <a:picLocks noChangeAspect="1" noChangeArrowheads="1"/>
            </p:cNvPicPr>
            <p:nvPr/>
          </p:nvPicPr>
          <p:blipFill>
            <a:blip r:embed="rId4" cstate="print"/>
            <a:srcRect/>
            <a:stretch>
              <a:fillRect/>
            </a:stretch>
          </p:blipFill>
          <p:spPr bwMode="auto">
            <a:xfrm>
              <a:off x="4656" y="994"/>
              <a:ext cx="3054" cy="638"/>
            </a:xfrm>
            <a:prstGeom prst="rect">
              <a:avLst/>
            </a:prstGeom>
            <a:noFill/>
            <a:ln w="28575" algn="ctr">
              <a:noFill/>
              <a:miter lim="800000"/>
              <a:headEnd/>
              <a:tailEnd/>
            </a:ln>
          </p:spPr>
        </p:pic>
      </p:grpSp>
      <p:pic>
        <p:nvPicPr>
          <p:cNvPr id="306181" name="Picture 5"/>
          <p:cNvPicPr>
            <a:picLocks noChangeAspect="1" noChangeArrowheads="1"/>
          </p:cNvPicPr>
          <p:nvPr/>
        </p:nvPicPr>
        <p:blipFill>
          <a:blip r:embed="rId5" cstate="print"/>
          <a:srcRect/>
          <a:stretch>
            <a:fillRect/>
          </a:stretch>
        </p:blipFill>
        <p:spPr bwMode="auto">
          <a:xfrm>
            <a:off x="533400" y="1608138"/>
            <a:ext cx="8064241" cy="4392552"/>
          </a:xfrm>
          <a:prstGeom prst="rect">
            <a:avLst/>
          </a:prstGeom>
          <a:noFill/>
          <a:ln w="9525">
            <a:noFill/>
            <a:miter lim="800000"/>
            <a:headEnd/>
            <a:tailEnd/>
          </a:ln>
        </p:spPr>
      </p:pic>
      <p:sp>
        <p:nvSpPr>
          <p:cNvPr id="9" name="TextBox 8"/>
          <p:cNvSpPr txBox="1"/>
          <p:nvPr/>
        </p:nvSpPr>
        <p:spPr>
          <a:xfrm>
            <a:off x="2590800" y="6026090"/>
            <a:ext cx="3886200" cy="400110"/>
          </a:xfrm>
          <a:prstGeom prst="rect">
            <a:avLst/>
          </a:prstGeom>
          <a:solidFill>
            <a:srgbClr val="FFFF00"/>
          </a:solidFill>
          <a:ln w="15875">
            <a:solidFill>
              <a:schemeClr val="tx1"/>
            </a:solidFill>
          </a:ln>
        </p:spPr>
        <p:txBody>
          <a:bodyPr wrap="square" rtlCol="0">
            <a:spAutoFit/>
          </a:bodyPr>
          <a:lstStyle/>
          <a:p>
            <a:pPr algn="l"/>
            <a:r>
              <a:rPr lang="en-US" altLang="zh-CN" sz="2000" b="1" dirty="0" err="1" smtClean="0">
                <a:solidFill>
                  <a:srgbClr val="FF0000"/>
                </a:solidFill>
                <a:latin typeface="Times New Roman" pitchFamily="18" charset="0"/>
                <a:cs typeface="Times New Roman" pitchFamily="18" charset="0"/>
              </a:rPr>
              <a:t>E</a:t>
            </a:r>
            <a:r>
              <a:rPr lang="en-US" altLang="zh-CN" sz="2000" b="1" baseline="-25000" dirty="0" err="1" smtClean="0">
                <a:solidFill>
                  <a:srgbClr val="FF0000"/>
                </a:solidFill>
                <a:latin typeface="Times New Roman" pitchFamily="18" charset="0"/>
                <a:cs typeface="Times New Roman" pitchFamily="18" charset="0"/>
              </a:rPr>
              <a:t>sym</a:t>
            </a:r>
            <a:r>
              <a:rPr lang="en-US" altLang="zh-CN" sz="2000" b="1" dirty="0" smtClean="0">
                <a:solidFill>
                  <a:srgbClr val="FF0000"/>
                </a:solidFill>
                <a:latin typeface="Times New Roman" pitchFamily="18" charset="0"/>
                <a:cs typeface="Times New Roman" pitchFamily="18" charset="0"/>
              </a:rPr>
              <a:t>(</a:t>
            </a:r>
            <a:r>
              <a:rPr lang="el-GR" altLang="zh-CN" sz="2000" b="1" dirty="0" smtClean="0">
                <a:solidFill>
                  <a:srgbClr val="FF0000"/>
                </a:solidFill>
                <a:latin typeface="Times New Roman" pitchFamily="18" charset="0"/>
                <a:cs typeface="Times New Roman" pitchFamily="18" charset="0"/>
              </a:rPr>
              <a:t>ρ</a:t>
            </a:r>
            <a:r>
              <a:rPr lang="en-US" altLang="zh-CN" sz="2000" b="1" baseline="-25000" dirty="0" smtClean="0">
                <a:solidFill>
                  <a:srgbClr val="FF0000"/>
                </a:solidFill>
                <a:latin typeface="Times New Roman" pitchFamily="18" charset="0"/>
                <a:cs typeface="Times New Roman" pitchFamily="18" charset="0"/>
              </a:rPr>
              <a:t>c</a:t>
            </a:r>
            <a:r>
              <a:rPr lang="en-US" altLang="zh-CN" sz="2000" b="1" dirty="0" smtClean="0">
                <a:solidFill>
                  <a:srgbClr val="FF0000"/>
                </a:solidFill>
                <a:latin typeface="Times New Roman" pitchFamily="18" charset="0"/>
                <a:cs typeface="Times New Roman" pitchFamily="18" charset="0"/>
              </a:rPr>
              <a:t>)  and L(</a:t>
            </a:r>
            <a:r>
              <a:rPr lang="el-GR" altLang="zh-CN" sz="2000" b="1" dirty="0" smtClean="0">
                <a:solidFill>
                  <a:srgbClr val="FF0000"/>
                </a:solidFill>
                <a:latin typeface="Times New Roman" pitchFamily="18" charset="0"/>
                <a:cs typeface="Times New Roman" pitchFamily="18" charset="0"/>
              </a:rPr>
              <a:t>ρ</a:t>
            </a:r>
            <a:r>
              <a:rPr lang="en-US" altLang="zh-CN" sz="2000" b="1" baseline="-25000" dirty="0" smtClean="0">
                <a:solidFill>
                  <a:srgbClr val="FF0000"/>
                </a:solidFill>
                <a:latin typeface="Times New Roman" pitchFamily="18" charset="0"/>
                <a:cs typeface="Times New Roman" pitchFamily="18" charset="0"/>
              </a:rPr>
              <a:t>c</a:t>
            </a:r>
            <a:r>
              <a:rPr lang="en-US" altLang="zh-CN" sz="2000" b="1" dirty="0" smtClean="0">
                <a:solidFill>
                  <a:srgbClr val="FF0000"/>
                </a:solidFill>
                <a:latin typeface="Times New Roman" pitchFamily="18" charset="0"/>
                <a:cs typeface="Times New Roman" pitchFamily="18" charset="0"/>
              </a:rPr>
              <a:t>) at </a:t>
            </a:r>
            <a:r>
              <a:rPr lang="el-GR" altLang="zh-CN" sz="2000" b="1" dirty="0" smtClean="0">
                <a:solidFill>
                  <a:srgbClr val="FF0000"/>
                </a:solidFill>
                <a:latin typeface="Times New Roman" pitchFamily="18" charset="0"/>
                <a:cs typeface="Times New Roman" pitchFamily="18" charset="0"/>
              </a:rPr>
              <a:t>ρ</a:t>
            </a:r>
            <a:r>
              <a:rPr lang="en-US" altLang="zh-CN" sz="2000" b="1" baseline="-25000" dirty="0" smtClean="0">
                <a:solidFill>
                  <a:srgbClr val="FF0000"/>
                </a:solidFill>
                <a:latin typeface="Times New Roman" pitchFamily="18" charset="0"/>
                <a:cs typeface="Times New Roman" pitchFamily="18" charset="0"/>
              </a:rPr>
              <a:t>c</a:t>
            </a:r>
            <a:r>
              <a:rPr lang="en-US" altLang="zh-CN" sz="2000" b="1" dirty="0" smtClean="0">
                <a:solidFill>
                  <a:srgbClr val="FF0000"/>
                </a:solidFill>
                <a:latin typeface="Times New Roman" pitchFamily="18" charset="0"/>
                <a:cs typeface="Times New Roman" pitchFamily="18" charset="0"/>
              </a:rPr>
              <a:t> =0.11 fm</a:t>
            </a:r>
            <a:r>
              <a:rPr lang="en-US" altLang="zh-CN" sz="2000" b="1" baseline="30000" dirty="0" smtClean="0">
                <a:solidFill>
                  <a:srgbClr val="FF0000"/>
                </a:solidFill>
                <a:latin typeface="Times New Roman" pitchFamily="18" charset="0"/>
                <a:cs typeface="Times New Roman" pitchFamily="18" charset="0"/>
              </a:rPr>
              <a:t>-3</a:t>
            </a:r>
            <a:r>
              <a:rPr lang="en-US" altLang="zh-CN" sz="2000" b="1" dirty="0" smtClean="0">
                <a:solidFill>
                  <a:srgbClr val="FF0000"/>
                </a:solidFill>
                <a:latin typeface="Times New Roman" pitchFamily="18" charset="0"/>
                <a:cs typeface="Times New Roman" pitchFamily="18" charset="0"/>
              </a:rPr>
              <a:t>  </a:t>
            </a:r>
            <a:endParaRPr lang="zh-CN" altLang="en-US" sz="2000" b="1" dirty="0">
              <a:solidFill>
                <a:srgbClr val="FF0000"/>
              </a:solidFill>
              <a:latin typeface="Times New Roman" pitchFamily="18" charset="0"/>
              <a:cs typeface="Times New Roman" pitchFamily="18" charset="0"/>
            </a:endParaRPr>
          </a:p>
        </p:txBody>
      </p:sp>
      <p:sp>
        <p:nvSpPr>
          <p:cNvPr id="10" name="Rectangle 6"/>
          <p:cNvSpPr>
            <a:spLocks noChangeArrowheads="1"/>
          </p:cNvSpPr>
          <p:nvPr/>
        </p:nvSpPr>
        <p:spPr bwMode="auto">
          <a:xfrm>
            <a:off x="0" y="200025"/>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cs typeface="Times New Roman" pitchFamily="18" charset="0"/>
              </a:rPr>
              <a:t>               </a:t>
            </a:r>
            <a:r>
              <a:rPr kumimoji="1" lang="en-US" altLang="zh-CN" sz="2800" b="1" dirty="0" smtClean="0">
                <a:solidFill>
                  <a:srgbClr val="FF0000"/>
                </a:solidFill>
                <a:latin typeface="Times New Roman" pitchFamily="18" charset="0"/>
                <a:cs typeface="Times New Roman" pitchFamily="18" charset="0"/>
              </a:rPr>
              <a:t>Three values </a:t>
            </a:r>
            <a:r>
              <a:rPr kumimoji="1" lang="en-US" altLang="zh-CN" sz="2800" b="1" dirty="0" smtClean="0">
                <a:solidFill>
                  <a:schemeClr val="accent2"/>
                </a:solidFill>
                <a:latin typeface="Times New Roman" pitchFamily="18" charset="0"/>
                <a:cs typeface="Times New Roman" pitchFamily="18" charset="0"/>
              </a:rPr>
              <a:t>of</a:t>
            </a:r>
            <a:r>
              <a:rPr lang="en-US" altLang="zh-CN" sz="2800" b="1" dirty="0" smtClean="0">
                <a:solidFill>
                  <a:schemeClr val="accent2"/>
                </a:solidFill>
                <a:latin typeface="Times New Roman" pitchFamily="18" charset="0"/>
                <a:cs typeface="Times New Roman" pitchFamily="18" charset="0"/>
              </a:rPr>
              <a:t> </a:t>
            </a:r>
            <a:r>
              <a:rPr kumimoji="1" lang="en-US" altLang="zh-CN" sz="2800" b="1" dirty="0" err="1" smtClean="0">
                <a:solidFill>
                  <a:schemeClr val="accent2"/>
                </a:solidFill>
                <a:latin typeface="Times New Roman" pitchFamily="18" charset="0"/>
                <a:ea typeface="宋体" pitchFamily="2" charset="-122"/>
                <a:cs typeface="Times New Roman" pitchFamily="18" charset="0"/>
              </a:rPr>
              <a:t>E</a:t>
            </a:r>
            <a:r>
              <a:rPr kumimoji="1" lang="en-US" altLang="zh-CN" sz="2800" b="1" baseline="-25000" dirty="0" err="1" smtClean="0">
                <a:solidFill>
                  <a:schemeClr val="accent2"/>
                </a:solidFill>
                <a:latin typeface="Times New Roman" pitchFamily="18" charset="0"/>
                <a:ea typeface="宋体" pitchFamily="2" charset="-122"/>
                <a:cs typeface="Times New Roman" pitchFamily="18" charset="0"/>
              </a:rPr>
              <a:t>sym</a:t>
            </a:r>
            <a:r>
              <a:rPr kumimoji="1" lang="en-US" altLang="zh-CN" sz="2800" b="1" dirty="0" smtClean="0">
                <a:solidFill>
                  <a:schemeClr val="accent2"/>
                </a:solidFill>
                <a:latin typeface="Times New Roman" pitchFamily="18" charset="0"/>
                <a:ea typeface="宋体" pitchFamily="2" charset="-122"/>
                <a:cs typeface="Times New Roman" pitchFamily="18" charset="0"/>
              </a:rPr>
              <a:t>(</a:t>
            </a:r>
            <a:r>
              <a:rPr kumimoji="1" lang="el-GR" altLang="zh-CN" sz="2800" b="1" dirty="0" smtClean="0">
                <a:solidFill>
                  <a:schemeClr val="accent2"/>
                </a:solidFill>
                <a:latin typeface="Times New Roman" pitchFamily="18" charset="0"/>
                <a:ea typeface="宋体" pitchFamily="2" charset="-122"/>
                <a:cs typeface="Times New Roman" pitchFamily="18" charset="0"/>
                <a:sym typeface="Wingdings" pitchFamily="2" charset="2"/>
              </a:rPr>
              <a:t>ρ</a:t>
            </a:r>
            <a:r>
              <a:rPr kumimoji="1" lang="en-US" altLang="zh-CN" sz="2800" b="1" dirty="0" smtClean="0">
                <a:solidFill>
                  <a:schemeClr val="accent2"/>
                </a:solidFill>
                <a:latin typeface="Times New Roman" pitchFamily="18" charset="0"/>
                <a:ea typeface="宋体" pitchFamily="2" charset="-122"/>
                <a:cs typeface="Times New Roman" pitchFamily="18" charset="0"/>
              </a:rPr>
              <a:t>) and L(</a:t>
            </a:r>
            <a:r>
              <a:rPr kumimoji="1" lang="el-GR" altLang="zh-CN" sz="2800" b="1" dirty="0" smtClean="0">
                <a:solidFill>
                  <a:schemeClr val="accent2"/>
                </a:solidFill>
                <a:latin typeface="Times New Roman" pitchFamily="18" charset="0"/>
                <a:ea typeface="宋体" pitchFamily="2" charset="-122"/>
                <a:cs typeface="Times New Roman" pitchFamily="18" charset="0"/>
                <a:sym typeface="Wingdings" pitchFamily="2" charset="2"/>
              </a:rPr>
              <a:t>ρ</a:t>
            </a:r>
            <a:r>
              <a:rPr kumimoji="1" lang="en-US" altLang="zh-CN" sz="2800" b="1" dirty="0" smtClean="0">
                <a:solidFill>
                  <a:schemeClr val="accent2"/>
                </a:solidFill>
                <a:latin typeface="Times New Roman" pitchFamily="18" charset="0"/>
                <a:ea typeface="宋体" pitchFamily="2" charset="-122"/>
                <a:cs typeface="Times New Roman" pitchFamily="18" charset="0"/>
              </a:rPr>
              <a:t>)</a:t>
            </a:r>
            <a:endParaRPr kumimoji="1" lang="zh-CN" altLang="en-US"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72200" y="1676400"/>
            <a:ext cx="2819400" cy="3139321"/>
          </a:xfrm>
          <a:prstGeom prst="rect">
            <a:avLst/>
          </a:prstGeom>
          <a:noFill/>
        </p:spPr>
        <p:txBody>
          <a:bodyPr wrap="square" rtlCol="0">
            <a:spAutoFit/>
          </a:bodyPr>
          <a:lstStyle/>
          <a:p>
            <a:pPr algn="l">
              <a:buFont typeface="Wingdings" pitchFamily="2" charset="2"/>
              <a:buChar char="l"/>
            </a:pPr>
            <a:r>
              <a:rPr lang="el-GR" altLang="zh-CN" sz="2200" dirty="0" smtClean="0">
                <a:solidFill>
                  <a:srgbClr val="0033CC"/>
                </a:solidFill>
                <a:latin typeface="Times New Roman" pitchFamily="18" charset="0"/>
                <a:cs typeface="Times New Roman" pitchFamily="18" charset="0"/>
              </a:rPr>
              <a:t>Δ</a:t>
            </a:r>
            <a:r>
              <a:rPr lang="en-US" altLang="zh-CN" sz="2200" dirty="0" smtClean="0">
                <a:solidFill>
                  <a:srgbClr val="0033CC"/>
                </a:solidFill>
                <a:latin typeface="Times New Roman" pitchFamily="18" charset="0"/>
                <a:cs typeface="Times New Roman" pitchFamily="18" charset="0"/>
              </a:rPr>
              <a:t>E always decreases with E</a:t>
            </a:r>
            <a:r>
              <a:rPr lang="en-US" altLang="zh-CN" sz="2200" baseline="-25000" dirty="0" smtClean="0">
                <a:solidFill>
                  <a:srgbClr val="0033CC"/>
                </a:solidFill>
                <a:latin typeface="Times New Roman" pitchFamily="18" charset="0"/>
                <a:cs typeface="Times New Roman" pitchFamily="18" charset="0"/>
              </a:rPr>
              <a:t>sym</a:t>
            </a:r>
            <a:r>
              <a:rPr lang="en-US" altLang="zh-CN" sz="2200" dirty="0" smtClean="0">
                <a:solidFill>
                  <a:srgbClr val="0033CC"/>
                </a:solidFill>
                <a:latin typeface="Times New Roman" pitchFamily="18" charset="0"/>
                <a:cs typeface="Times New Roman" pitchFamily="18" charset="0"/>
              </a:rPr>
              <a:t>(</a:t>
            </a:r>
            <a:r>
              <a:rPr lang="el-GR" altLang="zh-CN" sz="2200" dirty="0" smtClean="0">
                <a:solidFill>
                  <a:srgbClr val="0033CC"/>
                </a:solidFill>
                <a:latin typeface="Times New Roman" pitchFamily="18" charset="0"/>
                <a:cs typeface="Times New Roman" pitchFamily="18" charset="0"/>
              </a:rPr>
              <a:t>ρ</a:t>
            </a:r>
            <a:r>
              <a:rPr lang="en-US" altLang="zh-CN" sz="2200" baseline="-25000" dirty="0" smtClean="0">
                <a:solidFill>
                  <a:srgbClr val="0033CC"/>
                </a:solidFill>
                <a:latin typeface="Times New Roman" pitchFamily="18" charset="0"/>
                <a:cs typeface="Times New Roman" pitchFamily="18" charset="0"/>
              </a:rPr>
              <a:t>r</a:t>
            </a:r>
            <a:r>
              <a:rPr lang="en-US" altLang="zh-CN" sz="2200" dirty="0" smtClean="0">
                <a:solidFill>
                  <a:srgbClr val="0033CC"/>
                </a:solidFill>
                <a:latin typeface="Times New Roman" pitchFamily="18" charset="0"/>
                <a:cs typeface="Times New Roman" pitchFamily="18" charset="0"/>
              </a:rPr>
              <a:t>) , but it can increase or decrease with L(</a:t>
            </a:r>
            <a:r>
              <a:rPr lang="el-GR" altLang="zh-CN" sz="2200" dirty="0" smtClean="0">
                <a:solidFill>
                  <a:srgbClr val="0033CC"/>
                </a:solidFill>
                <a:latin typeface="Times New Roman" pitchFamily="18" charset="0"/>
                <a:cs typeface="Times New Roman" pitchFamily="18" charset="0"/>
              </a:rPr>
              <a:t>ρ</a:t>
            </a:r>
            <a:r>
              <a:rPr lang="en-US" altLang="zh-CN" sz="2200" baseline="-25000" dirty="0" smtClean="0">
                <a:solidFill>
                  <a:srgbClr val="0033CC"/>
                </a:solidFill>
                <a:latin typeface="Times New Roman" pitchFamily="18" charset="0"/>
                <a:cs typeface="Times New Roman" pitchFamily="18" charset="0"/>
              </a:rPr>
              <a:t>r</a:t>
            </a:r>
            <a:r>
              <a:rPr lang="en-US" altLang="zh-CN" sz="2200" dirty="0" smtClean="0">
                <a:solidFill>
                  <a:srgbClr val="0033CC"/>
                </a:solidFill>
                <a:latin typeface="Times New Roman" pitchFamily="18" charset="0"/>
                <a:cs typeface="Times New Roman" pitchFamily="18" charset="0"/>
              </a:rPr>
              <a:t>) depending on </a:t>
            </a:r>
            <a:r>
              <a:rPr lang="el-GR" altLang="zh-CN" sz="2200" dirty="0" smtClean="0">
                <a:solidFill>
                  <a:srgbClr val="0033CC"/>
                </a:solidFill>
                <a:latin typeface="Times New Roman" pitchFamily="18" charset="0"/>
                <a:cs typeface="Times New Roman" pitchFamily="18" charset="0"/>
              </a:rPr>
              <a:t>ρ</a:t>
            </a:r>
            <a:r>
              <a:rPr lang="en-US" altLang="zh-CN" sz="2200" baseline="-25000" dirty="0" smtClean="0">
                <a:solidFill>
                  <a:srgbClr val="0033CC"/>
                </a:solidFill>
                <a:latin typeface="Times New Roman" pitchFamily="18" charset="0"/>
                <a:cs typeface="Times New Roman" pitchFamily="18" charset="0"/>
              </a:rPr>
              <a:t>r</a:t>
            </a:r>
            <a:r>
              <a:rPr lang="en-US" altLang="zh-CN" sz="2200" dirty="0" smtClean="0">
                <a:solidFill>
                  <a:srgbClr val="0033CC"/>
                </a:solidFill>
                <a:latin typeface="Times New Roman" pitchFamily="18" charset="0"/>
                <a:cs typeface="Times New Roman" pitchFamily="18" charset="0"/>
              </a:rPr>
              <a:t> </a:t>
            </a:r>
            <a:endParaRPr lang="en-US" altLang="zh-CN" sz="2200" dirty="0">
              <a:solidFill>
                <a:srgbClr val="0033CC"/>
              </a:solidFill>
              <a:latin typeface="Times New Roman" pitchFamily="18" charset="0"/>
              <a:cs typeface="Times New Roman" pitchFamily="18" charset="0"/>
            </a:endParaRPr>
          </a:p>
          <a:p>
            <a:pPr algn="l">
              <a:buFont typeface="Wingdings" pitchFamily="2" charset="2"/>
              <a:buChar char="l"/>
            </a:pPr>
            <a:endParaRPr lang="en-US" altLang="zh-CN" sz="2200" dirty="0" smtClean="0">
              <a:solidFill>
                <a:srgbClr val="0033CC"/>
              </a:solidFill>
              <a:latin typeface="Times New Roman" pitchFamily="18" charset="0"/>
              <a:cs typeface="Times New Roman" pitchFamily="18" charset="0"/>
            </a:endParaRPr>
          </a:p>
          <a:p>
            <a:pPr algn="l">
              <a:buFont typeface="Wingdings" pitchFamily="2" charset="2"/>
              <a:buChar char="l"/>
            </a:pPr>
            <a:r>
              <a:rPr lang="en-US" altLang="zh-CN" sz="2200" dirty="0" smtClean="0">
                <a:solidFill>
                  <a:srgbClr val="FF0000"/>
                </a:solidFill>
                <a:latin typeface="Times New Roman" pitchFamily="18" charset="0"/>
                <a:cs typeface="Times New Roman" pitchFamily="18" charset="0"/>
              </a:rPr>
              <a:t>When </a:t>
            </a:r>
            <a:r>
              <a:rPr lang="el-GR" altLang="zh-CN" sz="2200" dirty="0" smtClean="0">
                <a:solidFill>
                  <a:srgbClr val="FF0000"/>
                </a:solidFill>
                <a:latin typeface="Times New Roman" pitchFamily="18" charset="0"/>
                <a:cs typeface="Times New Roman" pitchFamily="18" charset="0"/>
              </a:rPr>
              <a:t>ρ</a:t>
            </a:r>
            <a:r>
              <a:rPr lang="en-US" altLang="zh-CN" sz="2200" baseline="-25000" dirty="0" smtClean="0">
                <a:solidFill>
                  <a:srgbClr val="FF0000"/>
                </a:solidFill>
                <a:latin typeface="Times New Roman" pitchFamily="18" charset="0"/>
                <a:cs typeface="Times New Roman" pitchFamily="18" charset="0"/>
              </a:rPr>
              <a:t>r</a:t>
            </a:r>
            <a:r>
              <a:rPr lang="en-US" altLang="zh-CN" sz="2200" dirty="0" smtClean="0">
                <a:solidFill>
                  <a:srgbClr val="FF0000"/>
                </a:solidFill>
                <a:latin typeface="Times New Roman" pitchFamily="18" charset="0"/>
                <a:cs typeface="Times New Roman" pitchFamily="18" charset="0"/>
              </a:rPr>
              <a:t> =0.11 fm</a:t>
            </a:r>
            <a:r>
              <a:rPr lang="en-US" altLang="zh-CN" sz="2200" baseline="30000" dirty="0" smtClean="0">
                <a:solidFill>
                  <a:srgbClr val="FF0000"/>
                </a:solidFill>
                <a:latin typeface="Times New Roman" pitchFamily="18" charset="0"/>
                <a:cs typeface="Times New Roman" pitchFamily="18" charset="0"/>
              </a:rPr>
              <a:t>-3</a:t>
            </a:r>
            <a:r>
              <a:rPr lang="en-US" altLang="zh-CN" sz="2200" dirty="0" smtClean="0">
                <a:solidFill>
                  <a:srgbClr val="FF0000"/>
                </a:solidFill>
                <a:latin typeface="Times New Roman" pitchFamily="18" charset="0"/>
                <a:cs typeface="Times New Roman" pitchFamily="18" charset="0"/>
              </a:rPr>
              <a:t>, </a:t>
            </a:r>
            <a:r>
              <a:rPr lang="el-GR" altLang="zh-CN" sz="2200" dirty="0" smtClean="0">
                <a:solidFill>
                  <a:srgbClr val="FF0000"/>
                </a:solidFill>
                <a:latin typeface="Times New Roman" pitchFamily="18" charset="0"/>
                <a:cs typeface="Times New Roman" pitchFamily="18" charset="0"/>
              </a:rPr>
              <a:t>Δ</a:t>
            </a:r>
            <a:r>
              <a:rPr lang="en-US" altLang="zh-CN" sz="2200" dirty="0" smtClean="0">
                <a:solidFill>
                  <a:srgbClr val="FF0000"/>
                </a:solidFill>
                <a:latin typeface="Times New Roman" pitchFamily="18" charset="0"/>
                <a:cs typeface="Times New Roman" pitchFamily="18" charset="0"/>
              </a:rPr>
              <a:t>E is mainly sensitive to E</a:t>
            </a:r>
            <a:r>
              <a:rPr lang="en-US" altLang="zh-CN" sz="2200" baseline="-25000" dirty="0" smtClean="0">
                <a:solidFill>
                  <a:srgbClr val="FF0000"/>
                </a:solidFill>
                <a:latin typeface="Times New Roman" pitchFamily="18" charset="0"/>
                <a:cs typeface="Times New Roman" pitchFamily="18" charset="0"/>
              </a:rPr>
              <a:t>sym</a:t>
            </a:r>
            <a:r>
              <a:rPr lang="en-US" altLang="zh-CN" sz="2200" dirty="0" smtClean="0">
                <a:solidFill>
                  <a:srgbClr val="FF0000"/>
                </a:solidFill>
                <a:latin typeface="Times New Roman" pitchFamily="18" charset="0"/>
                <a:cs typeface="Times New Roman" pitchFamily="18" charset="0"/>
              </a:rPr>
              <a:t>(</a:t>
            </a:r>
            <a:r>
              <a:rPr lang="el-GR" altLang="zh-CN" sz="2200" dirty="0" smtClean="0">
                <a:solidFill>
                  <a:srgbClr val="FF0000"/>
                </a:solidFill>
                <a:latin typeface="Times New Roman" pitchFamily="18" charset="0"/>
                <a:cs typeface="Times New Roman" pitchFamily="18" charset="0"/>
              </a:rPr>
              <a:t>ρ</a:t>
            </a:r>
            <a:r>
              <a:rPr lang="en-US" altLang="zh-CN" sz="2200" baseline="-25000" dirty="0" smtClean="0">
                <a:solidFill>
                  <a:srgbClr val="FF0000"/>
                </a:solidFill>
                <a:latin typeface="Times New Roman" pitchFamily="18" charset="0"/>
                <a:cs typeface="Times New Roman" pitchFamily="18" charset="0"/>
              </a:rPr>
              <a:t>r</a:t>
            </a:r>
            <a:r>
              <a:rPr lang="en-US" altLang="zh-CN" sz="2200" dirty="0" smtClean="0">
                <a:solidFill>
                  <a:srgbClr val="FF0000"/>
                </a:solidFill>
                <a:latin typeface="Times New Roman" pitchFamily="18" charset="0"/>
                <a:cs typeface="Times New Roman" pitchFamily="18" charset="0"/>
              </a:rPr>
              <a:t>) !!!</a:t>
            </a:r>
            <a:endParaRPr lang="zh-CN" altLang="en-US" sz="2200" dirty="0">
              <a:solidFill>
                <a:srgbClr val="FF0000"/>
              </a:solidFill>
              <a:latin typeface="Times New Roman" pitchFamily="18" charset="0"/>
              <a:cs typeface="Times New Roman" pitchFamily="18" charset="0"/>
            </a:endParaRPr>
          </a:p>
        </p:txBody>
      </p:sp>
      <p:sp>
        <p:nvSpPr>
          <p:cNvPr id="7" name="TextBox 6"/>
          <p:cNvSpPr txBox="1"/>
          <p:nvPr/>
        </p:nvSpPr>
        <p:spPr>
          <a:xfrm>
            <a:off x="802559" y="5791200"/>
            <a:ext cx="3769441" cy="707886"/>
          </a:xfrm>
          <a:prstGeom prst="rect">
            <a:avLst/>
          </a:prstGeom>
          <a:solidFill>
            <a:srgbClr val="FFFF00"/>
          </a:solidFill>
          <a:ln w="15875">
            <a:solidFill>
              <a:schemeClr val="tx1"/>
            </a:solidFill>
          </a:ln>
        </p:spPr>
        <p:txBody>
          <a:bodyPr wrap="square" rtlCol="0">
            <a:spAutoFit/>
          </a:bodyPr>
          <a:lstStyle/>
          <a:p>
            <a:pPr algn="l"/>
            <a:r>
              <a:rPr lang="en-US" altLang="zh-CN" sz="2000" b="1" dirty="0" smtClean="0">
                <a:solidFill>
                  <a:srgbClr val="FF0000"/>
                </a:solidFill>
                <a:latin typeface="Times New Roman" pitchFamily="18" charset="0"/>
                <a:cs typeface="Times New Roman" pitchFamily="18" charset="0"/>
              </a:rPr>
              <a:t>Binding energy difference of heavy isotope pair </a:t>
            </a:r>
            <a:endParaRPr lang="zh-CN" altLang="en-US" sz="2000" b="1" dirty="0">
              <a:solidFill>
                <a:srgbClr val="FF0000"/>
              </a:solidFill>
              <a:latin typeface="Times New Roman" pitchFamily="18" charset="0"/>
              <a:cs typeface="Times New Roman" pitchFamily="18" charset="0"/>
            </a:endParaRPr>
          </a:p>
        </p:txBody>
      </p:sp>
      <p:sp>
        <p:nvSpPr>
          <p:cNvPr id="8" name="TextBox 7"/>
          <p:cNvSpPr txBox="1"/>
          <p:nvPr/>
        </p:nvSpPr>
        <p:spPr>
          <a:xfrm>
            <a:off x="5562600" y="5943600"/>
            <a:ext cx="2743200" cy="400110"/>
          </a:xfrm>
          <a:prstGeom prst="rect">
            <a:avLst/>
          </a:prstGeom>
          <a:solidFill>
            <a:srgbClr val="FFFF00"/>
          </a:solidFill>
          <a:ln w="15875">
            <a:solidFill>
              <a:schemeClr val="tx1"/>
            </a:solidFill>
          </a:ln>
        </p:spPr>
        <p:txBody>
          <a:bodyPr wrap="square" rtlCol="0">
            <a:spAutoFit/>
          </a:bodyPr>
          <a:lstStyle/>
          <a:p>
            <a:pPr algn="l"/>
            <a:r>
              <a:rPr lang="en-US" altLang="zh-CN" sz="2000" b="1" dirty="0" smtClean="0">
                <a:solidFill>
                  <a:srgbClr val="FF0000"/>
                </a:solidFill>
                <a:latin typeface="Times New Roman" pitchFamily="18" charset="0"/>
                <a:cs typeface="Times New Roman" pitchFamily="18" charset="0"/>
              </a:rPr>
              <a:t>E</a:t>
            </a:r>
            <a:r>
              <a:rPr lang="en-US" altLang="zh-CN" sz="2000" b="1" baseline="-25000" dirty="0" smtClean="0">
                <a:solidFill>
                  <a:srgbClr val="FF0000"/>
                </a:solidFill>
                <a:latin typeface="Times New Roman" pitchFamily="18" charset="0"/>
                <a:cs typeface="Times New Roman" pitchFamily="18" charset="0"/>
              </a:rPr>
              <a:t>sym</a:t>
            </a:r>
            <a:r>
              <a:rPr lang="en-US" altLang="zh-CN" sz="2000" b="1" dirty="0" smtClean="0">
                <a:solidFill>
                  <a:srgbClr val="FF0000"/>
                </a:solidFill>
                <a:latin typeface="Times New Roman" pitchFamily="18" charset="0"/>
                <a:cs typeface="Times New Roman" pitchFamily="18" charset="0"/>
              </a:rPr>
              <a:t>(</a:t>
            </a:r>
            <a:r>
              <a:rPr lang="el-GR" altLang="zh-CN" sz="2000" b="1" dirty="0" smtClean="0">
                <a:solidFill>
                  <a:srgbClr val="FF0000"/>
                </a:solidFill>
                <a:latin typeface="Times New Roman" pitchFamily="18" charset="0"/>
                <a:cs typeface="Times New Roman" pitchFamily="18" charset="0"/>
              </a:rPr>
              <a:t>ρ</a:t>
            </a:r>
            <a:r>
              <a:rPr lang="en-US" altLang="zh-CN" sz="2000" b="1" baseline="-25000" dirty="0" smtClean="0">
                <a:solidFill>
                  <a:srgbClr val="FF0000"/>
                </a:solidFill>
                <a:latin typeface="Times New Roman" pitchFamily="18" charset="0"/>
                <a:cs typeface="Times New Roman" pitchFamily="18" charset="0"/>
              </a:rPr>
              <a:t>c</a:t>
            </a:r>
            <a:r>
              <a:rPr lang="en-US" altLang="zh-CN" sz="2000" b="1" dirty="0" smtClean="0">
                <a:solidFill>
                  <a:srgbClr val="FF0000"/>
                </a:solidFill>
                <a:latin typeface="Times New Roman" pitchFamily="18" charset="0"/>
                <a:cs typeface="Times New Roman" pitchFamily="18" charset="0"/>
              </a:rPr>
              <a:t>) at </a:t>
            </a:r>
            <a:r>
              <a:rPr lang="el-GR" altLang="zh-CN" sz="2000" b="1" dirty="0" smtClean="0">
                <a:solidFill>
                  <a:srgbClr val="FF0000"/>
                </a:solidFill>
                <a:latin typeface="Times New Roman" pitchFamily="18" charset="0"/>
                <a:cs typeface="Times New Roman" pitchFamily="18" charset="0"/>
              </a:rPr>
              <a:t>ρ</a:t>
            </a:r>
            <a:r>
              <a:rPr lang="en-US" altLang="zh-CN" sz="2000" b="1" baseline="-25000" dirty="0" smtClean="0">
                <a:solidFill>
                  <a:srgbClr val="FF0000"/>
                </a:solidFill>
                <a:latin typeface="Times New Roman" pitchFamily="18" charset="0"/>
                <a:cs typeface="Times New Roman" pitchFamily="18" charset="0"/>
              </a:rPr>
              <a:t>c</a:t>
            </a:r>
            <a:r>
              <a:rPr lang="en-US" altLang="zh-CN" sz="2000" b="1" dirty="0" smtClean="0">
                <a:solidFill>
                  <a:srgbClr val="FF0000"/>
                </a:solidFill>
                <a:latin typeface="Times New Roman" pitchFamily="18" charset="0"/>
                <a:cs typeface="Times New Roman" pitchFamily="18" charset="0"/>
              </a:rPr>
              <a:t> =0.11 fm</a:t>
            </a:r>
            <a:r>
              <a:rPr lang="en-US" altLang="zh-CN" sz="2000" b="1" baseline="30000" dirty="0" smtClean="0">
                <a:solidFill>
                  <a:srgbClr val="FF0000"/>
                </a:solidFill>
                <a:latin typeface="Times New Roman" pitchFamily="18" charset="0"/>
                <a:cs typeface="Times New Roman" pitchFamily="18" charset="0"/>
              </a:rPr>
              <a:t>-3</a:t>
            </a:r>
            <a:r>
              <a:rPr lang="en-US" altLang="zh-CN" sz="2000" b="1" dirty="0" smtClean="0">
                <a:solidFill>
                  <a:srgbClr val="FF0000"/>
                </a:solidFill>
                <a:latin typeface="Times New Roman" pitchFamily="18" charset="0"/>
                <a:cs typeface="Times New Roman" pitchFamily="18" charset="0"/>
              </a:rPr>
              <a:t>  </a:t>
            </a:r>
            <a:endParaRPr lang="zh-CN" altLang="en-US" sz="2000" b="1" dirty="0">
              <a:solidFill>
                <a:srgbClr val="FF0000"/>
              </a:solidFill>
              <a:latin typeface="Times New Roman" pitchFamily="18" charset="0"/>
              <a:cs typeface="Times New Roman" pitchFamily="18" charset="0"/>
            </a:endParaRPr>
          </a:p>
        </p:txBody>
      </p:sp>
      <p:sp>
        <p:nvSpPr>
          <p:cNvPr id="9" name="左右箭头 8"/>
          <p:cNvSpPr/>
          <p:nvPr/>
        </p:nvSpPr>
        <p:spPr bwMode="auto">
          <a:xfrm>
            <a:off x="4648200" y="5943600"/>
            <a:ext cx="816118" cy="400110"/>
          </a:xfrm>
          <a:prstGeom prst="leftRightArrow">
            <a:avLst/>
          </a:prstGeom>
          <a:solidFill>
            <a:srgbClr val="DDDDDD"/>
          </a:solidFill>
          <a:ln w="28575" cap="flat" cmpd="sng" algn="ctr">
            <a:solidFill>
              <a:srgbClr val="922706"/>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a typeface="黑体" pitchFamily="2" charset="-122"/>
            </a:endParaRPr>
          </a:p>
        </p:txBody>
      </p:sp>
      <p:sp>
        <p:nvSpPr>
          <p:cNvPr id="11" name="Rectangle 16"/>
          <p:cNvSpPr>
            <a:spLocks noGrp="1" noChangeArrowheads="1"/>
          </p:cNvSpPr>
          <p:nvPr>
            <p:ph type="title"/>
          </p:nvPr>
        </p:nvSpPr>
        <p:spPr>
          <a:xfrm>
            <a:off x="0" y="179388"/>
            <a:ext cx="9144000" cy="688975"/>
          </a:xfrm>
        </p:spPr>
        <p:txBody>
          <a:bodyPr/>
          <a:lstStyle/>
          <a:p>
            <a:pPr eaLnBrk="1" hangingPunct="1"/>
            <a:r>
              <a:rPr kumimoji="1" lang="en-US" altLang="zh-CN" sz="3200" dirty="0" smtClean="0">
                <a:solidFill>
                  <a:srgbClr val="132584"/>
                </a:solidFill>
                <a:latin typeface="Times New Roman" pitchFamily="18" charset="0"/>
                <a:ea typeface="黑体" pitchFamily="49" charset="-122"/>
                <a:cs typeface="Times New Roman" pitchFamily="18" charset="0"/>
              </a:rPr>
              <a:t>             What really determine </a:t>
            </a:r>
            <a:r>
              <a:rPr lang="el-GR" altLang="zh-CN" sz="3200" dirty="0" smtClean="0">
                <a:solidFill>
                  <a:schemeClr val="accent2"/>
                </a:solidFill>
                <a:latin typeface="Times New Roman" pitchFamily="18" charset="0"/>
                <a:cs typeface="Times New Roman" pitchFamily="18" charset="0"/>
              </a:rPr>
              <a:t>Δ</a:t>
            </a:r>
            <a:r>
              <a:rPr lang="en-US" altLang="zh-CN" sz="3200" dirty="0" smtClean="0">
                <a:solidFill>
                  <a:schemeClr val="accent2"/>
                </a:solidFill>
                <a:latin typeface="Times New Roman" pitchFamily="18" charset="0"/>
                <a:cs typeface="Times New Roman" pitchFamily="18" charset="0"/>
              </a:rPr>
              <a:t>E</a:t>
            </a:r>
            <a:r>
              <a:rPr kumimoji="1" lang="en-US" altLang="zh-CN" sz="3200" dirty="0" smtClean="0">
                <a:solidFill>
                  <a:srgbClr val="132584"/>
                </a:solidFill>
                <a:latin typeface="Times New Roman" pitchFamily="18" charset="0"/>
                <a:ea typeface="黑体" pitchFamily="49" charset="-122"/>
                <a:cs typeface="Times New Roman" pitchFamily="18" charset="0"/>
              </a:rPr>
              <a:t>?</a:t>
            </a:r>
            <a:endParaRPr kumimoji="1" lang="zh-CN" altLang="en-US" sz="3200" dirty="0" smtClean="0">
              <a:solidFill>
                <a:srgbClr val="132584"/>
              </a:solidFill>
              <a:latin typeface="Times New Roman" pitchFamily="18" charset="0"/>
              <a:ea typeface="黑体" pitchFamily="49" charset="-122"/>
              <a:cs typeface="Times New Roman" pitchFamily="18" charset="0"/>
            </a:endParaRPr>
          </a:p>
        </p:txBody>
      </p:sp>
      <p:pic>
        <p:nvPicPr>
          <p:cNvPr id="177153" name="Picture 1"/>
          <p:cNvPicPr>
            <a:picLocks noChangeAspect="1" noChangeArrowheads="1"/>
          </p:cNvPicPr>
          <p:nvPr/>
        </p:nvPicPr>
        <p:blipFill>
          <a:blip r:embed="rId3" cstate="print"/>
          <a:srcRect/>
          <a:stretch>
            <a:fillRect/>
          </a:stretch>
        </p:blipFill>
        <p:spPr bwMode="auto">
          <a:xfrm>
            <a:off x="25399" y="1501751"/>
            <a:ext cx="6241721" cy="4175149"/>
          </a:xfrm>
          <a:prstGeom prst="rect">
            <a:avLst/>
          </a:prstGeom>
          <a:noFill/>
          <a:ln w="9525">
            <a:noFill/>
            <a:miter lim="800000"/>
            <a:headEnd/>
            <a:tailEnd/>
          </a:ln>
        </p:spPr>
      </p:pic>
      <p:sp>
        <p:nvSpPr>
          <p:cNvPr id="10" name="TextBox 9"/>
          <p:cNvSpPr txBox="1"/>
          <p:nvPr/>
        </p:nvSpPr>
        <p:spPr>
          <a:xfrm>
            <a:off x="5181600" y="914400"/>
            <a:ext cx="3733800" cy="646331"/>
          </a:xfrm>
          <a:prstGeom prst="rect">
            <a:avLst/>
          </a:prstGeom>
          <a:noFill/>
        </p:spPr>
        <p:txBody>
          <a:bodyPr wrap="square" rtlCol="0">
            <a:spAutoFit/>
          </a:bodyPr>
          <a:lstStyle/>
          <a:p>
            <a:r>
              <a:rPr lang="en-US" altLang="zh-CN" sz="1800" b="1" dirty="0" smtClean="0">
                <a:solidFill>
                  <a:srgbClr val="0000FF"/>
                </a:solidFill>
                <a:latin typeface="Times New Roman" pitchFamily="18" charset="0"/>
                <a:cs typeface="Times New Roman" pitchFamily="18" charset="0"/>
              </a:rPr>
              <a:t>Zhen Zhang and Lie-Wen Chen ,</a:t>
            </a:r>
          </a:p>
          <a:p>
            <a:r>
              <a:rPr lang="en-US" altLang="zh-CN" sz="1800" b="1" dirty="0" smtClean="0">
                <a:solidFill>
                  <a:srgbClr val="0000FF"/>
                </a:solidFill>
                <a:latin typeface="Times New Roman" pitchFamily="18" charset="0"/>
                <a:cs typeface="Times New Roman" pitchFamily="18" charset="0"/>
              </a:rPr>
              <a:t>arXiv:1302.5327</a:t>
            </a:r>
            <a:endParaRPr lang="zh-CN" altLang="en-US" sz="1800" b="1" dirty="0">
              <a:solidFill>
                <a:srgbClr val="0000FF"/>
              </a:solidFill>
              <a:latin typeface="Times New Roman" pitchFamily="18" charset="0"/>
              <a:cs typeface="Times New Roman" pitchFamily="18" charset="0"/>
            </a:endParaRPr>
          </a:p>
        </p:txBody>
      </p:sp>
      <p:sp>
        <p:nvSpPr>
          <p:cNvPr id="12" name="TextBox 11"/>
          <p:cNvSpPr txBox="1"/>
          <p:nvPr/>
        </p:nvSpPr>
        <p:spPr>
          <a:xfrm>
            <a:off x="874776" y="1138535"/>
            <a:ext cx="4644220" cy="461665"/>
          </a:xfrm>
          <a:prstGeom prst="rect">
            <a:avLst/>
          </a:prstGeom>
          <a:noFill/>
        </p:spPr>
        <p:txBody>
          <a:bodyPr wrap="none" rtlCol="0">
            <a:spAutoFit/>
          </a:bodyPr>
          <a:lstStyle/>
          <a:p>
            <a:r>
              <a:rPr lang="en-US" altLang="zh-CN" dirty="0" err="1" smtClean="0">
                <a:solidFill>
                  <a:srgbClr val="FF0000"/>
                </a:solidFill>
                <a:latin typeface="Times New Roman" pitchFamily="18" charset="0"/>
                <a:cs typeface="Times New Roman" pitchFamily="18" charset="0"/>
              </a:rPr>
              <a:t>Skyrme</a:t>
            </a:r>
            <a:r>
              <a:rPr lang="en-US" altLang="zh-CN" dirty="0" smtClean="0">
                <a:solidFill>
                  <a:srgbClr val="FF0000"/>
                </a:solidFill>
                <a:latin typeface="Times New Roman" pitchFamily="18" charset="0"/>
                <a:cs typeface="Times New Roman" pitchFamily="18" charset="0"/>
              </a:rPr>
              <a:t> HF calculations with MSL0</a:t>
            </a:r>
            <a:endParaRPr lang="zh-CN" altLang="en-US"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4"/>
          <p:cNvSpPr>
            <a:spLocks noGrp="1" noRot="1" noChangeAspect="1" noMove="1" noResize="1" noEditPoints="1" noAdjustHandles="1" noChangeArrowheads="1" noChangeShapeType="1" noTextEdit="1"/>
          </p:cNvSpPr>
          <p:nvPr>
            <p:ph sz="half" idx="1"/>
          </p:nvPr>
        </p:nvSpPr>
        <p:spPr>
          <a:xfrm>
            <a:off x="462150" y="1355905"/>
            <a:ext cx="4038600" cy="4525963"/>
          </a:xfrm>
          <a:blipFill rotWithShape="1">
            <a:blip r:embed="rId4" cstate="print"/>
            <a:stretch>
              <a:fillRect l="-1057" t="-404" r="-1964"/>
            </a:stretch>
          </a:blipFill>
        </p:spPr>
        <p:txBody>
          <a:bodyPr/>
          <a:lstStyle/>
          <a:p>
            <a:pPr>
              <a:buNone/>
            </a:pPr>
            <a:r>
              <a:rPr lang="zh-CN" altLang="en-US" dirty="0">
                <a:noFill/>
              </a:rPr>
              <a:t> </a:t>
            </a:r>
          </a:p>
        </p:txBody>
      </p:sp>
      <p:graphicFrame>
        <p:nvGraphicFramePr>
          <p:cNvPr id="106498" name="Object 2"/>
          <p:cNvGraphicFramePr>
            <a:graphicFrameLocks noChangeAspect="1"/>
          </p:cNvGraphicFramePr>
          <p:nvPr/>
        </p:nvGraphicFramePr>
        <p:xfrm>
          <a:off x="1244600" y="1955800"/>
          <a:ext cx="2463800" cy="457200"/>
        </p:xfrm>
        <a:graphic>
          <a:graphicData uri="http://schemas.openxmlformats.org/presentationml/2006/ole">
            <p:oleObj spid="_x0000_s491522" name="Equation" r:id="rId5" imgW="1358310" imgH="253890" progId="Equation.DSMT4">
              <p:embed/>
            </p:oleObj>
          </a:graphicData>
        </a:graphic>
      </p:graphicFrame>
      <p:graphicFrame>
        <p:nvGraphicFramePr>
          <p:cNvPr id="106499" name="Object 3"/>
          <p:cNvGraphicFramePr>
            <a:graphicFrameLocks noChangeAspect="1"/>
          </p:cNvGraphicFramePr>
          <p:nvPr/>
        </p:nvGraphicFramePr>
        <p:xfrm>
          <a:off x="1346200" y="3962400"/>
          <a:ext cx="2133600" cy="685800"/>
        </p:xfrm>
        <a:graphic>
          <a:graphicData uri="http://schemas.openxmlformats.org/presentationml/2006/ole">
            <p:oleObj spid="_x0000_s491523" name="Equation" r:id="rId6" imgW="1587500" imgH="508000" progId="Equation.DSMT4">
              <p:embed/>
            </p:oleObj>
          </a:graphicData>
        </a:graphic>
      </p:graphicFrame>
      <p:sp>
        <p:nvSpPr>
          <p:cNvPr id="9" name="Rectangle 16"/>
          <p:cNvSpPr>
            <a:spLocks noGrp="1" noChangeArrowheads="1"/>
          </p:cNvSpPr>
          <p:nvPr>
            <p:ph type="title"/>
          </p:nvPr>
        </p:nvSpPr>
        <p:spPr>
          <a:xfrm>
            <a:off x="0" y="179388"/>
            <a:ext cx="9144000" cy="688975"/>
          </a:xfrm>
        </p:spPr>
        <p:txBody>
          <a:bodyPr/>
          <a:lstStyle/>
          <a:p>
            <a:pPr eaLnBrk="1" hangingPunct="1"/>
            <a:r>
              <a:rPr lang="en-US" altLang="zh-CN" sz="3200" dirty="0" smtClean="0">
                <a:solidFill>
                  <a:schemeClr val="accent2"/>
                </a:solidFill>
                <a:latin typeface="Times New Roman" pitchFamily="18" charset="0"/>
                <a:cs typeface="Times New Roman" pitchFamily="18" charset="0"/>
              </a:rPr>
              <a:t>              Determine </a:t>
            </a:r>
            <a:r>
              <a:rPr lang="en-US" altLang="zh-CN" sz="3200" dirty="0" smtClean="0">
                <a:solidFill>
                  <a:srgbClr val="FF0000"/>
                </a:solidFill>
                <a:latin typeface="Times New Roman" pitchFamily="18" charset="0"/>
                <a:cs typeface="Times New Roman" pitchFamily="18" charset="0"/>
              </a:rPr>
              <a:t>E</a:t>
            </a:r>
            <a:r>
              <a:rPr lang="en-US" altLang="zh-CN" sz="3200" baseline="-25000" dirty="0" smtClean="0">
                <a:solidFill>
                  <a:srgbClr val="FF0000"/>
                </a:solidFill>
                <a:latin typeface="Times New Roman" pitchFamily="18" charset="0"/>
                <a:cs typeface="Times New Roman" pitchFamily="18" charset="0"/>
              </a:rPr>
              <a:t>sym</a:t>
            </a:r>
            <a:r>
              <a:rPr lang="en-US" altLang="zh-CN" sz="3200" dirty="0" smtClean="0">
                <a:solidFill>
                  <a:srgbClr val="FF0000"/>
                </a:solidFill>
                <a:latin typeface="Times New Roman" pitchFamily="18" charset="0"/>
                <a:cs typeface="Times New Roman" pitchFamily="18" charset="0"/>
              </a:rPr>
              <a:t>(0.11 fm</a:t>
            </a:r>
            <a:r>
              <a:rPr lang="en-US" altLang="zh-CN" sz="3200" baseline="30000" dirty="0" smtClean="0">
                <a:solidFill>
                  <a:srgbClr val="FF0000"/>
                </a:solidFill>
                <a:latin typeface="Times New Roman" pitchFamily="18" charset="0"/>
                <a:cs typeface="Times New Roman" pitchFamily="18" charset="0"/>
              </a:rPr>
              <a:t>-3</a:t>
            </a:r>
            <a:r>
              <a:rPr lang="en-US" altLang="zh-CN" sz="3200" dirty="0" smtClean="0">
                <a:solidFill>
                  <a:srgbClr val="FF0000"/>
                </a:solidFill>
                <a:latin typeface="Times New Roman" pitchFamily="18" charset="0"/>
                <a:cs typeface="Times New Roman" pitchFamily="18" charset="0"/>
              </a:rPr>
              <a:t>) </a:t>
            </a:r>
            <a:r>
              <a:rPr lang="en-US" altLang="zh-CN" sz="3200" dirty="0" smtClean="0">
                <a:solidFill>
                  <a:schemeClr val="accent2"/>
                </a:solidFill>
                <a:latin typeface="Times New Roman" pitchFamily="18" charset="0"/>
                <a:cs typeface="Times New Roman" pitchFamily="18" charset="0"/>
              </a:rPr>
              <a:t>from </a:t>
            </a:r>
            <a:r>
              <a:rPr lang="el-GR" altLang="zh-CN" sz="3200" dirty="0" smtClean="0">
                <a:solidFill>
                  <a:schemeClr val="accent2"/>
                </a:solidFill>
                <a:latin typeface="Times New Roman" pitchFamily="18" charset="0"/>
                <a:cs typeface="Times New Roman" pitchFamily="18" charset="0"/>
              </a:rPr>
              <a:t>Δ</a:t>
            </a:r>
            <a:r>
              <a:rPr lang="en-US" altLang="zh-CN" sz="3200" dirty="0" smtClean="0">
                <a:solidFill>
                  <a:schemeClr val="accent2"/>
                </a:solidFill>
                <a:latin typeface="Times New Roman" pitchFamily="18" charset="0"/>
                <a:cs typeface="Times New Roman" pitchFamily="18" charset="0"/>
              </a:rPr>
              <a:t>E</a:t>
            </a:r>
            <a:endParaRPr kumimoji="1" lang="zh-CN" altLang="en-US" sz="3200" dirty="0" smtClean="0">
              <a:solidFill>
                <a:schemeClr val="accent2"/>
              </a:solidFill>
              <a:latin typeface="Times New Roman" pitchFamily="18" charset="0"/>
              <a:ea typeface="黑体" pitchFamily="49" charset="-122"/>
              <a:cs typeface="Times New Roman" pitchFamily="18" charset="0"/>
            </a:endParaRPr>
          </a:p>
        </p:txBody>
      </p:sp>
      <p:pic>
        <p:nvPicPr>
          <p:cNvPr id="106500" name="Picture 4"/>
          <p:cNvPicPr>
            <a:picLocks noChangeAspect="1" noChangeArrowheads="1"/>
          </p:cNvPicPr>
          <p:nvPr/>
        </p:nvPicPr>
        <p:blipFill>
          <a:blip r:embed="rId7" cstate="print"/>
          <a:srcRect/>
          <a:stretch>
            <a:fillRect/>
          </a:stretch>
        </p:blipFill>
        <p:spPr bwMode="auto">
          <a:xfrm>
            <a:off x="5179176" y="1283732"/>
            <a:ext cx="3736224" cy="4285888"/>
          </a:xfrm>
          <a:prstGeom prst="rect">
            <a:avLst/>
          </a:prstGeom>
          <a:noFill/>
          <a:ln w="9525">
            <a:noFill/>
            <a:miter lim="800000"/>
            <a:headEnd/>
            <a:tailEnd/>
          </a:ln>
        </p:spPr>
      </p:pic>
      <p:graphicFrame>
        <p:nvGraphicFramePr>
          <p:cNvPr id="2" name="Object 4"/>
          <p:cNvGraphicFramePr>
            <a:graphicFrameLocks noChangeAspect="1"/>
          </p:cNvGraphicFramePr>
          <p:nvPr/>
        </p:nvGraphicFramePr>
        <p:xfrm>
          <a:off x="525463" y="5105400"/>
          <a:ext cx="4351337" cy="436563"/>
        </p:xfrm>
        <a:graphic>
          <a:graphicData uri="http://schemas.openxmlformats.org/presentationml/2006/ole">
            <p:oleObj spid="_x0000_s491524" name="Equation" r:id="rId8" imgW="2527200" imgH="253800" progId="Equation.DSMT4">
              <p:embed/>
            </p:oleObj>
          </a:graphicData>
        </a:graphic>
      </p:graphicFrame>
      <p:graphicFrame>
        <p:nvGraphicFramePr>
          <p:cNvPr id="106501" name="Object 5"/>
          <p:cNvGraphicFramePr>
            <a:graphicFrameLocks noChangeAspect="1"/>
          </p:cNvGraphicFramePr>
          <p:nvPr/>
        </p:nvGraphicFramePr>
        <p:xfrm>
          <a:off x="500062" y="5578455"/>
          <a:ext cx="8542337" cy="838466"/>
        </p:xfrm>
        <a:graphic>
          <a:graphicData uri="http://schemas.openxmlformats.org/presentationml/2006/ole">
            <p:oleObj spid="_x0000_s491525" name="Equation" r:id="rId9" imgW="4902120" imgH="482400" progId="Equation.DSMT4">
              <p:embed/>
            </p:oleObj>
          </a:graphicData>
        </a:graphic>
      </p:graphicFrame>
      <p:sp>
        <p:nvSpPr>
          <p:cNvPr id="10" name="TextBox 9"/>
          <p:cNvSpPr txBox="1"/>
          <p:nvPr/>
        </p:nvSpPr>
        <p:spPr>
          <a:xfrm>
            <a:off x="76201" y="914400"/>
            <a:ext cx="5181600" cy="369332"/>
          </a:xfrm>
          <a:prstGeom prst="rect">
            <a:avLst/>
          </a:prstGeom>
          <a:noFill/>
        </p:spPr>
        <p:txBody>
          <a:bodyPr wrap="square" rtlCol="0">
            <a:spAutoFit/>
          </a:bodyPr>
          <a:lstStyle/>
          <a:p>
            <a:r>
              <a:rPr lang="en-US" altLang="zh-CN" sz="1800" b="1" dirty="0" smtClean="0">
                <a:solidFill>
                  <a:srgbClr val="0000FF"/>
                </a:solidFill>
                <a:latin typeface="Times New Roman" pitchFamily="18" charset="0"/>
                <a:cs typeface="Times New Roman" pitchFamily="18" charset="0"/>
              </a:rPr>
              <a:t>Zhen Zhang and Lie-Wen Chen ,arXiv:1302.5327</a:t>
            </a:r>
            <a:endParaRPr lang="zh-CN" altLang="en-US" sz="1800" b="1" dirty="0">
              <a:solidFill>
                <a:srgbClr val="0000FF"/>
              </a:solidFill>
              <a:latin typeface="Times New Roman" pitchFamily="18" charset="0"/>
              <a:cs typeface="Times New Roman" pitchFamily="18" charset="0"/>
            </a:endParaRPr>
          </a:p>
        </p:txBody>
      </p:sp>
      <p:sp>
        <p:nvSpPr>
          <p:cNvPr id="11" name="TextBox 10"/>
          <p:cNvSpPr txBox="1"/>
          <p:nvPr/>
        </p:nvSpPr>
        <p:spPr>
          <a:xfrm>
            <a:off x="5715000" y="762000"/>
            <a:ext cx="3200400" cy="646331"/>
          </a:xfrm>
          <a:prstGeom prst="rect">
            <a:avLst/>
          </a:prstGeom>
          <a:noFill/>
        </p:spPr>
        <p:txBody>
          <a:bodyPr wrap="square" rtlCol="0">
            <a:spAutoFit/>
          </a:bodyPr>
          <a:lstStyle/>
          <a:p>
            <a:r>
              <a:rPr lang="en-US" altLang="zh-CN" sz="1800" b="1" dirty="0" smtClean="0">
                <a:solidFill>
                  <a:srgbClr val="FF00FF"/>
                </a:solidFill>
                <a:latin typeface="Times New Roman" pitchFamily="18" charset="0"/>
                <a:cs typeface="Times New Roman" pitchFamily="18" charset="0"/>
              </a:rPr>
              <a:t>19 data of Heavy Isotope Pairs</a:t>
            </a:r>
          </a:p>
          <a:p>
            <a:r>
              <a:rPr lang="en-US" altLang="zh-CN" sz="1800" b="1" dirty="0" smtClean="0">
                <a:solidFill>
                  <a:srgbClr val="0000FF"/>
                </a:solidFill>
                <a:latin typeface="Times New Roman" pitchFamily="18" charset="0"/>
                <a:cs typeface="Times New Roman" pitchFamily="18" charset="0"/>
              </a:rPr>
              <a:t>(Spherical even-even nuclei)</a:t>
            </a:r>
            <a:endParaRPr lang="zh-CN" altLang="en-US" sz="1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6501"/>
                                        </p:tgtEl>
                                        <p:attrNameLst>
                                          <p:attrName>style.visibility</p:attrName>
                                        </p:attrNameLst>
                                      </p:cBhvr>
                                      <p:to>
                                        <p:strVal val="visible"/>
                                      </p:to>
                                    </p:set>
                                    <p:anim calcmode="lin" valueType="num">
                                      <p:cBhvr additive="base">
                                        <p:cTn id="7" dur="500" fill="hold"/>
                                        <p:tgtEl>
                                          <p:spTgt spid="106501"/>
                                        </p:tgtEl>
                                        <p:attrNameLst>
                                          <p:attrName>ppt_x</p:attrName>
                                        </p:attrNameLst>
                                      </p:cBhvr>
                                      <p:tavLst>
                                        <p:tav tm="0">
                                          <p:val>
                                            <p:strVal val="#ppt_x"/>
                                          </p:val>
                                        </p:tav>
                                        <p:tav tm="100000">
                                          <p:val>
                                            <p:strVal val="#ppt_x"/>
                                          </p:val>
                                        </p:tav>
                                      </p:tavLst>
                                    </p:anim>
                                    <p:anim calcmode="lin" valueType="num">
                                      <p:cBhvr additive="base">
                                        <p:cTn id="8" dur="500" fill="hold"/>
                                        <p:tgtEl>
                                          <p:spTgt spid="1065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6"/>
          <p:cNvSpPr>
            <a:spLocks noGrp="1" noChangeArrowheads="1"/>
          </p:cNvSpPr>
          <p:nvPr>
            <p:ph type="title"/>
          </p:nvPr>
        </p:nvSpPr>
        <p:spPr/>
        <p:txBody>
          <a:bodyPr/>
          <a:lstStyle/>
          <a:p>
            <a:pPr eaLnBrk="1" hangingPunct="1"/>
            <a:r>
              <a:rPr kumimoji="1" lang="en-US" altLang="zh-CN" sz="3200" dirty="0" smtClean="0">
                <a:solidFill>
                  <a:srgbClr val="132584"/>
                </a:solidFill>
                <a:latin typeface="Times New Roman" pitchFamily="18" charset="0"/>
                <a:ea typeface="黑体" pitchFamily="49" charset="-122"/>
                <a:cs typeface="Times New Roman" pitchFamily="18" charset="0"/>
              </a:rPr>
              <a:t>             What really determine </a:t>
            </a:r>
            <a:r>
              <a:rPr kumimoji="1" lang="en-US" altLang="zh-CN" sz="3200" dirty="0" err="1" smtClean="0">
                <a:solidFill>
                  <a:srgbClr val="132584"/>
                </a:solidFill>
                <a:latin typeface="Times New Roman" pitchFamily="18" charset="0"/>
                <a:ea typeface="黑体" pitchFamily="49" charset="-122"/>
                <a:cs typeface="Times New Roman" pitchFamily="18" charset="0"/>
              </a:rPr>
              <a:t>NSKin</a:t>
            </a:r>
            <a:r>
              <a:rPr kumimoji="1" lang="en-US" altLang="zh-CN" sz="3200" dirty="0" smtClean="0">
                <a:solidFill>
                  <a:srgbClr val="132584"/>
                </a:solidFill>
                <a:latin typeface="Times New Roman" pitchFamily="18" charset="0"/>
                <a:ea typeface="黑体" pitchFamily="49" charset="-122"/>
                <a:cs typeface="Times New Roman" pitchFamily="18" charset="0"/>
              </a:rPr>
              <a:t>?</a:t>
            </a:r>
            <a:endParaRPr kumimoji="1" lang="zh-CN" altLang="en-US" sz="3200" dirty="0" smtClean="0">
              <a:solidFill>
                <a:srgbClr val="132584"/>
              </a:solidFill>
              <a:latin typeface="Times New Roman" pitchFamily="18" charset="0"/>
              <a:ea typeface="黑体" pitchFamily="49" charset="-122"/>
              <a:cs typeface="Times New Roman" pitchFamily="18" charset="0"/>
            </a:endParaRPr>
          </a:p>
        </p:txBody>
      </p:sp>
      <p:sp>
        <p:nvSpPr>
          <p:cNvPr id="4" name="TextBox 3"/>
          <p:cNvSpPr txBox="1"/>
          <p:nvPr/>
        </p:nvSpPr>
        <p:spPr>
          <a:xfrm>
            <a:off x="304800" y="914400"/>
            <a:ext cx="5257800" cy="369332"/>
          </a:xfrm>
          <a:prstGeom prst="rect">
            <a:avLst/>
          </a:prstGeom>
          <a:noFill/>
        </p:spPr>
        <p:txBody>
          <a:bodyPr wrap="square" rtlCol="0">
            <a:spAutoFit/>
          </a:bodyPr>
          <a:lstStyle/>
          <a:p>
            <a:r>
              <a:rPr lang="en-US" altLang="zh-CN" sz="1800" b="1" dirty="0" smtClean="0">
                <a:solidFill>
                  <a:srgbClr val="0000FF"/>
                </a:solidFill>
                <a:latin typeface="Times New Roman" pitchFamily="18" charset="0"/>
                <a:cs typeface="Times New Roman" pitchFamily="18" charset="0"/>
              </a:rPr>
              <a:t>Zhen Zhang and Lie-Wen Chen ,arXiv:1302.5327</a:t>
            </a:r>
            <a:endParaRPr lang="zh-CN" altLang="en-US" sz="1800" b="1" dirty="0">
              <a:solidFill>
                <a:srgbClr val="0000FF"/>
              </a:solidFill>
              <a:latin typeface="Times New Roman" pitchFamily="18" charset="0"/>
              <a:cs typeface="Times New Roman" pitchFamily="18" charset="0"/>
            </a:endParaRPr>
          </a:p>
        </p:txBody>
      </p:sp>
      <p:sp>
        <p:nvSpPr>
          <p:cNvPr id="8" name="TextBox 7"/>
          <p:cNvSpPr txBox="1"/>
          <p:nvPr/>
        </p:nvSpPr>
        <p:spPr>
          <a:xfrm>
            <a:off x="6528864" y="1676400"/>
            <a:ext cx="2615136" cy="3816429"/>
          </a:xfrm>
          <a:prstGeom prst="rect">
            <a:avLst/>
          </a:prstGeom>
          <a:noFill/>
        </p:spPr>
        <p:txBody>
          <a:bodyPr wrap="square" rtlCol="0">
            <a:spAutoFit/>
          </a:bodyPr>
          <a:lstStyle/>
          <a:p>
            <a:pPr algn="l">
              <a:buFont typeface="Wingdings" pitchFamily="2" charset="2"/>
              <a:buChar char="l"/>
            </a:pPr>
            <a:r>
              <a:rPr lang="en-US" altLang="zh-CN" sz="2200" dirty="0" smtClean="0">
                <a:solidFill>
                  <a:srgbClr val="0033CC"/>
                </a:solidFill>
                <a:latin typeface="Times New Roman" pitchFamily="18" charset="0"/>
                <a:cs typeface="Times New Roman" pitchFamily="18" charset="0"/>
              </a:rPr>
              <a:t>Neutron skin always increases with L(</a:t>
            </a:r>
            <a:r>
              <a:rPr lang="el-GR" altLang="zh-CN" sz="2200" dirty="0" smtClean="0">
                <a:solidFill>
                  <a:srgbClr val="0033CC"/>
                </a:solidFill>
                <a:latin typeface="Times New Roman" pitchFamily="18" charset="0"/>
                <a:cs typeface="Times New Roman" pitchFamily="18" charset="0"/>
              </a:rPr>
              <a:t>ρ</a:t>
            </a:r>
            <a:r>
              <a:rPr lang="en-US" altLang="zh-CN" sz="2200" baseline="-25000" dirty="0" smtClean="0">
                <a:solidFill>
                  <a:srgbClr val="0033CC"/>
                </a:solidFill>
                <a:latin typeface="Times New Roman" pitchFamily="18" charset="0"/>
                <a:cs typeface="Times New Roman" pitchFamily="18" charset="0"/>
              </a:rPr>
              <a:t>r</a:t>
            </a:r>
            <a:r>
              <a:rPr lang="en-US" altLang="zh-CN" sz="2200" dirty="0" smtClean="0">
                <a:solidFill>
                  <a:srgbClr val="0033CC"/>
                </a:solidFill>
                <a:latin typeface="Times New Roman" pitchFamily="18" charset="0"/>
                <a:cs typeface="Times New Roman" pitchFamily="18" charset="0"/>
              </a:rPr>
              <a:t>) , but it can increase or decrease with E</a:t>
            </a:r>
            <a:r>
              <a:rPr lang="en-US" altLang="zh-CN" sz="2200" baseline="-25000" dirty="0" smtClean="0">
                <a:solidFill>
                  <a:srgbClr val="0033CC"/>
                </a:solidFill>
                <a:latin typeface="Times New Roman" pitchFamily="18" charset="0"/>
                <a:cs typeface="Times New Roman" pitchFamily="18" charset="0"/>
              </a:rPr>
              <a:t>sym</a:t>
            </a:r>
            <a:r>
              <a:rPr lang="en-US" altLang="zh-CN" sz="2200" dirty="0" smtClean="0">
                <a:solidFill>
                  <a:srgbClr val="0033CC"/>
                </a:solidFill>
                <a:latin typeface="Times New Roman" pitchFamily="18" charset="0"/>
                <a:cs typeface="Times New Roman" pitchFamily="18" charset="0"/>
              </a:rPr>
              <a:t>(</a:t>
            </a:r>
            <a:r>
              <a:rPr lang="el-GR" altLang="zh-CN" sz="2200" dirty="0" smtClean="0">
                <a:solidFill>
                  <a:srgbClr val="0033CC"/>
                </a:solidFill>
                <a:latin typeface="Times New Roman" pitchFamily="18" charset="0"/>
                <a:cs typeface="Times New Roman" pitchFamily="18" charset="0"/>
              </a:rPr>
              <a:t>ρ</a:t>
            </a:r>
            <a:r>
              <a:rPr lang="en-US" altLang="zh-CN" sz="2200" baseline="-25000" dirty="0" smtClean="0">
                <a:solidFill>
                  <a:srgbClr val="0033CC"/>
                </a:solidFill>
                <a:latin typeface="Times New Roman" pitchFamily="18" charset="0"/>
                <a:cs typeface="Times New Roman" pitchFamily="18" charset="0"/>
              </a:rPr>
              <a:t>r</a:t>
            </a:r>
            <a:r>
              <a:rPr lang="en-US" altLang="zh-CN" sz="2200" dirty="0" smtClean="0">
                <a:solidFill>
                  <a:srgbClr val="0033CC"/>
                </a:solidFill>
                <a:latin typeface="Times New Roman" pitchFamily="18" charset="0"/>
                <a:cs typeface="Times New Roman" pitchFamily="18" charset="0"/>
              </a:rPr>
              <a:t>) depending on </a:t>
            </a:r>
            <a:r>
              <a:rPr lang="el-GR" altLang="zh-CN" sz="2200" dirty="0" smtClean="0">
                <a:solidFill>
                  <a:srgbClr val="0033CC"/>
                </a:solidFill>
                <a:latin typeface="Times New Roman" pitchFamily="18" charset="0"/>
                <a:cs typeface="Times New Roman" pitchFamily="18" charset="0"/>
              </a:rPr>
              <a:t>ρ</a:t>
            </a:r>
            <a:r>
              <a:rPr lang="en-US" altLang="zh-CN" sz="2200" baseline="-25000" dirty="0" smtClean="0">
                <a:solidFill>
                  <a:srgbClr val="0033CC"/>
                </a:solidFill>
                <a:latin typeface="Times New Roman" pitchFamily="18" charset="0"/>
                <a:cs typeface="Times New Roman" pitchFamily="18" charset="0"/>
              </a:rPr>
              <a:t>r</a:t>
            </a:r>
            <a:r>
              <a:rPr lang="en-US" altLang="zh-CN" sz="2200" dirty="0" smtClean="0">
                <a:solidFill>
                  <a:srgbClr val="0033CC"/>
                </a:solidFill>
                <a:latin typeface="Times New Roman" pitchFamily="18" charset="0"/>
                <a:cs typeface="Times New Roman" pitchFamily="18" charset="0"/>
              </a:rPr>
              <a:t> </a:t>
            </a:r>
            <a:endParaRPr lang="en-US" altLang="zh-CN" sz="2200" dirty="0">
              <a:solidFill>
                <a:srgbClr val="0033CC"/>
              </a:solidFill>
              <a:latin typeface="Times New Roman" pitchFamily="18" charset="0"/>
              <a:cs typeface="Times New Roman" pitchFamily="18" charset="0"/>
            </a:endParaRPr>
          </a:p>
          <a:p>
            <a:pPr algn="l">
              <a:buFont typeface="Wingdings" pitchFamily="2" charset="2"/>
              <a:buChar char="l"/>
            </a:pPr>
            <a:endParaRPr lang="en-US" altLang="zh-CN" sz="2200" dirty="0" smtClean="0">
              <a:solidFill>
                <a:srgbClr val="0033CC"/>
              </a:solidFill>
              <a:latin typeface="Times New Roman" pitchFamily="18" charset="0"/>
              <a:cs typeface="Times New Roman" pitchFamily="18" charset="0"/>
            </a:endParaRPr>
          </a:p>
          <a:p>
            <a:pPr algn="l">
              <a:buFont typeface="Wingdings" pitchFamily="2" charset="2"/>
              <a:buChar char="l"/>
            </a:pPr>
            <a:r>
              <a:rPr lang="en-US" altLang="zh-CN" sz="2200" dirty="0" smtClean="0">
                <a:solidFill>
                  <a:srgbClr val="FF0000"/>
                </a:solidFill>
                <a:latin typeface="Times New Roman" pitchFamily="18" charset="0"/>
                <a:cs typeface="Times New Roman" pitchFamily="18" charset="0"/>
              </a:rPr>
              <a:t>When </a:t>
            </a:r>
            <a:r>
              <a:rPr lang="el-GR" altLang="zh-CN" sz="2200" dirty="0" smtClean="0">
                <a:solidFill>
                  <a:srgbClr val="FF0000"/>
                </a:solidFill>
                <a:latin typeface="Times New Roman" pitchFamily="18" charset="0"/>
                <a:cs typeface="Times New Roman" pitchFamily="18" charset="0"/>
              </a:rPr>
              <a:t>ρ</a:t>
            </a:r>
            <a:r>
              <a:rPr lang="en-US" altLang="zh-CN" sz="2200" baseline="-25000" dirty="0" smtClean="0">
                <a:solidFill>
                  <a:srgbClr val="FF0000"/>
                </a:solidFill>
                <a:latin typeface="Times New Roman" pitchFamily="18" charset="0"/>
                <a:cs typeface="Times New Roman" pitchFamily="18" charset="0"/>
              </a:rPr>
              <a:t>r</a:t>
            </a:r>
            <a:r>
              <a:rPr lang="en-US" altLang="zh-CN" sz="2200" dirty="0" smtClean="0">
                <a:solidFill>
                  <a:srgbClr val="FF0000"/>
                </a:solidFill>
                <a:latin typeface="Times New Roman" pitchFamily="18" charset="0"/>
                <a:cs typeface="Times New Roman" pitchFamily="18" charset="0"/>
              </a:rPr>
              <a:t> =0.11 fm</a:t>
            </a:r>
            <a:r>
              <a:rPr lang="en-US" altLang="zh-CN" sz="2200" baseline="30000" dirty="0" smtClean="0">
                <a:solidFill>
                  <a:srgbClr val="FF0000"/>
                </a:solidFill>
                <a:latin typeface="Times New Roman" pitchFamily="18" charset="0"/>
                <a:cs typeface="Times New Roman" pitchFamily="18" charset="0"/>
              </a:rPr>
              <a:t>-3</a:t>
            </a:r>
            <a:r>
              <a:rPr lang="en-US" altLang="zh-CN" sz="2200" dirty="0" smtClean="0">
                <a:solidFill>
                  <a:srgbClr val="FF0000"/>
                </a:solidFill>
                <a:latin typeface="Times New Roman" pitchFamily="18" charset="0"/>
                <a:cs typeface="Times New Roman" pitchFamily="18" charset="0"/>
              </a:rPr>
              <a:t>, the neutron skin is </a:t>
            </a:r>
            <a:r>
              <a:rPr lang="en-US" altLang="zh-CN" sz="2200" dirty="0" err="1" smtClean="0">
                <a:solidFill>
                  <a:srgbClr val="FF0000"/>
                </a:solidFill>
                <a:latin typeface="Times New Roman" pitchFamily="18" charset="0"/>
                <a:cs typeface="Times New Roman" pitchFamily="18" charset="0"/>
              </a:rPr>
              <a:t>essentailly</a:t>
            </a:r>
            <a:r>
              <a:rPr lang="en-US" altLang="zh-CN" sz="2200" dirty="0" smtClean="0">
                <a:solidFill>
                  <a:srgbClr val="FF0000"/>
                </a:solidFill>
                <a:latin typeface="Times New Roman" pitchFamily="18" charset="0"/>
                <a:cs typeface="Times New Roman" pitchFamily="18" charset="0"/>
              </a:rPr>
              <a:t> only sensitive to L(</a:t>
            </a:r>
            <a:r>
              <a:rPr lang="el-GR" altLang="zh-CN" sz="2200" dirty="0" smtClean="0">
                <a:solidFill>
                  <a:srgbClr val="FF0000"/>
                </a:solidFill>
                <a:latin typeface="Times New Roman" pitchFamily="18" charset="0"/>
                <a:cs typeface="Times New Roman" pitchFamily="18" charset="0"/>
              </a:rPr>
              <a:t>ρ</a:t>
            </a:r>
            <a:r>
              <a:rPr lang="en-US" altLang="zh-CN" sz="2200" baseline="-25000" dirty="0" smtClean="0">
                <a:solidFill>
                  <a:srgbClr val="FF0000"/>
                </a:solidFill>
                <a:latin typeface="Times New Roman" pitchFamily="18" charset="0"/>
                <a:cs typeface="Times New Roman" pitchFamily="18" charset="0"/>
              </a:rPr>
              <a:t>r</a:t>
            </a:r>
            <a:r>
              <a:rPr lang="en-US" altLang="zh-CN" sz="2200" dirty="0" smtClean="0">
                <a:solidFill>
                  <a:srgbClr val="FF0000"/>
                </a:solidFill>
                <a:latin typeface="Times New Roman" pitchFamily="18" charset="0"/>
                <a:cs typeface="Times New Roman" pitchFamily="18" charset="0"/>
              </a:rPr>
              <a:t>) !!!</a:t>
            </a:r>
            <a:endParaRPr lang="zh-CN" altLang="en-US" sz="2200" dirty="0">
              <a:solidFill>
                <a:srgbClr val="FF0000"/>
              </a:solidFill>
              <a:latin typeface="Times New Roman" pitchFamily="18" charset="0"/>
              <a:cs typeface="Times New Roman" pitchFamily="18" charset="0"/>
            </a:endParaRPr>
          </a:p>
        </p:txBody>
      </p:sp>
      <p:sp>
        <p:nvSpPr>
          <p:cNvPr id="6" name="TextBox 5"/>
          <p:cNvSpPr txBox="1"/>
          <p:nvPr/>
        </p:nvSpPr>
        <p:spPr>
          <a:xfrm>
            <a:off x="304800" y="6000690"/>
            <a:ext cx="3769441" cy="400110"/>
          </a:xfrm>
          <a:prstGeom prst="rect">
            <a:avLst/>
          </a:prstGeom>
          <a:solidFill>
            <a:srgbClr val="FFFF00"/>
          </a:solidFill>
          <a:ln w="15875">
            <a:solidFill>
              <a:schemeClr val="tx1"/>
            </a:solidFill>
          </a:ln>
        </p:spPr>
        <p:txBody>
          <a:bodyPr wrap="square" rtlCol="0">
            <a:spAutoFit/>
          </a:bodyPr>
          <a:lstStyle/>
          <a:p>
            <a:pPr algn="l"/>
            <a:r>
              <a:rPr lang="en-US" altLang="zh-CN" sz="2000" b="1" dirty="0" smtClean="0">
                <a:solidFill>
                  <a:srgbClr val="FF0000"/>
                </a:solidFill>
                <a:latin typeface="Times New Roman" pitchFamily="18" charset="0"/>
                <a:cs typeface="Times New Roman" pitchFamily="18" charset="0"/>
              </a:rPr>
              <a:t>The neutron skin of heavy nuclei </a:t>
            </a:r>
            <a:endParaRPr lang="zh-CN" altLang="en-US" sz="2000" b="1" dirty="0">
              <a:solidFill>
                <a:srgbClr val="FF0000"/>
              </a:solidFill>
              <a:latin typeface="Times New Roman" pitchFamily="18" charset="0"/>
              <a:cs typeface="Times New Roman" pitchFamily="18" charset="0"/>
            </a:endParaRPr>
          </a:p>
        </p:txBody>
      </p:sp>
      <p:sp>
        <p:nvSpPr>
          <p:cNvPr id="7" name="TextBox 6"/>
          <p:cNvSpPr txBox="1"/>
          <p:nvPr/>
        </p:nvSpPr>
        <p:spPr>
          <a:xfrm>
            <a:off x="5029200" y="6000690"/>
            <a:ext cx="2440203" cy="400110"/>
          </a:xfrm>
          <a:prstGeom prst="rect">
            <a:avLst/>
          </a:prstGeom>
          <a:solidFill>
            <a:srgbClr val="FFFF00"/>
          </a:solidFill>
          <a:ln w="15875">
            <a:solidFill>
              <a:schemeClr val="tx1"/>
            </a:solidFill>
          </a:ln>
        </p:spPr>
        <p:txBody>
          <a:bodyPr wrap="square" rtlCol="0">
            <a:spAutoFit/>
          </a:bodyPr>
          <a:lstStyle/>
          <a:p>
            <a:pPr algn="l"/>
            <a:r>
              <a:rPr lang="en-US" altLang="zh-CN" sz="2000" b="1" dirty="0" smtClean="0">
                <a:solidFill>
                  <a:srgbClr val="FF0000"/>
                </a:solidFill>
                <a:latin typeface="Times New Roman" pitchFamily="18" charset="0"/>
                <a:cs typeface="Times New Roman" pitchFamily="18" charset="0"/>
              </a:rPr>
              <a:t>L(</a:t>
            </a:r>
            <a:r>
              <a:rPr lang="el-GR" altLang="zh-CN" sz="2000" b="1" dirty="0" smtClean="0">
                <a:solidFill>
                  <a:srgbClr val="FF0000"/>
                </a:solidFill>
                <a:latin typeface="Times New Roman" pitchFamily="18" charset="0"/>
                <a:cs typeface="Times New Roman" pitchFamily="18" charset="0"/>
              </a:rPr>
              <a:t>ρ</a:t>
            </a:r>
            <a:r>
              <a:rPr lang="en-US" altLang="zh-CN" sz="2000" b="1" baseline="-25000" dirty="0" smtClean="0">
                <a:solidFill>
                  <a:srgbClr val="FF0000"/>
                </a:solidFill>
                <a:latin typeface="Times New Roman" pitchFamily="18" charset="0"/>
                <a:cs typeface="Times New Roman" pitchFamily="18" charset="0"/>
              </a:rPr>
              <a:t>r</a:t>
            </a:r>
            <a:r>
              <a:rPr lang="en-US" altLang="zh-CN" sz="2000" b="1" dirty="0" smtClean="0">
                <a:solidFill>
                  <a:srgbClr val="FF0000"/>
                </a:solidFill>
                <a:latin typeface="Times New Roman" pitchFamily="18" charset="0"/>
                <a:cs typeface="Times New Roman" pitchFamily="18" charset="0"/>
              </a:rPr>
              <a:t>) at </a:t>
            </a:r>
            <a:r>
              <a:rPr lang="el-GR" altLang="zh-CN" sz="2000" b="1" dirty="0" smtClean="0">
                <a:solidFill>
                  <a:srgbClr val="FF0000"/>
                </a:solidFill>
                <a:latin typeface="Times New Roman" pitchFamily="18" charset="0"/>
                <a:cs typeface="Times New Roman" pitchFamily="18" charset="0"/>
              </a:rPr>
              <a:t>ρ</a:t>
            </a:r>
            <a:r>
              <a:rPr lang="en-US" altLang="zh-CN" sz="2000" b="1" baseline="-25000" dirty="0" smtClean="0">
                <a:solidFill>
                  <a:srgbClr val="FF0000"/>
                </a:solidFill>
                <a:latin typeface="Times New Roman" pitchFamily="18" charset="0"/>
                <a:cs typeface="Times New Roman" pitchFamily="18" charset="0"/>
              </a:rPr>
              <a:t>r</a:t>
            </a:r>
            <a:r>
              <a:rPr lang="en-US" altLang="zh-CN" sz="2000" b="1" dirty="0" smtClean="0">
                <a:solidFill>
                  <a:srgbClr val="FF0000"/>
                </a:solidFill>
                <a:latin typeface="Times New Roman" pitchFamily="18" charset="0"/>
                <a:cs typeface="Times New Roman" pitchFamily="18" charset="0"/>
              </a:rPr>
              <a:t> =0.11 fm</a:t>
            </a:r>
            <a:r>
              <a:rPr lang="en-US" altLang="zh-CN" sz="2000" b="1" baseline="30000" dirty="0" smtClean="0">
                <a:solidFill>
                  <a:srgbClr val="FF0000"/>
                </a:solidFill>
                <a:latin typeface="Times New Roman" pitchFamily="18" charset="0"/>
                <a:cs typeface="Times New Roman" pitchFamily="18" charset="0"/>
              </a:rPr>
              <a:t>-3</a:t>
            </a:r>
            <a:r>
              <a:rPr lang="en-US" altLang="zh-CN" sz="2000" b="1" dirty="0" smtClean="0">
                <a:solidFill>
                  <a:srgbClr val="FF0000"/>
                </a:solidFill>
                <a:latin typeface="Times New Roman" pitchFamily="18" charset="0"/>
                <a:cs typeface="Times New Roman" pitchFamily="18" charset="0"/>
              </a:rPr>
              <a:t>  </a:t>
            </a:r>
            <a:endParaRPr lang="zh-CN" altLang="en-US" sz="2000" b="1" dirty="0">
              <a:solidFill>
                <a:srgbClr val="FF0000"/>
              </a:solidFill>
              <a:latin typeface="Times New Roman" pitchFamily="18" charset="0"/>
              <a:cs typeface="Times New Roman" pitchFamily="18" charset="0"/>
            </a:endParaRPr>
          </a:p>
        </p:txBody>
      </p:sp>
      <p:sp>
        <p:nvSpPr>
          <p:cNvPr id="9" name="左右箭头 8"/>
          <p:cNvSpPr/>
          <p:nvPr/>
        </p:nvSpPr>
        <p:spPr bwMode="auto">
          <a:xfrm>
            <a:off x="4114800" y="6000690"/>
            <a:ext cx="816118" cy="400110"/>
          </a:xfrm>
          <a:prstGeom prst="leftRightArrow">
            <a:avLst/>
          </a:prstGeom>
          <a:solidFill>
            <a:srgbClr val="DDDDDD"/>
          </a:solidFill>
          <a:ln w="28575" cap="flat" cmpd="sng" algn="ctr">
            <a:solidFill>
              <a:srgbClr val="922706"/>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a typeface="黑体" pitchFamily="2" charset="-122"/>
            </a:endParaRPr>
          </a:p>
        </p:txBody>
      </p:sp>
      <p:pic>
        <p:nvPicPr>
          <p:cNvPr id="96257" name="Picture 1"/>
          <p:cNvPicPr>
            <a:picLocks noChangeAspect="1" noChangeArrowheads="1"/>
          </p:cNvPicPr>
          <p:nvPr/>
        </p:nvPicPr>
        <p:blipFill>
          <a:blip r:embed="rId3" cstate="print"/>
          <a:srcRect/>
          <a:stretch>
            <a:fillRect/>
          </a:stretch>
        </p:blipFill>
        <p:spPr bwMode="auto">
          <a:xfrm>
            <a:off x="92920" y="1543110"/>
            <a:ext cx="6460280" cy="4324290"/>
          </a:xfrm>
          <a:prstGeom prst="rect">
            <a:avLst/>
          </a:prstGeom>
          <a:noFill/>
          <a:ln w="9525">
            <a:noFill/>
            <a:miter lim="800000"/>
            <a:headEnd/>
            <a:tailEnd/>
          </a:ln>
        </p:spPr>
      </p:pic>
      <p:pic>
        <p:nvPicPr>
          <p:cNvPr id="164865" name="Picture 1"/>
          <p:cNvPicPr>
            <a:picLocks noChangeAspect="1" noChangeArrowheads="1"/>
          </p:cNvPicPr>
          <p:nvPr/>
        </p:nvPicPr>
        <p:blipFill>
          <a:blip r:embed="rId4" cstate="print"/>
          <a:srcRect/>
          <a:stretch>
            <a:fillRect/>
          </a:stretch>
        </p:blipFill>
        <p:spPr bwMode="auto">
          <a:xfrm>
            <a:off x="5486400" y="990600"/>
            <a:ext cx="3581400" cy="464505"/>
          </a:xfrm>
          <a:prstGeom prst="rect">
            <a:avLst/>
          </a:prstGeom>
          <a:noFill/>
          <a:ln w="9525">
            <a:solidFill>
              <a:srgbClr val="FF0000"/>
            </a:solidFill>
            <a:miter lim="800000"/>
            <a:headEnd/>
            <a:tailEnd/>
          </a:ln>
        </p:spPr>
      </p:pic>
      <p:sp>
        <p:nvSpPr>
          <p:cNvPr id="10" name="TextBox 9"/>
          <p:cNvSpPr txBox="1"/>
          <p:nvPr/>
        </p:nvSpPr>
        <p:spPr>
          <a:xfrm>
            <a:off x="874776" y="1231900"/>
            <a:ext cx="4644220" cy="461665"/>
          </a:xfrm>
          <a:prstGeom prst="rect">
            <a:avLst/>
          </a:prstGeom>
          <a:noFill/>
        </p:spPr>
        <p:txBody>
          <a:bodyPr wrap="none" rtlCol="0">
            <a:spAutoFit/>
          </a:bodyPr>
          <a:lstStyle/>
          <a:p>
            <a:r>
              <a:rPr lang="en-US" altLang="zh-CN" dirty="0" err="1" smtClean="0">
                <a:solidFill>
                  <a:srgbClr val="FF0000"/>
                </a:solidFill>
                <a:latin typeface="Times New Roman" pitchFamily="18" charset="0"/>
                <a:cs typeface="Times New Roman" pitchFamily="18" charset="0"/>
              </a:rPr>
              <a:t>Skyrme</a:t>
            </a:r>
            <a:r>
              <a:rPr lang="en-US" altLang="zh-CN" dirty="0" smtClean="0">
                <a:solidFill>
                  <a:srgbClr val="FF0000"/>
                </a:solidFill>
                <a:latin typeface="Times New Roman" pitchFamily="18" charset="0"/>
                <a:cs typeface="Times New Roman" pitchFamily="18" charset="0"/>
              </a:rPr>
              <a:t> HF calculations with MSL0</a:t>
            </a:r>
            <a:endParaRPr lang="zh-CN" altLang="en-US"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4"/>
          <p:cNvSpPr>
            <a:spLocks noGrp="1" noRot="1" noChangeAspect="1" noMove="1" noResize="1" noEditPoints="1" noAdjustHandles="1" noChangeArrowheads="1" noChangeShapeType="1" noTextEdit="1"/>
          </p:cNvSpPr>
          <p:nvPr>
            <p:ph sz="half" idx="1"/>
          </p:nvPr>
        </p:nvSpPr>
        <p:spPr>
          <a:xfrm>
            <a:off x="457200" y="1600200"/>
            <a:ext cx="4038600" cy="4525963"/>
          </a:xfrm>
          <a:blipFill rotWithShape="1">
            <a:blip r:embed="rId4" cstate="print"/>
            <a:stretch>
              <a:fillRect l="-1207" t="-674"/>
            </a:stretch>
          </a:blipFill>
        </p:spPr>
        <p:txBody>
          <a:bodyPr/>
          <a:lstStyle/>
          <a:p>
            <a:pPr>
              <a:buNone/>
            </a:pPr>
            <a:r>
              <a:rPr lang="zh-CN" altLang="en-US" dirty="0">
                <a:noFill/>
              </a:rPr>
              <a:t> </a:t>
            </a:r>
          </a:p>
        </p:txBody>
      </p:sp>
      <p:graphicFrame>
        <p:nvGraphicFramePr>
          <p:cNvPr id="5" name="对象 4"/>
          <p:cNvGraphicFramePr>
            <a:graphicFrameLocks noChangeAspect="1"/>
          </p:cNvGraphicFramePr>
          <p:nvPr>
            <p:extLst>
              <p:ext uri="{D42A27DB-BD31-4B8C-83A1-F6EECF244321}">
                <p14:modId xmlns="" xmlns:p14="http://schemas.microsoft.com/office/powerpoint/2010/main" val="1991552934"/>
              </p:ext>
            </p:extLst>
          </p:nvPr>
        </p:nvGraphicFramePr>
        <p:xfrm>
          <a:off x="1190870" y="2064997"/>
          <a:ext cx="2260600" cy="461962"/>
        </p:xfrm>
        <a:graphic>
          <a:graphicData uri="http://schemas.openxmlformats.org/presentationml/2006/ole">
            <p:oleObj spid="_x0000_s492546" name="Equation" r:id="rId5" imgW="1244600" imgH="254000" progId="Equation.DSMT4">
              <p:embed/>
            </p:oleObj>
          </a:graphicData>
        </a:graphic>
      </p:graphicFrame>
      <p:sp>
        <p:nvSpPr>
          <p:cNvPr id="9" name="Rectangle 16"/>
          <p:cNvSpPr>
            <a:spLocks noGrp="1" noChangeArrowheads="1"/>
          </p:cNvSpPr>
          <p:nvPr>
            <p:ph type="title"/>
          </p:nvPr>
        </p:nvSpPr>
        <p:spPr>
          <a:xfrm>
            <a:off x="0" y="179388"/>
            <a:ext cx="9144000" cy="688975"/>
          </a:xfrm>
        </p:spPr>
        <p:txBody>
          <a:bodyPr/>
          <a:lstStyle/>
          <a:p>
            <a:pPr eaLnBrk="1" hangingPunct="1"/>
            <a:r>
              <a:rPr lang="en-US" altLang="zh-CN" sz="3200" dirty="0" smtClean="0">
                <a:solidFill>
                  <a:schemeClr val="accent2"/>
                </a:solidFill>
                <a:latin typeface="Times New Roman" pitchFamily="18" charset="0"/>
                <a:cs typeface="Times New Roman" pitchFamily="18" charset="0"/>
              </a:rPr>
              <a:t>              Determine </a:t>
            </a:r>
            <a:r>
              <a:rPr lang="en-US" altLang="zh-CN" sz="3200" dirty="0" smtClean="0">
                <a:solidFill>
                  <a:srgbClr val="FF0000"/>
                </a:solidFill>
                <a:latin typeface="Times New Roman" pitchFamily="18" charset="0"/>
                <a:cs typeface="Times New Roman" pitchFamily="18" charset="0"/>
              </a:rPr>
              <a:t>L(0.11 fm</a:t>
            </a:r>
            <a:r>
              <a:rPr lang="en-US" altLang="zh-CN" sz="3200" baseline="30000" dirty="0" smtClean="0">
                <a:solidFill>
                  <a:srgbClr val="FF0000"/>
                </a:solidFill>
                <a:latin typeface="Times New Roman" pitchFamily="18" charset="0"/>
                <a:cs typeface="Times New Roman" pitchFamily="18" charset="0"/>
              </a:rPr>
              <a:t>-3</a:t>
            </a:r>
            <a:r>
              <a:rPr lang="en-US" altLang="zh-CN" sz="3200" dirty="0" smtClean="0">
                <a:solidFill>
                  <a:srgbClr val="FF0000"/>
                </a:solidFill>
                <a:latin typeface="Times New Roman" pitchFamily="18" charset="0"/>
                <a:cs typeface="Times New Roman" pitchFamily="18" charset="0"/>
              </a:rPr>
              <a:t>) </a:t>
            </a:r>
            <a:r>
              <a:rPr lang="en-US" altLang="zh-CN" sz="3200" dirty="0" smtClean="0">
                <a:solidFill>
                  <a:schemeClr val="accent2"/>
                </a:solidFill>
                <a:latin typeface="Times New Roman" pitchFamily="18" charset="0"/>
                <a:cs typeface="Times New Roman" pitchFamily="18" charset="0"/>
              </a:rPr>
              <a:t>from </a:t>
            </a:r>
            <a:r>
              <a:rPr lang="en-US" altLang="zh-CN" sz="3200" dirty="0" err="1" smtClean="0">
                <a:solidFill>
                  <a:schemeClr val="accent2"/>
                </a:solidFill>
                <a:latin typeface="Times New Roman" pitchFamily="18" charset="0"/>
                <a:cs typeface="Times New Roman" pitchFamily="18" charset="0"/>
              </a:rPr>
              <a:t>NSkin</a:t>
            </a:r>
            <a:endParaRPr kumimoji="1" lang="zh-CN" altLang="en-US" sz="3200" dirty="0" smtClean="0">
              <a:solidFill>
                <a:schemeClr val="accent2"/>
              </a:solidFill>
              <a:latin typeface="Times New Roman" pitchFamily="18" charset="0"/>
              <a:ea typeface="黑体" pitchFamily="49" charset="-122"/>
              <a:cs typeface="Times New Roman" pitchFamily="18" charset="0"/>
            </a:endParaRPr>
          </a:p>
        </p:txBody>
      </p:sp>
      <p:pic>
        <p:nvPicPr>
          <p:cNvPr id="104451" name="Picture 3"/>
          <p:cNvPicPr>
            <a:picLocks noChangeAspect="1" noChangeArrowheads="1"/>
          </p:cNvPicPr>
          <p:nvPr/>
        </p:nvPicPr>
        <p:blipFill>
          <a:blip r:embed="rId6" cstate="print"/>
          <a:srcRect/>
          <a:stretch>
            <a:fillRect/>
          </a:stretch>
        </p:blipFill>
        <p:spPr bwMode="auto">
          <a:xfrm>
            <a:off x="4758513" y="990600"/>
            <a:ext cx="4004487" cy="5257800"/>
          </a:xfrm>
          <a:prstGeom prst="rect">
            <a:avLst/>
          </a:prstGeom>
          <a:noFill/>
          <a:ln w="9525">
            <a:noFill/>
            <a:miter lim="800000"/>
            <a:headEnd/>
            <a:tailEnd/>
          </a:ln>
        </p:spPr>
      </p:pic>
      <p:graphicFrame>
        <p:nvGraphicFramePr>
          <p:cNvPr id="7" name="对象 6"/>
          <p:cNvGraphicFramePr>
            <a:graphicFrameLocks noChangeAspect="1"/>
          </p:cNvGraphicFramePr>
          <p:nvPr/>
        </p:nvGraphicFramePr>
        <p:xfrm>
          <a:off x="766233" y="6083300"/>
          <a:ext cx="3805767" cy="393700"/>
        </p:xfrm>
        <a:graphic>
          <a:graphicData uri="http://schemas.openxmlformats.org/presentationml/2006/ole">
            <p:oleObj spid="_x0000_s492547" name="Equation" r:id="rId7" imgW="2209680" imgH="228600" progId="Equation.DSMT4">
              <p:embed/>
            </p:oleObj>
          </a:graphicData>
        </a:graphic>
      </p:graphicFrame>
      <p:sp>
        <p:nvSpPr>
          <p:cNvPr id="8" name="TextBox 7"/>
          <p:cNvSpPr txBox="1"/>
          <p:nvPr/>
        </p:nvSpPr>
        <p:spPr>
          <a:xfrm>
            <a:off x="76201" y="914400"/>
            <a:ext cx="5181600" cy="369332"/>
          </a:xfrm>
          <a:prstGeom prst="rect">
            <a:avLst/>
          </a:prstGeom>
          <a:noFill/>
        </p:spPr>
        <p:txBody>
          <a:bodyPr wrap="square" rtlCol="0">
            <a:spAutoFit/>
          </a:bodyPr>
          <a:lstStyle/>
          <a:p>
            <a:r>
              <a:rPr lang="en-US" altLang="zh-CN" sz="1800" b="1" dirty="0" smtClean="0">
                <a:solidFill>
                  <a:srgbClr val="0000FF"/>
                </a:solidFill>
                <a:latin typeface="Times New Roman" pitchFamily="18" charset="0"/>
                <a:cs typeface="Times New Roman" pitchFamily="18" charset="0"/>
              </a:rPr>
              <a:t>Zhen Zhang and Lie-Wen Chen ,arXiv:1302.5327</a:t>
            </a:r>
            <a:endParaRPr lang="zh-CN" altLang="en-US" sz="1800" b="1" dirty="0">
              <a:solidFill>
                <a:srgbClr val="0000FF"/>
              </a:solidFill>
              <a:latin typeface="Times New Roman" pitchFamily="18" charset="0"/>
              <a:cs typeface="Times New Roman" pitchFamily="18" charset="0"/>
            </a:endParaRPr>
          </a:p>
        </p:txBody>
      </p:sp>
      <p:sp>
        <p:nvSpPr>
          <p:cNvPr id="10" name="TextBox 9"/>
          <p:cNvSpPr txBox="1"/>
          <p:nvPr/>
        </p:nvSpPr>
        <p:spPr>
          <a:xfrm>
            <a:off x="5600700" y="837168"/>
            <a:ext cx="3200400" cy="369332"/>
          </a:xfrm>
          <a:prstGeom prst="rect">
            <a:avLst/>
          </a:prstGeom>
          <a:noFill/>
        </p:spPr>
        <p:txBody>
          <a:bodyPr wrap="square" rtlCol="0">
            <a:spAutoFit/>
          </a:bodyPr>
          <a:lstStyle/>
          <a:p>
            <a:pPr algn="l"/>
            <a:r>
              <a:rPr lang="en-US" altLang="zh-CN" sz="1800" b="1" dirty="0" smtClean="0">
                <a:solidFill>
                  <a:srgbClr val="FF00FF"/>
                </a:solidFill>
                <a:latin typeface="Times New Roman" pitchFamily="18" charset="0"/>
                <a:cs typeface="Times New Roman" pitchFamily="18" charset="0"/>
              </a:rPr>
              <a:t>21 data of </a:t>
            </a:r>
            <a:r>
              <a:rPr lang="en-US" altLang="zh-CN" sz="1800" b="1" dirty="0" err="1" smtClean="0">
                <a:solidFill>
                  <a:srgbClr val="FF00FF"/>
                </a:solidFill>
                <a:latin typeface="Times New Roman" pitchFamily="18" charset="0"/>
                <a:cs typeface="Times New Roman" pitchFamily="18" charset="0"/>
              </a:rPr>
              <a:t>NSKin</a:t>
            </a:r>
            <a:r>
              <a:rPr lang="en-US" altLang="zh-CN" sz="1800" b="1" dirty="0" smtClean="0">
                <a:solidFill>
                  <a:srgbClr val="FF00FF"/>
                </a:solidFill>
                <a:latin typeface="Times New Roman" pitchFamily="18" charset="0"/>
                <a:cs typeface="Times New Roman" pitchFamily="18" charset="0"/>
              </a:rPr>
              <a:t> of </a:t>
            </a:r>
            <a:r>
              <a:rPr lang="en-US" altLang="zh-CN" sz="1800" b="1" dirty="0" err="1" smtClean="0">
                <a:solidFill>
                  <a:srgbClr val="FF00FF"/>
                </a:solidFill>
                <a:latin typeface="Times New Roman" pitchFamily="18" charset="0"/>
                <a:cs typeface="Times New Roman" pitchFamily="18" charset="0"/>
              </a:rPr>
              <a:t>Sn</a:t>
            </a:r>
            <a:r>
              <a:rPr lang="en-US" altLang="zh-CN" sz="1800" b="1" dirty="0" smtClean="0">
                <a:solidFill>
                  <a:srgbClr val="FF00FF"/>
                </a:solidFill>
                <a:latin typeface="Times New Roman" pitchFamily="18" charset="0"/>
                <a:cs typeface="Times New Roman" pitchFamily="18" charset="0"/>
              </a:rPr>
              <a:t> Isotope</a:t>
            </a:r>
            <a:endParaRPr lang="zh-CN" altLang="en-US" sz="1800" b="1" dirty="0">
              <a:solidFill>
                <a:srgbClr val="FF00FF"/>
              </a:solidFill>
              <a:latin typeface="Times New Roman" pitchFamily="18" charset="0"/>
              <a:cs typeface="Times New Roman" pitchFamily="18" charset="0"/>
            </a:endParaRPr>
          </a:p>
        </p:txBody>
      </p:sp>
      <p:pic>
        <p:nvPicPr>
          <p:cNvPr id="492548" name="Picture 4"/>
          <p:cNvPicPr>
            <a:picLocks noChangeAspect="1" noChangeArrowheads="1"/>
          </p:cNvPicPr>
          <p:nvPr/>
        </p:nvPicPr>
        <p:blipFill>
          <a:blip r:embed="rId8" cstate="print"/>
          <a:srcRect/>
          <a:stretch>
            <a:fillRect/>
          </a:stretch>
        </p:blipFill>
        <p:spPr bwMode="auto">
          <a:xfrm>
            <a:off x="155583" y="1358658"/>
            <a:ext cx="4568817" cy="3670542"/>
          </a:xfrm>
          <a:prstGeom prst="rect">
            <a:avLst/>
          </a:prstGeom>
          <a:noFill/>
          <a:ln w="9525">
            <a:noFill/>
            <a:miter lim="800000"/>
            <a:headEnd/>
            <a:tailEnd/>
          </a:ln>
        </p:spPr>
      </p:pic>
      <p:sp>
        <p:nvSpPr>
          <p:cNvPr id="11" name="TextBox 10"/>
          <p:cNvSpPr txBox="1"/>
          <p:nvPr/>
        </p:nvSpPr>
        <p:spPr>
          <a:xfrm>
            <a:off x="609600" y="5221069"/>
            <a:ext cx="4267200" cy="646331"/>
          </a:xfrm>
          <a:prstGeom prst="rect">
            <a:avLst/>
          </a:prstGeom>
          <a:noFill/>
        </p:spPr>
        <p:txBody>
          <a:bodyPr wrap="square" rtlCol="0">
            <a:spAutoFit/>
          </a:bodyPr>
          <a:lstStyle/>
          <a:p>
            <a:pPr algn="l"/>
            <a:r>
              <a:rPr lang="en-US" altLang="zh-CN" sz="1800" dirty="0" smtClean="0"/>
              <a:t>p-scattering, IVGDR, IVSDR, </a:t>
            </a:r>
          </a:p>
          <a:p>
            <a:pPr algn="l"/>
            <a:r>
              <a:rPr lang="en-US" altLang="zh-CN" sz="1800" dirty="0" err="1" smtClean="0"/>
              <a:t>pbar</a:t>
            </a:r>
            <a:r>
              <a:rPr lang="en-US" altLang="zh-CN" sz="1800" dirty="0" smtClean="0"/>
              <a:t> Atomic, PDR, p-elastic scattering</a:t>
            </a:r>
            <a:endParaRPr lang="zh-CN" altLang="en-US" sz="1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909935"/>
            <a:ext cx="5903041" cy="461665"/>
          </a:xfrm>
          <a:prstGeom prst="rect">
            <a:avLst/>
          </a:prstGeom>
          <a:noFill/>
        </p:spPr>
        <p:txBody>
          <a:bodyPr wrap="square" rtlCol="0">
            <a:spAutoFit/>
          </a:bodyPr>
          <a:lstStyle/>
          <a:p>
            <a:r>
              <a:rPr lang="en-US" altLang="zh-CN" sz="2400" dirty="0" smtClean="0">
                <a:solidFill>
                  <a:srgbClr val="FF0000"/>
                </a:solidFill>
              </a:rPr>
              <a:t>The globally optimized parameters </a:t>
            </a:r>
            <a:r>
              <a:rPr lang="en-US" altLang="zh-CN" sz="2400" dirty="0" smtClean="0">
                <a:solidFill>
                  <a:srgbClr val="0000FF"/>
                </a:solidFill>
              </a:rPr>
              <a:t>(MSL1)</a:t>
            </a:r>
            <a:endParaRPr lang="zh-CN" altLang="en-US" sz="2400" dirty="0">
              <a:solidFill>
                <a:srgbClr val="0000FF"/>
              </a:solidFill>
            </a:endParaRPr>
          </a:p>
        </p:txBody>
      </p:sp>
      <p:graphicFrame>
        <p:nvGraphicFramePr>
          <p:cNvPr id="8" name="对象 7"/>
          <p:cNvGraphicFramePr>
            <a:graphicFrameLocks noChangeAspect="1"/>
          </p:cNvGraphicFramePr>
          <p:nvPr/>
        </p:nvGraphicFramePr>
        <p:xfrm>
          <a:off x="5458213" y="2640080"/>
          <a:ext cx="3457187" cy="403361"/>
        </p:xfrm>
        <a:graphic>
          <a:graphicData uri="http://schemas.openxmlformats.org/presentationml/2006/ole">
            <p:oleObj spid="_x0000_s493570" name="Equation" r:id="rId4" imgW="2171520" imgH="253800" progId="Equation.DSMT4">
              <p:embed/>
            </p:oleObj>
          </a:graphicData>
        </a:graphic>
      </p:graphicFrame>
      <p:sp>
        <p:nvSpPr>
          <p:cNvPr id="10" name="Rectangle 16"/>
          <p:cNvSpPr>
            <a:spLocks noGrp="1" noChangeArrowheads="1"/>
          </p:cNvSpPr>
          <p:nvPr>
            <p:ph type="title"/>
          </p:nvPr>
        </p:nvSpPr>
        <p:spPr>
          <a:xfrm>
            <a:off x="0" y="179388"/>
            <a:ext cx="9144000" cy="688975"/>
          </a:xfrm>
        </p:spPr>
        <p:txBody>
          <a:bodyPr/>
          <a:lstStyle/>
          <a:p>
            <a:pPr eaLnBrk="1" hangingPunct="1"/>
            <a:r>
              <a:rPr lang="en-US" altLang="zh-CN" sz="3200" dirty="0" smtClean="0">
                <a:solidFill>
                  <a:schemeClr val="accent2"/>
                </a:solidFill>
                <a:latin typeface="Times New Roman" pitchFamily="18" charset="0"/>
                <a:cs typeface="Times New Roman" pitchFamily="18" charset="0"/>
              </a:rPr>
              <a:t>                  Symmetry energy around </a:t>
            </a:r>
            <a:r>
              <a:rPr lang="en-US" altLang="zh-CN" sz="3200" dirty="0" smtClean="0">
                <a:solidFill>
                  <a:srgbClr val="FF0000"/>
                </a:solidFill>
                <a:latin typeface="Times New Roman" pitchFamily="18" charset="0"/>
                <a:cs typeface="Times New Roman" pitchFamily="18" charset="0"/>
              </a:rPr>
              <a:t>0.11 fm</a:t>
            </a:r>
            <a:r>
              <a:rPr lang="en-US" altLang="zh-CN" sz="3200" baseline="30000" dirty="0" smtClean="0">
                <a:solidFill>
                  <a:srgbClr val="FF0000"/>
                </a:solidFill>
                <a:latin typeface="Times New Roman" pitchFamily="18" charset="0"/>
                <a:cs typeface="Times New Roman" pitchFamily="18" charset="0"/>
              </a:rPr>
              <a:t>-3</a:t>
            </a:r>
            <a:endParaRPr kumimoji="1" lang="zh-CN" altLang="en-US" sz="3200" dirty="0" smtClean="0">
              <a:solidFill>
                <a:schemeClr val="accent2"/>
              </a:solidFill>
              <a:latin typeface="Times New Roman" pitchFamily="18" charset="0"/>
              <a:ea typeface="黑体" pitchFamily="49" charset="-122"/>
              <a:cs typeface="Times New Roman" pitchFamily="18" charset="0"/>
            </a:endParaRPr>
          </a:p>
        </p:txBody>
      </p:sp>
      <p:graphicFrame>
        <p:nvGraphicFramePr>
          <p:cNvPr id="107523" name="Object 3"/>
          <p:cNvGraphicFramePr>
            <a:graphicFrameLocks noChangeAspect="1"/>
          </p:cNvGraphicFramePr>
          <p:nvPr/>
        </p:nvGraphicFramePr>
        <p:xfrm>
          <a:off x="5638800" y="5786904"/>
          <a:ext cx="3276600" cy="385296"/>
        </p:xfrm>
        <a:graphic>
          <a:graphicData uri="http://schemas.openxmlformats.org/presentationml/2006/ole">
            <p:oleObj spid="_x0000_s493571" name="Equation" r:id="rId5" imgW="1942920" imgH="228600" progId="Equation.DSMT4">
              <p:embed/>
            </p:oleObj>
          </a:graphicData>
        </a:graphic>
      </p:graphicFrame>
      <p:sp>
        <p:nvSpPr>
          <p:cNvPr id="12" name="TextBox 11"/>
          <p:cNvSpPr txBox="1"/>
          <p:nvPr/>
        </p:nvSpPr>
        <p:spPr>
          <a:xfrm>
            <a:off x="5374559" y="4567704"/>
            <a:ext cx="3617041" cy="400110"/>
          </a:xfrm>
          <a:prstGeom prst="rect">
            <a:avLst/>
          </a:prstGeom>
          <a:noFill/>
          <a:ln w="15875">
            <a:noFill/>
          </a:ln>
        </p:spPr>
        <p:txBody>
          <a:bodyPr wrap="square" rtlCol="0">
            <a:spAutoFit/>
          </a:bodyPr>
          <a:lstStyle/>
          <a:p>
            <a:pPr algn="l"/>
            <a:r>
              <a:rPr lang="en-US" altLang="zh-CN" sz="2000" b="1" dirty="0" smtClean="0">
                <a:solidFill>
                  <a:srgbClr val="0000FF"/>
                </a:solidFill>
                <a:latin typeface="Times New Roman" pitchFamily="18" charset="0"/>
                <a:cs typeface="Times New Roman" pitchFamily="18" charset="0"/>
              </a:rPr>
              <a:t>The neutron skin of </a:t>
            </a:r>
            <a:r>
              <a:rPr lang="en-US" altLang="zh-CN" sz="2000" b="1" dirty="0" err="1" smtClean="0">
                <a:solidFill>
                  <a:srgbClr val="0000FF"/>
                </a:solidFill>
                <a:latin typeface="Times New Roman" pitchFamily="18" charset="0"/>
                <a:cs typeface="Times New Roman" pitchFamily="18" charset="0"/>
              </a:rPr>
              <a:t>Sn</a:t>
            </a:r>
            <a:r>
              <a:rPr lang="en-US" altLang="zh-CN" sz="2000" b="1" dirty="0" smtClean="0">
                <a:solidFill>
                  <a:srgbClr val="0000FF"/>
                </a:solidFill>
                <a:latin typeface="Times New Roman" pitchFamily="18" charset="0"/>
                <a:cs typeface="Times New Roman" pitchFamily="18" charset="0"/>
              </a:rPr>
              <a:t> isotopes</a:t>
            </a:r>
            <a:endParaRPr lang="zh-CN" altLang="en-US" sz="2000" b="1" dirty="0">
              <a:solidFill>
                <a:srgbClr val="0000FF"/>
              </a:solidFill>
              <a:latin typeface="Times New Roman" pitchFamily="18" charset="0"/>
              <a:cs typeface="Times New Roman" pitchFamily="18" charset="0"/>
            </a:endParaRPr>
          </a:p>
        </p:txBody>
      </p:sp>
      <p:sp>
        <p:nvSpPr>
          <p:cNvPr id="13" name="TextBox 12"/>
          <p:cNvSpPr txBox="1"/>
          <p:nvPr/>
        </p:nvSpPr>
        <p:spPr>
          <a:xfrm>
            <a:off x="5763014" y="1371600"/>
            <a:ext cx="2847586" cy="646331"/>
          </a:xfrm>
          <a:prstGeom prst="rect">
            <a:avLst/>
          </a:prstGeom>
          <a:noFill/>
          <a:ln w="15875">
            <a:noFill/>
          </a:ln>
        </p:spPr>
        <p:txBody>
          <a:bodyPr wrap="square" rtlCol="0">
            <a:spAutoFit/>
          </a:bodyPr>
          <a:lstStyle/>
          <a:p>
            <a:pPr algn="l"/>
            <a:r>
              <a:rPr lang="en-US" altLang="zh-CN" sz="1800" b="1" dirty="0" smtClean="0">
                <a:solidFill>
                  <a:srgbClr val="0000FF"/>
                </a:solidFill>
                <a:latin typeface="Times New Roman" pitchFamily="18" charset="0"/>
                <a:cs typeface="Times New Roman" pitchFamily="18" charset="0"/>
              </a:rPr>
              <a:t>Binding energy difference of heavy isotope pairs</a:t>
            </a:r>
            <a:endParaRPr lang="zh-CN" altLang="en-US" sz="1800" b="1" dirty="0">
              <a:solidFill>
                <a:srgbClr val="0000FF"/>
              </a:solidFill>
              <a:latin typeface="Times New Roman" pitchFamily="18" charset="0"/>
              <a:cs typeface="Times New Roman" pitchFamily="18" charset="0"/>
            </a:endParaRPr>
          </a:p>
        </p:txBody>
      </p:sp>
      <p:pic>
        <p:nvPicPr>
          <p:cNvPr id="107524" name="Picture 4"/>
          <p:cNvPicPr>
            <a:picLocks noChangeAspect="1" noChangeArrowheads="1"/>
          </p:cNvPicPr>
          <p:nvPr/>
        </p:nvPicPr>
        <p:blipFill>
          <a:blip r:embed="rId6" cstate="print"/>
          <a:srcRect/>
          <a:stretch>
            <a:fillRect/>
          </a:stretch>
        </p:blipFill>
        <p:spPr bwMode="auto">
          <a:xfrm>
            <a:off x="76200" y="1371600"/>
            <a:ext cx="5305813" cy="3998788"/>
          </a:xfrm>
          <a:prstGeom prst="rect">
            <a:avLst/>
          </a:prstGeom>
          <a:noFill/>
          <a:ln w="9525">
            <a:noFill/>
            <a:miter lim="800000"/>
            <a:headEnd/>
            <a:tailEnd/>
          </a:ln>
        </p:spPr>
      </p:pic>
      <p:sp>
        <p:nvSpPr>
          <p:cNvPr id="9" name="TextBox 8"/>
          <p:cNvSpPr txBox="1"/>
          <p:nvPr/>
        </p:nvSpPr>
        <p:spPr>
          <a:xfrm>
            <a:off x="914400" y="5370388"/>
            <a:ext cx="3429000" cy="646331"/>
          </a:xfrm>
          <a:prstGeom prst="rect">
            <a:avLst/>
          </a:prstGeom>
          <a:noFill/>
        </p:spPr>
        <p:txBody>
          <a:bodyPr wrap="square" rtlCol="0">
            <a:spAutoFit/>
          </a:bodyPr>
          <a:lstStyle/>
          <a:p>
            <a:r>
              <a:rPr lang="en-US" altLang="zh-CN" sz="1800" b="1" dirty="0" smtClean="0">
                <a:solidFill>
                  <a:srgbClr val="0000FF"/>
                </a:solidFill>
                <a:latin typeface="Times New Roman" pitchFamily="18" charset="0"/>
                <a:cs typeface="Times New Roman" pitchFamily="18" charset="0"/>
              </a:rPr>
              <a:t>Zhen Zhang and Lie-Wen Chen</a:t>
            </a:r>
          </a:p>
          <a:p>
            <a:r>
              <a:rPr lang="en-US" altLang="zh-CN" sz="1800" b="1" dirty="0" smtClean="0">
                <a:solidFill>
                  <a:srgbClr val="0000FF"/>
                </a:solidFill>
                <a:latin typeface="Times New Roman" pitchFamily="18" charset="0"/>
                <a:cs typeface="Times New Roman" pitchFamily="18" charset="0"/>
              </a:rPr>
              <a:t>arXiv:1302.5327</a:t>
            </a:r>
            <a:endParaRPr lang="zh-CN" altLang="en-US" sz="1800" b="1" dirty="0">
              <a:solidFill>
                <a:srgbClr val="0000FF"/>
              </a:solidFill>
              <a:latin typeface="Times New Roman" pitchFamily="18" charset="0"/>
              <a:cs typeface="Times New Roman" pitchFamily="18" charset="0"/>
            </a:endParaRPr>
          </a:p>
        </p:txBody>
      </p:sp>
      <p:sp>
        <p:nvSpPr>
          <p:cNvPr id="11" name="下箭头 10"/>
          <p:cNvSpPr/>
          <p:nvPr/>
        </p:nvSpPr>
        <p:spPr bwMode="auto">
          <a:xfrm>
            <a:off x="6781800" y="1992531"/>
            <a:ext cx="685800" cy="622149"/>
          </a:xfrm>
          <a:prstGeom prst="downArrow">
            <a:avLst/>
          </a:prstGeom>
          <a:solidFill>
            <a:srgbClr val="DDDDDD"/>
          </a:solidFill>
          <a:ln w="28575" cap="flat" cmpd="sng" algn="ctr">
            <a:solidFill>
              <a:srgbClr val="922706"/>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a typeface="黑体" pitchFamily="2" charset="-122"/>
            </a:endParaRPr>
          </a:p>
        </p:txBody>
      </p:sp>
      <p:sp>
        <p:nvSpPr>
          <p:cNvPr id="14" name="下箭头 13"/>
          <p:cNvSpPr/>
          <p:nvPr/>
        </p:nvSpPr>
        <p:spPr bwMode="auto">
          <a:xfrm>
            <a:off x="6781800" y="4948704"/>
            <a:ext cx="762000" cy="819090"/>
          </a:xfrm>
          <a:prstGeom prst="downArrow">
            <a:avLst/>
          </a:prstGeom>
          <a:solidFill>
            <a:srgbClr val="DDDDDD"/>
          </a:solidFill>
          <a:ln w="28575" cap="flat" cmpd="sng" algn="ctr">
            <a:solidFill>
              <a:srgbClr val="922706"/>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a typeface="黑体" pitchFamily="2" charset="-122"/>
            </a:endParaRPr>
          </a:p>
        </p:txBody>
      </p:sp>
      <p:graphicFrame>
        <p:nvGraphicFramePr>
          <p:cNvPr id="2" name="Object 4"/>
          <p:cNvGraphicFramePr>
            <a:graphicFrameLocks noChangeAspect="1"/>
          </p:cNvGraphicFramePr>
          <p:nvPr/>
        </p:nvGraphicFramePr>
        <p:xfrm>
          <a:off x="5384800" y="3238500"/>
          <a:ext cx="3657600" cy="1081483"/>
        </p:xfrm>
        <a:graphic>
          <a:graphicData uri="http://schemas.openxmlformats.org/presentationml/2006/ole">
            <p:oleObj spid="_x0000_s493572" name="Equation" r:id="rId7" imgW="2400120" imgH="711000" progId="Equation.DSMT4">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6"/>
          <p:cNvSpPr>
            <a:spLocks noGrp="1" noChangeArrowheads="1"/>
          </p:cNvSpPr>
          <p:nvPr>
            <p:ph type="title"/>
          </p:nvPr>
        </p:nvSpPr>
        <p:spPr/>
        <p:txBody>
          <a:bodyPr/>
          <a:lstStyle/>
          <a:p>
            <a:pPr eaLnBrk="1" hangingPunct="1"/>
            <a:r>
              <a:rPr kumimoji="1" lang="en-US" altLang="zh-CN" sz="3600" dirty="0" smtClean="0">
                <a:solidFill>
                  <a:srgbClr val="132584"/>
                </a:solidFill>
                <a:latin typeface="Times New Roman" pitchFamily="18" charset="0"/>
                <a:ea typeface="黑体" pitchFamily="49" charset="-122"/>
                <a:cs typeface="Times New Roman" pitchFamily="18" charset="0"/>
              </a:rPr>
              <a:t>    Extrapolation to </a:t>
            </a:r>
            <a:r>
              <a:rPr kumimoji="1" lang="el-GR" altLang="zh-CN" sz="3600" dirty="0" smtClean="0">
                <a:solidFill>
                  <a:srgbClr val="132584"/>
                </a:solidFill>
                <a:latin typeface="Times New Roman" pitchFamily="18" charset="0"/>
                <a:ea typeface="黑体" pitchFamily="49" charset="-122"/>
                <a:cs typeface="Times New Roman" pitchFamily="18" charset="0"/>
              </a:rPr>
              <a:t>ρ</a:t>
            </a:r>
            <a:r>
              <a:rPr kumimoji="1" lang="en-US" altLang="zh-CN" sz="3600" baseline="-25000" dirty="0" smtClean="0">
                <a:solidFill>
                  <a:srgbClr val="132584"/>
                </a:solidFill>
                <a:latin typeface="Times New Roman" pitchFamily="18" charset="0"/>
                <a:ea typeface="黑体" pitchFamily="49" charset="-122"/>
                <a:cs typeface="Times New Roman" pitchFamily="18" charset="0"/>
              </a:rPr>
              <a:t>0</a:t>
            </a:r>
            <a:endParaRPr kumimoji="1" lang="zh-CN" altLang="en-US" sz="3600" baseline="-25000" dirty="0" smtClean="0">
              <a:solidFill>
                <a:srgbClr val="132584"/>
              </a:solidFill>
              <a:latin typeface="Times New Roman" pitchFamily="18" charset="0"/>
              <a:ea typeface="黑体" pitchFamily="49" charset="-122"/>
              <a:cs typeface="Times New Roman" pitchFamily="18" charset="0"/>
            </a:endParaRPr>
          </a:p>
        </p:txBody>
      </p:sp>
      <p:sp>
        <p:nvSpPr>
          <p:cNvPr id="7" name="TextBox 6"/>
          <p:cNvSpPr txBox="1"/>
          <p:nvPr/>
        </p:nvSpPr>
        <p:spPr>
          <a:xfrm>
            <a:off x="25400" y="977900"/>
            <a:ext cx="9067800" cy="707886"/>
          </a:xfrm>
          <a:prstGeom prst="rect">
            <a:avLst/>
          </a:prstGeom>
          <a:noFill/>
          <a:ln w="15875">
            <a:noFill/>
          </a:ln>
        </p:spPr>
        <p:txBody>
          <a:bodyPr wrap="square" rtlCol="0">
            <a:spAutoFit/>
          </a:bodyPr>
          <a:lstStyle/>
          <a:p>
            <a:pPr algn="l"/>
            <a:r>
              <a:rPr lang="en-US" altLang="zh-CN" sz="2000" b="1" dirty="0" smtClean="0">
                <a:solidFill>
                  <a:schemeClr val="accent2"/>
                </a:solidFill>
                <a:latin typeface="Times New Roman" pitchFamily="18" charset="0"/>
                <a:cs typeface="Times New Roman" pitchFamily="18" charset="0"/>
              </a:rPr>
              <a:t>A fixed value of E</a:t>
            </a:r>
            <a:r>
              <a:rPr lang="en-US" altLang="zh-CN" sz="2000" b="1" baseline="-25000" dirty="0" smtClean="0">
                <a:solidFill>
                  <a:schemeClr val="accent2"/>
                </a:solidFill>
                <a:latin typeface="Times New Roman" pitchFamily="18" charset="0"/>
                <a:cs typeface="Times New Roman" pitchFamily="18" charset="0"/>
              </a:rPr>
              <a:t>sym</a:t>
            </a:r>
            <a:r>
              <a:rPr lang="en-US" altLang="zh-CN" sz="2000" b="1" dirty="0" smtClean="0">
                <a:solidFill>
                  <a:schemeClr val="accent2"/>
                </a:solidFill>
                <a:latin typeface="Times New Roman" pitchFamily="18" charset="0"/>
                <a:cs typeface="Times New Roman" pitchFamily="18" charset="0"/>
              </a:rPr>
              <a:t>(</a:t>
            </a:r>
            <a:r>
              <a:rPr lang="el-GR" altLang="zh-CN" sz="2000" b="1" dirty="0" smtClean="0">
                <a:solidFill>
                  <a:schemeClr val="accent2"/>
                </a:solidFill>
                <a:latin typeface="Times New Roman" pitchFamily="18" charset="0"/>
                <a:cs typeface="Times New Roman" pitchFamily="18" charset="0"/>
              </a:rPr>
              <a:t>ρ</a:t>
            </a:r>
            <a:r>
              <a:rPr lang="en-US" altLang="zh-CN" sz="2000" b="1" baseline="-25000" dirty="0" smtClean="0">
                <a:solidFill>
                  <a:schemeClr val="accent2"/>
                </a:solidFill>
                <a:latin typeface="Times New Roman" pitchFamily="18" charset="0"/>
                <a:cs typeface="Times New Roman" pitchFamily="18" charset="0"/>
              </a:rPr>
              <a:t>c</a:t>
            </a:r>
            <a:r>
              <a:rPr lang="en-US" altLang="zh-CN" sz="2000" b="1" dirty="0" smtClean="0">
                <a:solidFill>
                  <a:schemeClr val="accent2"/>
                </a:solidFill>
                <a:latin typeface="Times New Roman" pitchFamily="18" charset="0"/>
                <a:cs typeface="Times New Roman" pitchFamily="18" charset="0"/>
              </a:rPr>
              <a:t>) at </a:t>
            </a:r>
            <a:r>
              <a:rPr lang="el-GR" altLang="zh-CN" sz="2000" b="1" dirty="0" smtClean="0">
                <a:solidFill>
                  <a:schemeClr val="accent2"/>
                </a:solidFill>
                <a:latin typeface="Times New Roman" pitchFamily="18" charset="0"/>
                <a:cs typeface="Times New Roman" pitchFamily="18" charset="0"/>
              </a:rPr>
              <a:t>ρ</a:t>
            </a:r>
            <a:r>
              <a:rPr lang="en-US" altLang="zh-CN" sz="2000" b="1" baseline="-25000" dirty="0" smtClean="0">
                <a:solidFill>
                  <a:schemeClr val="accent2"/>
                </a:solidFill>
                <a:latin typeface="Times New Roman" pitchFamily="18" charset="0"/>
                <a:cs typeface="Times New Roman" pitchFamily="18" charset="0"/>
              </a:rPr>
              <a:t>c</a:t>
            </a:r>
            <a:r>
              <a:rPr lang="en-US" altLang="zh-CN" sz="2000" b="1" dirty="0" smtClean="0">
                <a:solidFill>
                  <a:schemeClr val="accent2"/>
                </a:solidFill>
                <a:latin typeface="Times New Roman" pitchFamily="18" charset="0"/>
                <a:cs typeface="Times New Roman" pitchFamily="18" charset="0"/>
              </a:rPr>
              <a:t> =0.11 fm</a:t>
            </a:r>
            <a:r>
              <a:rPr lang="en-US" altLang="zh-CN" sz="2000" b="1" baseline="30000" dirty="0" smtClean="0">
                <a:solidFill>
                  <a:schemeClr val="accent2"/>
                </a:solidFill>
                <a:latin typeface="Times New Roman" pitchFamily="18" charset="0"/>
                <a:cs typeface="Times New Roman" pitchFamily="18" charset="0"/>
              </a:rPr>
              <a:t>-3</a:t>
            </a:r>
            <a:r>
              <a:rPr lang="en-US" altLang="zh-CN" sz="2000" b="1" dirty="0" smtClean="0">
                <a:solidFill>
                  <a:schemeClr val="accent2"/>
                </a:solidFill>
                <a:latin typeface="Times New Roman" pitchFamily="18" charset="0"/>
                <a:cs typeface="Times New Roman" pitchFamily="18" charset="0"/>
              </a:rPr>
              <a:t> leads to a </a:t>
            </a:r>
            <a:r>
              <a:rPr lang="en-US" altLang="zh-CN" sz="2000" b="1" dirty="0" smtClean="0">
                <a:solidFill>
                  <a:srgbClr val="FF0000"/>
                </a:solidFill>
                <a:latin typeface="Times New Roman" pitchFamily="18" charset="0"/>
                <a:cs typeface="Times New Roman" pitchFamily="18" charset="0"/>
              </a:rPr>
              <a:t>positive</a:t>
            </a:r>
            <a:r>
              <a:rPr lang="en-US" altLang="zh-CN" sz="2000" b="1" dirty="0" smtClean="0">
                <a:solidFill>
                  <a:schemeClr val="accent2"/>
                </a:solidFill>
                <a:latin typeface="Times New Roman" pitchFamily="18" charset="0"/>
                <a:cs typeface="Times New Roman" pitchFamily="18" charset="0"/>
              </a:rPr>
              <a:t> E</a:t>
            </a:r>
            <a:r>
              <a:rPr lang="en-US" altLang="zh-CN" sz="2000" b="1" baseline="-25000" dirty="0" smtClean="0">
                <a:solidFill>
                  <a:schemeClr val="accent2"/>
                </a:solidFill>
                <a:latin typeface="Times New Roman" pitchFamily="18" charset="0"/>
                <a:cs typeface="Times New Roman" pitchFamily="18" charset="0"/>
              </a:rPr>
              <a:t>sym</a:t>
            </a:r>
            <a:r>
              <a:rPr lang="en-US" altLang="zh-CN" sz="2000" b="1" dirty="0" smtClean="0">
                <a:solidFill>
                  <a:schemeClr val="accent2"/>
                </a:solidFill>
                <a:latin typeface="Times New Roman" pitchFamily="18" charset="0"/>
                <a:cs typeface="Times New Roman" pitchFamily="18" charset="0"/>
              </a:rPr>
              <a:t>(</a:t>
            </a:r>
            <a:r>
              <a:rPr lang="el-GR" altLang="zh-CN" sz="2000" b="1" dirty="0" smtClean="0">
                <a:solidFill>
                  <a:schemeClr val="accent2"/>
                </a:solidFill>
                <a:latin typeface="Times New Roman" pitchFamily="18" charset="0"/>
                <a:cs typeface="Times New Roman" pitchFamily="18" charset="0"/>
              </a:rPr>
              <a:t>ρ</a:t>
            </a:r>
            <a:r>
              <a:rPr lang="en-US" altLang="zh-CN" sz="2000" b="1" baseline="-25000" dirty="0" smtClean="0">
                <a:solidFill>
                  <a:schemeClr val="accent2"/>
                </a:solidFill>
                <a:latin typeface="Times New Roman" pitchFamily="18" charset="0"/>
                <a:cs typeface="Times New Roman" pitchFamily="18" charset="0"/>
              </a:rPr>
              <a:t>0</a:t>
            </a:r>
            <a:r>
              <a:rPr lang="en-US" altLang="zh-CN" sz="2000" b="1" dirty="0" smtClean="0">
                <a:solidFill>
                  <a:schemeClr val="accent2"/>
                </a:solidFill>
                <a:latin typeface="Times New Roman" pitchFamily="18" charset="0"/>
                <a:cs typeface="Times New Roman" pitchFamily="18" charset="0"/>
              </a:rPr>
              <a:t>) -L correlation </a:t>
            </a:r>
          </a:p>
          <a:p>
            <a:pPr algn="l"/>
            <a:r>
              <a:rPr lang="en-US" altLang="zh-CN" sz="2000" b="1" dirty="0" smtClean="0">
                <a:solidFill>
                  <a:schemeClr val="accent2"/>
                </a:solidFill>
                <a:latin typeface="Times New Roman" pitchFamily="18" charset="0"/>
                <a:cs typeface="Times New Roman" pitchFamily="18" charset="0"/>
              </a:rPr>
              <a:t>A fixed value of L(</a:t>
            </a:r>
            <a:r>
              <a:rPr lang="el-GR" altLang="zh-CN" sz="2000" b="1" dirty="0" smtClean="0">
                <a:solidFill>
                  <a:schemeClr val="accent2"/>
                </a:solidFill>
                <a:latin typeface="Times New Roman" pitchFamily="18" charset="0"/>
                <a:cs typeface="Times New Roman" pitchFamily="18" charset="0"/>
              </a:rPr>
              <a:t>ρ</a:t>
            </a:r>
            <a:r>
              <a:rPr lang="en-US" altLang="zh-CN" sz="2000" b="1" baseline="-25000" dirty="0" smtClean="0">
                <a:solidFill>
                  <a:schemeClr val="accent2"/>
                </a:solidFill>
                <a:latin typeface="Times New Roman" pitchFamily="18" charset="0"/>
                <a:cs typeface="Times New Roman" pitchFamily="18" charset="0"/>
              </a:rPr>
              <a:t>c</a:t>
            </a:r>
            <a:r>
              <a:rPr lang="en-US" altLang="zh-CN" sz="2000" b="1" dirty="0" smtClean="0">
                <a:solidFill>
                  <a:schemeClr val="accent2"/>
                </a:solidFill>
                <a:latin typeface="Times New Roman" pitchFamily="18" charset="0"/>
                <a:cs typeface="Times New Roman" pitchFamily="18" charset="0"/>
              </a:rPr>
              <a:t>) at </a:t>
            </a:r>
            <a:r>
              <a:rPr lang="el-GR" altLang="zh-CN" sz="2000" b="1" dirty="0" smtClean="0">
                <a:solidFill>
                  <a:schemeClr val="accent2"/>
                </a:solidFill>
                <a:latin typeface="Times New Roman" pitchFamily="18" charset="0"/>
                <a:cs typeface="Times New Roman" pitchFamily="18" charset="0"/>
              </a:rPr>
              <a:t>ρ</a:t>
            </a:r>
            <a:r>
              <a:rPr lang="en-US" altLang="zh-CN" sz="2000" b="1" baseline="-25000" dirty="0" smtClean="0">
                <a:solidFill>
                  <a:schemeClr val="accent2"/>
                </a:solidFill>
                <a:latin typeface="Times New Roman" pitchFamily="18" charset="0"/>
                <a:cs typeface="Times New Roman" pitchFamily="18" charset="0"/>
              </a:rPr>
              <a:t>c</a:t>
            </a:r>
            <a:r>
              <a:rPr lang="en-US" altLang="zh-CN" sz="2000" b="1" dirty="0" smtClean="0">
                <a:solidFill>
                  <a:schemeClr val="accent2"/>
                </a:solidFill>
                <a:latin typeface="Times New Roman" pitchFamily="18" charset="0"/>
                <a:cs typeface="Times New Roman" pitchFamily="18" charset="0"/>
              </a:rPr>
              <a:t> =0.11 fm</a:t>
            </a:r>
            <a:r>
              <a:rPr lang="en-US" altLang="zh-CN" sz="2000" b="1" baseline="30000" dirty="0" smtClean="0">
                <a:solidFill>
                  <a:schemeClr val="accent2"/>
                </a:solidFill>
                <a:latin typeface="Times New Roman" pitchFamily="18" charset="0"/>
                <a:cs typeface="Times New Roman" pitchFamily="18" charset="0"/>
              </a:rPr>
              <a:t>-3</a:t>
            </a:r>
            <a:r>
              <a:rPr lang="en-US" altLang="zh-CN" sz="2000" b="1" dirty="0" smtClean="0">
                <a:solidFill>
                  <a:schemeClr val="accent2"/>
                </a:solidFill>
                <a:latin typeface="Times New Roman" pitchFamily="18" charset="0"/>
                <a:cs typeface="Times New Roman" pitchFamily="18" charset="0"/>
              </a:rPr>
              <a:t> leads to a </a:t>
            </a:r>
            <a:r>
              <a:rPr lang="en-US" altLang="zh-CN" sz="2000" b="1" dirty="0" smtClean="0">
                <a:solidFill>
                  <a:srgbClr val="0000FF"/>
                </a:solidFill>
                <a:latin typeface="Times New Roman" pitchFamily="18" charset="0"/>
                <a:cs typeface="Times New Roman" pitchFamily="18" charset="0"/>
              </a:rPr>
              <a:t>negative</a:t>
            </a:r>
            <a:r>
              <a:rPr lang="en-US" altLang="zh-CN" sz="2000" b="1" dirty="0" smtClean="0">
                <a:solidFill>
                  <a:schemeClr val="accent2"/>
                </a:solidFill>
                <a:latin typeface="Times New Roman" pitchFamily="18" charset="0"/>
                <a:cs typeface="Times New Roman" pitchFamily="18" charset="0"/>
              </a:rPr>
              <a:t> E</a:t>
            </a:r>
            <a:r>
              <a:rPr lang="en-US" altLang="zh-CN" sz="2000" b="1" baseline="-25000" dirty="0" smtClean="0">
                <a:solidFill>
                  <a:schemeClr val="accent2"/>
                </a:solidFill>
                <a:latin typeface="Times New Roman" pitchFamily="18" charset="0"/>
                <a:cs typeface="Times New Roman" pitchFamily="18" charset="0"/>
              </a:rPr>
              <a:t>sym</a:t>
            </a:r>
            <a:r>
              <a:rPr lang="en-US" altLang="zh-CN" sz="2000" b="1" dirty="0" smtClean="0">
                <a:solidFill>
                  <a:schemeClr val="accent2"/>
                </a:solidFill>
                <a:latin typeface="Times New Roman" pitchFamily="18" charset="0"/>
                <a:cs typeface="Times New Roman" pitchFamily="18" charset="0"/>
              </a:rPr>
              <a:t>(</a:t>
            </a:r>
            <a:r>
              <a:rPr lang="el-GR" altLang="zh-CN" sz="2000" b="1" dirty="0" smtClean="0">
                <a:solidFill>
                  <a:schemeClr val="accent2"/>
                </a:solidFill>
                <a:latin typeface="Times New Roman" pitchFamily="18" charset="0"/>
                <a:cs typeface="Times New Roman" pitchFamily="18" charset="0"/>
              </a:rPr>
              <a:t>ρ</a:t>
            </a:r>
            <a:r>
              <a:rPr lang="en-US" altLang="zh-CN" sz="2000" b="1" baseline="-25000" dirty="0" smtClean="0">
                <a:solidFill>
                  <a:schemeClr val="accent2"/>
                </a:solidFill>
                <a:latin typeface="Times New Roman" pitchFamily="18" charset="0"/>
                <a:cs typeface="Times New Roman" pitchFamily="18" charset="0"/>
              </a:rPr>
              <a:t>0</a:t>
            </a:r>
            <a:r>
              <a:rPr lang="en-US" altLang="zh-CN" sz="2000" b="1" dirty="0" smtClean="0">
                <a:solidFill>
                  <a:schemeClr val="accent2"/>
                </a:solidFill>
                <a:latin typeface="Times New Roman" pitchFamily="18" charset="0"/>
                <a:cs typeface="Times New Roman" pitchFamily="18" charset="0"/>
              </a:rPr>
              <a:t>) -L correlation </a:t>
            </a:r>
            <a:endParaRPr lang="zh-CN" altLang="en-US" sz="2000" b="1" dirty="0" smtClean="0">
              <a:solidFill>
                <a:schemeClr val="accent2"/>
              </a:solidFill>
              <a:latin typeface="Times New Roman" pitchFamily="18" charset="0"/>
              <a:cs typeface="Times New Roman" pitchFamily="18" charset="0"/>
            </a:endParaRPr>
          </a:p>
        </p:txBody>
      </p:sp>
      <p:pic>
        <p:nvPicPr>
          <p:cNvPr id="130049" name="Picture 1"/>
          <p:cNvPicPr>
            <a:picLocks noChangeAspect="1" noChangeArrowheads="1"/>
          </p:cNvPicPr>
          <p:nvPr/>
        </p:nvPicPr>
        <p:blipFill>
          <a:blip r:embed="rId4" cstate="print"/>
          <a:srcRect/>
          <a:stretch>
            <a:fillRect/>
          </a:stretch>
        </p:blipFill>
        <p:spPr bwMode="auto">
          <a:xfrm>
            <a:off x="304800" y="1981200"/>
            <a:ext cx="3810000" cy="3778356"/>
          </a:xfrm>
          <a:prstGeom prst="rect">
            <a:avLst/>
          </a:prstGeom>
          <a:noFill/>
          <a:ln w="9525">
            <a:noFill/>
            <a:miter lim="800000"/>
            <a:headEnd/>
            <a:tailEnd/>
          </a:ln>
        </p:spPr>
      </p:pic>
      <p:graphicFrame>
        <p:nvGraphicFramePr>
          <p:cNvPr id="201729" name="Object 1"/>
          <p:cNvGraphicFramePr>
            <a:graphicFrameLocks noChangeAspect="1"/>
          </p:cNvGraphicFramePr>
          <p:nvPr/>
        </p:nvGraphicFramePr>
        <p:xfrm>
          <a:off x="439737" y="5807438"/>
          <a:ext cx="3903663" cy="288562"/>
        </p:xfrm>
        <a:graphic>
          <a:graphicData uri="http://schemas.openxmlformats.org/presentationml/2006/ole">
            <p:oleObj spid="_x0000_s494594" name="Equation" r:id="rId5" imgW="3251160" imgH="241200" progId="Equation.DSMT4">
              <p:embed/>
            </p:oleObj>
          </a:graphicData>
        </a:graphic>
      </p:graphicFrame>
      <p:sp>
        <p:nvSpPr>
          <p:cNvPr id="10" name="TextBox 9"/>
          <p:cNvSpPr txBox="1"/>
          <p:nvPr/>
        </p:nvSpPr>
        <p:spPr>
          <a:xfrm>
            <a:off x="1752600" y="1536700"/>
            <a:ext cx="5486400" cy="369332"/>
          </a:xfrm>
          <a:prstGeom prst="rect">
            <a:avLst/>
          </a:prstGeom>
          <a:noFill/>
        </p:spPr>
        <p:txBody>
          <a:bodyPr wrap="square" rtlCol="0">
            <a:spAutoFit/>
          </a:bodyPr>
          <a:lstStyle/>
          <a:p>
            <a:r>
              <a:rPr lang="en-US" altLang="zh-CN" sz="1800" b="1" dirty="0" smtClean="0">
                <a:solidFill>
                  <a:srgbClr val="0000FF"/>
                </a:solidFill>
                <a:latin typeface="Times New Roman" pitchFamily="18" charset="0"/>
                <a:cs typeface="Times New Roman" pitchFamily="18" charset="0"/>
              </a:rPr>
              <a:t>Zhen Zhang and Lie-Wen Chen, arXiv:1302.5327</a:t>
            </a:r>
            <a:endParaRPr lang="zh-CN" altLang="en-US" sz="1800" b="1" dirty="0">
              <a:solidFill>
                <a:srgbClr val="0000FF"/>
              </a:solidFill>
              <a:latin typeface="Times New Roman" pitchFamily="18" charset="0"/>
              <a:cs typeface="Times New Roman" pitchFamily="18" charset="0"/>
            </a:endParaRPr>
          </a:p>
        </p:txBody>
      </p:sp>
      <p:sp>
        <p:nvSpPr>
          <p:cNvPr id="9" name="TextBox 8"/>
          <p:cNvSpPr txBox="1"/>
          <p:nvPr/>
        </p:nvSpPr>
        <p:spPr>
          <a:xfrm>
            <a:off x="139700" y="6059269"/>
            <a:ext cx="8839200" cy="646331"/>
          </a:xfrm>
          <a:prstGeom prst="rect">
            <a:avLst/>
          </a:prstGeom>
          <a:noFill/>
          <a:ln w="15875">
            <a:noFill/>
          </a:ln>
        </p:spPr>
        <p:txBody>
          <a:bodyPr wrap="square" rtlCol="0">
            <a:spAutoFit/>
          </a:bodyPr>
          <a:lstStyle/>
          <a:p>
            <a:pPr algn="l"/>
            <a:r>
              <a:rPr lang="en-US" altLang="zh-CN" sz="1800" b="1" dirty="0" smtClean="0">
                <a:solidFill>
                  <a:srgbClr val="0000FF"/>
                </a:solidFill>
                <a:latin typeface="Times New Roman" pitchFamily="18" charset="0"/>
                <a:cs typeface="Times New Roman" pitchFamily="18" charset="0"/>
              </a:rPr>
              <a:t>Nicely agree with the constraints from </a:t>
            </a:r>
            <a:r>
              <a:rPr lang="en-US" altLang="zh-CN" sz="1800" b="1" dirty="0" err="1" smtClean="0">
                <a:solidFill>
                  <a:srgbClr val="FF0000"/>
                </a:solidFill>
                <a:latin typeface="Times New Roman" pitchFamily="18" charset="0"/>
                <a:cs typeface="Times New Roman" pitchFamily="18" charset="0"/>
              </a:rPr>
              <a:t>IAS+NSKin</a:t>
            </a:r>
            <a:r>
              <a:rPr lang="en-US" altLang="zh-CN" sz="1800" b="1" dirty="0" smtClean="0">
                <a:solidFill>
                  <a:srgbClr val="0000FF"/>
                </a:solidFill>
                <a:latin typeface="Times New Roman" pitchFamily="18" charset="0"/>
                <a:cs typeface="Times New Roman" pitchFamily="18" charset="0"/>
              </a:rPr>
              <a:t> by P. </a:t>
            </a:r>
            <a:r>
              <a:rPr lang="en-US" altLang="zh-CN" sz="1800" b="1" dirty="0" err="1" smtClean="0">
                <a:solidFill>
                  <a:srgbClr val="0000FF"/>
                </a:solidFill>
                <a:latin typeface="Times New Roman" pitchFamily="18" charset="0"/>
                <a:cs typeface="Times New Roman" pitchFamily="18" charset="0"/>
              </a:rPr>
              <a:t>Danielewicz</a:t>
            </a:r>
            <a:r>
              <a:rPr lang="en-US" altLang="zh-CN" sz="1800" b="1" dirty="0" smtClean="0">
                <a:solidFill>
                  <a:srgbClr val="0000FF"/>
                </a:solidFill>
                <a:latin typeface="Times New Roman" pitchFamily="18" charset="0"/>
                <a:cs typeface="Times New Roman" pitchFamily="18" charset="0"/>
              </a:rPr>
              <a:t>; </a:t>
            </a:r>
            <a:r>
              <a:rPr lang="en-US" altLang="zh-CN" sz="1800" b="1" dirty="0" err="1" smtClean="0">
                <a:solidFill>
                  <a:srgbClr val="FF0000"/>
                </a:solidFill>
                <a:latin typeface="Times New Roman" pitchFamily="18" charset="0"/>
                <a:cs typeface="Times New Roman" pitchFamily="18" charset="0"/>
              </a:rPr>
              <a:t>IsospinD+n</a:t>
            </a:r>
            <a:r>
              <a:rPr lang="en-US" altLang="zh-CN" sz="1800" b="1" dirty="0" smtClean="0">
                <a:solidFill>
                  <a:srgbClr val="FF0000"/>
                </a:solidFill>
                <a:latin typeface="Times New Roman" pitchFamily="18" charset="0"/>
                <a:cs typeface="Times New Roman" pitchFamily="18" charset="0"/>
              </a:rPr>
              <a:t>/p</a:t>
            </a:r>
            <a:r>
              <a:rPr lang="en-US" altLang="zh-CN" sz="1800" b="1" dirty="0" smtClean="0">
                <a:solidFill>
                  <a:srgbClr val="0000FF"/>
                </a:solidFill>
                <a:latin typeface="Times New Roman" pitchFamily="18" charset="0"/>
                <a:cs typeface="Times New Roman" pitchFamily="18" charset="0"/>
              </a:rPr>
              <a:t> by Y Zhang and ZX Li</a:t>
            </a:r>
            <a:endParaRPr lang="zh-CN" altLang="en-US" sz="1800" b="1" dirty="0">
              <a:solidFill>
                <a:srgbClr val="0000FF"/>
              </a:solidFill>
              <a:latin typeface="Times New Roman" pitchFamily="18" charset="0"/>
              <a:cs typeface="Times New Roman" pitchFamily="18" charset="0"/>
            </a:endParaRPr>
          </a:p>
        </p:txBody>
      </p:sp>
      <p:pic>
        <p:nvPicPr>
          <p:cNvPr id="370691" name="Picture 3"/>
          <p:cNvPicPr>
            <a:picLocks noChangeAspect="1" noChangeArrowheads="1"/>
          </p:cNvPicPr>
          <p:nvPr/>
        </p:nvPicPr>
        <p:blipFill>
          <a:blip r:embed="rId6" cstate="print"/>
          <a:srcRect/>
          <a:stretch>
            <a:fillRect/>
          </a:stretch>
        </p:blipFill>
        <p:spPr bwMode="auto">
          <a:xfrm>
            <a:off x="4463666" y="1919287"/>
            <a:ext cx="3842134" cy="3719513"/>
          </a:xfrm>
          <a:prstGeom prst="rect">
            <a:avLst/>
          </a:prstGeom>
          <a:noFill/>
          <a:ln w="9525">
            <a:noFill/>
            <a:miter lim="800000"/>
            <a:headEnd/>
            <a:tailEnd/>
          </a:ln>
        </p:spPr>
      </p:pic>
      <p:graphicFrame>
        <p:nvGraphicFramePr>
          <p:cNvPr id="370692" name="Object 4"/>
          <p:cNvGraphicFramePr>
            <a:graphicFrameLocks noChangeAspect="1"/>
          </p:cNvGraphicFramePr>
          <p:nvPr/>
        </p:nvGraphicFramePr>
        <p:xfrm>
          <a:off x="4706938" y="5807075"/>
          <a:ext cx="3903662" cy="288925"/>
        </p:xfrm>
        <a:graphic>
          <a:graphicData uri="http://schemas.openxmlformats.org/presentationml/2006/ole">
            <p:oleObj spid="_x0000_s494595" name="Equation" r:id="rId7" imgW="3251160" imgH="241200" progId="Equation.DSMT4">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8466" name="Picture 2"/>
          <p:cNvPicPr>
            <a:picLocks noChangeAspect="1" noChangeArrowheads="1"/>
          </p:cNvPicPr>
          <p:nvPr/>
        </p:nvPicPr>
        <p:blipFill>
          <a:blip r:embed="rId2" cstate="print"/>
          <a:srcRect/>
          <a:stretch>
            <a:fillRect/>
          </a:stretch>
        </p:blipFill>
        <p:spPr bwMode="auto">
          <a:xfrm>
            <a:off x="5943600" y="5410200"/>
            <a:ext cx="3059113" cy="582613"/>
          </a:xfrm>
          <a:prstGeom prst="rect">
            <a:avLst/>
          </a:prstGeom>
          <a:noFill/>
          <a:ln w="9525">
            <a:noFill/>
            <a:miter lim="800000"/>
            <a:headEnd/>
            <a:tailEnd/>
          </a:ln>
          <a:effectLst/>
        </p:spPr>
      </p:pic>
      <p:sp>
        <p:nvSpPr>
          <p:cNvPr id="2238467" name="Rectangle 3"/>
          <p:cNvSpPr>
            <a:spLocks noChangeArrowheads="1"/>
          </p:cNvSpPr>
          <p:nvPr/>
        </p:nvSpPr>
        <p:spPr bwMode="auto">
          <a:xfrm>
            <a:off x="0" y="0"/>
            <a:ext cx="9144000" cy="688975"/>
          </a:xfrm>
          <a:prstGeom prst="rect">
            <a:avLst/>
          </a:prstGeom>
          <a:noFill/>
          <a:ln w="9525" algn="ctr">
            <a:noFill/>
            <a:miter lim="800000"/>
            <a:headEnd/>
            <a:tailEnd/>
          </a:ln>
          <a:effectLst/>
        </p:spPr>
        <p:txBody>
          <a:bodyPr tIns="54000" anchorCtr="1"/>
          <a:lstStyle/>
          <a:p>
            <a:pPr algn="l"/>
            <a:r>
              <a:rPr lang="en-US" altLang="zh-CN" b="1" dirty="0">
                <a:solidFill>
                  <a:schemeClr val="accent2"/>
                </a:solidFill>
                <a:latin typeface="Times New Roman" pitchFamily="18" charset="0"/>
                <a:cs typeface="Times New Roman" pitchFamily="18" charset="0"/>
              </a:rPr>
              <a:t>                   </a:t>
            </a:r>
            <a:r>
              <a:rPr lang="en-US" altLang="zh-CN" b="1" dirty="0" smtClean="0">
                <a:solidFill>
                  <a:schemeClr val="accent2"/>
                </a:solidFill>
                <a:latin typeface="Times New Roman" pitchFamily="18" charset="0"/>
                <a:cs typeface="Times New Roman" pitchFamily="18" charset="0"/>
              </a:rPr>
              <a:t>    Correlation analysis using macroscopic quantity </a:t>
            </a:r>
            <a:br>
              <a:rPr lang="en-US" altLang="zh-CN" b="1" dirty="0" smtClean="0">
                <a:solidFill>
                  <a:schemeClr val="accent2"/>
                </a:solidFill>
                <a:latin typeface="Times New Roman" pitchFamily="18" charset="0"/>
                <a:cs typeface="Times New Roman" pitchFamily="18" charset="0"/>
              </a:rPr>
            </a:br>
            <a:r>
              <a:rPr lang="en-US" altLang="zh-CN" b="1" dirty="0" smtClean="0">
                <a:solidFill>
                  <a:schemeClr val="accent2"/>
                </a:solidFill>
                <a:latin typeface="Times New Roman" pitchFamily="18" charset="0"/>
                <a:cs typeface="Times New Roman" pitchFamily="18" charset="0"/>
              </a:rPr>
              <a:t>                       input in Nuclear Energy </a:t>
            </a:r>
            <a:r>
              <a:rPr lang="en-US" altLang="zh-CN" b="1" dirty="0">
                <a:solidFill>
                  <a:schemeClr val="accent2"/>
                </a:solidFill>
                <a:latin typeface="Times New Roman" pitchFamily="18" charset="0"/>
                <a:cs typeface="Times New Roman" pitchFamily="18" charset="0"/>
              </a:rPr>
              <a:t>Density Functional</a:t>
            </a:r>
          </a:p>
        </p:txBody>
      </p:sp>
      <p:pic>
        <p:nvPicPr>
          <p:cNvPr id="2238468" name="Picture 4"/>
          <p:cNvPicPr>
            <a:picLocks noChangeAspect="1" noChangeArrowheads="1"/>
          </p:cNvPicPr>
          <p:nvPr/>
        </p:nvPicPr>
        <p:blipFill>
          <a:blip r:embed="rId3" cstate="print"/>
          <a:srcRect/>
          <a:stretch>
            <a:fillRect/>
          </a:stretch>
        </p:blipFill>
        <p:spPr bwMode="auto">
          <a:xfrm>
            <a:off x="2149475" y="1322388"/>
            <a:ext cx="3817937" cy="1801812"/>
          </a:xfrm>
          <a:prstGeom prst="rect">
            <a:avLst/>
          </a:prstGeom>
          <a:noFill/>
          <a:ln w="57150" cmpd="thinThick">
            <a:solidFill>
              <a:srgbClr val="FF0000"/>
            </a:solidFill>
            <a:miter lim="800000"/>
            <a:headEnd/>
            <a:tailEnd/>
          </a:ln>
          <a:effectLst/>
        </p:spPr>
      </p:pic>
      <p:sp>
        <p:nvSpPr>
          <p:cNvPr id="2238469" name="Text Box 5"/>
          <p:cNvSpPr txBox="1">
            <a:spLocks noChangeArrowheads="1"/>
          </p:cNvSpPr>
          <p:nvPr/>
        </p:nvSpPr>
        <p:spPr bwMode="auto">
          <a:xfrm>
            <a:off x="2362200" y="838200"/>
            <a:ext cx="3468688" cy="396875"/>
          </a:xfrm>
          <a:prstGeom prst="rect">
            <a:avLst/>
          </a:prstGeom>
          <a:noFill/>
          <a:ln w="9525">
            <a:noFill/>
            <a:miter lim="800000"/>
            <a:headEnd/>
            <a:tailEnd/>
          </a:ln>
          <a:effectLst/>
        </p:spPr>
        <p:txBody>
          <a:bodyPr wrap="none" anchor="b">
            <a:spAutoFit/>
          </a:bodyPr>
          <a:lstStyle/>
          <a:p>
            <a:r>
              <a:rPr kumimoji="1" lang="en-US" altLang="zh-CN" sz="2000" dirty="0">
                <a:solidFill>
                  <a:srgbClr val="FF3300"/>
                </a:solidFill>
                <a:latin typeface="Arial Unicode MS" pitchFamily="34" charset="-122"/>
                <a:ea typeface="宋体" pitchFamily="2" charset="-122"/>
              </a:rPr>
              <a:t>Standard </a:t>
            </a:r>
            <a:r>
              <a:rPr kumimoji="1" lang="en-US" altLang="zh-CN" sz="2000" dirty="0" err="1">
                <a:solidFill>
                  <a:srgbClr val="FF3300"/>
                </a:solidFill>
                <a:latin typeface="Arial Unicode MS" pitchFamily="34" charset="-122"/>
                <a:ea typeface="宋体" pitchFamily="2" charset="-122"/>
              </a:rPr>
              <a:t>Skyrme</a:t>
            </a:r>
            <a:r>
              <a:rPr kumimoji="1" lang="en-US" altLang="zh-CN" sz="2000" dirty="0">
                <a:solidFill>
                  <a:srgbClr val="FF3300"/>
                </a:solidFill>
                <a:latin typeface="Arial Unicode MS" pitchFamily="34" charset="-122"/>
                <a:ea typeface="宋体" pitchFamily="2" charset="-122"/>
              </a:rPr>
              <a:t> Interaction:</a:t>
            </a:r>
          </a:p>
        </p:txBody>
      </p:sp>
      <p:grpSp>
        <p:nvGrpSpPr>
          <p:cNvPr id="2" name="Group 6"/>
          <p:cNvGrpSpPr>
            <a:grpSpLocks/>
          </p:cNvGrpSpPr>
          <p:nvPr/>
        </p:nvGrpSpPr>
        <p:grpSpPr bwMode="auto">
          <a:xfrm>
            <a:off x="1828800" y="3200400"/>
            <a:ext cx="4519612" cy="1855788"/>
            <a:chOff x="1156" y="2878"/>
            <a:chExt cx="3039" cy="1285"/>
          </a:xfrm>
        </p:grpSpPr>
        <p:pic>
          <p:nvPicPr>
            <p:cNvPr id="2238471" name="Picture 7"/>
            <p:cNvPicPr>
              <a:picLocks noChangeAspect="1" noChangeArrowheads="1"/>
            </p:cNvPicPr>
            <p:nvPr/>
          </p:nvPicPr>
          <p:blipFill>
            <a:blip r:embed="rId4" cstate="print"/>
            <a:srcRect/>
            <a:stretch>
              <a:fillRect/>
            </a:stretch>
          </p:blipFill>
          <p:spPr bwMode="auto">
            <a:xfrm>
              <a:off x="1156" y="2878"/>
              <a:ext cx="3039" cy="1142"/>
            </a:xfrm>
            <a:prstGeom prst="rect">
              <a:avLst/>
            </a:prstGeom>
            <a:noFill/>
            <a:ln w="9525">
              <a:noFill/>
              <a:miter lim="800000"/>
              <a:headEnd/>
              <a:tailEnd/>
            </a:ln>
            <a:effectLst/>
          </p:spPr>
        </p:pic>
        <p:sp>
          <p:nvSpPr>
            <p:cNvPr id="2238472" name="Text Box 8"/>
            <p:cNvSpPr txBox="1">
              <a:spLocks noChangeArrowheads="1"/>
            </p:cNvSpPr>
            <p:nvPr/>
          </p:nvSpPr>
          <p:spPr bwMode="auto">
            <a:xfrm>
              <a:off x="2148" y="3348"/>
              <a:ext cx="1507" cy="445"/>
            </a:xfrm>
            <a:prstGeom prst="rect">
              <a:avLst/>
            </a:prstGeom>
            <a:noFill/>
            <a:ln w="9525">
              <a:noFill/>
              <a:miter lim="800000"/>
              <a:headEnd/>
              <a:tailEnd/>
            </a:ln>
            <a:effectLst/>
          </p:spPr>
          <p:txBody>
            <a:bodyPr wrap="none" anchor="b">
              <a:spAutoFit/>
            </a:bodyPr>
            <a:lstStyle/>
            <a:p>
              <a:r>
                <a:rPr kumimoji="1" lang="en-US" altLang="zh-CN" sz="3600">
                  <a:solidFill>
                    <a:srgbClr val="FF3300"/>
                  </a:solidFill>
                  <a:latin typeface="Arial Unicode MS" pitchFamily="34" charset="-122"/>
                  <a:ea typeface="宋体" pitchFamily="2" charset="-122"/>
                </a:rPr>
                <a:t>_________</a:t>
              </a:r>
            </a:p>
          </p:txBody>
        </p:sp>
        <p:pic>
          <p:nvPicPr>
            <p:cNvPr id="2238473" name="Picture 9"/>
            <p:cNvPicPr>
              <a:picLocks noChangeAspect="1" noChangeArrowheads="1"/>
            </p:cNvPicPr>
            <p:nvPr/>
          </p:nvPicPr>
          <p:blipFill>
            <a:blip r:embed="rId5" cstate="print"/>
            <a:srcRect/>
            <a:stretch>
              <a:fillRect/>
            </a:stretch>
          </p:blipFill>
          <p:spPr bwMode="auto">
            <a:xfrm>
              <a:off x="1174" y="4047"/>
              <a:ext cx="784" cy="116"/>
            </a:xfrm>
            <a:prstGeom prst="rect">
              <a:avLst/>
            </a:prstGeom>
            <a:noFill/>
            <a:ln w="9525">
              <a:noFill/>
              <a:miter lim="800000"/>
              <a:headEnd/>
              <a:tailEnd/>
            </a:ln>
            <a:effectLst/>
          </p:spPr>
        </p:pic>
      </p:grpSp>
      <p:pic>
        <p:nvPicPr>
          <p:cNvPr id="2238474" name="Picture 10"/>
          <p:cNvPicPr>
            <a:picLocks noChangeAspect="1" noChangeArrowheads="1"/>
          </p:cNvPicPr>
          <p:nvPr/>
        </p:nvPicPr>
        <p:blipFill>
          <a:blip r:embed="rId6" cstate="print"/>
          <a:srcRect/>
          <a:stretch>
            <a:fillRect/>
          </a:stretch>
        </p:blipFill>
        <p:spPr bwMode="auto">
          <a:xfrm>
            <a:off x="2971800" y="5129213"/>
            <a:ext cx="3403600" cy="357187"/>
          </a:xfrm>
          <a:prstGeom prst="rect">
            <a:avLst/>
          </a:prstGeom>
          <a:noFill/>
          <a:ln w="38100">
            <a:solidFill>
              <a:schemeClr val="accent2"/>
            </a:solidFill>
            <a:miter lim="800000"/>
            <a:headEnd/>
            <a:tailEnd/>
          </a:ln>
          <a:effectLst/>
        </p:spPr>
      </p:pic>
      <p:pic>
        <p:nvPicPr>
          <p:cNvPr id="2238475" name="Picture 11"/>
          <p:cNvPicPr>
            <a:picLocks noChangeAspect="1" noChangeArrowheads="1"/>
          </p:cNvPicPr>
          <p:nvPr/>
        </p:nvPicPr>
        <p:blipFill>
          <a:blip r:embed="rId7" cstate="print"/>
          <a:srcRect/>
          <a:stretch>
            <a:fillRect/>
          </a:stretch>
        </p:blipFill>
        <p:spPr bwMode="auto">
          <a:xfrm>
            <a:off x="914400" y="6064250"/>
            <a:ext cx="7358063" cy="336550"/>
          </a:xfrm>
          <a:prstGeom prst="rect">
            <a:avLst/>
          </a:prstGeom>
          <a:noFill/>
          <a:ln w="38100">
            <a:solidFill>
              <a:srgbClr val="FF0000"/>
            </a:solidFill>
            <a:miter lim="800000"/>
            <a:headEnd/>
            <a:tailEnd/>
          </a:ln>
          <a:effectLst/>
        </p:spPr>
      </p:pic>
      <p:sp>
        <p:nvSpPr>
          <p:cNvPr id="2238476" name="AutoShape 12"/>
          <p:cNvSpPr>
            <a:spLocks noChangeArrowheads="1"/>
          </p:cNvSpPr>
          <p:nvPr/>
        </p:nvSpPr>
        <p:spPr bwMode="auto">
          <a:xfrm>
            <a:off x="4343400" y="5538788"/>
            <a:ext cx="457200" cy="481012"/>
          </a:xfrm>
          <a:prstGeom prst="upDownArrow">
            <a:avLst>
              <a:gd name="adj1" fmla="val 50000"/>
              <a:gd name="adj2" fmla="val 21042"/>
            </a:avLst>
          </a:prstGeom>
          <a:solidFill>
            <a:srgbClr val="DDDDDD"/>
          </a:solidFill>
          <a:ln w="28575" algn="ctr">
            <a:solidFill>
              <a:srgbClr val="922706"/>
            </a:solidFill>
            <a:miter lim="800000"/>
            <a:headEnd/>
            <a:tailEnd/>
          </a:ln>
          <a:effectLst/>
        </p:spPr>
        <p:txBody>
          <a:bodyPr lIns="90000" tIns="46800" rIns="90000" bIns="46800" anchor="ctr">
            <a:spAutoFit/>
          </a:bodyPr>
          <a:lstStyle/>
          <a:p>
            <a:endParaRPr lang="zh-CN" altLang="en-US"/>
          </a:p>
        </p:txBody>
      </p:sp>
      <p:sp>
        <p:nvSpPr>
          <p:cNvPr id="2238477" name="Text Box 13"/>
          <p:cNvSpPr txBox="1">
            <a:spLocks noChangeArrowheads="1"/>
          </p:cNvSpPr>
          <p:nvPr/>
        </p:nvSpPr>
        <p:spPr bwMode="auto">
          <a:xfrm>
            <a:off x="76200" y="5059363"/>
            <a:ext cx="2895600" cy="427037"/>
          </a:xfrm>
          <a:prstGeom prst="rect">
            <a:avLst/>
          </a:prstGeom>
          <a:noFill/>
          <a:ln w="9525">
            <a:noFill/>
            <a:miter lim="800000"/>
            <a:headEnd/>
            <a:tailEnd/>
          </a:ln>
          <a:effectLst/>
        </p:spPr>
        <p:txBody>
          <a:bodyPr>
            <a:spAutoFit/>
          </a:bodyPr>
          <a:lstStyle/>
          <a:p>
            <a:pPr marL="457200" indent="-457200" algn="l"/>
            <a:r>
              <a:rPr kumimoji="1" lang="en-US" altLang="zh-CN" sz="2200" b="1">
                <a:solidFill>
                  <a:schemeClr val="accent2"/>
                </a:solidFill>
                <a:latin typeface="Times New Roman" pitchFamily="18" charset="0"/>
                <a:ea typeface="宋体" pitchFamily="2" charset="-122"/>
              </a:rPr>
              <a:t>9 Skyrme parameters:</a:t>
            </a:r>
            <a:endParaRPr kumimoji="1" lang="en-US" altLang="zh-CN" sz="2200" b="1">
              <a:solidFill>
                <a:srgbClr val="FF3300"/>
              </a:solidFill>
              <a:latin typeface="Times New Roman" pitchFamily="18" charset="0"/>
              <a:ea typeface="宋体" pitchFamily="2" charset="-122"/>
            </a:endParaRPr>
          </a:p>
        </p:txBody>
      </p:sp>
      <p:sp>
        <p:nvSpPr>
          <p:cNvPr id="2238478" name="Text Box 14"/>
          <p:cNvSpPr txBox="1">
            <a:spLocks noChangeArrowheads="1"/>
          </p:cNvSpPr>
          <p:nvPr/>
        </p:nvSpPr>
        <p:spPr bwMode="auto">
          <a:xfrm>
            <a:off x="76200" y="5562600"/>
            <a:ext cx="4876800" cy="427038"/>
          </a:xfrm>
          <a:prstGeom prst="rect">
            <a:avLst/>
          </a:prstGeom>
          <a:noFill/>
          <a:ln w="9525">
            <a:noFill/>
            <a:miter lim="800000"/>
            <a:headEnd/>
            <a:tailEnd/>
          </a:ln>
          <a:effectLst/>
        </p:spPr>
        <p:txBody>
          <a:bodyPr>
            <a:spAutoFit/>
          </a:bodyPr>
          <a:lstStyle/>
          <a:p>
            <a:pPr marL="457200" indent="-457200" algn="l"/>
            <a:r>
              <a:rPr kumimoji="1" lang="en-US" altLang="zh-CN" sz="2200" b="1">
                <a:solidFill>
                  <a:srgbClr val="FF3300"/>
                </a:solidFill>
                <a:latin typeface="Times New Roman" pitchFamily="18" charset="0"/>
                <a:ea typeface="宋体" pitchFamily="2" charset="-122"/>
              </a:rPr>
              <a:t>9 macroscopic nuclear properties:</a:t>
            </a:r>
          </a:p>
        </p:txBody>
      </p:sp>
      <p:sp>
        <p:nvSpPr>
          <p:cNvPr id="2238479" name="Text Box 15"/>
          <p:cNvSpPr txBox="1">
            <a:spLocks noChangeArrowheads="1"/>
          </p:cNvSpPr>
          <p:nvPr/>
        </p:nvSpPr>
        <p:spPr bwMode="auto">
          <a:xfrm>
            <a:off x="6200775" y="1127125"/>
            <a:ext cx="2562225" cy="1311275"/>
          </a:xfrm>
          <a:prstGeom prst="rect">
            <a:avLst/>
          </a:prstGeom>
          <a:noFill/>
          <a:ln w="28575" algn="ctr">
            <a:noFill/>
            <a:miter lim="800000"/>
            <a:headEnd/>
            <a:tailEnd/>
          </a:ln>
          <a:effectLst/>
        </p:spPr>
        <p:txBody>
          <a:bodyPr wrap="none" lIns="90000" tIns="46800" rIns="90000" bIns="46800">
            <a:spAutoFit/>
          </a:bodyPr>
          <a:lstStyle/>
          <a:p>
            <a:r>
              <a:rPr lang="en-US" altLang="zh-CN" sz="2000" dirty="0">
                <a:solidFill>
                  <a:schemeClr val="accent2"/>
                </a:solidFill>
              </a:rPr>
              <a:t>There are more than </a:t>
            </a:r>
          </a:p>
          <a:p>
            <a:r>
              <a:rPr lang="en-US" altLang="zh-CN" sz="2000" dirty="0">
                <a:solidFill>
                  <a:srgbClr val="FF33CC"/>
                </a:solidFill>
              </a:rPr>
              <a:t>120</a:t>
            </a:r>
            <a:r>
              <a:rPr lang="en-US" altLang="zh-CN" sz="2000" dirty="0">
                <a:solidFill>
                  <a:schemeClr val="accent2"/>
                </a:solidFill>
              </a:rPr>
              <a:t> sets of </a:t>
            </a:r>
            <a:r>
              <a:rPr lang="en-US" altLang="zh-CN" sz="2000" dirty="0" err="1">
                <a:solidFill>
                  <a:schemeClr val="accent2"/>
                </a:solidFill>
              </a:rPr>
              <a:t>Skyrme</a:t>
            </a:r>
            <a:r>
              <a:rPr lang="en-US" altLang="zh-CN" sz="2000" dirty="0">
                <a:solidFill>
                  <a:schemeClr val="accent2"/>
                </a:solidFill>
              </a:rPr>
              <a:t>- </a:t>
            </a:r>
          </a:p>
          <a:p>
            <a:r>
              <a:rPr lang="en-US" altLang="zh-CN" sz="2000" dirty="0">
                <a:solidFill>
                  <a:schemeClr val="accent2"/>
                </a:solidFill>
              </a:rPr>
              <a:t>like Interactions in </a:t>
            </a:r>
          </a:p>
          <a:p>
            <a:r>
              <a:rPr lang="en-US" altLang="zh-CN" sz="2000" dirty="0">
                <a:solidFill>
                  <a:schemeClr val="accent2"/>
                </a:solidFill>
              </a:rPr>
              <a:t>the literature</a:t>
            </a:r>
          </a:p>
        </p:txBody>
      </p:sp>
      <p:sp>
        <p:nvSpPr>
          <p:cNvPr id="2238481" name="Text Box 17"/>
          <p:cNvSpPr txBox="1">
            <a:spLocks noChangeArrowheads="1"/>
          </p:cNvSpPr>
          <p:nvPr/>
        </p:nvSpPr>
        <p:spPr bwMode="auto">
          <a:xfrm>
            <a:off x="6239305" y="2362200"/>
            <a:ext cx="2676095" cy="1479509"/>
          </a:xfrm>
          <a:prstGeom prst="rect">
            <a:avLst/>
          </a:prstGeom>
          <a:noFill/>
          <a:ln w="28575" algn="ctr">
            <a:noFill/>
            <a:miter lim="800000"/>
            <a:headEnd/>
            <a:tailEnd/>
          </a:ln>
          <a:effectLst/>
        </p:spPr>
        <p:txBody>
          <a:bodyPr wrap="none" lIns="90000" tIns="46800" rIns="90000" bIns="46800">
            <a:spAutoFit/>
          </a:bodyPr>
          <a:lstStyle/>
          <a:p>
            <a:r>
              <a:rPr lang="en-US" altLang="zh-CN" sz="1800" b="1" dirty="0" err="1">
                <a:solidFill>
                  <a:srgbClr val="0000FF"/>
                </a:solidFill>
                <a:latin typeface="Times New Roman" pitchFamily="18" charset="0"/>
              </a:rPr>
              <a:t>Agrawal</a:t>
            </a:r>
            <a:r>
              <a:rPr lang="en-US" altLang="zh-CN" sz="1800" b="1" dirty="0">
                <a:solidFill>
                  <a:srgbClr val="0000FF"/>
                </a:solidFill>
                <a:latin typeface="Times New Roman" pitchFamily="18" charset="0"/>
              </a:rPr>
              <a:t>/</a:t>
            </a:r>
            <a:r>
              <a:rPr lang="en-US" altLang="zh-CN" sz="1800" b="1" dirty="0" err="1">
                <a:solidFill>
                  <a:srgbClr val="0000FF"/>
                </a:solidFill>
                <a:latin typeface="Times New Roman" pitchFamily="18" charset="0"/>
              </a:rPr>
              <a:t>Shlomo</a:t>
            </a:r>
            <a:r>
              <a:rPr lang="en-US" altLang="zh-CN" sz="1800" b="1" dirty="0">
                <a:solidFill>
                  <a:srgbClr val="0000FF"/>
                </a:solidFill>
                <a:latin typeface="Times New Roman" pitchFamily="18" charset="0"/>
              </a:rPr>
              <a:t>/Kim Au</a:t>
            </a:r>
          </a:p>
          <a:p>
            <a:r>
              <a:rPr lang="en-US" altLang="zh-CN" sz="1800" b="1" dirty="0">
                <a:solidFill>
                  <a:srgbClr val="0000FF"/>
                </a:solidFill>
                <a:latin typeface="Times New Roman" pitchFamily="18" charset="0"/>
              </a:rPr>
              <a:t>PRC72, 014310 (2005)</a:t>
            </a:r>
          </a:p>
          <a:p>
            <a:endParaRPr lang="en-US" altLang="zh-CN" sz="1800" b="1" dirty="0">
              <a:solidFill>
                <a:srgbClr val="0000FF"/>
              </a:solidFill>
              <a:latin typeface="Times New Roman" pitchFamily="18" charset="0"/>
            </a:endParaRPr>
          </a:p>
          <a:p>
            <a:r>
              <a:rPr lang="en-US" altLang="zh-CN" sz="1800" b="1" dirty="0">
                <a:solidFill>
                  <a:srgbClr val="0000FF"/>
                </a:solidFill>
                <a:latin typeface="Times New Roman" pitchFamily="18" charset="0"/>
              </a:rPr>
              <a:t>Yoshida/Sagawa</a:t>
            </a:r>
          </a:p>
          <a:p>
            <a:r>
              <a:rPr lang="en-US" altLang="zh-CN" sz="1800" b="1" dirty="0">
                <a:solidFill>
                  <a:srgbClr val="0000FF"/>
                </a:solidFill>
                <a:latin typeface="Times New Roman" pitchFamily="18" charset="0"/>
              </a:rPr>
              <a:t>PRC73, 044320 (2006)</a:t>
            </a:r>
          </a:p>
        </p:txBody>
      </p:sp>
      <p:sp>
        <p:nvSpPr>
          <p:cNvPr id="2238482" name="Text Box 18"/>
          <p:cNvSpPr txBox="1">
            <a:spLocks noChangeArrowheads="1"/>
          </p:cNvSpPr>
          <p:nvPr/>
        </p:nvSpPr>
        <p:spPr bwMode="auto">
          <a:xfrm>
            <a:off x="152400" y="3960813"/>
            <a:ext cx="1752600" cy="925511"/>
          </a:xfrm>
          <a:prstGeom prst="rect">
            <a:avLst/>
          </a:prstGeom>
          <a:noFill/>
          <a:ln w="28575" algn="ctr">
            <a:noFill/>
            <a:miter lim="800000"/>
            <a:headEnd/>
            <a:tailEnd/>
          </a:ln>
          <a:effectLst/>
        </p:spPr>
        <p:txBody>
          <a:bodyPr lIns="90000" tIns="46800" rIns="90000" bIns="46800">
            <a:spAutoFit/>
          </a:bodyPr>
          <a:lstStyle/>
          <a:p>
            <a:r>
              <a:rPr lang="en-US" altLang="zh-CN" sz="1800" b="1" dirty="0">
                <a:solidFill>
                  <a:srgbClr val="0000FF"/>
                </a:solidFill>
                <a:latin typeface="Times New Roman" pitchFamily="18" charset="0"/>
              </a:rPr>
              <a:t>Chen/Ko/Li/Xu</a:t>
            </a:r>
          </a:p>
          <a:p>
            <a:r>
              <a:rPr lang="en-US" altLang="zh-CN" sz="1800" b="1" dirty="0">
                <a:solidFill>
                  <a:srgbClr val="0000FF"/>
                </a:solidFill>
                <a:latin typeface="Times New Roman" pitchFamily="18" charset="0"/>
              </a:rPr>
              <a:t>PRC82, 024321(2010)</a:t>
            </a:r>
          </a:p>
        </p:txBody>
      </p:sp>
      <p:pic>
        <p:nvPicPr>
          <p:cNvPr id="18" name="Picture 15"/>
          <p:cNvPicPr>
            <a:picLocks noChangeAspect="1" noChangeArrowheads="1"/>
          </p:cNvPicPr>
          <p:nvPr/>
        </p:nvPicPr>
        <p:blipFill>
          <a:blip r:embed="rId8" cstate="print"/>
          <a:srcRect/>
          <a:stretch>
            <a:fillRect/>
          </a:stretch>
        </p:blipFill>
        <p:spPr bwMode="auto">
          <a:xfrm>
            <a:off x="6375400" y="3886199"/>
            <a:ext cx="2678114" cy="129550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6"/>
          <p:cNvSpPr>
            <a:spLocks noGrp="1" noChangeArrowheads="1"/>
          </p:cNvSpPr>
          <p:nvPr>
            <p:ph type="title"/>
          </p:nvPr>
        </p:nvSpPr>
        <p:spPr/>
        <p:txBody>
          <a:bodyPr/>
          <a:lstStyle/>
          <a:p>
            <a:pPr eaLnBrk="1" hangingPunct="1"/>
            <a:r>
              <a:rPr kumimoji="1" lang="en-US" altLang="zh-CN" sz="3600" dirty="0" smtClean="0">
                <a:solidFill>
                  <a:srgbClr val="132584"/>
                </a:solidFill>
                <a:latin typeface="Times New Roman" pitchFamily="18" charset="0"/>
                <a:ea typeface="黑体" pitchFamily="49" charset="-122"/>
                <a:cs typeface="Times New Roman" pitchFamily="18" charset="0"/>
              </a:rPr>
              <a:t>    Extrapolation to </a:t>
            </a:r>
            <a:r>
              <a:rPr kumimoji="1" lang="el-GR" altLang="zh-CN" sz="3600" dirty="0" smtClean="0">
                <a:solidFill>
                  <a:srgbClr val="132584"/>
                </a:solidFill>
                <a:latin typeface="Times New Roman" pitchFamily="18" charset="0"/>
                <a:ea typeface="黑体" pitchFamily="49" charset="-122"/>
                <a:cs typeface="Times New Roman" pitchFamily="18" charset="0"/>
              </a:rPr>
              <a:t>ρ</a:t>
            </a:r>
            <a:r>
              <a:rPr kumimoji="1" lang="en-US" altLang="zh-CN" sz="3600" baseline="-25000" dirty="0" smtClean="0">
                <a:solidFill>
                  <a:srgbClr val="132584"/>
                </a:solidFill>
                <a:latin typeface="Times New Roman" pitchFamily="18" charset="0"/>
                <a:ea typeface="黑体" pitchFamily="49" charset="-122"/>
                <a:cs typeface="Times New Roman" pitchFamily="18" charset="0"/>
              </a:rPr>
              <a:t>0</a:t>
            </a:r>
            <a:endParaRPr kumimoji="1" lang="zh-CN" altLang="en-US" sz="3600" baseline="-25000" dirty="0" smtClean="0">
              <a:solidFill>
                <a:srgbClr val="132584"/>
              </a:solidFill>
              <a:latin typeface="Times New Roman" pitchFamily="18" charset="0"/>
              <a:ea typeface="黑体" pitchFamily="49" charset="-122"/>
              <a:cs typeface="Times New Roman" pitchFamily="18" charset="0"/>
            </a:endParaRPr>
          </a:p>
        </p:txBody>
      </p:sp>
      <p:sp>
        <p:nvSpPr>
          <p:cNvPr id="4" name="TextBox 3"/>
          <p:cNvSpPr txBox="1">
            <a:spLocks noRot="1" noChangeAspect="1" noMove="1" noResize="1" noEditPoints="1" noAdjustHandles="1" noChangeArrowheads="1" noChangeShapeType="1" noTextEdit="1"/>
          </p:cNvSpPr>
          <p:nvPr/>
        </p:nvSpPr>
        <p:spPr>
          <a:xfrm>
            <a:off x="379828" y="2574388"/>
            <a:ext cx="3756074" cy="1378006"/>
          </a:xfrm>
          <a:prstGeom prst="rect">
            <a:avLst/>
          </a:prstGeom>
          <a:blipFill rotWithShape="1">
            <a:blip r:embed="rId4" cstate="print"/>
            <a:stretch>
              <a:fillRect l="-1299" t="-2212" b="-5752"/>
            </a:stretch>
          </a:blipFill>
        </p:spPr>
        <p:txBody>
          <a:bodyPr/>
          <a:lstStyle/>
          <a:p>
            <a:r>
              <a:rPr lang="zh-CN" altLang="en-US">
                <a:noFill/>
              </a:rPr>
              <a:t> </a:t>
            </a:r>
          </a:p>
        </p:txBody>
      </p:sp>
      <p:sp>
        <p:nvSpPr>
          <p:cNvPr id="7" name="TextBox 6"/>
          <p:cNvSpPr txBox="1"/>
          <p:nvPr/>
        </p:nvSpPr>
        <p:spPr>
          <a:xfrm>
            <a:off x="25400" y="977900"/>
            <a:ext cx="9067800" cy="707886"/>
          </a:xfrm>
          <a:prstGeom prst="rect">
            <a:avLst/>
          </a:prstGeom>
          <a:noFill/>
          <a:ln w="15875">
            <a:noFill/>
          </a:ln>
        </p:spPr>
        <p:txBody>
          <a:bodyPr wrap="square" rtlCol="0">
            <a:spAutoFit/>
          </a:bodyPr>
          <a:lstStyle/>
          <a:p>
            <a:pPr algn="l"/>
            <a:r>
              <a:rPr lang="en-US" altLang="zh-CN" sz="2000" b="1" dirty="0" smtClean="0">
                <a:solidFill>
                  <a:schemeClr val="accent2"/>
                </a:solidFill>
                <a:latin typeface="Times New Roman" pitchFamily="18" charset="0"/>
                <a:cs typeface="Times New Roman" pitchFamily="18" charset="0"/>
              </a:rPr>
              <a:t>A fixed value of E</a:t>
            </a:r>
            <a:r>
              <a:rPr lang="en-US" altLang="zh-CN" sz="2000" b="1" baseline="-25000" dirty="0" smtClean="0">
                <a:solidFill>
                  <a:schemeClr val="accent2"/>
                </a:solidFill>
                <a:latin typeface="Times New Roman" pitchFamily="18" charset="0"/>
                <a:cs typeface="Times New Roman" pitchFamily="18" charset="0"/>
              </a:rPr>
              <a:t>sym</a:t>
            </a:r>
            <a:r>
              <a:rPr lang="en-US" altLang="zh-CN" sz="2000" b="1" dirty="0" smtClean="0">
                <a:solidFill>
                  <a:schemeClr val="accent2"/>
                </a:solidFill>
                <a:latin typeface="Times New Roman" pitchFamily="18" charset="0"/>
                <a:cs typeface="Times New Roman" pitchFamily="18" charset="0"/>
              </a:rPr>
              <a:t>(</a:t>
            </a:r>
            <a:r>
              <a:rPr lang="el-GR" altLang="zh-CN" sz="2000" b="1" dirty="0" smtClean="0">
                <a:solidFill>
                  <a:schemeClr val="accent2"/>
                </a:solidFill>
                <a:latin typeface="Times New Roman" pitchFamily="18" charset="0"/>
                <a:cs typeface="Times New Roman" pitchFamily="18" charset="0"/>
              </a:rPr>
              <a:t>ρ</a:t>
            </a:r>
            <a:r>
              <a:rPr lang="en-US" altLang="zh-CN" sz="2000" b="1" baseline="-25000" dirty="0" smtClean="0">
                <a:solidFill>
                  <a:schemeClr val="accent2"/>
                </a:solidFill>
                <a:latin typeface="Times New Roman" pitchFamily="18" charset="0"/>
                <a:cs typeface="Times New Roman" pitchFamily="18" charset="0"/>
              </a:rPr>
              <a:t>c</a:t>
            </a:r>
            <a:r>
              <a:rPr lang="en-US" altLang="zh-CN" sz="2000" b="1" dirty="0" smtClean="0">
                <a:solidFill>
                  <a:schemeClr val="accent2"/>
                </a:solidFill>
                <a:latin typeface="Times New Roman" pitchFamily="18" charset="0"/>
                <a:cs typeface="Times New Roman" pitchFamily="18" charset="0"/>
              </a:rPr>
              <a:t>) at </a:t>
            </a:r>
            <a:r>
              <a:rPr lang="el-GR" altLang="zh-CN" sz="2000" b="1" dirty="0" smtClean="0">
                <a:solidFill>
                  <a:schemeClr val="accent2"/>
                </a:solidFill>
                <a:latin typeface="Times New Roman" pitchFamily="18" charset="0"/>
                <a:cs typeface="Times New Roman" pitchFamily="18" charset="0"/>
              </a:rPr>
              <a:t>ρ</a:t>
            </a:r>
            <a:r>
              <a:rPr lang="en-US" altLang="zh-CN" sz="2000" b="1" baseline="-25000" dirty="0" smtClean="0">
                <a:solidFill>
                  <a:schemeClr val="accent2"/>
                </a:solidFill>
                <a:latin typeface="Times New Roman" pitchFamily="18" charset="0"/>
                <a:cs typeface="Times New Roman" pitchFamily="18" charset="0"/>
              </a:rPr>
              <a:t>c</a:t>
            </a:r>
            <a:r>
              <a:rPr lang="en-US" altLang="zh-CN" sz="2000" b="1" dirty="0" smtClean="0">
                <a:solidFill>
                  <a:schemeClr val="accent2"/>
                </a:solidFill>
                <a:latin typeface="Times New Roman" pitchFamily="18" charset="0"/>
                <a:cs typeface="Times New Roman" pitchFamily="18" charset="0"/>
              </a:rPr>
              <a:t> =0.11 fm</a:t>
            </a:r>
            <a:r>
              <a:rPr lang="en-US" altLang="zh-CN" sz="2000" b="1" baseline="30000" dirty="0" smtClean="0">
                <a:solidFill>
                  <a:schemeClr val="accent2"/>
                </a:solidFill>
                <a:latin typeface="Times New Roman" pitchFamily="18" charset="0"/>
                <a:cs typeface="Times New Roman" pitchFamily="18" charset="0"/>
              </a:rPr>
              <a:t>-3</a:t>
            </a:r>
            <a:r>
              <a:rPr lang="en-US" altLang="zh-CN" sz="2000" b="1" dirty="0" smtClean="0">
                <a:solidFill>
                  <a:schemeClr val="accent2"/>
                </a:solidFill>
                <a:latin typeface="Times New Roman" pitchFamily="18" charset="0"/>
                <a:cs typeface="Times New Roman" pitchFamily="18" charset="0"/>
              </a:rPr>
              <a:t> leads to a </a:t>
            </a:r>
            <a:r>
              <a:rPr lang="en-US" altLang="zh-CN" sz="2000" b="1" dirty="0" smtClean="0">
                <a:solidFill>
                  <a:srgbClr val="FF0000"/>
                </a:solidFill>
                <a:latin typeface="Times New Roman" pitchFamily="18" charset="0"/>
                <a:cs typeface="Times New Roman" pitchFamily="18" charset="0"/>
              </a:rPr>
              <a:t>positive</a:t>
            </a:r>
            <a:r>
              <a:rPr lang="en-US" altLang="zh-CN" sz="2000" b="1" dirty="0" smtClean="0">
                <a:solidFill>
                  <a:schemeClr val="accent2"/>
                </a:solidFill>
                <a:latin typeface="Times New Roman" pitchFamily="18" charset="0"/>
                <a:cs typeface="Times New Roman" pitchFamily="18" charset="0"/>
              </a:rPr>
              <a:t> E</a:t>
            </a:r>
            <a:r>
              <a:rPr lang="en-US" altLang="zh-CN" sz="2000" b="1" baseline="-25000" dirty="0" smtClean="0">
                <a:solidFill>
                  <a:schemeClr val="accent2"/>
                </a:solidFill>
                <a:latin typeface="Times New Roman" pitchFamily="18" charset="0"/>
                <a:cs typeface="Times New Roman" pitchFamily="18" charset="0"/>
              </a:rPr>
              <a:t>sym</a:t>
            </a:r>
            <a:r>
              <a:rPr lang="en-US" altLang="zh-CN" sz="2000" b="1" dirty="0" smtClean="0">
                <a:solidFill>
                  <a:schemeClr val="accent2"/>
                </a:solidFill>
                <a:latin typeface="Times New Roman" pitchFamily="18" charset="0"/>
                <a:cs typeface="Times New Roman" pitchFamily="18" charset="0"/>
              </a:rPr>
              <a:t>(</a:t>
            </a:r>
            <a:r>
              <a:rPr lang="el-GR" altLang="zh-CN" sz="2000" b="1" dirty="0" smtClean="0">
                <a:solidFill>
                  <a:schemeClr val="accent2"/>
                </a:solidFill>
                <a:latin typeface="Times New Roman" pitchFamily="18" charset="0"/>
                <a:cs typeface="Times New Roman" pitchFamily="18" charset="0"/>
              </a:rPr>
              <a:t>ρ</a:t>
            </a:r>
            <a:r>
              <a:rPr lang="en-US" altLang="zh-CN" sz="2000" b="1" baseline="-25000" dirty="0" smtClean="0">
                <a:solidFill>
                  <a:schemeClr val="accent2"/>
                </a:solidFill>
                <a:latin typeface="Times New Roman" pitchFamily="18" charset="0"/>
                <a:cs typeface="Times New Roman" pitchFamily="18" charset="0"/>
              </a:rPr>
              <a:t>0</a:t>
            </a:r>
            <a:r>
              <a:rPr lang="en-US" altLang="zh-CN" sz="2000" b="1" dirty="0" smtClean="0">
                <a:solidFill>
                  <a:schemeClr val="accent2"/>
                </a:solidFill>
                <a:latin typeface="Times New Roman" pitchFamily="18" charset="0"/>
                <a:cs typeface="Times New Roman" pitchFamily="18" charset="0"/>
              </a:rPr>
              <a:t>) -L correlation </a:t>
            </a:r>
          </a:p>
          <a:p>
            <a:pPr algn="l"/>
            <a:r>
              <a:rPr lang="en-US" altLang="zh-CN" sz="2000" b="1" dirty="0" smtClean="0">
                <a:solidFill>
                  <a:schemeClr val="accent2"/>
                </a:solidFill>
                <a:latin typeface="Times New Roman" pitchFamily="18" charset="0"/>
                <a:cs typeface="Times New Roman" pitchFamily="18" charset="0"/>
              </a:rPr>
              <a:t>A fixed value of L(</a:t>
            </a:r>
            <a:r>
              <a:rPr lang="el-GR" altLang="zh-CN" sz="2000" b="1" dirty="0" smtClean="0">
                <a:solidFill>
                  <a:schemeClr val="accent2"/>
                </a:solidFill>
                <a:latin typeface="Times New Roman" pitchFamily="18" charset="0"/>
                <a:cs typeface="Times New Roman" pitchFamily="18" charset="0"/>
              </a:rPr>
              <a:t>ρ</a:t>
            </a:r>
            <a:r>
              <a:rPr lang="en-US" altLang="zh-CN" sz="2000" b="1" baseline="-25000" dirty="0" smtClean="0">
                <a:solidFill>
                  <a:schemeClr val="accent2"/>
                </a:solidFill>
                <a:latin typeface="Times New Roman" pitchFamily="18" charset="0"/>
                <a:cs typeface="Times New Roman" pitchFamily="18" charset="0"/>
              </a:rPr>
              <a:t>c</a:t>
            </a:r>
            <a:r>
              <a:rPr lang="en-US" altLang="zh-CN" sz="2000" b="1" dirty="0" smtClean="0">
                <a:solidFill>
                  <a:schemeClr val="accent2"/>
                </a:solidFill>
                <a:latin typeface="Times New Roman" pitchFamily="18" charset="0"/>
                <a:cs typeface="Times New Roman" pitchFamily="18" charset="0"/>
              </a:rPr>
              <a:t>) at </a:t>
            </a:r>
            <a:r>
              <a:rPr lang="el-GR" altLang="zh-CN" sz="2000" b="1" dirty="0" smtClean="0">
                <a:solidFill>
                  <a:schemeClr val="accent2"/>
                </a:solidFill>
                <a:latin typeface="Times New Roman" pitchFamily="18" charset="0"/>
                <a:cs typeface="Times New Roman" pitchFamily="18" charset="0"/>
              </a:rPr>
              <a:t>ρ</a:t>
            </a:r>
            <a:r>
              <a:rPr lang="en-US" altLang="zh-CN" sz="2000" b="1" baseline="-25000" dirty="0" smtClean="0">
                <a:solidFill>
                  <a:schemeClr val="accent2"/>
                </a:solidFill>
                <a:latin typeface="Times New Roman" pitchFamily="18" charset="0"/>
                <a:cs typeface="Times New Roman" pitchFamily="18" charset="0"/>
              </a:rPr>
              <a:t>c</a:t>
            </a:r>
            <a:r>
              <a:rPr lang="en-US" altLang="zh-CN" sz="2000" b="1" dirty="0" smtClean="0">
                <a:solidFill>
                  <a:schemeClr val="accent2"/>
                </a:solidFill>
                <a:latin typeface="Times New Roman" pitchFamily="18" charset="0"/>
                <a:cs typeface="Times New Roman" pitchFamily="18" charset="0"/>
              </a:rPr>
              <a:t> =0.11 fm</a:t>
            </a:r>
            <a:r>
              <a:rPr lang="en-US" altLang="zh-CN" sz="2000" b="1" baseline="30000" dirty="0" smtClean="0">
                <a:solidFill>
                  <a:schemeClr val="accent2"/>
                </a:solidFill>
                <a:latin typeface="Times New Roman" pitchFamily="18" charset="0"/>
                <a:cs typeface="Times New Roman" pitchFamily="18" charset="0"/>
              </a:rPr>
              <a:t>-3</a:t>
            </a:r>
            <a:r>
              <a:rPr lang="en-US" altLang="zh-CN" sz="2000" b="1" dirty="0" smtClean="0">
                <a:solidFill>
                  <a:schemeClr val="accent2"/>
                </a:solidFill>
                <a:latin typeface="Times New Roman" pitchFamily="18" charset="0"/>
                <a:cs typeface="Times New Roman" pitchFamily="18" charset="0"/>
              </a:rPr>
              <a:t> leads to a </a:t>
            </a:r>
            <a:r>
              <a:rPr lang="en-US" altLang="zh-CN" sz="2000" b="1" dirty="0" smtClean="0">
                <a:solidFill>
                  <a:srgbClr val="0000FF"/>
                </a:solidFill>
                <a:latin typeface="Times New Roman" pitchFamily="18" charset="0"/>
                <a:cs typeface="Times New Roman" pitchFamily="18" charset="0"/>
              </a:rPr>
              <a:t>negative</a:t>
            </a:r>
            <a:r>
              <a:rPr lang="en-US" altLang="zh-CN" sz="2000" b="1" dirty="0" smtClean="0">
                <a:solidFill>
                  <a:schemeClr val="accent2"/>
                </a:solidFill>
                <a:latin typeface="Times New Roman" pitchFamily="18" charset="0"/>
                <a:cs typeface="Times New Roman" pitchFamily="18" charset="0"/>
              </a:rPr>
              <a:t> E</a:t>
            </a:r>
            <a:r>
              <a:rPr lang="en-US" altLang="zh-CN" sz="2000" b="1" baseline="-25000" dirty="0" smtClean="0">
                <a:solidFill>
                  <a:schemeClr val="accent2"/>
                </a:solidFill>
                <a:latin typeface="Times New Roman" pitchFamily="18" charset="0"/>
                <a:cs typeface="Times New Roman" pitchFamily="18" charset="0"/>
              </a:rPr>
              <a:t>sym</a:t>
            </a:r>
            <a:r>
              <a:rPr lang="en-US" altLang="zh-CN" sz="2000" b="1" dirty="0" smtClean="0">
                <a:solidFill>
                  <a:schemeClr val="accent2"/>
                </a:solidFill>
                <a:latin typeface="Times New Roman" pitchFamily="18" charset="0"/>
                <a:cs typeface="Times New Roman" pitchFamily="18" charset="0"/>
              </a:rPr>
              <a:t>(</a:t>
            </a:r>
            <a:r>
              <a:rPr lang="el-GR" altLang="zh-CN" sz="2000" b="1" dirty="0" smtClean="0">
                <a:solidFill>
                  <a:schemeClr val="accent2"/>
                </a:solidFill>
                <a:latin typeface="Times New Roman" pitchFamily="18" charset="0"/>
                <a:cs typeface="Times New Roman" pitchFamily="18" charset="0"/>
              </a:rPr>
              <a:t>ρ</a:t>
            </a:r>
            <a:r>
              <a:rPr lang="en-US" altLang="zh-CN" sz="2000" b="1" baseline="-25000" dirty="0" smtClean="0">
                <a:solidFill>
                  <a:schemeClr val="accent2"/>
                </a:solidFill>
                <a:latin typeface="Times New Roman" pitchFamily="18" charset="0"/>
                <a:cs typeface="Times New Roman" pitchFamily="18" charset="0"/>
              </a:rPr>
              <a:t>0</a:t>
            </a:r>
            <a:r>
              <a:rPr lang="en-US" altLang="zh-CN" sz="2000" b="1" dirty="0" smtClean="0">
                <a:solidFill>
                  <a:schemeClr val="accent2"/>
                </a:solidFill>
                <a:latin typeface="Times New Roman" pitchFamily="18" charset="0"/>
                <a:cs typeface="Times New Roman" pitchFamily="18" charset="0"/>
              </a:rPr>
              <a:t>) -L correlation </a:t>
            </a:r>
            <a:endParaRPr lang="zh-CN" altLang="en-US" sz="2000" b="1" dirty="0" smtClean="0">
              <a:solidFill>
                <a:schemeClr val="accent2"/>
              </a:solidFill>
              <a:latin typeface="Times New Roman" pitchFamily="18" charset="0"/>
              <a:cs typeface="Times New Roman" pitchFamily="18" charset="0"/>
            </a:endParaRPr>
          </a:p>
        </p:txBody>
      </p:sp>
      <p:pic>
        <p:nvPicPr>
          <p:cNvPr id="130049" name="Picture 1"/>
          <p:cNvPicPr>
            <a:picLocks noChangeAspect="1" noChangeArrowheads="1"/>
          </p:cNvPicPr>
          <p:nvPr/>
        </p:nvPicPr>
        <p:blipFill>
          <a:blip r:embed="rId5" cstate="print"/>
          <a:srcRect/>
          <a:stretch>
            <a:fillRect/>
          </a:stretch>
        </p:blipFill>
        <p:spPr bwMode="auto">
          <a:xfrm>
            <a:off x="4267200" y="1715639"/>
            <a:ext cx="4724400" cy="4685161"/>
          </a:xfrm>
          <a:prstGeom prst="rect">
            <a:avLst/>
          </a:prstGeom>
          <a:noFill/>
          <a:ln w="9525">
            <a:noFill/>
            <a:miter lim="800000"/>
            <a:headEnd/>
            <a:tailEnd/>
          </a:ln>
        </p:spPr>
      </p:pic>
      <p:graphicFrame>
        <p:nvGraphicFramePr>
          <p:cNvPr id="201729" name="Object 1"/>
          <p:cNvGraphicFramePr>
            <a:graphicFrameLocks noChangeAspect="1"/>
          </p:cNvGraphicFramePr>
          <p:nvPr/>
        </p:nvGraphicFramePr>
        <p:xfrm>
          <a:off x="817563" y="5181600"/>
          <a:ext cx="2852737" cy="794469"/>
        </p:xfrm>
        <a:graphic>
          <a:graphicData uri="http://schemas.openxmlformats.org/presentationml/2006/ole">
            <p:oleObj spid="_x0000_s384002" name="Equation" r:id="rId6" imgW="1726920" imgH="482400" progId="Equation.DSMT4">
              <p:embed/>
            </p:oleObj>
          </a:graphicData>
        </a:graphic>
      </p:graphicFrame>
      <p:sp>
        <p:nvSpPr>
          <p:cNvPr id="8" name="下箭头 7"/>
          <p:cNvSpPr/>
          <p:nvPr/>
        </p:nvSpPr>
        <p:spPr bwMode="auto">
          <a:xfrm>
            <a:off x="1524000" y="4028594"/>
            <a:ext cx="1371600" cy="1076806"/>
          </a:xfrm>
          <a:prstGeom prst="downArrow">
            <a:avLst/>
          </a:prstGeom>
          <a:solidFill>
            <a:srgbClr val="DDDDDD"/>
          </a:solidFill>
          <a:ln w="28575" cap="flat" cmpd="sng" algn="ctr">
            <a:solidFill>
              <a:srgbClr val="922706"/>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Arial" charset="0"/>
              <a:ea typeface="黑体" pitchFamily="2" charset="-122"/>
            </a:endParaRPr>
          </a:p>
        </p:txBody>
      </p:sp>
      <p:sp>
        <p:nvSpPr>
          <p:cNvPr id="10" name="TextBox 9"/>
          <p:cNvSpPr txBox="1"/>
          <p:nvPr/>
        </p:nvSpPr>
        <p:spPr>
          <a:xfrm>
            <a:off x="838200" y="1792069"/>
            <a:ext cx="3429000" cy="646331"/>
          </a:xfrm>
          <a:prstGeom prst="rect">
            <a:avLst/>
          </a:prstGeom>
          <a:noFill/>
        </p:spPr>
        <p:txBody>
          <a:bodyPr wrap="square" rtlCol="0">
            <a:spAutoFit/>
          </a:bodyPr>
          <a:lstStyle/>
          <a:p>
            <a:r>
              <a:rPr lang="en-US" altLang="zh-CN" sz="1800" b="1" dirty="0" smtClean="0">
                <a:solidFill>
                  <a:srgbClr val="0000FF"/>
                </a:solidFill>
                <a:latin typeface="Times New Roman" pitchFamily="18" charset="0"/>
                <a:cs typeface="Times New Roman" pitchFamily="18" charset="0"/>
              </a:rPr>
              <a:t>Zhen Zhang and Lie-Wen Chen</a:t>
            </a:r>
          </a:p>
          <a:p>
            <a:r>
              <a:rPr lang="en-US" altLang="zh-CN" sz="1800" b="1" dirty="0" smtClean="0">
                <a:solidFill>
                  <a:srgbClr val="0000FF"/>
                </a:solidFill>
                <a:latin typeface="Times New Roman" pitchFamily="18" charset="0"/>
                <a:cs typeface="Times New Roman" pitchFamily="18" charset="0"/>
              </a:rPr>
              <a:t>arXiv:1302.5327</a:t>
            </a:r>
            <a:endParaRPr lang="zh-CN" altLang="en-US" sz="1800" b="1" dirty="0">
              <a:solidFill>
                <a:srgbClr val="0000FF"/>
              </a:solidFill>
              <a:latin typeface="Times New Roman" pitchFamily="18" charset="0"/>
              <a:cs typeface="Times New Roman" pitchFamily="18" charset="0"/>
            </a:endParaRPr>
          </a:p>
        </p:txBody>
      </p:sp>
      <p:sp>
        <p:nvSpPr>
          <p:cNvPr id="9" name="TextBox 8"/>
          <p:cNvSpPr txBox="1"/>
          <p:nvPr/>
        </p:nvSpPr>
        <p:spPr>
          <a:xfrm>
            <a:off x="76200" y="6059269"/>
            <a:ext cx="5486400" cy="646331"/>
          </a:xfrm>
          <a:prstGeom prst="rect">
            <a:avLst/>
          </a:prstGeom>
          <a:noFill/>
          <a:ln w="15875">
            <a:noFill/>
          </a:ln>
        </p:spPr>
        <p:txBody>
          <a:bodyPr wrap="square" rtlCol="0">
            <a:spAutoFit/>
          </a:bodyPr>
          <a:lstStyle/>
          <a:p>
            <a:pPr algn="l"/>
            <a:r>
              <a:rPr lang="en-US" altLang="zh-CN" sz="1800" b="1" dirty="0" smtClean="0">
                <a:solidFill>
                  <a:srgbClr val="0000FF"/>
                </a:solidFill>
                <a:latin typeface="Times New Roman" pitchFamily="18" charset="0"/>
                <a:cs typeface="Times New Roman" pitchFamily="18" charset="0"/>
              </a:rPr>
              <a:t>Nicely agree with the constraints from </a:t>
            </a:r>
            <a:r>
              <a:rPr lang="en-US" altLang="zh-CN" sz="1800" b="1" dirty="0" err="1" smtClean="0">
                <a:solidFill>
                  <a:srgbClr val="FF0000"/>
                </a:solidFill>
                <a:latin typeface="Times New Roman" pitchFamily="18" charset="0"/>
                <a:cs typeface="Times New Roman" pitchFamily="18" charset="0"/>
              </a:rPr>
              <a:t>IAS+NSKin</a:t>
            </a:r>
            <a:r>
              <a:rPr lang="en-US" altLang="zh-CN" sz="1800" b="1" dirty="0" smtClean="0">
                <a:solidFill>
                  <a:srgbClr val="0000FF"/>
                </a:solidFill>
                <a:latin typeface="Times New Roman" pitchFamily="18" charset="0"/>
                <a:cs typeface="Times New Roman" pitchFamily="18" charset="0"/>
              </a:rPr>
              <a:t> by P. </a:t>
            </a:r>
            <a:r>
              <a:rPr lang="en-US" altLang="zh-CN" sz="1800" b="1" dirty="0" err="1" smtClean="0">
                <a:solidFill>
                  <a:srgbClr val="0000FF"/>
                </a:solidFill>
                <a:latin typeface="Times New Roman" pitchFamily="18" charset="0"/>
                <a:cs typeface="Times New Roman" pitchFamily="18" charset="0"/>
              </a:rPr>
              <a:t>Danielewicz</a:t>
            </a:r>
            <a:r>
              <a:rPr lang="en-US" altLang="zh-CN" sz="1800" b="1" dirty="0" smtClean="0">
                <a:solidFill>
                  <a:srgbClr val="0000FF"/>
                </a:solidFill>
                <a:latin typeface="Times New Roman" pitchFamily="18" charset="0"/>
                <a:cs typeface="Times New Roman" pitchFamily="18" charset="0"/>
              </a:rPr>
              <a:t>; </a:t>
            </a:r>
            <a:r>
              <a:rPr lang="en-US" altLang="zh-CN" sz="1800" b="1" dirty="0" err="1" smtClean="0">
                <a:solidFill>
                  <a:srgbClr val="FF0000"/>
                </a:solidFill>
                <a:latin typeface="Times New Roman" pitchFamily="18" charset="0"/>
                <a:cs typeface="Times New Roman" pitchFamily="18" charset="0"/>
              </a:rPr>
              <a:t>IsospinD+n</a:t>
            </a:r>
            <a:r>
              <a:rPr lang="en-US" altLang="zh-CN" sz="1800" b="1" dirty="0" smtClean="0">
                <a:solidFill>
                  <a:srgbClr val="FF0000"/>
                </a:solidFill>
                <a:latin typeface="Times New Roman" pitchFamily="18" charset="0"/>
                <a:cs typeface="Times New Roman" pitchFamily="18" charset="0"/>
              </a:rPr>
              <a:t>/p</a:t>
            </a:r>
            <a:r>
              <a:rPr lang="en-US" altLang="zh-CN" sz="1800" b="1" dirty="0" smtClean="0">
                <a:solidFill>
                  <a:srgbClr val="0000FF"/>
                </a:solidFill>
                <a:latin typeface="Times New Roman" pitchFamily="18" charset="0"/>
                <a:cs typeface="Times New Roman" pitchFamily="18" charset="0"/>
              </a:rPr>
              <a:t> by Y Zhang and ZX Li</a:t>
            </a:r>
            <a:endParaRPr lang="zh-CN" altLang="en-US" sz="1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2"/>
          <p:cNvSpPr txBox="1">
            <a:spLocks noChangeArrowheads="1"/>
          </p:cNvSpPr>
          <p:nvPr/>
        </p:nvSpPr>
        <p:spPr bwMode="auto">
          <a:xfrm>
            <a:off x="2057400" y="809625"/>
            <a:ext cx="5111750" cy="427038"/>
          </a:xfrm>
          <a:prstGeom prst="rect">
            <a:avLst/>
          </a:prstGeom>
          <a:noFill/>
          <a:ln w="9525">
            <a:noFill/>
            <a:miter lim="800000"/>
            <a:headEnd/>
            <a:tailEnd/>
          </a:ln>
        </p:spPr>
        <p:txBody>
          <a:bodyPr wrap="none">
            <a:spAutoFit/>
          </a:bodyPr>
          <a:lstStyle/>
          <a:p>
            <a:pPr algn="l"/>
            <a:r>
              <a:rPr kumimoji="1" lang="en-US" altLang="zh-CN" sz="2200" u="sng">
                <a:solidFill>
                  <a:srgbClr val="800000"/>
                </a:solidFill>
                <a:latin typeface="Times New Roman" pitchFamily="18" charset="0"/>
                <a:ea typeface="宋体" pitchFamily="2" charset="-122"/>
              </a:rPr>
              <a:t>EOS of Isospin Asymmetric Nuclear Matter</a:t>
            </a:r>
          </a:p>
        </p:txBody>
      </p:sp>
      <p:graphicFrame>
        <p:nvGraphicFramePr>
          <p:cNvPr id="2050" name="Object 3"/>
          <p:cNvGraphicFramePr>
            <a:graphicFrameLocks noChangeAspect="1"/>
          </p:cNvGraphicFramePr>
          <p:nvPr/>
        </p:nvGraphicFramePr>
        <p:xfrm>
          <a:off x="1676400" y="1239838"/>
          <a:ext cx="5711825" cy="406400"/>
        </p:xfrm>
        <a:graphic>
          <a:graphicData uri="http://schemas.openxmlformats.org/presentationml/2006/ole">
            <p:oleObj spid="_x0000_s2050" name="Equation" r:id="rId3" imgW="3568680" imgH="253800" progId="Equation.DSMT4">
              <p:embed/>
            </p:oleObj>
          </a:graphicData>
        </a:graphic>
      </p:graphicFrame>
      <p:sp>
        <p:nvSpPr>
          <p:cNvPr id="2055" name="Text Box 4"/>
          <p:cNvSpPr txBox="1">
            <a:spLocks noChangeArrowheads="1"/>
          </p:cNvSpPr>
          <p:nvPr/>
        </p:nvSpPr>
        <p:spPr bwMode="auto">
          <a:xfrm>
            <a:off x="7281863" y="822325"/>
            <a:ext cx="1785937" cy="396875"/>
          </a:xfrm>
          <a:prstGeom prst="rect">
            <a:avLst/>
          </a:prstGeom>
          <a:noFill/>
          <a:ln w="9525">
            <a:noFill/>
            <a:miter lim="800000"/>
            <a:headEnd/>
            <a:tailEnd/>
          </a:ln>
        </p:spPr>
        <p:txBody>
          <a:bodyPr>
            <a:spAutoFit/>
          </a:bodyPr>
          <a:lstStyle/>
          <a:p>
            <a:pPr algn="l"/>
            <a:r>
              <a:rPr kumimoji="1" lang="en-US" altLang="zh-CN" sz="2000">
                <a:solidFill>
                  <a:schemeClr val="hlink"/>
                </a:solidFill>
                <a:latin typeface="Times New Roman" pitchFamily="18" charset="0"/>
                <a:ea typeface="宋体" pitchFamily="2" charset="-122"/>
              </a:rPr>
              <a:t>(Parabolic law)</a:t>
            </a:r>
          </a:p>
        </p:txBody>
      </p:sp>
      <p:graphicFrame>
        <p:nvGraphicFramePr>
          <p:cNvPr id="2051" name="Object 5"/>
          <p:cNvGraphicFramePr>
            <a:graphicFrameLocks noChangeAspect="1"/>
          </p:cNvGraphicFramePr>
          <p:nvPr/>
        </p:nvGraphicFramePr>
        <p:xfrm>
          <a:off x="4514850" y="3340100"/>
          <a:ext cx="114300" cy="177800"/>
        </p:xfrm>
        <a:graphic>
          <a:graphicData uri="http://schemas.openxmlformats.org/presentationml/2006/ole">
            <p:oleObj spid="_x0000_s2051" name="Equation" r:id="rId4" imgW="114120" imgH="177480" progId="Equation.DSMT4">
              <p:embed/>
            </p:oleObj>
          </a:graphicData>
        </a:graphic>
      </p:graphicFrame>
      <p:grpSp>
        <p:nvGrpSpPr>
          <p:cNvPr id="2" name="Group 6"/>
          <p:cNvGrpSpPr>
            <a:grpSpLocks/>
          </p:cNvGrpSpPr>
          <p:nvPr/>
        </p:nvGrpSpPr>
        <p:grpSpPr bwMode="auto">
          <a:xfrm>
            <a:off x="2514600" y="2286000"/>
            <a:ext cx="3686175" cy="1171575"/>
            <a:chOff x="1377" y="1038"/>
            <a:chExt cx="2322" cy="738"/>
          </a:xfrm>
        </p:grpSpPr>
        <p:sp>
          <p:nvSpPr>
            <p:cNvPr id="2071" name="Text Box 7"/>
            <p:cNvSpPr txBox="1">
              <a:spLocks noChangeArrowheads="1"/>
            </p:cNvSpPr>
            <p:nvPr/>
          </p:nvSpPr>
          <p:spPr bwMode="auto">
            <a:xfrm>
              <a:off x="1377" y="1038"/>
              <a:ext cx="2322" cy="269"/>
            </a:xfrm>
            <a:prstGeom prst="rect">
              <a:avLst/>
            </a:prstGeom>
            <a:noFill/>
            <a:ln w="9525">
              <a:noFill/>
              <a:miter lim="800000"/>
              <a:headEnd/>
              <a:tailEnd/>
            </a:ln>
          </p:spPr>
          <p:txBody>
            <a:bodyPr wrap="none">
              <a:spAutoFit/>
            </a:bodyPr>
            <a:lstStyle/>
            <a:p>
              <a:pPr algn="l"/>
              <a:r>
                <a:rPr kumimoji="1" lang="en-US" altLang="zh-CN" sz="2200" u="sng">
                  <a:solidFill>
                    <a:schemeClr val="accent2"/>
                  </a:solidFill>
                  <a:latin typeface="Times New Roman" pitchFamily="18" charset="0"/>
                  <a:ea typeface="宋体" pitchFamily="2" charset="-122"/>
                </a:rPr>
                <a:t>The Nuclear Symmetry Energy</a:t>
              </a:r>
            </a:p>
          </p:txBody>
        </p:sp>
        <p:graphicFrame>
          <p:nvGraphicFramePr>
            <p:cNvPr id="2053" name="Object 8"/>
            <p:cNvGraphicFramePr>
              <a:graphicFrameLocks noChangeAspect="1"/>
            </p:cNvGraphicFramePr>
            <p:nvPr/>
          </p:nvGraphicFramePr>
          <p:xfrm>
            <a:off x="1872" y="1338"/>
            <a:ext cx="1536" cy="438"/>
          </p:xfrm>
          <a:graphic>
            <a:graphicData uri="http://schemas.openxmlformats.org/presentationml/2006/ole">
              <p:oleObj spid="_x0000_s2053" name="Equation" r:id="rId5" imgW="1409400" imgH="419040" progId="Equation.DSMT4">
                <p:embed/>
              </p:oleObj>
            </a:graphicData>
          </a:graphic>
        </p:graphicFrame>
      </p:grpSp>
      <p:sp>
        <p:nvSpPr>
          <p:cNvPr id="2057" name="Rectangle 9"/>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lang="en-US" altLang="zh-CN" sz="2800" b="1">
                <a:solidFill>
                  <a:schemeClr val="accent2"/>
                </a:solidFill>
                <a:latin typeface="Times New Roman" pitchFamily="18" charset="0"/>
                <a:cs typeface="Times New Roman" pitchFamily="18" charset="0"/>
              </a:rPr>
              <a:t>The Symmetry Energy</a:t>
            </a:r>
            <a:endParaRPr lang="zh-CN" altLang="en-US" sz="2800" b="1">
              <a:solidFill>
                <a:schemeClr val="accent2"/>
              </a:solidFill>
              <a:latin typeface="Times New Roman" pitchFamily="18" charset="0"/>
              <a:cs typeface="Times New Roman" pitchFamily="18" charset="0"/>
            </a:endParaRPr>
          </a:p>
        </p:txBody>
      </p:sp>
      <p:grpSp>
        <p:nvGrpSpPr>
          <p:cNvPr id="2058" name="Group 10"/>
          <p:cNvGrpSpPr>
            <a:grpSpLocks/>
          </p:cNvGrpSpPr>
          <p:nvPr/>
        </p:nvGrpSpPr>
        <p:grpSpPr bwMode="auto">
          <a:xfrm>
            <a:off x="3448050" y="1219200"/>
            <a:ext cx="4838700" cy="1250950"/>
            <a:chOff x="2172" y="768"/>
            <a:chExt cx="3048" cy="788"/>
          </a:xfrm>
        </p:grpSpPr>
        <p:sp>
          <p:nvSpPr>
            <p:cNvPr id="2068" name="Oval 11"/>
            <p:cNvSpPr>
              <a:spLocks noChangeArrowheads="1"/>
            </p:cNvSpPr>
            <p:nvPr/>
          </p:nvSpPr>
          <p:spPr bwMode="auto">
            <a:xfrm>
              <a:off x="2172" y="768"/>
              <a:ext cx="864" cy="277"/>
            </a:xfrm>
            <a:prstGeom prst="ellipse">
              <a:avLst/>
            </a:prstGeom>
            <a:noFill/>
            <a:ln w="38100">
              <a:solidFill>
                <a:srgbClr val="FF0000"/>
              </a:solidFill>
              <a:round/>
              <a:headEnd/>
              <a:tailEnd/>
            </a:ln>
          </p:spPr>
          <p:txBody>
            <a:bodyPr wrap="none" anchor="ctr"/>
            <a:lstStyle/>
            <a:p>
              <a:endParaRPr lang="zh-CN" altLang="en-US"/>
            </a:p>
          </p:txBody>
        </p:sp>
        <p:sp>
          <p:nvSpPr>
            <p:cNvPr id="2069" name="Line 12"/>
            <p:cNvSpPr>
              <a:spLocks noChangeShapeType="1"/>
            </p:cNvSpPr>
            <p:nvPr/>
          </p:nvSpPr>
          <p:spPr bwMode="auto">
            <a:xfrm>
              <a:off x="2945" y="992"/>
              <a:ext cx="769" cy="256"/>
            </a:xfrm>
            <a:prstGeom prst="line">
              <a:avLst/>
            </a:prstGeom>
            <a:noFill/>
            <a:ln w="38100">
              <a:solidFill>
                <a:srgbClr val="FF0000"/>
              </a:solidFill>
              <a:round/>
              <a:headEnd/>
              <a:tailEnd type="triangle" w="med" len="med"/>
            </a:ln>
          </p:spPr>
          <p:txBody>
            <a:bodyPr anchor="b"/>
            <a:lstStyle/>
            <a:p>
              <a:endParaRPr lang="zh-CN" altLang="en-US"/>
            </a:p>
          </p:txBody>
        </p:sp>
        <p:sp>
          <p:nvSpPr>
            <p:cNvPr id="2070" name="Text Box 13"/>
            <p:cNvSpPr txBox="1">
              <a:spLocks noChangeArrowheads="1"/>
            </p:cNvSpPr>
            <p:nvPr/>
          </p:nvSpPr>
          <p:spPr bwMode="auto">
            <a:xfrm>
              <a:off x="3648" y="1152"/>
              <a:ext cx="1572" cy="404"/>
            </a:xfrm>
            <a:prstGeom prst="rect">
              <a:avLst/>
            </a:prstGeom>
            <a:noFill/>
            <a:ln w="9525">
              <a:noFill/>
              <a:miter lim="800000"/>
              <a:headEnd/>
              <a:tailEnd/>
            </a:ln>
          </p:spPr>
          <p:txBody>
            <a:bodyPr anchor="b">
              <a:spAutoFit/>
            </a:bodyPr>
            <a:lstStyle/>
            <a:p>
              <a:r>
                <a:rPr kumimoji="1" lang="en-US" altLang="zh-CN" sz="1800" b="1">
                  <a:solidFill>
                    <a:srgbClr val="FF3300"/>
                  </a:solidFill>
                  <a:latin typeface="Times New Roman" pitchFamily="18" charset="0"/>
                  <a:ea typeface="宋体" pitchFamily="2" charset="-122"/>
                </a:rPr>
                <a:t>Symmetry energy term</a:t>
              </a:r>
            </a:p>
            <a:p>
              <a:r>
                <a:rPr kumimoji="1" lang="en-US" altLang="zh-CN" sz="1800" b="1">
                  <a:solidFill>
                    <a:srgbClr val="FF3300"/>
                  </a:solidFill>
                  <a:latin typeface="Times New Roman" pitchFamily="18" charset="0"/>
                  <a:ea typeface="宋体" pitchFamily="2" charset="-122"/>
                </a:rPr>
                <a:t>(poorly known)</a:t>
              </a:r>
            </a:p>
          </p:txBody>
        </p:sp>
      </p:grpSp>
      <p:grpSp>
        <p:nvGrpSpPr>
          <p:cNvPr id="2059" name="Group 14"/>
          <p:cNvGrpSpPr>
            <a:grpSpLocks/>
          </p:cNvGrpSpPr>
          <p:nvPr/>
        </p:nvGrpSpPr>
        <p:grpSpPr bwMode="auto">
          <a:xfrm>
            <a:off x="57150" y="1219200"/>
            <a:ext cx="3371850" cy="1066800"/>
            <a:chOff x="36" y="768"/>
            <a:chExt cx="2124" cy="672"/>
          </a:xfrm>
        </p:grpSpPr>
        <p:sp>
          <p:nvSpPr>
            <p:cNvPr id="2065" name="Oval 15"/>
            <p:cNvSpPr>
              <a:spLocks noChangeArrowheads="1"/>
            </p:cNvSpPr>
            <p:nvPr/>
          </p:nvSpPr>
          <p:spPr bwMode="auto">
            <a:xfrm>
              <a:off x="1632" y="768"/>
              <a:ext cx="528" cy="219"/>
            </a:xfrm>
            <a:prstGeom prst="ellipse">
              <a:avLst/>
            </a:prstGeom>
            <a:noFill/>
            <a:ln w="38100">
              <a:solidFill>
                <a:srgbClr val="0000FF"/>
              </a:solidFill>
              <a:round/>
              <a:headEnd/>
              <a:tailEnd/>
            </a:ln>
          </p:spPr>
          <p:txBody>
            <a:bodyPr wrap="none" anchor="ctr"/>
            <a:lstStyle/>
            <a:p>
              <a:endParaRPr lang="zh-CN" altLang="en-US"/>
            </a:p>
          </p:txBody>
        </p:sp>
        <p:sp>
          <p:nvSpPr>
            <p:cNvPr id="2066" name="Line 16"/>
            <p:cNvSpPr>
              <a:spLocks noChangeShapeType="1"/>
            </p:cNvSpPr>
            <p:nvPr/>
          </p:nvSpPr>
          <p:spPr bwMode="auto">
            <a:xfrm flipH="1">
              <a:off x="960" y="950"/>
              <a:ext cx="768" cy="154"/>
            </a:xfrm>
            <a:prstGeom prst="line">
              <a:avLst/>
            </a:prstGeom>
            <a:noFill/>
            <a:ln w="38100">
              <a:solidFill>
                <a:srgbClr val="0000FF"/>
              </a:solidFill>
              <a:round/>
              <a:headEnd/>
              <a:tailEnd type="triangle" w="med" len="med"/>
            </a:ln>
          </p:spPr>
          <p:txBody>
            <a:bodyPr anchor="b"/>
            <a:lstStyle/>
            <a:p>
              <a:endParaRPr lang="zh-CN" altLang="en-US"/>
            </a:p>
          </p:txBody>
        </p:sp>
        <p:sp>
          <p:nvSpPr>
            <p:cNvPr id="2067" name="Text Box 17"/>
            <p:cNvSpPr txBox="1">
              <a:spLocks noChangeArrowheads="1"/>
            </p:cNvSpPr>
            <p:nvPr/>
          </p:nvSpPr>
          <p:spPr bwMode="auto">
            <a:xfrm>
              <a:off x="36" y="1036"/>
              <a:ext cx="1836" cy="404"/>
            </a:xfrm>
            <a:prstGeom prst="rect">
              <a:avLst/>
            </a:prstGeom>
            <a:noFill/>
            <a:ln w="9525">
              <a:noFill/>
              <a:miter lim="800000"/>
              <a:headEnd/>
              <a:tailEnd/>
            </a:ln>
          </p:spPr>
          <p:txBody>
            <a:bodyPr anchor="b">
              <a:spAutoFit/>
            </a:bodyPr>
            <a:lstStyle/>
            <a:p>
              <a:r>
                <a:rPr kumimoji="1" lang="en-US" altLang="zh-CN" sz="1800" b="1">
                  <a:solidFill>
                    <a:srgbClr val="3333FF"/>
                  </a:solidFill>
                  <a:latin typeface="Times New Roman" pitchFamily="18" charset="0"/>
                  <a:ea typeface="宋体" pitchFamily="2" charset="-122"/>
                </a:rPr>
                <a:t>Symmetric Nuclear Matter</a:t>
              </a:r>
            </a:p>
            <a:p>
              <a:r>
                <a:rPr kumimoji="1" lang="en-US" altLang="zh-CN" sz="1800" b="1">
                  <a:solidFill>
                    <a:srgbClr val="3333FF"/>
                  </a:solidFill>
                  <a:latin typeface="Times New Roman" pitchFamily="18" charset="0"/>
                  <a:ea typeface="宋体" pitchFamily="2" charset="-122"/>
                </a:rPr>
                <a:t>(relatively well-determined)</a:t>
              </a:r>
            </a:p>
          </p:txBody>
        </p:sp>
      </p:grpSp>
      <p:sp>
        <p:nvSpPr>
          <p:cNvPr id="2060" name="Text Box 18"/>
          <p:cNvSpPr txBox="1">
            <a:spLocks noChangeArrowheads="1"/>
          </p:cNvSpPr>
          <p:nvPr/>
        </p:nvSpPr>
        <p:spPr bwMode="auto">
          <a:xfrm>
            <a:off x="6962775" y="1614488"/>
            <a:ext cx="2028825" cy="366712"/>
          </a:xfrm>
          <a:prstGeom prst="rect">
            <a:avLst/>
          </a:prstGeom>
          <a:noFill/>
          <a:ln w="28575" algn="ctr">
            <a:noFill/>
            <a:miter lim="800000"/>
            <a:headEnd/>
            <a:tailEnd/>
          </a:ln>
        </p:spPr>
        <p:txBody>
          <a:bodyPr wrap="none" lIns="90000" tIns="46800" rIns="90000" bIns="46800">
            <a:spAutoFit/>
          </a:bodyPr>
          <a:lstStyle/>
          <a:p>
            <a:r>
              <a:rPr lang="en-US" altLang="zh-CN" sz="1800" b="1">
                <a:solidFill>
                  <a:srgbClr val="CC3300"/>
                </a:solidFill>
                <a:latin typeface="Times New Roman" pitchFamily="18" charset="0"/>
              </a:rPr>
              <a:t>Isospin asymmetry</a:t>
            </a:r>
          </a:p>
        </p:txBody>
      </p:sp>
      <p:sp>
        <p:nvSpPr>
          <p:cNvPr id="2061" name="Line 19"/>
          <p:cNvSpPr>
            <a:spLocks noChangeShapeType="1"/>
          </p:cNvSpPr>
          <p:nvPr/>
        </p:nvSpPr>
        <p:spPr bwMode="auto">
          <a:xfrm>
            <a:off x="5895975" y="1531938"/>
            <a:ext cx="1114425" cy="220662"/>
          </a:xfrm>
          <a:prstGeom prst="line">
            <a:avLst/>
          </a:prstGeom>
          <a:noFill/>
          <a:ln w="28575">
            <a:solidFill>
              <a:srgbClr val="922706"/>
            </a:solidFill>
            <a:round/>
            <a:headEnd/>
            <a:tailEnd type="triangle" w="med" len="med"/>
          </a:ln>
        </p:spPr>
        <p:txBody>
          <a:bodyPr lIns="90000" tIns="46800" rIns="90000" bIns="46800" anchor="ctr">
            <a:spAutoFit/>
          </a:bodyPr>
          <a:lstStyle/>
          <a:p>
            <a:endParaRPr lang="zh-CN" altLang="en-US"/>
          </a:p>
        </p:txBody>
      </p:sp>
      <p:grpSp>
        <p:nvGrpSpPr>
          <p:cNvPr id="5" name="Group 20"/>
          <p:cNvGrpSpPr>
            <a:grpSpLocks/>
          </p:cNvGrpSpPr>
          <p:nvPr/>
        </p:nvGrpSpPr>
        <p:grpSpPr bwMode="auto">
          <a:xfrm>
            <a:off x="219075" y="2541588"/>
            <a:ext cx="8782050" cy="3906837"/>
            <a:chOff x="138" y="1577"/>
            <a:chExt cx="5532" cy="2461"/>
          </a:xfrm>
        </p:grpSpPr>
        <p:graphicFrame>
          <p:nvGraphicFramePr>
            <p:cNvPr id="2052" name="Object 21"/>
            <p:cNvGraphicFramePr>
              <a:graphicFrameLocks noChangeAspect="1"/>
            </p:cNvGraphicFramePr>
            <p:nvPr/>
          </p:nvGraphicFramePr>
          <p:xfrm>
            <a:off x="138" y="2280"/>
            <a:ext cx="5532" cy="1758"/>
          </p:xfrm>
          <a:graphic>
            <a:graphicData uri="http://schemas.openxmlformats.org/presentationml/2006/ole">
              <p:oleObj spid="_x0000_s2052" name="Equation" r:id="rId6" imgW="5879880" imgH="1841400" progId="Equation.DSMT4">
                <p:embed/>
              </p:oleObj>
            </a:graphicData>
          </a:graphic>
        </p:graphicFrame>
        <p:pic>
          <p:nvPicPr>
            <p:cNvPr id="2064" name="Picture 22"/>
            <p:cNvPicPr>
              <a:picLocks noChangeAspect="1" noChangeArrowheads="1"/>
            </p:cNvPicPr>
            <p:nvPr/>
          </p:nvPicPr>
          <p:blipFill>
            <a:blip r:embed="rId7" cstate="print"/>
            <a:srcRect/>
            <a:stretch>
              <a:fillRect/>
            </a:stretch>
          </p:blipFill>
          <p:spPr bwMode="auto">
            <a:xfrm>
              <a:off x="4224" y="1577"/>
              <a:ext cx="1248" cy="1159"/>
            </a:xfrm>
            <a:prstGeom prst="rect">
              <a:avLst/>
            </a:prstGeom>
            <a:noFill/>
            <a:ln w="9525">
              <a:noFill/>
              <a:miter lim="800000"/>
              <a:headEnd/>
              <a:tailEnd/>
            </a:ln>
          </p:spPr>
        </p:pic>
      </p:grpSp>
      <p:pic>
        <p:nvPicPr>
          <p:cNvPr id="2063" name="Picture 23"/>
          <p:cNvPicPr>
            <a:picLocks noChangeAspect="1" noChangeArrowheads="1"/>
          </p:cNvPicPr>
          <p:nvPr/>
        </p:nvPicPr>
        <p:blipFill>
          <a:blip r:embed="rId8" cstate="print"/>
          <a:srcRect t="7065"/>
          <a:stretch>
            <a:fillRect/>
          </a:stretch>
        </p:blipFill>
        <p:spPr bwMode="auto">
          <a:xfrm>
            <a:off x="457200" y="2227263"/>
            <a:ext cx="1676400" cy="1506537"/>
          </a:xfrm>
          <a:prstGeom prst="rect">
            <a:avLst/>
          </a:prstGeom>
          <a:noFill/>
          <a:ln w="9525">
            <a:noFill/>
            <a:miter lim="800000"/>
            <a:headEnd/>
            <a:tailEnd/>
          </a:ln>
        </p:spPr>
      </p:pic>
      <p:sp>
        <p:nvSpPr>
          <p:cNvPr id="24" name="TextBox 23"/>
          <p:cNvSpPr txBox="1"/>
          <p:nvPr/>
        </p:nvSpPr>
        <p:spPr>
          <a:xfrm>
            <a:off x="8451193" y="6400800"/>
            <a:ext cx="655949" cy="430887"/>
          </a:xfrm>
          <a:prstGeom prst="rect">
            <a:avLst/>
          </a:prstGeom>
          <a:noFill/>
        </p:spPr>
        <p:txBody>
          <a:bodyPr wrap="none" rtlCol="0">
            <a:spAutoFit/>
          </a:bodyPr>
          <a:lstStyle/>
          <a:p>
            <a:r>
              <a:rPr lang="en-US" altLang="zh-CN" sz="2200" dirty="0" smtClean="0"/>
              <a:t>p. 1</a:t>
            </a:r>
            <a:endParaRPr lang="zh-CN" alt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332038" y="252413"/>
            <a:ext cx="6245225" cy="457200"/>
          </a:xfrm>
          <a:prstGeom prst="rect">
            <a:avLst/>
          </a:prstGeom>
          <a:noFill/>
          <a:ln w="9525">
            <a:noFill/>
            <a:miter lim="800000"/>
            <a:headEnd/>
            <a:tailEnd/>
          </a:ln>
        </p:spPr>
        <p:txBody>
          <a:bodyPr wrap="none">
            <a:spAutoFit/>
          </a:bodyPr>
          <a:lstStyle/>
          <a:p>
            <a:pPr algn="l"/>
            <a:r>
              <a:rPr lang="en-US" altLang="zh-CN" b="1">
                <a:solidFill>
                  <a:srgbClr val="FF0000"/>
                </a:solidFill>
                <a:latin typeface="Times New Roman" pitchFamily="18" charset="0"/>
                <a:ea typeface="宋体" pitchFamily="2" charset="-122"/>
              </a:rPr>
              <a:t>Nuclear Matter EOS</a:t>
            </a:r>
            <a:r>
              <a:rPr lang="en-US" altLang="zh-CN" b="1">
                <a:solidFill>
                  <a:srgbClr val="800000"/>
                </a:solidFill>
                <a:latin typeface="Times New Roman" pitchFamily="18" charset="0"/>
                <a:ea typeface="宋体" pitchFamily="2" charset="-122"/>
              </a:rPr>
              <a:t>: </a:t>
            </a:r>
            <a:r>
              <a:rPr lang="en-US" altLang="zh-CN" b="1">
                <a:solidFill>
                  <a:srgbClr val="800000"/>
                </a:solidFill>
                <a:latin typeface="Times New Roman" pitchFamily="18" charset="0"/>
              </a:rPr>
              <a:t>Many-Body Approaches</a:t>
            </a:r>
            <a:endParaRPr lang="en-US" altLang="zh-CN">
              <a:latin typeface="Times New Roman" pitchFamily="18" charset="0"/>
            </a:endParaRPr>
          </a:p>
        </p:txBody>
      </p:sp>
      <p:sp>
        <p:nvSpPr>
          <p:cNvPr id="28675" name="Text Box 3"/>
          <p:cNvSpPr txBox="1">
            <a:spLocks noChangeArrowheads="1"/>
          </p:cNvSpPr>
          <p:nvPr/>
        </p:nvSpPr>
        <p:spPr bwMode="auto">
          <a:xfrm>
            <a:off x="838200" y="1676400"/>
            <a:ext cx="6248400" cy="4760913"/>
          </a:xfrm>
          <a:prstGeom prst="rect">
            <a:avLst/>
          </a:prstGeom>
          <a:noFill/>
          <a:ln w="9525">
            <a:noFill/>
            <a:miter lim="800000"/>
            <a:headEnd/>
            <a:tailEnd/>
          </a:ln>
        </p:spPr>
        <p:txBody>
          <a:bodyPr anchor="b">
            <a:spAutoFit/>
          </a:bodyPr>
          <a:lstStyle/>
          <a:p>
            <a:pPr algn="l">
              <a:buFont typeface="Wingdings" pitchFamily="2" charset="2"/>
              <a:buChar char="l"/>
            </a:pPr>
            <a:r>
              <a:rPr kumimoji="1" lang="en-US" altLang="zh-CN" sz="1800" b="1">
                <a:solidFill>
                  <a:schemeClr val="accent2"/>
                </a:solidFill>
                <a:latin typeface="Times New Roman" pitchFamily="18" charset="0"/>
                <a:ea typeface="宋体" pitchFamily="2" charset="-122"/>
              </a:rPr>
              <a:t> Microscopic Many-Body Approaches</a:t>
            </a:r>
          </a:p>
          <a:p>
            <a:pPr algn="l">
              <a:buFont typeface="Wingdings" pitchFamily="2" charset="2"/>
              <a:buNone/>
            </a:pPr>
            <a:r>
              <a:rPr kumimoji="1" lang="en-US" altLang="zh-CN" sz="1800" b="1">
                <a:solidFill>
                  <a:schemeClr val="accent2"/>
                </a:solidFill>
                <a:latin typeface="Times New Roman" pitchFamily="18" charset="0"/>
                <a:ea typeface="宋体" pitchFamily="2" charset="-122"/>
              </a:rPr>
              <a:t>    </a:t>
            </a:r>
            <a:r>
              <a:rPr kumimoji="1" lang="en-US" altLang="zh-CN" sz="1800">
                <a:solidFill>
                  <a:schemeClr val="accent2"/>
                </a:solidFill>
                <a:latin typeface="Times New Roman" pitchFamily="18" charset="0"/>
                <a:ea typeface="宋体" pitchFamily="2" charset="-122"/>
              </a:rPr>
              <a:t>Non-relativistic Brueckner-Bethe-Goldstone (BBG) Theory</a:t>
            </a:r>
          </a:p>
          <a:p>
            <a:pPr algn="l">
              <a:buFont typeface="Wingdings" pitchFamily="2" charset="2"/>
              <a:buNone/>
            </a:pPr>
            <a:r>
              <a:rPr kumimoji="1" lang="en-US" altLang="zh-CN" sz="1800">
                <a:solidFill>
                  <a:schemeClr val="accent2"/>
                </a:solidFill>
                <a:latin typeface="Times New Roman" pitchFamily="18" charset="0"/>
                <a:ea typeface="宋体" pitchFamily="2" charset="-122"/>
              </a:rPr>
              <a:t>    Relativistic Dirac-Brueckner-Hartree-Fock (DBHF) approach</a:t>
            </a:r>
          </a:p>
          <a:p>
            <a:pPr algn="l">
              <a:buFont typeface="Wingdings" pitchFamily="2" charset="2"/>
              <a:buNone/>
            </a:pPr>
            <a:r>
              <a:rPr kumimoji="1" lang="en-US" altLang="zh-CN" sz="1800">
                <a:solidFill>
                  <a:schemeClr val="accent2"/>
                </a:solidFill>
                <a:latin typeface="Times New Roman" pitchFamily="18" charset="0"/>
                <a:ea typeface="宋体" pitchFamily="2" charset="-122"/>
              </a:rPr>
              <a:t>    Self-Consistent Green’s Function (SCGF) Theory</a:t>
            </a:r>
          </a:p>
          <a:p>
            <a:pPr algn="l">
              <a:buFont typeface="Wingdings" pitchFamily="2" charset="2"/>
              <a:buNone/>
            </a:pPr>
            <a:r>
              <a:rPr kumimoji="1" lang="en-US" altLang="zh-CN" sz="1800">
                <a:solidFill>
                  <a:schemeClr val="accent2"/>
                </a:solidFill>
                <a:latin typeface="Times New Roman" pitchFamily="18" charset="0"/>
                <a:ea typeface="宋体" pitchFamily="2" charset="-122"/>
              </a:rPr>
              <a:t>    Variational Many-Body (VMB) approach</a:t>
            </a:r>
          </a:p>
          <a:p>
            <a:pPr algn="l">
              <a:buFont typeface="Wingdings" pitchFamily="2" charset="2"/>
              <a:buNone/>
            </a:pPr>
            <a:r>
              <a:rPr kumimoji="1" lang="en-US" altLang="zh-CN" sz="1800">
                <a:solidFill>
                  <a:schemeClr val="accent2"/>
                </a:solidFill>
                <a:latin typeface="Times New Roman" pitchFamily="18" charset="0"/>
                <a:ea typeface="宋体" pitchFamily="2" charset="-122"/>
              </a:rPr>
              <a:t>    Green’s Function Monte Carlo Calculation</a:t>
            </a:r>
          </a:p>
          <a:p>
            <a:pPr algn="l">
              <a:buFont typeface="Wingdings" pitchFamily="2" charset="2"/>
              <a:buNone/>
            </a:pPr>
            <a:r>
              <a:rPr kumimoji="1" lang="en-US" altLang="zh-CN" sz="1800">
                <a:solidFill>
                  <a:schemeClr val="accent2"/>
                </a:solidFill>
                <a:latin typeface="Times New Roman" pitchFamily="18" charset="0"/>
                <a:ea typeface="宋体" pitchFamily="2" charset="-122"/>
              </a:rPr>
              <a:t>    V</a:t>
            </a:r>
            <a:r>
              <a:rPr kumimoji="1" lang="en-US" altLang="zh-CN" sz="1800" baseline="-25000">
                <a:solidFill>
                  <a:schemeClr val="accent2"/>
                </a:solidFill>
                <a:latin typeface="Times New Roman" pitchFamily="18" charset="0"/>
                <a:ea typeface="宋体" pitchFamily="2" charset="-122"/>
              </a:rPr>
              <a:t>low</a:t>
            </a:r>
            <a:r>
              <a:rPr kumimoji="1" lang="en-US" altLang="zh-CN" sz="1800" i="1" baseline="-25000">
                <a:solidFill>
                  <a:schemeClr val="accent2"/>
                </a:solidFill>
                <a:latin typeface="Times New Roman" pitchFamily="18" charset="0"/>
                <a:ea typeface="宋体" pitchFamily="2" charset="-122"/>
              </a:rPr>
              <a:t>k</a:t>
            </a:r>
            <a:r>
              <a:rPr kumimoji="1" lang="en-US" altLang="zh-CN" sz="1800">
                <a:solidFill>
                  <a:schemeClr val="accent2"/>
                </a:solidFill>
                <a:latin typeface="Times New Roman" pitchFamily="18" charset="0"/>
                <a:ea typeface="宋体" pitchFamily="2" charset="-122"/>
              </a:rPr>
              <a:t> + Renormalization Group</a:t>
            </a:r>
            <a:endParaRPr kumimoji="1" lang="en-US" altLang="zh-CN" sz="1000">
              <a:solidFill>
                <a:schemeClr val="folHlink"/>
              </a:solidFill>
              <a:latin typeface="Times New Roman" pitchFamily="18" charset="0"/>
              <a:ea typeface="宋体" pitchFamily="2" charset="-122"/>
            </a:endParaRPr>
          </a:p>
          <a:p>
            <a:pPr algn="l">
              <a:buFont typeface="Wingdings" pitchFamily="2" charset="2"/>
              <a:buChar char="l"/>
            </a:pPr>
            <a:r>
              <a:rPr kumimoji="1" lang="en-US" altLang="zh-CN" sz="1800">
                <a:solidFill>
                  <a:srgbClr val="FF3300"/>
                </a:solidFill>
                <a:latin typeface="Times New Roman" pitchFamily="18" charset="0"/>
                <a:ea typeface="宋体" pitchFamily="2" charset="-122"/>
              </a:rPr>
              <a:t> </a:t>
            </a:r>
            <a:r>
              <a:rPr kumimoji="1" lang="en-US" altLang="zh-CN" sz="1800" b="1">
                <a:solidFill>
                  <a:srgbClr val="FF3300"/>
                </a:solidFill>
                <a:latin typeface="Times New Roman" pitchFamily="18" charset="0"/>
                <a:ea typeface="宋体" pitchFamily="2" charset="-122"/>
              </a:rPr>
              <a:t>Effective Field Theory</a:t>
            </a:r>
          </a:p>
          <a:p>
            <a:pPr algn="l">
              <a:buFont typeface="Wingdings" pitchFamily="2" charset="2"/>
              <a:buNone/>
            </a:pPr>
            <a:r>
              <a:rPr kumimoji="1" lang="en-US" altLang="zh-CN" sz="1800">
                <a:solidFill>
                  <a:srgbClr val="FF3300"/>
                </a:solidFill>
                <a:latin typeface="Times New Roman" pitchFamily="18" charset="0"/>
                <a:ea typeface="宋体" pitchFamily="2" charset="-122"/>
              </a:rPr>
              <a:t>    Density Functional Theory (DFT)</a:t>
            </a:r>
          </a:p>
          <a:p>
            <a:pPr algn="l">
              <a:buFont typeface="Wingdings" pitchFamily="2" charset="2"/>
              <a:buNone/>
            </a:pPr>
            <a:r>
              <a:rPr kumimoji="1" lang="en-US" altLang="zh-CN" sz="1800">
                <a:solidFill>
                  <a:srgbClr val="FF3300"/>
                </a:solidFill>
                <a:latin typeface="Times New Roman" pitchFamily="18" charset="0"/>
                <a:ea typeface="宋体" pitchFamily="2" charset="-122"/>
              </a:rPr>
              <a:t>    Chiral Perturbation Theory (ChPT)</a:t>
            </a:r>
          </a:p>
          <a:p>
            <a:pPr algn="l">
              <a:buFont typeface="Wingdings" pitchFamily="2" charset="2"/>
              <a:buNone/>
            </a:pPr>
            <a:r>
              <a:rPr kumimoji="1" lang="en-US" altLang="zh-CN" sz="1800">
                <a:solidFill>
                  <a:srgbClr val="FF00FF"/>
                </a:solidFill>
                <a:latin typeface="Times New Roman" pitchFamily="18" charset="0"/>
                <a:ea typeface="宋体" pitchFamily="2" charset="-122"/>
              </a:rPr>
              <a:t>    QCD-based theory</a:t>
            </a:r>
            <a:endParaRPr kumimoji="1" lang="en-US" altLang="zh-CN" sz="1000">
              <a:solidFill>
                <a:schemeClr val="folHlink"/>
              </a:solidFill>
              <a:latin typeface="Times New Roman" pitchFamily="18" charset="0"/>
              <a:ea typeface="宋体" pitchFamily="2" charset="-122"/>
            </a:endParaRPr>
          </a:p>
          <a:p>
            <a:pPr algn="l">
              <a:buFont typeface="Wingdings" pitchFamily="2" charset="2"/>
              <a:buChar char="l"/>
            </a:pPr>
            <a:r>
              <a:rPr kumimoji="1" lang="en-US" altLang="zh-CN" sz="1800">
                <a:solidFill>
                  <a:srgbClr val="3333FF"/>
                </a:solidFill>
                <a:latin typeface="Times New Roman" pitchFamily="18" charset="0"/>
                <a:ea typeface="宋体" pitchFamily="2" charset="-122"/>
              </a:rPr>
              <a:t> </a:t>
            </a:r>
            <a:r>
              <a:rPr kumimoji="1" lang="en-US" altLang="zh-CN" sz="1800" b="1">
                <a:solidFill>
                  <a:srgbClr val="3333FF"/>
                </a:solidFill>
                <a:latin typeface="Times New Roman" pitchFamily="18" charset="0"/>
                <a:ea typeface="宋体" pitchFamily="2" charset="-122"/>
              </a:rPr>
              <a:t>Phenomenological Approaches</a:t>
            </a:r>
          </a:p>
          <a:p>
            <a:pPr algn="l">
              <a:buFont typeface="Wingdings" pitchFamily="2" charset="2"/>
              <a:buNone/>
            </a:pPr>
            <a:r>
              <a:rPr kumimoji="1" lang="en-US" altLang="zh-CN" sz="1800">
                <a:solidFill>
                  <a:srgbClr val="3333FF"/>
                </a:solidFill>
                <a:latin typeface="Times New Roman" pitchFamily="18" charset="0"/>
                <a:ea typeface="宋体" pitchFamily="2" charset="-122"/>
              </a:rPr>
              <a:t>   Relativistic mean-field (RMF) theory</a:t>
            </a:r>
          </a:p>
          <a:p>
            <a:pPr algn="l">
              <a:buFont typeface="Wingdings" pitchFamily="2" charset="2"/>
              <a:buNone/>
            </a:pPr>
            <a:r>
              <a:rPr kumimoji="1" lang="en-US" altLang="zh-CN" sz="1800">
                <a:solidFill>
                  <a:srgbClr val="3333FF"/>
                </a:solidFill>
                <a:latin typeface="Times New Roman" pitchFamily="18" charset="0"/>
                <a:ea typeface="宋体" pitchFamily="2" charset="-122"/>
              </a:rPr>
              <a:t>   Quark Meson Coupling (QMC) Model</a:t>
            </a:r>
          </a:p>
          <a:p>
            <a:pPr algn="l"/>
            <a:r>
              <a:rPr kumimoji="1" lang="en-US" altLang="zh-CN" sz="1800">
                <a:solidFill>
                  <a:srgbClr val="3333FF"/>
                </a:solidFill>
                <a:latin typeface="Times New Roman" pitchFamily="18" charset="0"/>
                <a:ea typeface="宋体" pitchFamily="2" charset="-122"/>
              </a:rPr>
              <a:t>   Relativistic Hartree-Fock (RHF) </a:t>
            </a:r>
          </a:p>
          <a:p>
            <a:pPr algn="l"/>
            <a:r>
              <a:rPr kumimoji="1" lang="en-US" altLang="zh-CN" sz="1800">
                <a:solidFill>
                  <a:srgbClr val="3333FF"/>
                </a:solidFill>
                <a:latin typeface="Times New Roman" pitchFamily="18" charset="0"/>
                <a:ea typeface="宋体" pitchFamily="2" charset="-122"/>
              </a:rPr>
              <a:t>   Non-relativistic Hartree-Fock (Skyrme-Hartree-Fock)</a:t>
            </a:r>
          </a:p>
          <a:p>
            <a:pPr algn="l">
              <a:buFont typeface="Wingdings" pitchFamily="2" charset="2"/>
              <a:buNone/>
            </a:pPr>
            <a:r>
              <a:rPr kumimoji="1" lang="en-US" altLang="zh-CN" sz="1800">
                <a:solidFill>
                  <a:srgbClr val="3333FF"/>
                </a:solidFill>
                <a:latin typeface="Times New Roman" pitchFamily="18" charset="0"/>
                <a:ea typeface="宋体" pitchFamily="2" charset="-122"/>
              </a:rPr>
              <a:t>   Thomas-Fermi (TF) approximations</a:t>
            </a:r>
            <a:endParaRPr kumimoji="1" lang="en-US" altLang="zh-CN" sz="1000">
              <a:solidFill>
                <a:srgbClr val="3333FF"/>
              </a:solidFill>
              <a:latin typeface="Times New Roman" pitchFamily="18" charset="0"/>
              <a:ea typeface="宋体" pitchFamily="2" charset="-122"/>
            </a:endParaRPr>
          </a:p>
        </p:txBody>
      </p:sp>
      <p:sp>
        <p:nvSpPr>
          <p:cNvPr id="28676" name="Rectangle 4"/>
          <p:cNvSpPr>
            <a:spLocks noChangeArrowheads="1"/>
          </p:cNvSpPr>
          <p:nvPr/>
        </p:nvSpPr>
        <p:spPr bwMode="auto">
          <a:xfrm>
            <a:off x="1447800" y="914400"/>
            <a:ext cx="6477000" cy="723900"/>
          </a:xfrm>
          <a:prstGeom prst="rect">
            <a:avLst/>
          </a:prstGeom>
          <a:solidFill>
            <a:srgbClr val="CCFFFF"/>
          </a:solidFill>
          <a:ln w="34925">
            <a:solidFill>
              <a:srgbClr val="FFCC00"/>
            </a:solidFill>
            <a:miter lim="800000"/>
            <a:headEnd/>
            <a:tailEnd/>
          </a:ln>
        </p:spPr>
        <p:txBody>
          <a:bodyPr anchor="ctr"/>
          <a:lstStyle/>
          <a:p>
            <a:r>
              <a:rPr lang="en-US" altLang="zh-CN" sz="2000" b="1">
                <a:solidFill>
                  <a:srgbClr val="FF33CC"/>
                </a:solidFill>
                <a:latin typeface="Times New Roman" pitchFamily="18" charset="0"/>
                <a:ea typeface="华文新魏" pitchFamily="2" charset="-122"/>
              </a:rPr>
              <a:t>The nuclear EOS cannot be measured experimentally, its determination thus depends on theoretical approaches</a:t>
            </a:r>
            <a:r>
              <a:rPr lang="en-US" altLang="zh-CN" sz="2000" b="1">
                <a:solidFill>
                  <a:srgbClr val="133984"/>
                </a:solidFill>
                <a:latin typeface="Times New Roman" pitchFamily="18" charset="0"/>
                <a:ea typeface="华文新魏" pitchFamily="2" charset="-122"/>
              </a:rPr>
              <a:t> </a:t>
            </a:r>
            <a:endParaRPr lang="en-US" altLang="zh-CN" sz="2000" b="1" i="1">
              <a:solidFill>
                <a:srgbClr val="133984"/>
              </a:solidFill>
              <a:latin typeface="Times New Roman" pitchFamily="18" charset="0"/>
              <a:ea typeface="华文新魏" pitchFamily="2"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8"/>
          <p:cNvSpPr txBox="1">
            <a:spLocks noChangeArrowheads="1"/>
          </p:cNvSpPr>
          <p:nvPr/>
        </p:nvSpPr>
        <p:spPr bwMode="auto">
          <a:xfrm>
            <a:off x="3108325" y="6589713"/>
            <a:ext cx="1692275" cy="366712"/>
          </a:xfrm>
          <a:prstGeom prst="rect">
            <a:avLst/>
          </a:prstGeom>
          <a:noFill/>
          <a:ln w="9525">
            <a:noFill/>
            <a:miter lim="800000"/>
            <a:headEnd/>
            <a:tailEnd/>
          </a:ln>
        </p:spPr>
        <p:txBody>
          <a:bodyPr>
            <a:spAutoFit/>
          </a:bodyPr>
          <a:lstStyle/>
          <a:p>
            <a:pPr algn="l"/>
            <a:endParaRPr lang="zh-CN" altLang="zh-CN" sz="1800">
              <a:ea typeface="华文楷体" pitchFamily="2" charset="-122"/>
            </a:endParaRPr>
          </a:p>
        </p:txBody>
      </p:sp>
      <p:sp>
        <p:nvSpPr>
          <p:cNvPr id="29699" name="Text Box 9"/>
          <p:cNvSpPr txBox="1">
            <a:spLocks noChangeArrowheads="1"/>
          </p:cNvSpPr>
          <p:nvPr/>
        </p:nvSpPr>
        <p:spPr bwMode="auto">
          <a:xfrm>
            <a:off x="3200400" y="6096000"/>
            <a:ext cx="2492375" cy="366713"/>
          </a:xfrm>
          <a:prstGeom prst="rect">
            <a:avLst/>
          </a:prstGeom>
          <a:noFill/>
          <a:ln w="9525">
            <a:noFill/>
            <a:miter lim="800000"/>
            <a:headEnd/>
            <a:tailEnd/>
          </a:ln>
        </p:spPr>
        <p:txBody>
          <a:bodyPr>
            <a:spAutoFit/>
          </a:bodyPr>
          <a:lstStyle/>
          <a:p>
            <a:pPr algn="l">
              <a:spcBef>
                <a:spcPct val="50000"/>
              </a:spcBef>
            </a:pPr>
            <a:endParaRPr lang="zh-CN" altLang="zh-CN" sz="1800">
              <a:ea typeface="华文楷体" pitchFamily="2" charset="-122"/>
            </a:endParaRPr>
          </a:p>
        </p:txBody>
      </p:sp>
      <p:sp>
        <p:nvSpPr>
          <p:cNvPr id="29700" name="Rectangle 4"/>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lang="en-US" altLang="zh-CN" sz="2800" b="1">
                <a:solidFill>
                  <a:schemeClr val="accent2"/>
                </a:solidFill>
                <a:latin typeface="Times New Roman" pitchFamily="18" charset="0"/>
                <a:cs typeface="Times New Roman" pitchFamily="18" charset="0"/>
              </a:rPr>
              <a:t>          Nuclear Matter Symmetry Energy</a:t>
            </a:r>
            <a:endParaRPr lang="zh-CN" altLang="en-US" sz="2800" b="1">
              <a:solidFill>
                <a:schemeClr val="accent2"/>
              </a:solidFill>
              <a:latin typeface="Times New Roman" pitchFamily="18" charset="0"/>
              <a:cs typeface="Times New Roman" pitchFamily="18" charset="0"/>
            </a:endParaRPr>
          </a:p>
        </p:txBody>
      </p:sp>
      <p:grpSp>
        <p:nvGrpSpPr>
          <p:cNvPr id="2" name="Group 5"/>
          <p:cNvGrpSpPr>
            <a:grpSpLocks/>
          </p:cNvGrpSpPr>
          <p:nvPr/>
        </p:nvGrpSpPr>
        <p:grpSpPr bwMode="auto">
          <a:xfrm>
            <a:off x="304800" y="1339850"/>
            <a:ext cx="8610600" cy="4298950"/>
            <a:chOff x="192" y="844"/>
            <a:chExt cx="5424" cy="2708"/>
          </a:xfrm>
        </p:grpSpPr>
        <p:pic>
          <p:nvPicPr>
            <p:cNvPr id="29709" name="Picture 6"/>
            <p:cNvPicPr>
              <a:picLocks noChangeAspect="1" noChangeArrowheads="1"/>
            </p:cNvPicPr>
            <p:nvPr/>
          </p:nvPicPr>
          <p:blipFill>
            <a:blip r:embed="rId3" cstate="print"/>
            <a:srcRect/>
            <a:stretch>
              <a:fillRect/>
            </a:stretch>
          </p:blipFill>
          <p:spPr bwMode="auto">
            <a:xfrm>
              <a:off x="192" y="1065"/>
              <a:ext cx="5424" cy="2487"/>
            </a:xfrm>
            <a:prstGeom prst="rect">
              <a:avLst/>
            </a:prstGeom>
            <a:noFill/>
            <a:ln w="9525">
              <a:noFill/>
              <a:miter lim="800000"/>
              <a:headEnd/>
              <a:tailEnd/>
            </a:ln>
          </p:spPr>
        </p:pic>
        <p:sp>
          <p:nvSpPr>
            <p:cNvPr id="29710" name="Text Box 7"/>
            <p:cNvSpPr txBox="1">
              <a:spLocks noChangeArrowheads="1"/>
            </p:cNvSpPr>
            <p:nvPr/>
          </p:nvSpPr>
          <p:spPr bwMode="auto">
            <a:xfrm>
              <a:off x="672" y="844"/>
              <a:ext cx="2008" cy="212"/>
            </a:xfrm>
            <a:prstGeom prst="rect">
              <a:avLst/>
            </a:prstGeom>
            <a:noFill/>
            <a:ln w="9525">
              <a:noFill/>
              <a:miter lim="800000"/>
              <a:headEnd/>
              <a:tailEnd/>
            </a:ln>
          </p:spPr>
          <p:txBody>
            <a:bodyPr wrap="none">
              <a:spAutoFit/>
            </a:bodyPr>
            <a:lstStyle/>
            <a:p>
              <a:pPr algn="l"/>
              <a:r>
                <a:rPr lang="en-US" altLang="zh-CN" sz="1600" b="1">
                  <a:solidFill>
                    <a:schemeClr val="accent2"/>
                  </a:solidFill>
                  <a:latin typeface="Times New Roman" pitchFamily="18" charset="0"/>
                  <a:ea typeface="宋体" pitchFamily="2" charset="-122"/>
                </a:rPr>
                <a:t>Chen/Ko/Li, PRC72, 064309(2005)</a:t>
              </a:r>
            </a:p>
          </p:txBody>
        </p:sp>
        <p:sp>
          <p:nvSpPr>
            <p:cNvPr id="29711" name="Text Box 8"/>
            <p:cNvSpPr txBox="1">
              <a:spLocks noChangeArrowheads="1"/>
            </p:cNvSpPr>
            <p:nvPr/>
          </p:nvSpPr>
          <p:spPr bwMode="auto">
            <a:xfrm>
              <a:off x="3408" y="864"/>
              <a:ext cx="2008" cy="212"/>
            </a:xfrm>
            <a:prstGeom prst="rect">
              <a:avLst/>
            </a:prstGeom>
            <a:noFill/>
            <a:ln w="9525">
              <a:noFill/>
              <a:miter lim="800000"/>
              <a:headEnd/>
              <a:tailEnd/>
            </a:ln>
          </p:spPr>
          <p:txBody>
            <a:bodyPr wrap="none">
              <a:spAutoFit/>
            </a:bodyPr>
            <a:lstStyle/>
            <a:p>
              <a:pPr algn="l"/>
              <a:r>
                <a:rPr lang="en-US" altLang="zh-CN" sz="1600" b="1">
                  <a:solidFill>
                    <a:schemeClr val="accent2"/>
                  </a:solidFill>
                  <a:latin typeface="Times New Roman" pitchFamily="18" charset="0"/>
                  <a:ea typeface="宋体" pitchFamily="2" charset="-122"/>
                </a:rPr>
                <a:t>Chen/Ko/Li, PRC76, 054316(2007)</a:t>
              </a:r>
            </a:p>
          </p:txBody>
        </p:sp>
      </p:grpSp>
      <p:sp>
        <p:nvSpPr>
          <p:cNvPr id="29702" name="Text Box 9"/>
          <p:cNvSpPr txBox="1">
            <a:spLocks noChangeArrowheads="1"/>
          </p:cNvSpPr>
          <p:nvPr/>
        </p:nvSpPr>
        <p:spPr bwMode="auto">
          <a:xfrm>
            <a:off x="3200400" y="6096000"/>
            <a:ext cx="2492375" cy="366713"/>
          </a:xfrm>
          <a:prstGeom prst="rect">
            <a:avLst/>
          </a:prstGeom>
          <a:noFill/>
          <a:ln w="9525">
            <a:noFill/>
            <a:miter lim="800000"/>
            <a:headEnd/>
            <a:tailEnd/>
          </a:ln>
        </p:spPr>
        <p:txBody>
          <a:bodyPr>
            <a:spAutoFit/>
          </a:bodyPr>
          <a:lstStyle/>
          <a:p>
            <a:pPr algn="l">
              <a:spcBef>
                <a:spcPct val="50000"/>
              </a:spcBef>
            </a:pPr>
            <a:endParaRPr lang="zh-CN" altLang="zh-CN" sz="1800">
              <a:ea typeface="华文楷体" pitchFamily="2" charset="-122"/>
            </a:endParaRPr>
          </a:p>
        </p:txBody>
      </p:sp>
      <p:grpSp>
        <p:nvGrpSpPr>
          <p:cNvPr id="3" name="Group 10"/>
          <p:cNvGrpSpPr>
            <a:grpSpLocks/>
          </p:cNvGrpSpPr>
          <p:nvPr/>
        </p:nvGrpSpPr>
        <p:grpSpPr bwMode="auto">
          <a:xfrm>
            <a:off x="50800" y="889000"/>
            <a:ext cx="8999538" cy="5588000"/>
            <a:chOff x="32" y="325"/>
            <a:chExt cx="5669" cy="3954"/>
          </a:xfrm>
        </p:grpSpPr>
        <p:sp>
          <p:nvSpPr>
            <p:cNvPr id="29704" name="Text Box 11"/>
            <p:cNvSpPr txBox="1">
              <a:spLocks noChangeArrowheads="1"/>
            </p:cNvSpPr>
            <p:nvPr/>
          </p:nvSpPr>
          <p:spPr bwMode="auto">
            <a:xfrm>
              <a:off x="32" y="325"/>
              <a:ext cx="5669" cy="3954"/>
            </a:xfrm>
            <a:prstGeom prst="rect">
              <a:avLst/>
            </a:prstGeom>
            <a:solidFill>
              <a:schemeClr val="bg1"/>
            </a:solidFill>
            <a:ln w="9525">
              <a:noFill/>
              <a:miter lim="800000"/>
              <a:headEnd/>
              <a:tailEnd/>
            </a:ln>
          </p:spPr>
          <p:txBody>
            <a:bodyPr anchor="b">
              <a:spAutoFit/>
            </a:bodyPr>
            <a:lstStyle/>
            <a:p>
              <a:r>
                <a:rPr kumimoji="1" lang="en-US" altLang="zh-CN" sz="3600">
                  <a:solidFill>
                    <a:schemeClr val="folHlink"/>
                  </a:solidFill>
                  <a:latin typeface="Arial Unicode MS" pitchFamily="34" charset="-122"/>
                  <a:ea typeface="宋体" pitchFamily="2" charset="-122"/>
                </a:rPr>
                <a:t> </a:t>
              </a:r>
            </a:p>
            <a:p>
              <a:endParaRPr kumimoji="1" lang="en-US" altLang="zh-CN" sz="3600">
                <a:solidFill>
                  <a:schemeClr val="folHlink"/>
                </a:solidFill>
                <a:latin typeface="Arial Unicode MS" pitchFamily="34" charset="-122"/>
                <a:ea typeface="宋体" pitchFamily="2" charset="-122"/>
              </a:endParaRPr>
            </a:p>
            <a:p>
              <a:endParaRPr kumimoji="1" lang="en-US" altLang="zh-CN" sz="3600">
                <a:solidFill>
                  <a:schemeClr val="folHlink"/>
                </a:solidFill>
                <a:latin typeface="Arial Unicode MS" pitchFamily="34" charset="-122"/>
                <a:ea typeface="宋体" pitchFamily="2" charset="-122"/>
              </a:endParaRPr>
            </a:p>
            <a:p>
              <a:endParaRPr kumimoji="1" lang="en-US" altLang="zh-CN" sz="3600">
                <a:solidFill>
                  <a:schemeClr val="folHlink"/>
                </a:solidFill>
                <a:latin typeface="Arial Unicode MS" pitchFamily="34" charset="-122"/>
                <a:ea typeface="宋体" pitchFamily="2" charset="-122"/>
              </a:endParaRPr>
            </a:p>
            <a:p>
              <a:endParaRPr kumimoji="1" lang="en-US" altLang="zh-CN" sz="3600">
                <a:solidFill>
                  <a:schemeClr val="folHlink"/>
                </a:solidFill>
                <a:latin typeface="Arial Unicode MS" pitchFamily="34" charset="-122"/>
                <a:ea typeface="宋体" pitchFamily="2" charset="-122"/>
              </a:endParaRPr>
            </a:p>
            <a:p>
              <a:endParaRPr kumimoji="1" lang="en-US" altLang="zh-CN" sz="3600">
                <a:solidFill>
                  <a:schemeClr val="folHlink"/>
                </a:solidFill>
                <a:latin typeface="Arial Unicode MS" pitchFamily="34" charset="-122"/>
                <a:ea typeface="宋体" pitchFamily="2" charset="-122"/>
              </a:endParaRPr>
            </a:p>
            <a:p>
              <a:endParaRPr kumimoji="1" lang="en-US" altLang="zh-CN" sz="800">
                <a:solidFill>
                  <a:schemeClr val="folHlink"/>
                </a:solidFill>
                <a:latin typeface="Arial Unicode MS" pitchFamily="34" charset="-122"/>
                <a:ea typeface="宋体" pitchFamily="2" charset="-122"/>
              </a:endParaRPr>
            </a:p>
            <a:p>
              <a:endParaRPr kumimoji="1" lang="en-US" altLang="zh-CN" sz="800">
                <a:solidFill>
                  <a:schemeClr val="folHlink"/>
                </a:solidFill>
                <a:latin typeface="Arial Unicode MS" pitchFamily="34" charset="-122"/>
                <a:ea typeface="宋体" pitchFamily="2" charset="-122"/>
              </a:endParaRPr>
            </a:p>
            <a:p>
              <a:endParaRPr kumimoji="1" lang="en-US" altLang="zh-CN" sz="800">
                <a:solidFill>
                  <a:schemeClr val="folHlink"/>
                </a:solidFill>
                <a:latin typeface="Arial Unicode MS" pitchFamily="34" charset="-122"/>
                <a:ea typeface="宋体" pitchFamily="2" charset="-122"/>
              </a:endParaRPr>
            </a:p>
            <a:p>
              <a:endParaRPr kumimoji="1" lang="en-US" altLang="zh-CN" sz="800">
                <a:solidFill>
                  <a:schemeClr val="folHlink"/>
                </a:solidFill>
                <a:latin typeface="Arial Unicode MS" pitchFamily="34" charset="-122"/>
                <a:ea typeface="宋体" pitchFamily="2" charset="-122"/>
              </a:endParaRPr>
            </a:p>
            <a:p>
              <a:endParaRPr kumimoji="1" lang="en-US" altLang="zh-CN" sz="800">
                <a:solidFill>
                  <a:schemeClr val="folHlink"/>
                </a:solidFill>
                <a:latin typeface="Arial Unicode MS" pitchFamily="34" charset="-122"/>
                <a:ea typeface="宋体" pitchFamily="2" charset="-122"/>
              </a:endParaRPr>
            </a:p>
            <a:p>
              <a:endParaRPr kumimoji="1" lang="en-US" altLang="zh-CN" sz="800">
                <a:solidFill>
                  <a:schemeClr val="folHlink"/>
                </a:solidFill>
                <a:latin typeface="Arial Unicode MS" pitchFamily="34" charset="-122"/>
                <a:ea typeface="宋体" pitchFamily="2" charset="-122"/>
              </a:endParaRPr>
            </a:p>
            <a:p>
              <a:endParaRPr kumimoji="1" lang="en-US" altLang="zh-CN" sz="800">
                <a:solidFill>
                  <a:schemeClr val="folHlink"/>
                </a:solidFill>
                <a:latin typeface="Arial Unicode MS" pitchFamily="34" charset="-122"/>
                <a:ea typeface="宋体" pitchFamily="2" charset="-122"/>
              </a:endParaRPr>
            </a:p>
            <a:p>
              <a:endParaRPr kumimoji="1" lang="en-US" altLang="zh-CN" sz="800">
                <a:solidFill>
                  <a:schemeClr val="folHlink"/>
                </a:solidFill>
                <a:latin typeface="Arial Unicode MS" pitchFamily="34" charset="-122"/>
                <a:ea typeface="宋体" pitchFamily="2" charset="-122"/>
              </a:endParaRPr>
            </a:p>
            <a:p>
              <a:endParaRPr kumimoji="1" lang="en-US" altLang="zh-CN" sz="800">
                <a:solidFill>
                  <a:schemeClr val="folHlink"/>
                </a:solidFill>
                <a:latin typeface="Arial Unicode MS" pitchFamily="34" charset="-122"/>
                <a:ea typeface="宋体" pitchFamily="2" charset="-122"/>
              </a:endParaRPr>
            </a:p>
            <a:p>
              <a:endParaRPr kumimoji="1" lang="en-US" altLang="zh-CN" sz="800">
                <a:solidFill>
                  <a:schemeClr val="folHlink"/>
                </a:solidFill>
                <a:latin typeface="Arial Unicode MS" pitchFamily="34" charset="-122"/>
                <a:ea typeface="宋体" pitchFamily="2" charset="-122"/>
              </a:endParaRPr>
            </a:p>
            <a:p>
              <a:endParaRPr kumimoji="1" lang="en-US" altLang="zh-CN" sz="800">
                <a:solidFill>
                  <a:schemeClr val="folHlink"/>
                </a:solidFill>
                <a:latin typeface="Arial Unicode MS" pitchFamily="34" charset="-122"/>
                <a:ea typeface="宋体" pitchFamily="2" charset="-122"/>
              </a:endParaRPr>
            </a:p>
            <a:p>
              <a:endParaRPr kumimoji="1" lang="en-US" altLang="zh-CN" sz="800">
                <a:solidFill>
                  <a:schemeClr val="folHlink"/>
                </a:solidFill>
                <a:latin typeface="Arial Unicode MS" pitchFamily="34" charset="-122"/>
                <a:ea typeface="宋体" pitchFamily="2" charset="-122"/>
              </a:endParaRPr>
            </a:p>
            <a:p>
              <a:endParaRPr kumimoji="1" lang="en-US" altLang="zh-CN" sz="800">
                <a:solidFill>
                  <a:schemeClr val="folHlink"/>
                </a:solidFill>
                <a:latin typeface="Arial Unicode MS" pitchFamily="34" charset="-122"/>
                <a:ea typeface="宋体" pitchFamily="2" charset="-122"/>
              </a:endParaRPr>
            </a:p>
            <a:p>
              <a:endParaRPr kumimoji="1" lang="en-US" altLang="zh-CN" sz="800">
                <a:solidFill>
                  <a:schemeClr val="folHlink"/>
                </a:solidFill>
                <a:latin typeface="Arial Unicode MS" pitchFamily="34" charset="-122"/>
                <a:ea typeface="宋体" pitchFamily="2" charset="-122"/>
              </a:endParaRPr>
            </a:p>
            <a:p>
              <a:endParaRPr kumimoji="1" lang="en-US" altLang="zh-CN" sz="800">
                <a:solidFill>
                  <a:schemeClr val="folHlink"/>
                </a:solidFill>
                <a:latin typeface="Arial Unicode MS" pitchFamily="34" charset="-122"/>
                <a:ea typeface="宋体" pitchFamily="2" charset="-122"/>
              </a:endParaRPr>
            </a:p>
            <a:p>
              <a:endParaRPr kumimoji="1" lang="en-US" altLang="zh-CN" sz="800">
                <a:solidFill>
                  <a:schemeClr val="folHlink"/>
                </a:solidFill>
                <a:latin typeface="Arial Unicode MS" pitchFamily="34" charset="-122"/>
                <a:ea typeface="宋体" pitchFamily="2" charset="-122"/>
              </a:endParaRPr>
            </a:p>
            <a:p>
              <a:endParaRPr kumimoji="1" lang="en-US" altLang="zh-CN" sz="800">
                <a:solidFill>
                  <a:schemeClr val="folHlink"/>
                </a:solidFill>
                <a:latin typeface="Arial Unicode MS" pitchFamily="34" charset="-122"/>
                <a:ea typeface="宋体" pitchFamily="2" charset="-122"/>
              </a:endParaRPr>
            </a:p>
            <a:p>
              <a:endParaRPr kumimoji="1" lang="en-US" altLang="zh-CN" sz="800">
                <a:solidFill>
                  <a:schemeClr val="folHlink"/>
                </a:solidFill>
                <a:latin typeface="Arial Unicode MS" pitchFamily="34" charset="-122"/>
                <a:ea typeface="宋体" pitchFamily="2" charset="-122"/>
              </a:endParaRPr>
            </a:p>
          </p:txBody>
        </p:sp>
        <p:pic>
          <p:nvPicPr>
            <p:cNvPr id="29705" name="Picture 12"/>
            <p:cNvPicPr>
              <a:picLocks noChangeAspect="1" noChangeArrowheads="1"/>
            </p:cNvPicPr>
            <p:nvPr/>
          </p:nvPicPr>
          <p:blipFill>
            <a:blip r:embed="rId4" cstate="print"/>
            <a:srcRect/>
            <a:stretch>
              <a:fillRect/>
            </a:stretch>
          </p:blipFill>
          <p:spPr bwMode="auto">
            <a:xfrm>
              <a:off x="449" y="926"/>
              <a:ext cx="4783" cy="2962"/>
            </a:xfrm>
            <a:prstGeom prst="rect">
              <a:avLst/>
            </a:prstGeom>
            <a:noFill/>
            <a:ln w="28575" algn="ctr">
              <a:noFill/>
              <a:miter lim="800000"/>
              <a:headEnd/>
              <a:tailEnd/>
            </a:ln>
          </p:spPr>
        </p:pic>
        <p:sp>
          <p:nvSpPr>
            <p:cNvPr id="29706" name="Text Box 13"/>
            <p:cNvSpPr txBox="1">
              <a:spLocks noChangeArrowheads="1"/>
            </p:cNvSpPr>
            <p:nvPr/>
          </p:nvSpPr>
          <p:spPr bwMode="auto">
            <a:xfrm>
              <a:off x="816" y="720"/>
              <a:ext cx="2058" cy="238"/>
            </a:xfrm>
            <a:prstGeom prst="rect">
              <a:avLst/>
            </a:prstGeom>
            <a:noFill/>
            <a:ln w="9525">
              <a:noFill/>
              <a:miter lim="800000"/>
              <a:headEnd/>
              <a:tailEnd/>
            </a:ln>
          </p:spPr>
          <p:txBody>
            <a:bodyPr wrap="none">
              <a:spAutoFit/>
            </a:bodyPr>
            <a:lstStyle/>
            <a:p>
              <a:pPr algn="l"/>
              <a:r>
                <a:rPr lang="en-US" altLang="zh-CN" sz="1600" b="1">
                  <a:solidFill>
                    <a:schemeClr val="accent2"/>
                  </a:solidFill>
                  <a:latin typeface="Times New Roman" pitchFamily="18" charset="0"/>
                  <a:ea typeface="宋体" pitchFamily="2" charset="-122"/>
                </a:rPr>
                <a:t>Z.H. Li et al., PRC74, 047304(2006)</a:t>
              </a:r>
            </a:p>
          </p:txBody>
        </p:sp>
        <p:sp>
          <p:nvSpPr>
            <p:cNvPr id="29707" name="Text Box 14"/>
            <p:cNvSpPr txBox="1">
              <a:spLocks noChangeArrowheads="1"/>
            </p:cNvSpPr>
            <p:nvPr/>
          </p:nvSpPr>
          <p:spPr bwMode="auto">
            <a:xfrm>
              <a:off x="3128" y="720"/>
              <a:ext cx="2204" cy="238"/>
            </a:xfrm>
            <a:prstGeom prst="rect">
              <a:avLst/>
            </a:prstGeom>
            <a:noFill/>
            <a:ln w="9525">
              <a:noFill/>
              <a:miter lim="800000"/>
              <a:headEnd/>
              <a:tailEnd/>
            </a:ln>
          </p:spPr>
          <p:txBody>
            <a:bodyPr wrap="none">
              <a:spAutoFit/>
            </a:bodyPr>
            <a:lstStyle/>
            <a:p>
              <a:pPr algn="l"/>
              <a:r>
                <a:rPr lang="en-US" altLang="zh-CN" sz="1600" b="1">
                  <a:solidFill>
                    <a:schemeClr val="accent2"/>
                  </a:solidFill>
                  <a:latin typeface="Times New Roman" pitchFamily="18" charset="0"/>
                </a:rPr>
                <a:t>Dieperink et al.</a:t>
              </a:r>
              <a:r>
                <a:rPr lang="en-US" altLang="zh-CN" sz="1600" b="1">
                  <a:solidFill>
                    <a:schemeClr val="accent2"/>
                  </a:solidFill>
                  <a:latin typeface="Times New Roman" pitchFamily="18" charset="0"/>
                  <a:ea typeface="宋体" pitchFamily="2" charset="-122"/>
                </a:rPr>
                <a:t>, PRC68, 064307(2003)</a:t>
              </a:r>
            </a:p>
          </p:txBody>
        </p:sp>
        <p:sp>
          <p:nvSpPr>
            <p:cNvPr id="29708" name="Text Box 15"/>
            <p:cNvSpPr txBox="1">
              <a:spLocks noChangeArrowheads="1"/>
            </p:cNvSpPr>
            <p:nvPr/>
          </p:nvSpPr>
          <p:spPr bwMode="auto">
            <a:xfrm>
              <a:off x="1829" y="1132"/>
              <a:ext cx="379" cy="238"/>
            </a:xfrm>
            <a:prstGeom prst="rect">
              <a:avLst/>
            </a:prstGeom>
            <a:noFill/>
            <a:ln w="9525">
              <a:noFill/>
              <a:miter lim="800000"/>
              <a:headEnd/>
              <a:tailEnd/>
            </a:ln>
          </p:spPr>
          <p:txBody>
            <a:bodyPr wrap="none">
              <a:spAutoFit/>
            </a:bodyPr>
            <a:lstStyle/>
            <a:p>
              <a:pPr algn="l"/>
              <a:r>
                <a:rPr lang="en-US" altLang="zh-CN" sz="1600" b="1">
                  <a:solidFill>
                    <a:schemeClr val="accent2"/>
                  </a:solidFill>
                  <a:latin typeface="Times New Roman" pitchFamily="18" charset="0"/>
                  <a:ea typeface="宋体" pitchFamily="2" charset="-122"/>
                </a:rPr>
                <a:t>BHF</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8770" name="Text Box 2"/>
          <p:cNvSpPr txBox="1">
            <a:spLocks noChangeArrowheads="1"/>
          </p:cNvSpPr>
          <p:nvPr/>
        </p:nvSpPr>
        <p:spPr bwMode="auto">
          <a:xfrm>
            <a:off x="407988" y="2362200"/>
            <a:ext cx="8548687" cy="4111625"/>
          </a:xfrm>
          <a:prstGeom prst="rect">
            <a:avLst/>
          </a:prstGeom>
          <a:noFill/>
          <a:ln w="9525">
            <a:noFill/>
            <a:miter lim="800000"/>
            <a:headEnd/>
            <a:tailEnd/>
          </a:ln>
          <a:effectLst/>
        </p:spPr>
        <p:txBody>
          <a:bodyPr wrap="none">
            <a:spAutoFit/>
          </a:bodyPr>
          <a:lstStyle/>
          <a:p>
            <a:pPr marL="457200" indent="-457200" algn="l">
              <a:buFont typeface="Wingdings" pitchFamily="2" charset="2"/>
              <a:buChar char="l"/>
            </a:pPr>
            <a:r>
              <a:rPr kumimoji="1" lang="en-US" altLang="zh-CN" sz="2200">
                <a:solidFill>
                  <a:srgbClr val="3333FF"/>
                </a:solidFill>
                <a:latin typeface="Times New Roman" pitchFamily="18" charset="0"/>
                <a:ea typeface="宋体" charset="-122"/>
              </a:rPr>
              <a:t>Solve the Boltzmann equation using </a:t>
            </a:r>
            <a:r>
              <a:rPr kumimoji="1" lang="en-US" altLang="zh-CN" sz="2200">
                <a:solidFill>
                  <a:srgbClr val="FF0000"/>
                </a:solidFill>
                <a:latin typeface="Times New Roman" pitchFamily="18" charset="0"/>
                <a:ea typeface="宋体" charset="-122"/>
              </a:rPr>
              <a:t>test particle method (</a:t>
            </a:r>
            <a:r>
              <a:rPr kumimoji="1" lang="en-US" altLang="zh-CN" sz="2200" b="1">
                <a:solidFill>
                  <a:srgbClr val="FF00FF"/>
                </a:solidFill>
                <a:latin typeface="Times New Roman" pitchFamily="18" charset="0"/>
                <a:ea typeface="宋体" charset="-122"/>
              </a:rPr>
              <a:t>C.Y. Wong</a:t>
            </a:r>
            <a:r>
              <a:rPr kumimoji="1" lang="en-US" altLang="zh-CN" sz="2200">
                <a:solidFill>
                  <a:srgbClr val="FF0000"/>
                </a:solidFill>
                <a:latin typeface="Times New Roman" pitchFamily="18" charset="0"/>
                <a:ea typeface="宋体" charset="-122"/>
              </a:rPr>
              <a:t>)</a:t>
            </a:r>
          </a:p>
          <a:p>
            <a:pPr marL="457200" indent="-457200" algn="l">
              <a:buFont typeface="Wingdings" pitchFamily="2" charset="2"/>
              <a:buChar char="l"/>
            </a:pPr>
            <a:r>
              <a:rPr kumimoji="1" lang="en-US" altLang="zh-CN" sz="2200">
                <a:solidFill>
                  <a:srgbClr val="3333FF"/>
                </a:solidFill>
                <a:latin typeface="Times New Roman" pitchFamily="18" charset="0"/>
                <a:ea typeface="宋体" charset="-122"/>
              </a:rPr>
              <a:t>Isospin-dependent initialization</a:t>
            </a:r>
          </a:p>
          <a:p>
            <a:pPr marL="457200" indent="-457200" algn="l">
              <a:buFont typeface="Wingdings" pitchFamily="2" charset="2"/>
              <a:buChar char="l"/>
            </a:pPr>
            <a:r>
              <a:rPr kumimoji="1" lang="en-US" altLang="zh-CN" sz="2200">
                <a:solidFill>
                  <a:srgbClr val="3333FF"/>
                </a:solidFill>
                <a:latin typeface="Times New Roman" pitchFamily="18" charset="0"/>
                <a:ea typeface="宋体" charset="-122"/>
              </a:rPr>
              <a:t>Isospin- (momentum-) dependent </a:t>
            </a:r>
            <a:r>
              <a:rPr kumimoji="1" lang="en-US" altLang="zh-CN" sz="2200">
                <a:solidFill>
                  <a:srgbClr val="FF0000"/>
                </a:solidFill>
                <a:latin typeface="Times New Roman" pitchFamily="18" charset="0"/>
                <a:ea typeface="宋体" charset="-122"/>
              </a:rPr>
              <a:t>mean field potential</a:t>
            </a:r>
          </a:p>
          <a:p>
            <a:pPr marL="457200" indent="-457200" algn="l"/>
            <a:endParaRPr kumimoji="1" lang="en-US" altLang="zh-CN" sz="2200">
              <a:solidFill>
                <a:srgbClr val="3333FF"/>
              </a:solidFill>
              <a:latin typeface="Times New Roman" pitchFamily="18" charset="0"/>
              <a:ea typeface="宋体" charset="-122"/>
            </a:endParaRPr>
          </a:p>
          <a:p>
            <a:pPr marL="457200" indent="-457200" algn="l"/>
            <a:endParaRPr kumimoji="1" lang="en-US" altLang="zh-CN" sz="2200">
              <a:solidFill>
                <a:srgbClr val="3333FF"/>
              </a:solidFill>
              <a:latin typeface="Times New Roman" pitchFamily="18" charset="0"/>
              <a:ea typeface="宋体" charset="-122"/>
            </a:endParaRPr>
          </a:p>
          <a:p>
            <a:pPr marL="457200" indent="-457200" algn="l">
              <a:buFontTx/>
              <a:buChar char="•"/>
            </a:pPr>
            <a:endParaRPr kumimoji="1" lang="en-US" altLang="zh-CN" sz="2200">
              <a:solidFill>
                <a:srgbClr val="3333FF"/>
              </a:solidFill>
              <a:latin typeface="Times New Roman" pitchFamily="18" charset="0"/>
              <a:ea typeface="宋体" charset="-122"/>
            </a:endParaRPr>
          </a:p>
          <a:p>
            <a:pPr marL="457200" indent="-457200" algn="l">
              <a:buFont typeface="Wingdings" pitchFamily="2" charset="2"/>
              <a:buChar char="l"/>
            </a:pPr>
            <a:r>
              <a:rPr kumimoji="1" lang="en-US" altLang="zh-CN" sz="2200">
                <a:solidFill>
                  <a:srgbClr val="3333FF"/>
                </a:solidFill>
                <a:latin typeface="Times New Roman" pitchFamily="18" charset="0"/>
                <a:ea typeface="宋体" charset="-122"/>
              </a:rPr>
              <a:t>Isospin-dependent </a:t>
            </a:r>
            <a:r>
              <a:rPr kumimoji="1" lang="en-US" altLang="zh-CN" sz="2200">
                <a:solidFill>
                  <a:srgbClr val="FF0000"/>
                </a:solidFill>
                <a:latin typeface="Times New Roman" pitchFamily="18" charset="0"/>
                <a:ea typeface="宋体" charset="-122"/>
              </a:rPr>
              <a:t>N-N cross sections</a:t>
            </a:r>
          </a:p>
          <a:p>
            <a:pPr marL="457200" indent="-457200" algn="l"/>
            <a:r>
              <a:rPr kumimoji="1" lang="en-US" altLang="zh-CN" sz="2200">
                <a:solidFill>
                  <a:srgbClr val="3333FF"/>
                </a:solidFill>
                <a:latin typeface="Times New Roman" pitchFamily="18" charset="0"/>
                <a:ea typeface="宋体" charset="-122"/>
              </a:rPr>
              <a:t>    a. Experimental free space N-N cross section </a:t>
            </a:r>
            <a:r>
              <a:rPr kumimoji="1" lang="el-GR" altLang="zh-CN" sz="2200">
                <a:solidFill>
                  <a:srgbClr val="3333FF"/>
                </a:solidFill>
                <a:latin typeface="Times New Roman" pitchFamily="18" charset="0"/>
                <a:ea typeface="宋体" charset="-122"/>
                <a:sym typeface="Math1" pitchFamily="2" charset="2"/>
              </a:rPr>
              <a:t>σ</a:t>
            </a:r>
            <a:r>
              <a:rPr kumimoji="1" lang="en-US" altLang="zh-CN" sz="2200" baseline="-25000">
                <a:solidFill>
                  <a:srgbClr val="3333FF"/>
                </a:solidFill>
                <a:latin typeface="Times New Roman" pitchFamily="18" charset="0"/>
                <a:ea typeface="宋体" charset="-122"/>
                <a:sym typeface="Math1" pitchFamily="2" charset="2"/>
              </a:rPr>
              <a:t>exp</a:t>
            </a:r>
            <a:endParaRPr kumimoji="1" lang="en-US" altLang="zh-CN" sz="2200" baseline="-25000">
              <a:solidFill>
                <a:srgbClr val="3333FF"/>
              </a:solidFill>
              <a:latin typeface="Times New Roman" pitchFamily="18" charset="0"/>
              <a:ea typeface="宋体" charset="-122"/>
            </a:endParaRPr>
          </a:p>
          <a:p>
            <a:pPr marL="457200" indent="-457200" algn="l"/>
            <a:r>
              <a:rPr kumimoji="1" lang="en-US" altLang="zh-CN" sz="2200" baseline="-25000">
                <a:solidFill>
                  <a:srgbClr val="3333FF"/>
                </a:solidFill>
                <a:latin typeface="Times New Roman" pitchFamily="18" charset="0"/>
                <a:ea typeface="宋体" charset="-122"/>
              </a:rPr>
              <a:t>      </a:t>
            </a:r>
            <a:r>
              <a:rPr kumimoji="1" lang="en-US" altLang="zh-CN" sz="2200">
                <a:solidFill>
                  <a:srgbClr val="3333FF"/>
                </a:solidFill>
                <a:latin typeface="Times New Roman" pitchFamily="18" charset="0"/>
                <a:ea typeface="宋体" charset="-122"/>
              </a:rPr>
              <a:t>b. In-medium N-N cross section from the Dirac-Brueckner </a:t>
            </a:r>
          </a:p>
          <a:p>
            <a:pPr marL="457200" indent="-457200" algn="l"/>
            <a:r>
              <a:rPr kumimoji="1" lang="en-US" altLang="zh-CN" sz="2200">
                <a:solidFill>
                  <a:srgbClr val="3333FF"/>
                </a:solidFill>
                <a:latin typeface="Times New Roman" pitchFamily="18" charset="0"/>
                <a:ea typeface="宋体" charset="-122"/>
              </a:rPr>
              <a:t>       approach based on Bonn A potential </a:t>
            </a:r>
            <a:r>
              <a:rPr kumimoji="1" lang="el-GR" altLang="zh-CN" sz="2200">
                <a:solidFill>
                  <a:srgbClr val="3333FF"/>
                </a:solidFill>
                <a:latin typeface="Times New Roman" pitchFamily="18" charset="0"/>
                <a:ea typeface="宋体" charset="-122"/>
                <a:sym typeface="Math1" pitchFamily="2" charset="2"/>
              </a:rPr>
              <a:t>σ</a:t>
            </a:r>
            <a:r>
              <a:rPr kumimoji="1" lang="en-US" altLang="zh-CN" sz="2200" baseline="-25000">
                <a:solidFill>
                  <a:srgbClr val="3333FF"/>
                </a:solidFill>
                <a:latin typeface="Times New Roman" pitchFamily="18" charset="0"/>
                <a:ea typeface="宋体" charset="-122"/>
                <a:sym typeface="Math1" pitchFamily="2" charset="2"/>
              </a:rPr>
              <a:t>in-medium</a:t>
            </a:r>
          </a:p>
          <a:p>
            <a:pPr marL="457200" indent="-457200" algn="l"/>
            <a:r>
              <a:rPr kumimoji="1" lang="en-US" altLang="zh-CN" sz="2200" baseline="-25000">
                <a:solidFill>
                  <a:srgbClr val="3333FF"/>
                </a:solidFill>
                <a:latin typeface="Times New Roman" pitchFamily="18" charset="0"/>
                <a:ea typeface="宋体" charset="-122"/>
                <a:sym typeface="Math1" pitchFamily="2" charset="2"/>
              </a:rPr>
              <a:t>      </a:t>
            </a:r>
            <a:r>
              <a:rPr kumimoji="1" lang="en-US" altLang="zh-CN" sz="2200">
                <a:solidFill>
                  <a:srgbClr val="3333FF"/>
                </a:solidFill>
                <a:latin typeface="Times New Roman" pitchFamily="18" charset="0"/>
                <a:ea typeface="宋体" charset="-122"/>
              </a:rPr>
              <a:t>c. Mean-field consistent cross section due to m*</a:t>
            </a:r>
          </a:p>
          <a:p>
            <a:pPr marL="457200" indent="-457200" algn="l">
              <a:buFont typeface="Wingdings" pitchFamily="2" charset="2"/>
              <a:buChar char="l"/>
            </a:pPr>
            <a:r>
              <a:rPr kumimoji="1" lang="en-US" altLang="zh-CN" sz="2200">
                <a:solidFill>
                  <a:srgbClr val="3333FF"/>
                </a:solidFill>
                <a:latin typeface="Times New Roman" pitchFamily="18" charset="0"/>
                <a:ea typeface="宋体" charset="-122"/>
              </a:rPr>
              <a:t>Isospin-dependent </a:t>
            </a:r>
            <a:r>
              <a:rPr kumimoji="1" lang="en-US" altLang="zh-CN" sz="2200">
                <a:solidFill>
                  <a:srgbClr val="FF0000"/>
                </a:solidFill>
                <a:latin typeface="Times New Roman" pitchFamily="18" charset="0"/>
                <a:ea typeface="宋体" charset="-122"/>
              </a:rPr>
              <a:t>Pauli Blocking</a:t>
            </a:r>
          </a:p>
        </p:txBody>
      </p:sp>
      <p:graphicFrame>
        <p:nvGraphicFramePr>
          <p:cNvPr id="2208771" name="Object 3"/>
          <p:cNvGraphicFramePr>
            <a:graphicFrameLocks noChangeAspect="1"/>
          </p:cNvGraphicFramePr>
          <p:nvPr/>
        </p:nvGraphicFramePr>
        <p:xfrm>
          <a:off x="2819400" y="3581400"/>
          <a:ext cx="3014663" cy="735013"/>
        </p:xfrm>
        <a:graphic>
          <a:graphicData uri="http://schemas.openxmlformats.org/presentationml/2006/ole">
            <p:oleObj spid="_x0000_s223234" name="Equation" r:id="rId3" imgW="1612800" imgH="393480" progId="Equation.DSMT4">
              <p:embed/>
            </p:oleObj>
          </a:graphicData>
        </a:graphic>
      </p:graphicFrame>
      <p:graphicFrame>
        <p:nvGraphicFramePr>
          <p:cNvPr id="2208772" name="Object 4"/>
          <p:cNvGraphicFramePr>
            <a:graphicFrameLocks noChangeAspect="1"/>
          </p:cNvGraphicFramePr>
          <p:nvPr/>
        </p:nvGraphicFramePr>
        <p:xfrm>
          <a:off x="609600" y="1303338"/>
          <a:ext cx="8020050" cy="1152525"/>
        </p:xfrm>
        <a:graphic>
          <a:graphicData uri="http://schemas.openxmlformats.org/presentationml/2006/ole">
            <p:oleObj spid="_x0000_s223235" name="Equation" r:id="rId4" imgW="4025880" imgH="609480" progId="Equation.DSMT4">
              <p:embed/>
            </p:oleObj>
          </a:graphicData>
        </a:graphic>
      </p:graphicFrame>
      <p:sp>
        <p:nvSpPr>
          <p:cNvPr id="2208773" name="Text Box 5"/>
          <p:cNvSpPr txBox="1">
            <a:spLocks noChangeArrowheads="1"/>
          </p:cNvSpPr>
          <p:nvPr/>
        </p:nvSpPr>
        <p:spPr bwMode="auto">
          <a:xfrm>
            <a:off x="1524000" y="846138"/>
            <a:ext cx="6026150" cy="457200"/>
          </a:xfrm>
          <a:prstGeom prst="rect">
            <a:avLst/>
          </a:prstGeom>
          <a:noFill/>
          <a:ln w="76200" cmpd="tri">
            <a:noFill/>
            <a:miter lim="800000"/>
            <a:headEnd/>
            <a:tailEnd/>
          </a:ln>
          <a:effectLst/>
        </p:spPr>
        <p:txBody>
          <a:bodyPr wrap="none">
            <a:spAutoFit/>
          </a:bodyPr>
          <a:lstStyle/>
          <a:p>
            <a:pPr marL="457200" indent="-457200" algn="l"/>
            <a:r>
              <a:rPr kumimoji="1" lang="en-US" altLang="zh-CN" u="sng">
                <a:solidFill>
                  <a:srgbClr val="990000"/>
                </a:solidFill>
                <a:latin typeface="Verdana" pitchFamily="34" charset="0"/>
                <a:ea typeface="宋体" charset="-122"/>
              </a:rPr>
              <a:t>Isospin-dependent BUU (IBUU) model</a:t>
            </a:r>
          </a:p>
        </p:txBody>
      </p:sp>
      <p:sp>
        <p:nvSpPr>
          <p:cNvPr id="2208774" name="Rectangle 6"/>
          <p:cNvSpPr>
            <a:spLocks noChangeArrowheads="1"/>
          </p:cNvSpPr>
          <p:nvPr/>
        </p:nvSpPr>
        <p:spPr bwMode="auto">
          <a:xfrm>
            <a:off x="0" y="179388"/>
            <a:ext cx="9144000" cy="688975"/>
          </a:xfrm>
          <a:prstGeom prst="rect">
            <a:avLst/>
          </a:prstGeom>
          <a:noFill/>
          <a:ln w="9525" algn="ctr">
            <a:noFill/>
            <a:miter lim="800000"/>
            <a:headEnd/>
            <a:tailEnd/>
          </a:ln>
          <a:effectLst/>
        </p:spPr>
        <p:txBody>
          <a:bodyPr tIns="54000" anchorCtr="1"/>
          <a:lstStyle/>
          <a:p>
            <a:r>
              <a:rPr lang="en-US" altLang="zh-CN" sz="2800" b="1">
                <a:solidFill>
                  <a:schemeClr val="accent2"/>
                </a:solidFill>
                <a:latin typeface="Times New Roman" pitchFamily="18" charset="0"/>
              </a:rPr>
              <a:t>                      Transport model for HIC’s</a:t>
            </a:r>
          </a:p>
        </p:txBody>
      </p:sp>
      <p:sp>
        <p:nvSpPr>
          <p:cNvPr id="2208775" name="AutoShape 7"/>
          <p:cNvSpPr>
            <a:spLocks noChangeArrowheads="1"/>
          </p:cNvSpPr>
          <p:nvPr/>
        </p:nvSpPr>
        <p:spPr bwMode="auto">
          <a:xfrm>
            <a:off x="6083300" y="3556000"/>
            <a:ext cx="1873250" cy="863600"/>
          </a:xfrm>
          <a:prstGeom prst="irregularSeal1">
            <a:avLst/>
          </a:prstGeom>
          <a:solidFill>
            <a:srgbClr val="3333FF"/>
          </a:solidFill>
          <a:ln w="9525">
            <a:solidFill>
              <a:srgbClr val="FF0000"/>
            </a:solidFill>
            <a:miter lim="800000"/>
            <a:headEnd/>
            <a:tailEnd/>
          </a:ln>
          <a:effectLst/>
        </p:spPr>
        <p:txBody>
          <a:bodyPr wrap="none" anchor="ctr"/>
          <a:lstStyle/>
          <a:p>
            <a:r>
              <a:rPr lang="en-US" altLang="zh-CN" b="1">
                <a:solidFill>
                  <a:srgbClr val="FFFF00"/>
                </a:solidFill>
                <a:latin typeface="Times New Roman" pitchFamily="18" charset="0"/>
                <a:ea typeface="宋体" charset="-122"/>
              </a:rPr>
              <a:t>EOS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6"/>
          <p:cNvSpPr>
            <a:spLocks noGrp="1" noChangeArrowheads="1"/>
          </p:cNvSpPr>
          <p:nvPr>
            <p:ph type="title"/>
          </p:nvPr>
        </p:nvSpPr>
        <p:spPr/>
        <p:txBody>
          <a:bodyPr/>
          <a:lstStyle/>
          <a:p>
            <a:pPr eaLnBrk="1" hangingPunct="1"/>
            <a:r>
              <a:rPr kumimoji="1" lang="en-US" altLang="zh-CN" sz="3600" dirty="0" smtClean="0">
                <a:solidFill>
                  <a:srgbClr val="132584"/>
                </a:solidFill>
                <a:latin typeface="Times New Roman" pitchFamily="18" charset="0"/>
                <a:ea typeface="黑体" pitchFamily="49" charset="-122"/>
                <a:cs typeface="Times New Roman" pitchFamily="18" charset="0"/>
              </a:rPr>
              <a:t>Optimization</a:t>
            </a:r>
            <a:endParaRPr kumimoji="1" lang="zh-CN" altLang="en-US" sz="3600" dirty="0" smtClean="0">
              <a:solidFill>
                <a:srgbClr val="132584"/>
              </a:solidFill>
              <a:latin typeface="Times New Roman" pitchFamily="18" charset="0"/>
              <a:ea typeface="黑体" pitchFamily="49" charset="-122"/>
              <a:cs typeface="Times New Roman" pitchFamily="18" charset="0"/>
            </a:endParaRPr>
          </a:p>
        </p:txBody>
      </p:sp>
      <p:sp>
        <p:nvSpPr>
          <p:cNvPr id="3" name="TextBox 2"/>
          <p:cNvSpPr txBox="1">
            <a:spLocks noRot="1" noChangeAspect="1" noMove="1" noResize="1" noEditPoints="1" noAdjustHandles="1" noChangeArrowheads="1" noChangeShapeType="1" noTextEdit="1"/>
          </p:cNvSpPr>
          <p:nvPr/>
        </p:nvSpPr>
        <p:spPr>
          <a:xfrm>
            <a:off x="432607" y="1195754"/>
            <a:ext cx="8152612" cy="2214324"/>
          </a:xfrm>
          <a:prstGeom prst="rect">
            <a:avLst/>
          </a:prstGeom>
          <a:blipFill rotWithShape="1">
            <a:blip r:embed="rId4" cstate="print"/>
            <a:stretch>
              <a:fillRect l="-823" t="-1377" r="-75" b="-3581"/>
            </a:stretch>
          </a:blipFill>
        </p:spPr>
        <p:txBody>
          <a:bodyPr/>
          <a:lstStyle/>
          <a:p>
            <a:r>
              <a:rPr lang="zh-CN" altLang="en-US">
                <a:noFill/>
              </a:rPr>
              <a:t> </a:t>
            </a:r>
          </a:p>
        </p:txBody>
      </p:sp>
      <p:sp>
        <p:nvSpPr>
          <p:cNvPr id="4" name="TextBox 3"/>
          <p:cNvSpPr txBox="1"/>
          <p:nvPr/>
        </p:nvSpPr>
        <p:spPr>
          <a:xfrm>
            <a:off x="432607" y="3810000"/>
            <a:ext cx="8152612" cy="1708160"/>
          </a:xfrm>
          <a:prstGeom prst="rect">
            <a:avLst/>
          </a:prstGeom>
          <a:solidFill>
            <a:schemeClr val="accent1">
              <a:lumMod val="20000"/>
              <a:lumOff val="80000"/>
            </a:schemeClr>
          </a:solidFill>
        </p:spPr>
        <p:txBody>
          <a:bodyPr wrap="square" rtlCol="0">
            <a:spAutoFit/>
          </a:bodyPr>
          <a:lstStyle/>
          <a:p>
            <a:r>
              <a:rPr lang="en-US" altLang="zh-CN" sz="2400" dirty="0" smtClean="0"/>
              <a:t>Experimental data</a:t>
            </a:r>
          </a:p>
          <a:p>
            <a:pPr marL="285750" indent="-285750" algn="l">
              <a:lnSpc>
                <a:spcPct val="150000"/>
              </a:lnSpc>
            </a:pPr>
            <a:r>
              <a:rPr lang="en-US" altLang="zh-CN" sz="2000" dirty="0" smtClean="0"/>
              <a:t>    </a:t>
            </a:r>
            <a:r>
              <a:rPr lang="en-US" altLang="zh-CN" sz="2000" dirty="0" smtClean="0">
                <a:solidFill>
                  <a:srgbClr val="0000FF"/>
                </a:solidFill>
              </a:rPr>
              <a:t>Binding energy </a:t>
            </a:r>
            <a:r>
              <a:rPr lang="en-US" altLang="zh-CN" sz="2000" dirty="0" smtClean="0"/>
              <a:t>per nucleon and </a:t>
            </a:r>
            <a:r>
              <a:rPr lang="en-US" altLang="zh-CN" sz="2000" dirty="0" smtClean="0">
                <a:solidFill>
                  <a:srgbClr val="0000FF"/>
                </a:solidFill>
              </a:rPr>
              <a:t>charge </a:t>
            </a:r>
            <a:r>
              <a:rPr lang="en-US" altLang="zh-CN" sz="2000" dirty="0" err="1" smtClean="0">
                <a:solidFill>
                  <a:srgbClr val="0000FF"/>
                </a:solidFill>
              </a:rPr>
              <a:t>rms</a:t>
            </a:r>
            <a:r>
              <a:rPr lang="en-US" altLang="zh-CN" sz="2000" dirty="0" smtClean="0">
                <a:solidFill>
                  <a:srgbClr val="0000FF"/>
                </a:solidFill>
              </a:rPr>
              <a:t> radius </a:t>
            </a:r>
            <a:r>
              <a:rPr lang="en-US" altLang="zh-CN" sz="2000" dirty="0" smtClean="0"/>
              <a:t>of 25 spherical even-even nuclei (</a:t>
            </a:r>
            <a:r>
              <a:rPr lang="en-US" altLang="zh-CN" sz="1300" dirty="0" err="1" smtClean="0">
                <a:solidFill>
                  <a:prstClr val="black"/>
                </a:solidFill>
              </a:rPr>
              <a:t>G.Audi</a:t>
            </a:r>
            <a:r>
              <a:rPr lang="en-US" altLang="zh-CN" sz="1300" dirty="0" smtClean="0">
                <a:solidFill>
                  <a:prstClr val="black"/>
                </a:solidFill>
              </a:rPr>
              <a:t> </a:t>
            </a:r>
            <a:r>
              <a:rPr lang="en-US" altLang="zh-CN" sz="1300" dirty="0">
                <a:solidFill>
                  <a:prstClr val="black"/>
                </a:solidFill>
              </a:rPr>
              <a:t>et al., Nucl.Phy.A729 337(2003</a:t>
            </a:r>
            <a:r>
              <a:rPr lang="en-US" altLang="zh-CN" sz="1300" dirty="0" smtClean="0">
                <a:solidFill>
                  <a:prstClr val="black"/>
                </a:solidFill>
              </a:rPr>
              <a:t>), </a:t>
            </a:r>
            <a:r>
              <a:rPr lang="en-US" altLang="zh-CN" sz="1400" dirty="0" err="1" smtClean="0">
                <a:solidFill>
                  <a:prstClr val="black"/>
                </a:solidFill>
              </a:rPr>
              <a:t>I.Angeli</a:t>
            </a:r>
            <a:r>
              <a:rPr lang="en-US" altLang="zh-CN" sz="1400" dirty="0">
                <a:solidFill>
                  <a:prstClr val="black"/>
                </a:solidFill>
              </a:rPr>
              <a:t>, </a:t>
            </a:r>
            <a:r>
              <a:rPr lang="en-US" altLang="zh-CN" sz="1400" dirty="0" err="1">
                <a:solidFill>
                  <a:prstClr val="black"/>
                </a:solidFill>
              </a:rPr>
              <a:t>At.Data.Nucl.Data.Tab</a:t>
            </a:r>
            <a:r>
              <a:rPr lang="en-US" altLang="zh-CN" sz="1400" dirty="0">
                <a:solidFill>
                  <a:prstClr val="black"/>
                </a:solidFill>
              </a:rPr>
              <a:t> 87 185(2004</a:t>
            </a:r>
            <a:r>
              <a:rPr lang="en-US" altLang="zh-CN" sz="1400" dirty="0" smtClean="0">
                <a:solidFill>
                  <a:prstClr val="black"/>
                </a:solidFill>
              </a:rPr>
              <a:t>))</a:t>
            </a:r>
          </a:p>
        </p:txBody>
      </p:sp>
      <p:graphicFrame>
        <p:nvGraphicFramePr>
          <p:cNvPr id="90113" name="Object 1"/>
          <p:cNvGraphicFramePr>
            <a:graphicFrameLocks noChangeAspect="1"/>
          </p:cNvGraphicFramePr>
          <p:nvPr/>
        </p:nvGraphicFramePr>
        <p:xfrm>
          <a:off x="3098800" y="1905000"/>
          <a:ext cx="2311400" cy="787400"/>
        </p:xfrm>
        <a:graphic>
          <a:graphicData uri="http://schemas.openxmlformats.org/presentationml/2006/ole">
            <p:oleObj spid="_x0000_s128002" name="Equation" r:id="rId5" imgW="1485900" imgH="508000" progId="Equation.DSMT4">
              <p:embed/>
            </p:oleObj>
          </a:graphicData>
        </a:graphic>
      </p:graphicFrame>
      <p:pic>
        <p:nvPicPr>
          <p:cNvPr id="90114" name="Picture 2"/>
          <p:cNvPicPr>
            <a:picLocks noChangeAspect="1" noChangeArrowheads="1"/>
          </p:cNvPicPr>
          <p:nvPr/>
        </p:nvPicPr>
        <p:blipFill>
          <a:blip r:embed="rId6" cstate="print"/>
          <a:srcRect/>
          <a:stretch>
            <a:fillRect/>
          </a:stretch>
        </p:blipFill>
        <p:spPr bwMode="auto">
          <a:xfrm>
            <a:off x="432607" y="5590884"/>
            <a:ext cx="7181850" cy="419100"/>
          </a:xfrm>
          <a:prstGeom prst="rect">
            <a:avLst/>
          </a:prstGeom>
          <a:noFill/>
          <a:ln w="9525">
            <a:noFill/>
            <a:miter lim="800000"/>
            <a:headEnd/>
            <a:tailEnd/>
          </a:ln>
        </p:spPr>
      </p:pic>
      <p:pic>
        <p:nvPicPr>
          <p:cNvPr id="90115" name="Picture 3"/>
          <p:cNvPicPr>
            <a:picLocks noChangeAspect="1" noChangeArrowheads="1"/>
          </p:cNvPicPr>
          <p:nvPr/>
        </p:nvPicPr>
        <p:blipFill>
          <a:blip r:embed="rId7" cstate="print"/>
          <a:srcRect/>
          <a:stretch>
            <a:fillRect/>
          </a:stretch>
        </p:blipFill>
        <p:spPr bwMode="auto">
          <a:xfrm>
            <a:off x="495300" y="6086475"/>
            <a:ext cx="4457700" cy="390525"/>
          </a:xfrm>
          <a:prstGeom prst="rect">
            <a:avLst/>
          </a:prstGeom>
          <a:noFill/>
          <a:ln w="9525">
            <a:noFill/>
            <a:miter lim="800000"/>
            <a:headEnd/>
            <a:tailEnd/>
          </a:ln>
        </p:spPr>
      </p:pic>
      <p:sp>
        <p:nvSpPr>
          <p:cNvPr id="8" name="矩形 7"/>
          <p:cNvSpPr/>
          <p:nvPr/>
        </p:nvSpPr>
        <p:spPr>
          <a:xfrm>
            <a:off x="326164" y="800100"/>
            <a:ext cx="8778429" cy="400110"/>
          </a:xfrm>
          <a:prstGeom prst="rect">
            <a:avLst/>
          </a:prstGeom>
        </p:spPr>
        <p:txBody>
          <a:bodyPr wrap="none">
            <a:spAutoFit/>
          </a:bodyPr>
          <a:lstStyle/>
          <a:p>
            <a:r>
              <a:rPr lang="en-US" altLang="zh-CN" sz="2000" b="1" dirty="0" smtClean="0">
                <a:solidFill>
                  <a:srgbClr val="FF0000"/>
                </a:solidFill>
                <a:latin typeface="Times New Roman" pitchFamily="18" charset="0"/>
                <a:cs typeface="Times New Roman" pitchFamily="18" charset="0"/>
              </a:rPr>
              <a:t>The simulated annealing method </a:t>
            </a:r>
            <a:r>
              <a:rPr lang="en-US" altLang="zh-CN" sz="1800" b="1" dirty="0" smtClean="0">
                <a:solidFill>
                  <a:srgbClr val="0000FF"/>
                </a:solidFill>
                <a:latin typeface="Times New Roman" pitchFamily="18" charset="0"/>
                <a:cs typeface="Times New Roman" pitchFamily="18" charset="0"/>
              </a:rPr>
              <a:t>(</a:t>
            </a:r>
            <a:r>
              <a:rPr lang="en-US" altLang="zh-CN" sz="1800" b="1" dirty="0" err="1" smtClean="0">
                <a:solidFill>
                  <a:srgbClr val="0000FF"/>
                </a:solidFill>
                <a:latin typeface="Times New Roman" pitchFamily="18" charset="0"/>
                <a:cs typeface="Times New Roman" pitchFamily="18" charset="0"/>
              </a:rPr>
              <a:t>Agrawal</a:t>
            </a:r>
            <a:r>
              <a:rPr lang="en-US" altLang="zh-CN" sz="1800" b="1" dirty="0" smtClean="0">
                <a:solidFill>
                  <a:srgbClr val="0000FF"/>
                </a:solidFill>
                <a:latin typeface="Times New Roman" pitchFamily="18" charset="0"/>
                <a:cs typeface="Times New Roman" pitchFamily="18" charset="0"/>
              </a:rPr>
              <a:t>/</a:t>
            </a:r>
            <a:r>
              <a:rPr lang="en-US" altLang="zh-CN" sz="1800" b="1" dirty="0" err="1" smtClean="0">
                <a:solidFill>
                  <a:srgbClr val="0000FF"/>
                </a:solidFill>
                <a:latin typeface="Times New Roman" pitchFamily="18" charset="0"/>
                <a:cs typeface="Times New Roman" pitchFamily="18" charset="0"/>
              </a:rPr>
              <a:t>Shlomo</a:t>
            </a:r>
            <a:r>
              <a:rPr lang="en-US" altLang="zh-CN" sz="1800" b="1" dirty="0" smtClean="0">
                <a:solidFill>
                  <a:srgbClr val="0000FF"/>
                </a:solidFill>
                <a:latin typeface="Times New Roman" pitchFamily="18" charset="0"/>
                <a:cs typeface="Times New Roman" pitchFamily="18" charset="0"/>
              </a:rPr>
              <a:t>/Kim Au, PRC72, 014310 (2005))</a:t>
            </a:r>
            <a:endParaRPr lang="zh-CN" altLang="en-US" sz="1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6"/>
          <p:cNvSpPr>
            <a:spLocks noGrp="1" noChangeArrowheads="1"/>
          </p:cNvSpPr>
          <p:nvPr>
            <p:ph type="title"/>
          </p:nvPr>
        </p:nvSpPr>
        <p:spPr/>
        <p:txBody>
          <a:bodyPr/>
          <a:lstStyle/>
          <a:p>
            <a:pPr eaLnBrk="1" hangingPunct="1"/>
            <a:r>
              <a:rPr kumimoji="1" lang="en-US" altLang="zh-CN" sz="3600" dirty="0" smtClean="0">
                <a:solidFill>
                  <a:srgbClr val="132584"/>
                </a:solidFill>
                <a:latin typeface="Times New Roman" pitchFamily="18" charset="0"/>
                <a:ea typeface="黑体" pitchFamily="49" charset="-122"/>
                <a:cs typeface="Times New Roman" pitchFamily="18" charset="0"/>
              </a:rPr>
              <a:t>Optimization</a:t>
            </a:r>
            <a:endParaRPr kumimoji="1" lang="zh-CN" altLang="en-US" sz="3600" dirty="0" smtClean="0">
              <a:solidFill>
                <a:srgbClr val="132584"/>
              </a:solidFill>
              <a:latin typeface="Times New Roman" pitchFamily="18" charset="0"/>
              <a:ea typeface="黑体" pitchFamily="49" charset="-122"/>
              <a:cs typeface="Times New Roman" pitchFamily="18" charset="0"/>
            </a:endParaRPr>
          </a:p>
        </p:txBody>
      </p:sp>
      <p:sp>
        <p:nvSpPr>
          <p:cNvPr id="4" name="TextBox 3"/>
          <p:cNvSpPr txBox="1"/>
          <p:nvPr/>
        </p:nvSpPr>
        <p:spPr>
          <a:xfrm>
            <a:off x="76200" y="838201"/>
            <a:ext cx="8991600" cy="5139869"/>
          </a:xfrm>
          <a:prstGeom prst="rect">
            <a:avLst/>
          </a:prstGeom>
          <a:noFill/>
        </p:spPr>
        <p:txBody>
          <a:bodyPr wrap="square" rtlCol="0">
            <a:spAutoFit/>
          </a:bodyPr>
          <a:lstStyle/>
          <a:p>
            <a:r>
              <a:rPr lang="en-US" altLang="zh-CN" sz="2800" b="1" dirty="0" smtClean="0">
                <a:solidFill>
                  <a:srgbClr val="FF0000"/>
                </a:solidFill>
                <a:latin typeface="Times New Roman" pitchFamily="18" charset="0"/>
                <a:cs typeface="Times New Roman" pitchFamily="18" charset="0"/>
              </a:rPr>
              <a:t>Constraints:</a:t>
            </a:r>
          </a:p>
          <a:p>
            <a:pPr algn="l">
              <a:buFont typeface="Wingdings" pitchFamily="2" charset="2"/>
              <a:buChar char="l"/>
            </a:pPr>
            <a:r>
              <a:rPr lang="en-US" altLang="zh-CN" sz="2000" b="1" dirty="0" smtClean="0">
                <a:solidFill>
                  <a:srgbClr val="12357C"/>
                </a:solidFill>
                <a:latin typeface="Times New Roman" pitchFamily="18" charset="0"/>
                <a:cs typeface="Times New Roman" pitchFamily="18" charset="0"/>
              </a:rPr>
              <a:t>The </a:t>
            </a:r>
            <a:r>
              <a:rPr lang="en-US" altLang="zh-CN" sz="2000" b="1" dirty="0" smtClean="0">
                <a:solidFill>
                  <a:srgbClr val="FF00FF"/>
                </a:solidFill>
                <a:latin typeface="Times New Roman" pitchFamily="18" charset="0"/>
                <a:cs typeface="Times New Roman" pitchFamily="18" charset="0"/>
              </a:rPr>
              <a:t>neutron 3p</a:t>
            </a:r>
            <a:r>
              <a:rPr lang="en-US" altLang="zh-CN" sz="2000" b="1" baseline="-25000" dirty="0" smtClean="0">
                <a:solidFill>
                  <a:srgbClr val="FF00FF"/>
                </a:solidFill>
                <a:latin typeface="Times New Roman" pitchFamily="18" charset="0"/>
                <a:cs typeface="Times New Roman" pitchFamily="18" charset="0"/>
              </a:rPr>
              <a:t>1/2</a:t>
            </a:r>
            <a:r>
              <a:rPr lang="en-US" altLang="zh-CN" sz="2000" b="1" dirty="0" smtClean="0">
                <a:solidFill>
                  <a:srgbClr val="FF00FF"/>
                </a:solidFill>
                <a:latin typeface="Times New Roman" pitchFamily="18" charset="0"/>
                <a:cs typeface="Times New Roman" pitchFamily="18" charset="0"/>
              </a:rPr>
              <a:t>-3p</a:t>
            </a:r>
            <a:r>
              <a:rPr lang="en-US" altLang="zh-CN" sz="2000" b="1" baseline="-25000" dirty="0" smtClean="0">
                <a:solidFill>
                  <a:srgbClr val="FF00FF"/>
                </a:solidFill>
                <a:latin typeface="Times New Roman" pitchFamily="18" charset="0"/>
                <a:cs typeface="Times New Roman" pitchFamily="18" charset="0"/>
              </a:rPr>
              <a:t>3/2</a:t>
            </a:r>
            <a:r>
              <a:rPr lang="en-US" altLang="zh-CN" sz="2000" b="1" dirty="0" smtClean="0">
                <a:solidFill>
                  <a:srgbClr val="FF00FF"/>
                </a:solidFill>
                <a:latin typeface="Times New Roman" pitchFamily="18" charset="0"/>
                <a:cs typeface="Times New Roman" pitchFamily="18" charset="0"/>
              </a:rPr>
              <a:t> splitting in </a:t>
            </a:r>
            <a:r>
              <a:rPr lang="en-US" altLang="zh-CN" sz="2000" b="1" baseline="30000" dirty="0" smtClean="0">
                <a:solidFill>
                  <a:srgbClr val="FF00FF"/>
                </a:solidFill>
                <a:latin typeface="Times New Roman" pitchFamily="18" charset="0"/>
                <a:cs typeface="Times New Roman" pitchFamily="18" charset="0"/>
              </a:rPr>
              <a:t>208</a:t>
            </a:r>
            <a:r>
              <a:rPr lang="en-US" altLang="zh-CN" sz="2000" b="1" dirty="0" smtClean="0">
                <a:solidFill>
                  <a:srgbClr val="FF00FF"/>
                </a:solidFill>
                <a:latin typeface="Times New Roman" pitchFamily="18" charset="0"/>
                <a:cs typeface="Times New Roman" pitchFamily="18" charset="0"/>
              </a:rPr>
              <a:t>Pb </a:t>
            </a:r>
            <a:r>
              <a:rPr lang="en-US" altLang="zh-CN" sz="2000" b="1" dirty="0" smtClean="0">
                <a:solidFill>
                  <a:srgbClr val="12357C"/>
                </a:solidFill>
                <a:latin typeface="Times New Roman" pitchFamily="18" charset="0"/>
                <a:cs typeface="Times New Roman" pitchFamily="18" charset="0"/>
              </a:rPr>
              <a:t>lies in the range of 0.8-1.0 </a:t>
            </a:r>
            <a:r>
              <a:rPr lang="en-US" altLang="zh-CN" sz="2000" b="1" dirty="0" err="1" smtClean="0">
                <a:solidFill>
                  <a:srgbClr val="12357C"/>
                </a:solidFill>
                <a:latin typeface="Times New Roman" pitchFamily="18" charset="0"/>
                <a:cs typeface="Times New Roman" pitchFamily="18" charset="0"/>
              </a:rPr>
              <a:t>MeV</a:t>
            </a:r>
            <a:endParaRPr lang="en-US" altLang="zh-CN" sz="2000" b="1" dirty="0" smtClean="0">
              <a:solidFill>
                <a:srgbClr val="12357C"/>
              </a:solidFill>
              <a:latin typeface="Times New Roman" pitchFamily="18" charset="0"/>
              <a:cs typeface="Times New Roman" pitchFamily="18" charset="0"/>
            </a:endParaRPr>
          </a:p>
          <a:p>
            <a:pPr algn="l">
              <a:buFont typeface="Wingdings" pitchFamily="2" charset="2"/>
              <a:buChar char="l"/>
            </a:pPr>
            <a:r>
              <a:rPr lang="en-US" altLang="zh-CN" sz="2000" b="1" dirty="0" smtClean="0">
                <a:solidFill>
                  <a:srgbClr val="12357C"/>
                </a:solidFill>
                <a:latin typeface="Times New Roman" pitchFamily="18" charset="0"/>
                <a:cs typeface="Times New Roman" pitchFamily="18" charset="0"/>
              </a:rPr>
              <a:t>The </a:t>
            </a:r>
            <a:r>
              <a:rPr lang="en-US" altLang="zh-CN" sz="2000" b="1" dirty="0" smtClean="0">
                <a:solidFill>
                  <a:srgbClr val="FF00FF"/>
                </a:solidFill>
                <a:latin typeface="Times New Roman" pitchFamily="18" charset="0"/>
                <a:cs typeface="Times New Roman" pitchFamily="18" charset="0"/>
              </a:rPr>
              <a:t>pressure of symmetric nuclear matter </a:t>
            </a:r>
            <a:r>
              <a:rPr lang="en-US" altLang="zh-CN" sz="2000" b="1" dirty="0" smtClean="0">
                <a:solidFill>
                  <a:srgbClr val="12357C"/>
                </a:solidFill>
                <a:latin typeface="Times New Roman" pitchFamily="18" charset="0"/>
                <a:cs typeface="Times New Roman" pitchFamily="18" charset="0"/>
              </a:rPr>
              <a:t>should be consistent with constraints </a:t>
            </a:r>
          </a:p>
          <a:p>
            <a:pPr algn="l"/>
            <a:r>
              <a:rPr lang="en-US" altLang="zh-CN" sz="2000" b="1" dirty="0" smtClean="0">
                <a:solidFill>
                  <a:srgbClr val="12357C"/>
                </a:solidFill>
                <a:latin typeface="Times New Roman" pitchFamily="18" charset="0"/>
                <a:cs typeface="Times New Roman" pitchFamily="18" charset="0"/>
              </a:rPr>
              <a:t>    obtained from flow data in heavy ion collisions</a:t>
            </a:r>
          </a:p>
          <a:p>
            <a:pPr algn="l"/>
            <a:endParaRPr lang="en-US" altLang="zh-CN" sz="2000" b="1" dirty="0" smtClean="0">
              <a:solidFill>
                <a:srgbClr val="12357C"/>
              </a:solidFill>
              <a:latin typeface="Times New Roman" pitchFamily="18" charset="0"/>
              <a:cs typeface="Times New Roman" pitchFamily="18" charset="0"/>
            </a:endParaRPr>
          </a:p>
          <a:p>
            <a:pPr algn="l">
              <a:buFont typeface="Wingdings" pitchFamily="2" charset="2"/>
              <a:buChar char="l"/>
            </a:pPr>
            <a:r>
              <a:rPr lang="en-US" altLang="zh-CN" sz="2000" b="1" dirty="0" smtClean="0">
                <a:solidFill>
                  <a:srgbClr val="FF00FF"/>
                </a:solidFill>
                <a:latin typeface="Times New Roman" pitchFamily="18" charset="0"/>
                <a:cs typeface="Times New Roman" pitchFamily="18" charset="0"/>
              </a:rPr>
              <a:t>The binding energy of pure neutron matter </a:t>
            </a:r>
            <a:r>
              <a:rPr lang="en-US" altLang="zh-CN" sz="2000" b="1" dirty="0" smtClean="0">
                <a:solidFill>
                  <a:srgbClr val="12357C"/>
                </a:solidFill>
                <a:latin typeface="Times New Roman" pitchFamily="18" charset="0"/>
                <a:cs typeface="Times New Roman" pitchFamily="18" charset="0"/>
              </a:rPr>
              <a:t>should be consistent with </a:t>
            </a:r>
          </a:p>
          <a:p>
            <a:pPr algn="l"/>
            <a:r>
              <a:rPr lang="en-US" altLang="zh-CN" sz="2000" b="1" dirty="0" smtClean="0">
                <a:solidFill>
                  <a:srgbClr val="12357C"/>
                </a:solidFill>
                <a:latin typeface="Times New Roman" pitchFamily="18" charset="0"/>
                <a:cs typeface="Times New Roman" pitchFamily="18" charset="0"/>
              </a:rPr>
              <a:t>    constraints obtained the latest </a:t>
            </a:r>
            <a:r>
              <a:rPr lang="en-US" altLang="zh-CN" sz="2000" b="1" dirty="0" err="1" smtClean="0">
                <a:solidFill>
                  <a:srgbClr val="12357C"/>
                </a:solidFill>
                <a:latin typeface="Times New Roman" pitchFamily="18" charset="0"/>
                <a:cs typeface="Times New Roman" pitchFamily="18" charset="0"/>
              </a:rPr>
              <a:t>chiral</a:t>
            </a:r>
            <a:r>
              <a:rPr lang="en-US" altLang="zh-CN" sz="2000" b="1" dirty="0" smtClean="0">
                <a:solidFill>
                  <a:srgbClr val="12357C"/>
                </a:solidFill>
                <a:latin typeface="Times New Roman" pitchFamily="18" charset="0"/>
                <a:cs typeface="Times New Roman" pitchFamily="18" charset="0"/>
              </a:rPr>
              <a:t> effective field theory calculations with  </a:t>
            </a:r>
          </a:p>
          <a:p>
            <a:pPr algn="l"/>
            <a:r>
              <a:rPr lang="en-US" altLang="zh-CN" sz="2000" b="1" dirty="0" smtClean="0">
                <a:solidFill>
                  <a:srgbClr val="12357C"/>
                </a:solidFill>
                <a:latin typeface="Times New Roman" pitchFamily="18" charset="0"/>
                <a:cs typeface="Times New Roman" pitchFamily="18" charset="0"/>
              </a:rPr>
              <a:t>    controlled uncertainties </a:t>
            </a:r>
          </a:p>
          <a:p>
            <a:pPr algn="l"/>
            <a:endParaRPr lang="en-US" altLang="zh-CN" sz="2000" b="1" dirty="0" smtClean="0">
              <a:solidFill>
                <a:srgbClr val="12357C"/>
              </a:solidFill>
              <a:latin typeface="Times New Roman" pitchFamily="18" charset="0"/>
              <a:cs typeface="Times New Roman" pitchFamily="18" charset="0"/>
            </a:endParaRPr>
          </a:p>
          <a:p>
            <a:pPr algn="l">
              <a:buFont typeface="Wingdings" pitchFamily="2" charset="2"/>
              <a:buChar char="l"/>
            </a:pPr>
            <a:r>
              <a:rPr lang="en-US" altLang="zh-CN" sz="2000" b="1" dirty="0" smtClean="0">
                <a:solidFill>
                  <a:srgbClr val="12357C"/>
                </a:solidFill>
                <a:latin typeface="Times New Roman" pitchFamily="18" charset="0"/>
                <a:cs typeface="Times New Roman" pitchFamily="18" charset="0"/>
              </a:rPr>
              <a:t>The </a:t>
            </a:r>
            <a:r>
              <a:rPr lang="en-US" altLang="zh-CN" sz="2000" b="1" dirty="0" smtClean="0">
                <a:solidFill>
                  <a:srgbClr val="FF00FF"/>
                </a:solidFill>
                <a:latin typeface="Times New Roman" pitchFamily="18" charset="0"/>
                <a:cs typeface="Times New Roman" pitchFamily="18" charset="0"/>
              </a:rPr>
              <a:t>critical density </a:t>
            </a:r>
            <a:r>
              <a:rPr lang="el-GR" altLang="zh-CN" sz="2000" b="1" dirty="0" smtClean="0">
                <a:solidFill>
                  <a:srgbClr val="FF00FF"/>
                </a:solidFill>
                <a:latin typeface="Times New Roman" pitchFamily="18" charset="0"/>
                <a:cs typeface="Times New Roman" pitchFamily="18" charset="0"/>
              </a:rPr>
              <a:t>ρ</a:t>
            </a:r>
            <a:r>
              <a:rPr lang="en-US" altLang="zh-CN" sz="2000" b="1" baseline="-25000" dirty="0" smtClean="0">
                <a:solidFill>
                  <a:srgbClr val="FF00FF"/>
                </a:solidFill>
                <a:latin typeface="Times New Roman" pitchFamily="18" charset="0"/>
                <a:cs typeface="Times New Roman" pitchFamily="18" charset="0"/>
              </a:rPr>
              <a:t>cr</a:t>
            </a:r>
            <a:r>
              <a:rPr lang="en-US" altLang="zh-CN" sz="2000" b="1" i="1" dirty="0" smtClean="0">
                <a:solidFill>
                  <a:srgbClr val="12357C"/>
                </a:solidFill>
                <a:latin typeface="Times New Roman" pitchFamily="18" charset="0"/>
                <a:cs typeface="Times New Roman" pitchFamily="18" charset="0"/>
              </a:rPr>
              <a:t>, </a:t>
            </a:r>
            <a:r>
              <a:rPr lang="en-US" altLang="zh-CN" sz="2000" b="1" dirty="0" smtClean="0">
                <a:solidFill>
                  <a:srgbClr val="12357C"/>
                </a:solidFill>
                <a:latin typeface="Times New Roman" pitchFamily="18" charset="0"/>
                <a:cs typeface="Times New Roman" pitchFamily="18" charset="0"/>
              </a:rPr>
              <a:t>above which the nuclear matter becomes unstable by </a:t>
            </a:r>
          </a:p>
          <a:p>
            <a:pPr algn="l"/>
            <a:r>
              <a:rPr lang="en-US" altLang="zh-CN" sz="2000" b="1" dirty="0" smtClean="0">
                <a:solidFill>
                  <a:srgbClr val="12357C"/>
                </a:solidFill>
                <a:latin typeface="Times New Roman" pitchFamily="18" charset="0"/>
                <a:cs typeface="Times New Roman" pitchFamily="18" charset="0"/>
              </a:rPr>
              <a:t>   the stability conditions from Landau parameters, should be greater than 2</a:t>
            </a:r>
            <a:r>
              <a:rPr lang="el-GR" altLang="zh-CN" sz="2000" b="1" dirty="0" smtClean="0">
                <a:solidFill>
                  <a:srgbClr val="12357C"/>
                </a:solidFill>
                <a:latin typeface="Times New Roman" pitchFamily="18" charset="0"/>
                <a:cs typeface="Times New Roman" pitchFamily="18" charset="0"/>
              </a:rPr>
              <a:t> ρ </a:t>
            </a:r>
            <a:r>
              <a:rPr lang="en-US" altLang="zh-CN" sz="2000" b="1" baseline="-25000" dirty="0" smtClean="0">
                <a:solidFill>
                  <a:srgbClr val="12357C"/>
                </a:solidFill>
                <a:latin typeface="Times New Roman" pitchFamily="18" charset="0"/>
                <a:cs typeface="Times New Roman" pitchFamily="18" charset="0"/>
              </a:rPr>
              <a:t>0</a:t>
            </a:r>
          </a:p>
          <a:p>
            <a:pPr algn="l">
              <a:buFont typeface="Wingdings" pitchFamily="2" charset="2"/>
              <a:buChar char="l"/>
            </a:pPr>
            <a:r>
              <a:rPr lang="en-US" altLang="zh-CN" sz="2000" b="1" i="1" dirty="0" smtClean="0">
                <a:solidFill>
                  <a:srgbClr val="12357C"/>
                </a:solidFill>
                <a:latin typeface="Times New Roman" pitchFamily="18" charset="0"/>
                <a:cs typeface="Times New Roman" pitchFamily="18" charset="0"/>
              </a:rPr>
              <a:t> </a:t>
            </a:r>
            <a:r>
              <a:rPr lang="en-US" altLang="zh-CN" sz="2000" b="1" dirty="0" smtClean="0">
                <a:solidFill>
                  <a:srgbClr val="12357C"/>
                </a:solidFill>
                <a:latin typeface="Times New Roman" pitchFamily="18" charset="0"/>
                <a:cs typeface="Times New Roman" pitchFamily="18" charset="0"/>
              </a:rPr>
              <a:t>The </a:t>
            </a:r>
            <a:r>
              <a:rPr lang="en-US" altLang="zh-CN" sz="2000" b="1" dirty="0" err="1" smtClean="0">
                <a:solidFill>
                  <a:srgbClr val="12357C"/>
                </a:solidFill>
                <a:latin typeface="Times New Roman" pitchFamily="18" charset="0"/>
                <a:cs typeface="Times New Roman" pitchFamily="18" charset="0"/>
              </a:rPr>
              <a:t>isoscalar</a:t>
            </a:r>
            <a:r>
              <a:rPr lang="en-US" altLang="zh-CN" sz="2000" b="1" dirty="0" smtClean="0">
                <a:solidFill>
                  <a:srgbClr val="12357C"/>
                </a:solidFill>
                <a:latin typeface="Times New Roman" pitchFamily="18" charset="0"/>
                <a:cs typeface="Times New Roman" pitchFamily="18" charset="0"/>
              </a:rPr>
              <a:t> nucleon effective mass m*</a:t>
            </a:r>
            <a:r>
              <a:rPr lang="en-US" altLang="zh-CN" sz="2000" b="1" baseline="-25000" dirty="0" smtClean="0">
                <a:solidFill>
                  <a:srgbClr val="12357C"/>
                </a:solidFill>
                <a:latin typeface="Times New Roman" pitchFamily="18" charset="0"/>
                <a:cs typeface="Times New Roman" pitchFamily="18" charset="0"/>
              </a:rPr>
              <a:t>s0</a:t>
            </a:r>
            <a:r>
              <a:rPr lang="en-US" altLang="zh-CN" sz="2000" b="1" dirty="0" smtClean="0">
                <a:solidFill>
                  <a:srgbClr val="12357C"/>
                </a:solidFill>
                <a:latin typeface="Times New Roman" pitchFamily="18" charset="0"/>
                <a:cs typeface="Times New Roman" pitchFamily="18" charset="0"/>
              </a:rPr>
              <a:t> should be greater than the </a:t>
            </a:r>
            <a:r>
              <a:rPr lang="en-US" altLang="zh-CN" sz="2000" b="1" dirty="0" err="1" smtClean="0">
                <a:solidFill>
                  <a:srgbClr val="12357C"/>
                </a:solidFill>
                <a:latin typeface="Times New Roman" pitchFamily="18" charset="0"/>
                <a:cs typeface="Times New Roman" pitchFamily="18" charset="0"/>
              </a:rPr>
              <a:t>isovector</a:t>
            </a:r>
            <a:r>
              <a:rPr lang="en-US" altLang="zh-CN" sz="2000" b="1" dirty="0" smtClean="0">
                <a:solidFill>
                  <a:srgbClr val="12357C"/>
                </a:solidFill>
                <a:latin typeface="Times New Roman" pitchFamily="18" charset="0"/>
                <a:cs typeface="Times New Roman" pitchFamily="18" charset="0"/>
              </a:rPr>
              <a:t> </a:t>
            </a:r>
          </a:p>
          <a:p>
            <a:pPr algn="l"/>
            <a:r>
              <a:rPr lang="en-US" altLang="zh-CN" sz="2000" b="1" dirty="0" smtClean="0">
                <a:solidFill>
                  <a:srgbClr val="12357C"/>
                </a:solidFill>
                <a:latin typeface="Times New Roman" pitchFamily="18" charset="0"/>
                <a:cs typeface="Times New Roman" pitchFamily="18" charset="0"/>
              </a:rPr>
              <a:t>    effective mass m*</a:t>
            </a:r>
            <a:r>
              <a:rPr lang="en-US" altLang="zh-CN" sz="2000" b="1" baseline="-25000" dirty="0" smtClean="0">
                <a:solidFill>
                  <a:srgbClr val="12357C"/>
                </a:solidFill>
                <a:latin typeface="Times New Roman" pitchFamily="18" charset="0"/>
                <a:cs typeface="Times New Roman" pitchFamily="18" charset="0"/>
              </a:rPr>
              <a:t>v0</a:t>
            </a:r>
            <a:r>
              <a:rPr lang="en-US" altLang="zh-CN" sz="2000" b="1" dirty="0" smtClean="0">
                <a:solidFill>
                  <a:srgbClr val="12357C"/>
                </a:solidFill>
                <a:latin typeface="Times New Roman" pitchFamily="18" charset="0"/>
                <a:cs typeface="Times New Roman" pitchFamily="18" charset="0"/>
              </a:rPr>
              <a:t>, and here we set </a:t>
            </a:r>
            <a:r>
              <a:rPr lang="en-US" altLang="zh-CN" sz="2000" b="1" dirty="0" smtClean="0">
                <a:solidFill>
                  <a:srgbClr val="FF00FF"/>
                </a:solidFill>
                <a:latin typeface="Times New Roman" pitchFamily="18" charset="0"/>
                <a:cs typeface="Times New Roman" pitchFamily="18" charset="0"/>
              </a:rPr>
              <a:t>m*</a:t>
            </a:r>
            <a:r>
              <a:rPr lang="en-US" altLang="zh-CN" sz="2000" b="1" baseline="-25000" dirty="0" smtClean="0">
                <a:solidFill>
                  <a:srgbClr val="FF00FF"/>
                </a:solidFill>
                <a:latin typeface="Times New Roman" pitchFamily="18" charset="0"/>
                <a:cs typeface="Times New Roman" pitchFamily="18" charset="0"/>
              </a:rPr>
              <a:t>s0 </a:t>
            </a:r>
            <a:r>
              <a:rPr lang="en-US" altLang="zh-CN" sz="2000" b="1" dirty="0" smtClean="0">
                <a:solidFill>
                  <a:srgbClr val="FF00FF"/>
                </a:solidFill>
                <a:latin typeface="Times New Roman" pitchFamily="18" charset="0"/>
                <a:cs typeface="Times New Roman" pitchFamily="18" charset="0"/>
              </a:rPr>
              <a:t>− m*</a:t>
            </a:r>
            <a:r>
              <a:rPr lang="en-US" altLang="zh-CN" sz="2000" b="1" baseline="-25000" dirty="0" smtClean="0">
                <a:solidFill>
                  <a:srgbClr val="FF00FF"/>
                </a:solidFill>
                <a:latin typeface="Times New Roman" pitchFamily="18" charset="0"/>
                <a:cs typeface="Times New Roman" pitchFamily="18" charset="0"/>
              </a:rPr>
              <a:t>v0</a:t>
            </a:r>
            <a:r>
              <a:rPr lang="en-US" altLang="zh-CN" sz="2000" b="1" dirty="0" smtClean="0">
                <a:solidFill>
                  <a:srgbClr val="FF00FF"/>
                </a:solidFill>
                <a:latin typeface="Times New Roman" pitchFamily="18" charset="0"/>
                <a:cs typeface="Times New Roman" pitchFamily="18" charset="0"/>
              </a:rPr>
              <a:t> = 0.1m </a:t>
            </a:r>
            <a:r>
              <a:rPr lang="en-US" altLang="zh-CN" sz="2000" b="1" dirty="0" smtClean="0">
                <a:solidFill>
                  <a:srgbClr val="12357C"/>
                </a:solidFill>
                <a:latin typeface="Times New Roman" pitchFamily="18" charset="0"/>
                <a:cs typeface="Times New Roman" pitchFamily="18" charset="0"/>
              </a:rPr>
              <a:t>(m is nucleon mass in </a:t>
            </a:r>
          </a:p>
          <a:p>
            <a:pPr algn="l"/>
            <a:r>
              <a:rPr lang="en-US" altLang="zh-CN" sz="2000" b="1" dirty="0" smtClean="0">
                <a:solidFill>
                  <a:srgbClr val="12357C"/>
                </a:solidFill>
                <a:latin typeface="Times New Roman" pitchFamily="18" charset="0"/>
                <a:cs typeface="Times New Roman" pitchFamily="18" charset="0"/>
              </a:rPr>
              <a:t>    vacuum) to be consistent with the extraction from global nucleon optical </a:t>
            </a:r>
          </a:p>
          <a:p>
            <a:pPr algn="l"/>
            <a:r>
              <a:rPr lang="en-US" altLang="zh-CN" sz="2000" b="1" dirty="0" smtClean="0">
                <a:solidFill>
                  <a:srgbClr val="12357C"/>
                </a:solidFill>
                <a:latin typeface="Times New Roman" pitchFamily="18" charset="0"/>
                <a:cs typeface="Times New Roman" pitchFamily="18" charset="0"/>
              </a:rPr>
              <a:t>    potentials constrained by world data on nucleon-nucleus and (</a:t>
            </a:r>
            <a:r>
              <a:rPr lang="en-US" altLang="zh-CN" sz="2000" b="1" dirty="0" err="1" smtClean="0">
                <a:solidFill>
                  <a:srgbClr val="12357C"/>
                </a:solidFill>
                <a:latin typeface="Times New Roman" pitchFamily="18" charset="0"/>
                <a:cs typeface="Times New Roman" pitchFamily="18" charset="0"/>
              </a:rPr>
              <a:t>p,n</a:t>
            </a:r>
            <a:r>
              <a:rPr lang="en-US" altLang="zh-CN" sz="2000" b="1" dirty="0" smtClean="0">
                <a:solidFill>
                  <a:srgbClr val="12357C"/>
                </a:solidFill>
                <a:latin typeface="Times New Roman" pitchFamily="18" charset="0"/>
                <a:cs typeface="Times New Roman" pitchFamily="18" charset="0"/>
              </a:rPr>
              <a:t>) charge-</a:t>
            </a:r>
          </a:p>
          <a:p>
            <a:pPr algn="l"/>
            <a:r>
              <a:rPr lang="en-US" altLang="zh-CN" sz="2000" b="1" dirty="0" smtClean="0">
                <a:solidFill>
                  <a:srgbClr val="12357C"/>
                </a:solidFill>
                <a:latin typeface="Times New Roman" pitchFamily="18" charset="0"/>
                <a:cs typeface="Times New Roman" pitchFamily="18" charset="0"/>
              </a:rPr>
              <a:t>    exchange reactions and also dispersive optical model for Ca, Ni, </a:t>
            </a:r>
            <a:r>
              <a:rPr lang="en-US" altLang="zh-CN" sz="2000" b="1" dirty="0" err="1" smtClean="0">
                <a:solidFill>
                  <a:srgbClr val="12357C"/>
                </a:solidFill>
                <a:latin typeface="Times New Roman" pitchFamily="18" charset="0"/>
                <a:cs typeface="Times New Roman" pitchFamily="18" charset="0"/>
              </a:rPr>
              <a:t>Pb</a:t>
            </a:r>
            <a:endParaRPr lang="en-US" altLang="zh-CN" sz="2000" b="1" dirty="0" smtClean="0">
              <a:solidFill>
                <a:srgbClr val="12357C"/>
              </a:solidFill>
              <a:latin typeface="Times New Roman" pitchFamily="18" charset="0"/>
              <a:cs typeface="Times New Roman" pitchFamily="18" charset="0"/>
            </a:endParaRPr>
          </a:p>
        </p:txBody>
      </p:sp>
      <p:sp>
        <p:nvSpPr>
          <p:cNvPr id="5" name="Text Box 5"/>
          <p:cNvSpPr txBox="1">
            <a:spLocks noChangeArrowheads="1"/>
          </p:cNvSpPr>
          <p:nvPr/>
        </p:nvSpPr>
        <p:spPr bwMode="auto">
          <a:xfrm>
            <a:off x="337573" y="2209800"/>
            <a:ext cx="6749027" cy="369332"/>
          </a:xfrm>
          <a:prstGeom prst="rect">
            <a:avLst/>
          </a:prstGeom>
          <a:noFill/>
          <a:ln w="9525">
            <a:noFill/>
            <a:miter lim="800000"/>
            <a:headEnd/>
            <a:tailEnd/>
          </a:ln>
        </p:spPr>
        <p:txBody>
          <a:bodyPr wrap="none">
            <a:spAutoFit/>
          </a:bodyPr>
          <a:lstStyle/>
          <a:p>
            <a:pPr algn="l"/>
            <a:r>
              <a:rPr lang="en-US" altLang="zh-CN" sz="1800" b="1" dirty="0">
                <a:solidFill>
                  <a:srgbClr val="0000FF"/>
                </a:solidFill>
                <a:latin typeface="Times New Roman" pitchFamily="18" charset="0"/>
                <a:ea typeface="宋体" charset="-122"/>
              </a:rPr>
              <a:t>P. </a:t>
            </a:r>
            <a:r>
              <a:rPr lang="en-US" altLang="zh-CN" sz="1800" b="1" dirty="0" err="1">
                <a:solidFill>
                  <a:srgbClr val="0000FF"/>
                </a:solidFill>
                <a:latin typeface="Times New Roman" pitchFamily="18" charset="0"/>
                <a:ea typeface="宋体" charset="-122"/>
              </a:rPr>
              <a:t>Danielewicz</a:t>
            </a:r>
            <a:r>
              <a:rPr lang="en-US" altLang="zh-CN" sz="1800" b="1" dirty="0">
                <a:solidFill>
                  <a:srgbClr val="0000FF"/>
                </a:solidFill>
                <a:latin typeface="Times New Roman" pitchFamily="18" charset="0"/>
                <a:ea typeface="宋体" charset="-122"/>
              </a:rPr>
              <a:t>, R. Lacey and W.G. Lynch, Science 298, 1592 (2002)</a:t>
            </a:r>
          </a:p>
        </p:txBody>
      </p:sp>
      <p:sp>
        <p:nvSpPr>
          <p:cNvPr id="6" name="Text Box 5"/>
          <p:cNvSpPr txBox="1">
            <a:spLocks noChangeArrowheads="1"/>
          </p:cNvSpPr>
          <p:nvPr/>
        </p:nvSpPr>
        <p:spPr bwMode="auto">
          <a:xfrm>
            <a:off x="337573" y="3429000"/>
            <a:ext cx="7258141" cy="369332"/>
          </a:xfrm>
          <a:prstGeom prst="rect">
            <a:avLst/>
          </a:prstGeom>
          <a:noFill/>
          <a:ln w="9525">
            <a:noFill/>
            <a:miter lim="800000"/>
            <a:headEnd/>
            <a:tailEnd/>
          </a:ln>
        </p:spPr>
        <p:txBody>
          <a:bodyPr wrap="none">
            <a:spAutoFit/>
          </a:bodyPr>
          <a:lstStyle/>
          <a:p>
            <a:pPr algn="l"/>
            <a:r>
              <a:rPr lang="de-DE" altLang="zh-CN" sz="1800" b="1" dirty="0" smtClean="0">
                <a:solidFill>
                  <a:srgbClr val="0000FF"/>
                </a:solidFill>
                <a:latin typeface="Times New Roman" pitchFamily="18" charset="0"/>
                <a:cs typeface="Times New Roman" pitchFamily="18" charset="0"/>
              </a:rPr>
              <a:t>I. Tews, T. Kruger, K. Hebeler, and A. Schwenk</a:t>
            </a:r>
            <a:r>
              <a:rPr lang="en-US" altLang="zh-CN" sz="1800" b="1" dirty="0" smtClean="0">
                <a:solidFill>
                  <a:srgbClr val="0000FF"/>
                </a:solidFill>
                <a:latin typeface="Times New Roman" pitchFamily="18" charset="0"/>
                <a:ea typeface="宋体" charset="-122"/>
                <a:cs typeface="Times New Roman" pitchFamily="18" charset="0"/>
              </a:rPr>
              <a:t>, PRL </a:t>
            </a:r>
            <a:r>
              <a:rPr lang="en-US" altLang="zh-CN" sz="1800" b="1" dirty="0" smtClean="0">
                <a:solidFill>
                  <a:srgbClr val="0000FF"/>
                </a:solidFill>
                <a:latin typeface="Times New Roman" pitchFamily="18" charset="0"/>
                <a:cs typeface="Times New Roman" pitchFamily="18" charset="0"/>
              </a:rPr>
              <a:t>110, 032504 (2013)</a:t>
            </a:r>
            <a:endParaRPr lang="en-US" altLang="zh-CN" sz="1800" b="1" dirty="0">
              <a:solidFill>
                <a:srgbClr val="0000FF"/>
              </a:solidFill>
              <a:latin typeface="Times New Roman" pitchFamily="18" charset="0"/>
              <a:ea typeface="宋体" charset="-122"/>
              <a:cs typeface="Times New Roman" pitchFamily="18" charset="0"/>
            </a:endParaRPr>
          </a:p>
        </p:txBody>
      </p:sp>
      <p:sp>
        <p:nvSpPr>
          <p:cNvPr id="7" name="Text Box 5"/>
          <p:cNvSpPr txBox="1">
            <a:spLocks noChangeArrowheads="1"/>
          </p:cNvSpPr>
          <p:nvPr/>
        </p:nvSpPr>
        <p:spPr bwMode="auto">
          <a:xfrm>
            <a:off x="304801" y="6019800"/>
            <a:ext cx="8229599" cy="369332"/>
          </a:xfrm>
          <a:prstGeom prst="rect">
            <a:avLst/>
          </a:prstGeom>
          <a:noFill/>
          <a:ln w="9525">
            <a:noFill/>
            <a:miter lim="800000"/>
            <a:headEnd/>
            <a:tailEnd/>
          </a:ln>
        </p:spPr>
        <p:txBody>
          <a:bodyPr wrap="square">
            <a:spAutoFit/>
          </a:bodyPr>
          <a:lstStyle/>
          <a:p>
            <a:pPr algn="l"/>
            <a:r>
              <a:rPr lang="en-US" altLang="zh-CN" sz="1800" b="1" dirty="0" smtClean="0">
                <a:solidFill>
                  <a:srgbClr val="3333FF"/>
                </a:solidFill>
                <a:latin typeface="Times New Roman" pitchFamily="18" charset="0"/>
                <a:ea typeface="宋体" pitchFamily="2" charset="-122"/>
                <a:cs typeface="Times New Roman" pitchFamily="18" charset="0"/>
              </a:rPr>
              <a:t>C. Xu, B.A. Li, and L.W. Chen, PRC82, 054607 (2010); Bob Charity, DOM (2011)</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cstate="print">
            <a:extLst>
              <a:ext uri="{28A0092B-C50C-407E-A947-70E740481C1C}">
                <a14:useLocalDpi xmlns:a14="http://schemas.microsoft.com/office/drawing/2010/main" xmlns="" val="0"/>
              </a:ext>
            </a:extLst>
          </a:blip>
          <a:srcRect t="5334" r="41385"/>
          <a:stretch/>
        </p:blipFill>
        <p:spPr>
          <a:xfrm>
            <a:off x="4953000" y="2115663"/>
            <a:ext cx="3780827" cy="4285137"/>
          </a:xfrm>
          <a:prstGeom prst="rect">
            <a:avLst/>
          </a:prstGeom>
        </p:spPr>
      </p:pic>
      <p:sp>
        <p:nvSpPr>
          <p:cNvPr id="6" name="内容占位符 4"/>
          <p:cNvSpPr>
            <a:spLocks noGrp="1" noRot="1" noChangeAspect="1" noMove="1" noResize="1" noEditPoints="1" noAdjustHandles="1" noChangeArrowheads="1" noChangeShapeType="1" noTextEdit="1"/>
          </p:cNvSpPr>
          <p:nvPr>
            <p:ph sz="half" idx="1"/>
          </p:nvPr>
        </p:nvSpPr>
        <p:spPr>
          <a:xfrm>
            <a:off x="453791" y="1389186"/>
            <a:ext cx="4038600" cy="3801794"/>
          </a:xfrm>
          <a:blipFill rotWithShape="1">
            <a:blip r:embed="rId5" cstate="print"/>
            <a:stretch>
              <a:fillRect l="-1207" t="-641" r="-2413" b="-1282"/>
            </a:stretch>
          </a:blipFill>
        </p:spPr>
        <p:txBody>
          <a:bodyPr/>
          <a:lstStyle/>
          <a:p>
            <a:pPr>
              <a:buNone/>
            </a:pPr>
            <a:r>
              <a:rPr lang="zh-CN" altLang="en-US" dirty="0">
                <a:noFill/>
              </a:rPr>
              <a:t> </a:t>
            </a:r>
          </a:p>
        </p:txBody>
      </p:sp>
      <p:sp>
        <p:nvSpPr>
          <p:cNvPr id="7" name="TextBox 6"/>
          <p:cNvSpPr txBox="1">
            <a:spLocks noRot="1" noChangeAspect="1" noMove="1" noResize="1" noEditPoints="1" noAdjustHandles="1" noChangeArrowheads="1" noChangeShapeType="1" noTextEdit="1"/>
          </p:cNvSpPr>
          <p:nvPr/>
        </p:nvSpPr>
        <p:spPr>
          <a:xfrm>
            <a:off x="281354" y="5542670"/>
            <a:ext cx="4403188" cy="436402"/>
          </a:xfrm>
          <a:prstGeom prst="rect">
            <a:avLst/>
          </a:prstGeom>
          <a:blipFill rotWithShape="1">
            <a:blip r:embed="rId6" cstate="print"/>
            <a:stretch>
              <a:fillRect b="-8333"/>
            </a:stretch>
          </a:blipFill>
        </p:spPr>
        <p:txBody>
          <a:bodyPr/>
          <a:lstStyle/>
          <a:p>
            <a:r>
              <a:rPr lang="zh-CN" altLang="en-US">
                <a:noFill/>
              </a:rPr>
              <a:t> </a:t>
            </a:r>
          </a:p>
        </p:txBody>
      </p:sp>
      <p:sp>
        <p:nvSpPr>
          <p:cNvPr id="9" name="Rectangle 16"/>
          <p:cNvSpPr>
            <a:spLocks noGrp="1" noChangeArrowheads="1"/>
          </p:cNvSpPr>
          <p:nvPr>
            <p:ph type="title"/>
          </p:nvPr>
        </p:nvSpPr>
        <p:spPr>
          <a:xfrm>
            <a:off x="0" y="179388"/>
            <a:ext cx="9144000" cy="688975"/>
          </a:xfrm>
        </p:spPr>
        <p:txBody>
          <a:bodyPr/>
          <a:lstStyle/>
          <a:p>
            <a:pPr eaLnBrk="1" hangingPunct="1"/>
            <a:r>
              <a:rPr lang="en-US" altLang="zh-CN" sz="3200" dirty="0" smtClean="0">
                <a:solidFill>
                  <a:schemeClr val="accent2"/>
                </a:solidFill>
                <a:latin typeface="Times New Roman" pitchFamily="18" charset="0"/>
                <a:cs typeface="Times New Roman" pitchFamily="18" charset="0"/>
              </a:rPr>
              <a:t>              Determine </a:t>
            </a:r>
            <a:r>
              <a:rPr lang="en-US" altLang="zh-CN" sz="3200" dirty="0" smtClean="0">
                <a:solidFill>
                  <a:srgbClr val="FF0000"/>
                </a:solidFill>
                <a:latin typeface="Times New Roman" pitchFamily="18" charset="0"/>
                <a:cs typeface="Times New Roman" pitchFamily="18" charset="0"/>
              </a:rPr>
              <a:t>E</a:t>
            </a:r>
            <a:r>
              <a:rPr lang="en-US" altLang="zh-CN" sz="3200" baseline="-25000" dirty="0" smtClean="0">
                <a:solidFill>
                  <a:srgbClr val="FF0000"/>
                </a:solidFill>
                <a:latin typeface="Times New Roman" pitchFamily="18" charset="0"/>
                <a:cs typeface="Times New Roman" pitchFamily="18" charset="0"/>
              </a:rPr>
              <a:t>sym</a:t>
            </a:r>
            <a:r>
              <a:rPr lang="en-US" altLang="zh-CN" sz="3200" dirty="0" smtClean="0">
                <a:solidFill>
                  <a:srgbClr val="FF0000"/>
                </a:solidFill>
                <a:latin typeface="Times New Roman" pitchFamily="18" charset="0"/>
                <a:cs typeface="Times New Roman" pitchFamily="18" charset="0"/>
              </a:rPr>
              <a:t>(0.11 fm</a:t>
            </a:r>
            <a:r>
              <a:rPr lang="en-US" altLang="zh-CN" sz="3200" baseline="30000" dirty="0" smtClean="0">
                <a:solidFill>
                  <a:srgbClr val="FF0000"/>
                </a:solidFill>
                <a:latin typeface="Times New Roman" pitchFamily="18" charset="0"/>
                <a:cs typeface="Times New Roman" pitchFamily="18" charset="0"/>
              </a:rPr>
              <a:t>-3</a:t>
            </a:r>
            <a:r>
              <a:rPr lang="en-US" altLang="zh-CN" sz="3200" dirty="0" smtClean="0">
                <a:solidFill>
                  <a:srgbClr val="FF0000"/>
                </a:solidFill>
                <a:latin typeface="Times New Roman" pitchFamily="18" charset="0"/>
                <a:cs typeface="Times New Roman" pitchFamily="18" charset="0"/>
              </a:rPr>
              <a:t>) </a:t>
            </a:r>
            <a:r>
              <a:rPr lang="en-US" altLang="zh-CN" sz="3200" dirty="0" smtClean="0">
                <a:solidFill>
                  <a:schemeClr val="accent2"/>
                </a:solidFill>
                <a:latin typeface="Times New Roman" pitchFamily="18" charset="0"/>
                <a:cs typeface="Times New Roman" pitchFamily="18" charset="0"/>
              </a:rPr>
              <a:t>from </a:t>
            </a:r>
            <a:r>
              <a:rPr lang="el-GR" altLang="zh-CN" sz="3200" dirty="0" smtClean="0">
                <a:solidFill>
                  <a:schemeClr val="accent2"/>
                </a:solidFill>
                <a:latin typeface="Times New Roman" pitchFamily="18" charset="0"/>
                <a:cs typeface="Times New Roman" pitchFamily="18" charset="0"/>
              </a:rPr>
              <a:t>Δ</a:t>
            </a:r>
            <a:r>
              <a:rPr lang="en-US" altLang="zh-CN" sz="3200" dirty="0" smtClean="0">
                <a:solidFill>
                  <a:schemeClr val="accent2"/>
                </a:solidFill>
                <a:latin typeface="Times New Roman" pitchFamily="18" charset="0"/>
                <a:cs typeface="Times New Roman" pitchFamily="18" charset="0"/>
              </a:rPr>
              <a:t>E</a:t>
            </a:r>
            <a:endParaRPr kumimoji="1" lang="zh-CN" altLang="en-US" sz="3200" dirty="0" smtClean="0">
              <a:solidFill>
                <a:schemeClr val="accent2"/>
              </a:solidFill>
              <a:latin typeface="Times New Roman" pitchFamily="18" charset="0"/>
              <a:ea typeface="黑体" pitchFamily="49" charset="-122"/>
              <a:cs typeface="Times New Roman" pitchFamily="18" charset="0"/>
            </a:endParaRPr>
          </a:p>
        </p:txBody>
      </p:sp>
      <p:graphicFrame>
        <p:nvGraphicFramePr>
          <p:cNvPr id="110594" name="Object 2"/>
          <p:cNvGraphicFramePr>
            <a:graphicFrameLocks noChangeAspect="1"/>
          </p:cNvGraphicFramePr>
          <p:nvPr/>
        </p:nvGraphicFramePr>
        <p:xfrm>
          <a:off x="1333500" y="3581400"/>
          <a:ext cx="2133600" cy="685800"/>
        </p:xfrm>
        <a:graphic>
          <a:graphicData uri="http://schemas.openxmlformats.org/presentationml/2006/ole">
            <p:oleObj spid="_x0000_s129026" name="Equation" r:id="rId7" imgW="1587500" imgH="508000" progId="Equation.DSMT4">
              <p:embed/>
            </p:oleObj>
          </a:graphicData>
        </a:graphic>
      </p:graphicFrame>
      <p:sp>
        <p:nvSpPr>
          <p:cNvPr id="8" name="TextBox 7"/>
          <p:cNvSpPr txBox="1"/>
          <p:nvPr/>
        </p:nvSpPr>
        <p:spPr>
          <a:xfrm>
            <a:off x="609600" y="1733491"/>
            <a:ext cx="571500" cy="369332"/>
          </a:xfrm>
          <a:prstGeom prst="rect">
            <a:avLst/>
          </a:prstGeom>
          <a:solidFill>
            <a:schemeClr val="bg1"/>
          </a:solidFill>
        </p:spPr>
        <p:txBody>
          <a:bodyPr wrap="square" rtlCol="0">
            <a:spAutoFit/>
          </a:bodyPr>
          <a:lstStyle/>
          <a:p>
            <a:r>
              <a:rPr lang="en-US" altLang="zh-CN" sz="1800" dirty="0" smtClean="0">
                <a:latin typeface="+mn-lt"/>
                <a:cs typeface="Times New Roman" pitchFamily="18" charset="0"/>
              </a:rPr>
              <a:t>19</a:t>
            </a:r>
            <a:endParaRPr lang="zh-CN" altLang="en-US" sz="1800" dirty="0">
              <a:latin typeface="+mn-lt"/>
              <a:cs typeface="Times New Roman" pitchFamily="18" charset="0"/>
            </a:endParaRPr>
          </a:p>
        </p:txBody>
      </p:sp>
      <p:pic>
        <p:nvPicPr>
          <p:cNvPr id="110595" name="Picture 3"/>
          <p:cNvPicPr>
            <a:picLocks noChangeAspect="1" noChangeArrowheads="1"/>
          </p:cNvPicPr>
          <p:nvPr/>
        </p:nvPicPr>
        <p:blipFill>
          <a:blip r:embed="rId8" cstate="print"/>
          <a:srcRect/>
          <a:stretch>
            <a:fillRect/>
          </a:stretch>
        </p:blipFill>
        <p:spPr bwMode="auto">
          <a:xfrm>
            <a:off x="4648200" y="838199"/>
            <a:ext cx="4205605" cy="1264623"/>
          </a:xfrm>
          <a:prstGeom prst="rect">
            <a:avLst/>
          </a:prstGeom>
          <a:noFill/>
          <a:ln w="9525">
            <a:noFill/>
            <a:miter lim="800000"/>
            <a:headEnd/>
            <a:tailEnd/>
          </a:ln>
        </p:spPr>
      </p:pic>
      <p:sp>
        <p:nvSpPr>
          <p:cNvPr id="10" name="TextBox 9"/>
          <p:cNvSpPr txBox="1"/>
          <p:nvPr/>
        </p:nvSpPr>
        <p:spPr>
          <a:xfrm>
            <a:off x="8525473" y="1905000"/>
            <a:ext cx="542327" cy="369332"/>
          </a:xfrm>
          <a:prstGeom prst="rect">
            <a:avLst/>
          </a:prstGeom>
          <a:solidFill>
            <a:schemeClr val="bg1"/>
          </a:solidFill>
        </p:spPr>
        <p:txBody>
          <a:bodyPr wrap="square" rtlCol="0">
            <a:spAutoFit/>
          </a:bodyPr>
          <a:lstStyle/>
          <a:p>
            <a:endParaRPr lang="zh-CN" altLang="en-US" sz="1800" dirty="0">
              <a:latin typeface="+mn-lt"/>
              <a:cs typeface="Times New Roman" pitchFamily="18" charset="0"/>
            </a:endParaRPr>
          </a:p>
        </p:txBody>
      </p:sp>
      <p:sp>
        <p:nvSpPr>
          <p:cNvPr id="11" name="TextBox 10"/>
          <p:cNvSpPr txBox="1"/>
          <p:nvPr/>
        </p:nvSpPr>
        <p:spPr>
          <a:xfrm>
            <a:off x="2541369" y="4748768"/>
            <a:ext cx="646331" cy="369332"/>
          </a:xfrm>
          <a:prstGeom prst="rect">
            <a:avLst/>
          </a:prstGeom>
          <a:solidFill>
            <a:schemeClr val="bg1"/>
          </a:solidFill>
        </p:spPr>
        <p:txBody>
          <a:bodyPr wrap="none" rtlCol="0">
            <a:spAutoFit/>
          </a:bodyPr>
          <a:lstStyle/>
          <a:p>
            <a:r>
              <a:rPr lang="en-US" altLang="zh-CN" sz="1800" dirty="0" smtClean="0"/>
              <a:t>23%</a:t>
            </a:r>
            <a:endParaRPr lang="zh-CN" altLang="en-US"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zh-CN" smtClean="0">
                <a:latin typeface="Times New Roman" pitchFamily="18" charset="0"/>
                <a:ea typeface="黑体" pitchFamily="49" charset="-122"/>
                <a:cs typeface="Times New Roman" pitchFamily="18" charset="0"/>
              </a:rPr>
              <a:t>        Facilities of Radioactive Beams</a:t>
            </a:r>
            <a:endParaRPr lang="zh-CN" altLang="en-US" smtClean="0">
              <a:latin typeface="Times New Roman" pitchFamily="18" charset="0"/>
              <a:ea typeface="黑体" pitchFamily="49" charset="-122"/>
              <a:cs typeface="Times New Roman" pitchFamily="18" charset="0"/>
            </a:endParaRPr>
          </a:p>
        </p:txBody>
      </p:sp>
      <p:sp>
        <p:nvSpPr>
          <p:cNvPr id="39939" name="Text Box 3"/>
          <p:cNvSpPr txBox="1">
            <a:spLocks noChangeArrowheads="1"/>
          </p:cNvSpPr>
          <p:nvPr/>
        </p:nvSpPr>
        <p:spPr bwMode="auto">
          <a:xfrm>
            <a:off x="762000" y="624324"/>
            <a:ext cx="7620000" cy="6093976"/>
          </a:xfrm>
          <a:prstGeom prst="rect">
            <a:avLst/>
          </a:prstGeom>
          <a:noFill/>
          <a:ln w="9525">
            <a:noFill/>
            <a:miter lim="800000"/>
            <a:headEnd/>
            <a:tailEnd/>
          </a:ln>
        </p:spPr>
        <p:txBody>
          <a:bodyPr wrap="square" anchor="b">
            <a:spAutoFit/>
          </a:bodyPr>
          <a:lstStyle/>
          <a:p>
            <a:pPr algn="l">
              <a:buFont typeface="Wingdings" pitchFamily="2" charset="2"/>
              <a:buChar char="l"/>
            </a:pPr>
            <a:r>
              <a:rPr kumimoji="1" lang="en-US" altLang="zh-CN" sz="1400" b="1" dirty="0">
                <a:solidFill>
                  <a:schemeClr val="accent2"/>
                </a:solidFill>
                <a:latin typeface="Times New Roman" pitchFamily="18" charset="0"/>
                <a:ea typeface="宋体" pitchFamily="2" charset="-122"/>
              </a:rPr>
              <a:t> Cooling Storage Ring (CSR) Facility at HIRFL/Lanzhou in China (2008)</a:t>
            </a:r>
          </a:p>
          <a:p>
            <a:pPr algn="l">
              <a:buFont typeface="Wingdings" pitchFamily="2" charset="2"/>
              <a:buNone/>
            </a:pPr>
            <a:r>
              <a:rPr kumimoji="1" lang="en-US" altLang="zh-CN" sz="1400" b="1" dirty="0">
                <a:solidFill>
                  <a:schemeClr val="folHlink"/>
                </a:solidFill>
                <a:latin typeface="Times New Roman" pitchFamily="18" charset="0"/>
                <a:ea typeface="宋体" pitchFamily="2" charset="-122"/>
              </a:rPr>
              <a:t>    </a:t>
            </a:r>
            <a:r>
              <a:rPr kumimoji="1" lang="en-US" altLang="zh-CN" sz="1400" b="1" dirty="0">
                <a:solidFill>
                  <a:schemeClr val="hlink"/>
                </a:solidFill>
                <a:latin typeface="Times New Roman" pitchFamily="18" charset="0"/>
                <a:ea typeface="宋体" pitchFamily="2" charset="-122"/>
              </a:rPr>
              <a:t>up to 500 </a:t>
            </a:r>
            <a:r>
              <a:rPr kumimoji="1" lang="en-US" altLang="zh-CN" sz="1400" b="1" dirty="0" err="1">
                <a:solidFill>
                  <a:schemeClr val="hlink"/>
                </a:solidFill>
                <a:latin typeface="Times New Roman" pitchFamily="18" charset="0"/>
                <a:ea typeface="宋体" pitchFamily="2" charset="-122"/>
              </a:rPr>
              <a:t>MeV</a:t>
            </a:r>
            <a:r>
              <a:rPr kumimoji="1" lang="en-US" altLang="zh-CN" sz="1400" b="1" dirty="0">
                <a:solidFill>
                  <a:schemeClr val="hlink"/>
                </a:solidFill>
                <a:latin typeface="Times New Roman" pitchFamily="18" charset="0"/>
                <a:ea typeface="宋体" pitchFamily="2" charset="-122"/>
              </a:rPr>
              <a:t>/A for </a:t>
            </a:r>
            <a:r>
              <a:rPr kumimoji="1" lang="en-US" altLang="zh-CN" sz="1400" b="1" baseline="30000" dirty="0">
                <a:solidFill>
                  <a:schemeClr val="hlink"/>
                </a:solidFill>
                <a:latin typeface="Times New Roman" pitchFamily="18" charset="0"/>
                <a:ea typeface="宋体" pitchFamily="2" charset="-122"/>
              </a:rPr>
              <a:t>238</a:t>
            </a:r>
            <a:r>
              <a:rPr kumimoji="1" lang="en-US" altLang="zh-CN" sz="1400" b="1" dirty="0">
                <a:solidFill>
                  <a:schemeClr val="hlink"/>
                </a:solidFill>
                <a:latin typeface="Times New Roman" pitchFamily="18" charset="0"/>
                <a:ea typeface="宋体" pitchFamily="2" charset="-122"/>
              </a:rPr>
              <a:t>U</a:t>
            </a:r>
          </a:p>
          <a:p>
            <a:pPr algn="l">
              <a:buFont typeface="Wingdings" pitchFamily="2" charset="2"/>
              <a:buNone/>
            </a:pPr>
            <a:r>
              <a:rPr kumimoji="1" lang="en-US" altLang="zh-CN" sz="1400" b="1" dirty="0">
                <a:solidFill>
                  <a:srgbClr val="FF3399"/>
                </a:solidFill>
                <a:latin typeface="Times New Roman" pitchFamily="18" charset="0"/>
                <a:ea typeface="宋体" pitchFamily="2" charset="-122"/>
              </a:rPr>
              <a:t>    http://www.impcas.ac.cn/zhuye/en/htm/247.htm</a:t>
            </a:r>
          </a:p>
          <a:p>
            <a:pPr algn="l">
              <a:buFont typeface="Wingdings" pitchFamily="2" charset="2"/>
              <a:buNone/>
            </a:pPr>
            <a:endParaRPr kumimoji="1" lang="en-US" altLang="zh-CN" sz="800" b="1" dirty="0">
              <a:solidFill>
                <a:srgbClr val="FF3399"/>
              </a:solidFill>
              <a:latin typeface="Times New Roman" pitchFamily="18" charset="0"/>
              <a:ea typeface="宋体" pitchFamily="2" charset="-122"/>
            </a:endParaRPr>
          </a:p>
          <a:p>
            <a:pPr algn="l">
              <a:buFont typeface="Wingdings" pitchFamily="2" charset="2"/>
              <a:buChar char="l"/>
            </a:pPr>
            <a:r>
              <a:rPr kumimoji="1" lang="en-US" altLang="zh-CN" sz="1400" b="1" dirty="0">
                <a:solidFill>
                  <a:schemeClr val="accent2"/>
                </a:solidFill>
                <a:latin typeface="Times New Roman" pitchFamily="18" charset="0"/>
              </a:rPr>
              <a:t> Beijing Radioactive Ion Facility (BRIF-II) at CIAE in China (2012)</a:t>
            </a:r>
          </a:p>
          <a:p>
            <a:pPr algn="l"/>
            <a:r>
              <a:rPr kumimoji="1" lang="en-US" altLang="zh-CN" sz="1400" b="1" dirty="0">
                <a:solidFill>
                  <a:srgbClr val="FF3399"/>
                </a:solidFill>
                <a:latin typeface="Times New Roman" pitchFamily="18" charset="0"/>
              </a:rPr>
              <a:t>    http://www.ciae.ac.cn/</a:t>
            </a:r>
          </a:p>
          <a:p>
            <a:pPr algn="l"/>
            <a:endParaRPr kumimoji="1" lang="en-US" altLang="zh-CN" sz="800" b="1" dirty="0">
              <a:solidFill>
                <a:srgbClr val="FF3399"/>
              </a:solidFill>
              <a:latin typeface="Times New Roman" pitchFamily="18" charset="0"/>
              <a:ea typeface="宋体" pitchFamily="2" charset="-122"/>
            </a:endParaRPr>
          </a:p>
          <a:p>
            <a:pPr algn="l">
              <a:buFont typeface="Wingdings" pitchFamily="2" charset="2"/>
              <a:buChar char="l"/>
            </a:pPr>
            <a:r>
              <a:rPr kumimoji="1" lang="en-US" altLang="zh-CN" sz="1400" b="1" dirty="0">
                <a:solidFill>
                  <a:schemeClr val="accent2"/>
                </a:solidFill>
                <a:latin typeface="Times New Roman" pitchFamily="18" charset="0"/>
                <a:ea typeface="宋体" pitchFamily="2" charset="-122"/>
              </a:rPr>
              <a:t> Radioactive Ion Beam Factory (RIBF) at RIKEN in Japan (2007)</a:t>
            </a:r>
          </a:p>
          <a:p>
            <a:pPr algn="l">
              <a:buFont typeface="Wingdings" pitchFamily="2" charset="2"/>
              <a:buNone/>
            </a:pPr>
            <a:r>
              <a:rPr kumimoji="1" lang="en-US" altLang="zh-CN" sz="1400" b="1" dirty="0">
                <a:solidFill>
                  <a:srgbClr val="FF0000"/>
                </a:solidFill>
                <a:latin typeface="Times New Roman" pitchFamily="18" charset="0"/>
                <a:ea typeface="宋体" pitchFamily="2" charset="-122"/>
              </a:rPr>
              <a:t>    http://</a:t>
            </a:r>
            <a:r>
              <a:rPr kumimoji="1" lang="en-US" altLang="zh-CN" sz="1400" b="1" dirty="0" smtClean="0">
                <a:solidFill>
                  <a:srgbClr val="FF0000"/>
                </a:solidFill>
                <a:latin typeface="Times New Roman" pitchFamily="18" charset="0"/>
                <a:ea typeface="宋体" pitchFamily="2" charset="-122"/>
              </a:rPr>
              <a:t>www.riken.jp/engn/index.html</a:t>
            </a:r>
            <a:endParaRPr kumimoji="1" lang="en-US" altLang="zh-CN" sz="1400" b="1" dirty="0">
              <a:solidFill>
                <a:srgbClr val="FF0000"/>
              </a:solidFill>
              <a:latin typeface="Times New Roman" pitchFamily="18" charset="0"/>
              <a:ea typeface="宋体" pitchFamily="2" charset="-122"/>
            </a:endParaRPr>
          </a:p>
          <a:p>
            <a:pPr algn="l">
              <a:buFont typeface="Wingdings" pitchFamily="2" charset="2"/>
              <a:buNone/>
            </a:pPr>
            <a:endParaRPr kumimoji="1" lang="en-US" altLang="zh-CN" sz="800" b="1" dirty="0">
              <a:solidFill>
                <a:srgbClr val="FF3399"/>
              </a:solidFill>
              <a:latin typeface="Times New Roman" pitchFamily="18" charset="0"/>
              <a:ea typeface="宋体" pitchFamily="2" charset="-122"/>
            </a:endParaRPr>
          </a:p>
          <a:p>
            <a:pPr algn="l">
              <a:buFont typeface="Wingdings" pitchFamily="2" charset="2"/>
              <a:buChar char="l"/>
            </a:pPr>
            <a:r>
              <a:rPr kumimoji="1" lang="en-US" altLang="zh-CN" sz="1400" b="1" dirty="0">
                <a:solidFill>
                  <a:schemeClr val="accent2"/>
                </a:solidFill>
                <a:latin typeface="Times New Roman" pitchFamily="18" charset="0"/>
                <a:ea typeface="宋体" pitchFamily="2" charset="-122"/>
              </a:rPr>
              <a:t>Texas A&amp;M Facility for Rare Exotic Beams -T-REX  (2013)</a:t>
            </a:r>
          </a:p>
          <a:p>
            <a:pPr algn="l"/>
            <a:r>
              <a:rPr kumimoji="1" lang="en-US" altLang="zh-CN" sz="1400" b="1" dirty="0">
                <a:solidFill>
                  <a:schemeClr val="accent2"/>
                </a:solidFill>
                <a:latin typeface="Times New Roman" pitchFamily="18" charset="0"/>
                <a:ea typeface="宋体" pitchFamily="2" charset="-122"/>
              </a:rPr>
              <a:t>    </a:t>
            </a:r>
            <a:r>
              <a:rPr kumimoji="1" lang="en-US" altLang="zh-CN" sz="1400" b="1" u="sng" dirty="0">
                <a:solidFill>
                  <a:srgbClr val="FF3399"/>
                </a:solidFill>
                <a:latin typeface="Times New Roman" pitchFamily="18" charset="0"/>
              </a:rPr>
              <a:t>http://</a:t>
            </a:r>
            <a:r>
              <a:rPr kumimoji="1" lang="en-US" altLang="zh-CN" sz="1400" b="1" u="sng" dirty="0" smtClean="0">
                <a:solidFill>
                  <a:srgbClr val="FF3399"/>
                </a:solidFill>
                <a:latin typeface="Times New Roman" pitchFamily="18" charset="0"/>
              </a:rPr>
              <a:t>cyclotron.tamu.edu</a:t>
            </a:r>
            <a:endParaRPr kumimoji="1" lang="en-US" altLang="zh-CN" sz="1400" b="1" u="sng" dirty="0">
              <a:solidFill>
                <a:srgbClr val="FF3399"/>
              </a:solidFill>
              <a:latin typeface="Times New Roman" pitchFamily="18" charset="0"/>
            </a:endParaRPr>
          </a:p>
          <a:p>
            <a:pPr algn="l">
              <a:buFont typeface="Wingdings" pitchFamily="2" charset="2"/>
              <a:buNone/>
            </a:pPr>
            <a:endParaRPr kumimoji="1" lang="en-US" altLang="zh-CN" sz="800" b="1" dirty="0">
              <a:solidFill>
                <a:srgbClr val="FF3399"/>
              </a:solidFill>
              <a:latin typeface="Times New Roman" pitchFamily="18" charset="0"/>
              <a:ea typeface="宋体" pitchFamily="2" charset="-122"/>
            </a:endParaRPr>
          </a:p>
          <a:p>
            <a:pPr algn="l">
              <a:buFont typeface="Wingdings" pitchFamily="2" charset="2"/>
              <a:buChar char="l"/>
            </a:pPr>
            <a:r>
              <a:rPr kumimoji="1" lang="en-US" altLang="zh-CN" sz="1400" b="1" dirty="0">
                <a:solidFill>
                  <a:schemeClr val="accent2"/>
                </a:solidFill>
                <a:latin typeface="Times New Roman" pitchFamily="18" charset="0"/>
                <a:ea typeface="宋体" pitchFamily="2" charset="-122"/>
              </a:rPr>
              <a:t> Facility for Antiproton and Ion Research (FAIR)/GSI in Germany (2016)</a:t>
            </a:r>
          </a:p>
          <a:p>
            <a:pPr algn="l">
              <a:buFont typeface="Wingdings" pitchFamily="2" charset="2"/>
              <a:buNone/>
            </a:pPr>
            <a:r>
              <a:rPr kumimoji="1" lang="en-US" altLang="zh-CN" sz="1400" b="1" dirty="0">
                <a:solidFill>
                  <a:schemeClr val="tx2"/>
                </a:solidFill>
                <a:latin typeface="Times New Roman" pitchFamily="18" charset="0"/>
                <a:ea typeface="宋体" pitchFamily="2" charset="-122"/>
              </a:rPr>
              <a:t>    </a:t>
            </a:r>
            <a:r>
              <a:rPr kumimoji="1" lang="en-US" altLang="zh-CN" sz="1400" b="1" dirty="0">
                <a:solidFill>
                  <a:schemeClr val="hlink"/>
                </a:solidFill>
                <a:latin typeface="Times New Roman" pitchFamily="18" charset="0"/>
                <a:ea typeface="宋体" pitchFamily="2" charset="-122"/>
              </a:rPr>
              <a:t>up to 2 </a:t>
            </a:r>
            <a:r>
              <a:rPr kumimoji="1" lang="en-US" altLang="zh-CN" sz="1400" b="1" dirty="0" err="1">
                <a:solidFill>
                  <a:schemeClr val="hlink"/>
                </a:solidFill>
                <a:latin typeface="Times New Roman" pitchFamily="18" charset="0"/>
                <a:ea typeface="宋体" pitchFamily="2" charset="-122"/>
              </a:rPr>
              <a:t>GeV</a:t>
            </a:r>
            <a:r>
              <a:rPr kumimoji="1" lang="en-US" altLang="zh-CN" sz="1400" b="1" dirty="0">
                <a:solidFill>
                  <a:schemeClr val="hlink"/>
                </a:solidFill>
                <a:latin typeface="Times New Roman" pitchFamily="18" charset="0"/>
                <a:ea typeface="宋体" pitchFamily="2" charset="-122"/>
              </a:rPr>
              <a:t>/A for </a:t>
            </a:r>
            <a:r>
              <a:rPr kumimoji="1" lang="en-US" altLang="zh-CN" sz="1400" b="1" baseline="30000" dirty="0">
                <a:solidFill>
                  <a:schemeClr val="hlink"/>
                </a:solidFill>
                <a:latin typeface="Times New Roman" pitchFamily="18" charset="0"/>
                <a:ea typeface="宋体" pitchFamily="2" charset="-122"/>
              </a:rPr>
              <a:t>132</a:t>
            </a:r>
            <a:r>
              <a:rPr kumimoji="1" lang="en-US" altLang="zh-CN" sz="1400" b="1" dirty="0">
                <a:solidFill>
                  <a:schemeClr val="hlink"/>
                </a:solidFill>
                <a:latin typeface="Times New Roman" pitchFamily="18" charset="0"/>
                <a:ea typeface="宋体" pitchFamily="2" charset="-122"/>
              </a:rPr>
              <a:t>Sn (</a:t>
            </a:r>
            <a:r>
              <a:rPr kumimoji="1" lang="en-US" altLang="zh-CN" sz="1400" b="1" dirty="0">
                <a:solidFill>
                  <a:srgbClr val="FF0000"/>
                </a:solidFill>
                <a:latin typeface="Times New Roman" pitchFamily="18" charset="0"/>
              </a:rPr>
              <a:t>NUSTAR</a:t>
            </a:r>
            <a:r>
              <a:rPr kumimoji="1" lang="en-US" altLang="zh-CN" sz="1400" b="1" dirty="0">
                <a:latin typeface="Times New Roman" pitchFamily="18" charset="0"/>
              </a:rPr>
              <a:t> - </a:t>
            </a:r>
            <a:r>
              <a:rPr kumimoji="1" lang="en-US" altLang="zh-CN" sz="1400" b="1" dirty="0" err="1">
                <a:latin typeface="Times New Roman" pitchFamily="18" charset="0"/>
              </a:rPr>
              <a:t>NUclear</a:t>
            </a:r>
            <a:r>
              <a:rPr kumimoji="1" lang="en-US" altLang="zh-CN" sz="1400" b="1" dirty="0">
                <a:latin typeface="Times New Roman" pitchFamily="18" charset="0"/>
              </a:rPr>
              <a:t> </a:t>
            </a:r>
            <a:r>
              <a:rPr kumimoji="1" lang="en-US" altLang="zh-CN" sz="1400" b="1" dirty="0" err="1">
                <a:latin typeface="Times New Roman" pitchFamily="18" charset="0"/>
              </a:rPr>
              <a:t>STructure</a:t>
            </a:r>
            <a:r>
              <a:rPr kumimoji="1" lang="en-US" altLang="zh-CN" sz="1400" b="1" dirty="0">
                <a:latin typeface="Times New Roman" pitchFamily="18" charset="0"/>
              </a:rPr>
              <a:t>, Astrophysics and Reactions </a:t>
            </a:r>
            <a:r>
              <a:rPr kumimoji="1" lang="en-US" altLang="zh-CN" sz="1400" b="1" dirty="0">
                <a:solidFill>
                  <a:schemeClr val="hlink"/>
                </a:solidFill>
                <a:latin typeface="Times New Roman" pitchFamily="18" charset="0"/>
                <a:ea typeface="宋体" pitchFamily="2" charset="-122"/>
              </a:rPr>
              <a:t>)</a:t>
            </a:r>
          </a:p>
          <a:p>
            <a:pPr algn="l">
              <a:buFont typeface="Wingdings" pitchFamily="2" charset="2"/>
              <a:buNone/>
            </a:pPr>
            <a:r>
              <a:rPr kumimoji="1" lang="en-US" altLang="zh-CN" sz="1400" b="1" dirty="0">
                <a:solidFill>
                  <a:srgbClr val="FF3399"/>
                </a:solidFill>
                <a:latin typeface="Times New Roman" pitchFamily="18" charset="0"/>
                <a:ea typeface="宋体" pitchFamily="2" charset="-122"/>
              </a:rPr>
              <a:t>    http://www.gsi.de/fair/index_e.html</a:t>
            </a:r>
            <a:endParaRPr kumimoji="1" lang="en-US" altLang="zh-CN" sz="1400" b="1" dirty="0">
              <a:solidFill>
                <a:schemeClr val="folHlink"/>
              </a:solidFill>
              <a:latin typeface="Times New Roman" pitchFamily="18" charset="0"/>
              <a:ea typeface="宋体" pitchFamily="2" charset="-122"/>
            </a:endParaRPr>
          </a:p>
          <a:p>
            <a:pPr algn="l">
              <a:buFont typeface="Wingdings" pitchFamily="2" charset="2"/>
              <a:buNone/>
            </a:pPr>
            <a:endParaRPr kumimoji="1" lang="en-US" altLang="zh-CN" sz="800" b="1" dirty="0">
              <a:solidFill>
                <a:schemeClr val="folHlink"/>
              </a:solidFill>
              <a:latin typeface="Times New Roman" pitchFamily="18" charset="0"/>
              <a:ea typeface="宋体" pitchFamily="2" charset="-122"/>
            </a:endParaRPr>
          </a:p>
          <a:p>
            <a:pPr algn="l">
              <a:buFont typeface="Wingdings" pitchFamily="2" charset="2"/>
              <a:buChar char="l"/>
            </a:pPr>
            <a:r>
              <a:rPr kumimoji="1" lang="en-US" altLang="zh-CN" sz="1400" b="1" dirty="0">
                <a:solidFill>
                  <a:schemeClr val="accent2"/>
                </a:solidFill>
                <a:latin typeface="Times New Roman" pitchFamily="18" charset="0"/>
                <a:ea typeface="宋体" pitchFamily="2" charset="-122"/>
              </a:rPr>
              <a:t> SPIRAL2/GANIL in France (2013)</a:t>
            </a:r>
          </a:p>
          <a:p>
            <a:pPr algn="l"/>
            <a:r>
              <a:rPr kumimoji="1" lang="en-US" altLang="zh-CN" sz="1400" b="1" dirty="0">
                <a:solidFill>
                  <a:srgbClr val="FF3399"/>
                </a:solidFill>
                <a:latin typeface="Times New Roman" pitchFamily="18" charset="0"/>
                <a:ea typeface="宋体" pitchFamily="2" charset="-122"/>
              </a:rPr>
              <a:t>    http://</a:t>
            </a:r>
            <a:r>
              <a:rPr kumimoji="1" lang="en-US" altLang="zh-CN" sz="1400" b="1" dirty="0">
                <a:solidFill>
                  <a:srgbClr val="FF3399"/>
                </a:solidFill>
                <a:latin typeface="Times New Roman" pitchFamily="18" charset="0"/>
              </a:rPr>
              <a:t>pro.ganil-spiral2.eu/spiral2</a:t>
            </a:r>
          </a:p>
          <a:p>
            <a:pPr algn="l"/>
            <a:endParaRPr kumimoji="1" lang="en-US" altLang="zh-CN" sz="800" b="1" dirty="0">
              <a:solidFill>
                <a:srgbClr val="FF3399"/>
              </a:solidFill>
              <a:latin typeface="Times New Roman" pitchFamily="18" charset="0"/>
            </a:endParaRPr>
          </a:p>
          <a:p>
            <a:pPr algn="l">
              <a:buFont typeface="Wingdings" pitchFamily="2" charset="2"/>
              <a:buChar char="l"/>
            </a:pPr>
            <a:r>
              <a:rPr kumimoji="1" lang="en-US" altLang="zh-CN" sz="1400" b="1" dirty="0">
                <a:solidFill>
                  <a:schemeClr val="accent2"/>
                </a:solidFill>
                <a:latin typeface="Times New Roman" pitchFamily="18" charset="0"/>
              </a:rPr>
              <a:t> Selective Production of Exotic Species (SPES)/INFN in Italy (2015)</a:t>
            </a:r>
          </a:p>
          <a:p>
            <a:pPr algn="l">
              <a:buFont typeface="Wingdings" pitchFamily="2" charset="2"/>
              <a:buNone/>
            </a:pPr>
            <a:r>
              <a:rPr kumimoji="1" lang="en-US" altLang="zh-CN" sz="1400" b="1" dirty="0">
                <a:solidFill>
                  <a:srgbClr val="FF3399"/>
                </a:solidFill>
                <a:latin typeface="Times New Roman" pitchFamily="18" charset="0"/>
              </a:rPr>
              <a:t>    http://web.infn.it/spes</a:t>
            </a:r>
          </a:p>
          <a:p>
            <a:pPr algn="l"/>
            <a:endParaRPr kumimoji="1" lang="en-US" altLang="zh-CN" sz="800" b="1" dirty="0">
              <a:solidFill>
                <a:srgbClr val="FF3399"/>
              </a:solidFill>
              <a:latin typeface="Times New Roman" pitchFamily="18" charset="0"/>
              <a:ea typeface="宋体" pitchFamily="2" charset="-122"/>
            </a:endParaRPr>
          </a:p>
          <a:p>
            <a:pPr algn="l">
              <a:buFont typeface="Wingdings" pitchFamily="2" charset="2"/>
              <a:buChar char="l"/>
            </a:pPr>
            <a:r>
              <a:rPr kumimoji="1" lang="en-US" altLang="zh-CN" sz="1400" b="1" dirty="0">
                <a:solidFill>
                  <a:schemeClr val="accent2"/>
                </a:solidFill>
                <a:latin typeface="Times New Roman" pitchFamily="18" charset="0"/>
                <a:ea typeface="宋体" pitchFamily="2" charset="-122"/>
              </a:rPr>
              <a:t> Facility for Rare Isotope Beams (FRIB)/MSU in USA (2018)</a:t>
            </a:r>
          </a:p>
          <a:p>
            <a:pPr algn="l">
              <a:buFont typeface="Wingdings" pitchFamily="2" charset="2"/>
              <a:buNone/>
            </a:pPr>
            <a:r>
              <a:rPr kumimoji="1" lang="en-US" altLang="zh-CN" sz="1400" b="1" dirty="0">
                <a:solidFill>
                  <a:schemeClr val="tx2"/>
                </a:solidFill>
                <a:latin typeface="Times New Roman" pitchFamily="18" charset="0"/>
                <a:ea typeface="宋体" pitchFamily="2" charset="-122"/>
              </a:rPr>
              <a:t>   </a:t>
            </a:r>
            <a:r>
              <a:rPr kumimoji="1" lang="en-US" altLang="zh-CN" sz="1400" b="1" dirty="0">
                <a:solidFill>
                  <a:schemeClr val="hlink"/>
                </a:solidFill>
                <a:latin typeface="Times New Roman" pitchFamily="18" charset="0"/>
                <a:ea typeface="宋体" pitchFamily="2" charset="-122"/>
              </a:rPr>
              <a:t>up to 400(</a:t>
            </a:r>
            <a:r>
              <a:rPr kumimoji="1" lang="en-US" altLang="zh-CN" sz="1400" b="1" dirty="0">
                <a:solidFill>
                  <a:srgbClr val="FF3399"/>
                </a:solidFill>
                <a:latin typeface="Times New Roman" pitchFamily="18" charset="0"/>
                <a:ea typeface="宋体" pitchFamily="2" charset="-122"/>
              </a:rPr>
              <a:t>200</a:t>
            </a:r>
            <a:r>
              <a:rPr kumimoji="1" lang="en-US" altLang="zh-CN" sz="1400" b="1" dirty="0">
                <a:solidFill>
                  <a:schemeClr val="hlink"/>
                </a:solidFill>
                <a:latin typeface="Times New Roman" pitchFamily="18" charset="0"/>
                <a:ea typeface="宋体" pitchFamily="2" charset="-122"/>
              </a:rPr>
              <a:t>) </a:t>
            </a:r>
            <a:r>
              <a:rPr kumimoji="1" lang="en-US" altLang="zh-CN" sz="1400" b="1" dirty="0" err="1">
                <a:solidFill>
                  <a:schemeClr val="hlink"/>
                </a:solidFill>
                <a:latin typeface="Times New Roman" pitchFamily="18" charset="0"/>
                <a:ea typeface="宋体" pitchFamily="2" charset="-122"/>
              </a:rPr>
              <a:t>MeV</a:t>
            </a:r>
            <a:r>
              <a:rPr kumimoji="1" lang="en-US" altLang="zh-CN" sz="1400" b="1" dirty="0">
                <a:solidFill>
                  <a:schemeClr val="hlink"/>
                </a:solidFill>
                <a:latin typeface="Times New Roman" pitchFamily="18" charset="0"/>
                <a:ea typeface="宋体" pitchFamily="2" charset="-122"/>
              </a:rPr>
              <a:t>/A for </a:t>
            </a:r>
            <a:r>
              <a:rPr kumimoji="1" lang="en-US" altLang="zh-CN" sz="1400" b="1" baseline="30000" dirty="0">
                <a:solidFill>
                  <a:schemeClr val="hlink"/>
                </a:solidFill>
                <a:latin typeface="Times New Roman" pitchFamily="18" charset="0"/>
                <a:ea typeface="宋体" pitchFamily="2" charset="-122"/>
              </a:rPr>
              <a:t>132</a:t>
            </a:r>
            <a:r>
              <a:rPr kumimoji="1" lang="en-US" altLang="zh-CN" sz="1400" b="1" dirty="0">
                <a:solidFill>
                  <a:schemeClr val="hlink"/>
                </a:solidFill>
                <a:latin typeface="Times New Roman" pitchFamily="18" charset="0"/>
                <a:ea typeface="宋体" pitchFamily="2" charset="-122"/>
              </a:rPr>
              <a:t>Sn </a:t>
            </a:r>
          </a:p>
          <a:p>
            <a:pPr algn="l">
              <a:buFont typeface="Wingdings" pitchFamily="2" charset="2"/>
              <a:buNone/>
            </a:pPr>
            <a:r>
              <a:rPr kumimoji="1" lang="en-US" altLang="zh-CN" sz="1400" b="1" dirty="0">
                <a:solidFill>
                  <a:schemeClr val="hlink"/>
                </a:solidFill>
                <a:latin typeface="Times New Roman" pitchFamily="18" charset="0"/>
                <a:ea typeface="宋体" pitchFamily="2" charset="-122"/>
              </a:rPr>
              <a:t>   </a:t>
            </a:r>
            <a:r>
              <a:rPr kumimoji="1" lang="en-US" altLang="zh-CN" sz="1400" b="1" dirty="0">
                <a:solidFill>
                  <a:srgbClr val="FF3399"/>
                </a:solidFill>
                <a:latin typeface="Times New Roman" pitchFamily="18" charset="0"/>
              </a:rPr>
              <a:t>http://www.frib.msu.edu/</a:t>
            </a:r>
          </a:p>
          <a:p>
            <a:pPr algn="l">
              <a:buFont typeface="Wingdings" pitchFamily="2" charset="2"/>
              <a:buNone/>
            </a:pPr>
            <a:endParaRPr kumimoji="1" lang="en-US" altLang="zh-CN" sz="800" b="1" dirty="0">
              <a:solidFill>
                <a:schemeClr val="folHlink"/>
              </a:solidFill>
            </a:endParaRPr>
          </a:p>
          <a:p>
            <a:pPr algn="l">
              <a:buFont typeface="Wingdings" pitchFamily="2" charset="2"/>
              <a:buChar char="l"/>
            </a:pPr>
            <a:r>
              <a:rPr kumimoji="1" lang="en-US" altLang="zh-CN" sz="1400" b="1" dirty="0">
                <a:solidFill>
                  <a:schemeClr val="accent2"/>
                </a:solidFill>
                <a:latin typeface="Times New Roman" pitchFamily="18" charset="0"/>
              </a:rPr>
              <a:t>The </a:t>
            </a:r>
            <a:r>
              <a:rPr kumimoji="1" lang="en-US" altLang="ko-KR" sz="1400" b="1" dirty="0">
                <a:solidFill>
                  <a:schemeClr val="accent2"/>
                </a:solidFill>
                <a:latin typeface="Times New Roman" pitchFamily="18" charset="0"/>
              </a:rPr>
              <a:t>Korean Rare Isotope Accelerator</a:t>
            </a:r>
            <a:r>
              <a:rPr kumimoji="1" lang="en-US" altLang="zh-CN" sz="1400" b="1" dirty="0">
                <a:solidFill>
                  <a:schemeClr val="accent2"/>
                </a:solidFill>
                <a:latin typeface="Times New Roman" pitchFamily="18" charset="0"/>
              </a:rPr>
              <a:t> (</a:t>
            </a:r>
            <a:r>
              <a:rPr kumimoji="1" lang="en-US" altLang="zh-CN" sz="1400" b="1" dirty="0" err="1" smtClean="0">
                <a:solidFill>
                  <a:schemeClr val="accent2"/>
                </a:solidFill>
                <a:latin typeface="Times New Roman" pitchFamily="18" charset="0"/>
              </a:rPr>
              <a:t>KoRIA</a:t>
            </a:r>
            <a:r>
              <a:rPr kumimoji="1" lang="en-US" altLang="zh-CN" sz="1400" b="1" dirty="0" smtClean="0">
                <a:solidFill>
                  <a:schemeClr val="accent2"/>
                </a:solidFill>
                <a:latin typeface="Times New Roman" pitchFamily="18" charset="0"/>
              </a:rPr>
              <a:t>-</a:t>
            </a:r>
            <a:r>
              <a:rPr kumimoji="1" lang="en-US" altLang="zh-CN" sz="1400" b="1" dirty="0" smtClean="0">
                <a:solidFill>
                  <a:srgbClr val="FF0000"/>
                </a:solidFill>
                <a:latin typeface="Times New Roman" pitchFamily="18" charset="0"/>
              </a:rPr>
              <a:t>RAON(RISP Accelerator Complex</a:t>
            </a:r>
            <a:r>
              <a:rPr kumimoji="1" lang="en-US" altLang="zh-CN" sz="1400" b="1" dirty="0" smtClean="0">
                <a:solidFill>
                  <a:schemeClr val="accent2"/>
                </a:solidFill>
                <a:latin typeface="Times New Roman" pitchFamily="18" charset="0"/>
              </a:rPr>
              <a:t>) (Starting</a:t>
            </a:r>
            <a:r>
              <a:rPr kumimoji="1" lang="en-US" altLang="zh-CN" sz="1400" b="1" dirty="0">
                <a:solidFill>
                  <a:schemeClr val="accent2"/>
                </a:solidFill>
                <a:latin typeface="Times New Roman" pitchFamily="18" charset="0"/>
              </a:rPr>
              <a:t>)</a:t>
            </a:r>
          </a:p>
          <a:p>
            <a:pPr algn="l"/>
            <a:r>
              <a:rPr kumimoji="1" lang="en-US" altLang="zh-CN" sz="1400" b="1" dirty="0">
                <a:solidFill>
                  <a:schemeClr val="hlink"/>
                </a:solidFill>
                <a:latin typeface="Times New Roman" pitchFamily="18" charset="0"/>
              </a:rPr>
              <a:t>    up to 250 </a:t>
            </a:r>
            <a:r>
              <a:rPr kumimoji="1" lang="en-US" altLang="zh-CN" sz="1400" b="1" dirty="0" err="1">
                <a:solidFill>
                  <a:schemeClr val="hlink"/>
                </a:solidFill>
                <a:latin typeface="Times New Roman" pitchFamily="18" charset="0"/>
              </a:rPr>
              <a:t>MeV</a:t>
            </a:r>
            <a:r>
              <a:rPr kumimoji="1" lang="en-US" altLang="zh-CN" sz="1400" b="1" dirty="0">
                <a:solidFill>
                  <a:schemeClr val="hlink"/>
                </a:solidFill>
                <a:latin typeface="Times New Roman" pitchFamily="18" charset="0"/>
              </a:rPr>
              <a:t>/A for </a:t>
            </a:r>
            <a:r>
              <a:rPr kumimoji="1" lang="en-US" altLang="zh-CN" sz="1400" b="1" baseline="30000" dirty="0">
                <a:solidFill>
                  <a:schemeClr val="hlink"/>
                </a:solidFill>
                <a:latin typeface="Times New Roman" pitchFamily="18" charset="0"/>
              </a:rPr>
              <a:t>132</a:t>
            </a:r>
            <a:r>
              <a:rPr kumimoji="1" lang="en-US" altLang="zh-CN" sz="1400" b="1" dirty="0">
                <a:solidFill>
                  <a:schemeClr val="hlink"/>
                </a:solidFill>
                <a:latin typeface="Times New Roman" pitchFamily="18" charset="0"/>
              </a:rPr>
              <a:t>Sn, up to 109 </a:t>
            </a:r>
            <a:r>
              <a:rPr kumimoji="1" lang="en-US" altLang="zh-CN" sz="1400" b="1" dirty="0" err="1">
                <a:solidFill>
                  <a:schemeClr val="hlink"/>
                </a:solidFill>
                <a:latin typeface="Times New Roman" pitchFamily="18" charset="0"/>
              </a:rPr>
              <a:t>pps</a:t>
            </a:r>
            <a:endParaRPr kumimoji="1" lang="en-US" altLang="zh-CN" sz="1400" b="1" dirty="0">
              <a:solidFill>
                <a:schemeClr val="hlink"/>
              </a:solidFill>
              <a:latin typeface="Times New Roman" pitchFamily="18" charset="0"/>
            </a:endParaRPr>
          </a:p>
          <a:p>
            <a:pPr algn="l"/>
            <a:r>
              <a:rPr kumimoji="1" lang="en-US" altLang="zh-CN" sz="1800" b="1" dirty="0">
                <a:solidFill>
                  <a:schemeClr val="hlink"/>
                </a:solidFill>
                <a:latin typeface="Times New Roman" pitchFamily="18" charset="0"/>
              </a:rPr>
              <a:t>  ……</a:t>
            </a:r>
          </a:p>
        </p:txBody>
      </p:sp>
      <p:sp>
        <p:nvSpPr>
          <p:cNvPr id="4" name="TextBox 3"/>
          <p:cNvSpPr txBox="1"/>
          <p:nvPr/>
        </p:nvSpPr>
        <p:spPr>
          <a:xfrm>
            <a:off x="8451193" y="6400800"/>
            <a:ext cx="655949" cy="430887"/>
          </a:xfrm>
          <a:prstGeom prst="rect">
            <a:avLst/>
          </a:prstGeom>
          <a:noFill/>
        </p:spPr>
        <p:txBody>
          <a:bodyPr wrap="none" rtlCol="0">
            <a:spAutoFit/>
          </a:bodyPr>
          <a:lstStyle/>
          <a:p>
            <a:r>
              <a:rPr lang="en-US" altLang="zh-CN" sz="2200" dirty="0" smtClean="0"/>
              <a:t>p. 2</a:t>
            </a:r>
            <a:endParaRPr lang="zh-CN" altLang="en-US" sz="2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7"/>
          <p:cNvSpPr txBox="1">
            <a:spLocks noChangeArrowheads="1"/>
          </p:cNvSpPr>
          <p:nvPr/>
        </p:nvSpPr>
        <p:spPr bwMode="auto">
          <a:xfrm>
            <a:off x="381000" y="152400"/>
            <a:ext cx="184150" cy="366713"/>
          </a:xfrm>
          <a:prstGeom prst="rect">
            <a:avLst/>
          </a:prstGeom>
          <a:noFill/>
          <a:ln w="9525">
            <a:noFill/>
            <a:miter lim="800000"/>
            <a:headEnd/>
            <a:tailEnd/>
          </a:ln>
        </p:spPr>
        <p:txBody>
          <a:bodyPr wrap="none">
            <a:spAutoFit/>
          </a:bodyPr>
          <a:lstStyle/>
          <a:p>
            <a:pPr algn="l" eaLnBrk="0" hangingPunct="0"/>
            <a:endParaRPr lang="zh-CN" altLang="zh-CN" sz="1800">
              <a:ea typeface="华文楷体" pitchFamily="2" charset="-122"/>
            </a:endParaRPr>
          </a:p>
        </p:txBody>
      </p:sp>
      <p:pic>
        <p:nvPicPr>
          <p:cNvPr id="34819" name="Picture 4"/>
          <p:cNvPicPr>
            <a:picLocks noChangeAspect="1" noChangeArrowheads="1"/>
          </p:cNvPicPr>
          <p:nvPr/>
        </p:nvPicPr>
        <p:blipFill>
          <a:blip r:embed="rId3" cstate="print"/>
          <a:srcRect/>
          <a:stretch>
            <a:fillRect/>
          </a:stretch>
        </p:blipFill>
        <p:spPr bwMode="auto">
          <a:xfrm>
            <a:off x="1600200" y="2676525"/>
            <a:ext cx="6019800" cy="3800475"/>
          </a:xfrm>
          <a:prstGeom prst="rect">
            <a:avLst/>
          </a:prstGeom>
          <a:noFill/>
          <a:ln w="28575" algn="ctr">
            <a:noFill/>
            <a:miter lim="800000"/>
            <a:headEnd/>
            <a:tailEnd/>
          </a:ln>
        </p:spPr>
      </p:pic>
      <p:pic>
        <p:nvPicPr>
          <p:cNvPr id="34820" name="Picture 7"/>
          <p:cNvPicPr>
            <a:picLocks noChangeAspect="1" noChangeArrowheads="1"/>
          </p:cNvPicPr>
          <p:nvPr/>
        </p:nvPicPr>
        <p:blipFill>
          <a:blip r:embed="rId4" cstate="print"/>
          <a:srcRect/>
          <a:stretch>
            <a:fillRect/>
          </a:stretch>
        </p:blipFill>
        <p:spPr bwMode="auto">
          <a:xfrm>
            <a:off x="609600" y="901700"/>
            <a:ext cx="8001000" cy="1774825"/>
          </a:xfrm>
          <a:prstGeom prst="rect">
            <a:avLst/>
          </a:prstGeom>
          <a:noFill/>
          <a:ln w="28575" algn="ctr">
            <a:noFill/>
            <a:miter lim="800000"/>
            <a:headEnd/>
            <a:tailEnd/>
          </a:ln>
        </p:spPr>
      </p:pic>
      <p:sp>
        <p:nvSpPr>
          <p:cNvPr id="34821" name="Rectangle 3"/>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cs typeface="Times New Roman" pitchFamily="18" charset="0"/>
              </a:rPr>
              <a:t>                   E</a:t>
            </a:r>
            <a:r>
              <a:rPr kumimoji="1" lang="en-US" altLang="zh-CN" sz="2800" b="1" baseline="-25000" dirty="0">
                <a:solidFill>
                  <a:schemeClr val="accent2"/>
                </a:solidFill>
                <a:latin typeface="Times New Roman" pitchFamily="18" charset="0"/>
                <a:cs typeface="Times New Roman" pitchFamily="18" charset="0"/>
              </a:rPr>
              <a:t>sym</a:t>
            </a:r>
            <a:r>
              <a:rPr kumimoji="1" lang="en-US" altLang="zh-CN" sz="2800" b="1" dirty="0">
                <a:solidFill>
                  <a:schemeClr val="accent2"/>
                </a:solidFill>
                <a:latin typeface="Times New Roman" pitchFamily="18" charset="0"/>
                <a:cs typeface="Times New Roman" pitchFamily="18" charset="0"/>
              </a:rPr>
              <a:t> at low densities:</a:t>
            </a:r>
            <a:r>
              <a:rPr kumimoji="1" lang="zh-CN" altLang="en-US" sz="2800" b="1" dirty="0">
                <a:solidFill>
                  <a:schemeClr val="accent2"/>
                </a:solidFill>
                <a:latin typeface="Times New Roman" pitchFamily="18" charset="0"/>
                <a:cs typeface="Times New Roman" pitchFamily="18" charset="0"/>
              </a:rPr>
              <a:t> </a:t>
            </a:r>
            <a:r>
              <a:rPr kumimoji="1" lang="en-US" altLang="zh-CN" sz="2800" b="1" dirty="0">
                <a:solidFill>
                  <a:schemeClr val="accent2"/>
                </a:solidFill>
                <a:latin typeface="Times New Roman" pitchFamily="18" charset="0"/>
                <a:cs typeface="Times New Roman" pitchFamily="18" charset="0"/>
              </a:rPr>
              <a:t>Clustering Effects</a:t>
            </a:r>
            <a:endParaRPr lang="zh-CN" altLang="en-US" sz="2800" b="1" dirty="0">
              <a:solidFill>
                <a:schemeClr val="accent2"/>
              </a:solidFill>
              <a:latin typeface="Times New Roman" pitchFamily="18" charset="0"/>
              <a:cs typeface="Times New Roman" pitchFamily="18" charset="0"/>
            </a:endParaRPr>
          </a:p>
        </p:txBody>
      </p:sp>
      <p:sp>
        <p:nvSpPr>
          <p:cNvPr id="6" name="TextBox 5"/>
          <p:cNvSpPr txBox="1"/>
          <p:nvPr/>
        </p:nvSpPr>
        <p:spPr>
          <a:xfrm>
            <a:off x="8451193" y="6400800"/>
            <a:ext cx="655950" cy="430887"/>
          </a:xfrm>
          <a:prstGeom prst="rect">
            <a:avLst/>
          </a:prstGeom>
          <a:noFill/>
        </p:spPr>
        <p:txBody>
          <a:bodyPr wrap="none" rtlCol="0">
            <a:spAutoFit/>
          </a:bodyPr>
          <a:lstStyle/>
          <a:p>
            <a:r>
              <a:rPr lang="en-US" altLang="zh-CN" sz="2200" dirty="0" smtClean="0"/>
              <a:t>p. 3</a:t>
            </a:r>
            <a:endParaRPr lang="zh-CN" altLang="en-US" sz="2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821440" y="1562835"/>
            <a:ext cx="7560560" cy="4288336"/>
          </a:xfrm>
          <a:prstGeom prst="rect">
            <a:avLst/>
          </a:prstGeom>
          <a:noFill/>
          <a:ln w="9525">
            <a:noFill/>
            <a:miter lim="800000"/>
            <a:headEnd/>
            <a:tailEnd/>
          </a:ln>
        </p:spPr>
      </p:pic>
      <p:sp>
        <p:nvSpPr>
          <p:cNvPr id="3076" name="Text Box 6"/>
          <p:cNvSpPr txBox="1">
            <a:spLocks noChangeArrowheads="1"/>
          </p:cNvSpPr>
          <p:nvPr/>
        </p:nvSpPr>
        <p:spPr bwMode="auto">
          <a:xfrm>
            <a:off x="112714" y="820003"/>
            <a:ext cx="8916986" cy="830997"/>
          </a:xfrm>
          <a:prstGeom prst="rect">
            <a:avLst/>
          </a:prstGeom>
          <a:noFill/>
          <a:ln w="9525">
            <a:noFill/>
            <a:miter lim="800000"/>
            <a:headEnd/>
            <a:tailEnd/>
          </a:ln>
        </p:spPr>
        <p:txBody>
          <a:bodyPr wrap="square">
            <a:spAutoFit/>
          </a:bodyPr>
          <a:lstStyle/>
          <a:p>
            <a:pPr marL="457200" indent="-457200"/>
            <a:r>
              <a:rPr kumimoji="1" lang="en-US" altLang="zh-CN" b="1" dirty="0">
                <a:solidFill>
                  <a:srgbClr val="FF0000"/>
                </a:solidFill>
                <a:latin typeface="Times New Roman" pitchFamily="18" charset="0"/>
                <a:ea typeface="宋体" pitchFamily="2" charset="-122"/>
              </a:rPr>
              <a:t>Current constraints </a:t>
            </a:r>
            <a:r>
              <a:rPr kumimoji="1" lang="en-US" altLang="zh-CN" b="1" dirty="0" smtClean="0">
                <a:solidFill>
                  <a:srgbClr val="FF0000"/>
                </a:solidFill>
                <a:latin typeface="Times New Roman" pitchFamily="18" charset="0"/>
                <a:ea typeface="宋体" pitchFamily="2" charset="-122"/>
              </a:rPr>
              <a:t>(</a:t>
            </a:r>
            <a:r>
              <a:rPr kumimoji="1" lang="en-US" altLang="zh-CN" b="1" dirty="0" smtClean="0">
                <a:solidFill>
                  <a:srgbClr val="FF00FF"/>
                </a:solidFill>
                <a:latin typeface="Times New Roman" pitchFamily="18" charset="0"/>
                <a:ea typeface="宋体" pitchFamily="2" charset="-122"/>
              </a:rPr>
              <a:t>An incomplete list</a:t>
            </a:r>
            <a:r>
              <a:rPr kumimoji="1" lang="en-US" altLang="zh-CN" b="1" dirty="0" smtClean="0">
                <a:solidFill>
                  <a:srgbClr val="FF0000"/>
                </a:solidFill>
                <a:latin typeface="Times New Roman" pitchFamily="18" charset="0"/>
                <a:ea typeface="宋体" pitchFamily="2" charset="-122"/>
              </a:rPr>
              <a:t>)</a:t>
            </a:r>
            <a:r>
              <a:rPr kumimoji="1" lang="en-US" altLang="zh-CN" b="1" dirty="0" smtClean="0">
                <a:solidFill>
                  <a:srgbClr val="0000CC"/>
                </a:solidFill>
                <a:latin typeface="Times New Roman" pitchFamily="18" charset="0"/>
                <a:ea typeface="宋体" pitchFamily="2" charset="-122"/>
              </a:rPr>
              <a:t> </a:t>
            </a:r>
            <a:r>
              <a:rPr kumimoji="1" lang="en-US" altLang="zh-CN" b="1" dirty="0">
                <a:solidFill>
                  <a:srgbClr val="0000CC"/>
                </a:solidFill>
                <a:latin typeface="Times New Roman" pitchFamily="18" charset="0"/>
                <a:ea typeface="宋体" pitchFamily="2" charset="-122"/>
              </a:rPr>
              <a:t>on E</a:t>
            </a:r>
            <a:r>
              <a:rPr kumimoji="1" lang="en-US" altLang="zh-CN" b="1" baseline="-25000" dirty="0">
                <a:solidFill>
                  <a:srgbClr val="0000CC"/>
                </a:solidFill>
                <a:latin typeface="Times New Roman" pitchFamily="18" charset="0"/>
                <a:ea typeface="宋体" pitchFamily="2" charset="-122"/>
              </a:rPr>
              <a:t>sym</a:t>
            </a:r>
            <a:r>
              <a:rPr kumimoji="1" lang="en-US" altLang="zh-CN" b="1" dirty="0">
                <a:solidFill>
                  <a:srgbClr val="0000CC"/>
                </a:solidFill>
                <a:latin typeface="Times New Roman" pitchFamily="18" charset="0"/>
                <a:ea typeface="宋体" pitchFamily="2" charset="-122"/>
              </a:rPr>
              <a:t> (</a:t>
            </a:r>
            <a:r>
              <a:rPr kumimoji="1" lang="el-GR" altLang="zh-CN" b="1" dirty="0">
                <a:solidFill>
                  <a:srgbClr val="0000CC"/>
                </a:solidFill>
                <a:latin typeface="Times New Roman" pitchFamily="18" charset="0"/>
                <a:ea typeface="宋体" pitchFamily="2" charset="-122"/>
                <a:sym typeface="Wingdings" pitchFamily="2" charset="2"/>
              </a:rPr>
              <a:t>ρ</a:t>
            </a:r>
            <a:r>
              <a:rPr kumimoji="1" lang="en-US" altLang="zh-CN" b="1" baseline="-25000" dirty="0">
                <a:solidFill>
                  <a:srgbClr val="0000CC"/>
                </a:solidFill>
                <a:latin typeface="Times New Roman" pitchFamily="18" charset="0"/>
                <a:ea typeface="宋体" pitchFamily="2" charset="-122"/>
                <a:sym typeface="Wingdings" pitchFamily="2" charset="2"/>
              </a:rPr>
              <a:t>0</a:t>
            </a:r>
            <a:r>
              <a:rPr kumimoji="1" lang="en-US" altLang="zh-CN" b="1" dirty="0">
                <a:solidFill>
                  <a:srgbClr val="0000CC"/>
                </a:solidFill>
                <a:latin typeface="Times New Roman" pitchFamily="18" charset="0"/>
                <a:ea typeface="宋体" pitchFamily="2" charset="-122"/>
              </a:rPr>
              <a:t>) and L from </a:t>
            </a:r>
          </a:p>
          <a:p>
            <a:pPr marL="457200" indent="-457200"/>
            <a:r>
              <a:rPr kumimoji="1" lang="en-US" altLang="zh-CN" b="1" dirty="0">
                <a:solidFill>
                  <a:srgbClr val="0000FF"/>
                </a:solidFill>
                <a:latin typeface="Times New Roman" pitchFamily="18" charset="0"/>
                <a:ea typeface="宋体" pitchFamily="2" charset="-122"/>
              </a:rPr>
              <a:t>terrestrial experiments</a:t>
            </a:r>
            <a:r>
              <a:rPr kumimoji="1" lang="en-US" altLang="zh-CN" b="1" dirty="0">
                <a:solidFill>
                  <a:srgbClr val="0000CC"/>
                </a:solidFill>
                <a:latin typeface="Times New Roman" pitchFamily="18" charset="0"/>
                <a:ea typeface="宋体" pitchFamily="2" charset="-122"/>
              </a:rPr>
              <a:t> and </a:t>
            </a:r>
            <a:r>
              <a:rPr kumimoji="1" lang="en-US" altLang="zh-CN" b="1" dirty="0">
                <a:solidFill>
                  <a:srgbClr val="C00000"/>
                </a:solidFill>
                <a:latin typeface="Times New Roman" pitchFamily="18" charset="0"/>
                <a:ea typeface="宋体" pitchFamily="2" charset="-122"/>
              </a:rPr>
              <a:t>astrophysical observations</a:t>
            </a:r>
          </a:p>
        </p:txBody>
      </p:sp>
      <p:sp>
        <p:nvSpPr>
          <p:cNvPr id="3077" name="Rectangle 3"/>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cs typeface="Times New Roman" pitchFamily="18" charset="0"/>
              </a:rPr>
              <a:t>     </a:t>
            </a:r>
            <a:r>
              <a:rPr kumimoji="1" lang="en-US" altLang="zh-CN" sz="2800" b="1" dirty="0" smtClean="0">
                <a:solidFill>
                  <a:schemeClr val="accent2"/>
                </a:solidFill>
                <a:latin typeface="Times New Roman" pitchFamily="18" charset="0"/>
                <a:cs typeface="Times New Roman" pitchFamily="18" charset="0"/>
              </a:rPr>
              <a:t>   </a:t>
            </a:r>
            <a:r>
              <a:rPr kumimoji="1" lang="en-US" altLang="zh-CN" sz="2800" b="1" dirty="0" err="1" smtClean="0">
                <a:solidFill>
                  <a:schemeClr val="accent2"/>
                </a:solidFill>
                <a:latin typeface="Times New Roman" pitchFamily="18" charset="0"/>
                <a:cs typeface="Times New Roman" pitchFamily="18" charset="0"/>
              </a:rPr>
              <a:t>E</a:t>
            </a:r>
            <a:r>
              <a:rPr kumimoji="1" lang="en-US" altLang="zh-CN" sz="2800" b="1" baseline="-25000" dirty="0" err="1" smtClean="0">
                <a:solidFill>
                  <a:schemeClr val="accent2"/>
                </a:solidFill>
                <a:latin typeface="Times New Roman" pitchFamily="18" charset="0"/>
                <a:cs typeface="Times New Roman" pitchFamily="18" charset="0"/>
              </a:rPr>
              <a:t>sym</a:t>
            </a:r>
            <a:r>
              <a:rPr kumimoji="1" lang="zh-CN" altLang="en-US" sz="2800" b="1" dirty="0">
                <a:solidFill>
                  <a:schemeClr val="accent2"/>
                </a:solidFill>
                <a:latin typeface="Times New Roman" pitchFamily="18" charset="0"/>
                <a:cs typeface="Times New Roman" pitchFamily="18" charset="0"/>
              </a:rPr>
              <a:t>：</a:t>
            </a:r>
            <a:r>
              <a:rPr kumimoji="1" lang="en-US" altLang="zh-CN" sz="2800" b="1" dirty="0">
                <a:solidFill>
                  <a:schemeClr val="accent2"/>
                </a:solidFill>
                <a:latin typeface="Times New Roman" pitchFamily="18" charset="0"/>
                <a:cs typeface="Times New Roman" pitchFamily="18" charset="0"/>
              </a:rPr>
              <a:t>Around saturation density</a:t>
            </a:r>
            <a:endParaRPr kumimoji="1" lang="zh-CN" altLang="en-US" sz="2800" b="1" dirty="0">
              <a:solidFill>
                <a:srgbClr val="FF0000"/>
              </a:solidFill>
              <a:latin typeface="Times New Roman" pitchFamily="18" charset="0"/>
              <a:cs typeface="Times New Roman" pitchFamily="18" charset="0"/>
            </a:endParaRPr>
          </a:p>
        </p:txBody>
      </p:sp>
      <p:sp>
        <p:nvSpPr>
          <p:cNvPr id="3078" name="TextBox 12"/>
          <p:cNvSpPr txBox="1">
            <a:spLocks noChangeArrowheads="1"/>
          </p:cNvSpPr>
          <p:nvPr/>
        </p:nvSpPr>
        <p:spPr bwMode="auto">
          <a:xfrm>
            <a:off x="609600" y="5854700"/>
            <a:ext cx="7696200" cy="646331"/>
          </a:xfrm>
          <a:prstGeom prst="rect">
            <a:avLst/>
          </a:prstGeom>
          <a:noFill/>
          <a:ln w="9525">
            <a:noFill/>
            <a:miter lim="800000"/>
            <a:headEnd/>
            <a:tailEnd/>
          </a:ln>
        </p:spPr>
        <p:txBody>
          <a:bodyPr wrap="square">
            <a:spAutoFit/>
          </a:bodyPr>
          <a:lstStyle/>
          <a:p>
            <a:pPr algn="l"/>
            <a:r>
              <a:rPr lang="en-US" altLang="zh-CN" sz="1800" b="1" dirty="0">
                <a:solidFill>
                  <a:srgbClr val="0000FF"/>
                </a:solidFill>
                <a:latin typeface="Times New Roman" pitchFamily="18" charset="0"/>
                <a:cs typeface="Times New Roman" pitchFamily="18" charset="0"/>
              </a:rPr>
              <a:t>L.W. Chen,  arXiv:1212.0284</a:t>
            </a:r>
            <a:br>
              <a:rPr lang="en-US" altLang="zh-CN" sz="1800" b="1" dirty="0">
                <a:solidFill>
                  <a:srgbClr val="0000FF"/>
                </a:solidFill>
                <a:latin typeface="Times New Roman" pitchFamily="18" charset="0"/>
                <a:cs typeface="Times New Roman" pitchFamily="18" charset="0"/>
              </a:rPr>
            </a:br>
            <a:r>
              <a:rPr lang="en-US" altLang="zh-CN" sz="1800" b="1" dirty="0">
                <a:solidFill>
                  <a:srgbClr val="0000FF"/>
                </a:solidFill>
                <a:latin typeface="Times New Roman" pitchFamily="18" charset="0"/>
                <a:cs typeface="Times New Roman" pitchFamily="18" charset="0"/>
              </a:rPr>
              <a:t>B.A. Li, L.W. Chen, F.J. Fattoyev</a:t>
            </a:r>
            <a:r>
              <a:rPr lang="en-US" altLang="zh-CN" sz="1800" b="1" dirty="0" smtClean="0">
                <a:solidFill>
                  <a:srgbClr val="0000FF"/>
                </a:solidFill>
                <a:latin typeface="Times New Roman" pitchFamily="18" charset="0"/>
                <a:cs typeface="Times New Roman" pitchFamily="18" charset="0"/>
              </a:rPr>
              <a:t>, W.G</a:t>
            </a:r>
            <a:r>
              <a:rPr lang="en-US" altLang="zh-CN" sz="1800" b="1" dirty="0">
                <a:solidFill>
                  <a:srgbClr val="0000FF"/>
                </a:solidFill>
                <a:latin typeface="Times New Roman" pitchFamily="18" charset="0"/>
                <a:cs typeface="Times New Roman" pitchFamily="18" charset="0"/>
              </a:rPr>
              <a:t>. Newton, </a:t>
            </a:r>
            <a:r>
              <a:rPr lang="en-US" altLang="zh-CN" sz="1800" b="1" dirty="0" smtClean="0">
                <a:solidFill>
                  <a:srgbClr val="0000FF"/>
                </a:solidFill>
                <a:latin typeface="Times New Roman" pitchFamily="18" charset="0"/>
                <a:cs typeface="Times New Roman" pitchFamily="18" charset="0"/>
              </a:rPr>
              <a:t>and </a:t>
            </a:r>
            <a:r>
              <a:rPr lang="en-US" altLang="zh-CN" sz="1800" b="1" dirty="0">
                <a:solidFill>
                  <a:srgbClr val="0000FF"/>
                </a:solidFill>
                <a:latin typeface="Times New Roman" pitchFamily="18" charset="0"/>
                <a:cs typeface="Times New Roman" pitchFamily="18" charset="0"/>
              </a:rPr>
              <a:t>C. Xu</a:t>
            </a:r>
            <a:r>
              <a:rPr lang="en-US" altLang="zh-CN" sz="1800" b="1" dirty="0" smtClean="0">
                <a:solidFill>
                  <a:srgbClr val="0000FF"/>
                </a:solidFill>
                <a:latin typeface="Times New Roman" pitchFamily="18" charset="0"/>
                <a:cs typeface="Times New Roman" pitchFamily="18" charset="0"/>
              </a:rPr>
              <a:t>, arXiv:1212.1178</a:t>
            </a:r>
            <a:endParaRPr lang="zh-CN" altLang="en-US" sz="1800" b="1" dirty="0">
              <a:solidFill>
                <a:srgbClr val="0000FF"/>
              </a:solidFill>
              <a:latin typeface="Times New Roman" pitchFamily="18" charset="0"/>
              <a:cs typeface="Times New Roman" pitchFamily="18" charset="0"/>
            </a:endParaRPr>
          </a:p>
        </p:txBody>
      </p:sp>
      <p:sp>
        <p:nvSpPr>
          <p:cNvPr id="6" name="TextBox 5"/>
          <p:cNvSpPr txBox="1"/>
          <p:nvPr/>
        </p:nvSpPr>
        <p:spPr>
          <a:xfrm>
            <a:off x="3795245" y="5835590"/>
            <a:ext cx="4434355" cy="369332"/>
          </a:xfrm>
          <a:prstGeom prst="rect">
            <a:avLst/>
          </a:prstGeom>
          <a:noFill/>
        </p:spPr>
        <p:txBody>
          <a:bodyPr wrap="none" rtlCol="0">
            <a:spAutoFit/>
          </a:bodyPr>
          <a:lstStyle/>
          <a:p>
            <a:pPr algn="l"/>
            <a:r>
              <a:rPr lang="en-US" altLang="zh-CN" sz="1800" b="1" dirty="0" err="1" smtClean="0">
                <a:solidFill>
                  <a:srgbClr val="FF33CC"/>
                </a:solidFill>
                <a:latin typeface="Times New Roman" pitchFamily="18" charset="0"/>
                <a:ea typeface="黑体" pitchFamily="2" charset="-122"/>
                <a:cs typeface="Times New Roman" pitchFamily="18" charset="0"/>
              </a:rPr>
              <a:t>E</a:t>
            </a:r>
            <a:r>
              <a:rPr lang="en-US" altLang="zh-CN" sz="1800" b="1" baseline="-25000" dirty="0" err="1" smtClean="0">
                <a:solidFill>
                  <a:srgbClr val="FF33CC"/>
                </a:solidFill>
                <a:latin typeface="Times New Roman" pitchFamily="18" charset="0"/>
                <a:ea typeface="黑体" pitchFamily="2" charset="-122"/>
                <a:cs typeface="Times New Roman" pitchFamily="18" charset="0"/>
              </a:rPr>
              <a:t>sym</a:t>
            </a:r>
            <a:r>
              <a:rPr lang="en-US" altLang="zh-CN" sz="1800" b="1" dirty="0" smtClean="0">
                <a:solidFill>
                  <a:srgbClr val="FF33CC"/>
                </a:solidFill>
                <a:latin typeface="Times New Roman" pitchFamily="18" charset="0"/>
                <a:ea typeface="黑体" pitchFamily="2" charset="-122"/>
                <a:cs typeface="Times New Roman" pitchFamily="18" charset="0"/>
              </a:rPr>
              <a:t>(</a:t>
            </a:r>
            <a:r>
              <a:rPr lang="el-GR" altLang="zh-CN" sz="1800" b="1" dirty="0" smtClean="0">
                <a:solidFill>
                  <a:srgbClr val="FF33CC"/>
                </a:solidFill>
                <a:latin typeface="Times New Roman" pitchFamily="18" charset="0"/>
                <a:ea typeface="黑体" pitchFamily="2" charset="-122"/>
                <a:cs typeface="Times New Roman" pitchFamily="18" charset="0"/>
              </a:rPr>
              <a:t>ρ</a:t>
            </a:r>
            <a:r>
              <a:rPr lang="en-US" altLang="zh-CN" sz="1800" b="1" baseline="-25000" dirty="0" smtClean="0">
                <a:solidFill>
                  <a:srgbClr val="FF33CC"/>
                </a:solidFill>
                <a:latin typeface="Times New Roman" pitchFamily="18" charset="0"/>
                <a:ea typeface="黑体" pitchFamily="2" charset="-122"/>
                <a:cs typeface="Times New Roman" pitchFamily="18" charset="0"/>
              </a:rPr>
              <a:t>0</a:t>
            </a:r>
            <a:r>
              <a:rPr lang="en-US" altLang="zh-CN" sz="1800" b="1" dirty="0" smtClean="0">
                <a:solidFill>
                  <a:srgbClr val="FF33CC"/>
                </a:solidFill>
                <a:latin typeface="Times New Roman" pitchFamily="18" charset="0"/>
                <a:ea typeface="黑体" pitchFamily="2" charset="-122"/>
                <a:cs typeface="Times New Roman" pitchFamily="18" charset="0"/>
              </a:rPr>
              <a:t>)</a:t>
            </a:r>
            <a:r>
              <a:rPr lang="en-US" altLang="zh-CN" sz="1800" dirty="0" smtClean="0">
                <a:solidFill>
                  <a:srgbClr val="FF33CC"/>
                </a:solidFill>
                <a:latin typeface="Times New Roman" pitchFamily="18" charset="0"/>
                <a:ea typeface="黑体" pitchFamily="2" charset="-122"/>
                <a:cs typeface="Times New Roman" pitchFamily="18" charset="0"/>
              </a:rPr>
              <a:t>  = </a:t>
            </a:r>
            <a:r>
              <a:rPr lang="en-US" altLang="zh-CN" sz="1800" b="1" dirty="0" smtClean="0">
                <a:solidFill>
                  <a:srgbClr val="FF33CC"/>
                </a:solidFill>
                <a:latin typeface="Times New Roman" pitchFamily="18" charset="0"/>
                <a:ea typeface="黑体" pitchFamily="2" charset="-122"/>
                <a:cs typeface="Times New Roman" pitchFamily="18" charset="0"/>
              </a:rPr>
              <a:t>32.5±2.5 </a:t>
            </a:r>
            <a:r>
              <a:rPr lang="en-US" altLang="zh-CN" sz="1800" b="1" dirty="0" err="1" smtClean="0">
                <a:solidFill>
                  <a:srgbClr val="FF33CC"/>
                </a:solidFill>
                <a:latin typeface="Times New Roman" pitchFamily="18" charset="0"/>
                <a:ea typeface="黑体" pitchFamily="2" charset="-122"/>
                <a:cs typeface="Times New Roman" pitchFamily="18" charset="0"/>
              </a:rPr>
              <a:t>MeV</a:t>
            </a:r>
            <a:r>
              <a:rPr lang="en-US" altLang="zh-CN" sz="1800" b="1" dirty="0" smtClean="0">
                <a:solidFill>
                  <a:srgbClr val="FF33CC"/>
                </a:solidFill>
                <a:latin typeface="Times New Roman" pitchFamily="18" charset="0"/>
                <a:ea typeface="黑体" pitchFamily="2" charset="-122"/>
                <a:cs typeface="Times New Roman" pitchFamily="18" charset="0"/>
              </a:rPr>
              <a:t>,</a:t>
            </a:r>
            <a:r>
              <a:rPr lang="en-US" altLang="zh-CN" sz="1800" dirty="0" smtClean="0">
                <a:latin typeface="Times New Roman" pitchFamily="18" charset="0"/>
                <a:ea typeface="黑体" pitchFamily="2" charset="-122"/>
                <a:cs typeface="Times New Roman" pitchFamily="18" charset="0"/>
              </a:rPr>
              <a:t> </a:t>
            </a:r>
            <a:r>
              <a:rPr lang="en-US" altLang="zh-CN" sz="1800" b="1" i="1" dirty="0" smtClean="0">
                <a:solidFill>
                  <a:srgbClr val="FF33CC"/>
                </a:solidFill>
                <a:latin typeface="Times New Roman" pitchFamily="18" charset="0"/>
                <a:ea typeface="黑体" pitchFamily="2" charset="-122"/>
                <a:cs typeface="Times New Roman" pitchFamily="18" charset="0"/>
              </a:rPr>
              <a:t>L </a:t>
            </a:r>
            <a:r>
              <a:rPr lang="en-US" altLang="zh-CN" sz="1800" b="1" dirty="0" smtClean="0">
                <a:solidFill>
                  <a:srgbClr val="FF33CC"/>
                </a:solidFill>
                <a:latin typeface="Times New Roman" pitchFamily="18" charset="0"/>
                <a:ea typeface="黑体" pitchFamily="2" charset="-122"/>
                <a:cs typeface="Times New Roman" pitchFamily="18" charset="0"/>
              </a:rPr>
              <a:t>= 55±25 </a:t>
            </a:r>
            <a:r>
              <a:rPr lang="en-US" altLang="zh-CN" sz="1800" b="1" dirty="0" err="1" smtClean="0">
                <a:solidFill>
                  <a:srgbClr val="FF33CC"/>
                </a:solidFill>
                <a:latin typeface="Times New Roman" pitchFamily="18" charset="0"/>
                <a:ea typeface="黑体" pitchFamily="2" charset="-122"/>
                <a:cs typeface="Times New Roman" pitchFamily="18" charset="0"/>
              </a:rPr>
              <a:t>MeV</a:t>
            </a:r>
            <a:endParaRPr kumimoji="1" lang="en-US" altLang="zh-CN" sz="1800" b="1" dirty="0" smtClean="0">
              <a:solidFill>
                <a:srgbClr val="0000CC"/>
              </a:solidFill>
              <a:latin typeface="Times New Roman" pitchFamily="18" charset="0"/>
              <a:ea typeface="宋体" pitchFamily="2" charset="-122"/>
              <a:cs typeface="Times New Roman" pitchFamily="18" charset="0"/>
            </a:endParaRPr>
          </a:p>
        </p:txBody>
      </p:sp>
      <p:sp>
        <p:nvSpPr>
          <p:cNvPr id="7" name="TextBox 6"/>
          <p:cNvSpPr txBox="1"/>
          <p:nvPr/>
        </p:nvSpPr>
        <p:spPr>
          <a:xfrm>
            <a:off x="8451193" y="6400800"/>
            <a:ext cx="655949" cy="430887"/>
          </a:xfrm>
          <a:prstGeom prst="rect">
            <a:avLst/>
          </a:prstGeom>
          <a:noFill/>
        </p:spPr>
        <p:txBody>
          <a:bodyPr wrap="none" rtlCol="0">
            <a:spAutoFit/>
          </a:bodyPr>
          <a:lstStyle/>
          <a:p>
            <a:r>
              <a:rPr lang="en-US" altLang="zh-CN" sz="2200" dirty="0" smtClean="0"/>
              <a:t>p. 4</a:t>
            </a:r>
            <a:endParaRPr lang="zh-CN" altLang="en-US" sz="2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cstate="print"/>
          <a:srcRect/>
          <a:stretch>
            <a:fillRect/>
          </a:stretch>
        </p:blipFill>
        <p:spPr bwMode="auto">
          <a:xfrm>
            <a:off x="38100" y="1371600"/>
            <a:ext cx="3048000" cy="2532063"/>
          </a:xfrm>
          <a:prstGeom prst="rect">
            <a:avLst/>
          </a:prstGeom>
          <a:noFill/>
          <a:ln w="9525">
            <a:noFill/>
            <a:miter lim="800000"/>
            <a:headEnd/>
            <a:tailEnd/>
          </a:ln>
        </p:spPr>
      </p:pic>
      <p:sp>
        <p:nvSpPr>
          <p:cNvPr id="82947" name="Text Box 3"/>
          <p:cNvSpPr txBox="1">
            <a:spLocks noChangeArrowheads="1"/>
          </p:cNvSpPr>
          <p:nvPr/>
        </p:nvSpPr>
        <p:spPr bwMode="auto">
          <a:xfrm>
            <a:off x="76200" y="1157288"/>
            <a:ext cx="5715000" cy="366712"/>
          </a:xfrm>
          <a:prstGeom prst="rect">
            <a:avLst/>
          </a:prstGeom>
          <a:noFill/>
          <a:ln w="9525">
            <a:noFill/>
            <a:miter lim="800000"/>
            <a:headEnd/>
            <a:tailEnd/>
          </a:ln>
        </p:spPr>
        <p:txBody>
          <a:bodyPr anchor="b">
            <a:spAutoFit/>
          </a:bodyPr>
          <a:lstStyle/>
          <a:p>
            <a:r>
              <a:rPr kumimoji="1" lang="en-US" altLang="zh-CN" sz="1800" dirty="0">
                <a:solidFill>
                  <a:srgbClr val="0000CC"/>
                </a:solidFill>
                <a:latin typeface="Times New Roman" pitchFamily="18" charset="0"/>
                <a:ea typeface="宋体" pitchFamily="2" charset="-122"/>
              </a:rPr>
              <a:t>IBUU04, Xiao/Li/Chen/Yong/Zhang, PRL102,062502(2009)</a:t>
            </a:r>
          </a:p>
        </p:txBody>
      </p:sp>
      <p:sp>
        <p:nvSpPr>
          <p:cNvPr id="82949" name="Rectangle 5"/>
          <p:cNvSpPr>
            <a:spLocks noChangeArrowheads="1"/>
          </p:cNvSpPr>
          <p:nvPr/>
        </p:nvSpPr>
        <p:spPr bwMode="auto">
          <a:xfrm>
            <a:off x="25400" y="849868"/>
            <a:ext cx="5232399" cy="369332"/>
          </a:xfrm>
          <a:prstGeom prst="rect">
            <a:avLst/>
          </a:prstGeom>
          <a:noFill/>
          <a:ln w="9525">
            <a:noFill/>
            <a:miter lim="800000"/>
            <a:headEnd/>
            <a:tailEnd/>
          </a:ln>
        </p:spPr>
        <p:txBody>
          <a:bodyPr wrap="square" anchor="b">
            <a:spAutoFit/>
          </a:bodyPr>
          <a:lstStyle/>
          <a:p>
            <a:r>
              <a:rPr kumimoji="1" lang="en-US" altLang="zh-CN" sz="1800" b="1" dirty="0">
                <a:solidFill>
                  <a:srgbClr val="FF66CC"/>
                </a:solidFill>
                <a:latin typeface="Times New Roman" pitchFamily="18" charset="0"/>
                <a:ea typeface="宋体" pitchFamily="2" charset="-122"/>
              </a:rPr>
              <a:t> A Quite Soft Esym</a:t>
            </a:r>
            <a:r>
              <a:rPr kumimoji="1" lang="en-US" altLang="zh-CN" sz="1800" b="1" dirty="0">
                <a:solidFill>
                  <a:srgbClr val="800000"/>
                </a:solidFill>
                <a:latin typeface="Times New Roman" pitchFamily="18" charset="0"/>
                <a:ea typeface="宋体" pitchFamily="2" charset="-122"/>
              </a:rPr>
              <a:t> at supra-saturation densities ???</a:t>
            </a:r>
          </a:p>
        </p:txBody>
      </p:sp>
      <p:pic>
        <p:nvPicPr>
          <p:cNvPr id="82951" name="Picture 7"/>
          <p:cNvPicPr>
            <a:picLocks noChangeAspect="1" noChangeArrowheads="1"/>
          </p:cNvPicPr>
          <p:nvPr/>
        </p:nvPicPr>
        <p:blipFill>
          <a:blip r:embed="rId3" cstate="print"/>
          <a:srcRect/>
          <a:stretch>
            <a:fillRect/>
          </a:stretch>
        </p:blipFill>
        <p:spPr bwMode="auto">
          <a:xfrm>
            <a:off x="0" y="3886200"/>
            <a:ext cx="3048000" cy="2565400"/>
          </a:xfrm>
          <a:prstGeom prst="rect">
            <a:avLst/>
          </a:prstGeom>
          <a:noFill/>
          <a:ln w="28575" algn="ctr">
            <a:noFill/>
            <a:miter lim="800000"/>
            <a:headEnd/>
            <a:tailEnd/>
          </a:ln>
        </p:spPr>
      </p:pic>
      <p:pic>
        <p:nvPicPr>
          <p:cNvPr id="82952" name="Picture 8"/>
          <p:cNvPicPr>
            <a:picLocks noChangeAspect="1" noChangeArrowheads="1"/>
          </p:cNvPicPr>
          <p:nvPr/>
        </p:nvPicPr>
        <p:blipFill>
          <a:blip r:embed="rId4" cstate="print"/>
          <a:srcRect/>
          <a:stretch>
            <a:fillRect/>
          </a:stretch>
        </p:blipFill>
        <p:spPr bwMode="auto">
          <a:xfrm>
            <a:off x="3044825" y="3957638"/>
            <a:ext cx="3051175" cy="2519362"/>
          </a:xfrm>
          <a:prstGeom prst="rect">
            <a:avLst/>
          </a:prstGeom>
          <a:noFill/>
          <a:ln w="28575" algn="ctr">
            <a:noFill/>
            <a:miter lim="800000"/>
            <a:headEnd/>
            <a:tailEnd/>
          </a:ln>
        </p:spPr>
      </p:pic>
      <p:pic>
        <p:nvPicPr>
          <p:cNvPr id="82953" name="Picture 9"/>
          <p:cNvPicPr>
            <a:picLocks noChangeAspect="1" noChangeArrowheads="1"/>
          </p:cNvPicPr>
          <p:nvPr/>
        </p:nvPicPr>
        <p:blipFill>
          <a:blip r:embed="rId5" cstate="print"/>
          <a:srcRect/>
          <a:stretch>
            <a:fillRect/>
          </a:stretch>
        </p:blipFill>
        <p:spPr bwMode="auto">
          <a:xfrm>
            <a:off x="3048000" y="1447800"/>
            <a:ext cx="2895600" cy="2513013"/>
          </a:xfrm>
          <a:prstGeom prst="rect">
            <a:avLst/>
          </a:prstGeom>
          <a:noFill/>
          <a:ln w="28575" algn="ctr">
            <a:noFill/>
            <a:miter lim="800000"/>
            <a:headEnd/>
            <a:tailEnd/>
          </a:ln>
        </p:spPr>
      </p:pic>
      <p:sp>
        <p:nvSpPr>
          <p:cNvPr id="82954" name="Text Box 10"/>
          <p:cNvSpPr txBox="1">
            <a:spLocks noChangeArrowheads="1"/>
          </p:cNvSpPr>
          <p:nvPr/>
        </p:nvSpPr>
        <p:spPr bwMode="auto">
          <a:xfrm>
            <a:off x="152400" y="6338888"/>
            <a:ext cx="4114800" cy="366712"/>
          </a:xfrm>
          <a:prstGeom prst="rect">
            <a:avLst/>
          </a:prstGeom>
          <a:noFill/>
          <a:ln w="9525">
            <a:noFill/>
            <a:miter lim="800000"/>
            <a:headEnd/>
            <a:tailEnd/>
          </a:ln>
        </p:spPr>
        <p:txBody>
          <a:bodyPr anchor="b">
            <a:spAutoFit/>
          </a:bodyPr>
          <a:lstStyle/>
          <a:p>
            <a:r>
              <a:rPr kumimoji="1" lang="en-US" altLang="zh-CN" sz="1800" dirty="0" err="1">
                <a:solidFill>
                  <a:srgbClr val="0000CC"/>
                </a:solidFill>
                <a:latin typeface="Times New Roman" pitchFamily="18" charset="0"/>
                <a:ea typeface="宋体" pitchFamily="2" charset="-122"/>
              </a:rPr>
              <a:t>ImIQMD</a:t>
            </a:r>
            <a:r>
              <a:rPr kumimoji="1" lang="en-US" altLang="zh-CN" sz="1800" dirty="0">
                <a:solidFill>
                  <a:srgbClr val="0000CC"/>
                </a:solidFill>
                <a:latin typeface="Times New Roman" pitchFamily="18" charset="0"/>
                <a:ea typeface="宋体" pitchFamily="2" charset="-122"/>
              </a:rPr>
              <a:t>, Feng/Jin, PLB683, 140(2010)</a:t>
            </a:r>
          </a:p>
        </p:txBody>
      </p:sp>
      <p:sp>
        <p:nvSpPr>
          <p:cNvPr id="82955" name="AutoShape 12"/>
          <p:cNvSpPr>
            <a:spLocks noChangeArrowheads="1"/>
          </p:cNvSpPr>
          <p:nvPr/>
        </p:nvSpPr>
        <p:spPr bwMode="auto">
          <a:xfrm>
            <a:off x="1371600" y="3022600"/>
            <a:ext cx="152400" cy="457200"/>
          </a:xfrm>
          <a:prstGeom prst="downArrow">
            <a:avLst>
              <a:gd name="adj1" fmla="val 50000"/>
              <a:gd name="adj2" fmla="val 75000"/>
            </a:avLst>
          </a:prstGeom>
          <a:solidFill>
            <a:srgbClr val="0000FF"/>
          </a:solidFill>
          <a:ln w="28575" algn="ctr">
            <a:solidFill>
              <a:srgbClr val="0000FF"/>
            </a:solidFill>
            <a:miter lim="800000"/>
            <a:headEnd/>
            <a:tailEnd/>
          </a:ln>
        </p:spPr>
        <p:txBody>
          <a:bodyPr wrap="none" lIns="90000" tIns="46800" rIns="90000" bIns="46800" anchor="ctr">
            <a:spAutoFit/>
          </a:bodyPr>
          <a:lstStyle/>
          <a:p>
            <a:endParaRPr lang="zh-CN" altLang="en-US"/>
          </a:p>
        </p:txBody>
      </p:sp>
      <p:sp>
        <p:nvSpPr>
          <p:cNvPr id="82956" name="AutoShape 13"/>
          <p:cNvSpPr>
            <a:spLocks noChangeArrowheads="1"/>
          </p:cNvSpPr>
          <p:nvPr/>
        </p:nvSpPr>
        <p:spPr bwMode="auto">
          <a:xfrm>
            <a:off x="1397000" y="5588000"/>
            <a:ext cx="152400" cy="381000"/>
          </a:xfrm>
          <a:prstGeom prst="upArrow">
            <a:avLst>
              <a:gd name="adj1" fmla="val 50000"/>
              <a:gd name="adj2" fmla="val 62500"/>
            </a:avLst>
          </a:prstGeom>
          <a:solidFill>
            <a:srgbClr val="FF0000"/>
          </a:solidFill>
          <a:ln w="28575" algn="ctr">
            <a:solidFill>
              <a:srgbClr val="FF0000"/>
            </a:solidFill>
            <a:miter lim="800000"/>
            <a:headEnd/>
            <a:tailEnd/>
          </a:ln>
        </p:spPr>
        <p:txBody>
          <a:bodyPr lIns="90000" tIns="46800" rIns="90000" bIns="46800" anchor="ctr">
            <a:spAutoFit/>
          </a:bodyPr>
          <a:lstStyle/>
          <a:p>
            <a:endParaRPr lang="zh-CN" altLang="en-US"/>
          </a:p>
        </p:txBody>
      </p:sp>
      <p:sp>
        <p:nvSpPr>
          <p:cNvPr id="82957" name="AutoShape 14"/>
          <p:cNvSpPr>
            <a:spLocks noChangeArrowheads="1"/>
          </p:cNvSpPr>
          <p:nvPr/>
        </p:nvSpPr>
        <p:spPr bwMode="auto">
          <a:xfrm flipH="1">
            <a:off x="5715000" y="1981200"/>
            <a:ext cx="114300" cy="533400"/>
          </a:xfrm>
          <a:prstGeom prst="upArrow">
            <a:avLst>
              <a:gd name="adj1" fmla="val 50000"/>
              <a:gd name="adj2" fmla="val 116667"/>
            </a:avLst>
          </a:prstGeom>
          <a:solidFill>
            <a:srgbClr val="0000FF"/>
          </a:solidFill>
          <a:ln w="28575" algn="ctr">
            <a:solidFill>
              <a:srgbClr val="0000FF"/>
            </a:solidFill>
            <a:miter lim="800000"/>
            <a:headEnd/>
            <a:tailEnd/>
          </a:ln>
        </p:spPr>
        <p:txBody>
          <a:bodyPr lIns="90000" tIns="46800" rIns="90000" bIns="46800" anchor="ctr">
            <a:spAutoFit/>
          </a:bodyPr>
          <a:lstStyle/>
          <a:p>
            <a:endParaRPr lang="zh-CN" altLang="zh-CN" b="1"/>
          </a:p>
        </p:txBody>
      </p:sp>
      <p:sp>
        <p:nvSpPr>
          <p:cNvPr id="82958" name="Text Box 15"/>
          <p:cNvSpPr txBox="1">
            <a:spLocks noChangeArrowheads="1"/>
          </p:cNvSpPr>
          <p:nvPr/>
        </p:nvSpPr>
        <p:spPr bwMode="auto">
          <a:xfrm>
            <a:off x="5483225" y="1676400"/>
            <a:ext cx="841375" cy="366712"/>
          </a:xfrm>
          <a:prstGeom prst="rect">
            <a:avLst/>
          </a:prstGeom>
          <a:noFill/>
          <a:ln w="28575" algn="ctr">
            <a:noFill/>
            <a:miter lim="800000"/>
            <a:headEnd/>
            <a:tailEnd/>
          </a:ln>
        </p:spPr>
        <p:txBody>
          <a:bodyPr wrap="none" lIns="90000" tIns="46800" rIns="90000" bIns="46800">
            <a:spAutoFit/>
          </a:bodyPr>
          <a:lstStyle/>
          <a:p>
            <a:r>
              <a:rPr lang="en-US" altLang="zh-CN" sz="1800" b="1" dirty="0">
                <a:solidFill>
                  <a:srgbClr val="6600FF"/>
                </a:solidFill>
              </a:rPr>
              <a:t>Softer</a:t>
            </a:r>
          </a:p>
        </p:txBody>
      </p:sp>
      <p:sp>
        <p:nvSpPr>
          <p:cNvPr id="82959" name="AutoShape 16"/>
          <p:cNvSpPr>
            <a:spLocks noChangeArrowheads="1"/>
          </p:cNvSpPr>
          <p:nvPr/>
        </p:nvSpPr>
        <p:spPr bwMode="auto">
          <a:xfrm flipH="1">
            <a:off x="6092825" y="4495800"/>
            <a:ext cx="114300" cy="533400"/>
          </a:xfrm>
          <a:prstGeom prst="upArrow">
            <a:avLst>
              <a:gd name="adj1" fmla="val 50000"/>
              <a:gd name="adj2" fmla="val 116667"/>
            </a:avLst>
          </a:prstGeom>
          <a:solidFill>
            <a:srgbClr val="FF00FF"/>
          </a:solidFill>
          <a:ln w="28575" algn="ctr">
            <a:solidFill>
              <a:srgbClr val="FF00FF"/>
            </a:solidFill>
            <a:miter lim="800000"/>
            <a:headEnd/>
            <a:tailEnd/>
          </a:ln>
        </p:spPr>
        <p:txBody>
          <a:bodyPr lIns="90000" tIns="46800" rIns="90000" bIns="46800" anchor="ctr">
            <a:spAutoFit/>
          </a:bodyPr>
          <a:lstStyle/>
          <a:p>
            <a:endParaRPr lang="zh-CN" altLang="zh-CN" b="1"/>
          </a:p>
        </p:txBody>
      </p:sp>
      <p:sp>
        <p:nvSpPr>
          <p:cNvPr id="82960" name="Text Box 17"/>
          <p:cNvSpPr txBox="1">
            <a:spLocks noChangeArrowheads="1"/>
          </p:cNvSpPr>
          <p:nvPr/>
        </p:nvSpPr>
        <p:spPr bwMode="auto">
          <a:xfrm>
            <a:off x="5788025" y="4129088"/>
            <a:ext cx="841375" cy="366712"/>
          </a:xfrm>
          <a:prstGeom prst="rect">
            <a:avLst/>
          </a:prstGeom>
          <a:noFill/>
          <a:ln w="28575" algn="ctr">
            <a:noFill/>
            <a:miter lim="800000"/>
            <a:headEnd/>
            <a:tailEnd/>
          </a:ln>
        </p:spPr>
        <p:txBody>
          <a:bodyPr wrap="none" lIns="90000" tIns="46800" rIns="90000" bIns="46800">
            <a:spAutoFit/>
          </a:bodyPr>
          <a:lstStyle/>
          <a:p>
            <a:r>
              <a:rPr lang="en-US" altLang="zh-CN" sz="1800" b="1">
                <a:solidFill>
                  <a:srgbClr val="FF33CC"/>
                </a:solidFill>
              </a:rPr>
              <a:t>Stiffer</a:t>
            </a:r>
          </a:p>
        </p:txBody>
      </p:sp>
      <p:sp>
        <p:nvSpPr>
          <p:cNvPr id="82961" name="Text Box 18"/>
          <p:cNvSpPr txBox="1">
            <a:spLocks noChangeArrowheads="1"/>
          </p:cNvSpPr>
          <p:nvPr/>
        </p:nvSpPr>
        <p:spPr bwMode="auto">
          <a:xfrm>
            <a:off x="6643688" y="4232275"/>
            <a:ext cx="2289175" cy="2049463"/>
          </a:xfrm>
          <a:prstGeom prst="rect">
            <a:avLst/>
          </a:prstGeom>
          <a:noFill/>
          <a:ln w="34925">
            <a:solidFill>
              <a:srgbClr val="FF0000"/>
            </a:solidFill>
            <a:miter lim="800000"/>
            <a:headEnd/>
            <a:tailEnd/>
          </a:ln>
        </p:spPr>
        <p:txBody>
          <a:bodyPr wrap="none" anchor="b">
            <a:spAutoFit/>
          </a:bodyPr>
          <a:lstStyle/>
          <a:p>
            <a:r>
              <a:rPr kumimoji="1" lang="en-US" altLang="zh-CN" sz="1800" dirty="0" err="1">
                <a:solidFill>
                  <a:srgbClr val="FF3300"/>
                </a:solidFill>
                <a:latin typeface="Times New Roman" pitchFamily="18" charset="0"/>
                <a:ea typeface="宋体" pitchFamily="2" charset="-122"/>
              </a:rPr>
              <a:t>Pion</a:t>
            </a:r>
            <a:r>
              <a:rPr kumimoji="1" lang="en-US" altLang="zh-CN" sz="1800" dirty="0">
                <a:solidFill>
                  <a:srgbClr val="FF3300"/>
                </a:solidFill>
                <a:latin typeface="Times New Roman" pitchFamily="18" charset="0"/>
                <a:ea typeface="宋体" pitchFamily="2" charset="-122"/>
              </a:rPr>
              <a:t> Medium Effects?</a:t>
            </a:r>
          </a:p>
          <a:p>
            <a:r>
              <a:rPr kumimoji="1" lang="en-US" altLang="zh-CN" sz="1800" dirty="0">
                <a:solidFill>
                  <a:srgbClr val="0000CC"/>
                </a:solidFill>
                <a:latin typeface="Times New Roman" pitchFamily="18" charset="0"/>
                <a:ea typeface="宋体" pitchFamily="2" charset="-122"/>
              </a:rPr>
              <a:t>Xu/Ko/Oh</a:t>
            </a:r>
          </a:p>
          <a:p>
            <a:r>
              <a:rPr kumimoji="1" lang="en-US" altLang="zh-CN" sz="1800" dirty="0">
                <a:solidFill>
                  <a:srgbClr val="0000CC"/>
                </a:solidFill>
                <a:latin typeface="Times New Roman" pitchFamily="18" charset="0"/>
                <a:ea typeface="宋体" pitchFamily="2" charset="-122"/>
              </a:rPr>
              <a:t>PRC81, 024910(2010)</a:t>
            </a:r>
          </a:p>
          <a:p>
            <a:endParaRPr kumimoji="1" lang="en-US" altLang="zh-CN" sz="1800" dirty="0">
              <a:solidFill>
                <a:srgbClr val="0000CC"/>
              </a:solidFill>
              <a:latin typeface="Times New Roman" pitchFamily="18" charset="0"/>
              <a:ea typeface="宋体" pitchFamily="2" charset="-122"/>
            </a:endParaRPr>
          </a:p>
          <a:p>
            <a:r>
              <a:rPr kumimoji="1" lang="en-US" altLang="zh-CN" sz="1800" dirty="0">
                <a:solidFill>
                  <a:srgbClr val="FF3300"/>
                </a:solidFill>
                <a:latin typeface="Times New Roman" pitchFamily="18" charset="0"/>
                <a:ea typeface="宋体" pitchFamily="2" charset="-122"/>
              </a:rPr>
              <a:t>Threshold effects?</a:t>
            </a:r>
          </a:p>
          <a:p>
            <a:r>
              <a:rPr kumimoji="1" lang="el-GR" altLang="zh-CN" sz="1800" dirty="0">
                <a:solidFill>
                  <a:srgbClr val="FF3300"/>
                </a:solidFill>
                <a:latin typeface="Times New Roman" pitchFamily="18" charset="0"/>
                <a:ea typeface="宋体" pitchFamily="2" charset="-122"/>
                <a:cs typeface="Times New Roman" pitchFamily="18" charset="0"/>
              </a:rPr>
              <a:t>Δ</a:t>
            </a:r>
            <a:r>
              <a:rPr kumimoji="1" lang="en-US" altLang="zh-CN" sz="1800" dirty="0">
                <a:solidFill>
                  <a:srgbClr val="FF3300"/>
                </a:solidFill>
                <a:latin typeface="Times New Roman" pitchFamily="18" charset="0"/>
                <a:ea typeface="宋体" pitchFamily="2" charset="-122"/>
                <a:cs typeface="Times New Roman" pitchFamily="18" charset="0"/>
              </a:rPr>
              <a:t> resonances? </a:t>
            </a:r>
            <a:endParaRPr kumimoji="1" lang="el-GR" altLang="zh-CN" sz="1800" dirty="0">
              <a:solidFill>
                <a:srgbClr val="FF3300"/>
              </a:solidFill>
              <a:latin typeface="Times New Roman" pitchFamily="18" charset="0"/>
              <a:ea typeface="宋体" pitchFamily="2" charset="-122"/>
              <a:cs typeface="Times New Roman" pitchFamily="18" charset="0"/>
            </a:endParaRPr>
          </a:p>
          <a:p>
            <a:r>
              <a:rPr kumimoji="1" lang="en-US" altLang="zh-CN" sz="1800" dirty="0">
                <a:solidFill>
                  <a:srgbClr val="FF3300"/>
                </a:solidFill>
                <a:latin typeface="Times New Roman" pitchFamily="18" charset="0"/>
                <a:ea typeface="宋体" pitchFamily="2" charset="-122"/>
              </a:rPr>
              <a:t>……</a:t>
            </a:r>
          </a:p>
        </p:txBody>
      </p:sp>
      <p:pic>
        <p:nvPicPr>
          <p:cNvPr id="83969" name="Picture 1"/>
          <p:cNvPicPr>
            <a:picLocks noChangeAspect="1" noChangeArrowheads="1"/>
          </p:cNvPicPr>
          <p:nvPr/>
        </p:nvPicPr>
        <p:blipFill>
          <a:blip r:embed="rId6" cstate="print"/>
          <a:srcRect/>
          <a:stretch>
            <a:fillRect/>
          </a:stretch>
        </p:blipFill>
        <p:spPr bwMode="auto">
          <a:xfrm>
            <a:off x="6019800" y="1447800"/>
            <a:ext cx="3124200" cy="2578406"/>
          </a:xfrm>
          <a:prstGeom prst="rect">
            <a:avLst/>
          </a:prstGeom>
          <a:noFill/>
          <a:ln w="9525">
            <a:noFill/>
            <a:miter lim="800000"/>
            <a:headEnd/>
            <a:tailEnd/>
          </a:ln>
        </p:spPr>
      </p:pic>
      <p:sp>
        <p:nvSpPr>
          <p:cNvPr id="82950" name="Text Box 6"/>
          <p:cNvSpPr txBox="1">
            <a:spLocks noChangeArrowheads="1"/>
          </p:cNvSpPr>
          <p:nvPr/>
        </p:nvSpPr>
        <p:spPr bwMode="auto">
          <a:xfrm>
            <a:off x="6248400" y="875488"/>
            <a:ext cx="2895600" cy="648512"/>
          </a:xfrm>
          <a:prstGeom prst="rect">
            <a:avLst/>
          </a:prstGeom>
          <a:noFill/>
          <a:ln w="28575" algn="ctr">
            <a:noFill/>
            <a:miter lim="800000"/>
            <a:headEnd/>
            <a:tailEnd/>
          </a:ln>
        </p:spPr>
        <p:txBody>
          <a:bodyPr wrap="square" lIns="90000" tIns="46800" rIns="90000" bIns="46800">
            <a:spAutoFit/>
          </a:bodyPr>
          <a:lstStyle/>
          <a:p>
            <a:r>
              <a:rPr lang="en-US" altLang="zh-CN" sz="1800" dirty="0" err="1" smtClean="0">
                <a:solidFill>
                  <a:srgbClr val="0000CC"/>
                </a:solidFill>
                <a:latin typeface="Times New Roman" pitchFamily="18" charset="0"/>
              </a:rPr>
              <a:t>ImIBLE</a:t>
            </a:r>
            <a:r>
              <a:rPr lang="en-US" altLang="zh-CN" sz="1800" dirty="0" smtClean="0">
                <a:solidFill>
                  <a:srgbClr val="0000CC"/>
                </a:solidFill>
                <a:latin typeface="Times New Roman" pitchFamily="18" charset="0"/>
              </a:rPr>
              <a:t>, Xie/Su/Zhu/Zhang,</a:t>
            </a:r>
          </a:p>
          <a:p>
            <a:r>
              <a:rPr lang="en-US" altLang="zh-CN" sz="1800" dirty="0" smtClean="0">
                <a:solidFill>
                  <a:srgbClr val="0000CC"/>
                </a:solidFill>
                <a:latin typeface="Times New Roman" pitchFamily="18" charset="0"/>
              </a:rPr>
              <a:t>PLB718,1510(2013)</a:t>
            </a:r>
            <a:endParaRPr lang="en-US" altLang="zh-CN" sz="1800" dirty="0">
              <a:solidFill>
                <a:srgbClr val="0000CC"/>
              </a:solidFill>
              <a:latin typeface="Times New Roman" pitchFamily="18" charset="0"/>
            </a:endParaRPr>
          </a:p>
        </p:txBody>
      </p:sp>
      <p:sp>
        <p:nvSpPr>
          <p:cNvPr id="19" name="Rectangle 4"/>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cs typeface="Times New Roman" pitchFamily="18" charset="0"/>
              </a:rPr>
              <a:t>        High density E</a:t>
            </a:r>
            <a:r>
              <a:rPr kumimoji="1" lang="en-US" altLang="zh-CN" sz="2800" b="1" baseline="-25000" dirty="0">
                <a:solidFill>
                  <a:schemeClr val="accent2"/>
                </a:solidFill>
                <a:latin typeface="Times New Roman" pitchFamily="18" charset="0"/>
                <a:cs typeface="Times New Roman" pitchFamily="18" charset="0"/>
              </a:rPr>
              <a:t>sym</a:t>
            </a:r>
            <a:r>
              <a:rPr kumimoji="1" lang="en-US" altLang="zh-CN" sz="2800" b="1" dirty="0">
                <a:solidFill>
                  <a:schemeClr val="accent2"/>
                </a:solidFill>
                <a:latin typeface="Times New Roman" pitchFamily="18" charset="0"/>
                <a:cs typeface="Times New Roman" pitchFamily="18" charset="0"/>
              </a:rPr>
              <a:t>: </a:t>
            </a:r>
            <a:r>
              <a:rPr kumimoji="1" lang="en-US" altLang="zh-CN" sz="2800" b="1" dirty="0" err="1">
                <a:solidFill>
                  <a:srgbClr val="FF0000"/>
                </a:solidFill>
                <a:latin typeface="Times New Roman" pitchFamily="18" charset="0"/>
                <a:cs typeface="Times New Roman" pitchFamily="18" charset="0"/>
              </a:rPr>
              <a:t>pion</a:t>
            </a:r>
            <a:r>
              <a:rPr kumimoji="1" lang="zh-CN" altLang="en-US" sz="2800" b="1" dirty="0">
                <a:solidFill>
                  <a:srgbClr val="FF0000"/>
                </a:solidFill>
                <a:latin typeface="Times New Roman" pitchFamily="18" charset="0"/>
                <a:cs typeface="Times New Roman" pitchFamily="18" charset="0"/>
              </a:rPr>
              <a:t> </a:t>
            </a:r>
            <a:r>
              <a:rPr kumimoji="1" lang="en-US" altLang="zh-CN" sz="2800" b="1" dirty="0">
                <a:solidFill>
                  <a:srgbClr val="FF0000"/>
                </a:solidFill>
                <a:latin typeface="Times New Roman" pitchFamily="18" charset="0"/>
                <a:cs typeface="Times New Roman" pitchFamily="18" charset="0"/>
              </a:rPr>
              <a:t>ratio</a:t>
            </a:r>
            <a:endParaRPr kumimoji="1" lang="zh-CN" altLang="en-US" sz="2800" b="1" dirty="0">
              <a:solidFill>
                <a:srgbClr val="FF0000"/>
              </a:solidFill>
              <a:latin typeface="Times New Roman" pitchFamily="18" charset="0"/>
              <a:cs typeface="Times New Roman" pitchFamily="18" charset="0"/>
            </a:endParaRPr>
          </a:p>
        </p:txBody>
      </p:sp>
      <p:sp>
        <p:nvSpPr>
          <p:cNvPr id="20" name="AutoShape 14"/>
          <p:cNvSpPr>
            <a:spLocks noChangeArrowheads="1"/>
          </p:cNvSpPr>
          <p:nvPr/>
        </p:nvSpPr>
        <p:spPr bwMode="auto">
          <a:xfrm flipH="1">
            <a:off x="8793163" y="1789112"/>
            <a:ext cx="114300" cy="533400"/>
          </a:xfrm>
          <a:prstGeom prst="upArrow">
            <a:avLst>
              <a:gd name="adj1" fmla="val 50000"/>
              <a:gd name="adj2" fmla="val 116667"/>
            </a:avLst>
          </a:prstGeom>
          <a:solidFill>
            <a:srgbClr val="0000FF"/>
          </a:solidFill>
          <a:ln w="28575" algn="ctr">
            <a:solidFill>
              <a:srgbClr val="0000FF"/>
            </a:solidFill>
            <a:miter lim="800000"/>
            <a:headEnd/>
            <a:tailEnd/>
          </a:ln>
        </p:spPr>
        <p:txBody>
          <a:bodyPr lIns="90000" tIns="46800" rIns="90000" bIns="46800" anchor="ctr">
            <a:spAutoFit/>
          </a:bodyPr>
          <a:lstStyle/>
          <a:p>
            <a:endParaRPr lang="zh-CN" altLang="zh-CN" b="1"/>
          </a:p>
        </p:txBody>
      </p:sp>
      <p:sp>
        <p:nvSpPr>
          <p:cNvPr id="21" name="Text Box 15"/>
          <p:cNvSpPr txBox="1">
            <a:spLocks noChangeArrowheads="1"/>
          </p:cNvSpPr>
          <p:nvPr/>
        </p:nvSpPr>
        <p:spPr bwMode="auto">
          <a:xfrm>
            <a:off x="8255000" y="1447800"/>
            <a:ext cx="841375" cy="366712"/>
          </a:xfrm>
          <a:prstGeom prst="rect">
            <a:avLst/>
          </a:prstGeom>
          <a:noFill/>
          <a:ln w="28575" algn="ctr">
            <a:noFill/>
            <a:miter lim="800000"/>
            <a:headEnd/>
            <a:tailEnd/>
          </a:ln>
        </p:spPr>
        <p:txBody>
          <a:bodyPr wrap="none" lIns="90000" tIns="46800" rIns="90000" bIns="46800">
            <a:spAutoFit/>
          </a:bodyPr>
          <a:lstStyle/>
          <a:p>
            <a:r>
              <a:rPr lang="en-US" altLang="zh-CN" sz="1800" b="1" dirty="0">
                <a:solidFill>
                  <a:srgbClr val="6600FF"/>
                </a:solidFill>
              </a:rPr>
              <a:t>Softer</a:t>
            </a:r>
          </a:p>
        </p:txBody>
      </p:sp>
      <p:sp>
        <p:nvSpPr>
          <p:cNvPr id="22" name="TextBox 21"/>
          <p:cNvSpPr txBox="1"/>
          <p:nvPr/>
        </p:nvSpPr>
        <p:spPr>
          <a:xfrm>
            <a:off x="8451193" y="6400800"/>
            <a:ext cx="655950" cy="430887"/>
          </a:xfrm>
          <a:prstGeom prst="rect">
            <a:avLst/>
          </a:prstGeom>
          <a:noFill/>
        </p:spPr>
        <p:txBody>
          <a:bodyPr wrap="none" rtlCol="0">
            <a:spAutoFit/>
          </a:bodyPr>
          <a:lstStyle/>
          <a:p>
            <a:r>
              <a:rPr lang="en-US" altLang="zh-CN" sz="2200" dirty="0" smtClean="0"/>
              <a:t>p. 5</a:t>
            </a:r>
            <a:endParaRPr lang="zh-CN" altLang="en-US" sz="2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51" name="Picture 3"/>
          <p:cNvPicPr>
            <a:picLocks noChangeAspect="1" noChangeArrowheads="1"/>
          </p:cNvPicPr>
          <p:nvPr/>
        </p:nvPicPr>
        <p:blipFill>
          <a:blip r:embed="rId2" cstate="print"/>
          <a:srcRect/>
          <a:stretch>
            <a:fillRect/>
          </a:stretch>
        </p:blipFill>
        <p:spPr bwMode="auto">
          <a:xfrm>
            <a:off x="114300" y="3416236"/>
            <a:ext cx="4914900" cy="3293232"/>
          </a:xfrm>
          <a:prstGeom prst="rect">
            <a:avLst/>
          </a:prstGeom>
          <a:noFill/>
          <a:ln w="9525">
            <a:noFill/>
            <a:miter lim="800000"/>
            <a:headEnd/>
            <a:tailEnd/>
          </a:ln>
        </p:spPr>
      </p:pic>
      <p:pic>
        <p:nvPicPr>
          <p:cNvPr id="283652" name="Picture 4"/>
          <p:cNvPicPr>
            <a:picLocks noChangeAspect="1" noChangeArrowheads="1"/>
          </p:cNvPicPr>
          <p:nvPr/>
        </p:nvPicPr>
        <p:blipFill>
          <a:blip r:embed="rId3" cstate="print"/>
          <a:srcRect/>
          <a:stretch>
            <a:fillRect/>
          </a:stretch>
        </p:blipFill>
        <p:spPr bwMode="auto">
          <a:xfrm>
            <a:off x="304800" y="914400"/>
            <a:ext cx="8401050" cy="869843"/>
          </a:xfrm>
          <a:prstGeom prst="rect">
            <a:avLst/>
          </a:prstGeom>
          <a:noFill/>
          <a:ln w="9525">
            <a:noFill/>
            <a:miter lim="800000"/>
            <a:headEnd/>
            <a:tailEnd/>
          </a:ln>
        </p:spPr>
      </p:pic>
      <p:pic>
        <p:nvPicPr>
          <p:cNvPr id="283653" name="Picture 5"/>
          <p:cNvPicPr>
            <a:picLocks noChangeAspect="1" noChangeArrowheads="1"/>
          </p:cNvPicPr>
          <p:nvPr/>
        </p:nvPicPr>
        <p:blipFill>
          <a:blip r:embed="rId4" cstate="print"/>
          <a:srcRect/>
          <a:stretch>
            <a:fillRect/>
          </a:stretch>
        </p:blipFill>
        <p:spPr bwMode="auto">
          <a:xfrm>
            <a:off x="400050" y="1797777"/>
            <a:ext cx="8210550" cy="1504223"/>
          </a:xfrm>
          <a:prstGeom prst="rect">
            <a:avLst/>
          </a:prstGeom>
          <a:noFill/>
          <a:ln w="9525">
            <a:noFill/>
            <a:miter lim="800000"/>
            <a:headEnd/>
            <a:tailEnd/>
          </a:ln>
        </p:spPr>
      </p:pic>
      <p:sp>
        <p:nvSpPr>
          <p:cNvPr id="23" name="TextBox 22"/>
          <p:cNvSpPr txBox="1"/>
          <p:nvPr/>
        </p:nvSpPr>
        <p:spPr>
          <a:xfrm>
            <a:off x="6781800" y="1066800"/>
            <a:ext cx="2286000" cy="369332"/>
          </a:xfrm>
          <a:prstGeom prst="rect">
            <a:avLst/>
          </a:prstGeom>
          <a:noFill/>
        </p:spPr>
        <p:txBody>
          <a:bodyPr wrap="square" rtlCol="0">
            <a:spAutoFit/>
          </a:bodyPr>
          <a:lstStyle/>
          <a:p>
            <a:r>
              <a:rPr lang="en-US" altLang="zh-CN" sz="1800" b="1" dirty="0" smtClean="0">
                <a:solidFill>
                  <a:srgbClr val="0000FF"/>
                </a:solidFill>
                <a:latin typeface="Times New Roman" pitchFamily="18" charset="0"/>
                <a:cs typeface="Times New Roman" pitchFamily="18" charset="0"/>
              </a:rPr>
              <a:t>PRC87, 067601 (2013)</a:t>
            </a:r>
            <a:endParaRPr lang="zh-CN" altLang="en-US" sz="1800" b="1" dirty="0">
              <a:solidFill>
                <a:srgbClr val="0000FF"/>
              </a:solidFill>
              <a:latin typeface="Times New Roman" pitchFamily="18" charset="0"/>
              <a:cs typeface="Times New Roman" pitchFamily="18" charset="0"/>
            </a:endParaRPr>
          </a:p>
        </p:txBody>
      </p:sp>
      <p:sp>
        <p:nvSpPr>
          <p:cNvPr id="24" name="Text Box 13"/>
          <p:cNvSpPr txBox="1">
            <a:spLocks noChangeArrowheads="1"/>
          </p:cNvSpPr>
          <p:nvPr/>
        </p:nvSpPr>
        <p:spPr bwMode="auto">
          <a:xfrm>
            <a:off x="5181600" y="3406676"/>
            <a:ext cx="3733800" cy="2585323"/>
          </a:xfrm>
          <a:prstGeom prst="rect">
            <a:avLst/>
          </a:prstGeom>
          <a:noFill/>
          <a:ln w="9525">
            <a:noFill/>
            <a:miter lim="800000"/>
            <a:headEnd/>
            <a:tailEnd/>
          </a:ln>
        </p:spPr>
        <p:txBody>
          <a:bodyPr>
            <a:spAutoFit/>
          </a:bodyPr>
          <a:lstStyle/>
          <a:p>
            <a:pPr algn="l"/>
            <a:r>
              <a:rPr lang="en-US" altLang="zh-CN" sz="1800" b="1" dirty="0" smtClean="0">
                <a:solidFill>
                  <a:srgbClr val="0000CC"/>
                </a:solidFill>
                <a:latin typeface="Times New Roman" pitchFamily="18" charset="0"/>
                <a:ea typeface="宋体" pitchFamily="2" charset="-122"/>
              </a:rPr>
              <a:t>The </a:t>
            </a:r>
            <a:r>
              <a:rPr lang="en-US" altLang="zh-CN" sz="1800" b="1" dirty="0" err="1" smtClean="0">
                <a:solidFill>
                  <a:srgbClr val="0000CC"/>
                </a:solidFill>
                <a:latin typeface="Times New Roman" pitchFamily="18" charset="0"/>
                <a:ea typeface="宋体" pitchFamily="2" charset="-122"/>
              </a:rPr>
              <a:t>pion</a:t>
            </a:r>
            <a:r>
              <a:rPr lang="en-US" altLang="zh-CN" sz="1800" b="1" dirty="0" smtClean="0">
                <a:solidFill>
                  <a:srgbClr val="0000CC"/>
                </a:solidFill>
                <a:latin typeface="Times New Roman" pitchFamily="18" charset="0"/>
                <a:ea typeface="宋体" pitchFamily="2" charset="-122"/>
              </a:rPr>
              <a:t> in-</a:t>
            </a:r>
            <a:r>
              <a:rPr lang="en-US" altLang="zh-CN" sz="1800" b="1" dirty="0" err="1" smtClean="0">
                <a:solidFill>
                  <a:srgbClr val="0000CC"/>
                </a:solidFill>
                <a:latin typeface="Times New Roman" pitchFamily="18" charset="0"/>
                <a:ea typeface="宋体" pitchFamily="2" charset="-122"/>
              </a:rPr>
              <a:t>meidum</a:t>
            </a:r>
            <a:r>
              <a:rPr lang="en-US" altLang="zh-CN" sz="1800" b="1" dirty="0" smtClean="0">
                <a:solidFill>
                  <a:srgbClr val="0000CC"/>
                </a:solidFill>
                <a:latin typeface="Times New Roman" pitchFamily="18" charset="0"/>
                <a:ea typeface="宋体" pitchFamily="2" charset="-122"/>
              </a:rPr>
              <a:t> effects seem comparable to </a:t>
            </a:r>
            <a:r>
              <a:rPr lang="en-US" altLang="zh-CN" sz="1800" b="1" dirty="0" err="1" smtClean="0">
                <a:solidFill>
                  <a:srgbClr val="0000CC"/>
                </a:solidFill>
                <a:latin typeface="Times New Roman" pitchFamily="18" charset="0"/>
                <a:ea typeface="宋体" pitchFamily="2" charset="-122"/>
              </a:rPr>
              <a:t>Esym</a:t>
            </a:r>
            <a:r>
              <a:rPr lang="en-US" altLang="zh-CN" sz="1800" b="1" dirty="0" smtClean="0">
                <a:solidFill>
                  <a:srgbClr val="0000CC"/>
                </a:solidFill>
                <a:latin typeface="Times New Roman" pitchFamily="18" charset="0"/>
                <a:ea typeface="宋体" pitchFamily="2" charset="-122"/>
              </a:rPr>
              <a:t> effects in the thermal model !!!</a:t>
            </a:r>
          </a:p>
          <a:p>
            <a:pPr algn="l"/>
            <a:r>
              <a:rPr lang="en-US" altLang="zh-CN" sz="1800" b="1" dirty="0" smtClean="0">
                <a:solidFill>
                  <a:srgbClr val="FF0000"/>
                </a:solidFill>
                <a:latin typeface="Times New Roman" pitchFamily="18" charset="0"/>
                <a:ea typeface="宋体" pitchFamily="2" charset="-122"/>
              </a:rPr>
              <a:t>But how about in more realistic dynamical model ???</a:t>
            </a:r>
          </a:p>
          <a:p>
            <a:pPr algn="l"/>
            <a:endParaRPr lang="en-US" altLang="zh-CN" sz="1800" b="1" dirty="0" smtClean="0">
              <a:solidFill>
                <a:srgbClr val="0000CC"/>
              </a:solidFill>
              <a:latin typeface="Times New Roman" pitchFamily="18" charset="0"/>
              <a:ea typeface="宋体" pitchFamily="2" charset="-122"/>
            </a:endParaRPr>
          </a:p>
          <a:p>
            <a:pPr algn="l"/>
            <a:r>
              <a:rPr lang="en-US" altLang="zh-CN" sz="1800" b="1" dirty="0" smtClean="0">
                <a:solidFill>
                  <a:srgbClr val="0000FF"/>
                </a:solidFill>
                <a:latin typeface="Times New Roman" pitchFamily="18" charset="0"/>
                <a:ea typeface="宋体" pitchFamily="2" charset="-122"/>
              </a:rPr>
              <a:t>How to treat self-consistently the </a:t>
            </a:r>
            <a:r>
              <a:rPr lang="en-US" altLang="zh-CN" sz="1800" b="1" dirty="0" err="1" smtClean="0">
                <a:solidFill>
                  <a:srgbClr val="0000FF"/>
                </a:solidFill>
                <a:latin typeface="Times New Roman" pitchFamily="18" charset="0"/>
                <a:ea typeface="宋体" pitchFamily="2" charset="-122"/>
              </a:rPr>
              <a:t>pion</a:t>
            </a:r>
            <a:r>
              <a:rPr lang="en-US" altLang="zh-CN" sz="1800" b="1" dirty="0" smtClean="0">
                <a:solidFill>
                  <a:srgbClr val="0000FF"/>
                </a:solidFill>
                <a:latin typeface="Times New Roman" pitchFamily="18" charset="0"/>
                <a:ea typeface="宋体" pitchFamily="2" charset="-122"/>
              </a:rPr>
              <a:t> in-medium effects in transport model remains a big challenge !!!</a:t>
            </a:r>
            <a:endParaRPr lang="en-US" altLang="zh-CN" sz="1800" b="1" dirty="0">
              <a:solidFill>
                <a:srgbClr val="0000FF"/>
              </a:solidFill>
              <a:latin typeface="Times New Roman" pitchFamily="18" charset="0"/>
              <a:ea typeface="宋体" pitchFamily="2" charset="-122"/>
            </a:endParaRPr>
          </a:p>
        </p:txBody>
      </p:sp>
      <p:sp>
        <p:nvSpPr>
          <p:cNvPr id="8" name="Rectangle 4"/>
          <p:cNvSpPr>
            <a:spLocks noChangeArrowheads="1"/>
          </p:cNvSpPr>
          <p:nvPr/>
        </p:nvSpPr>
        <p:spPr bwMode="auto">
          <a:xfrm>
            <a:off x="0" y="179388"/>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cs typeface="Times New Roman" pitchFamily="18" charset="0"/>
              </a:rPr>
              <a:t>        High density E</a:t>
            </a:r>
            <a:r>
              <a:rPr kumimoji="1" lang="en-US" altLang="zh-CN" sz="2800" b="1" baseline="-25000" dirty="0">
                <a:solidFill>
                  <a:schemeClr val="accent2"/>
                </a:solidFill>
                <a:latin typeface="Times New Roman" pitchFamily="18" charset="0"/>
                <a:cs typeface="Times New Roman" pitchFamily="18" charset="0"/>
              </a:rPr>
              <a:t>sym</a:t>
            </a:r>
            <a:r>
              <a:rPr kumimoji="1" lang="en-US" altLang="zh-CN" sz="2800" b="1" dirty="0">
                <a:solidFill>
                  <a:schemeClr val="accent2"/>
                </a:solidFill>
                <a:latin typeface="Times New Roman" pitchFamily="18" charset="0"/>
                <a:cs typeface="Times New Roman" pitchFamily="18" charset="0"/>
              </a:rPr>
              <a:t>: </a:t>
            </a:r>
            <a:r>
              <a:rPr kumimoji="1" lang="en-US" altLang="zh-CN" sz="2800" b="1" dirty="0" err="1">
                <a:solidFill>
                  <a:srgbClr val="FF0000"/>
                </a:solidFill>
                <a:latin typeface="Times New Roman" pitchFamily="18" charset="0"/>
                <a:cs typeface="Times New Roman" pitchFamily="18" charset="0"/>
              </a:rPr>
              <a:t>pion</a:t>
            </a:r>
            <a:r>
              <a:rPr kumimoji="1" lang="zh-CN" altLang="en-US" sz="2800" b="1" dirty="0">
                <a:solidFill>
                  <a:srgbClr val="FF0000"/>
                </a:solidFill>
                <a:latin typeface="Times New Roman" pitchFamily="18" charset="0"/>
                <a:cs typeface="Times New Roman" pitchFamily="18" charset="0"/>
              </a:rPr>
              <a:t> </a:t>
            </a:r>
            <a:r>
              <a:rPr kumimoji="1" lang="en-US" altLang="zh-CN" sz="2800" b="1" dirty="0">
                <a:solidFill>
                  <a:srgbClr val="FF0000"/>
                </a:solidFill>
                <a:latin typeface="Times New Roman" pitchFamily="18" charset="0"/>
                <a:cs typeface="Times New Roman" pitchFamily="18" charset="0"/>
              </a:rPr>
              <a:t>ratio</a:t>
            </a:r>
            <a:endParaRPr kumimoji="1" lang="zh-CN" altLang="en-US" sz="2800" b="1" dirty="0">
              <a:solidFill>
                <a:srgbClr val="FF0000"/>
              </a:solidFill>
              <a:latin typeface="Times New Roman" pitchFamily="18" charset="0"/>
              <a:cs typeface="Times New Roman" pitchFamily="18" charset="0"/>
            </a:endParaRPr>
          </a:p>
        </p:txBody>
      </p:sp>
      <p:sp>
        <p:nvSpPr>
          <p:cNvPr id="9" name="TextBox 8"/>
          <p:cNvSpPr txBox="1"/>
          <p:nvPr/>
        </p:nvSpPr>
        <p:spPr>
          <a:xfrm>
            <a:off x="8451193" y="6400800"/>
            <a:ext cx="655950" cy="430887"/>
          </a:xfrm>
          <a:prstGeom prst="rect">
            <a:avLst/>
          </a:prstGeom>
          <a:noFill/>
        </p:spPr>
        <p:txBody>
          <a:bodyPr wrap="none" rtlCol="0">
            <a:spAutoFit/>
          </a:bodyPr>
          <a:lstStyle/>
          <a:p>
            <a:r>
              <a:rPr lang="en-US" altLang="zh-CN" sz="2200" dirty="0" smtClean="0"/>
              <a:t>p. 6</a:t>
            </a:r>
            <a:endParaRPr lang="zh-CN" altLang="en-US" sz="2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400" b="0" i="0" u="none" strike="noStrike" cap="none" normalizeH="0" baseline="0" smtClean="0">
            <a:ln>
              <a:noFill/>
            </a:ln>
            <a:solidFill>
              <a:schemeClr val="tx1"/>
            </a:solidFill>
            <a:effectLst/>
            <a:latin typeface="Arial" charset="0"/>
            <a:ea typeface="黑体" pitchFamily="2"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400" b="0" i="0" u="none" strike="noStrike" cap="none" normalizeH="0" baseline="0" smtClean="0">
            <a:ln>
              <a:noFill/>
            </a:ln>
            <a:solidFill>
              <a:schemeClr val="tx1"/>
            </a:solidFill>
            <a:effectLst/>
            <a:latin typeface="Arial" charset="0"/>
            <a:ea typeface="黑体" pitchFamily="2"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20070815模板</Template>
  <TotalTime>19494</TotalTime>
  <Words>2551</Words>
  <Application>Microsoft Office PowerPoint</Application>
  <PresentationFormat>全屏显示(4:3)</PresentationFormat>
  <Paragraphs>374</Paragraphs>
  <Slides>45</Slides>
  <Notes>18</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45</vt:i4>
      </vt:variant>
    </vt:vector>
  </HeadingPairs>
  <TitlesOfParts>
    <vt:vector size="47" baseType="lpstr">
      <vt:lpstr>1_自定义设计方案</vt:lpstr>
      <vt:lpstr>Equation</vt:lpstr>
      <vt:lpstr>                 Congratulations and Thanks, Joe!</vt:lpstr>
      <vt:lpstr>The density curvature parameter and high density behavior of the symmetry energy</vt:lpstr>
      <vt:lpstr>Outline</vt:lpstr>
      <vt:lpstr>幻灯片 4</vt:lpstr>
      <vt:lpstr>        Facilities of Radioactive Beams</vt:lpstr>
      <vt:lpstr>幻灯片 6</vt:lpstr>
      <vt:lpstr>幻灯片 7</vt:lpstr>
      <vt:lpstr>幻灯片 8</vt:lpstr>
      <vt:lpstr>幻灯片 9</vt:lpstr>
      <vt:lpstr>幻灯片 10</vt:lpstr>
      <vt:lpstr>幻灯片 11</vt:lpstr>
      <vt:lpstr>幻灯片 12</vt:lpstr>
      <vt:lpstr>Outline</vt:lpstr>
      <vt:lpstr>幻灯片 14</vt:lpstr>
      <vt:lpstr>幻灯片 15</vt:lpstr>
      <vt:lpstr>幻灯片 16</vt:lpstr>
      <vt:lpstr>幻灯片 17</vt:lpstr>
      <vt:lpstr>幻灯片 18</vt:lpstr>
      <vt:lpstr>幻灯片 19</vt:lpstr>
      <vt:lpstr>幻灯片 20</vt:lpstr>
      <vt:lpstr>幻灯片 21</vt:lpstr>
      <vt:lpstr>幻灯片 22</vt:lpstr>
      <vt:lpstr>Outline</vt:lpstr>
      <vt:lpstr>幻灯片 24</vt:lpstr>
      <vt:lpstr>幻灯片 25</vt:lpstr>
      <vt:lpstr>幻灯片 26</vt:lpstr>
      <vt:lpstr>幻灯片 27</vt:lpstr>
      <vt:lpstr>Outline</vt:lpstr>
      <vt:lpstr>幻灯片 29</vt:lpstr>
      <vt:lpstr>谢 谢！ Thanks!</vt:lpstr>
      <vt:lpstr>幻灯片 31</vt:lpstr>
      <vt:lpstr>             What really determine ΔE?</vt:lpstr>
      <vt:lpstr>              Determine Esym(0.11 fm-3) from ΔE</vt:lpstr>
      <vt:lpstr>             What really determine NSKin?</vt:lpstr>
      <vt:lpstr>              Determine L(0.11 fm-3) from NSkin</vt:lpstr>
      <vt:lpstr>                  Symmetry energy around 0.11 fm-3</vt:lpstr>
      <vt:lpstr>    Extrapolation to ρ0</vt:lpstr>
      <vt:lpstr>幻灯片 38</vt:lpstr>
      <vt:lpstr>    Extrapolation to ρ0</vt:lpstr>
      <vt:lpstr>幻灯片 40</vt:lpstr>
      <vt:lpstr>幻灯片 41</vt:lpstr>
      <vt:lpstr>幻灯片 42</vt:lpstr>
      <vt:lpstr>Optimization</vt:lpstr>
      <vt:lpstr>Optimization</vt:lpstr>
      <vt:lpstr>              Determine Esym(0.11 fm-3) from ΔE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LWCHEN</dc:creator>
  <cp:lastModifiedBy>LWCHEN</cp:lastModifiedBy>
  <cp:revision>3823</cp:revision>
  <cp:lastPrinted>1601-01-01T00:00:00Z</cp:lastPrinted>
  <dcterms:created xsi:type="dcterms:W3CDTF">1601-01-01T00:00:00Z</dcterms:created>
  <dcterms:modified xsi:type="dcterms:W3CDTF">2013-08-21T16:27:46Z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