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5.bin" ContentType="application/vnd.openxmlformats-officedocument.oleObject"/>
  <Override PartName="/ppt/notesSlides/notesSlide10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51" r:id="rId3"/>
    <p:sldId id="353" r:id="rId4"/>
    <p:sldId id="354" r:id="rId5"/>
    <p:sldId id="367" r:id="rId6"/>
    <p:sldId id="266" r:id="rId7"/>
    <p:sldId id="331" r:id="rId8"/>
    <p:sldId id="268" r:id="rId9"/>
    <p:sldId id="269" r:id="rId10"/>
    <p:sldId id="362" r:id="rId11"/>
    <p:sldId id="299" r:id="rId12"/>
    <p:sldId id="300" r:id="rId13"/>
    <p:sldId id="298" r:id="rId14"/>
    <p:sldId id="346" r:id="rId15"/>
    <p:sldId id="333" r:id="rId16"/>
    <p:sldId id="302" r:id="rId17"/>
    <p:sldId id="363" r:id="rId18"/>
    <p:sldId id="368" r:id="rId19"/>
    <p:sldId id="338" r:id="rId20"/>
    <p:sldId id="335" r:id="rId21"/>
    <p:sldId id="309" r:id="rId22"/>
    <p:sldId id="308" r:id="rId23"/>
    <p:sldId id="305" r:id="rId24"/>
    <p:sldId id="307" r:id="rId25"/>
    <p:sldId id="364" r:id="rId26"/>
    <p:sldId id="347" r:id="rId27"/>
    <p:sldId id="34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0DC"/>
    <a:srgbClr val="F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3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B15135-9B2B-8A44-A11C-0D173F6F4317}" type="datetime1">
              <a:rPr lang="fr-FR"/>
              <a:pPr/>
              <a:t>22/08/13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211F10-240B-5946-A1EF-1FA107FDBA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32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0B2A7F-A946-4148-97E5-422C6613C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55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E8E2BB-14A3-B748-8977-6EC6FB53527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Up to </a:t>
            </a:r>
            <a:r>
              <a:rPr lang="fr-FR" dirty="0" err="1" smtClean="0"/>
              <a:t>now</a:t>
            </a:r>
            <a:r>
              <a:rPr lang="fr-FR" dirty="0" smtClean="0"/>
              <a:t>, all </a:t>
            </a:r>
            <a:r>
              <a:rPr lang="fr-FR" dirty="0" err="1" smtClean="0"/>
              <a:t>quatities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built</a:t>
            </a:r>
            <a:r>
              <a:rPr lang="fr-FR" dirty="0" smtClean="0"/>
              <a:t> 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event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event</a:t>
            </a:r>
            <a:r>
              <a:rPr lang="fr-FR" baseline="0" dirty="0" smtClean="0"/>
              <a:t> basis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B2A7F-A946-4148-97E5-422C6613CC0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60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EF0408-2D1D-F643-82D0-BFDA1B53426E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Maria Colonna </a:t>
            </a:r>
            <a:r>
              <a:rPr lang="fr-FR" dirty="0" err="1" smtClean="0"/>
              <a:t>demonstrated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isovector</a:t>
            </a:r>
            <a:r>
              <a:rPr lang="fr-FR" baseline="0" dirty="0" smtClean="0"/>
              <a:t> variance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related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symmetry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od</a:t>
            </a:r>
            <a:r>
              <a:rPr lang="fr-FR" baseline="0" dirty="0" smtClean="0"/>
              <a:t> the EOS. </a:t>
            </a:r>
            <a:r>
              <a:rPr lang="fr-FR" baseline="0" dirty="0" err="1" smtClean="0"/>
              <a:t>She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schastic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</a:t>
            </a:r>
            <a:r>
              <a:rPr lang="fr-FR" baseline="0" dirty="0" smtClean="0"/>
              <a:t>. </a:t>
            </a:r>
            <a:endParaRPr lang="fr-FR" dirty="0" smtClean="0"/>
          </a:p>
          <a:p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consider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variable F</a:t>
            </a:r>
          </a:p>
          <a:p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fig</a:t>
            </a:r>
            <a:r>
              <a:rPr lang="fr-FR" dirty="0" smtClean="0"/>
              <a:t> </a:t>
            </a:r>
            <a:r>
              <a:rPr lang="fr-FR" dirty="0" err="1" smtClean="0"/>
              <a:t>locally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equilibrium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B2A7F-A946-4148-97E5-422C6613CC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1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0D1A63-3B45-C446-853F-E587AE12CE4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0050D7-63FD-8046-89E4-CAE30D2961C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Within the statistical treatment we can relate the symmetry energy of the frag to the z(Z)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B261B-C0BA-4E4D-8E13-A190DD9AC984}" type="slidenum">
              <a:rPr lang="en-US"/>
              <a:pPr/>
              <a:t>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DE73C8-1C1F-1C4D-83DB-C362D6AA90E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776A1B-951E-904B-A96A-F578E4DF5C5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A1DC50-121F-C84B-9E78-320E7DD6B27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are the reconstructed charge distributions for the four systems compared to AMD calculations. AMD reproduces very well the primary charges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B2A7F-A946-4148-97E5-422C6613CC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8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82BAE-7150-AC45-8B4D-7A16E4E61B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00224-2347-2F44-AA25-E20A3F0A7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8B24F-CA68-A046-941D-8DB3C717A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4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D66D1-436F-FF49-A356-E08DE61F65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51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39897-9D07-E44D-AF22-987264E687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07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F72B4-5FFC-BB4C-851D-C5CBE9DFB4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4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34997-C848-7E4E-B357-026AA4D1D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4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5EC3B-E856-A94A-9620-740C788A1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5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1_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57C65-871A-9046-83E1-31CE0069E2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72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72C2-02B9-344B-8EA8-A0B6F127E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3EC17-DD90-754B-A159-86A5D5111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6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90037-9B85-5946-845A-A8F31FC45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7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39B47-9B72-9245-9685-5CA98BBF8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DC01E-E537-7248-94F8-3DBC1A6459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3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4EA8A-3DA5-7F4C-A9D2-BA4C0F0F19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3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C46C9-81D5-FB4A-9B97-168ABEEA79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4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6517E-E5CB-5849-A327-76AC7310CE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9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E9D07-E720-D243-83D8-AA424C58D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0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/>
              <a:t>A. Chbihi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020C2E-6096-F348-8AE3-FF6499F91E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29.emf"/><Relationship Id="rId13" Type="http://schemas.openxmlformats.org/officeDocument/2006/relationships/oleObject" Target="../embeddings/oleObject1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0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8" Type="http://schemas.openxmlformats.org/officeDocument/2006/relationships/image" Target="../media/image11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8.emf"/><Relationship Id="rId11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smtClean="0"/>
              <a:t>IWNDT, CollegeStation 2013</a:t>
            </a:r>
            <a:endParaRPr lang="en-US" sz="1400"/>
          </a:p>
        </p:txBody>
      </p:sp>
      <p:sp>
        <p:nvSpPr>
          <p:cNvPr id="2253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/>
              <a:t>A. Chbihi</a:t>
            </a:r>
            <a:endParaRPr lang="en-US" sz="1400"/>
          </a:p>
        </p:txBody>
      </p:sp>
      <p:sp>
        <p:nvSpPr>
          <p:cNvPr id="2253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18FD6C-32D2-AF4E-8A14-1A44CE61AFE6}" type="slidenum">
              <a:rPr lang="en-US" sz="1400"/>
              <a:pPr/>
              <a:t>1</a:t>
            </a:fld>
            <a:endParaRPr lang="en-US" sz="1400"/>
          </a:p>
        </p:txBody>
      </p:sp>
      <p:graphicFrame>
        <p:nvGraphicFramePr>
          <p:cNvPr id="22530" name="Object 2"/>
          <p:cNvGraphicFramePr>
            <a:graphicFrameLocks/>
          </p:cNvGraphicFramePr>
          <p:nvPr/>
        </p:nvGraphicFramePr>
        <p:xfrm>
          <a:off x="304800" y="304800"/>
          <a:ext cx="85344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6" name="Document" r:id="rId4" imgW="4553712" imgH="2810256" progId="Word.Document.8">
                  <p:embed/>
                </p:oleObj>
              </mc:Choice>
              <mc:Fallback>
                <p:oleObj name="Document" r:id="rId4" imgW="4553712" imgH="2810256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alphaModFix am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85344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>
                                <a:alpha val="17999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Exploring the symmetry energy with the</a:t>
            </a:r>
            <a:br>
              <a:rPr lang="en-US" sz="2800" dirty="0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aseline="30000" dirty="0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40,48</a:t>
            </a:r>
            <a:r>
              <a:rPr lang="en-US" sz="2800" dirty="0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Ca+</a:t>
            </a:r>
            <a:r>
              <a:rPr lang="en-US" sz="2800" baseline="30000" dirty="0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40,48</a:t>
            </a:r>
            <a:r>
              <a:rPr lang="en-US" sz="2800" dirty="0" smtClean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Ca systems</a:t>
            </a:r>
            <a:endParaRPr lang="en-US" sz="2800" dirty="0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Abdou Chbihi</a:t>
            </a:r>
          </a:p>
          <a:p>
            <a:pPr algn="ctr"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GANIL</a:t>
            </a:r>
          </a:p>
        </p:txBody>
      </p:sp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228600" y="17541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9875" indent="-2698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r-FR" sz="2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a date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smtClean="0"/>
              <a:t>IWNDT, CollegeStation 2013</a:t>
            </a:r>
            <a:endParaRPr lang="en-US" sz="1400"/>
          </a:p>
        </p:txBody>
      </p:sp>
      <p:sp>
        <p:nvSpPr>
          <p:cNvPr id="47107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/>
              <a:t>A. Chbihi</a:t>
            </a:r>
            <a:endParaRPr lang="en-US" sz="140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EB585D-C3DD-434B-88B0-ED6D3AA28D4F}" type="slidenum">
              <a:rPr lang="en-US" sz="1400"/>
              <a:pPr/>
              <a:t>10</a:t>
            </a:fld>
            <a:endParaRPr lang="en-US" sz="1400"/>
          </a:p>
        </p:txBody>
      </p:sp>
      <p:sp>
        <p:nvSpPr>
          <p:cNvPr id="47109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68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168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aseline="30000">
                <a:solidFill>
                  <a:srgbClr val="FF0000"/>
                </a:solidFill>
              </a:rPr>
              <a:t>40</a:t>
            </a:r>
            <a:r>
              <a:rPr lang="en-US" sz="2000">
                <a:solidFill>
                  <a:srgbClr val="6600CC"/>
                </a:solidFill>
              </a:rPr>
              <a:t>Ca + </a:t>
            </a:r>
            <a:r>
              <a:rPr lang="en-US" sz="2000" baseline="30000">
                <a:solidFill>
                  <a:srgbClr val="FF0000"/>
                </a:solidFill>
              </a:rPr>
              <a:t>48</a:t>
            </a:r>
            <a:r>
              <a:rPr lang="en-US" sz="2000">
                <a:solidFill>
                  <a:srgbClr val="6600CC"/>
                </a:solidFill>
              </a:rPr>
              <a:t>Ca @ 35 MeV/A</a:t>
            </a:r>
          </a:p>
        </p:txBody>
      </p:sp>
      <p:grpSp>
        <p:nvGrpSpPr>
          <p:cNvPr id="47110" name="Group 3"/>
          <p:cNvGrpSpPr>
            <a:grpSpLocks/>
          </p:cNvGrpSpPr>
          <p:nvPr/>
        </p:nvGrpSpPr>
        <p:grpSpPr bwMode="auto">
          <a:xfrm>
            <a:off x="228600" y="609600"/>
            <a:ext cx="4648200" cy="3276600"/>
            <a:chOff x="144" y="384"/>
            <a:chExt cx="2928" cy="2064"/>
          </a:xfrm>
        </p:grpSpPr>
        <p:pic>
          <p:nvPicPr>
            <p:cNvPr id="471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61"/>
              <a:ext cx="2928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6" name="Text Box 5"/>
            <p:cNvSpPr txBox="1">
              <a:spLocks noChangeArrowheads="1"/>
            </p:cNvSpPr>
            <p:nvPr/>
          </p:nvSpPr>
          <p:spPr bwMode="auto">
            <a:xfrm>
              <a:off x="2050" y="38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imes" charset="0"/>
                </a:rPr>
                <a:t>Z=N</a:t>
              </a:r>
            </a:p>
          </p:txBody>
        </p:sp>
        <p:sp>
          <p:nvSpPr>
            <p:cNvPr id="47117" name="Line 6"/>
            <p:cNvSpPr>
              <a:spLocks noChangeShapeType="1"/>
            </p:cNvSpPr>
            <p:nvPr/>
          </p:nvSpPr>
          <p:spPr bwMode="auto">
            <a:xfrm>
              <a:off x="2196" y="550"/>
              <a:ext cx="0" cy="2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118" name="Text Box 7"/>
            <p:cNvSpPr txBox="1">
              <a:spLocks noChangeArrowheads="1"/>
            </p:cNvSpPr>
            <p:nvPr/>
          </p:nvSpPr>
          <p:spPr bwMode="auto">
            <a:xfrm>
              <a:off x="1860" y="2110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B</a:t>
              </a:r>
            </a:p>
          </p:txBody>
        </p:sp>
        <p:sp>
          <p:nvSpPr>
            <p:cNvPr id="47119" name="Text Box 8"/>
            <p:cNvSpPr txBox="1">
              <a:spLocks noChangeArrowheads="1"/>
            </p:cNvSpPr>
            <p:nvPr/>
          </p:nvSpPr>
          <p:spPr bwMode="auto">
            <a:xfrm>
              <a:off x="1866" y="202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N</a:t>
              </a:r>
            </a:p>
          </p:txBody>
        </p:sp>
        <p:sp>
          <p:nvSpPr>
            <p:cNvPr id="47120" name="Text Box 9"/>
            <p:cNvSpPr txBox="1">
              <a:spLocks noChangeArrowheads="1"/>
            </p:cNvSpPr>
            <p:nvPr/>
          </p:nvSpPr>
          <p:spPr bwMode="auto">
            <a:xfrm>
              <a:off x="1903" y="1943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F</a:t>
              </a:r>
            </a:p>
          </p:txBody>
        </p:sp>
        <p:sp>
          <p:nvSpPr>
            <p:cNvPr id="47121" name="Text Box 10"/>
            <p:cNvSpPr txBox="1">
              <a:spLocks noChangeArrowheads="1"/>
            </p:cNvSpPr>
            <p:nvPr/>
          </p:nvSpPr>
          <p:spPr bwMode="auto">
            <a:xfrm>
              <a:off x="2196" y="2077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C</a:t>
              </a:r>
            </a:p>
          </p:txBody>
        </p:sp>
        <p:sp>
          <p:nvSpPr>
            <p:cNvPr id="47122" name="Text Box 11"/>
            <p:cNvSpPr txBox="1">
              <a:spLocks noChangeArrowheads="1"/>
            </p:cNvSpPr>
            <p:nvPr/>
          </p:nvSpPr>
          <p:spPr bwMode="auto">
            <a:xfrm>
              <a:off x="2196" y="1991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O</a:t>
              </a:r>
            </a:p>
          </p:txBody>
        </p:sp>
        <p:sp>
          <p:nvSpPr>
            <p:cNvPr id="47123" name="Text Box 12"/>
            <p:cNvSpPr txBox="1">
              <a:spLocks noChangeArrowheads="1"/>
            </p:cNvSpPr>
            <p:nvPr/>
          </p:nvSpPr>
          <p:spPr bwMode="auto">
            <a:xfrm>
              <a:off x="2200" y="1890"/>
              <a:ext cx="2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Ne</a:t>
              </a:r>
            </a:p>
          </p:txBody>
        </p:sp>
        <p:sp>
          <p:nvSpPr>
            <p:cNvPr id="47124" name="Text Box 13"/>
            <p:cNvSpPr txBox="1">
              <a:spLocks noChangeArrowheads="1"/>
            </p:cNvSpPr>
            <p:nvPr/>
          </p:nvSpPr>
          <p:spPr bwMode="auto">
            <a:xfrm>
              <a:off x="1903" y="1825"/>
              <a:ext cx="2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Na</a:t>
              </a:r>
            </a:p>
          </p:txBody>
        </p:sp>
        <p:sp>
          <p:nvSpPr>
            <p:cNvPr id="47125" name="Text Box 14"/>
            <p:cNvSpPr txBox="1">
              <a:spLocks noChangeArrowheads="1"/>
            </p:cNvSpPr>
            <p:nvPr/>
          </p:nvSpPr>
          <p:spPr bwMode="auto">
            <a:xfrm>
              <a:off x="2219" y="1758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Mg</a:t>
              </a:r>
            </a:p>
          </p:txBody>
        </p:sp>
        <p:sp>
          <p:nvSpPr>
            <p:cNvPr id="47126" name="Text Box 15"/>
            <p:cNvSpPr txBox="1">
              <a:spLocks noChangeArrowheads="1"/>
            </p:cNvSpPr>
            <p:nvPr/>
          </p:nvSpPr>
          <p:spPr bwMode="auto">
            <a:xfrm>
              <a:off x="2219" y="1678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Al</a:t>
              </a:r>
            </a:p>
          </p:txBody>
        </p:sp>
        <p:sp>
          <p:nvSpPr>
            <p:cNvPr id="47127" name="Text Box 16"/>
            <p:cNvSpPr txBox="1">
              <a:spLocks noChangeArrowheads="1"/>
            </p:cNvSpPr>
            <p:nvPr/>
          </p:nvSpPr>
          <p:spPr bwMode="auto">
            <a:xfrm>
              <a:off x="2219" y="1591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Si</a:t>
              </a:r>
            </a:p>
          </p:txBody>
        </p:sp>
        <p:sp>
          <p:nvSpPr>
            <p:cNvPr id="47128" name="Text Box 17"/>
            <p:cNvSpPr txBox="1">
              <a:spLocks noChangeArrowheads="1"/>
            </p:cNvSpPr>
            <p:nvPr/>
          </p:nvSpPr>
          <p:spPr bwMode="auto">
            <a:xfrm>
              <a:off x="2235" y="1512"/>
              <a:ext cx="2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P </a:t>
              </a:r>
            </a:p>
          </p:txBody>
        </p:sp>
        <p:sp>
          <p:nvSpPr>
            <p:cNvPr id="47129" name="Text Box 18"/>
            <p:cNvSpPr txBox="1">
              <a:spLocks noChangeArrowheads="1"/>
            </p:cNvSpPr>
            <p:nvPr/>
          </p:nvSpPr>
          <p:spPr bwMode="auto">
            <a:xfrm>
              <a:off x="2233" y="1412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S</a:t>
              </a:r>
            </a:p>
          </p:txBody>
        </p:sp>
        <p:sp>
          <p:nvSpPr>
            <p:cNvPr id="47130" name="Text Box 19"/>
            <p:cNvSpPr txBox="1">
              <a:spLocks noChangeArrowheads="1"/>
            </p:cNvSpPr>
            <p:nvPr/>
          </p:nvSpPr>
          <p:spPr bwMode="auto">
            <a:xfrm>
              <a:off x="2219" y="1293"/>
              <a:ext cx="2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Cl</a:t>
              </a:r>
            </a:p>
          </p:txBody>
        </p:sp>
        <p:sp>
          <p:nvSpPr>
            <p:cNvPr id="47131" name="Text Box 20"/>
            <p:cNvSpPr txBox="1">
              <a:spLocks noChangeArrowheads="1"/>
            </p:cNvSpPr>
            <p:nvPr/>
          </p:nvSpPr>
          <p:spPr bwMode="auto">
            <a:xfrm>
              <a:off x="2219" y="1193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Ar</a:t>
              </a:r>
            </a:p>
          </p:txBody>
        </p:sp>
        <p:sp>
          <p:nvSpPr>
            <p:cNvPr id="47132" name="Text Box 21"/>
            <p:cNvSpPr txBox="1">
              <a:spLocks noChangeArrowheads="1"/>
            </p:cNvSpPr>
            <p:nvPr/>
          </p:nvSpPr>
          <p:spPr bwMode="auto">
            <a:xfrm>
              <a:off x="2233" y="1060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K</a:t>
              </a:r>
            </a:p>
          </p:txBody>
        </p:sp>
        <p:sp>
          <p:nvSpPr>
            <p:cNvPr id="47133" name="Text Box 22"/>
            <p:cNvSpPr txBox="1">
              <a:spLocks noChangeArrowheads="1"/>
            </p:cNvSpPr>
            <p:nvPr/>
          </p:nvSpPr>
          <p:spPr bwMode="auto">
            <a:xfrm>
              <a:off x="2257" y="927"/>
              <a:ext cx="2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Ca</a:t>
              </a:r>
            </a:p>
          </p:txBody>
        </p:sp>
        <p:sp>
          <p:nvSpPr>
            <p:cNvPr id="47134" name="Text Box 23"/>
            <p:cNvSpPr txBox="1">
              <a:spLocks noChangeArrowheads="1"/>
            </p:cNvSpPr>
            <p:nvPr/>
          </p:nvSpPr>
          <p:spPr bwMode="auto">
            <a:xfrm>
              <a:off x="1109" y="2110"/>
              <a:ext cx="2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Be</a:t>
              </a:r>
            </a:p>
          </p:txBody>
        </p:sp>
        <p:sp>
          <p:nvSpPr>
            <p:cNvPr id="47135" name="Text Box 24"/>
            <p:cNvSpPr txBox="1">
              <a:spLocks noChangeArrowheads="1"/>
            </p:cNvSpPr>
            <p:nvPr/>
          </p:nvSpPr>
          <p:spPr bwMode="auto">
            <a:xfrm>
              <a:off x="840" y="2124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1687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Li</a:t>
              </a:r>
            </a:p>
          </p:txBody>
        </p:sp>
      </p:grpSp>
      <p:sp>
        <p:nvSpPr>
          <p:cNvPr id="47111" name="Text Box 29"/>
          <p:cNvSpPr txBox="1">
            <a:spLocks noChangeArrowheads="1"/>
          </p:cNvSpPr>
          <p:nvPr/>
        </p:nvSpPr>
        <p:spPr bwMode="auto">
          <a:xfrm>
            <a:off x="4784725" y="149225"/>
            <a:ext cx="3689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Times" charset="0"/>
              </a:rPr>
              <a:t> Result @ given B</a:t>
            </a:r>
            <a:r>
              <a:rPr lang="en-US" b="1">
                <a:solidFill>
                  <a:srgbClr val="FF0000"/>
                </a:solidFill>
                <a:latin typeface="Symbol" charset="0"/>
                <a:sym typeface="Symbol" charset="0"/>
              </a:rPr>
              <a:t></a:t>
            </a:r>
            <a:r>
              <a:rPr lang="en-US" b="1">
                <a:solidFill>
                  <a:srgbClr val="FF0000"/>
                </a:solidFill>
                <a:latin typeface="Times" charset="0"/>
              </a:rPr>
              <a:t> </a:t>
            </a:r>
          </a:p>
          <a:p>
            <a:r>
              <a:rPr lang="en-US" b="1">
                <a:solidFill>
                  <a:srgbClr val="FF0000"/>
                </a:solidFill>
                <a:latin typeface="Times" charset="0"/>
              </a:rPr>
              <a:t>and for a given Si detector </a:t>
            </a:r>
          </a:p>
        </p:txBody>
      </p:sp>
      <p:pic>
        <p:nvPicPr>
          <p:cNvPr id="47112" name="Picture 30" descr="Ca48Ca48_siggcsir08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733800"/>
            <a:ext cx="4243387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Text Box 31"/>
          <p:cNvSpPr txBox="1">
            <a:spLocks noChangeArrowheads="1"/>
          </p:cNvSpPr>
          <p:nvPr/>
        </p:nvSpPr>
        <p:spPr bwMode="auto">
          <a:xfrm>
            <a:off x="381000" y="4191000"/>
            <a:ext cx="319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VAMOS Spectrometer</a:t>
            </a:r>
          </a:p>
        </p:txBody>
      </p:sp>
      <p:sp>
        <p:nvSpPr>
          <p:cNvPr id="47114" name="Text Box 32"/>
          <p:cNvSpPr txBox="1">
            <a:spLocks noChangeArrowheads="1"/>
          </p:cNvSpPr>
          <p:nvPr/>
        </p:nvSpPr>
        <p:spPr bwMode="auto">
          <a:xfrm>
            <a:off x="6613525" y="3095625"/>
            <a:ext cx="113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INDRA</a:t>
            </a:r>
          </a:p>
        </p:txBody>
      </p:sp>
    </p:spTree>
    <p:extLst>
      <p:ext uri="{BB962C8B-B14F-4D97-AF65-F5344CB8AC3E}">
        <p14:creationId xmlns:p14="http://schemas.microsoft.com/office/powerpoint/2010/main" val="221922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659160"/>
          </a:xfrm>
        </p:spPr>
        <p:txBody>
          <a:bodyPr/>
          <a:lstStyle/>
          <a:p>
            <a:r>
              <a:rPr lang="fr-FR" dirty="0" smtClean="0">
                <a:solidFill>
                  <a:srgbClr val="800000"/>
                </a:solidFill>
              </a:rPr>
              <a:t>INDRA-VAMOS</a:t>
            </a:r>
            <a:endParaRPr lang="fr-FR" dirty="0">
              <a:solidFill>
                <a:srgbClr val="800000"/>
              </a:solidFill>
            </a:endParaRPr>
          </a:p>
        </p:txBody>
      </p:sp>
      <p:pic>
        <p:nvPicPr>
          <p:cNvPr id="7" name="Espace réservé du graphique 6"/>
          <p:cNvPicPr>
            <a:picLocks noGrp="1" noChangeAspect="1"/>
          </p:cNvPicPr>
          <p:nvPr>
            <p:ph type="chart" idx="1"/>
          </p:nvPr>
        </p:nvPicPr>
        <p:blipFill rotWithShape="1">
          <a:blip r:embed="rId2">
            <a:alphaModFix/>
          </a:blip>
          <a:srcRect t="322" b="322"/>
          <a:stretch/>
        </p:blipFill>
        <p:spPr>
          <a:xfrm>
            <a:off x="3199903" y="836712"/>
            <a:ext cx="5764585" cy="368672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9897-9D07-E44D-AF22-987264E6876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107504" y="1124744"/>
            <a:ext cx="33843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INDRA : 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solidFill>
                  <a:srgbClr val="0000FF"/>
                </a:solidFill>
              </a:rPr>
              <a:t>all </a:t>
            </a:r>
            <a:r>
              <a:rPr lang="fr-FR" dirty="0" err="1" smtClean="0">
                <a:solidFill>
                  <a:srgbClr val="0000FF"/>
                </a:solidFill>
              </a:rPr>
              <a:t>charged</a:t>
            </a:r>
            <a:r>
              <a:rPr lang="fr-FR" dirty="0" smtClean="0">
                <a:solidFill>
                  <a:srgbClr val="0000FF"/>
                </a:solidFill>
              </a:rPr>
              <a:t>  </a:t>
            </a:r>
            <a:r>
              <a:rPr lang="fr-FR" dirty="0" err="1" smtClean="0">
                <a:solidFill>
                  <a:srgbClr val="0000FF"/>
                </a:solidFill>
              </a:rPr>
              <a:t>products</a:t>
            </a:r>
            <a:r>
              <a:rPr lang="fr-FR" dirty="0" smtClean="0">
                <a:solidFill>
                  <a:srgbClr val="0000FF"/>
                </a:solidFill>
              </a:rPr>
              <a:t>, 7°&lt;</a:t>
            </a:r>
            <a:r>
              <a:rPr lang="fr-FR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Q&lt;176°,</a:t>
            </a:r>
            <a:r>
              <a:rPr lang="fr-FR" dirty="0" smtClean="0">
                <a:solidFill>
                  <a:srgbClr val="0000FF"/>
                </a:solidFill>
              </a:rPr>
              <a:t>  M</a:t>
            </a:r>
            <a:r>
              <a:rPr lang="fr-FR" baseline="-25000" dirty="0" smtClean="0">
                <a:solidFill>
                  <a:srgbClr val="0000FF"/>
                </a:solidFill>
              </a:rPr>
              <a:t>INDRA</a:t>
            </a:r>
            <a:r>
              <a:rPr lang="fr-FR" dirty="0" smtClean="0">
                <a:solidFill>
                  <a:srgbClr val="0000FF"/>
                </a:solidFill>
              </a:rPr>
              <a:t>≥1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solidFill>
                  <a:srgbClr val="0000FF"/>
                </a:solidFill>
              </a:rPr>
              <a:t>Z, </a:t>
            </a:r>
            <a:r>
              <a:rPr lang="fr-FR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Q, F, 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E</a:t>
            </a:r>
            <a:r>
              <a:rPr lang="fr-FR" baseline="-25000" dirty="0" err="1" smtClean="0">
                <a:solidFill>
                  <a:srgbClr val="0000FF"/>
                </a:solidFill>
              </a:rPr>
              <a:t>k</a:t>
            </a:r>
            <a:r>
              <a:rPr lang="fr-FR" dirty="0" smtClean="0">
                <a:solidFill>
                  <a:srgbClr val="0000FF"/>
                </a:solidFill>
              </a:rPr>
              <a:t> and A for Z&lt;5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solidFill>
                  <a:srgbClr val="0000FF"/>
                </a:solidFill>
              </a:rPr>
              <a:t>Impact </a:t>
            </a:r>
            <a:r>
              <a:rPr lang="fr-FR" dirty="0" err="1" smtClean="0">
                <a:solidFill>
                  <a:srgbClr val="0000FF"/>
                </a:solidFill>
              </a:rPr>
              <a:t>parameter</a:t>
            </a:r>
            <a:r>
              <a:rPr lang="fr-FR" dirty="0" smtClean="0">
                <a:solidFill>
                  <a:srgbClr val="0000FF"/>
                </a:solidFill>
              </a:rPr>
              <a:t> and excitation </a:t>
            </a:r>
            <a:r>
              <a:rPr lang="fr-FR" dirty="0" err="1" smtClean="0">
                <a:solidFill>
                  <a:srgbClr val="0000FF"/>
                </a:solidFill>
              </a:rPr>
              <a:t>energy</a:t>
            </a:r>
            <a:r>
              <a:rPr lang="fr-FR" dirty="0" smtClean="0">
                <a:solidFill>
                  <a:srgbClr val="0000FF"/>
                </a:solidFill>
              </a:rPr>
              <a:t> estimation.</a:t>
            </a:r>
          </a:p>
          <a:p>
            <a:endParaRPr lang="fr-FR" baseline="-25000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75856" y="4547769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VAMOS </a:t>
            </a:r>
            <a:r>
              <a:rPr lang="fr-FR" dirty="0" err="1" smtClean="0">
                <a:solidFill>
                  <a:srgbClr val="0000FF"/>
                </a:solidFill>
              </a:rPr>
              <a:t>Spectrometer</a:t>
            </a:r>
            <a:r>
              <a:rPr lang="fr-FR" dirty="0" smtClean="0">
                <a:solidFill>
                  <a:srgbClr val="0000FF"/>
                </a:solidFill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solidFill>
                  <a:srgbClr val="0000FF"/>
                </a:solidFill>
              </a:rPr>
              <a:t>2°</a:t>
            </a:r>
            <a:r>
              <a:rPr lang="fr-FR" dirty="0">
                <a:solidFill>
                  <a:srgbClr val="0000FF"/>
                </a:solidFill>
              </a:rPr>
              <a:t>&lt;</a:t>
            </a:r>
            <a:r>
              <a:rPr lang="fr-FR" dirty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fr-FR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&lt;7°</a:t>
            </a:r>
            <a:r>
              <a:rPr lang="fr-FR" dirty="0" smtClean="0">
                <a:solidFill>
                  <a:srgbClr val="0000FF"/>
                </a:solidFill>
              </a:rPr>
              <a:t>, M</a:t>
            </a:r>
            <a:r>
              <a:rPr lang="fr-FR" baseline="-25000" dirty="0" smtClean="0">
                <a:solidFill>
                  <a:srgbClr val="0000FF"/>
                </a:solidFill>
              </a:rPr>
              <a:t>VAMOS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= 1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solidFill>
                  <a:srgbClr val="0000FF"/>
                </a:solidFill>
              </a:rPr>
              <a:t>PLF : A, Z, </a:t>
            </a:r>
            <a:r>
              <a:rPr lang="fr-FR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Q, F</a:t>
            </a:r>
            <a:r>
              <a:rPr lang="fr-FR" dirty="0" smtClean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velocity</a:t>
            </a:r>
            <a:r>
              <a:rPr lang="fr-FR" dirty="0" smtClean="0">
                <a:solidFill>
                  <a:srgbClr val="0000FF"/>
                </a:solidFill>
              </a:rPr>
              <a:t>, Q etc. 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solidFill>
                  <a:srgbClr val="0000FF"/>
                </a:solidFill>
              </a:rPr>
              <a:t>Full </a:t>
            </a:r>
            <a:r>
              <a:rPr lang="fr-FR" dirty="0" err="1" smtClean="0">
                <a:solidFill>
                  <a:srgbClr val="0000FF"/>
                </a:solidFill>
              </a:rPr>
              <a:t>trajectory</a:t>
            </a:r>
            <a:r>
              <a:rPr lang="fr-FR" dirty="0" smtClean="0">
                <a:solidFill>
                  <a:srgbClr val="0000FF"/>
                </a:solidFill>
              </a:rPr>
              <a:t> reconstruction.</a:t>
            </a:r>
          </a:p>
          <a:p>
            <a:endParaRPr lang="fr-FR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6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648072"/>
          </a:xfrm>
        </p:spPr>
        <p:txBody>
          <a:bodyPr/>
          <a:lstStyle/>
          <a:p>
            <a:r>
              <a:rPr lang="en-US" sz="3600" smtClean="0">
                <a:solidFill>
                  <a:srgbClr val="800000"/>
                </a:solidFill>
              </a:rPr>
              <a:t>Global view of the reaction products</a:t>
            </a:r>
            <a:endParaRPr lang="en-US" sz="3600">
              <a:solidFill>
                <a:srgbClr val="800000"/>
              </a:solidFill>
            </a:endParaRPr>
          </a:p>
        </p:txBody>
      </p:sp>
      <p:pic>
        <p:nvPicPr>
          <p:cNvPr id="7" name="Espace réservé du graphique 6" descr="Fig2_ZvamosSumZindra.eps"/>
          <p:cNvPicPr>
            <a:picLocks noGrp="1" noChangeAspect="1"/>
          </p:cNvPicPr>
          <p:nvPr>
            <p:ph type="chart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4" t="4959" r="-1150" b="-2625"/>
          <a:stretch/>
        </p:blipFill>
        <p:spPr>
          <a:xfrm>
            <a:off x="1013532" y="1124744"/>
            <a:ext cx="6870836" cy="519593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9897-9D07-E44D-AF22-987264E6876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4860032" y="5589240"/>
            <a:ext cx="147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(VAMOS)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715217" y="1927574"/>
            <a:ext cx="1347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(INDRA)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2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659160"/>
          </a:xfrm>
        </p:spPr>
        <p:txBody>
          <a:bodyPr/>
          <a:lstStyle/>
          <a:p>
            <a:r>
              <a:rPr lang="fr-FR" sz="3600" dirty="0" err="1" smtClean="0">
                <a:solidFill>
                  <a:srgbClr val="800000"/>
                </a:solidFill>
              </a:rPr>
              <a:t>Isotopic</a:t>
            </a:r>
            <a:r>
              <a:rPr lang="fr-FR" sz="3600" dirty="0" smtClean="0">
                <a:solidFill>
                  <a:srgbClr val="800000"/>
                </a:solidFill>
              </a:rPr>
              <a:t> distributions of PLF</a:t>
            </a:r>
            <a:endParaRPr lang="fr-FR" sz="3600" dirty="0">
              <a:solidFill>
                <a:srgbClr val="8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9897-9D07-E44D-AF22-987264E6876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Espace réservé du graphique 6" descr="Fig1_AdistrForZplf.eps"/>
          <p:cNvPicPr>
            <a:picLocks noGrp="1" noChangeAspect="1"/>
          </p:cNvPicPr>
          <p:nvPr>
            <p:ph type="chart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93" r="-2481" b="-784"/>
          <a:stretch/>
        </p:blipFill>
        <p:spPr>
          <a:xfrm>
            <a:off x="1691680" y="908296"/>
            <a:ext cx="6168677" cy="4124570"/>
          </a:xfrm>
        </p:spPr>
      </p:pic>
      <p:sp>
        <p:nvSpPr>
          <p:cNvPr id="9" name="ZoneTexte 8"/>
          <p:cNvSpPr txBox="1"/>
          <p:nvPr/>
        </p:nvSpPr>
        <p:spPr>
          <a:xfrm>
            <a:off x="1403649" y="5108992"/>
            <a:ext cx="68407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Broad A</a:t>
            </a:r>
            <a:r>
              <a:rPr lang="en-US" baseline="-25000" dirty="0" smtClean="0">
                <a:solidFill>
                  <a:srgbClr val="000090"/>
                </a:solidFill>
              </a:rPr>
              <a:t>PLF</a:t>
            </a:r>
            <a:r>
              <a:rPr lang="en-US" dirty="0" smtClean="0">
                <a:solidFill>
                  <a:srgbClr val="000090"/>
                </a:solidFill>
              </a:rPr>
              <a:t> distributions (</a:t>
            </a:r>
            <a:r>
              <a:rPr lang="en-US" sz="2000" dirty="0" smtClean="0">
                <a:solidFill>
                  <a:srgbClr val="000090"/>
                </a:solidFill>
              </a:rPr>
              <a:t>more than 13 isotopes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Sensitive to the n-richness of the system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N/Z up to 1.58 (11% N/Z </a:t>
            </a:r>
            <a:r>
              <a:rPr lang="en-US" baseline="30000" dirty="0" smtClean="0">
                <a:solidFill>
                  <a:srgbClr val="000090"/>
                </a:solidFill>
              </a:rPr>
              <a:t>48</a:t>
            </a:r>
            <a:r>
              <a:rPr lang="en-US" dirty="0" smtClean="0">
                <a:solidFill>
                  <a:srgbClr val="000090"/>
                </a:solidFill>
              </a:rPr>
              <a:t>Ca) very exotic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8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800000"/>
                </a:solidFill>
              </a:rPr>
              <a:t>Reaction mechanism at fermi energy</a:t>
            </a:r>
            <a:endParaRPr lang="en-US" sz="320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1200"/>
            <a:ext cx="8134672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Peripheral collisions :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a few nucleons exchanges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The PLF/TLF can be moderately excited and decay by a few LP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Semi-peripheral collisions :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P and/or T </a:t>
            </a:r>
            <a:r>
              <a:rPr lang="en-US" sz="2000" dirty="0" err="1" smtClean="0">
                <a:solidFill>
                  <a:srgbClr val="0000FF"/>
                </a:solidFill>
              </a:rPr>
              <a:t>breackup</a:t>
            </a:r>
            <a:r>
              <a:rPr lang="en-US" sz="2000" dirty="0" smtClean="0">
                <a:solidFill>
                  <a:srgbClr val="0000FF"/>
                </a:solidFill>
              </a:rPr>
              <a:t> into two or more fragments (</a:t>
            </a:r>
            <a:r>
              <a:rPr lang="en-US" sz="2000" dirty="0" smtClean="0">
                <a:solidFill>
                  <a:srgbClr val="FF0000"/>
                </a:solidFill>
              </a:rPr>
              <a:t>see </a:t>
            </a:r>
            <a:r>
              <a:rPr lang="en-US" sz="2000" dirty="0" err="1" smtClean="0">
                <a:solidFill>
                  <a:srgbClr val="FF0000"/>
                </a:solidFill>
              </a:rPr>
              <a:t>Udo</a:t>
            </a:r>
            <a:r>
              <a:rPr lang="en-US" sz="2000" dirty="0" smtClean="0">
                <a:solidFill>
                  <a:srgbClr val="FF0000"/>
                </a:solidFill>
              </a:rPr>
              <a:t> Schroeder’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talk</a:t>
            </a:r>
            <a:r>
              <a:rPr lang="en-US" sz="2000" dirty="0" smtClean="0"/>
              <a:t>)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dirty="0" smtClean="0">
                <a:solidFill>
                  <a:srgbClr val="0000FF"/>
                </a:solidFill>
              </a:rPr>
              <a:t>fragments can </a:t>
            </a:r>
            <a:r>
              <a:rPr lang="en-US" sz="2000" dirty="0">
                <a:solidFill>
                  <a:srgbClr val="0000FF"/>
                </a:solidFill>
              </a:rPr>
              <a:t>be moderately excited and decay by a few </a:t>
            </a:r>
            <a:r>
              <a:rPr lang="en-US" sz="2000" dirty="0" smtClean="0">
                <a:solidFill>
                  <a:srgbClr val="0000FF"/>
                </a:solidFill>
              </a:rPr>
              <a:t>LP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Central collisions : production of fragments (</a:t>
            </a:r>
            <a:r>
              <a:rPr lang="en-US" sz="2400" dirty="0" err="1" smtClean="0">
                <a:solidFill>
                  <a:srgbClr val="0000FF"/>
                </a:solidFill>
              </a:rPr>
              <a:t>multifragmentation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EC17-DD90-754B-A159-86A5D51114C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5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graphique 11" descr="Fig3_VparVperAndCosThetaZplf18.eps"/>
          <p:cNvPicPr>
            <a:picLocks noGrp="1" noChangeAspect="1"/>
          </p:cNvPicPr>
          <p:nvPr>
            <p:ph type="chart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7" b="50466"/>
          <a:stretch/>
        </p:blipFill>
        <p:spPr>
          <a:xfrm>
            <a:off x="395536" y="1423975"/>
            <a:ext cx="8433732" cy="286912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875184"/>
          </a:xfrm>
        </p:spPr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</a:rPr>
              <a:t>Characteristics of LCP emitted in coincidence with the PLF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9897-9D07-E44D-AF22-987264E6876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293096"/>
            <a:ext cx="86998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Two components drawing coulomb rings: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One centered on the PLF velocity (origin)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Second centered on the TLF.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Velocity selection to associate LCP and PLF emitted from the same PLF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CM</a:t>
            </a:r>
            <a:r>
              <a:rPr lang="en-US" sz="2000" dirty="0" smtClean="0">
                <a:solidFill>
                  <a:srgbClr val="FF0000"/>
                </a:solidFill>
              </a:rPr>
              <a:t>&gt;0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55776" y="1484784"/>
            <a:ext cx="105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6300192" y="1556792"/>
            <a:ext cx="93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alpha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923928" y="1167135"/>
            <a:ext cx="1442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PLF</a:t>
            </a:r>
            <a:r>
              <a:rPr lang="en-US" dirty="0" smtClean="0"/>
              <a:t> =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0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graphique 6" descr="Fig4_multiplicities.eps"/>
          <p:cNvPicPr>
            <a:picLocks noGrp="1" noChangeAspect="1"/>
          </p:cNvPicPr>
          <p:nvPr>
            <p:ph type="chart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7" b="788"/>
          <a:stretch/>
        </p:blipFill>
        <p:spPr>
          <a:xfrm>
            <a:off x="323528" y="1297340"/>
            <a:ext cx="5014919" cy="4867964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9897-9D07-E44D-AF22-987264E6876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323528" y="260648"/>
            <a:ext cx="8568952" cy="87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r>
              <a:rPr lang="en-US" sz="3200" dirty="0" smtClean="0">
                <a:solidFill>
                  <a:srgbClr val="800000"/>
                </a:solidFill>
              </a:rPr>
              <a:t>Toward the primary fragment reconstruction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Combining  PLF and LCP information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36096" y="1340768"/>
            <a:ext cx="350443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Small multiplicities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proton and alpha up to 1.5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Moderate Ex*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Trend in agreement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with n-richness of the system 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for p, t, 3He and 6He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Trend for d, alpha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same number of n, p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3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080120"/>
          </a:xfrm>
        </p:spPr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</a:rPr>
              <a:t>Experimental primary charge distributions: </a:t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Comparison with AMD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9897-9D07-E44D-AF22-987264E6876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Espace réservé du graphique 6"/>
          <p:cNvPicPr>
            <a:picLocks noGrp="1" noChangeAspect="1"/>
          </p:cNvPicPr>
          <p:nvPr>
            <p:ph type="chart" idx="1"/>
          </p:nvPr>
        </p:nvPicPr>
        <p:blipFill rotWithShape="1">
          <a:blip r:embed="rId3"/>
          <a:srcRect t="1329" b="-820"/>
          <a:stretch/>
        </p:blipFill>
        <p:spPr>
          <a:xfrm>
            <a:off x="1187624" y="1736701"/>
            <a:ext cx="6552728" cy="3636515"/>
          </a:xfrm>
        </p:spPr>
      </p:pic>
      <p:sp>
        <p:nvSpPr>
          <p:cNvPr id="10" name="ZoneTexte 9"/>
          <p:cNvSpPr txBox="1"/>
          <p:nvPr/>
        </p:nvSpPr>
        <p:spPr>
          <a:xfrm>
            <a:off x="3851920" y="5157192"/>
            <a:ext cx="1056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primary</a:t>
            </a:r>
            <a:endParaRPr lang="en-US" baseline="-25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83568" y="5517232"/>
            <a:ext cx="7912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AMD reproduces very well the primary charge of the frag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for the 4 systems.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Espace réservé du graphique 6"/>
          <p:cNvPicPr>
            <a:picLocks noChangeAspect="1"/>
          </p:cNvPicPr>
          <p:nvPr/>
        </p:nvPicPr>
        <p:blipFill rotWithShape="1">
          <a:blip r:embed="rId4"/>
          <a:srcRect l="8616" r="15824"/>
          <a:stretch/>
        </p:blipFill>
        <p:spPr bwMode="auto">
          <a:xfrm>
            <a:off x="2915816" y="836712"/>
            <a:ext cx="3096344" cy="119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300192" y="119675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r>
              <a:rPr lang="en-US" dirty="0" err="1" smtClean="0"/>
              <a:t>vt</a:t>
            </a:r>
            <a:r>
              <a:rPr lang="en-US" dirty="0" smtClean="0"/>
              <a:t>/</a:t>
            </a:r>
            <a:r>
              <a:rPr lang="en-US" dirty="0" err="1" smtClean="0"/>
              <a:t>evt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3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504056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AMD + GEMINI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9897-9D07-E44D-AF22-987264E6876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95538"/>
            <a:ext cx="6732240" cy="42657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1600" y="5661248"/>
            <a:ext cx="7216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40000"/>
                </a:solidFill>
              </a:rPr>
              <a:t>The trend is reproduced but not the absolute values</a:t>
            </a:r>
          </a:p>
          <a:p>
            <a:r>
              <a:rPr lang="en-US" dirty="0" smtClean="0">
                <a:solidFill>
                  <a:srgbClr val="F40000"/>
                </a:solidFill>
              </a:rPr>
              <a:t>Need to change the level density parameter ?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607580"/>
              </p:ext>
            </p:extLst>
          </p:nvPr>
        </p:nvGraphicFramePr>
        <p:xfrm>
          <a:off x="1475656" y="692696"/>
          <a:ext cx="5803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9" name="Équation" r:id="rId4" imgW="2463800" imgH="393700" progId="Equation.3">
                  <p:embed/>
                </p:oleObj>
              </mc:Choice>
              <mc:Fallback>
                <p:oleObj name="Équation" r:id="rId4" imgW="2463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692696"/>
                        <a:ext cx="5803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142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332656"/>
            <a:ext cx="7772400" cy="515144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How to obtain </a:t>
            </a:r>
            <a:r>
              <a:rPr lang="en-US" sz="3600" dirty="0" err="1" smtClean="0">
                <a:solidFill>
                  <a:srgbClr val="800000"/>
                </a:solidFill>
              </a:rPr>
              <a:t>A</a:t>
            </a:r>
            <a:r>
              <a:rPr lang="en-US" sz="3600" baseline="-25000" dirty="0" err="1" smtClean="0">
                <a:solidFill>
                  <a:srgbClr val="800000"/>
                </a:solidFill>
              </a:rPr>
              <a:t>primary</a:t>
            </a:r>
            <a:r>
              <a:rPr lang="en-US" sz="3600" dirty="0" smtClean="0">
                <a:solidFill>
                  <a:srgbClr val="800000"/>
                </a:solidFill>
              </a:rPr>
              <a:t> distributions ?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856984" cy="5112568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Neutrons : not measured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 problem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When detected their efficiency is poor, only average values can be measured.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No way to get </a:t>
            </a:r>
            <a:r>
              <a:rPr lang="en-US" sz="2400" dirty="0" err="1" smtClean="0">
                <a:solidFill>
                  <a:srgbClr val="0000FF"/>
                </a:solidFill>
              </a:rPr>
              <a:t>Aprimary</a:t>
            </a:r>
            <a:r>
              <a:rPr lang="en-US" sz="2400" dirty="0" smtClean="0">
                <a:solidFill>
                  <a:srgbClr val="0000FF"/>
                </a:solidFill>
              </a:rPr>
              <a:t> in event/event basis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Two alternatives :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Simulation with statistical model (GEMINI R. Charity), back-tracing method </a:t>
            </a:r>
            <a:r>
              <a:rPr lang="en-US" sz="2000" dirty="0" smtClean="0">
                <a:solidFill>
                  <a:srgbClr val="FF0000"/>
                </a:solidFill>
              </a:rPr>
              <a:t>(see R. Wada talk</a:t>
            </a:r>
            <a:r>
              <a:rPr lang="en-US" sz="2000" dirty="0" smtClean="0">
                <a:solidFill>
                  <a:srgbClr val="0000FF"/>
                </a:solidFill>
              </a:rPr>
              <a:t>) :</a:t>
            </a:r>
          </a:p>
          <a:p>
            <a:pPr lvl="2"/>
            <a:r>
              <a:rPr lang="en-US" sz="1600" dirty="0" smtClean="0">
                <a:solidFill>
                  <a:srgbClr val="0000FF"/>
                </a:solidFill>
              </a:rPr>
              <a:t>For each measured </a:t>
            </a:r>
            <a:r>
              <a:rPr lang="en-US" sz="1600" dirty="0" err="1" smtClean="0">
                <a:solidFill>
                  <a:srgbClr val="0000FF"/>
                </a:solidFill>
              </a:rPr>
              <a:t>Zprimary</a:t>
            </a:r>
            <a:r>
              <a:rPr lang="en-US" sz="1600" dirty="0" smtClean="0">
                <a:solidFill>
                  <a:srgbClr val="0000FF"/>
                </a:solidFill>
              </a:rPr>
              <a:t> -&gt; mapping of (</a:t>
            </a:r>
            <a:r>
              <a:rPr lang="en-US" sz="1600" dirty="0" err="1" smtClean="0">
                <a:solidFill>
                  <a:srgbClr val="0000FF"/>
                </a:solidFill>
              </a:rPr>
              <a:t>Aprimary</a:t>
            </a:r>
            <a:r>
              <a:rPr lang="en-US" sz="1600" dirty="0" smtClean="0">
                <a:solidFill>
                  <a:srgbClr val="0000FF"/>
                </a:solidFill>
              </a:rPr>
              <a:t>, E*, level density parameter) </a:t>
            </a:r>
          </a:p>
          <a:p>
            <a:pPr lvl="2"/>
            <a:r>
              <a:rPr lang="en-US" sz="1600" dirty="0" smtClean="0">
                <a:solidFill>
                  <a:srgbClr val="0000FF"/>
                </a:solidFill>
              </a:rPr>
              <a:t>Fit -&gt; Weight to each </a:t>
            </a:r>
            <a:r>
              <a:rPr lang="en-US" sz="1600" dirty="0" err="1" smtClean="0">
                <a:solidFill>
                  <a:srgbClr val="0000FF"/>
                </a:solidFill>
              </a:rPr>
              <a:t>Zprimary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</a:rPr>
              <a:t>Aprimary</a:t>
            </a:r>
            <a:r>
              <a:rPr lang="en-US" sz="1600" dirty="0" smtClean="0">
                <a:solidFill>
                  <a:srgbClr val="0000FF"/>
                </a:solidFill>
              </a:rPr>
              <a:t>, E* which reproduce Z</a:t>
            </a:r>
            <a:r>
              <a:rPr lang="en-US" sz="1600" baseline="-25000" dirty="0" smtClean="0">
                <a:solidFill>
                  <a:srgbClr val="0000FF"/>
                </a:solidFill>
              </a:rPr>
              <a:t>PLF</a:t>
            </a:r>
            <a:r>
              <a:rPr lang="en-US" sz="1600" dirty="0" smtClean="0">
                <a:solidFill>
                  <a:srgbClr val="0000FF"/>
                </a:solidFill>
              </a:rPr>
              <a:t>, A</a:t>
            </a:r>
            <a:r>
              <a:rPr lang="en-US" sz="1600" baseline="-25000" dirty="0" smtClean="0">
                <a:solidFill>
                  <a:srgbClr val="0000FF"/>
                </a:solidFill>
              </a:rPr>
              <a:t>PLF</a:t>
            </a:r>
            <a:r>
              <a:rPr lang="en-US" sz="1600" dirty="0" smtClean="0">
                <a:solidFill>
                  <a:srgbClr val="0000FF"/>
                </a:solidFill>
              </a:rPr>
              <a:t>, M</a:t>
            </a:r>
            <a:r>
              <a:rPr lang="en-US" sz="1600" baseline="-25000" dirty="0" smtClean="0">
                <a:solidFill>
                  <a:srgbClr val="0000FF"/>
                </a:solidFill>
              </a:rPr>
              <a:t>LCP</a:t>
            </a:r>
            <a:r>
              <a:rPr lang="en-US" sz="1600" dirty="0" smtClean="0">
                <a:solidFill>
                  <a:srgbClr val="0000FF"/>
                </a:solidFill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</a:rPr>
              <a:t>Ek</a:t>
            </a:r>
            <a:r>
              <a:rPr lang="en-US" sz="1600" dirty="0" smtClean="0">
                <a:solidFill>
                  <a:srgbClr val="0000FF"/>
                </a:solidFill>
              </a:rPr>
              <a:t> LCP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U</a:t>
            </a:r>
            <a:r>
              <a:rPr lang="en-US" sz="2000" dirty="0" smtClean="0">
                <a:solidFill>
                  <a:srgbClr val="0000FF"/>
                </a:solidFill>
              </a:rPr>
              <a:t>se </a:t>
            </a:r>
            <a:r>
              <a:rPr lang="en-US" sz="2000" dirty="0" err="1" smtClean="0">
                <a:solidFill>
                  <a:srgbClr val="F40000"/>
                </a:solidFill>
              </a:rPr>
              <a:t>Aprimary</a:t>
            </a:r>
            <a:r>
              <a:rPr lang="en-US" sz="2000" dirty="0" smtClean="0">
                <a:solidFill>
                  <a:srgbClr val="F40000"/>
                </a:solidFill>
              </a:rPr>
              <a:t> – neutron</a:t>
            </a:r>
            <a:r>
              <a:rPr lang="en-US" sz="2000" dirty="0" smtClean="0">
                <a:solidFill>
                  <a:srgbClr val="0000FF"/>
                </a:solidFill>
              </a:rPr>
              <a:t>, and simulate the effect of neutron emission on the width of the distribution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	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A. Chbihi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72B4-5FFC-BB4C-851D-C5CBE9DFB42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936104"/>
          </a:xfrm>
        </p:spPr>
        <p:txBody>
          <a:bodyPr/>
          <a:lstStyle/>
          <a:p>
            <a:r>
              <a:rPr lang="en-US" sz="36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Accessing the symmetry </a:t>
            </a:r>
            <a:r>
              <a:rPr lang="en-US" sz="36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energy</a:t>
            </a:r>
            <a:br>
              <a:rPr lang="en-US" sz="36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outline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608512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From </a:t>
            </a:r>
            <a:r>
              <a:rPr lang="en-US" sz="2800" dirty="0">
                <a:solidFill>
                  <a:srgbClr val="800000"/>
                </a:solidFill>
              </a:rPr>
              <a:t>the isotopic distributions</a:t>
            </a:r>
            <a:endParaRPr lang="fr-FR" sz="2800" dirty="0"/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SMF predictions: rely </a:t>
            </a:r>
            <a:r>
              <a:rPr lang="en-US" sz="2400" dirty="0" err="1" smtClean="0">
                <a:solidFill>
                  <a:srgbClr val="0000FF"/>
                </a:solidFill>
              </a:rPr>
              <a:t>isovector</a:t>
            </a:r>
            <a:r>
              <a:rPr lang="en-US" sz="2400" dirty="0" smtClean="0">
                <a:solidFill>
                  <a:srgbClr val="0000FF"/>
                </a:solidFill>
              </a:rPr>
              <a:t> variance to </a:t>
            </a:r>
            <a:r>
              <a:rPr lang="en-US" sz="2400" dirty="0" err="1" smtClean="0">
                <a:solidFill>
                  <a:srgbClr val="0000FF"/>
                </a:solidFill>
              </a:rPr>
              <a:t>Esym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AMD predictions: how to extract </a:t>
            </a:r>
            <a:r>
              <a:rPr lang="en-US" sz="2400" dirty="0" err="1" smtClean="0">
                <a:solidFill>
                  <a:srgbClr val="0000FF"/>
                </a:solidFill>
              </a:rPr>
              <a:t>Esym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dirty="0">
                <a:solidFill>
                  <a:srgbClr val="800000"/>
                </a:solidFill>
              </a:rPr>
              <a:t>Experiments </a:t>
            </a:r>
            <a:r>
              <a:rPr lang="en-US" baseline="30000" dirty="0">
                <a:solidFill>
                  <a:srgbClr val="800000"/>
                </a:solidFill>
              </a:rPr>
              <a:t>40,48</a:t>
            </a:r>
            <a:r>
              <a:rPr lang="en-US" dirty="0">
                <a:solidFill>
                  <a:srgbClr val="800000"/>
                </a:solidFill>
              </a:rPr>
              <a:t>Ca+</a:t>
            </a:r>
            <a:r>
              <a:rPr lang="en-US" baseline="30000" dirty="0">
                <a:solidFill>
                  <a:srgbClr val="800000"/>
                </a:solidFill>
              </a:rPr>
              <a:t>40,48</a:t>
            </a:r>
            <a:r>
              <a:rPr lang="en-US" dirty="0">
                <a:solidFill>
                  <a:srgbClr val="800000"/>
                </a:solidFill>
              </a:rPr>
              <a:t>Ca @ E/A = 35 MeV (INDRA-VAMOS</a:t>
            </a:r>
            <a:r>
              <a:rPr lang="en-US" dirty="0" smtClean="0">
                <a:solidFill>
                  <a:srgbClr val="800000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Reconstruction of primary fragments</a:t>
            </a:r>
          </a:p>
          <a:p>
            <a:pPr lvl="2"/>
            <a:r>
              <a:rPr lang="en-US" sz="2000" dirty="0" smtClean="0">
                <a:solidFill>
                  <a:srgbClr val="0000FF"/>
                </a:solidFill>
              </a:rPr>
              <a:t>Distribution of primary Z</a:t>
            </a:r>
          </a:p>
          <a:p>
            <a:pPr lvl="2"/>
            <a:r>
              <a:rPr lang="en-US" sz="2000" dirty="0" smtClean="0">
                <a:solidFill>
                  <a:srgbClr val="0000FF"/>
                </a:solidFill>
              </a:rPr>
              <a:t>Distribution of primary isotopes ? </a:t>
            </a:r>
            <a:r>
              <a:rPr lang="en-US" sz="2000" dirty="0" err="1" smtClean="0">
                <a:solidFill>
                  <a:srgbClr val="0000FF"/>
                </a:solidFill>
              </a:rPr>
              <a:t>Aprimary</a:t>
            </a:r>
            <a:r>
              <a:rPr lang="en-US" sz="2000" dirty="0" smtClean="0">
                <a:solidFill>
                  <a:srgbClr val="0000FF"/>
                </a:solidFill>
              </a:rPr>
              <a:t> - neutrons</a:t>
            </a:r>
          </a:p>
          <a:p>
            <a:pPr lvl="1"/>
            <a:r>
              <a:rPr lang="en-US" sz="2400" dirty="0" err="1" smtClean="0">
                <a:solidFill>
                  <a:srgbClr val="0000FF"/>
                </a:solidFill>
              </a:rPr>
              <a:t>Esym</a:t>
            </a:r>
            <a:r>
              <a:rPr lang="en-US" sz="2400" dirty="0" smtClean="0">
                <a:solidFill>
                  <a:srgbClr val="0000FF"/>
                </a:solidFill>
              </a:rPr>
              <a:t> extracted from PLF and </a:t>
            </a:r>
            <a:r>
              <a:rPr lang="en-US" sz="2400" dirty="0" err="1" smtClean="0">
                <a:solidFill>
                  <a:srgbClr val="0000FF"/>
                </a:solidFill>
              </a:rPr>
              <a:t>reconst</a:t>
            </a:r>
            <a:r>
              <a:rPr lang="en-US" sz="2400" dirty="0" smtClean="0">
                <a:solidFill>
                  <a:srgbClr val="0000FF"/>
                </a:solidFill>
              </a:rPr>
              <a:t>. Frag.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Conclusions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EC17-DD90-754B-A159-86A5D51114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0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9897-9D07-E44D-AF22-987264E6876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Espace réservé du graphique 10" descr="Aprwon.eps"/>
          <p:cNvPicPr>
            <a:picLocks noGrp="1" noChangeAspect="1"/>
          </p:cNvPicPr>
          <p:nvPr>
            <p:ph type="chart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2" b="-3829"/>
          <a:stretch/>
        </p:blipFill>
        <p:spPr>
          <a:xfrm>
            <a:off x="2987824" y="2166888"/>
            <a:ext cx="5398368" cy="3872938"/>
          </a:xfr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648072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 Toward </a:t>
            </a:r>
            <a:r>
              <a:rPr lang="en-US" sz="3600" dirty="0">
                <a:solidFill>
                  <a:srgbClr val="800000"/>
                </a:solidFill>
              </a:rPr>
              <a:t>p</a:t>
            </a:r>
            <a:r>
              <a:rPr lang="en-US" sz="3600" dirty="0" smtClean="0">
                <a:solidFill>
                  <a:srgbClr val="800000"/>
                </a:solidFill>
              </a:rPr>
              <a:t>rimary mass of the fragments</a:t>
            </a:r>
            <a:endParaRPr lang="en-US" sz="3600" dirty="0">
              <a:solidFill>
                <a:srgbClr val="800000"/>
              </a:solidFill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489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5" name="…quation" r:id="rId5" imgW="114300" imgH="165100" progId="Equation.3">
                  <p:embed/>
                </p:oleObj>
              </mc:Choice>
              <mc:Fallback>
                <p:oleObj name="…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710451"/>
              </p:ext>
            </p:extLst>
          </p:nvPr>
        </p:nvGraphicFramePr>
        <p:xfrm>
          <a:off x="683567" y="1196752"/>
          <a:ext cx="4320481" cy="109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6" name="…quation" r:id="rId7" imgW="1803400" imgH="457200" progId="Equation.3">
                  <p:embed/>
                </p:oleObj>
              </mc:Choice>
              <mc:Fallback>
                <p:oleObj name="…quation" r:id="rId7" imgW="1803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567" y="1196752"/>
                        <a:ext cx="4320481" cy="1095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369020"/>
              </p:ext>
            </p:extLst>
          </p:nvPr>
        </p:nvGraphicFramePr>
        <p:xfrm>
          <a:off x="5076056" y="5839296"/>
          <a:ext cx="1621583" cy="470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7" name="…quation" r:id="rId9" imgW="876300" imgH="254000" progId="Equation.3">
                  <p:embed/>
                </p:oleObj>
              </mc:Choice>
              <mc:Fallback>
                <p:oleObj name="…quation" r:id="rId9" imgW="876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6056" y="5839296"/>
                        <a:ext cx="1621583" cy="470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7771404" y="2742952"/>
            <a:ext cx="133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Z</a:t>
            </a:r>
            <a:r>
              <a:rPr lang="en-US" sz="1800" baseline="-25000" dirty="0" err="1" smtClean="0"/>
              <a:t>primary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= 18</a:t>
            </a:r>
            <a:endParaRPr lang="en-US" sz="1800" baseline="-25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586828" y="2670944"/>
            <a:ext cx="133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Z</a:t>
            </a:r>
            <a:r>
              <a:rPr lang="en-US" sz="1800" baseline="-25000" dirty="0" err="1" smtClean="0"/>
              <a:t>primary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= 20</a:t>
            </a:r>
            <a:endParaRPr lang="en-US" sz="1800" baseline="-25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658836" y="4389844"/>
            <a:ext cx="133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Z</a:t>
            </a:r>
            <a:r>
              <a:rPr lang="en-US" sz="1800" baseline="-25000" dirty="0" err="1" smtClean="0"/>
              <a:t>primary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= 16</a:t>
            </a:r>
            <a:endParaRPr lang="en-US" sz="1800" baseline="-25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699396" y="4615160"/>
            <a:ext cx="133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Z</a:t>
            </a:r>
            <a:r>
              <a:rPr lang="en-US" sz="1800" baseline="-25000" dirty="0" err="1" smtClean="0"/>
              <a:t>primary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= 12</a:t>
            </a:r>
            <a:endParaRPr lang="en-US" sz="1800" baseline="-25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11560" y="2956882"/>
            <a:ext cx="2080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is not measured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393044"/>
              </p:ext>
            </p:extLst>
          </p:nvPr>
        </p:nvGraphicFramePr>
        <p:xfrm>
          <a:off x="107503" y="2924944"/>
          <a:ext cx="61017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8" name="…quation" r:id="rId11" imgW="292100" imgH="241300" progId="Equation.3">
                  <p:embed/>
                </p:oleObj>
              </mc:Choice>
              <mc:Fallback>
                <p:oleObj name="…quation" r:id="rId11" imgW="292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503" y="2924944"/>
                        <a:ext cx="610173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276451"/>
              </p:ext>
            </p:extLst>
          </p:nvPr>
        </p:nvGraphicFramePr>
        <p:xfrm>
          <a:off x="683568" y="5367178"/>
          <a:ext cx="1621583" cy="470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9" name="…quation" r:id="rId13" imgW="876300" imgH="254000" progId="Equation.3">
                  <p:embed/>
                </p:oleObj>
              </mc:Choice>
              <mc:Fallback>
                <p:oleObj name="…quation" r:id="rId13" imgW="876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3568" y="5367178"/>
                        <a:ext cx="1621583" cy="470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179512" y="5765194"/>
            <a:ext cx="3663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Can be used as an observable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6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62" y="2276872"/>
            <a:ext cx="5316750" cy="3600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6" y="332656"/>
            <a:ext cx="8892480" cy="515144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Symmetry energy from primary fragments 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9897-9D07-E44D-AF22-987264E68764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626473"/>
              </p:ext>
            </p:extLst>
          </p:nvPr>
        </p:nvGraphicFramePr>
        <p:xfrm>
          <a:off x="1763688" y="1268760"/>
          <a:ext cx="5803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1" name="Équation" r:id="rId4" imgW="2463800" imgH="393700" progId="Equation.3">
                  <p:embed/>
                </p:oleObj>
              </mc:Choice>
              <mc:Fallback>
                <p:oleObj name="Équation" r:id="rId4" imgW="2463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268760"/>
                        <a:ext cx="5803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495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9897-9D07-E44D-AF22-987264E6876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Image 6" descr="Csym40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29200"/>
            <a:ext cx="5308475" cy="36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080120"/>
          </a:xfrm>
        </p:spPr>
        <p:txBody>
          <a:bodyPr/>
          <a:lstStyle/>
          <a:p>
            <a:r>
              <a:rPr lang="en-US" sz="3200" smtClean="0">
                <a:solidFill>
                  <a:srgbClr val="800000"/>
                </a:solidFill>
              </a:rPr>
              <a:t>Preliminary results on </a:t>
            </a:r>
            <a:br>
              <a:rPr lang="en-US" sz="3200" smtClean="0">
                <a:solidFill>
                  <a:srgbClr val="800000"/>
                </a:solidFill>
              </a:rPr>
            </a:br>
            <a:r>
              <a:rPr lang="en-US" sz="3200" smtClean="0">
                <a:solidFill>
                  <a:srgbClr val="800000"/>
                </a:solidFill>
              </a:rPr>
              <a:t>Symmetry energy </a:t>
            </a:r>
            <a:endParaRPr lang="en-US" sz="3200">
              <a:solidFill>
                <a:srgbClr val="8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40560" y="1772816"/>
            <a:ext cx="3923928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Esym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smtClean="0">
                <a:solidFill>
                  <a:srgbClr val="0000FF"/>
                </a:solidFill>
              </a:rPr>
              <a:t>T for Apr and Apr-</a:t>
            </a:r>
            <a:r>
              <a:rPr lang="en-US" sz="2000" dirty="0" err="1" smtClean="0">
                <a:solidFill>
                  <a:srgbClr val="0000FF"/>
                </a:solidFill>
              </a:rPr>
              <a:t>Nn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are similar; for 40Ca+40Ca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As expected different for A</a:t>
            </a:r>
            <a:r>
              <a:rPr lang="en-US" sz="2000" baseline="-25000" dirty="0" smtClean="0">
                <a:solidFill>
                  <a:srgbClr val="0000FF"/>
                </a:solidFill>
              </a:rPr>
              <a:t>PLF</a:t>
            </a:r>
          </a:p>
          <a:p>
            <a:endParaRPr lang="en-US" sz="2000" baseline="-25000" dirty="0">
              <a:solidFill>
                <a:srgbClr val="0000FF"/>
              </a:solidFill>
            </a:endParaRPr>
          </a:p>
          <a:p>
            <a:r>
              <a:rPr lang="en-US" sz="2000" dirty="0" err="1" smtClean="0">
                <a:solidFill>
                  <a:srgbClr val="0000FF"/>
                </a:solidFill>
              </a:rPr>
              <a:t>Esym</a:t>
            </a:r>
            <a:r>
              <a:rPr lang="en-US" sz="2000" dirty="0" smtClean="0">
                <a:solidFill>
                  <a:srgbClr val="0000FF"/>
                </a:solidFill>
              </a:rPr>
              <a:t>/T = 10, </a:t>
            </a:r>
            <a:r>
              <a:rPr lang="en-US" sz="2000" dirty="0" err="1" smtClean="0">
                <a:solidFill>
                  <a:srgbClr val="0000FF"/>
                </a:solidFill>
              </a:rPr>
              <a:t>Zpr</a:t>
            </a:r>
            <a:r>
              <a:rPr lang="en-US" sz="2000" dirty="0" smtClean="0">
                <a:solidFill>
                  <a:srgbClr val="0000FF"/>
                </a:solidFill>
              </a:rPr>
              <a:t> = 20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is compatible with </a:t>
            </a:r>
            <a:r>
              <a:rPr lang="en-US" sz="2000" dirty="0" err="1" smtClean="0">
                <a:solidFill>
                  <a:srgbClr val="0000FF"/>
                </a:solidFill>
              </a:rPr>
              <a:t>Esym</a:t>
            </a:r>
            <a:r>
              <a:rPr lang="en-US" sz="2000" dirty="0" smtClean="0">
                <a:solidFill>
                  <a:srgbClr val="0000FF"/>
                </a:solidFill>
              </a:rPr>
              <a:t>=27 MeV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if one assumes T=2.5 MeV, and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density close to the saturation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Need to estimate the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temperatures for the other </a:t>
            </a:r>
            <a:r>
              <a:rPr lang="en-US" sz="2000" dirty="0" err="1" smtClean="0">
                <a:solidFill>
                  <a:srgbClr val="0000FF"/>
                </a:solidFill>
              </a:rPr>
              <a:t>Zpr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from </a:t>
            </a:r>
            <a:r>
              <a:rPr lang="en-US" sz="2000" dirty="0" err="1" smtClean="0">
                <a:solidFill>
                  <a:srgbClr val="0000FF"/>
                </a:solidFill>
              </a:rPr>
              <a:t>Ek</a:t>
            </a:r>
            <a:r>
              <a:rPr lang="en-US" sz="2000" dirty="0" smtClean="0">
                <a:solidFill>
                  <a:srgbClr val="0000FF"/>
                </a:solidFill>
              </a:rPr>
              <a:t> of LCP or other </a:t>
            </a:r>
            <a:r>
              <a:rPr lang="en-US" sz="2000" dirty="0" err="1" smtClean="0">
                <a:solidFill>
                  <a:srgbClr val="0000FF"/>
                </a:solidFill>
              </a:rPr>
              <a:t>thermom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0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947192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Production cross section of exotic nuclei 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beyond the p-drip line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Espace réservé du graphique 6" descr="EURISOL_4040Plf.eps"/>
          <p:cNvPicPr>
            <a:picLocks noGrp="1" noChangeAspect="1"/>
          </p:cNvPicPr>
          <p:nvPr>
            <p:ph type="chart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" b="3644"/>
          <a:stretch/>
        </p:blipFill>
        <p:spPr>
          <a:xfrm>
            <a:off x="0" y="1268760"/>
            <a:ext cx="5743866" cy="360000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9897-9D07-E44D-AF22-987264E6876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Image 7" descr="EURISOL_4040Primar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88840"/>
            <a:ext cx="5315624" cy="3600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55576" y="5445224"/>
            <a:ext cx="3418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Decay modes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CP, n,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… spectroscopy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88224" y="1484784"/>
            <a:ext cx="1607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FF"/>
                </a:solidFill>
              </a:rPr>
              <a:t>40</a:t>
            </a:r>
            <a:r>
              <a:rPr lang="en-US" dirty="0" smtClean="0">
                <a:solidFill>
                  <a:srgbClr val="0000FF"/>
                </a:solidFill>
              </a:rPr>
              <a:t>Ca+</a:t>
            </a:r>
            <a:r>
              <a:rPr lang="en-US" baseline="30000" dirty="0" smtClean="0">
                <a:solidFill>
                  <a:srgbClr val="0000FF"/>
                </a:solidFill>
              </a:rPr>
              <a:t>40</a:t>
            </a:r>
            <a:r>
              <a:rPr lang="en-US" dirty="0" smtClean="0">
                <a:solidFill>
                  <a:srgbClr val="0000FF"/>
                </a:solidFill>
              </a:rPr>
              <a:t>Ca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42557" y="1916832"/>
            <a:ext cx="74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PLF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081442" y="3068960"/>
            <a:ext cx="121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5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9897-9D07-E44D-AF22-987264E6876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Image 6" descr="EURISOL_4848Plf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5315625" cy="3600000"/>
          </a:xfrm>
          <a:prstGeom prst="rect">
            <a:avLst/>
          </a:prstGeom>
        </p:spPr>
      </p:pic>
      <p:pic>
        <p:nvPicPr>
          <p:cNvPr id="8" name="Image 7" descr="EURISOL_4848Primar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58" y="2565306"/>
            <a:ext cx="5315622" cy="3599998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947192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Production cross section of exotic nuclei 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beyond the drip lines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88224" y="1484784"/>
            <a:ext cx="1607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FF"/>
                </a:solidFill>
              </a:rPr>
              <a:t>48</a:t>
            </a:r>
            <a:r>
              <a:rPr lang="en-US" dirty="0" smtClean="0">
                <a:solidFill>
                  <a:srgbClr val="0000FF"/>
                </a:solidFill>
              </a:rPr>
              <a:t>Ca+</a:t>
            </a:r>
            <a:r>
              <a:rPr lang="en-US" baseline="30000" dirty="0" smtClean="0">
                <a:solidFill>
                  <a:srgbClr val="0000FF"/>
                </a:solidFill>
              </a:rPr>
              <a:t>48</a:t>
            </a:r>
            <a:r>
              <a:rPr lang="en-US" dirty="0" smtClean="0">
                <a:solidFill>
                  <a:srgbClr val="0000FF"/>
                </a:solidFill>
              </a:rPr>
              <a:t>Ca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86573" y="1484784"/>
            <a:ext cx="74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PLF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225458" y="3212976"/>
            <a:ext cx="121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6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260648"/>
            <a:ext cx="7772400" cy="515144"/>
          </a:xfrm>
        </p:spPr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</a:rPr>
              <a:t>Spectroscopy of </a:t>
            </a:r>
            <a:r>
              <a:rPr lang="en-US" sz="3200" baseline="30000" dirty="0" smtClean="0">
                <a:solidFill>
                  <a:srgbClr val="800000"/>
                </a:solidFill>
              </a:rPr>
              <a:t>29</a:t>
            </a:r>
            <a:r>
              <a:rPr lang="en-US" sz="3200" dirty="0" smtClean="0">
                <a:solidFill>
                  <a:srgbClr val="800000"/>
                </a:solidFill>
              </a:rPr>
              <a:t>Si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72B4-5FFC-BB4C-851D-C5CBE9DFB42C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179512" y="980728"/>
            <a:ext cx="4536960" cy="3744416"/>
            <a:chOff x="539552" y="1916832"/>
            <a:chExt cx="4536960" cy="3744416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2061248"/>
              <a:ext cx="4536960" cy="360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91680" y="1916832"/>
              <a:ext cx="17473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/>
                <a:t>29</a:t>
              </a:r>
              <a:r>
                <a:rPr lang="en-US" dirty="0"/>
                <a:t>Si(</a:t>
              </a:r>
              <a:r>
                <a:rPr lang="en-US" dirty="0" err="1"/>
                <a:t>p</a:t>
              </a:r>
              <a:r>
                <a:rPr lang="en-US" dirty="0" err="1" smtClean="0"/>
                <a:t>,</a:t>
              </a:r>
              <a:r>
                <a:rPr lang="en-US" dirty="0" err="1" smtClean="0">
                  <a:latin typeface="Symbol" charset="2"/>
                  <a:cs typeface="Symbol" charset="2"/>
                </a:rPr>
                <a:t>g</a:t>
              </a:r>
              <a:r>
                <a:rPr lang="en-US" dirty="0" smtClean="0"/>
                <a:t>)</a:t>
              </a:r>
              <a:r>
                <a:rPr lang="en-US" baseline="30000" dirty="0"/>
                <a:t>30</a:t>
              </a:r>
              <a:r>
                <a:rPr lang="en-US" dirty="0"/>
                <a:t>P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35896" y="2636912"/>
              <a:ext cx="8063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>
                  <a:solidFill>
                    <a:srgbClr val="FF0000"/>
                  </a:solidFill>
                </a:rPr>
                <a:t>29</a:t>
              </a:r>
              <a:r>
                <a:rPr lang="en-US" dirty="0">
                  <a:solidFill>
                    <a:srgbClr val="FF0000"/>
                  </a:solidFill>
                </a:rPr>
                <a:t>Si*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7504" y="47971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aseline="30000" dirty="0"/>
              <a:t>32</a:t>
            </a:r>
            <a:r>
              <a:rPr lang="en-US" sz="2000" dirty="0"/>
              <a:t>P-&gt;p+</a:t>
            </a:r>
            <a:r>
              <a:rPr lang="en-US" sz="2000" baseline="30000" dirty="0"/>
              <a:t>31</a:t>
            </a:r>
            <a:r>
              <a:rPr lang="en-US" sz="2000" dirty="0"/>
              <a:t>Si*</a:t>
            </a:r>
          </a:p>
          <a:p>
            <a:r>
              <a:rPr lang="en-US" sz="2000" dirty="0" smtClean="0"/>
              <a:t>	        -</a:t>
            </a:r>
            <a:r>
              <a:rPr lang="en-US" sz="2000" dirty="0"/>
              <a:t>&gt;n+ </a:t>
            </a:r>
            <a:r>
              <a:rPr lang="en-US" sz="2000" baseline="30000" dirty="0"/>
              <a:t>30</a:t>
            </a:r>
            <a:r>
              <a:rPr lang="en-US" sz="2000" dirty="0"/>
              <a:t>Si*</a:t>
            </a:r>
          </a:p>
          <a:p>
            <a:r>
              <a:rPr lang="en-US" sz="2000" dirty="0" smtClean="0"/>
              <a:t>			-</a:t>
            </a:r>
            <a:r>
              <a:rPr lang="en-US" sz="2000" dirty="0"/>
              <a:t>&gt;</a:t>
            </a:r>
            <a:r>
              <a:rPr lang="en-US" sz="2000" baseline="30000" dirty="0"/>
              <a:t>29</a:t>
            </a:r>
            <a:r>
              <a:rPr lang="en-US" sz="2000" dirty="0"/>
              <a:t>Si*+n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36504" y="220486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Experimental reconstruction</a:t>
            </a:r>
          </a:p>
          <a:p>
            <a:r>
              <a:rPr lang="en-US" dirty="0">
                <a:solidFill>
                  <a:srgbClr val="0000FF"/>
                </a:solidFill>
              </a:rPr>
              <a:t>(correlation techniques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Study </a:t>
            </a:r>
            <a:r>
              <a:rPr lang="en-US" dirty="0">
                <a:solidFill>
                  <a:srgbClr val="0000FF"/>
                </a:solidFill>
              </a:rPr>
              <a:t>excited states of exotic </a:t>
            </a:r>
            <a:r>
              <a:rPr lang="en-US" dirty="0" smtClean="0">
                <a:solidFill>
                  <a:srgbClr val="0000FF"/>
                </a:solidFill>
              </a:rPr>
              <a:t>nuclei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Study cluster states in nuclei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(in progress)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29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u contenu 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4896544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Exploration of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400" baseline="-25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sym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Symbol" charset="0"/>
                <a:ea typeface="ＭＳ Ｐゴシック" charset="0"/>
                <a:cs typeface="Symbol" charset="0"/>
              </a:rPr>
              <a:t>r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) with HI-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Collisions</a:t>
            </a:r>
          </a:p>
          <a:p>
            <a:pPr eaLnBrk="1" hangingPunct="1"/>
            <a:r>
              <a:rPr lang="en-US" sz="24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Observable : isotopic distribution of frag supported by SMF and AMD calculations</a:t>
            </a:r>
            <a:endParaRPr lang="en-US" sz="24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Accessing the symmetry energy 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 eaLnBrk="1" hangingPunct="1"/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Take into account the secondary effects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isospin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dependence of level density parameter should be studied. </a:t>
            </a:r>
            <a:r>
              <a:rPr lang="en-US" sz="2000" dirty="0" smtClean="0">
                <a:solidFill>
                  <a:srgbClr val="F4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conclusion of </a:t>
            </a:r>
            <a:r>
              <a:rPr lang="en-US" sz="2000" dirty="0" err="1" smtClean="0">
                <a:solidFill>
                  <a:srgbClr val="F4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Esym</a:t>
            </a:r>
            <a:r>
              <a:rPr lang="en-US" sz="2000" dirty="0" smtClean="0">
                <a:solidFill>
                  <a:srgbClr val="F4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depends on level density parameter</a:t>
            </a:r>
            <a:endParaRPr lang="en-US" sz="2000" dirty="0">
              <a:solidFill>
                <a:srgbClr val="F4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Primary experimental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isotopic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distributions</a:t>
            </a:r>
          </a:p>
          <a:p>
            <a:pPr lvl="2" eaLnBrk="1" hangingPunct="1"/>
            <a:r>
              <a:rPr lang="en-US" sz="1400" dirty="0" err="1" smtClean="0">
                <a:solidFill>
                  <a:srgbClr val="F40000"/>
                </a:solidFill>
                <a:latin typeface="Arial" charset="0"/>
                <a:ea typeface="ＭＳ Ｐゴシック" charset="0"/>
              </a:rPr>
              <a:t>Zprimay</a:t>
            </a:r>
            <a:r>
              <a:rPr lang="en-US" sz="1400" dirty="0" smtClean="0">
                <a:solidFill>
                  <a:srgbClr val="F4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distributions were reconstructed experimentally</a:t>
            </a:r>
          </a:p>
          <a:p>
            <a:pPr lvl="2" eaLnBrk="1" hangingPunct="1"/>
            <a:r>
              <a:rPr lang="en-US" sz="1400" dirty="0" err="1" smtClean="0">
                <a:solidFill>
                  <a:srgbClr val="F40000"/>
                </a:solidFill>
                <a:latin typeface="Arial" charset="0"/>
                <a:ea typeface="ＭＳ Ｐゴシック" charset="0"/>
              </a:rPr>
              <a:t>Aprimary</a:t>
            </a:r>
            <a:r>
              <a:rPr lang="en-US" sz="1400" dirty="0" smtClean="0">
                <a:solidFill>
                  <a:srgbClr val="F40000"/>
                </a:solidFill>
                <a:latin typeface="Arial" charset="0"/>
                <a:ea typeface="ＭＳ Ｐゴシック" charset="0"/>
              </a:rPr>
              <a:t> – neutrons </a:t>
            </a:r>
            <a:r>
              <a:rPr lang="en-US" sz="140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distributions reconstructed exp. but need to take into account the effect of neutron emission on the Apr – neutrons distributions </a:t>
            </a:r>
          </a:p>
          <a:p>
            <a:pPr eaLnBrk="1" hangingPunct="1"/>
            <a:r>
              <a:rPr lang="en-US" sz="20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Esym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was extracted for </a:t>
            </a:r>
            <a:r>
              <a:rPr lang="en-US" sz="2000" baseline="3000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40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Ca+</a:t>
            </a:r>
            <a:r>
              <a:rPr lang="en-US" sz="2000" baseline="3000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40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Ca : </a:t>
            </a:r>
            <a:r>
              <a:rPr lang="en-US" sz="2000" dirty="0" smtClean="0">
                <a:solidFill>
                  <a:srgbClr val="F40000"/>
                </a:solidFill>
                <a:latin typeface="Arial" charset="0"/>
                <a:ea typeface="ＭＳ Ｐゴシック" charset="0"/>
              </a:rPr>
              <a:t>work is in progress for the n-rich systems</a:t>
            </a:r>
          </a:p>
          <a:p>
            <a:pPr eaLnBrk="1" hangingPunct="1"/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Spectroscopy of exotic nuclei beyond the drip lines</a:t>
            </a:r>
            <a:endParaRPr lang="en-US" sz="2000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US" sz="28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smtClean="0"/>
              <a:t>IWNDT, CollegeStation 2013</a:t>
            </a:r>
            <a:endParaRPr lang="en-US" sz="1400"/>
          </a:p>
        </p:txBody>
      </p:sp>
      <p:sp>
        <p:nvSpPr>
          <p:cNvPr id="6758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/>
              <a:t>A. Chbihi</a:t>
            </a:r>
            <a:endParaRPr lang="en-US" sz="1400"/>
          </a:p>
        </p:txBody>
      </p:sp>
      <p:sp>
        <p:nvSpPr>
          <p:cNvPr id="6758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F91EA8-0CDF-5443-A2BB-D6E98AC5D2CB}" type="slidenum">
              <a:rPr lang="en-US" sz="1400"/>
              <a:pPr/>
              <a:t>26</a:t>
            </a:fld>
            <a:endParaRPr lang="en-US" sz="1400"/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620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347972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a date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smtClean="0"/>
              <a:t>IWNDT, CollegeStation 2013</a:t>
            </a:r>
            <a:endParaRPr lang="en-US" sz="1400"/>
          </a:p>
        </p:txBody>
      </p:sp>
      <p:sp>
        <p:nvSpPr>
          <p:cNvPr id="68611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/>
              <a:t>A. Chbihi</a:t>
            </a:r>
            <a:endParaRPr lang="en-US" sz="140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A25DD7-3B10-DF42-B28C-73D798B397F1}" type="slidenum">
              <a:rPr lang="en-US" sz="1400"/>
              <a:pPr/>
              <a:t>27</a:t>
            </a:fld>
            <a:endParaRPr lang="en-US" sz="1400"/>
          </a:p>
        </p:txBody>
      </p:sp>
      <p:sp>
        <p:nvSpPr>
          <p:cNvPr id="68613" name="Text Box 2"/>
          <p:cNvSpPr txBox="1">
            <a:spLocks noChangeArrowheads="1"/>
          </p:cNvSpPr>
          <p:nvPr/>
        </p:nvSpPr>
        <p:spPr bwMode="auto">
          <a:xfrm>
            <a:off x="457200" y="44450"/>
            <a:ext cx="83058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chemeClr val="accent2"/>
                </a:solidFill>
                <a:latin typeface="Times" charset="0"/>
              </a:rPr>
              <a:t>A. Chbihi, G. Verde,  J.D. Frankland, J. Moisan, B. Sorgunlu, F. Rejmund, M. Rejmund,  J.P. Wieleczko, </a:t>
            </a:r>
          </a:p>
          <a:p>
            <a:pPr algn="ctr"/>
            <a:r>
              <a:rPr lang="en-US" sz="1400">
                <a:solidFill>
                  <a:schemeClr val="accent2"/>
                </a:solidFill>
                <a:latin typeface="Times" charset="0"/>
              </a:rPr>
              <a:t>Sarmishtha Bhattacharya, P. Napolitani</a:t>
            </a:r>
          </a:p>
          <a:p>
            <a:pPr algn="ctr"/>
            <a:r>
              <a:rPr lang="it-IT" sz="1400">
                <a:solidFill>
                  <a:schemeClr val="accent2"/>
                </a:solidFill>
                <a:latin typeface="Times" charset="0"/>
              </a:rPr>
              <a:t>GANIL, CEA, IN2P3</a:t>
            </a:r>
            <a:r>
              <a:rPr lang="fr-FR" sz="1400">
                <a:solidFill>
                  <a:schemeClr val="accent2"/>
                </a:solidFill>
                <a:latin typeface="Times" charset="0"/>
                <a:cs typeface="Lucida Grande" charset="0"/>
              </a:rPr>
              <a:t>‑</a:t>
            </a:r>
            <a:r>
              <a:rPr lang="it-IT" sz="1400">
                <a:solidFill>
                  <a:schemeClr val="accent2"/>
                </a:solidFill>
                <a:latin typeface="Times" charset="0"/>
              </a:rPr>
              <a:t>CNRS, </a:t>
            </a:r>
            <a:r>
              <a:rPr lang="it-IT" sz="1400">
                <a:solidFill>
                  <a:srgbClr val="CC0000"/>
                </a:solidFill>
                <a:latin typeface="Times" charset="0"/>
              </a:rPr>
              <a:t>FRANCE</a:t>
            </a:r>
          </a:p>
          <a:p>
            <a:pPr algn="ctr"/>
            <a:r>
              <a:rPr lang="it-IT" sz="1400">
                <a:solidFill>
                  <a:schemeClr val="accent2"/>
                </a:solidFill>
                <a:latin typeface="Times" charset="0"/>
              </a:rPr>
              <a:t>INFN, Catania, </a:t>
            </a:r>
            <a:r>
              <a:rPr lang="it-IT" sz="1400">
                <a:solidFill>
                  <a:srgbClr val="CC0000"/>
                </a:solidFill>
                <a:latin typeface="Times" charset="0"/>
              </a:rPr>
              <a:t>ITALY</a:t>
            </a:r>
          </a:p>
          <a:p>
            <a:pPr algn="ctr"/>
            <a:r>
              <a:rPr lang="en-US" sz="1400">
                <a:solidFill>
                  <a:srgbClr val="008000"/>
                </a:solidFill>
                <a:latin typeface="Times" charset="0"/>
              </a:rPr>
              <a:t>E. Bonnet, B. Borderie, E. Galichet, N. Le Neindre, M.F. Rivet</a:t>
            </a:r>
          </a:p>
          <a:p>
            <a:pPr algn="ctr"/>
            <a:r>
              <a:rPr lang="en-US" sz="1400" i="1">
                <a:solidFill>
                  <a:srgbClr val="008000"/>
                </a:solidFill>
                <a:latin typeface="Times" charset="0"/>
              </a:rPr>
              <a:t>IPN Orsay, </a:t>
            </a:r>
            <a:r>
              <a:rPr lang="en-US" sz="1400">
                <a:solidFill>
                  <a:srgbClr val="008000"/>
                </a:solidFill>
                <a:latin typeface="Times" charset="0"/>
              </a:rPr>
              <a:t>IN2P3</a:t>
            </a:r>
            <a:r>
              <a:rPr lang="fr-FR" sz="1400">
                <a:solidFill>
                  <a:srgbClr val="008000"/>
                </a:solidFill>
                <a:latin typeface="Times" charset="0"/>
                <a:cs typeface="Lucida Grande" charset="0"/>
              </a:rPr>
              <a:t>‑</a:t>
            </a:r>
            <a:r>
              <a:rPr lang="en-US" sz="1400">
                <a:solidFill>
                  <a:srgbClr val="008000"/>
                </a:solidFill>
                <a:latin typeface="Times" charset="0"/>
              </a:rPr>
              <a:t>CNRS, </a:t>
            </a:r>
            <a:r>
              <a:rPr lang="en-US" sz="1400">
                <a:solidFill>
                  <a:srgbClr val="CC0000"/>
                </a:solidFill>
                <a:latin typeface="Times" charset="0"/>
              </a:rPr>
              <a:t>FRANCE</a:t>
            </a:r>
          </a:p>
          <a:p>
            <a:pPr algn="ctr"/>
            <a:r>
              <a:rPr lang="en-US" sz="1400">
                <a:solidFill>
                  <a:schemeClr val="accent2"/>
                </a:solidFill>
                <a:latin typeface="Times" charset="0"/>
              </a:rPr>
              <a:t> R. Dayras, L. Nalpas, C. Volant</a:t>
            </a:r>
          </a:p>
          <a:p>
            <a:pPr algn="ctr"/>
            <a:r>
              <a:rPr lang="en-US" sz="1400" i="1">
                <a:solidFill>
                  <a:schemeClr val="accent2"/>
                </a:solidFill>
                <a:latin typeface="Times" charset="0"/>
              </a:rPr>
              <a:t>DAPNIA/SPhN, CE</a:t>
            </a:r>
            <a:r>
              <a:rPr lang="en-US" sz="1400">
                <a:solidFill>
                  <a:schemeClr val="accent2"/>
                </a:solidFill>
                <a:latin typeface="Times" charset="0"/>
              </a:rPr>
              <a:t>A Saclay, </a:t>
            </a:r>
            <a:r>
              <a:rPr lang="en-US" sz="1400">
                <a:solidFill>
                  <a:srgbClr val="CC0000"/>
                </a:solidFill>
                <a:latin typeface="Times" charset="0"/>
              </a:rPr>
              <a:t>FRANCE</a:t>
            </a:r>
          </a:p>
          <a:p>
            <a:pPr algn="ctr"/>
            <a:r>
              <a:rPr lang="en-US" sz="1400">
                <a:solidFill>
                  <a:srgbClr val="008000"/>
                </a:solidFill>
                <a:latin typeface="Times" charset="0"/>
              </a:rPr>
              <a:t>D. Guinet, P. Lautesse</a:t>
            </a:r>
          </a:p>
          <a:p>
            <a:pPr algn="ctr"/>
            <a:r>
              <a:rPr lang="en-US" sz="1400">
                <a:solidFill>
                  <a:srgbClr val="008000"/>
                </a:solidFill>
                <a:latin typeface="Times" charset="0"/>
              </a:rPr>
              <a:t>Institut de Physique Nucléaire, </a:t>
            </a:r>
            <a:r>
              <a:rPr lang="en-US" sz="1400" i="1">
                <a:solidFill>
                  <a:srgbClr val="008000"/>
                </a:solidFill>
                <a:latin typeface="Times" charset="0"/>
              </a:rPr>
              <a:t>IN2P3</a:t>
            </a:r>
            <a:r>
              <a:rPr lang="fr-FR" sz="1400" i="1">
                <a:solidFill>
                  <a:srgbClr val="008000"/>
                </a:solidFill>
                <a:latin typeface="Times" charset="0"/>
                <a:cs typeface="Lucida Grande" charset="0"/>
              </a:rPr>
              <a:t>‑</a:t>
            </a:r>
            <a:r>
              <a:rPr lang="en-US" sz="1400" i="1">
                <a:solidFill>
                  <a:srgbClr val="008000"/>
                </a:solidFill>
                <a:latin typeface="Times" charset="0"/>
              </a:rPr>
              <a:t>CNRS et </a:t>
            </a:r>
            <a:r>
              <a:rPr lang="en-US" sz="1400">
                <a:solidFill>
                  <a:srgbClr val="008000"/>
                </a:solidFill>
                <a:latin typeface="Times" charset="0"/>
              </a:rPr>
              <a:t>Université, Caen Cedex, </a:t>
            </a:r>
            <a:r>
              <a:rPr lang="en-US" sz="1400">
                <a:solidFill>
                  <a:srgbClr val="CC0000"/>
                </a:solidFill>
                <a:latin typeface="Times" charset="0"/>
              </a:rPr>
              <a:t>FRANCE</a:t>
            </a:r>
          </a:p>
          <a:p>
            <a:pPr algn="ctr"/>
            <a:r>
              <a:rPr lang="en-US" sz="1400">
                <a:solidFill>
                  <a:schemeClr val="accent2"/>
                </a:solidFill>
                <a:latin typeface="Times" charset="0"/>
              </a:rPr>
              <a:t>R. Bougault, O. Lopez, B. Tamain, E. Vient</a:t>
            </a:r>
          </a:p>
          <a:p>
            <a:pPr algn="ctr"/>
            <a:r>
              <a:rPr lang="en-US" sz="1400">
                <a:solidFill>
                  <a:schemeClr val="accent2"/>
                </a:solidFill>
                <a:latin typeface="Times" charset="0"/>
              </a:rPr>
              <a:t>LPC. </a:t>
            </a:r>
            <a:r>
              <a:rPr lang="en-US" sz="1400" i="1">
                <a:solidFill>
                  <a:schemeClr val="accent2"/>
                </a:solidFill>
                <a:latin typeface="Times" charset="0"/>
              </a:rPr>
              <a:t>IN2P3</a:t>
            </a:r>
            <a:r>
              <a:rPr lang="fr-FR" sz="1400" i="1">
                <a:solidFill>
                  <a:schemeClr val="accent2"/>
                </a:solidFill>
                <a:latin typeface="Times" charset="0"/>
                <a:cs typeface="Lucida Grande" charset="0"/>
              </a:rPr>
              <a:t>‑</a:t>
            </a:r>
            <a:r>
              <a:rPr lang="en-US" sz="1400" i="1">
                <a:solidFill>
                  <a:schemeClr val="accent2"/>
                </a:solidFill>
                <a:latin typeface="Times" charset="0"/>
              </a:rPr>
              <a:t>CNRS. ENSICAEN et </a:t>
            </a:r>
            <a:r>
              <a:rPr lang="en-US" sz="1400">
                <a:solidFill>
                  <a:schemeClr val="accent2"/>
                </a:solidFill>
                <a:latin typeface="Times" charset="0"/>
              </a:rPr>
              <a:t>Université, Caen Cedex, </a:t>
            </a:r>
            <a:r>
              <a:rPr lang="en-US" sz="1400">
                <a:solidFill>
                  <a:srgbClr val="CC0000"/>
                </a:solidFill>
                <a:latin typeface="Times" charset="0"/>
              </a:rPr>
              <a:t>FRANCE</a:t>
            </a:r>
          </a:p>
          <a:p>
            <a:pPr algn="ctr"/>
            <a:r>
              <a:rPr lang="it-IT" sz="1400">
                <a:solidFill>
                  <a:srgbClr val="008000"/>
                </a:solidFill>
                <a:latin typeface="Times" charset="0"/>
              </a:rPr>
              <a:t>A. Ono</a:t>
            </a:r>
          </a:p>
          <a:p>
            <a:pPr algn="ctr"/>
            <a:r>
              <a:rPr lang="it-IT" sz="1400">
                <a:solidFill>
                  <a:srgbClr val="008000"/>
                </a:solidFill>
                <a:latin typeface="Times" charset="0"/>
              </a:rPr>
              <a:t>Department of Physics, Tohoku University, Sendai, </a:t>
            </a:r>
            <a:r>
              <a:rPr lang="it-IT" sz="1400">
                <a:solidFill>
                  <a:srgbClr val="CC0000"/>
                </a:solidFill>
                <a:latin typeface="Times" charset="0"/>
              </a:rPr>
              <a:t>JAPAN</a:t>
            </a:r>
            <a:endParaRPr lang="en-US" sz="1400">
              <a:solidFill>
                <a:srgbClr val="CC0000"/>
              </a:solidFill>
              <a:latin typeface="Times" charset="0"/>
            </a:endParaRPr>
          </a:p>
          <a:p>
            <a:pPr algn="ctr"/>
            <a:r>
              <a:rPr lang="en-US" sz="1400">
                <a:solidFill>
                  <a:schemeClr val="accent2"/>
                </a:solidFill>
                <a:latin typeface="Times" charset="0"/>
              </a:rPr>
              <a:t>R. Roy</a:t>
            </a:r>
          </a:p>
          <a:p>
            <a:pPr algn="ctr"/>
            <a:r>
              <a:rPr lang="en-US" sz="1400">
                <a:solidFill>
                  <a:schemeClr val="accent2"/>
                </a:solidFill>
                <a:latin typeface="Times" charset="0"/>
              </a:rPr>
              <a:t>Univer</a:t>
            </a:r>
            <a:r>
              <a:rPr lang="it-IT" sz="1400">
                <a:solidFill>
                  <a:schemeClr val="accent2"/>
                </a:solidFill>
                <a:latin typeface="Times" charset="0"/>
              </a:rPr>
              <a:t>sité de Laval, Quebec, </a:t>
            </a:r>
            <a:r>
              <a:rPr lang="it-IT" sz="1400">
                <a:solidFill>
                  <a:srgbClr val="CC0000"/>
                </a:solidFill>
                <a:latin typeface="Times" charset="0"/>
              </a:rPr>
              <a:t>CANADA</a:t>
            </a:r>
          </a:p>
          <a:p>
            <a:pPr algn="ctr"/>
            <a:r>
              <a:rPr lang="it-IT" sz="1400">
                <a:solidFill>
                  <a:srgbClr val="008000"/>
                </a:solidFill>
                <a:latin typeface="Times" charset="0"/>
              </a:rPr>
              <a:t>W. Trautmann, J. Lukasik</a:t>
            </a:r>
          </a:p>
          <a:p>
            <a:pPr algn="ctr"/>
            <a:r>
              <a:rPr lang="it-IT" sz="1400">
                <a:solidFill>
                  <a:srgbClr val="008000"/>
                </a:solidFill>
                <a:latin typeface="Times" charset="0"/>
              </a:rPr>
              <a:t>GSI, </a:t>
            </a:r>
            <a:r>
              <a:rPr lang="en-US" sz="1400">
                <a:solidFill>
                  <a:srgbClr val="008000"/>
                </a:solidFill>
                <a:latin typeface="Times" charset="0"/>
              </a:rPr>
              <a:t>D-64291 Darmstadt, </a:t>
            </a:r>
            <a:r>
              <a:rPr lang="en-US" sz="1400">
                <a:solidFill>
                  <a:srgbClr val="CC0000"/>
                </a:solidFill>
                <a:latin typeface="Times" charset="0"/>
              </a:rPr>
              <a:t>GERMANY</a:t>
            </a:r>
            <a:endParaRPr lang="it-IT" sz="1400">
              <a:solidFill>
                <a:srgbClr val="CC0000"/>
              </a:solidFill>
              <a:latin typeface="Times" charset="0"/>
            </a:endParaRPr>
          </a:p>
          <a:p>
            <a:pPr algn="ctr"/>
            <a:r>
              <a:rPr lang="it-IT" sz="1400">
                <a:solidFill>
                  <a:schemeClr val="accent2"/>
                </a:solidFill>
                <a:latin typeface="Times" charset="0"/>
              </a:rPr>
              <a:t>E. Rosato, M. Vigilante</a:t>
            </a:r>
          </a:p>
          <a:p>
            <a:pPr algn="ctr"/>
            <a:r>
              <a:rPr lang="it-IT" sz="1400" i="1">
                <a:solidFill>
                  <a:schemeClr val="accent2"/>
                </a:solidFill>
                <a:latin typeface="Times" charset="0"/>
              </a:rPr>
              <a:t>Dipartimento di Scienze </a:t>
            </a:r>
            <a:r>
              <a:rPr lang="it-IT" sz="1400">
                <a:solidFill>
                  <a:schemeClr val="accent2"/>
                </a:solidFill>
                <a:latin typeface="Times" charset="0"/>
              </a:rPr>
              <a:t>Fisiche, Un. Federico II, Napoli, </a:t>
            </a:r>
            <a:r>
              <a:rPr lang="it-IT" sz="1400">
                <a:solidFill>
                  <a:srgbClr val="CC0000"/>
                </a:solidFill>
                <a:latin typeface="Times" charset="0"/>
              </a:rPr>
              <a:t>ITALY</a:t>
            </a:r>
          </a:p>
          <a:p>
            <a:pPr algn="ctr"/>
            <a:r>
              <a:rPr lang="it-IT" sz="1400">
                <a:solidFill>
                  <a:srgbClr val="008000"/>
                </a:solidFill>
                <a:latin typeface="Times" charset="0"/>
              </a:rPr>
              <a:t>M. Bruno, M. D’Agostino, E. Geraci, G. Vannini</a:t>
            </a:r>
            <a:endParaRPr lang="it-IT" sz="1400" u="sng">
              <a:solidFill>
                <a:srgbClr val="008000"/>
              </a:solidFill>
              <a:latin typeface="Times" charset="0"/>
            </a:endParaRPr>
          </a:p>
          <a:p>
            <a:pPr algn="ctr"/>
            <a:r>
              <a:rPr lang="it-IT" sz="1400" i="1">
                <a:solidFill>
                  <a:srgbClr val="008000"/>
                </a:solidFill>
                <a:latin typeface="Times" charset="0"/>
              </a:rPr>
              <a:t>INFN and </a:t>
            </a:r>
            <a:r>
              <a:rPr lang="it-IT" sz="1400">
                <a:solidFill>
                  <a:srgbClr val="008000"/>
                </a:solidFill>
                <a:latin typeface="Times" charset="0"/>
              </a:rPr>
              <a:t>Dipartimento di Fisica, Bologna </a:t>
            </a:r>
            <a:r>
              <a:rPr lang="it-IT" sz="1400">
                <a:solidFill>
                  <a:srgbClr val="CC0000"/>
                </a:solidFill>
                <a:latin typeface="Times" charset="0"/>
              </a:rPr>
              <a:t>ITALY</a:t>
            </a:r>
          </a:p>
          <a:p>
            <a:pPr algn="ctr"/>
            <a:r>
              <a:rPr lang="it-IT" sz="1400">
                <a:solidFill>
                  <a:schemeClr val="accent2"/>
                </a:solidFill>
                <a:latin typeface="Times" charset="0"/>
              </a:rPr>
              <a:t>L. Bardelli, G. Casini, A. Olmi, </a:t>
            </a:r>
            <a:r>
              <a:rPr lang="en-US" sz="1400">
                <a:solidFill>
                  <a:schemeClr val="accent2"/>
                </a:solidFill>
                <a:latin typeface="Times" charset="0"/>
              </a:rPr>
              <a:t>S. Piantelli,</a:t>
            </a:r>
            <a:r>
              <a:rPr lang="it-IT" sz="1400">
                <a:solidFill>
                  <a:schemeClr val="accent2"/>
                </a:solidFill>
                <a:latin typeface="Times" charset="0"/>
              </a:rPr>
              <a:t> G. Poggi</a:t>
            </a:r>
          </a:p>
          <a:p>
            <a:pPr algn="ctr"/>
            <a:r>
              <a:rPr lang="it-IT" sz="1400" i="1">
                <a:solidFill>
                  <a:schemeClr val="accent2"/>
                </a:solidFill>
                <a:latin typeface="Times" charset="0"/>
              </a:rPr>
              <a:t>INFN </a:t>
            </a:r>
            <a:r>
              <a:rPr lang="it-IT" sz="1400">
                <a:solidFill>
                  <a:schemeClr val="accent2"/>
                </a:solidFill>
                <a:latin typeface="Times" charset="0"/>
              </a:rPr>
              <a:t>and Dipartimento di Fisica</a:t>
            </a:r>
            <a:r>
              <a:rPr lang="it-IT" sz="1400" i="1">
                <a:solidFill>
                  <a:schemeClr val="accent2"/>
                </a:solidFill>
                <a:latin typeface="Times" charset="0"/>
              </a:rPr>
              <a:t>, Firenze,</a:t>
            </a:r>
            <a:r>
              <a:rPr lang="it-IT" sz="1400">
                <a:solidFill>
                  <a:srgbClr val="CC0000"/>
                </a:solidFill>
                <a:latin typeface="Times" charset="0"/>
              </a:rPr>
              <a:t>ITALY</a:t>
            </a:r>
          </a:p>
          <a:p>
            <a:pPr algn="ctr"/>
            <a:r>
              <a:rPr lang="it-IT" sz="1400">
                <a:solidFill>
                  <a:srgbClr val="008000"/>
                </a:solidFill>
                <a:latin typeface="Times" charset="0"/>
              </a:rPr>
              <a:t>F. Gramegna, </a:t>
            </a:r>
            <a:r>
              <a:rPr lang="en-US" sz="1400">
                <a:solidFill>
                  <a:srgbClr val="008000"/>
                </a:solidFill>
                <a:latin typeface="Times" charset="0"/>
              </a:rPr>
              <a:t>G. Montagnoli</a:t>
            </a:r>
            <a:endParaRPr lang="it-IT" sz="1400" u="sng">
              <a:solidFill>
                <a:srgbClr val="008000"/>
              </a:solidFill>
              <a:latin typeface="Times" charset="0"/>
            </a:endParaRPr>
          </a:p>
          <a:p>
            <a:pPr algn="ctr"/>
            <a:r>
              <a:rPr lang="it-IT" sz="1400" i="1">
                <a:solidFill>
                  <a:srgbClr val="008000"/>
                </a:solidFill>
                <a:latin typeface="Times" charset="0"/>
              </a:rPr>
              <a:t>INFN, Laboratori N</a:t>
            </a:r>
            <a:r>
              <a:rPr lang="it-IT" sz="1400">
                <a:solidFill>
                  <a:srgbClr val="008000"/>
                </a:solidFill>
                <a:latin typeface="Times" charset="0"/>
              </a:rPr>
              <a:t>azionali di Legnaro, </a:t>
            </a:r>
            <a:r>
              <a:rPr lang="it-IT" sz="1400">
                <a:solidFill>
                  <a:srgbClr val="CC0000"/>
                </a:solidFill>
                <a:latin typeface="Times" charset="0"/>
              </a:rPr>
              <a:t>ITALY</a:t>
            </a:r>
          </a:p>
          <a:p>
            <a:pPr algn="ctr"/>
            <a:r>
              <a:rPr lang="it-IT" sz="1400">
                <a:solidFill>
                  <a:schemeClr val="accent2"/>
                </a:solidFill>
                <a:latin typeface="Times" charset="0"/>
              </a:rPr>
              <a:t>U. Abbondanno</a:t>
            </a:r>
          </a:p>
          <a:p>
            <a:pPr algn="ctr"/>
            <a:r>
              <a:rPr lang="it-IT" sz="1400" i="1">
                <a:solidFill>
                  <a:schemeClr val="accent2"/>
                </a:solidFill>
                <a:latin typeface="Times" charset="0"/>
              </a:rPr>
              <a:t>INFN, Trieste, </a:t>
            </a:r>
            <a:r>
              <a:rPr lang="it-IT" sz="1400">
                <a:solidFill>
                  <a:srgbClr val="CC0000"/>
                </a:solidFill>
                <a:latin typeface="Times" charset="0"/>
              </a:rPr>
              <a:t>ITALY</a:t>
            </a:r>
          </a:p>
          <a:p>
            <a:pPr algn="ctr"/>
            <a:r>
              <a:rPr lang="en-US" sz="1400">
                <a:solidFill>
                  <a:srgbClr val="008000"/>
                </a:solidFill>
                <a:latin typeface="Times" charset="0"/>
              </a:rPr>
              <a:t>M. Parlog, G. Tabacaru</a:t>
            </a:r>
          </a:p>
          <a:p>
            <a:pPr algn="ctr"/>
            <a:r>
              <a:rPr lang="en-US" sz="1400">
                <a:solidFill>
                  <a:srgbClr val="008000"/>
                </a:solidFill>
                <a:latin typeface="Times" charset="0"/>
              </a:rPr>
              <a:t>National Institute for Physics and Nuclear Engineering, </a:t>
            </a:r>
            <a:r>
              <a:rPr lang="en-US" sz="1400" i="1">
                <a:solidFill>
                  <a:srgbClr val="008000"/>
                </a:solidFill>
                <a:latin typeface="Times" charset="0"/>
              </a:rPr>
              <a:t>Bucarest</a:t>
            </a:r>
            <a:r>
              <a:rPr lang="fr-FR" sz="1400" i="1">
                <a:solidFill>
                  <a:srgbClr val="008000"/>
                </a:solidFill>
                <a:latin typeface="Times" charset="0"/>
                <a:cs typeface="Lucida Grande" charset="0"/>
              </a:rPr>
              <a:t>‑</a:t>
            </a:r>
            <a:r>
              <a:rPr lang="en-US" sz="1400" i="1">
                <a:solidFill>
                  <a:srgbClr val="008000"/>
                </a:solidFill>
                <a:latin typeface="Times" charset="0"/>
              </a:rPr>
              <a:t>Maguerele, </a:t>
            </a:r>
            <a:r>
              <a:rPr lang="en-US" sz="1400">
                <a:solidFill>
                  <a:srgbClr val="CC0000"/>
                </a:solidFill>
                <a:latin typeface="Times" charset="0"/>
              </a:rPr>
              <a:t>ROMANIA</a:t>
            </a:r>
          </a:p>
          <a:p>
            <a:pPr algn="ctr"/>
            <a:r>
              <a:rPr lang="en-US" sz="1400">
                <a:solidFill>
                  <a:schemeClr val="accent2"/>
                </a:solidFill>
                <a:latin typeface="Times" charset="0"/>
              </a:rPr>
              <a:t>Saila. Bhattacharya, G. Mukherjee</a:t>
            </a:r>
          </a:p>
          <a:p>
            <a:pPr algn="ctr"/>
            <a:r>
              <a:rPr lang="en-US" sz="1400">
                <a:solidFill>
                  <a:schemeClr val="accent2"/>
                </a:solidFill>
                <a:latin typeface="Times" charset="0"/>
              </a:rPr>
              <a:t>Variable Energy Cyclotron Centre, 1/AF Bidhan Nagar, Kolkata, </a:t>
            </a:r>
            <a:r>
              <a:rPr lang="en-US" sz="1400">
                <a:solidFill>
                  <a:srgbClr val="CC0000"/>
                </a:solidFill>
                <a:latin typeface="Times" charset="0"/>
              </a:rPr>
              <a:t>INDIA</a:t>
            </a:r>
          </a:p>
        </p:txBody>
      </p:sp>
      <p:sp>
        <p:nvSpPr>
          <p:cNvPr id="68614" name="Rectangle 3"/>
          <p:cNvSpPr>
            <a:spLocks noChangeArrowheads="1"/>
          </p:cNvSpPr>
          <p:nvPr/>
        </p:nvSpPr>
        <p:spPr bwMode="auto">
          <a:xfrm>
            <a:off x="533400" y="2057400"/>
            <a:ext cx="8229600" cy="243840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Paola </a:t>
            </a:r>
            <a:r>
              <a:rPr lang="en-US" dirty="0" smtClean="0"/>
              <a:t>Marini, Mark </a:t>
            </a:r>
            <a:r>
              <a:rPr lang="en-US" dirty="0" err="1" smtClean="0"/>
              <a:t>Boisjoli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1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491952"/>
          </a:xfrm>
        </p:spPr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Probing symmetry energy</a:t>
            </a:r>
            <a:br>
              <a:rPr lang="en-US" sz="32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sz="3200" dirty="0" err="1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isovector</a:t>
            </a:r>
            <a:r>
              <a:rPr lang="en-US" sz="32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 variance</a:t>
            </a:r>
            <a:br>
              <a:rPr lang="en-US" sz="32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SMF predictions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266528"/>
            <a:ext cx="4894312" cy="41148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Full SMF simulations in a box for unstable matter  allows the fragment formation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Analysis for local density at the freeze-out: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The </a:t>
            </a:r>
            <a:r>
              <a:rPr lang="en-US" sz="2000" dirty="0" err="1">
                <a:solidFill>
                  <a:srgbClr val="0000FF"/>
                </a:solidFill>
              </a:rPr>
              <a:t>i</a:t>
            </a:r>
            <a:r>
              <a:rPr lang="en-US" sz="2000" dirty="0" err="1" smtClean="0">
                <a:solidFill>
                  <a:srgbClr val="0000FF"/>
                </a:solidFill>
              </a:rPr>
              <a:t>sovector</a:t>
            </a:r>
            <a:r>
              <a:rPr lang="en-US" sz="2000" dirty="0" smtClean="0">
                <a:solidFill>
                  <a:srgbClr val="0000FF"/>
                </a:solidFill>
              </a:rPr>
              <a:t> variance for cells having the same density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if the equilibrium is obtain F will corresponds to the </a:t>
            </a:r>
            <a:r>
              <a:rPr lang="en-US" sz="2000" dirty="0" smtClean="0">
                <a:solidFill>
                  <a:srgbClr val="0000FF"/>
                </a:solidFill>
              </a:rPr>
              <a:t>symmetry </a:t>
            </a:r>
            <a:r>
              <a:rPr lang="en-US" sz="2000" dirty="0">
                <a:solidFill>
                  <a:srgbClr val="0000FF"/>
                </a:solidFill>
              </a:rPr>
              <a:t>energy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EC17-DD90-754B-A159-86A5D51114C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uppo 44"/>
          <p:cNvGrpSpPr/>
          <p:nvPr/>
        </p:nvGrpSpPr>
        <p:grpSpPr>
          <a:xfrm>
            <a:off x="7020272" y="2201416"/>
            <a:ext cx="1524000" cy="1371600"/>
            <a:chOff x="6832600" y="4023360"/>
            <a:chExt cx="1440180" cy="1333500"/>
          </a:xfrm>
        </p:grpSpPr>
        <p:sp>
          <p:nvSpPr>
            <p:cNvPr id="8" name="Rettangolo 34"/>
            <p:cNvSpPr/>
            <p:nvPr/>
          </p:nvSpPr>
          <p:spPr bwMode="auto">
            <a:xfrm>
              <a:off x="6858000" y="4038600"/>
              <a:ext cx="1371600" cy="12954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Figura a mano libera 35"/>
            <p:cNvSpPr/>
            <p:nvPr/>
          </p:nvSpPr>
          <p:spPr bwMode="auto">
            <a:xfrm>
              <a:off x="6873240" y="4023360"/>
              <a:ext cx="762000" cy="345440"/>
            </a:xfrm>
            <a:custGeom>
              <a:avLst/>
              <a:gdLst>
                <a:gd name="connsiteX0" fmla="*/ 0 w 762000"/>
                <a:gd name="connsiteY0" fmla="*/ 0 h 345440"/>
                <a:gd name="connsiteX1" fmla="*/ 289560 w 762000"/>
                <a:gd name="connsiteY1" fmla="*/ 259080 h 345440"/>
                <a:gd name="connsiteX2" fmla="*/ 441960 w 762000"/>
                <a:gd name="connsiteY2" fmla="*/ 182880 h 345440"/>
                <a:gd name="connsiteX3" fmla="*/ 563880 w 762000"/>
                <a:gd name="connsiteY3" fmla="*/ 320040 h 345440"/>
                <a:gd name="connsiteX4" fmla="*/ 762000 w 762000"/>
                <a:gd name="connsiteY4" fmla="*/ 30480 h 345440"/>
                <a:gd name="connsiteX5" fmla="*/ 762000 w 762000"/>
                <a:gd name="connsiteY5" fmla="*/ 30480 h 34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0" h="345440">
                  <a:moveTo>
                    <a:pt x="0" y="0"/>
                  </a:moveTo>
                  <a:cubicBezTo>
                    <a:pt x="107950" y="114300"/>
                    <a:pt x="215900" y="228600"/>
                    <a:pt x="289560" y="259080"/>
                  </a:cubicBezTo>
                  <a:cubicBezTo>
                    <a:pt x="363220" y="289560"/>
                    <a:pt x="396240" y="172720"/>
                    <a:pt x="441960" y="182880"/>
                  </a:cubicBezTo>
                  <a:cubicBezTo>
                    <a:pt x="487680" y="193040"/>
                    <a:pt x="510540" y="345440"/>
                    <a:pt x="563880" y="320040"/>
                  </a:cubicBezTo>
                  <a:cubicBezTo>
                    <a:pt x="617220" y="294640"/>
                    <a:pt x="762000" y="30480"/>
                    <a:pt x="762000" y="30480"/>
                  </a:cubicBezTo>
                  <a:lnTo>
                    <a:pt x="762000" y="30480"/>
                  </a:lnTo>
                </a:path>
              </a:pathLst>
            </a:custGeom>
            <a:solidFill>
              <a:srgbClr val="FF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Figura a mano libera 39"/>
            <p:cNvSpPr/>
            <p:nvPr/>
          </p:nvSpPr>
          <p:spPr bwMode="auto">
            <a:xfrm>
              <a:off x="6832600" y="4922520"/>
              <a:ext cx="421640" cy="426720"/>
            </a:xfrm>
            <a:custGeom>
              <a:avLst/>
              <a:gdLst>
                <a:gd name="connsiteX0" fmla="*/ 40640 w 421640"/>
                <a:gd name="connsiteY0" fmla="*/ 396240 h 426720"/>
                <a:gd name="connsiteX1" fmla="*/ 40640 w 421640"/>
                <a:gd name="connsiteY1" fmla="*/ 30480 h 426720"/>
                <a:gd name="connsiteX2" fmla="*/ 284480 w 421640"/>
                <a:gd name="connsiteY2" fmla="*/ 213360 h 426720"/>
                <a:gd name="connsiteX3" fmla="*/ 421640 w 421640"/>
                <a:gd name="connsiteY3" fmla="*/ 426720 h 426720"/>
                <a:gd name="connsiteX4" fmla="*/ 421640 w 421640"/>
                <a:gd name="connsiteY4" fmla="*/ 42672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640" h="426720">
                  <a:moveTo>
                    <a:pt x="40640" y="396240"/>
                  </a:moveTo>
                  <a:cubicBezTo>
                    <a:pt x="20320" y="228600"/>
                    <a:pt x="0" y="60960"/>
                    <a:pt x="40640" y="30480"/>
                  </a:cubicBezTo>
                  <a:cubicBezTo>
                    <a:pt x="81280" y="0"/>
                    <a:pt x="220980" y="147320"/>
                    <a:pt x="284480" y="213360"/>
                  </a:cubicBezTo>
                  <a:cubicBezTo>
                    <a:pt x="347980" y="279400"/>
                    <a:pt x="421640" y="426720"/>
                    <a:pt x="421640" y="426720"/>
                  </a:cubicBezTo>
                  <a:lnTo>
                    <a:pt x="421640" y="426720"/>
                  </a:lnTo>
                </a:path>
              </a:pathLst>
            </a:custGeom>
            <a:solidFill>
              <a:srgbClr val="FF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Figura a mano libera 40"/>
            <p:cNvSpPr/>
            <p:nvPr/>
          </p:nvSpPr>
          <p:spPr bwMode="auto">
            <a:xfrm rot="20159284">
              <a:off x="7032743" y="4345930"/>
              <a:ext cx="500380" cy="533400"/>
            </a:xfrm>
            <a:custGeom>
              <a:avLst/>
              <a:gdLst>
                <a:gd name="connsiteX0" fmla="*/ 93980 w 500380"/>
                <a:gd name="connsiteY0" fmla="*/ 2540 h 533400"/>
                <a:gd name="connsiteX1" fmla="*/ 2540 w 500380"/>
                <a:gd name="connsiteY1" fmla="*/ 109220 h 533400"/>
                <a:gd name="connsiteX2" fmla="*/ 109220 w 500380"/>
                <a:gd name="connsiteY2" fmla="*/ 307340 h 533400"/>
                <a:gd name="connsiteX3" fmla="*/ 231140 w 500380"/>
                <a:gd name="connsiteY3" fmla="*/ 307340 h 533400"/>
                <a:gd name="connsiteX4" fmla="*/ 231140 w 500380"/>
                <a:gd name="connsiteY4" fmla="*/ 474980 h 533400"/>
                <a:gd name="connsiteX5" fmla="*/ 414020 w 500380"/>
                <a:gd name="connsiteY5" fmla="*/ 505460 h 533400"/>
                <a:gd name="connsiteX6" fmla="*/ 490220 w 500380"/>
                <a:gd name="connsiteY6" fmla="*/ 307340 h 533400"/>
                <a:gd name="connsiteX7" fmla="*/ 353060 w 500380"/>
                <a:gd name="connsiteY7" fmla="*/ 200660 h 533400"/>
                <a:gd name="connsiteX8" fmla="*/ 276860 w 500380"/>
                <a:gd name="connsiteY8" fmla="*/ 185420 h 533400"/>
                <a:gd name="connsiteX9" fmla="*/ 368300 w 500380"/>
                <a:gd name="connsiteY9" fmla="*/ 93980 h 533400"/>
                <a:gd name="connsiteX10" fmla="*/ 93980 w 500380"/>
                <a:gd name="connsiteY10" fmla="*/ 254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380" h="533400">
                  <a:moveTo>
                    <a:pt x="93980" y="2540"/>
                  </a:moveTo>
                  <a:cubicBezTo>
                    <a:pt x="33020" y="5080"/>
                    <a:pt x="0" y="58420"/>
                    <a:pt x="2540" y="109220"/>
                  </a:cubicBezTo>
                  <a:cubicBezTo>
                    <a:pt x="5080" y="160020"/>
                    <a:pt x="71120" y="274320"/>
                    <a:pt x="109220" y="307340"/>
                  </a:cubicBezTo>
                  <a:cubicBezTo>
                    <a:pt x="147320" y="340360"/>
                    <a:pt x="210820" y="279400"/>
                    <a:pt x="231140" y="307340"/>
                  </a:cubicBezTo>
                  <a:cubicBezTo>
                    <a:pt x="251460" y="335280"/>
                    <a:pt x="200660" y="441960"/>
                    <a:pt x="231140" y="474980"/>
                  </a:cubicBezTo>
                  <a:cubicBezTo>
                    <a:pt x="261620" y="508000"/>
                    <a:pt x="370840" y="533400"/>
                    <a:pt x="414020" y="505460"/>
                  </a:cubicBezTo>
                  <a:cubicBezTo>
                    <a:pt x="457200" y="477520"/>
                    <a:pt x="500380" y="358140"/>
                    <a:pt x="490220" y="307340"/>
                  </a:cubicBezTo>
                  <a:cubicBezTo>
                    <a:pt x="480060" y="256540"/>
                    <a:pt x="388620" y="220980"/>
                    <a:pt x="353060" y="200660"/>
                  </a:cubicBezTo>
                  <a:cubicBezTo>
                    <a:pt x="317500" y="180340"/>
                    <a:pt x="274320" y="203200"/>
                    <a:pt x="276860" y="185420"/>
                  </a:cubicBezTo>
                  <a:cubicBezTo>
                    <a:pt x="279400" y="167640"/>
                    <a:pt x="403860" y="129540"/>
                    <a:pt x="368300" y="93980"/>
                  </a:cubicBezTo>
                  <a:cubicBezTo>
                    <a:pt x="332740" y="58420"/>
                    <a:pt x="154940" y="0"/>
                    <a:pt x="93980" y="2540"/>
                  </a:cubicBezTo>
                  <a:close/>
                </a:path>
              </a:pathLst>
            </a:custGeom>
            <a:solidFill>
              <a:srgbClr val="FF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Figura a mano libera 41"/>
            <p:cNvSpPr/>
            <p:nvPr/>
          </p:nvSpPr>
          <p:spPr bwMode="auto">
            <a:xfrm>
              <a:off x="7802880" y="4175760"/>
              <a:ext cx="457200" cy="591820"/>
            </a:xfrm>
            <a:custGeom>
              <a:avLst/>
              <a:gdLst>
                <a:gd name="connsiteX0" fmla="*/ 426720 w 457200"/>
                <a:gd name="connsiteY0" fmla="*/ 0 h 591820"/>
                <a:gd name="connsiteX1" fmla="*/ 91440 w 457200"/>
                <a:gd name="connsiteY1" fmla="*/ 60960 h 591820"/>
                <a:gd name="connsiteX2" fmla="*/ 152400 w 457200"/>
                <a:gd name="connsiteY2" fmla="*/ 228600 h 591820"/>
                <a:gd name="connsiteX3" fmla="*/ 0 w 457200"/>
                <a:gd name="connsiteY3" fmla="*/ 335280 h 591820"/>
                <a:gd name="connsiteX4" fmla="*/ 152400 w 457200"/>
                <a:gd name="connsiteY4" fmla="*/ 426720 h 591820"/>
                <a:gd name="connsiteX5" fmla="*/ 259080 w 457200"/>
                <a:gd name="connsiteY5" fmla="*/ 579120 h 591820"/>
                <a:gd name="connsiteX6" fmla="*/ 350520 w 457200"/>
                <a:gd name="connsiteY6" fmla="*/ 350520 h 591820"/>
                <a:gd name="connsiteX7" fmla="*/ 457200 w 457200"/>
                <a:gd name="connsiteY7" fmla="*/ 274320 h 59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" h="591820">
                  <a:moveTo>
                    <a:pt x="426720" y="0"/>
                  </a:moveTo>
                  <a:cubicBezTo>
                    <a:pt x="281940" y="11430"/>
                    <a:pt x="137160" y="22860"/>
                    <a:pt x="91440" y="60960"/>
                  </a:cubicBezTo>
                  <a:cubicBezTo>
                    <a:pt x="45720" y="99060"/>
                    <a:pt x="167640" y="182880"/>
                    <a:pt x="152400" y="228600"/>
                  </a:cubicBezTo>
                  <a:cubicBezTo>
                    <a:pt x="137160" y="274320"/>
                    <a:pt x="0" y="302260"/>
                    <a:pt x="0" y="335280"/>
                  </a:cubicBezTo>
                  <a:cubicBezTo>
                    <a:pt x="0" y="368300"/>
                    <a:pt x="109220" y="386080"/>
                    <a:pt x="152400" y="426720"/>
                  </a:cubicBezTo>
                  <a:cubicBezTo>
                    <a:pt x="195580" y="467360"/>
                    <a:pt x="226060" y="591820"/>
                    <a:pt x="259080" y="579120"/>
                  </a:cubicBezTo>
                  <a:cubicBezTo>
                    <a:pt x="292100" y="566420"/>
                    <a:pt x="317500" y="401320"/>
                    <a:pt x="350520" y="350520"/>
                  </a:cubicBezTo>
                  <a:cubicBezTo>
                    <a:pt x="383540" y="299720"/>
                    <a:pt x="420370" y="287020"/>
                    <a:pt x="457200" y="274320"/>
                  </a:cubicBezTo>
                </a:path>
              </a:pathLst>
            </a:custGeom>
            <a:solidFill>
              <a:srgbClr val="FF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Figura a mano libera 42"/>
            <p:cNvSpPr/>
            <p:nvPr/>
          </p:nvSpPr>
          <p:spPr bwMode="auto">
            <a:xfrm>
              <a:off x="7891780" y="4815840"/>
              <a:ext cx="381000" cy="541020"/>
            </a:xfrm>
            <a:custGeom>
              <a:avLst/>
              <a:gdLst>
                <a:gd name="connsiteX0" fmla="*/ 322580 w 381000"/>
                <a:gd name="connsiteY0" fmla="*/ 0 h 541020"/>
                <a:gd name="connsiteX1" fmla="*/ 200660 w 381000"/>
                <a:gd name="connsiteY1" fmla="*/ 152400 h 541020"/>
                <a:gd name="connsiteX2" fmla="*/ 246380 w 381000"/>
                <a:gd name="connsiteY2" fmla="*/ 304800 h 541020"/>
                <a:gd name="connsiteX3" fmla="*/ 48260 w 381000"/>
                <a:gd name="connsiteY3" fmla="*/ 472440 h 541020"/>
                <a:gd name="connsiteX4" fmla="*/ 48260 w 381000"/>
                <a:gd name="connsiteY4" fmla="*/ 533400 h 541020"/>
                <a:gd name="connsiteX5" fmla="*/ 337820 w 381000"/>
                <a:gd name="connsiteY5" fmla="*/ 518160 h 541020"/>
                <a:gd name="connsiteX6" fmla="*/ 307340 w 381000"/>
                <a:gd name="connsiteY6" fmla="*/ 487680 h 54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0" h="541020">
                  <a:moveTo>
                    <a:pt x="322580" y="0"/>
                  </a:moveTo>
                  <a:cubicBezTo>
                    <a:pt x="267970" y="50800"/>
                    <a:pt x="213360" y="101600"/>
                    <a:pt x="200660" y="152400"/>
                  </a:cubicBezTo>
                  <a:cubicBezTo>
                    <a:pt x="187960" y="203200"/>
                    <a:pt x="271780" y="251460"/>
                    <a:pt x="246380" y="304800"/>
                  </a:cubicBezTo>
                  <a:cubicBezTo>
                    <a:pt x="220980" y="358140"/>
                    <a:pt x="81280" y="434340"/>
                    <a:pt x="48260" y="472440"/>
                  </a:cubicBezTo>
                  <a:cubicBezTo>
                    <a:pt x="15240" y="510540"/>
                    <a:pt x="0" y="525780"/>
                    <a:pt x="48260" y="533400"/>
                  </a:cubicBezTo>
                  <a:cubicBezTo>
                    <a:pt x="96520" y="541020"/>
                    <a:pt x="294640" y="525780"/>
                    <a:pt x="337820" y="518160"/>
                  </a:cubicBezTo>
                  <a:cubicBezTo>
                    <a:pt x="381000" y="510540"/>
                    <a:pt x="344170" y="499110"/>
                    <a:pt x="307340" y="487680"/>
                  </a:cubicBezTo>
                </a:path>
              </a:pathLst>
            </a:custGeom>
            <a:solidFill>
              <a:srgbClr val="FF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Figura a mano libera 43"/>
            <p:cNvSpPr/>
            <p:nvPr/>
          </p:nvSpPr>
          <p:spPr bwMode="auto">
            <a:xfrm>
              <a:off x="7515860" y="4800600"/>
              <a:ext cx="444500" cy="444500"/>
            </a:xfrm>
            <a:custGeom>
              <a:avLst/>
              <a:gdLst>
                <a:gd name="connsiteX0" fmla="*/ 88900 w 444500"/>
                <a:gd name="connsiteY0" fmla="*/ 350520 h 444500"/>
                <a:gd name="connsiteX1" fmla="*/ 12700 w 444500"/>
                <a:gd name="connsiteY1" fmla="*/ 152400 h 444500"/>
                <a:gd name="connsiteX2" fmla="*/ 165100 w 444500"/>
                <a:gd name="connsiteY2" fmla="*/ 15240 h 444500"/>
                <a:gd name="connsiteX3" fmla="*/ 408940 w 444500"/>
                <a:gd name="connsiteY3" fmla="*/ 60960 h 444500"/>
                <a:gd name="connsiteX4" fmla="*/ 378460 w 444500"/>
                <a:gd name="connsiteY4" fmla="*/ 320040 h 444500"/>
                <a:gd name="connsiteX5" fmla="*/ 134620 w 444500"/>
                <a:gd name="connsiteY5" fmla="*/ 441960 h 444500"/>
                <a:gd name="connsiteX6" fmla="*/ 88900 w 444500"/>
                <a:gd name="connsiteY6" fmla="*/ 35052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500" h="444500">
                  <a:moveTo>
                    <a:pt x="88900" y="350520"/>
                  </a:moveTo>
                  <a:cubicBezTo>
                    <a:pt x="68580" y="302260"/>
                    <a:pt x="0" y="208280"/>
                    <a:pt x="12700" y="152400"/>
                  </a:cubicBezTo>
                  <a:cubicBezTo>
                    <a:pt x="25400" y="96520"/>
                    <a:pt x="99060" y="30480"/>
                    <a:pt x="165100" y="15240"/>
                  </a:cubicBezTo>
                  <a:cubicBezTo>
                    <a:pt x="231140" y="0"/>
                    <a:pt x="373380" y="10160"/>
                    <a:pt x="408940" y="60960"/>
                  </a:cubicBezTo>
                  <a:cubicBezTo>
                    <a:pt x="444500" y="111760"/>
                    <a:pt x="424180" y="256540"/>
                    <a:pt x="378460" y="320040"/>
                  </a:cubicBezTo>
                  <a:cubicBezTo>
                    <a:pt x="332740" y="383540"/>
                    <a:pt x="182880" y="439420"/>
                    <a:pt x="134620" y="441960"/>
                  </a:cubicBezTo>
                  <a:cubicBezTo>
                    <a:pt x="86360" y="444500"/>
                    <a:pt x="109220" y="398780"/>
                    <a:pt x="88900" y="350520"/>
                  </a:cubicBezTo>
                  <a:close/>
                </a:path>
              </a:pathLst>
            </a:custGeom>
            <a:solidFill>
              <a:srgbClr val="FF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5" name="CasellaDiTesto 67"/>
          <p:cNvSpPr txBox="1"/>
          <p:nvPr/>
        </p:nvSpPr>
        <p:spPr>
          <a:xfrm>
            <a:off x="6967388" y="1722294"/>
            <a:ext cx="10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6"/>
                </a:solidFill>
              </a:rPr>
              <a:t>freeze-out</a:t>
            </a:r>
            <a:endParaRPr lang="it-IT" dirty="0">
              <a:solidFill>
                <a:schemeClr val="accent6"/>
              </a:solidFill>
            </a:endParaRPr>
          </a:p>
        </p:txBody>
      </p:sp>
      <p:grpSp>
        <p:nvGrpSpPr>
          <p:cNvPr id="16" name="Gruppo 66"/>
          <p:cNvGrpSpPr/>
          <p:nvPr/>
        </p:nvGrpSpPr>
        <p:grpSpPr>
          <a:xfrm>
            <a:off x="5724128" y="3717032"/>
            <a:ext cx="3419872" cy="648072"/>
            <a:chOff x="5739109" y="2871652"/>
            <a:chExt cx="2655954" cy="38723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11667" b="6666"/>
            <a:stretch>
              <a:fillRect/>
            </a:stretch>
          </p:blipFill>
          <p:spPr bwMode="auto">
            <a:xfrm>
              <a:off x="5739109" y="2895600"/>
              <a:ext cx="2414291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Connettore 1 63"/>
            <p:cNvCxnSpPr/>
            <p:nvPr/>
          </p:nvCxnSpPr>
          <p:spPr bwMode="auto">
            <a:xfrm>
              <a:off x="8153400" y="2871652"/>
              <a:ext cx="0" cy="22860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CasellaDiTesto 64"/>
            <p:cNvSpPr txBox="1"/>
            <p:nvPr/>
          </p:nvSpPr>
          <p:spPr>
            <a:xfrm>
              <a:off x="8120629" y="2951109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0" dirty="0" smtClean="0"/>
                <a:t>ρ</a:t>
              </a:r>
              <a:endParaRPr lang="it-IT" sz="1400" b="0" dirty="0"/>
            </a:p>
          </p:txBody>
        </p:sp>
      </p:grpSp>
      <p:sp>
        <p:nvSpPr>
          <p:cNvPr id="20" name="CasellaDiTesto 68"/>
          <p:cNvSpPr txBox="1"/>
          <p:nvPr/>
        </p:nvSpPr>
        <p:spPr>
          <a:xfrm>
            <a:off x="7092280" y="4314582"/>
            <a:ext cx="974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 smtClean="0"/>
              <a:t>F’ ~ T / </a:t>
            </a:r>
            <a:r>
              <a:rPr lang="el-GR" b="0" dirty="0" smtClean="0"/>
              <a:t>σ</a:t>
            </a:r>
            <a:endParaRPr lang="it-IT" b="0" dirty="0"/>
          </a:p>
        </p:txBody>
      </p:sp>
      <p:sp>
        <p:nvSpPr>
          <p:cNvPr id="23" name="CasellaDiTesto 11"/>
          <p:cNvSpPr txBox="1"/>
          <p:nvPr/>
        </p:nvSpPr>
        <p:spPr>
          <a:xfrm>
            <a:off x="467544" y="1876762"/>
            <a:ext cx="5606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 smtClean="0"/>
              <a:t>T = 3 </a:t>
            </a:r>
            <a:r>
              <a:rPr lang="it-IT" sz="2000" b="0" dirty="0" err="1" smtClean="0"/>
              <a:t>MeV</a:t>
            </a:r>
            <a:r>
              <a:rPr lang="it-IT" sz="2000" b="0" dirty="0" smtClean="0"/>
              <a:t>, Density: </a:t>
            </a:r>
            <a:r>
              <a:rPr lang="el-GR" sz="2000" b="0" dirty="0" smtClean="0"/>
              <a:t>ρ</a:t>
            </a:r>
            <a:r>
              <a:rPr lang="it-IT" sz="2000" b="0" baseline="-25000" dirty="0" smtClean="0"/>
              <a:t>1</a:t>
            </a:r>
            <a:r>
              <a:rPr lang="it-IT" sz="2000" b="0" dirty="0" smtClean="0"/>
              <a:t> = 0.025 fm</a:t>
            </a:r>
            <a:r>
              <a:rPr lang="it-IT" sz="2000" b="0" baseline="30000" dirty="0" smtClean="0"/>
              <a:t>-3</a:t>
            </a:r>
            <a:r>
              <a:rPr lang="it-IT" sz="2000" b="0" dirty="0" smtClean="0"/>
              <a:t> , 2</a:t>
            </a:r>
            <a:r>
              <a:rPr lang="el-GR" sz="2000" b="0" dirty="0" smtClean="0"/>
              <a:t>ρ</a:t>
            </a:r>
            <a:r>
              <a:rPr lang="it-IT" sz="2000" b="0" baseline="-25000" dirty="0" smtClean="0"/>
              <a:t>1</a:t>
            </a:r>
            <a:r>
              <a:rPr lang="it-IT" sz="2000" b="0" dirty="0" smtClean="0"/>
              <a:t> , 3</a:t>
            </a:r>
            <a:r>
              <a:rPr lang="el-GR" sz="2000" b="0" dirty="0" smtClean="0"/>
              <a:t>ρ</a:t>
            </a:r>
            <a:r>
              <a:rPr lang="it-IT" sz="2000" b="0" baseline="-25000" dirty="0" smtClean="0"/>
              <a:t>1  </a:t>
            </a:r>
            <a:r>
              <a:rPr lang="it-IT" sz="2000" b="0" dirty="0" smtClean="0"/>
              <a:t>  </a:t>
            </a:r>
            <a:endParaRPr lang="it-IT" sz="2000" b="0" dirty="0"/>
          </a:p>
        </p:txBody>
      </p:sp>
      <p:sp>
        <p:nvSpPr>
          <p:cNvPr id="21" name="ZoneTexte 20"/>
          <p:cNvSpPr txBox="1"/>
          <p:nvPr/>
        </p:nvSpPr>
        <p:spPr>
          <a:xfrm>
            <a:off x="755576" y="5733256"/>
            <a:ext cx="371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400DC"/>
                </a:solidFill>
              </a:rPr>
              <a:t>Maria Colonna, PRL 2013</a:t>
            </a:r>
            <a:endParaRPr lang="en-US" dirty="0">
              <a:solidFill>
                <a:srgbClr val="F4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3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16832"/>
            <a:ext cx="4248472" cy="4320480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dirty="0" err="1">
                <a:solidFill>
                  <a:srgbClr val="0000FF"/>
                </a:solidFill>
              </a:rPr>
              <a:t>Esym</a:t>
            </a:r>
            <a:r>
              <a:rPr lang="en-US" sz="2000" dirty="0">
                <a:solidFill>
                  <a:srgbClr val="0000FF"/>
                </a:solidFill>
              </a:rPr>
              <a:t> increases with density and the trend is more </a:t>
            </a:r>
            <a:r>
              <a:rPr lang="en-US" sz="2000" dirty="0" smtClean="0">
                <a:solidFill>
                  <a:srgbClr val="0000FF"/>
                </a:solidFill>
              </a:rPr>
              <a:t>pronounced </a:t>
            </a:r>
            <a:r>
              <a:rPr lang="en-US" sz="2000" dirty="0">
                <a:solidFill>
                  <a:srgbClr val="0000FF"/>
                </a:solidFill>
              </a:rPr>
              <a:t>with stiff,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In general, low density -&gt;low </a:t>
            </a:r>
            <a:r>
              <a:rPr lang="en-US" sz="2000" dirty="0" err="1">
                <a:solidFill>
                  <a:srgbClr val="0000FF"/>
                </a:solidFill>
              </a:rPr>
              <a:t>sym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ener</a:t>
            </a:r>
            <a:r>
              <a:rPr lang="en-US" sz="2000" dirty="0">
                <a:solidFill>
                  <a:srgbClr val="0000FF"/>
                </a:solidFill>
              </a:rPr>
              <a:t> -&gt; large </a:t>
            </a:r>
            <a:r>
              <a:rPr lang="en-US" sz="2000" dirty="0" smtClean="0">
                <a:solidFill>
                  <a:srgbClr val="0000FF"/>
                </a:solidFill>
              </a:rPr>
              <a:t>variance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we </a:t>
            </a:r>
            <a:r>
              <a:rPr lang="en-US" sz="2000" dirty="0">
                <a:solidFill>
                  <a:srgbClr val="FF0000"/>
                </a:solidFill>
              </a:rPr>
              <a:t>should see this feature in the isotopic distribution of the fragment as well as in the LP.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Chbihi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EC17-DD90-754B-A159-86A5D51114C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asellaDiTesto 48"/>
          <p:cNvSpPr txBox="1"/>
          <p:nvPr/>
        </p:nvSpPr>
        <p:spPr>
          <a:xfrm>
            <a:off x="4932040" y="5695206"/>
            <a:ext cx="402116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it-IT" sz="1800" dirty="0" smtClean="0">
                <a:solidFill>
                  <a:schemeClr val="accent6"/>
                </a:solidFill>
              </a:rPr>
              <a:t>F’ </a:t>
            </a:r>
            <a:r>
              <a:rPr lang="it-IT" sz="1800" dirty="0" err="1" smtClean="0">
                <a:solidFill>
                  <a:schemeClr val="accent6"/>
                </a:solidFill>
              </a:rPr>
              <a:t>follows</a:t>
            </a:r>
            <a:r>
              <a:rPr lang="it-IT" sz="1800" dirty="0" smtClean="0">
                <a:solidFill>
                  <a:schemeClr val="accent6"/>
                </a:solidFill>
              </a:rPr>
              <a:t> the </a:t>
            </a:r>
            <a:r>
              <a:rPr lang="it-IT" sz="1800" dirty="0" err="1" smtClean="0">
                <a:solidFill>
                  <a:schemeClr val="accent6"/>
                </a:solidFill>
              </a:rPr>
              <a:t>local</a:t>
            </a:r>
            <a:r>
              <a:rPr lang="it-IT" sz="1800" dirty="0" smtClean="0">
                <a:solidFill>
                  <a:schemeClr val="accent6"/>
                </a:solidFill>
              </a:rPr>
              <a:t> </a:t>
            </a:r>
            <a:r>
              <a:rPr lang="it-IT" sz="1800" dirty="0" err="1" smtClean="0">
                <a:solidFill>
                  <a:schemeClr val="accent6"/>
                </a:solidFill>
              </a:rPr>
              <a:t>equilibrium</a:t>
            </a:r>
            <a:r>
              <a:rPr lang="it-IT" sz="1800" dirty="0" smtClean="0">
                <a:solidFill>
                  <a:schemeClr val="accent6"/>
                </a:solidFill>
              </a:rPr>
              <a:t> </a:t>
            </a:r>
            <a:r>
              <a:rPr lang="it-IT" sz="1800" dirty="0" err="1" smtClean="0">
                <a:solidFill>
                  <a:schemeClr val="accent6"/>
                </a:solidFill>
              </a:rPr>
              <a:t>value</a:t>
            </a:r>
            <a:r>
              <a:rPr lang="it-IT" sz="1800" dirty="0" smtClean="0">
                <a:solidFill>
                  <a:schemeClr val="accent6"/>
                </a:solidFill>
              </a:rPr>
              <a:t> !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4444" b="40635"/>
          <a:stretch>
            <a:fillRect/>
          </a:stretch>
        </p:blipFill>
        <p:spPr bwMode="auto">
          <a:xfrm>
            <a:off x="4971754" y="1700808"/>
            <a:ext cx="3128637" cy="403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71"/>
          <p:cNvSpPr txBox="1"/>
          <p:nvPr/>
        </p:nvSpPr>
        <p:spPr>
          <a:xfrm>
            <a:off x="6202928" y="2708920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B0F0"/>
                </a:solidFill>
              </a:rPr>
              <a:t>stiff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10" name="Rettangolo 73"/>
          <p:cNvSpPr/>
          <p:nvPr/>
        </p:nvSpPr>
        <p:spPr bwMode="auto">
          <a:xfrm>
            <a:off x="5890168" y="2881426"/>
            <a:ext cx="304800" cy="4571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asellaDiTesto 72"/>
          <p:cNvSpPr txBox="1"/>
          <p:nvPr/>
        </p:nvSpPr>
        <p:spPr>
          <a:xfrm>
            <a:off x="6226973" y="450912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soft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12" name="Rettangolo 74"/>
          <p:cNvSpPr/>
          <p:nvPr/>
        </p:nvSpPr>
        <p:spPr bwMode="auto">
          <a:xfrm>
            <a:off x="5937446" y="4735211"/>
            <a:ext cx="304800" cy="4571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379240"/>
          </a:xfrm>
        </p:spPr>
        <p:txBody>
          <a:bodyPr/>
          <a:lstStyle/>
          <a:p>
            <a:r>
              <a:rPr lang="en-US" sz="32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Accessing the symmetry </a:t>
            </a:r>
            <a:r>
              <a:rPr lang="en-US" sz="32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energy</a:t>
            </a:r>
            <a:br>
              <a:rPr lang="en-US" sz="32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from isotopic distribution</a:t>
            </a:r>
            <a:br>
              <a:rPr lang="en-US" sz="32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SMF predictions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542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smtClean="0"/>
              <a:t>IWNDT, CollegeStation 2013</a:t>
            </a:r>
            <a:endParaRPr lang="en-US" sz="1400"/>
          </a:p>
        </p:txBody>
      </p:sp>
      <p:sp>
        <p:nvSpPr>
          <p:cNvPr id="35844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/>
              <a:t>A. Chbihi</a:t>
            </a:r>
            <a:endParaRPr lang="en-US" sz="1400"/>
          </a:p>
        </p:txBody>
      </p:sp>
      <p:sp>
        <p:nvSpPr>
          <p:cNvPr id="3584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C6F3D2-4E01-3046-A37E-FFB698AC4FE1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Accessing the symmetry energy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2528888" y="685800"/>
            <a:ext cx="4024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Times" charset="0"/>
              </a:rPr>
              <a:t>From isotopic distributions…</a:t>
            </a:r>
            <a:endParaRPr lang="it-IT" i="1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524000" y="1339850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  <a:latin typeface="Times" charset="0"/>
              </a:rPr>
              <a:t>AMD simulations: </a:t>
            </a:r>
            <a:r>
              <a:rPr lang="en-US" sz="1800" baseline="30000">
                <a:solidFill>
                  <a:srgbClr val="0000FF"/>
                </a:solidFill>
                <a:latin typeface="Times" charset="0"/>
              </a:rPr>
              <a:t>40</a:t>
            </a:r>
            <a:r>
              <a:rPr lang="en-US" sz="1800">
                <a:solidFill>
                  <a:srgbClr val="0000FF"/>
                </a:solidFill>
                <a:latin typeface="Times" charset="0"/>
              </a:rPr>
              <a:t>Ca+</a:t>
            </a:r>
            <a:r>
              <a:rPr lang="en-US" sz="1800" baseline="30000">
                <a:solidFill>
                  <a:srgbClr val="0000FF"/>
                </a:solidFill>
                <a:latin typeface="Times" charset="0"/>
              </a:rPr>
              <a:t>40</a:t>
            </a:r>
            <a:r>
              <a:rPr lang="en-US" sz="1800">
                <a:solidFill>
                  <a:srgbClr val="0000FF"/>
                </a:solidFill>
                <a:latin typeface="Times" charset="0"/>
              </a:rPr>
              <a:t>Ca,</a:t>
            </a:r>
            <a:r>
              <a:rPr lang="en-US" sz="1800" baseline="30000">
                <a:solidFill>
                  <a:srgbClr val="0000FF"/>
                </a:solidFill>
                <a:latin typeface="Times" charset="0"/>
              </a:rPr>
              <a:t>48</a:t>
            </a:r>
            <a:r>
              <a:rPr lang="en-US" sz="1800">
                <a:solidFill>
                  <a:srgbClr val="0000FF"/>
                </a:solidFill>
                <a:latin typeface="Times" charset="0"/>
              </a:rPr>
              <a:t>Ca+</a:t>
            </a:r>
            <a:r>
              <a:rPr lang="en-US" sz="1800" baseline="30000">
                <a:solidFill>
                  <a:srgbClr val="0000FF"/>
                </a:solidFill>
                <a:latin typeface="Times" charset="0"/>
              </a:rPr>
              <a:t>48</a:t>
            </a:r>
            <a:r>
              <a:rPr lang="en-US" sz="1800">
                <a:solidFill>
                  <a:srgbClr val="0000FF"/>
                </a:solidFill>
                <a:latin typeface="Times" charset="0"/>
              </a:rPr>
              <a:t>Ca,</a:t>
            </a:r>
            <a:r>
              <a:rPr lang="en-US" sz="1800" baseline="30000">
                <a:solidFill>
                  <a:srgbClr val="0000FF"/>
                </a:solidFill>
                <a:latin typeface="Times" charset="0"/>
              </a:rPr>
              <a:t>60</a:t>
            </a:r>
            <a:r>
              <a:rPr lang="en-US" sz="1800">
                <a:solidFill>
                  <a:srgbClr val="0000FF"/>
                </a:solidFill>
                <a:latin typeface="Times" charset="0"/>
              </a:rPr>
              <a:t>Ca+</a:t>
            </a:r>
            <a:r>
              <a:rPr lang="en-US" sz="1800" baseline="30000">
                <a:solidFill>
                  <a:srgbClr val="0000FF"/>
                </a:solidFill>
                <a:latin typeface="Times" charset="0"/>
              </a:rPr>
              <a:t>60</a:t>
            </a:r>
            <a:r>
              <a:rPr lang="en-US" sz="1800">
                <a:solidFill>
                  <a:srgbClr val="0000FF"/>
                </a:solidFill>
                <a:latin typeface="Times" charset="0"/>
              </a:rPr>
              <a:t>Ca,</a:t>
            </a:r>
            <a:r>
              <a:rPr lang="en-US" sz="1800" baseline="30000">
                <a:solidFill>
                  <a:srgbClr val="0000FF"/>
                </a:solidFill>
                <a:latin typeface="Times" charset="0"/>
              </a:rPr>
              <a:t>46</a:t>
            </a:r>
            <a:r>
              <a:rPr lang="en-US" sz="1800">
                <a:solidFill>
                  <a:srgbClr val="0000FF"/>
                </a:solidFill>
                <a:latin typeface="Times" charset="0"/>
              </a:rPr>
              <a:t>Fe+</a:t>
            </a:r>
            <a:r>
              <a:rPr lang="en-US" sz="1800" baseline="30000">
                <a:solidFill>
                  <a:srgbClr val="0000FF"/>
                </a:solidFill>
                <a:latin typeface="Times" charset="0"/>
              </a:rPr>
              <a:t>46</a:t>
            </a:r>
            <a:r>
              <a:rPr lang="en-US" sz="1800">
                <a:solidFill>
                  <a:srgbClr val="0000FF"/>
                </a:solidFill>
                <a:latin typeface="Times" charset="0"/>
              </a:rPr>
              <a:t>Fe  </a:t>
            </a:r>
          </a:p>
          <a:p>
            <a:r>
              <a:rPr lang="en-US" sz="1800">
                <a:solidFill>
                  <a:srgbClr val="0000FF"/>
                </a:solidFill>
                <a:latin typeface="Times" charset="0"/>
              </a:rPr>
              <a:t>E/A=35 MeV and b=0	Primary fragment distributions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57400"/>
            <a:ext cx="78867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676400" y="6232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r-FR">
              <a:latin typeface="Times" charset="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2590800" y="1981200"/>
            <a:ext cx="3327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Palatino Linotype" charset="0"/>
              </a:rPr>
              <a:t>A. Ono et al.,  Phys. Rev. C70, 041604(R) (2004)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286000" y="4953000"/>
            <a:ext cx="46878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Times" charset="0"/>
              </a:rPr>
              <a:t>K(N,Z) : a global isotopic distribution constructed </a:t>
            </a:r>
          </a:p>
          <a:p>
            <a:r>
              <a:rPr lang="en-US" sz="1600">
                <a:solidFill>
                  <a:srgbClr val="0000FF"/>
                </a:solidFill>
                <a:latin typeface="Times" charset="0"/>
              </a:rPr>
              <a:t>by combining all yield of the frag. obtained in the 4 sys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905000" y="5473700"/>
          <a:ext cx="5803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6" name="Équation" r:id="rId5" imgW="2463800" imgH="393700" progId="Equation.3">
                  <p:embed/>
                </p:oleObj>
              </mc:Choice>
              <mc:Fallback>
                <p:oleObj name="Équation" r:id="rId5" imgW="2463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73700"/>
                        <a:ext cx="5803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07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smtClean="0"/>
              <a:t>IWNDT, CollegeStation 2013</a:t>
            </a:r>
            <a:endParaRPr lang="en-US" sz="1400"/>
          </a:p>
        </p:txBody>
      </p:sp>
      <p:sp>
        <p:nvSpPr>
          <p:cNvPr id="3789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/>
              <a:t>A. Chbihi</a:t>
            </a:r>
            <a:endParaRPr lang="en-US" sz="1400"/>
          </a:p>
        </p:txBody>
      </p:sp>
      <p:sp>
        <p:nvSpPr>
          <p:cNvPr id="3789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02FCCB-CBE5-6545-A641-D7C7C6CFD24C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US" sz="36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Accessing the symmetry energy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914400"/>
            <a:ext cx="4038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681163"/>
            <a:ext cx="4470400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1" name="Object 2"/>
          <p:cNvGraphicFramePr>
            <a:graphicFrameLocks noChangeAspect="1"/>
          </p:cNvGraphicFramePr>
          <p:nvPr/>
        </p:nvGraphicFramePr>
        <p:xfrm>
          <a:off x="228600" y="3124200"/>
          <a:ext cx="3124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5" name="Équation" r:id="rId6" imgW="1117600" imgH="190500" progId="Equation.3">
                  <p:embed/>
                </p:oleObj>
              </mc:Choice>
              <mc:Fallback>
                <p:oleObj name="Équation" r:id="rId6" imgW="1117600" imgH="19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24200"/>
                        <a:ext cx="3124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77813" y="5661025"/>
            <a:ext cx="87137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sz="2000" i="1">
                <a:solidFill>
                  <a:schemeClr val="accent2"/>
                </a:solidFill>
                <a:latin typeface="Times" charset="0"/>
              </a:rPr>
              <a:t>- </a:t>
            </a:r>
            <a:r>
              <a:rPr lang="en-US" sz="2000" i="1">
                <a:solidFill>
                  <a:schemeClr val="accent2"/>
                </a:solidFill>
                <a:latin typeface="Symbol" charset="0"/>
              </a:rPr>
              <a:t>z</a:t>
            </a:r>
            <a:r>
              <a:rPr lang="en-US" sz="2000" i="1">
                <a:solidFill>
                  <a:schemeClr val="accent2"/>
                </a:solidFill>
                <a:latin typeface="Times" charset="0"/>
              </a:rPr>
              <a:t>(Z)</a:t>
            </a:r>
            <a:r>
              <a:rPr lang="en-US" sz="2000">
                <a:solidFill>
                  <a:schemeClr val="accent2"/>
                </a:solidFill>
                <a:latin typeface="Times" charset="0"/>
              </a:rPr>
              <a:t> independent of Z (negligible surface effect)</a:t>
            </a:r>
            <a:r>
              <a:rPr lang="en-US" sz="2000">
                <a:solidFill>
                  <a:schemeClr val="accent2"/>
                </a:solidFill>
                <a:latin typeface="Times" charset="0"/>
                <a:sym typeface="Wingdings" charset="0"/>
              </a:rPr>
              <a:t> symmetry energy of INM</a:t>
            </a:r>
          </a:p>
          <a:p>
            <a:pPr>
              <a:spcAft>
                <a:spcPct val="40000"/>
              </a:spcAft>
            </a:pPr>
            <a:r>
              <a:rPr lang="en-US" sz="2000">
                <a:solidFill>
                  <a:schemeClr val="accent2"/>
                </a:solidFill>
                <a:latin typeface="Times" charset="0"/>
              </a:rPr>
              <a:t>- Probe density dependence of </a:t>
            </a:r>
            <a:r>
              <a:rPr lang="en-US" sz="2000" i="1">
                <a:solidFill>
                  <a:schemeClr val="accent2"/>
                </a:solidFill>
                <a:latin typeface="Times" charset="0"/>
              </a:rPr>
              <a:t>C</a:t>
            </a:r>
            <a:r>
              <a:rPr lang="en-US" sz="2000" i="1" baseline="-25000">
                <a:solidFill>
                  <a:schemeClr val="accent2"/>
                </a:solidFill>
                <a:latin typeface="Times" charset="0"/>
              </a:rPr>
              <a:t>sym</a:t>
            </a:r>
            <a:r>
              <a:rPr lang="en-US" sz="2000" i="1">
                <a:solidFill>
                  <a:schemeClr val="accent2"/>
                </a:solidFill>
                <a:latin typeface="Times" charset="0"/>
              </a:rPr>
              <a:t>(</a:t>
            </a:r>
            <a:r>
              <a:rPr lang="en-US" sz="2000" i="1">
                <a:solidFill>
                  <a:schemeClr val="accent2"/>
                </a:solidFill>
                <a:latin typeface="Symbol" charset="0"/>
              </a:rPr>
              <a:t>r</a:t>
            </a:r>
            <a:r>
              <a:rPr lang="en-US" sz="2000" i="1">
                <a:solidFill>
                  <a:schemeClr val="accent2"/>
                </a:solidFill>
                <a:latin typeface="Times" charset="0"/>
              </a:rPr>
              <a:t>) </a:t>
            </a:r>
            <a:r>
              <a:rPr lang="en-US" sz="2000">
                <a:solidFill>
                  <a:schemeClr val="accent2"/>
                </a:solidFill>
                <a:latin typeface="Times" charset="0"/>
              </a:rPr>
              <a:t>at subsaturation densities </a:t>
            </a:r>
            <a:r>
              <a:rPr lang="en-US" sz="2000" i="1">
                <a:solidFill>
                  <a:schemeClr val="accent2"/>
                </a:solidFill>
                <a:latin typeface="Symbol" charset="0"/>
              </a:rPr>
              <a:t>r&lt;r</a:t>
            </a:r>
            <a:r>
              <a:rPr lang="en-US" sz="2000" i="1" baseline="-25000">
                <a:solidFill>
                  <a:schemeClr val="accent2"/>
                </a:solidFill>
                <a:latin typeface="Times" charset="0"/>
              </a:rPr>
              <a:t>0</a:t>
            </a:r>
            <a:r>
              <a:rPr lang="en-US" sz="2000">
                <a:solidFill>
                  <a:schemeClr val="accent2"/>
                </a:solidFill>
                <a:latin typeface="Times" charset="0"/>
                <a:sym typeface="Wingdings" charset="0"/>
              </a:rPr>
              <a:t> 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65300"/>
            <a:ext cx="4483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133600" y="639763"/>
            <a:ext cx="332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Palatino Linotype" charset="0"/>
              </a:rPr>
              <a:t>A. Ono et al.,  Phys. Rev. C70, 041604(R) (2004)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838200" y="4191000"/>
          <a:ext cx="16764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6" name="Équation" r:id="rId9" imgW="647700" imgH="177800" progId="Equation.3">
                  <p:embed/>
                </p:oleObj>
              </mc:Choice>
              <mc:Fallback>
                <p:oleObj name="Équation" r:id="rId9" imgW="647700" imgH="17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91000"/>
                        <a:ext cx="16764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755775"/>
            <a:ext cx="44799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Rectangle 11"/>
          <p:cNvSpPr>
            <a:spLocks noChangeArrowheads="1"/>
          </p:cNvSpPr>
          <p:nvPr/>
        </p:nvSpPr>
        <p:spPr bwMode="auto">
          <a:xfrm>
            <a:off x="533400" y="2711450"/>
            <a:ext cx="1935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statistical treatment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IWNDT, CollegeStation 2013</a:t>
            </a:r>
            <a:endParaRPr lang="en-US"/>
          </a:p>
        </p:txBody>
      </p:sp>
      <p:sp>
        <p:nvSpPr>
          <p:cNvPr id="30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Chbihi</a:t>
            </a:r>
            <a:endParaRPr lang="en-US"/>
          </a:p>
        </p:txBody>
      </p:sp>
      <p:sp>
        <p:nvSpPr>
          <p:cNvPr id="31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244B-C43A-174B-AA6D-7E8C5983C8C2}" type="slidenum">
              <a:rPr lang="en-US"/>
              <a:pPr/>
              <a:t>7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rgbClr val="000066"/>
                </a:solidFill>
              </a:rPr>
              <a:t>Effects of secondary decays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179512" y="1024793"/>
            <a:ext cx="8459502" cy="2620231"/>
            <a:chOff x="179512" y="764704"/>
            <a:chExt cx="8459502" cy="2620231"/>
          </a:xfrm>
        </p:grpSpPr>
        <p:pic>
          <p:nvPicPr>
            <p:cNvPr id="8199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115"/>
            <a:stretch/>
          </p:blipFill>
          <p:spPr bwMode="auto">
            <a:xfrm>
              <a:off x="179512" y="1268760"/>
              <a:ext cx="5723342" cy="1546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" name="Grouper 1"/>
            <p:cNvGrpSpPr/>
            <p:nvPr/>
          </p:nvGrpSpPr>
          <p:grpSpPr>
            <a:xfrm>
              <a:off x="385037" y="764704"/>
              <a:ext cx="8253977" cy="2620231"/>
              <a:chOff x="385037" y="764704"/>
              <a:chExt cx="8253977" cy="2620231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1218123" y="764704"/>
                <a:ext cx="1228448" cy="460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Primary </a:t>
                </a:r>
              </a:p>
            </p:txBody>
          </p:sp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3318878" y="764704"/>
                <a:ext cx="2284316" cy="460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accent2"/>
                    </a:solidFill>
                  </a:rPr>
                  <a:t>Secondary a=A/8</a:t>
                </a:r>
              </a:p>
            </p:txBody>
          </p:sp>
          <p:sp>
            <p:nvSpPr>
              <p:cNvPr id="8203" name="Text Box 11"/>
              <p:cNvSpPr txBox="1">
                <a:spLocks noChangeArrowheads="1"/>
              </p:cNvSpPr>
              <p:nvPr/>
            </p:nvSpPr>
            <p:spPr bwMode="auto">
              <a:xfrm>
                <a:off x="6204083" y="780691"/>
                <a:ext cx="2434931" cy="460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hlink"/>
                    </a:solidFill>
                  </a:rPr>
                  <a:t>Secondary a=A/16</a:t>
                </a:r>
              </a:p>
            </p:txBody>
          </p:sp>
          <p:pic>
            <p:nvPicPr>
              <p:cNvPr id="8205" name="Picture 1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475"/>
              <a:stretch/>
            </p:blipFill>
            <p:spPr bwMode="auto">
              <a:xfrm>
                <a:off x="5965610" y="1340768"/>
                <a:ext cx="2306281" cy="1467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8210" name="Text Box 18"/>
              <p:cNvSpPr txBox="1">
                <a:spLocks noChangeArrowheads="1"/>
              </p:cNvSpPr>
              <p:nvPr/>
            </p:nvSpPr>
            <p:spPr bwMode="auto">
              <a:xfrm rot="16200000">
                <a:off x="243193" y="1809315"/>
                <a:ext cx="735531" cy="4518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charset="0"/>
                  </a:rPr>
                  <a:t>z</a:t>
                </a:r>
                <a:r>
                  <a:rPr lang="en-US" sz="2400" i="1"/>
                  <a:t>(Z)</a:t>
                </a:r>
                <a:endParaRPr lang="it-IT" sz="2400" i="1"/>
              </a:p>
            </p:txBody>
          </p:sp>
          <p:sp>
            <p:nvSpPr>
              <p:cNvPr id="8211" name="Text Box 19"/>
              <p:cNvSpPr txBox="1">
                <a:spLocks noChangeArrowheads="1"/>
              </p:cNvSpPr>
              <p:nvPr/>
            </p:nvSpPr>
            <p:spPr bwMode="auto">
              <a:xfrm rot="16200000">
                <a:off x="2962095" y="1797771"/>
                <a:ext cx="735531" cy="4518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charset="0"/>
                  </a:rPr>
                  <a:t>z</a:t>
                </a:r>
                <a:r>
                  <a:rPr lang="en-US" sz="2400" i="1"/>
                  <a:t>(Z)</a:t>
                </a:r>
                <a:endParaRPr lang="it-IT" sz="2400" i="1"/>
              </a:p>
            </p:txBody>
          </p:sp>
          <p:sp>
            <p:nvSpPr>
              <p:cNvPr id="8212" name="Text Box 20"/>
              <p:cNvSpPr txBox="1">
                <a:spLocks noChangeArrowheads="1"/>
              </p:cNvSpPr>
              <p:nvPr/>
            </p:nvSpPr>
            <p:spPr bwMode="auto">
              <a:xfrm rot="16200000">
                <a:off x="5690410" y="1594922"/>
                <a:ext cx="735531" cy="4518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charset="0"/>
                  </a:rPr>
                  <a:t>z</a:t>
                </a:r>
                <a:r>
                  <a:rPr lang="en-US" sz="2400" i="1"/>
                  <a:t>(Z)</a:t>
                </a:r>
                <a:endParaRPr lang="it-IT" sz="2400" i="1"/>
              </a:p>
            </p:txBody>
          </p:sp>
          <p:sp>
            <p:nvSpPr>
              <p:cNvPr id="8214" name="Text Box 22"/>
              <p:cNvSpPr txBox="1">
                <a:spLocks noChangeArrowheads="1"/>
              </p:cNvSpPr>
              <p:nvPr/>
            </p:nvSpPr>
            <p:spPr bwMode="auto">
              <a:xfrm>
                <a:off x="1629848" y="2924516"/>
                <a:ext cx="349864" cy="460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1" dirty="0"/>
                  <a:t>Z</a:t>
                </a:r>
                <a:endParaRPr lang="it-IT" sz="2400" i="1" dirty="0"/>
              </a:p>
            </p:txBody>
          </p:sp>
          <p:sp>
            <p:nvSpPr>
              <p:cNvPr id="8215" name="Text Box 23"/>
              <p:cNvSpPr txBox="1">
                <a:spLocks noChangeArrowheads="1"/>
              </p:cNvSpPr>
              <p:nvPr/>
            </p:nvSpPr>
            <p:spPr bwMode="auto">
              <a:xfrm>
                <a:off x="4427984" y="2903733"/>
                <a:ext cx="349864" cy="460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1" dirty="0"/>
                  <a:t>Z</a:t>
                </a:r>
                <a:endParaRPr lang="it-IT" sz="2400" i="1" dirty="0"/>
              </a:p>
            </p:txBody>
          </p:sp>
          <p:sp>
            <p:nvSpPr>
              <p:cNvPr id="8216" name="Text Box 24"/>
              <p:cNvSpPr txBox="1">
                <a:spLocks noChangeArrowheads="1"/>
              </p:cNvSpPr>
              <p:nvPr/>
            </p:nvSpPr>
            <p:spPr bwMode="auto">
              <a:xfrm>
                <a:off x="7164288" y="2903733"/>
                <a:ext cx="349864" cy="460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i="1" dirty="0"/>
                  <a:t>Z</a:t>
                </a:r>
                <a:endParaRPr lang="it-IT" sz="2400" i="1" dirty="0"/>
              </a:p>
            </p:txBody>
          </p:sp>
          <p:sp>
            <p:nvSpPr>
              <p:cNvPr id="8217" name="Text Box 25"/>
              <p:cNvSpPr txBox="1">
                <a:spLocks noChangeArrowheads="1"/>
              </p:cNvSpPr>
              <p:nvPr/>
            </p:nvSpPr>
            <p:spPr bwMode="auto">
              <a:xfrm>
                <a:off x="1277741" y="2716688"/>
                <a:ext cx="269851" cy="3069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5</a:t>
                </a:r>
                <a:endParaRPr lang="it-IT" sz="1400"/>
              </a:p>
            </p:txBody>
          </p:sp>
          <p:sp>
            <p:nvSpPr>
              <p:cNvPr id="8218" name="Text Box 26"/>
              <p:cNvSpPr txBox="1">
                <a:spLocks noChangeArrowheads="1"/>
              </p:cNvSpPr>
              <p:nvPr/>
            </p:nvSpPr>
            <p:spPr bwMode="auto">
              <a:xfrm>
                <a:off x="1704481" y="2716688"/>
                <a:ext cx="357709" cy="3069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10</a:t>
                </a:r>
                <a:endParaRPr lang="it-IT" sz="1400"/>
              </a:p>
            </p:txBody>
          </p:sp>
          <p:sp>
            <p:nvSpPr>
              <p:cNvPr id="8219" name="Text Box 27"/>
              <p:cNvSpPr txBox="1">
                <a:spLocks noChangeArrowheads="1"/>
              </p:cNvSpPr>
              <p:nvPr/>
            </p:nvSpPr>
            <p:spPr bwMode="auto">
              <a:xfrm>
                <a:off x="2129653" y="2716688"/>
                <a:ext cx="357709" cy="3069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15</a:t>
                </a:r>
                <a:endParaRPr lang="it-IT" sz="1400"/>
              </a:p>
            </p:txBody>
          </p:sp>
          <p:sp>
            <p:nvSpPr>
              <p:cNvPr id="8220" name="Text Box 28"/>
              <p:cNvSpPr txBox="1">
                <a:spLocks noChangeArrowheads="1"/>
              </p:cNvSpPr>
              <p:nvPr/>
            </p:nvSpPr>
            <p:spPr bwMode="auto">
              <a:xfrm>
                <a:off x="4834434" y="2716688"/>
                <a:ext cx="357709" cy="3069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15</a:t>
                </a:r>
                <a:endParaRPr lang="it-IT" sz="1400"/>
              </a:p>
            </p:txBody>
          </p:sp>
          <p:sp>
            <p:nvSpPr>
              <p:cNvPr id="8221" name="Text Box 29"/>
              <p:cNvSpPr txBox="1">
                <a:spLocks noChangeArrowheads="1"/>
              </p:cNvSpPr>
              <p:nvPr/>
            </p:nvSpPr>
            <p:spPr bwMode="auto">
              <a:xfrm>
                <a:off x="7611385" y="2716688"/>
                <a:ext cx="357709" cy="3069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15</a:t>
                </a:r>
                <a:endParaRPr lang="it-IT" sz="1400"/>
              </a:p>
            </p:txBody>
          </p:sp>
          <p:sp>
            <p:nvSpPr>
              <p:cNvPr id="8222" name="Text Box 30"/>
              <p:cNvSpPr txBox="1">
                <a:spLocks noChangeArrowheads="1"/>
              </p:cNvSpPr>
              <p:nvPr/>
            </p:nvSpPr>
            <p:spPr bwMode="auto">
              <a:xfrm>
                <a:off x="4407694" y="2716688"/>
                <a:ext cx="357709" cy="3069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10</a:t>
                </a:r>
                <a:endParaRPr lang="it-IT" sz="1400" dirty="0"/>
              </a:p>
            </p:txBody>
          </p:sp>
          <p:sp>
            <p:nvSpPr>
              <p:cNvPr id="8223" name="Text Box 31"/>
              <p:cNvSpPr txBox="1">
                <a:spLocks noChangeArrowheads="1"/>
              </p:cNvSpPr>
              <p:nvPr/>
            </p:nvSpPr>
            <p:spPr bwMode="auto">
              <a:xfrm>
                <a:off x="7183075" y="2716688"/>
                <a:ext cx="357709" cy="3069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10</a:t>
                </a:r>
                <a:endParaRPr lang="it-IT" sz="1400"/>
              </a:p>
            </p:txBody>
          </p:sp>
          <p:sp>
            <p:nvSpPr>
              <p:cNvPr id="8224" name="Text Box 32"/>
              <p:cNvSpPr txBox="1">
                <a:spLocks noChangeArrowheads="1"/>
              </p:cNvSpPr>
              <p:nvPr/>
            </p:nvSpPr>
            <p:spPr bwMode="auto">
              <a:xfrm>
                <a:off x="3982522" y="2716688"/>
                <a:ext cx="269851" cy="3069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5</a:t>
                </a:r>
                <a:endParaRPr lang="it-IT" sz="1400"/>
              </a:p>
            </p:txBody>
          </p:sp>
          <p:sp>
            <p:nvSpPr>
              <p:cNvPr id="8225" name="Text Box 33"/>
              <p:cNvSpPr txBox="1">
                <a:spLocks noChangeArrowheads="1"/>
              </p:cNvSpPr>
              <p:nvPr/>
            </p:nvSpPr>
            <p:spPr bwMode="auto">
              <a:xfrm>
                <a:off x="6772024" y="2716688"/>
                <a:ext cx="269851" cy="3069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5</a:t>
                </a:r>
                <a:endParaRPr lang="it-IT" sz="1400"/>
              </a:p>
            </p:txBody>
          </p:sp>
        </p:grpSp>
      </p:grp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539750" y="4005064"/>
            <a:ext cx="79930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>
                <a:solidFill>
                  <a:srgbClr val="000066"/>
                </a:solidFill>
              </a:rPr>
              <a:t>Secondary decays need to be taken into account for comparison to experimental </a:t>
            </a:r>
            <a:r>
              <a:rPr lang="en-US" sz="2000" dirty="0" smtClean="0">
                <a:solidFill>
                  <a:srgbClr val="000066"/>
                </a:solidFill>
              </a:rPr>
              <a:t>data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>
                <a:solidFill>
                  <a:srgbClr val="000066"/>
                </a:solidFill>
              </a:rPr>
              <a:t>S</a:t>
            </a:r>
            <a:r>
              <a:rPr lang="en-US" sz="2000" dirty="0" smtClean="0">
                <a:solidFill>
                  <a:srgbClr val="000066"/>
                </a:solidFill>
              </a:rPr>
              <a:t>tatistical model : main ingredient is the level density parameter. But what is </a:t>
            </a:r>
            <a:r>
              <a:rPr lang="en-US" sz="2000" dirty="0" err="1" smtClean="0">
                <a:solidFill>
                  <a:srgbClr val="000066"/>
                </a:solidFill>
              </a:rPr>
              <a:t>isospin</a:t>
            </a:r>
            <a:r>
              <a:rPr lang="en-US" sz="2000" dirty="0" smtClean="0">
                <a:solidFill>
                  <a:srgbClr val="000066"/>
                </a:solidFill>
              </a:rPr>
              <a:t> dependence of a ?</a:t>
            </a:r>
            <a:endParaRPr lang="en-US" sz="20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Or/and : experimentally provide the primary distributions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endParaRPr lang="it-IT" sz="2000" dirty="0">
              <a:solidFill>
                <a:srgbClr val="000066"/>
              </a:solidFill>
            </a:endParaRP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1138238" y="3501008"/>
            <a:ext cx="5465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A. Ono,</a:t>
            </a:r>
            <a:r>
              <a:rPr lang="en-US" sz="1600" i="1" dirty="0"/>
              <a:t> </a:t>
            </a:r>
            <a:r>
              <a:rPr lang="en-US" sz="1600" i="1" dirty="0" err="1"/>
              <a:t>Acta</a:t>
            </a:r>
            <a:r>
              <a:rPr lang="en-US" sz="1600" i="1" dirty="0"/>
              <a:t> </a:t>
            </a:r>
            <a:r>
              <a:rPr lang="en-US" sz="1600" i="1" dirty="0" err="1"/>
              <a:t>Physica</a:t>
            </a:r>
            <a:r>
              <a:rPr lang="en-US" sz="1600" i="1" dirty="0"/>
              <a:t> </a:t>
            </a:r>
            <a:r>
              <a:rPr lang="en-US" sz="1600" i="1" dirty="0" err="1"/>
              <a:t>Hungarica</a:t>
            </a:r>
            <a:r>
              <a:rPr lang="en-US" sz="1600" i="1" dirty="0"/>
              <a:t> A - Heavy Ion Physics</a:t>
            </a:r>
            <a:r>
              <a:rPr lang="en-US" sz="1600" dirty="0"/>
              <a:t>, in press</a:t>
            </a:r>
          </a:p>
        </p:txBody>
      </p:sp>
    </p:spTree>
    <p:extLst>
      <p:ext uri="{BB962C8B-B14F-4D97-AF65-F5344CB8AC3E}">
        <p14:creationId xmlns:p14="http://schemas.microsoft.com/office/powerpoint/2010/main" val="380102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smtClean="0"/>
              <a:t>IWNDT, CollegeStation 2013</a:t>
            </a:r>
            <a:endParaRPr lang="en-US" sz="1400"/>
          </a:p>
        </p:txBody>
      </p:sp>
      <p:sp>
        <p:nvSpPr>
          <p:cNvPr id="4301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/>
              <a:t>A. Chbihi</a:t>
            </a:r>
            <a:endParaRPr lang="en-US" sz="1400"/>
          </a:p>
        </p:txBody>
      </p:sp>
      <p:sp>
        <p:nvSpPr>
          <p:cNvPr id="430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A58117-0981-A04B-8B79-549CBCAD234F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aseline="3000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Symmetry energy experiments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aseline="300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40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 + </a:t>
            </a:r>
            <a:r>
              <a:rPr lang="en-US" sz="1800" baseline="300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40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 @ E/A = 35 MeV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aseline="300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40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 + </a:t>
            </a:r>
            <a:r>
              <a:rPr lang="en-US" sz="1800" baseline="300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48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 @ E/A = 35 MeV 	isospin diffusion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aseline="300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48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 + </a:t>
            </a:r>
            <a:r>
              <a:rPr lang="en-US" sz="1800" baseline="300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40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 @ E/A = 35 MeV 	isospin diffusion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aseline="300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48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 + </a:t>
            </a:r>
            <a:r>
              <a:rPr lang="en-US" sz="1800" baseline="300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48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Ca @ E/A = 35 MeV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>
                <a:solidFill>
                  <a:srgbClr val="990033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 B</a:t>
            </a:r>
            <a:r>
              <a:rPr lang="en-GB" sz="1800">
                <a:solidFill>
                  <a:srgbClr val="990033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</a:t>
            </a:r>
            <a:r>
              <a:rPr lang="en-GB" sz="1800">
                <a:solidFill>
                  <a:srgbClr val="990033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(Tm)= 2.2 , 2.12 , 1.957 , 1.80 , 1.656 , 1.523 , 1.401 , 1.289 , 1.186 , 1.091 , 1.004 , 0.923 , 0.849 , 0.782 , 0.719 , 0.661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990033"/>
                </a:solidFill>
                <a:latin typeface="Arial" charset="0"/>
                <a:ea typeface="ＭＳ Ｐゴシック" charset="0"/>
                <a:cs typeface="ＭＳ Ｐゴシック" charset="0"/>
              </a:rPr>
              <a:t>Isospin dependence of level density experiments (N. Le Neindre)</a:t>
            </a:r>
            <a:endParaRPr lang="en-US" sz="1800">
              <a:solidFill>
                <a:srgbClr val="990033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aseline="30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40</a:t>
            </a:r>
            <a:r>
              <a:rPr lang="en-US" sz="18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Ar + </a:t>
            </a:r>
            <a:r>
              <a:rPr lang="en-US" sz="1800" baseline="30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64</a:t>
            </a:r>
            <a:r>
              <a:rPr lang="en-US" sz="18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Ni @ E/A = 12.7 MeV	(</a:t>
            </a:r>
            <a:r>
              <a:rPr lang="en-US" sz="1800" baseline="30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104</a:t>
            </a:r>
            <a:r>
              <a:rPr lang="en-US" sz="18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Pd)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aseline="30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40</a:t>
            </a:r>
            <a:r>
              <a:rPr lang="en-US" sz="18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Ar + </a:t>
            </a:r>
            <a:r>
              <a:rPr lang="en-US" sz="1800" baseline="30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60</a:t>
            </a:r>
            <a:r>
              <a:rPr lang="en-US" sz="18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Ni @ E/A = 12.7 MeV	(</a:t>
            </a:r>
            <a:r>
              <a:rPr lang="en-US" sz="1800" baseline="30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100</a:t>
            </a:r>
            <a:r>
              <a:rPr lang="en-US" sz="18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Pd)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aseline="30000">
                <a:solidFill>
                  <a:srgbClr val="FF6666"/>
                </a:solidFill>
                <a:latin typeface="Arial" charset="0"/>
                <a:ea typeface="ＭＳ Ｐゴシック" charset="0"/>
                <a:cs typeface="ＭＳ Ｐゴシック" charset="0"/>
              </a:rPr>
              <a:t>34</a:t>
            </a:r>
            <a:r>
              <a:rPr lang="en-US" sz="1800">
                <a:solidFill>
                  <a:srgbClr val="FF6666"/>
                </a:solidFill>
                <a:latin typeface="Arial" charset="0"/>
                <a:ea typeface="ＭＳ Ｐゴシック" charset="0"/>
                <a:cs typeface="ＭＳ Ｐゴシック" charset="0"/>
              </a:rPr>
              <a:t>Ar + </a:t>
            </a:r>
            <a:r>
              <a:rPr lang="en-US" sz="1800" baseline="30000">
                <a:solidFill>
                  <a:srgbClr val="FF6666"/>
                </a:solidFill>
                <a:latin typeface="Arial" charset="0"/>
                <a:ea typeface="ＭＳ Ｐゴシック" charset="0"/>
                <a:cs typeface="ＭＳ Ｐゴシック" charset="0"/>
              </a:rPr>
              <a:t>58</a:t>
            </a:r>
            <a:r>
              <a:rPr lang="en-US" sz="1800">
                <a:solidFill>
                  <a:srgbClr val="FF6666"/>
                </a:solidFill>
                <a:latin typeface="Arial" charset="0"/>
                <a:ea typeface="ＭＳ Ｐゴシック" charset="0"/>
                <a:cs typeface="ＭＳ Ｐゴシック" charset="0"/>
              </a:rPr>
              <a:t>Ni @ E/A = 13.5 MeV	 (</a:t>
            </a:r>
            <a:r>
              <a:rPr lang="en-US" sz="1800" baseline="30000">
                <a:solidFill>
                  <a:srgbClr val="FF6666"/>
                </a:solidFill>
                <a:latin typeface="Arial" charset="0"/>
                <a:ea typeface="ＭＳ Ｐゴシック" charset="0"/>
                <a:cs typeface="ＭＳ Ｐゴシック" charset="0"/>
              </a:rPr>
              <a:t>92</a:t>
            </a:r>
            <a:r>
              <a:rPr lang="en-US" sz="1800">
                <a:solidFill>
                  <a:srgbClr val="FF6666"/>
                </a:solidFill>
                <a:latin typeface="Arial" charset="0"/>
                <a:ea typeface="ＭＳ Ｐゴシック" charset="0"/>
                <a:cs typeface="ＭＳ Ｐゴシック" charset="0"/>
              </a:rPr>
              <a:t>Pd)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aseline="30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36</a:t>
            </a:r>
            <a:r>
              <a:rPr lang="en-US" sz="18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Ar + </a:t>
            </a:r>
            <a:r>
              <a:rPr lang="en-US" sz="1800" baseline="30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58</a:t>
            </a:r>
            <a:r>
              <a:rPr lang="en-US" sz="18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Ni @ E/A = 13.3 MeV	 (</a:t>
            </a:r>
            <a:r>
              <a:rPr lang="en-US" sz="1800" baseline="30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94</a:t>
            </a:r>
            <a:r>
              <a:rPr lang="en-US" sz="18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Pd)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aseline="30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36</a:t>
            </a:r>
            <a:r>
              <a:rPr lang="en-US" sz="18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Ar + </a:t>
            </a:r>
            <a:r>
              <a:rPr lang="en-US" sz="1800" baseline="30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60</a:t>
            </a:r>
            <a:r>
              <a:rPr lang="en-US" sz="18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Ni @ E/A = 13.3 MeV	 (</a:t>
            </a:r>
            <a:r>
              <a:rPr lang="en-US" sz="1800" baseline="30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96</a:t>
            </a:r>
            <a:r>
              <a:rPr lang="en-US" sz="18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Pd)</a:t>
            </a: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solidFill>
                  <a:srgbClr val="990033"/>
                </a:solidFill>
                <a:latin typeface="Arial" charset="0"/>
                <a:ea typeface="ＭＳ Ｐゴシック" charset="0"/>
                <a:cs typeface="ＭＳ Ｐゴシック" charset="0"/>
              </a:rPr>
              <a:t>Experiments coupling </a:t>
            </a:r>
            <a:br>
              <a:rPr lang="en-US">
                <a:solidFill>
                  <a:srgbClr val="990033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solidFill>
                  <a:srgbClr val="990033"/>
                </a:solidFill>
                <a:latin typeface="Arial" charset="0"/>
                <a:ea typeface="ＭＳ Ｐゴシック" charset="0"/>
                <a:cs typeface="ＭＳ Ｐゴシック" charset="0"/>
              </a:rPr>
              <a:t>INDRA-VAMOS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smtClean="0"/>
              <a:t>IWNDT, CollegeStation 2013</a:t>
            </a:r>
            <a:endParaRPr lang="en-US" sz="1400"/>
          </a:p>
        </p:txBody>
      </p:sp>
      <p:sp>
        <p:nvSpPr>
          <p:cNvPr id="4505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/>
              <a:t>A. Chbihi</a:t>
            </a:r>
            <a:endParaRPr lang="en-US" sz="1400"/>
          </a:p>
        </p:txBody>
      </p:sp>
      <p:sp>
        <p:nvSpPr>
          <p:cNvPr id="450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3BAC96-AB41-924E-8903-57B4B38DD731}" type="slidenum">
              <a:rPr lang="en-US" sz="1400"/>
              <a:pPr/>
              <a:t>9</a:t>
            </a:fld>
            <a:endParaRPr lang="en-US" sz="1400"/>
          </a:p>
        </p:txBody>
      </p:sp>
      <p:pic>
        <p:nvPicPr>
          <p:cNvPr id="45061" name="Picture 2" descr="_MG_715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533400"/>
            <a:ext cx="8572500" cy="5715000"/>
          </a:xfrm>
          <a:ln w="28575">
            <a:solidFill>
              <a:srgbClr val="FF0000">
                <a:alpha val="98822"/>
              </a:srgbClr>
            </a:solidFill>
            <a:miter lim="800000"/>
            <a:headEnd/>
            <a:tailEnd/>
          </a:ln>
        </p:spPr>
      </p:pic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5470525" y="1584325"/>
            <a:ext cx="11493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INDRA</a:t>
            </a:r>
          </a:p>
        </p:txBody>
      </p:sp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3794125" y="1050925"/>
            <a:ext cx="55721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Q1</a:t>
            </a:r>
          </a:p>
        </p:txBody>
      </p:sp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2514600" y="762000"/>
            <a:ext cx="55721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Q2</a:t>
            </a:r>
          </a:p>
        </p:txBody>
      </p:sp>
      <p:sp>
        <p:nvSpPr>
          <p:cNvPr id="45065" name="Text Box 6"/>
          <p:cNvSpPr txBox="1">
            <a:spLocks noChangeArrowheads="1"/>
          </p:cNvSpPr>
          <p:nvPr/>
        </p:nvSpPr>
        <p:spPr bwMode="auto">
          <a:xfrm>
            <a:off x="1127125" y="1127125"/>
            <a:ext cx="101441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Dipole</a:t>
            </a:r>
          </a:p>
        </p:txBody>
      </p:sp>
      <p:grpSp>
        <p:nvGrpSpPr>
          <p:cNvPr id="45066" name="Group 7"/>
          <p:cNvGrpSpPr>
            <a:grpSpLocks/>
          </p:cNvGrpSpPr>
          <p:nvPr/>
        </p:nvGrpSpPr>
        <p:grpSpPr bwMode="auto">
          <a:xfrm>
            <a:off x="7696200" y="2574925"/>
            <a:ext cx="1219200" cy="777875"/>
            <a:chOff x="4848" y="1622"/>
            <a:chExt cx="768" cy="490"/>
          </a:xfrm>
        </p:grpSpPr>
        <p:sp>
          <p:nvSpPr>
            <p:cNvPr id="45070" name="Line 8"/>
            <p:cNvSpPr>
              <a:spLocks noChangeShapeType="1"/>
            </p:cNvSpPr>
            <p:nvPr/>
          </p:nvSpPr>
          <p:spPr bwMode="auto">
            <a:xfrm flipH="1" flipV="1">
              <a:off x="4848" y="1920"/>
              <a:ext cx="768" cy="192"/>
            </a:xfrm>
            <a:prstGeom prst="line">
              <a:avLst/>
            </a:prstGeom>
            <a:noFill/>
            <a:ln w="57150">
              <a:solidFill>
                <a:srgbClr val="FF0000">
                  <a:alpha val="98822"/>
                </a:srgb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071" name="Text Box 9"/>
            <p:cNvSpPr txBox="1">
              <a:spLocks noChangeArrowheads="1"/>
            </p:cNvSpPr>
            <p:nvPr/>
          </p:nvSpPr>
          <p:spPr bwMode="auto">
            <a:xfrm>
              <a:off x="5030" y="1622"/>
              <a:ext cx="532" cy="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accent1"/>
                  </a:solidFill>
                  <a:latin typeface="Times" charset="0"/>
                </a:rPr>
                <a:t>beam</a:t>
              </a:r>
            </a:p>
          </p:txBody>
        </p:sp>
      </p:grpSp>
      <p:sp>
        <p:nvSpPr>
          <p:cNvPr id="45067" name="Text Box 10"/>
          <p:cNvSpPr txBox="1">
            <a:spLocks noChangeArrowheads="1"/>
          </p:cNvSpPr>
          <p:nvPr/>
        </p:nvSpPr>
        <p:spPr bwMode="auto">
          <a:xfrm>
            <a:off x="228600" y="1676400"/>
            <a:ext cx="1301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detection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81000" y="838200"/>
            <a:ext cx="4586288" cy="1333500"/>
          </a:xfrm>
          <a:prstGeom prst="rect">
            <a:avLst/>
          </a:prstGeom>
          <a:solidFill>
            <a:srgbClr val="FF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latin typeface="Times" charset="0"/>
                <a:sym typeface="Wingdings" charset="0"/>
              </a:rPr>
              <a:t>VAMOS 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latin typeface="Times" charset="0"/>
                <a:sym typeface="Wingdings" charset="0"/>
              </a:rPr>
              <a:t>PLF (E503) or residues (E494s)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latin typeface="Times" charset="0"/>
                <a:sym typeface="Wingdings" charset="0"/>
              </a:rPr>
              <a:t>High Isotopic Resolution </a:t>
            </a:r>
            <a:endParaRPr lang="en-US" sz="1800">
              <a:latin typeface="Times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886200" y="4191000"/>
            <a:ext cx="4797425" cy="1920875"/>
          </a:xfrm>
          <a:prstGeom prst="rect">
            <a:avLst/>
          </a:prstGeom>
          <a:solidFill>
            <a:srgbClr val="FF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latin typeface="Times" charset="0"/>
                <a:sym typeface="Wingdings" charset="0"/>
              </a:rPr>
              <a:t>INDRA in coincidence LCP /IMF 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Times" charset="0"/>
                <a:sym typeface="Wingdings" charset="0"/>
              </a:rPr>
              <a:t>event characterization 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Times" charset="0"/>
                <a:sym typeface="Wingdings" charset="0"/>
              </a:rPr>
              <a:t>(b, excitation energy)</a:t>
            </a:r>
            <a:endParaRPr lang="en-US" i="1">
              <a:solidFill>
                <a:schemeClr val="accent2"/>
              </a:solidFill>
              <a:latin typeface="Times" charset="0"/>
              <a:sym typeface="Wingdings" charset="0"/>
            </a:endParaRPr>
          </a:p>
          <a:p>
            <a:pPr lvl="1" eaLnBrk="1" hangingPunct="1">
              <a:spcBef>
                <a:spcPct val="20000"/>
              </a:spcBef>
            </a:pPr>
            <a:endParaRPr lang="en-US" i="1">
              <a:solidFill>
                <a:schemeClr val="accent2"/>
              </a:solidFill>
              <a:latin typeface="Times" charset="0"/>
              <a:sym typeface="Wingding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  <p:bldP spid="30732" grpId="0" animBg="1"/>
    </p:bld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17609</TotalTime>
  <Words>1954</Words>
  <Application>Microsoft Macintosh PowerPoint</Application>
  <PresentationFormat>Présentation à l'écran (4:3)</PresentationFormat>
  <Paragraphs>372</Paragraphs>
  <Slides>27</Slides>
  <Notes>11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Nouvelle présentation</vt:lpstr>
      <vt:lpstr>Document</vt:lpstr>
      <vt:lpstr>Équation</vt:lpstr>
      <vt:lpstr>…quation</vt:lpstr>
      <vt:lpstr>Exploring the symmetry energy with the  40,48Ca+40,48Ca systems</vt:lpstr>
      <vt:lpstr>Accessing the symmetry energy outline</vt:lpstr>
      <vt:lpstr>Probing symmetry energy with isovector variance SMF predictions</vt:lpstr>
      <vt:lpstr>Accessing the symmetry energy from isotopic distribution SMF predictions</vt:lpstr>
      <vt:lpstr>Accessing the symmetry energy</vt:lpstr>
      <vt:lpstr>Accessing the symmetry energy</vt:lpstr>
      <vt:lpstr>Effects of secondary decays</vt:lpstr>
      <vt:lpstr>Experiments coupling  INDRA-VAMOS</vt:lpstr>
      <vt:lpstr>Présentation PowerPoint</vt:lpstr>
      <vt:lpstr>Présentation PowerPoint</vt:lpstr>
      <vt:lpstr>INDRA-VAMOS</vt:lpstr>
      <vt:lpstr>Global view of the reaction products</vt:lpstr>
      <vt:lpstr>Isotopic distributions of PLF</vt:lpstr>
      <vt:lpstr>Reaction mechanism at fermi energy</vt:lpstr>
      <vt:lpstr>Characteristics of LCP emitted in coincidence with the PLF</vt:lpstr>
      <vt:lpstr>Présentation PowerPoint</vt:lpstr>
      <vt:lpstr>Experimental primary charge distributions:  Comparison with AMD</vt:lpstr>
      <vt:lpstr>AMD + GEMINI</vt:lpstr>
      <vt:lpstr>How to obtain Aprimary distributions ?</vt:lpstr>
      <vt:lpstr> Toward primary mass of the fragments</vt:lpstr>
      <vt:lpstr>Symmetry energy from primary fragments </vt:lpstr>
      <vt:lpstr>Preliminary results on  Symmetry energy </vt:lpstr>
      <vt:lpstr>Production cross section of exotic nuclei  beyond the p-drip line</vt:lpstr>
      <vt:lpstr>Production cross section of exotic nuclei  beyond the drip lines</vt:lpstr>
      <vt:lpstr>Spectroscopy of 29Si</vt:lpstr>
      <vt:lpstr>Summary and Conclusions</vt:lpstr>
      <vt:lpstr>Présentation PowerPoint</vt:lpstr>
    </vt:vector>
  </TitlesOfParts>
  <Company>syremi GANIL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symmetry energy with isospin effects in heavy-ion collisions</dc:title>
  <dc:creator>syremi GANIL</dc:creator>
  <cp:lastModifiedBy>A. Chbihi</cp:lastModifiedBy>
  <cp:revision>193</cp:revision>
  <dcterms:created xsi:type="dcterms:W3CDTF">2010-02-13T16:36:46Z</dcterms:created>
  <dcterms:modified xsi:type="dcterms:W3CDTF">2013-08-22T19:53:03Z</dcterms:modified>
</cp:coreProperties>
</file>