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5.xml" ContentType="application/vnd.openxmlformats-officedocument.presentationml.notesSlide+xml"/>
  <Override PartName="/ppt/embeddings/oleObject5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419" r:id="rId2"/>
    <p:sldId id="498" r:id="rId3"/>
    <p:sldId id="428" r:id="rId4"/>
    <p:sldId id="430" r:id="rId5"/>
    <p:sldId id="508" r:id="rId6"/>
    <p:sldId id="505" r:id="rId7"/>
    <p:sldId id="437" r:id="rId8"/>
    <p:sldId id="509" r:id="rId9"/>
    <p:sldId id="506" r:id="rId10"/>
    <p:sldId id="500" r:id="rId11"/>
    <p:sldId id="507" r:id="rId12"/>
    <p:sldId id="499" r:id="rId13"/>
    <p:sldId id="442" r:id="rId14"/>
    <p:sldId id="443" r:id="rId15"/>
    <p:sldId id="503" r:id="rId16"/>
    <p:sldId id="451" r:id="rId17"/>
    <p:sldId id="454" r:id="rId18"/>
    <p:sldId id="449" r:id="rId19"/>
    <p:sldId id="456" r:id="rId20"/>
    <p:sldId id="457" r:id="rId21"/>
    <p:sldId id="458" r:id="rId22"/>
    <p:sldId id="459" r:id="rId23"/>
    <p:sldId id="491" r:id="rId24"/>
    <p:sldId id="474" r:id="rId25"/>
    <p:sldId id="493" r:id="rId26"/>
    <p:sldId id="479" r:id="rId27"/>
    <p:sldId id="480" r:id="rId28"/>
    <p:sldId id="481" r:id="rId29"/>
    <p:sldId id="495" r:id="rId30"/>
    <p:sldId id="482" r:id="rId31"/>
    <p:sldId id="513" r:id="rId32"/>
    <p:sldId id="511" r:id="rId33"/>
    <p:sldId id="512" r:id="rId34"/>
    <p:sldId id="510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CC0066"/>
    <a:srgbClr val="CD0000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726" autoAdjust="0"/>
  </p:normalViewPr>
  <p:slideViewPr>
    <p:cSldViewPr snapToGrid="0" snapToObjects="1">
      <p:cViewPr varScale="1">
        <p:scale>
          <a:sx n="103" d="100"/>
          <a:sy n="103" d="100"/>
        </p:scale>
        <p:origin x="-102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image" Target="../media/image32.emf"/><Relationship Id="rId2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5" Type="http://schemas.openxmlformats.org/officeDocument/2006/relationships/image" Target="../media/image64.emf"/><Relationship Id="rId6" Type="http://schemas.openxmlformats.org/officeDocument/2006/relationships/image" Target="../media/image65.emf"/><Relationship Id="rId7" Type="http://schemas.openxmlformats.org/officeDocument/2006/relationships/image" Target="../media/image66.emf"/><Relationship Id="rId1" Type="http://schemas.openxmlformats.org/officeDocument/2006/relationships/image" Target="../media/image60.emf"/><Relationship Id="rId2" Type="http://schemas.openxmlformats.org/officeDocument/2006/relationships/image" Target="../media/image6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emf"/><Relationship Id="rId2" Type="http://schemas.openxmlformats.org/officeDocument/2006/relationships/image" Target="../media/image9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620BD-4C3D-B545-84A8-3D6AD1BA941C}" type="datetimeFigureOut">
              <a:rPr lang="en-US" smtClean="0"/>
              <a:t>21/08/13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66903-A034-9543-A866-7F124F2A4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10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098AC7-C05D-46A0-9FAE-8B16F6F7EF76}" type="slidenum">
              <a:rPr lang="en-GB"/>
              <a:pPr/>
              <a:t>1</a:t>
            </a:fld>
            <a:endParaRPr lang="en-GB"/>
          </a:p>
        </p:txBody>
      </p:sp>
      <p:sp>
        <p:nvSpPr>
          <p:cNvPr id="2560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26BBCD-9BE6-5A43-B962-27FFC2257AA0}" type="slidenum">
              <a:rPr lang="en-GB"/>
              <a:pPr/>
              <a:t>18</a:t>
            </a:fld>
            <a:endParaRPr lang="en-GB"/>
          </a:p>
        </p:txBody>
      </p:sp>
      <p:sp>
        <p:nvSpPr>
          <p:cNvPr id="7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7B0380-EE21-4147-9111-764EA74F47CC}" type="slidenum">
              <a:rPr lang="en-GB"/>
              <a:pPr/>
              <a:t>2</a:t>
            </a:fld>
            <a:endParaRPr lang="en-GB"/>
          </a:p>
        </p:txBody>
      </p:sp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25EC8-471B-D641-8727-31B2204EB49C}" type="slidenum">
              <a:rPr lang="en-GB"/>
              <a:pPr/>
              <a:t>3</a:t>
            </a:fld>
            <a:endParaRPr lang="en-GB"/>
          </a:p>
        </p:txBody>
      </p:sp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A2AA4F-E4D1-4A7A-977F-4004CF4DFBD6}" type="slidenum">
              <a:rPr lang="en-GB"/>
              <a:pPr/>
              <a:t>7</a:t>
            </a:fld>
            <a:endParaRPr lang="en-GB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C8B722-45C6-8747-88EE-5AE6A63C3508}" type="slidenum">
              <a:rPr lang="en-GB"/>
              <a:pPr/>
              <a:t>11</a:t>
            </a:fld>
            <a:endParaRPr lang="en-GB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E74AA8-806F-9B45-B084-EAAF37820FF9}" type="slidenum">
              <a:rPr lang="en-GB"/>
              <a:pPr/>
              <a:t>12</a:t>
            </a:fld>
            <a:endParaRPr lang="en-GB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0E0687-B3BE-7745-884E-83B4265396A5}" type="slidenum">
              <a:rPr lang="en-GB"/>
              <a:pPr/>
              <a:t>14</a:t>
            </a:fld>
            <a:endParaRPr lang="en-GB"/>
          </a:p>
        </p:txBody>
      </p:sp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FFCD65-8B52-BB47-AC88-002FFDC28BCD}" type="slidenum">
              <a:rPr lang="en-GB"/>
              <a:pPr/>
              <a:t>15</a:t>
            </a:fld>
            <a:endParaRPr lang="en-GB"/>
          </a:p>
        </p:txBody>
      </p:sp>
      <p:sp>
        <p:nvSpPr>
          <p:cNvPr id="314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4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9B8A1D-EBC6-4340-8C63-A7C5D7EA1E40}" type="slidenum">
              <a:rPr lang="en-GB"/>
              <a:pPr/>
              <a:t>17</a:t>
            </a:fld>
            <a:endParaRPr lang="en-GB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AB0C-875B-EE4A-8ECB-2B3A28FCAB8F}" type="datetimeFigureOut">
              <a:rPr lang="en-US" smtClean="0"/>
              <a:t>21/08/13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576D-C422-EE4C-ABC0-11645D7C0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21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AB0C-875B-EE4A-8ECB-2B3A28FCAB8F}" type="datetimeFigureOut">
              <a:rPr lang="en-US" smtClean="0"/>
              <a:t>21/08/13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576D-C422-EE4C-ABC0-11645D7C0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73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AB0C-875B-EE4A-8ECB-2B3A28FCAB8F}" type="datetimeFigureOut">
              <a:rPr lang="en-US" smtClean="0"/>
              <a:t>21/08/13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576D-C422-EE4C-ABC0-11645D7C0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1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>
              <a:defRPr/>
            </a:pPr>
            <a:fld id="{2450D491-B7EB-4EFE-AE2B-7DA273B4FC36}" type="datetime1">
              <a:rPr lang="it-IT" smtClean="0"/>
              <a:pPr>
                <a:defRPr/>
              </a:pPr>
              <a:t>21/08/13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>
              <a:defRPr/>
            </a:pPr>
            <a:r>
              <a:rPr lang="it-IT" smtClean="0"/>
              <a:t>L.Acosta, T. Minniti, G. Cardella, G. Verde PAC-LNS JUN 2011</a:t>
            </a:r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98208" y="6480684"/>
            <a:ext cx="2133600" cy="365125"/>
          </a:xfrm>
          <a:prstGeom prst="rect">
            <a:avLst/>
          </a:prstGeom>
        </p:spPr>
        <p:txBody>
          <a:bodyPr lIns="91435" tIns="45718" rIns="91435" bIns="45718"/>
          <a:lstStyle/>
          <a:p>
            <a:pPr>
              <a:defRPr/>
            </a:pPr>
            <a:fld id="{E4F03789-56F1-4D72-8E48-190786B27DCE}" type="slidenum">
              <a:rPr lang="it-IT" smtClean="0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3631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AB0C-875B-EE4A-8ECB-2B3A28FCAB8F}" type="datetimeFigureOut">
              <a:rPr lang="en-US" smtClean="0"/>
              <a:t>21/08/13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576D-C422-EE4C-ABC0-11645D7C0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42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AB0C-875B-EE4A-8ECB-2B3A28FCAB8F}" type="datetimeFigureOut">
              <a:rPr lang="en-US" smtClean="0"/>
              <a:t>21/08/13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576D-C422-EE4C-ABC0-11645D7C0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202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AB0C-875B-EE4A-8ECB-2B3A28FCAB8F}" type="datetimeFigureOut">
              <a:rPr lang="en-US" smtClean="0"/>
              <a:t>21/08/13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576D-C422-EE4C-ABC0-11645D7C0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7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AB0C-875B-EE4A-8ECB-2B3A28FCAB8F}" type="datetimeFigureOut">
              <a:rPr lang="en-US" smtClean="0"/>
              <a:t>21/08/13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576D-C422-EE4C-ABC0-11645D7C0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151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AB0C-875B-EE4A-8ECB-2B3A28FCAB8F}" type="datetimeFigureOut">
              <a:rPr lang="en-US" smtClean="0"/>
              <a:t>21/08/13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576D-C422-EE4C-ABC0-11645D7C0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165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AB0C-875B-EE4A-8ECB-2B3A28FCAB8F}" type="datetimeFigureOut">
              <a:rPr lang="en-US" smtClean="0"/>
              <a:t>21/08/13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576D-C422-EE4C-ABC0-11645D7C0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8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AB0C-875B-EE4A-8ECB-2B3A28FCAB8F}" type="datetimeFigureOut">
              <a:rPr lang="en-US" smtClean="0"/>
              <a:t>21/08/13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576D-C422-EE4C-ABC0-11645D7C0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87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AB0C-875B-EE4A-8ECB-2B3A28FCAB8F}" type="datetimeFigureOut">
              <a:rPr lang="en-US" smtClean="0"/>
              <a:t>21/08/13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3576D-C422-EE4C-ABC0-11645D7C0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11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Click to edit Master text styles</a:t>
            </a:r>
          </a:p>
          <a:p>
            <a:pPr lvl="1"/>
            <a:r>
              <a:rPr lang="it-IT" smtClean="0"/>
              <a:t>Second level</a:t>
            </a:r>
          </a:p>
          <a:p>
            <a:pPr lvl="2"/>
            <a:r>
              <a:rPr lang="it-IT" smtClean="0"/>
              <a:t>Third level</a:t>
            </a:r>
          </a:p>
          <a:p>
            <a:pPr lvl="3"/>
            <a:r>
              <a:rPr lang="it-IT" smtClean="0"/>
              <a:t>Fourth level</a:t>
            </a:r>
          </a:p>
          <a:p>
            <a:pPr lvl="4"/>
            <a:r>
              <a:rPr lang="it-IT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BAB0C-875B-EE4A-8ECB-2B3A28FCAB8F}" type="datetimeFigureOut">
              <a:rPr lang="en-US" smtClean="0"/>
              <a:t>21/08/13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3576D-C422-EE4C-ABC0-11645D7C0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2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34.emf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3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36.gif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oleObject" Target="../embeddings/oleObject1.bin"/><Relationship Id="rId7" Type="http://schemas.openxmlformats.org/officeDocument/2006/relationships/image" Target="../media/image32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33.emf"/><Relationship Id="rId10" Type="http://schemas.openxmlformats.org/officeDocument/2006/relationships/image" Target="../media/image37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39.emf"/><Relationship Id="rId5" Type="http://schemas.openxmlformats.org/officeDocument/2006/relationships/image" Target="../media/image40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38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Relationship Id="rId3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jpg"/><Relationship Id="rId3" Type="http://schemas.openxmlformats.org/officeDocument/2006/relationships/image" Target="../media/image57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3.emf"/><Relationship Id="rId12" Type="http://schemas.openxmlformats.org/officeDocument/2006/relationships/oleObject" Target="../embeddings/oleObject10.bin"/><Relationship Id="rId13" Type="http://schemas.openxmlformats.org/officeDocument/2006/relationships/image" Target="../media/image64.emf"/><Relationship Id="rId14" Type="http://schemas.openxmlformats.org/officeDocument/2006/relationships/oleObject" Target="../embeddings/oleObject11.bin"/><Relationship Id="rId15" Type="http://schemas.openxmlformats.org/officeDocument/2006/relationships/image" Target="../media/image65.emf"/><Relationship Id="rId16" Type="http://schemas.openxmlformats.org/officeDocument/2006/relationships/oleObject" Target="../embeddings/oleObject12.bin"/><Relationship Id="rId17" Type="http://schemas.openxmlformats.org/officeDocument/2006/relationships/image" Target="../media/image66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image" Target="../media/image67.gif"/><Relationship Id="rId4" Type="http://schemas.openxmlformats.org/officeDocument/2006/relationships/oleObject" Target="../embeddings/oleObject6.bin"/><Relationship Id="rId5" Type="http://schemas.openxmlformats.org/officeDocument/2006/relationships/image" Target="../media/image60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61.e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62.emf"/><Relationship Id="rId10" Type="http://schemas.openxmlformats.org/officeDocument/2006/relationships/oleObject" Target="../embeddings/oleObject9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oleObject" Target="../embeddings/oleObject13.bin"/><Relationship Id="rId6" Type="http://schemas.openxmlformats.org/officeDocument/2006/relationships/image" Target="../media/image71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jpeg"/><Relationship Id="rId5" Type="http://schemas.openxmlformats.org/officeDocument/2006/relationships/image" Target="../media/image85.jpeg"/><Relationship Id="rId6" Type="http://schemas.openxmlformats.org/officeDocument/2006/relationships/package" Target="../embeddings/Microsoft_Word_Document1.docx"/><Relationship Id="rId7" Type="http://schemas.openxmlformats.org/officeDocument/2006/relationships/image" Target="../media/image82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4" Type="http://schemas.openxmlformats.org/officeDocument/2006/relationships/image" Target="../media/image90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91.emf"/><Relationship Id="rId7" Type="http://schemas.openxmlformats.org/officeDocument/2006/relationships/image" Target="../media/image92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4" Type="http://schemas.openxmlformats.org/officeDocument/2006/relationships/image" Target="../media/image18.gif"/><Relationship Id="rId5" Type="http://schemas.openxmlformats.org/officeDocument/2006/relationships/image" Target="../media/image19.gif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76200"/>
            <a:ext cx="7924800" cy="1447800"/>
          </a:xfrm>
        </p:spPr>
        <p:txBody>
          <a:bodyPr>
            <a:normAutofit/>
          </a:bodyPr>
          <a:lstStyle/>
          <a:p>
            <a:pPr eaLnBrk="1" hangingPunct="1">
              <a:spcAft>
                <a:spcPts val="2400"/>
              </a:spcAft>
            </a:pPr>
            <a:r>
              <a:rPr lang="en-GB" sz="3600" dirty="0" smtClean="0">
                <a:solidFill>
                  <a:srgbClr val="0033CC"/>
                </a:solidFill>
                <a:latin typeface="Helvetica" charset="0"/>
              </a:rPr>
              <a:t>Joe (</a:t>
            </a:r>
            <a:r>
              <a:rPr lang="en-GB" sz="3600" dirty="0" err="1" smtClean="0">
                <a:solidFill>
                  <a:srgbClr val="0033CC"/>
                </a:solidFill>
                <a:latin typeface="Helvetica" charset="0"/>
              </a:rPr>
              <a:t>Bao</a:t>
            </a:r>
            <a:r>
              <a:rPr lang="en-GB" sz="3600" dirty="0" smtClean="0">
                <a:solidFill>
                  <a:srgbClr val="0033CC"/>
                </a:solidFill>
                <a:latin typeface="Helvetica" charset="0"/>
              </a:rPr>
              <a:t>-An?): “Why nuclear science was and is still so interesting to me”</a:t>
            </a:r>
            <a:endParaRPr lang="en-GB" sz="3600" dirty="0">
              <a:solidFill>
                <a:srgbClr val="000000"/>
              </a:solidFill>
              <a:latin typeface="Helvetica" charset="0"/>
            </a:endParaRPr>
          </a:p>
        </p:txBody>
      </p:sp>
      <p:pic>
        <p:nvPicPr>
          <p:cNvPr id="24585" name="Picture 403" descr="Cartoon-H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013" y="1765300"/>
            <a:ext cx="8154987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/>
          <p:cNvGrpSpPr/>
          <p:nvPr/>
        </p:nvGrpSpPr>
        <p:grpSpPr>
          <a:xfrm>
            <a:off x="168081" y="3581400"/>
            <a:ext cx="8845188" cy="3157035"/>
            <a:chOff x="168081" y="3352800"/>
            <a:chExt cx="8845188" cy="3157035"/>
          </a:xfrm>
        </p:grpSpPr>
        <p:sp>
          <p:nvSpPr>
            <p:cNvPr id="24579" name="Freeform 200"/>
            <p:cNvSpPr>
              <a:spLocks/>
            </p:cNvSpPr>
            <p:nvPr/>
          </p:nvSpPr>
          <p:spPr bwMode="auto">
            <a:xfrm>
              <a:off x="4463449" y="3352800"/>
              <a:ext cx="317483" cy="406757"/>
            </a:xfrm>
            <a:custGeom>
              <a:avLst/>
              <a:gdLst>
                <a:gd name="T0" fmla="*/ 2147483647 w 744"/>
                <a:gd name="T1" fmla="*/ 0 h 768"/>
                <a:gd name="T2" fmla="*/ 2147483647 w 744"/>
                <a:gd name="T3" fmla="*/ 2147483647 h 768"/>
                <a:gd name="T4" fmla="*/ 0 w 744"/>
                <a:gd name="T5" fmla="*/ 2147483647 h 768"/>
                <a:gd name="T6" fmla="*/ 0 60000 65536"/>
                <a:gd name="T7" fmla="*/ 0 60000 65536"/>
                <a:gd name="T8" fmla="*/ 0 60000 65536"/>
                <a:gd name="T9" fmla="*/ 0 w 744"/>
                <a:gd name="T10" fmla="*/ 0 h 768"/>
                <a:gd name="T11" fmla="*/ 744 w 744"/>
                <a:gd name="T12" fmla="*/ 768 h 76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744" h="768">
                  <a:moveTo>
                    <a:pt x="720" y="0"/>
                  </a:moveTo>
                  <a:cubicBezTo>
                    <a:pt x="732" y="128"/>
                    <a:pt x="744" y="256"/>
                    <a:pt x="624" y="384"/>
                  </a:cubicBezTo>
                  <a:cubicBezTo>
                    <a:pt x="504" y="512"/>
                    <a:pt x="252" y="640"/>
                    <a:pt x="0" y="768"/>
                  </a:cubicBezTo>
                </a:path>
              </a:pathLst>
            </a:custGeom>
            <a:noFill/>
            <a:ln w="3810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81" name="Text Box 202"/>
            <p:cNvSpPr txBox="1">
              <a:spLocks noChangeArrowheads="1"/>
            </p:cNvSpPr>
            <p:nvPr/>
          </p:nvSpPr>
          <p:spPr bwMode="auto">
            <a:xfrm>
              <a:off x="168081" y="3647513"/>
              <a:ext cx="8845188" cy="28623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400" b="1" u="sng" dirty="0" smtClean="0">
                  <a:solidFill>
                    <a:srgbClr val="0033CC"/>
                  </a:solidFill>
                </a:rPr>
                <a:t>Dynamics</a:t>
              </a:r>
              <a:r>
                <a:rPr lang="en-GB" sz="2400" b="1" u="sng" dirty="0">
                  <a:solidFill>
                    <a:srgbClr val="0033CC"/>
                  </a:solidFill>
                </a:rPr>
                <a:t>/</a:t>
              </a:r>
              <a:r>
                <a:rPr lang="en-GB" sz="2400" b="1" u="sng" dirty="0" smtClean="0">
                  <a:solidFill>
                    <a:srgbClr val="0033CC"/>
                  </a:solidFill>
                </a:rPr>
                <a:t>Thermodynamics </a:t>
              </a:r>
              <a:r>
                <a:rPr lang="en-GB" sz="2400" u="sng" dirty="0" smtClean="0">
                  <a:solidFill>
                    <a:srgbClr val="0033CC"/>
                  </a:solidFill>
                </a:rPr>
                <a:t>(</a:t>
              </a:r>
              <a:r>
                <a:rPr lang="en-GB" sz="2400" dirty="0" err="1" smtClean="0">
                  <a:solidFill>
                    <a:srgbClr val="0033CC"/>
                  </a:solidFill>
                </a:rPr>
                <a:t>EoS</a:t>
              </a:r>
              <a:r>
                <a:rPr lang="en-GB" sz="2400" dirty="0">
                  <a:solidFill>
                    <a:srgbClr val="0033CC"/>
                  </a:solidFill>
                </a:rPr>
                <a:t>, </a:t>
              </a:r>
              <a:r>
                <a:rPr lang="en-GB" sz="2400" u="sng" dirty="0" err="1">
                  <a:solidFill>
                    <a:srgbClr val="0033CC"/>
                  </a:solidFill>
                </a:rPr>
                <a:t>Asy-</a:t>
              </a:r>
              <a:r>
                <a:rPr lang="en-GB" sz="2400" u="sng" dirty="0" err="1" smtClean="0">
                  <a:solidFill>
                    <a:srgbClr val="0033CC"/>
                  </a:solidFill>
                </a:rPr>
                <a:t>EoS</a:t>
              </a:r>
              <a:r>
                <a:rPr lang="en-GB" sz="2400" u="sng" dirty="0" smtClean="0">
                  <a:solidFill>
                    <a:srgbClr val="0033CC"/>
                  </a:solidFill>
                </a:rPr>
                <a:t>)</a:t>
              </a:r>
            </a:p>
            <a:p>
              <a:pPr>
                <a:spcBef>
                  <a:spcPts val="600"/>
                </a:spcBef>
                <a:spcAft>
                  <a:spcPts val="1800"/>
                </a:spcAft>
              </a:pPr>
              <a:r>
                <a:rPr lang="en-GB" sz="2400" b="1" u="sng" dirty="0" smtClean="0">
                  <a:solidFill>
                    <a:srgbClr val="0033CC"/>
                  </a:solidFill>
                </a:rPr>
                <a:t>Spectroscopy of unbound states: </a:t>
              </a:r>
              <a:r>
                <a:rPr lang="en-GB" sz="2400" dirty="0" smtClean="0">
                  <a:solidFill>
                    <a:srgbClr val="0033CC"/>
                  </a:solidFill>
                </a:rPr>
                <a:t>multi-particle decays, cluster states</a:t>
              </a:r>
              <a:endParaRPr lang="en-GB" sz="2400" dirty="0">
                <a:solidFill>
                  <a:srgbClr val="0033CC"/>
                </a:solidFill>
              </a:endParaRPr>
            </a:p>
            <a:p>
              <a:pPr algn="ctr">
                <a:spcBef>
                  <a:spcPts val="600"/>
                </a:spcBef>
                <a:spcAft>
                  <a:spcPts val="1800"/>
                </a:spcAft>
              </a:pPr>
              <a:r>
                <a:rPr lang="en-GB" sz="2800" dirty="0" smtClean="0">
                  <a:solidFill>
                    <a:srgbClr val="0033CC"/>
                  </a:solidFill>
                </a:rPr>
                <a:t>                      Producing </a:t>
              </a:r>
              <a:r>
                <a:rPr lang="en-GB" sz="2800" dirty="0" smtClean="0">
                  <a:solidFill>
                    <a:srgbClr val="0033CC"/>
                  </a:solidFill>
                </a:rPr>
                <a:t>a large variety of nuclear systems </a:t>
              </a:r>
              <a:r>
                <a:rPr lang="en-GB" sz="2800" dirty="0" smtClean="0">
                  <a:solidFill>
                    <a:srgbClr val="0033CC"/>
                  </a:solidFill>
                </a:rPr>
                <a:t>and </a:t>
              </a:r>
              <a:r>
                <a:rPr lang="en-GB" sz="2800" dirty="0" smtClean="0">
                  <a:solidFill>
                    <a:srgbClr val="0033CC"/>
                  </a:solidFill>
                </a:rPr>
                <a:t>study their properties… </a:t>
              </a:r>
            </a:p>
            <a:p>
              <a:pPr>
                <a:spcBef>
                  <a:spcPct val="50000"/>
                </a:spcBef>
              </a:pPr>
              <a:r>
                <a:rPr lang="en-GB" sz="2400" b="1" dirty="0">
                  <a:solidFill>
                    <a:srgbClr val="A80000"/>
                  </a:solidFill>
                </a:rPr>
                <a:t>	</a:t>
              </a:r>
              <a:r>
                <a:rPr lang="en-GB" sz="2400" b="1" dirty="0" smtClean="0">
                  <a:solidFill>
                    <a:srgbClr val="A80000"/>
                  </a:solidFill>
                </a:rPr>
                <a:t>…a well equipped laboratory</a:t>
              </a:r>
              <a:endParaRPr lang="en-GB" sz="2400" b="1" dirty="0">
                <a:solidFill>
                  <a:srgbClr val="A800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385751" y="6356774"/>
            <a:ext cx="1627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80000"/>
                </a:solidFill>
              </a:rPr>
              <a:t>G. Verde, INFN</a:t>
            </a:r>
            <a:endParaRPr lang="en-US" dirty="0">
              <a:solidFill>
                <a:srgbClr val="A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096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4329160" y="1046186"/>
            <a:ext cx="4506105" cy="2856387"/>
            <a:chOff x="4329160" y="1111865"/>
            <a:chExt cx="4506105" cy="2856387"/>
          </a:xfrm>
        </p:grpSpPr>
        <p:grpSp>
          <p:nvGrpSpPr>
            <p:cNvPr id="52" name="Group 51"/>
            <p:cNvGrpSpPr/>
            <p:nvPr/>
          </p:nvGrpSpPr>
          <p:grpSpPr>
            <a:xfrm>
              <a:off x="4623303" y="1111865"/>
              <a:ext cx="4211962" cy="2856387"/>
              <a:chOff x="4623303" y="1111865"/>
              <a:chExt cx="4211962" cy="2856387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4623303" y="1111865"/>
                <a:ext cx="4211962" cy="2856387"/>
                <a:chOff x="4623303" y="1111865"/>
                <a:chExt cx="4211962" cy="2856387"/>
              </a:xfrm>
            </p:grpSpPr>
            <p:pic>
              <p:nvPicPr>
                <p:cNvPr id="32" name="Picture 31" descr="da_coinc-uncor_norm_example_lowq.gif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23303" y="1111865"/>
                  <a:ext cx="4211962" cy="2856387"/>
                </a:xfrm>
                <a:prstGeom prst="rect">
                  <a:avLst/>
                </a:prstGeom>
              </p:spPr>
            </p:pic>
            <p:sp>
              <p:nvSpPr>
                <p:cNvPr id="34" name="TextBox 33"/>
                <p:cNvSpPr txBox="1"/>
                <p:nvPr/>
              </p:nvSpPr>
              <p:spPr>
                <a:xfrm>
                  <a:off x="5397500" y="1733285"/>
                  <a:ext cx="161925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>
                      <a:solidFill>
                        <a:srgbClr val="CC0000"/>
                      </a:solidFill>
                    </a:rPr>
                    <a:t>+ Coincidence pairs</a:t>
                  </a:r>
                  <a:endParaRPr lang="en-US" sz="1400" b="1" dirty="0">
                    <a:solidFill>
                      <a:srgbClr val="CC0000"/>
                    </a:solidFill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6767209" y="3261218"/>
                  <a:ext cx="187325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+ Uncorrelated pairs</a:t>
                  </a:r>
                  <a:endParaRPr lang="en-US" sz="1400" b="1" dirty="0"/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5632450" y="1117950"/>
                <a:ext cx="23241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rgbClr val="0033CC"/>
                    </a:solidFill>
                  </a:rPr>
                  <a:t>Deuteron-Alpha correlations</a:t>
                </a:r>
                <a:endParaRPr lang="en-US" sz="1400" b="1" dirty="0">
                  <a:solidFill>
                    <a:srgbClr val="0033CC"/>
                  </a:solidFill>
                </a:endParaRPr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 rot="16200000">
              <a:off x="4075921" y="2369732"/>
              <a:ext cx="875809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Y</a:t>
              </a:r>
              <a:r>
                <a:rPr lang="en-US" baseline="-25000" dirty="0" smtClean="0"/>
                <a:t>12</a:t>
              </a:r>
              <a:r>
                <a:rPr lang="en-US" dirty="0" smtClean="0"/>
                <a:t> (q)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340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C0000"/>
                </a:solidFill>
              </a:rPr>
              <a:t>Correlation </a:t>
            </a:r>
            <a:r>
              <a:rPr lang="en-US" dirty="0" smtClean="0">
                <a:solidFill>
                  <a:srgbClr val="CC0000"/>
                </a:solidFill>
              </a:rPr>
              <a:t>functions and </a:t>
            </a:r>
            <a:r>
              <a:rPr lang="en-US" dirty="0" err="1" smtClean="0">
                <a:solidFill>
                  <a:srgbClr val="CC0000"/>
                </a:solidFill>
              </a:rPr>
              <a:t>femtoscopy</a:t>
            </a:r>
            <a:endParaRPr lang="en-US" dirty="0">
              <a:solidFill>
                <a:srgbClr val="CC000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263628" y="1328011"/>
            <a:ext cx="3891226" cy="1446667"/>
            <a:chOff x="263628" y="1525048"/>
            <a:chExt cx="3891226" cy="1446667"/>
          </a:xfrm>
        </p:grpSpPr>
        <p:pic>
          <p:nvPicPr>
            <p:cNvPr id="6" name="Picture 4" descr="HiRA3D_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755831">
              <a:off x="2642856" y="1525048"/>
              <a:ext cx="1511998" cy="14466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7" name="Group 44"/>
            <p:cNvGrpSpPr>
              <a:grpSpLocks/>
            </p:cNvGrpSpPr>
            <p:nvPr/>
          </p:nvGrpSpPr>
          <p:grpSpPr bwMode="auto">
            <a:xfrm>
              <a:off x="263628" y="1755816"/>
              <a:ext cx="2469551" cy="1187450"/>
              <a:chOff x="48" y="1872"/>
              <a:chExt cx="1856" cy="864"/>
            </a:xfrm>
          </p:grpSpPr>
          <p:pic>
            <p:nvPicPr>
              <p:cNvPr id="8" name="Picture 5" descr="Cartoon-HIC_0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48" y="1872"/>
                <a:ext cx="797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9" name="Group 43"/>
              <p:cNvGrpSpPr>
                <a:grpSpLocks/>
              </p:cNvGrpSpPr>
              <p:nvPr/>
            </p:nvGrpSpPr>
            <p:grpSpPr bwMode="auto">
              <a:xfrm>
                <a:off x="845" y="1986"/>
                <a:ext cx="1059" cy="650"/>
                <a:chOff x="845" y="1986"/>
                <a:chExt cx="1059" cy="650"/>
              </a:xfrm>
            </p:grpSpPr>
            <p:sp>
              <p:nvSpPr>
                <p:cNvPr id="10" name="Oval 7"/>
                <p:cNvSpPr>
                  <a:spLocks noChangeArrowheads="1"/>
                </p:cNvSpPr>
                <p:nvPr/>
              </p:nvSpPr>
              <p:spPr bwMode="auto">
                <a:xfrm rot="3000000">
                  <a:off x="1375" y="2105"/>
                  <a:ext cx="58" cy="72"/>
                </a:xfrm>
                <a:prstGeom prst="ellipse">
                  <a:avLst/>
                </a:prstGeom>
                <a:solidFill>
                  <a:srgbClr val="666699"/>
                </a:solidFill>
                <a:ln w="9525">
                  <a:solidFill>
                    <a:srgbClr val="666699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1" name="Oval 8"/>
                <p:cNvSpPr>
                  <a:spLocks noChangeArrowheads="1"/>
                </p:cNvSpPr>
                <p:nvPr/>
              </p:nvSpPr>
              <p:spPr bwMode="auto">
                <a:xfrm rot="3000000">
                  <a:off x="1339" y="2433"/>
                  <a:ext cx="58" cy="71"/>
                </a:xfrm>
                <a:prstGeom prst="ellipse">
                  <a:avLst/>
                </a:prstGeom>
                <a:solidFill>
                  <a:srgbClr val="666699"/>
                </a:solidFill>
                <a:ln w="9525">
                  <a:solidFill>
                    <a:srgbClr val="666699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12" name="Group 9"/>
                <p:cNvGrpSpPr>
                  <a:grpSpLocks noChangeAspect="1"/>
                </p:cNvGrpSpPr>
                <p:nvPr/>
              </p:nvGrpSpPr>
              <p:grpSpPr bwMode="auto">
                <a:xfrm rot="6000000">
                  <a:off x="1264" y="2266"/>
                  <a:ext cx="234" cy="87"/>
                  <a:chOff x="1728" y="3120"/>
                  <a:chExt cx="1920" cy="576"/>
                </a:xfrm>
              </p:grpSpPr>
              <p:grpSp>
                <p:nvGrpSpPr>
                  <p:cNvPr id="17" name="Group 1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28" y="3120"/>
                    <a:ext cx="960" cy="576"/>
                    <a:chOff x="1728" y="3120"/>
                    <a:chExt cx="960" cy="576"/>
                  </a:xfrm>
                </p:grpSpPr>
                <p:grpSp>
                  <p:nvGrpSpPr>
                    <p:cNvPr id="25" name="Group 1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2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29" name="Freeform 1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0" name="Freeform 13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6" name="Group 1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20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27" name="Freeform 1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8" name="Freeform 16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18" name="Group 1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88" y="3120"/>
                    <a:ext cx="960" cy="576"/>
                    <a:chOff x="1728" y="3120"/>
                    <a:chExt cx="960" cy="576"/>
                  </a:xfrm>
                </p:grpSpPr>
                <p:grpSp>
                  <p:nvGrpSpPr>
                    <p:cNvPr id="19" name="Group 1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2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23" name="Freeform 1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4" name="Freeform 20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20" name="Group 2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20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21" name="Freeform 2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2" name="Freeform 23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13" name="Line 24"/>
                <p:cNvSpPr>
                  <a:spLocks noChangeShapeType="1"/>
                </p:cNvSpPr>
                <p:nvPr/>
              </p:nvSpPr>
              <p:spPr bwMode="auto">
                <a:xfrm rot="3000000" flipV="1">
                  <a:off x="1584" y="1874"/>
                  <a:ext cx="207" cy="432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" name="Line 25"/>
                <p:cNvSpPr>
                  <a:spLocks noChangeShapeType="1"/>
                </p:cNvSpPr>
                <p:nvPr/>
              </p:nvSpPr>
              <p:spPr bwMode="auto">
                <a:xfrm rot="3000000" flipV="1">
                  <a:off x="1506" y="2306"/>
                  <a:ext cx="314" cy="345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" name="Line 26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066" y="1930"/>
                  <a:ext cx="9" cy="451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 type="oval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" name="Line 27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1072" y="2264"/>
                  <a:ext cx="39" cy="408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 type="oval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39" name="Group 38"/>
          <p:cNvGrpSpPr/>
          <p:nvPr/>
        </p:nvGrpSpPr>
        <p:grpSpPr>
          <a:xfrm>
            <a:off x="1446332" y="1122245"/>
            <a:ext cx="7594758" cy="4390949"/>
            <a:chOff x="1446332" y="1253603"/>
            <a:chExt cx="7594758" cy="4390949"/>
          </a:xfrm>
        </p:grpSpPr>
        <p:sp>
          <p:nvSpPr>
            <p:cNvPr id="31" name="Text Box 58"/>
            <p:cNvSpPr txBox="1">
              <a:spLocks noChangeArrowheads="1"/>
            </p:cNvSpPr>
            <p:nvPr/>
          </p:nvSpPr>
          <p:spPr bwMode="auto">
            <a:xfrm>
              <a:off x="1446332" y="1253603"/>
              <a:ext cx="1196458" cy="584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600" dirty="0">
                  <a:solidFill>
                    <a:srgbClr val="000090"/>
                  </a:solidFill>
                </a:rPr>
                <a:t>Final-state interactions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4984381" y="2438817"/>
              <a:ext cx="4056709" cy="3205735"/>
              <a:chOff x="4984381" y="2438817"/>
              <a:chExt cx="4056709" cy="3205735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4984381" y="3676765"/>
                <a:ext cx="2972169" cy="1967787"/>
                <a:chOff x="4984381" y="3676765"/>
                <a:chExt cx="2972169" cy="1967787"/>
              </a:xfrm>
            </p:grpSpPr>
            <p:sp>
              <p:nvSpPr>
                <p:cNvPr id="38" name="TextBox 37"/>
                <p:cNvSpPr txBox="1"/>
                <p:nvPr/>
              </p:nvSpPr>
              <p:spPr>
                <a:xfrm>
                  <a:off x="4984381" y="4998221"/>
                  <a:ext cx="2972169" cy="646331"/>
                </a:xfrm>
                <a:prstGeom prst="rect">
                  <a:avLst/>
                </a:prstGeom>
                <a:noFill/>
                <a:ln>
                  <a:solidFill>
                    <a:srgbClr val="CC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33CC"/>
                      </a:solidFill>
                    </a:rPr>
                    <a:t>Coulomb FSI: anti-correlation at small q values</a:t>
                  </a:r>
                  <a:endParaRPr lang="en-US" dirty="0">
                    <a:solidFill>
                      <a:srgbClr val="0033CC"/>
                    </a:solidFill>
                  </a:endParaRPr>
                </a:p>
              </p:txBody>
            </p:sp>
            <p:cxnSp>
              <p:nvCxnSpPr>
                <p:cNvPr id="42" name="Straight Connector 41"/>
                <p:cNvCxnSpPr/>
                <p:nvPr/>
              </p:nvCxnSpPr>
              <p:spPr>
                <a:xfrm flipH="1" flipV="1">
                  <a:off x="5767491" y="3676765"/>
                  <a:ext cx="386651" cy="1321456"/>
                </a:xfrm>
                <a:prstGeom prst="line">
                  <a:avLst/>
                </a:prstGeom>
                <a:ln w="28575" cmpd="sng">
                  <a:solidFill>
                    <a:srgbClr val="CC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Group 48"/>
              <p:cNvGrpSpPr/>
              <p:nvPr/>
            </p:nvGrpSpPr>
            <p:grpSpPr>
              <a:xfrm>
                <a:off x="6119551" y="2438817"/>
                <a:ext cx="2921539" cy="2373246"/>
                <a:chOff x="6119551" y="2438817"/>
                <a:chExt cx="2921539" cy="2373246"/>
              </a:xfrm>
            </p:grpSpPr>
            <p:sp>
              <p:nvSpPr>
                <p:cNvPr id="37" name="TextBox 36"/>
                <p:cNvSpPr txBox="1"/>
                <p:nvPr/>
              </p:nvSpPr>
              <p:spPr>
                <a:xfrm>
                  <a:off x="6345957" y="4165732"/>
                  <a:ext cx="2695133" cy="646331"/>
                </a:xfrm>
                <a:prstGeom prst="rect">
                  <a:avLst/>
                </a:prstGeom>
                <a:noFill/>
                <a:ln>
                  <a:solidFill>
                    <a:srgbClr val="CC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033CC"/>
                      </a:solidFill>
                    </a:rPr>
                    <a:t>Nuclear FSI: correlation at q=42 and 84 MeV/c</a:t>
                  </a:r>
                  <a:endParaRPr lang="en-US" dirty="0">
                    <a:solidFill>
                      <a:srgbClr val="0033CC"/>
                    </a:solidFill>
                  </a:endParaRPr>
                </a:p>
              </p:txBody>
            </p:sp>
            <p:cxnSp>
              <p:nvCxnSpPr>
                <p:cNvPr id="40" name="Straight Connector 39"/>
                <p:cNvCxnSpPr>
                  <a:stCxn id="37" idx="0"/>
                </p:cNvCxnSpPr>
                <p:nvPr/>
              </p:nvCxnSpPr>
              <p:spPr>
                <a:xfrm flipH="1" flipV="1">
                  <a:off x="6119551" y="2567637"/>
                  <a:ext cx="1573973" cy="1598095"/>
                </a:xfrm>
                <a:prstGeom prst="line">
                  <a:avLst/>
                </a:prstGeom>
                <a:ln w="28575" cmpd="sng">
                  <a:solidFill>
                    <a:srgbClr val="CC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>
                  <a:stCxn id="37" idx="0"/>
                </p:cNvCxnSpPr>
                <p:nvPr/>
              </p:nvCxnSpPr>
              <p:spPr>
                <a:xfrm flipH="1" flipV="1">
                  <a:off x="7016750" y="2438817"/>
                  <a:ext cx="676774" cy="1726915"/>
                </a:xfrm>
                <a:prstGeom prst="line">
                  <a:avLst/>
                </a:prstGeom>
                <a:ln w="28575" cmpd="sng">
                  <a:solidFill>
                    <a:srgbClr val="CC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aphicFrame>
        <p:nvGraphicFramePr>
          <p:cNvPr id="6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5644756"/>
              </p:ext>
            </p:extLst>
          </p:nvPr>
        </p:nvGraphicFramePr>
        <p:xfrm>
          <a:off x="6945313" y="2926624"/>
          <a:ext cx="1487487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86" name="Equation" r:id="rId6" imgW="1054100" imgH="254000" progId="Equation.3">
                  <p:embed/>
                </p:oleObj>
              </mc:Choice>
              <mc:Fallback>
                <p:oleObj name="Equation" r:id="rId6" imgW="10541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5313" y="2926624"/>
                        <a:ext cx="1487487" cy="3571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EC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744690"/>
              </p:ext>
            </p:extLst>
          </p:nvPr>
        </p:nvGraphicFramePr>
        <p:xfrm>
          <a:off x="5641975" y="1385296"/>
          <a:ext cx="1254125" cy="33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87" name="Equation" r:id="rId8" imgW="889000" imgH="241300" progId="Equation.DSMT4">
                  <p:embed/>
                </p:oleObj>
              </mc:Choice>
              <mc:Fallback>
                <p:oleObj name="Equation" r:id="rId8" imgW="889000" imgH="241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1975" y="1385296"/>
                        <a:ext cx="1254125" cy="339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EC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267532" y="3248670"/>
            <a:ext cx="8419268" cy="3533282"/>
            <a:chOff x="267532" y="3248670"/>
            <a:chExt cx="8419268" cy="3533282"/>
          </a:xfrm>
        </p:grpSpPr>
        <p:sp>
          <p:nvSpPr>
            <p:cNvPr id="70" name="TextBox 69"/>
            <p:cNvSpPr txBox="1"/>
            <p:nvPr/>
          </p:nvSpPr>
          <p:spPr>
            <a:xfrm>
              <a:off x="3740233" y="5950955"/>
              <a:ext cx="49465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CC0000"/>
                  </a:solidFill>
                  <a:sym typeface="Wingdings"/>
                </a:rPr>
                <a:t>High angular resolution required:</a:t>
              </a:r>
            </a:p>
            <a:p>
              <a:r>
                <a:rPr lang="en-US" sz="2400" dirty="0" smtClean="0">
                  <a:solidFill>
                    <a:srgbClr val="CC0000"/>
                  </a:solidFill>
                  <a:sym typeface="Wingdings"/>
                </a:rPr>
                <a:t> Low q and resonances</a:t>
              </a:r>
              <a:endParaRPr lang="en-US" sz="2400" dirty="0">
                <a:solidFill>
                  <a:srgbClr val="CC0000"/>
                </a:solidFill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267532" y="3248670"/>
              <a:ext cx="3383999" cy="3419836"/>
              <a:chOff x="267532" y="3248670"/>
              <a:chExt cx="3383999" cy="3419836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600748" y="4095165"/>
                <a:ext cx="2276280" cy="2573341"/>
                <a:chOff x="1510058" y="4139461"/>
                <a:chExt cx="2276280" cy="2573341"/>
              </a:xfrm>
            </p:grpSpPr>
            <p:pic>
              <p:nvPicPr>
                <p:cNvPr id="55" name="Picture 30" descr="pp-vs-da_cor_stcm2_notemp_oriz_color"/>
                <p:cNvPicPr>
                  <a:picLocks noChangeAspect="1" noChangeArrowheads="1"/>
                </p:cNvPicPr>
                <p:nvPr/>
              </p:nvPicPr>
              <p:blipFill rotWithShape="1">
                <a:blip r:embed="rId10"/>
                <a:srcRect l="51086"/>
                <a:stretch/>
              </p:blipFill>
              <p:spPr bwMode="auto">
                <a:xfrm>
                  <a:off x="1842204" y="4139461"/>
                  <a:ext cx="1876861" cy="23002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56" name="Text Box 31"/>
                <p:cNvSpPr txBox="1">
                  <a:spLocks noChangeAspect="1" noChangeArrowheads="1"/>
                </p:cNvSpPr>
                <p:nvPr/>
              </p:nvSpPr>
              <p:spPr bwMode="auto">
                <a:xfrm rot="16200000">
                  <a:off x="1291776" y="5045925"/>
                  <a:ext cx="773114" cy="3365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1" hangingPunct="1"/>
                  <a:r>
                    <a:rPr lang="en-US" sz="1600" dirty="0">
                      <a:latin typeface="Times New Roman" charset="0"/>
                    </a:rPr>
                    <a:t>1+R(q)</a:t>
                  </a:r>
                </a:p>
              </p:txBody>
            </p:sp>
            <p:sp>
              <p:nvSpPr>
                <p:cNvPr id="59" name="Text Box 34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272853" y="6376252"/>
                  <a:ext cx="1036638" cy="3365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eaLnBrk="1" hangingPunct="1"/>
                  <a:r>
                    <a:rPr lang="en-US" sz="1600">
                      <a:latin typeface="Times New Roman" charset="0"/>
                    </a:rPr>
                    <a:t>q (MeV/c)</a:t>
                  </a:r>
                </a:p>
              </p:txBody>
            </p:sp>
            <p:sp>
              <p:nvSpPr>
                <p:cNvPr id="61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2338538" y="5995251"/>
                  <a:ext cx="1447800" cy="304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GB" sz="1400" dirty="0">
                      <a:solidFill>
                        <a:schemeClr val="tx2"/>
                      </a:solidFill>
                    </a:rPr>
                    <a:t>deuteron-alpha</a:t>
                  </a:r>
                </a:p>
              </p:txBody>
            </p:sp>
            <p:sp>
              <p:nvSpPr>
                <p:cNvPr id="62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2646798" y="5201500"/>
                  <a:ext cx="420688" cy="3365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GB" sz="1600" baseline="30000"/>
                    <a:t>6</a:t>
                  </a:r>
                  <a:r>
                    <a:rPr lang="en-GB" sz="1600"/>
                    <a:t>Li</a:t>
                  </a:r>
                  <a:endParaRPr lang="en-GB" sz="2000"/>
                </a:p>
              </p:txBody>
            </p:sp>
          </p:grpSp>
          <p:graphicFrame>
            <p:nvGraphicFramePr>
              <p:cNvPr id="63" name="Object 2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1939437"/>
                  </p:ext>
                </p:extLst>
              </p:nvPr>
            </p:nvGraphicFramePr>
            <p:xfrm>
              <a:off x="267532" y="3248670"/>
              <a:ext cx="3383999" cy="84977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0788" name="Equation" r:id="rId11" imgW="1866900" imgH="469900" progId="Equation.DSMT4">
                      <p:embed/>
                    </p:oleObj>
                  </mc:Choice>
                  <mc:Fallback>
                    <p:oleObj name="Equation" r:id="rId11" imgW="1866900" imgH="46990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67532" y="3248670"/>
                            <a:ext cx="3383999" cy="84977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CCEC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cxnSp>
            <p:nvCxnSpPr>
              <p:cNvPr id="67" name="Straight Connector 66"/>
              <p:cNvCxnSpPr>
                <a:stCxn id="56" idx="3"/>
              </p:cNvCxnSpPr>
              <p:nvPr/>
            </p:nvCxnSpPr>
            <p:spPr>
              <a:xfrm flipH="1" flipV="1">
                <a:off x="600748" y="3881123"/>
                <a:ext cx="168275" cy="902224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3" name="TextBox 32"/>
          <p:cNvSpPr txBox="1"/>
          <p:nvPr/>
        </p:nvSpPr>
        <p:spPr>
          <a:xfrm>
            <a:off x="6154142" y="3717907"/>
            <a:ext cx="1226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  <a:r>
              <a:rPr lang="en-US" dirty="0" smtClean="0"/>
              <a:t> (MeV/c)</a:t>
            </a:r>
            <a:endParaRPr lang="en-US" dirty="0"/>
          </a:p>
        </p:txBody>
      </p:sp>
      <p:graphicFrame>
        <p:nvGraphicFramePr>
          <p:cNvPr id="6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375708"/>
              </p:ext>
            </p:extLst>
          </p:nvPr>
        </p:nvGraphicFramePr>
        <p:xfrm>
          <a:off x="4236825" y="4100053"/>
          <a:ext cx="1475998" cy="436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89" name="Equation" r:id="rId13" imgW="812800" imgH="241300" progId="Equation.3">
                  <p:embed/>
                </p:oleObj>
              </mc:Choice>
              <mc:Fallback>
                <p:oleObj name="Equation" r:id="rId13" imgW="8128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6825" y="4100053"/>
                        <a:ext cx="1475998" cy="43604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5597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825" name="Group 65"/>
          <p:cNvGrpSpPr>
            <a:grpSpLocks/>
          </p:cNvGrpSpPr>
          <p:nvPr/>
        </p:nvGrpSpPr>
        <p:grpSpPr bwMode="auto">
          <a:xfrm>
            <a:off x="4343400" y="1295400"/>
            <a:ext cx="3308350" cy="4876800"/>
            <a:chOff x="2736" y="816"/>
            <a:chExt cx="2084" cy="3072"/>
          </a:xfrm>
        </p:grpSpPr>
        <p:sp>
          <p:nvSpPr>
            <p:cNvPr id="629769" name="Oval 9"/>
            <p:cNvSpPr>
              <a:spLocks noChangeArrowheads="1"/>
            </p:cNvSpPr>
            <p:nvPr/>
          </p:nvSpPr>
          <p:spPr bwMode="auto">
            <a:xfrm>
              <a:off x="2736" y="816"/>
              <a:ext cx="480" cy="48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784" name="Line 24"/>
            <p:cNvSpPr>
              <a:spLocks noChangeShapeType="1"/>
            </p:cNvSpPr>
            <p:nvPr/>
          </p:nvSpPr>
          <p:spPr bwMode="auto">
            <a:xfrm>
              <a:off x="3024" y="1200"/>
              <a:ext cx="336" cy="480"/>
            </a:xfrm>
            <a:prstGeom prst="line">
              <a:avLst/>
            </a:prstGeom>
            <a:noFill/>
            <a:ln w="76200">
              <a:solidFill>
                <a:srgbClr val="8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9802" name="Group 42"/>
            <p:cNvGrpSpPr>
              <a:grpSpLocks/>
            </p:cNvGrpSpPr>
            <p:nvPr/>
          </p:nvGrpSpPr>
          <p:grpSpPr bwMode="auto">
            <a:xfrm>
              <a:off x="2976" y="1680"/>
              <a:ext cx="1844" cy="2208"/>
              <a:chOff x="2976" y="1680"/>
              <a:chExt cx="1844" cy="2208"/>
            </a:xfrm>
          </p:grpSpPr>
          <p:pic>
            <p:nvPicPr>
              <p:cNvPr id="629783" name="Picture 23" descr="imaging-source-example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5" y="1680"/>
                <a:ext cx="1497" cy="19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29785" name="Text Box 25"/>
              <p:cNvSpPr txBox="1">
                <a:spLocks noChangeArrowheads="1"/>
              </p:cNvSpPr>
              <p:nvPr/>
            </p:nvSpPr>
            <p:spPr bwMode="auto">
              <a:xfrm>
                <a:off x="3888" y="3600"/>
                <a:ext cx="56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latin typeface="Times New Roman" charset="0"/>
                  </a:rPr>
                  <a:t>r (fm)</a:t>
                </a:r>
              </a:p>
            </p:txBody>
          </p:sp>
          <p:sp>
            <p:nvSpPr>
              <p:cNvPr id="629786" name="Text Box 26"/>
              <p:cNvSpPr txBox="1">
                <a:spLocks noChangeArrowheads="1"/>
              </p:cNvSpPr>
              <p:nvPr/>
            </p:nvSpPr>
            <p:spPr bwMode="auto">
              <a:xfrm rot="16200000">
                <a:off x="2912" y="2478"/>
                <a:ext cx="415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>
                    <a:latin typeface="Times New Roman" charset="0"/>
                  </a:rPr>
                  <a:t>S(r)</a:t>
                </a:r>
              </a:p>
            </p:txBody>
          </p:sp>
          <p:sp>
            <p:nvSpPr>
              <p:cNvPr id="629797" name="Text Box 37"/>
              <p:cNvSpPr txBox="1">
                <a:spLocks noChangeArrowheads="1"/>
              </p:cNvSpPr>
              <p:nvPr/>
            </p:nvSpPr>
            <p:spPr bwMode="auto">
              <a:xfrm>
                <a:off x="3792" y="3504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400"/>
                  <a:t>4</a:t>
                </a:r>
                <a:endParaRPr lang="en-GB"/>
              </a:p>
            </p:txBody>
          </p:sp>
          <p:sp>
            <p:nvSpPr>
              <p:cNvPr id="629798" name="Text Box 38"/>
              <p:cNvSpPr txBox="1">
                <a:spLocks noChangeArrowheads="1"/>
              </p:cNvSpPr>
              <p:nvPr/>
            </p:nvSpPr>
            <p:spPr bwMode="auto">
              <a:xfrm>
                <a:off x="3984" y="3504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400"/>
                  <a:t>6</a:t>
                </a:r>
                <a:endParaRPr lang="en-GB"/>
              </a:p>
            </p:txBody>
          </p:sp>
          <p:sp>
            <p:nvSpPr>
              <p:cNvPr id="629799" name="Text Box 39"/>
              <p:cNvSpPr txBox="1">
                <a:spLocks noChangeArrowheads="1"/>
              </p:cNvSpPr>
              <p:nvPr/>
            </p:nvSpPr>
            <p:spPr bwMode="auto">
              <a:xfrm>
                <a:off x="4176" y="3504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400"/>
                  <a:t>8</a:t>
                </a:r>
                <a:endParaRPr lang="en-GB"/>
              </a:p>
            </p:txBody>
          </p:sp>
          <p:sp>
            <p:nvSpPr>
              <p:cNvPr id="629800" name="Text Box 40"/>
              <p:cNvSpPr txBox="1">
                <a:spLocks noChangeArrowheads="1"/>
              </p:cNvSpPr>
              <p:nvPr/>
            </p:nvSpPr>
            <p:spPr bwMode="auto">
              <a:xfrm>
                <a:off x="4416" y="3500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400"/>
                  <a:t>0</a:t>
                </a:r>
                <a:endParaRPr lang="en-GB"/>
              </a:p>
            </p:txBody>
          </p:sp>
          <p:sp>
            <p:nvSpPr>
              <p:cNvPr id="629801" name="Text Box 41"/>
              <p:cNvSpPr txBox="1">
                <a:spLocks noChangeArrowheads="1"/>
              </p:cNvSpPr>
              <p:nvPr/>
            </p:nvSpPr>
            <p:spPr bwMode="auto">
              <a:xfrm>
                <a:off x="3432" y="3500"/>
                <a:ext cx="192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400"/>
                  <a:t>0</a:t>
                </a:r>
                <a:endParaRPr lang="en-GB"/>
              </a:p>
            </p:txBody>
          </p:sp>
          <p:sp>
            <p:nvSpPr>
              <p:cNvPr id="629796" name="Text Box 36"/>
              <p:cNvSpPr txBox="1">
                <a:spLocks noChangeArrowheads="1"/>
              </p:cNvSpPr>
              <p:nvPr/>
            </p:nvSpPr>
            <p:spPr bwMode="auto">
              <a:xfrm>
                <a:off x="4155" y="1744"/>
                <a:ext cx="665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 smtClean="0">
                    <a:solidFill>
                      <a:srgbClr val="CC0000"/>
                    </a:solidFill>
                  </a:rPr>
                  <a:t>Source function</a:t>
                </a:r>
                <a:endParaRPr lang="en-GB" dirty="0"/>
              </a:p>
            </p:txBody>
          </p:sp>
        </p:grpSp>
      </p:grpSp>
      <p:grpSp>
        <p:nvGrpSpPr>
          <p:cNvPr id="629824" name="Group 64"/>
          <p:cNvGrpSpPr>
            <a:grpSpLocks/>
          </p:cNvGrpSpPr>
          <p:nvPr/>
        </p:nvGrpSpPr>
        <p:grpSpPr bwMode="auto">
          <a:xfrm>
            <a:off x="1344613" y="1295400"/>
            <a:ext cx="3074987" cy="4021138"/>
            <a:chOff x="847" y="816"/>
            <a:chExt cx="1937" cy="2533"/>
          </a:xfrm>
        </p:grpSpPr>
        <p:sp>
          <p:nvSpPr>
            <p:cNvPr id="629770" name="Oval 10"/>
            <p:cNvSpPr>
              <a:spLocks noChangeArrowheads="1"/>
            </p:cNvSpPr>
            <p:nvPr/>
          </p:nvSpPr>
          <p:spPr bwMode="auto">
            <a:xfrm>
              <a:off x="1248" y="816"/>
              <a:ext cx="672" cy="384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781" name="Line 21"/>
            <p:cNvSpPr>
              <a:spLocks noChangeShapeType="1"/>
            </p:cNvSpPr>
            <p:nvPr/>
          </p:nvSpPr>
          <p:spPr bwMode="auto">
            <a:xfrm flipH="1" flipV="1">
              <a:off x="1536" y="1200"/>
              <a:ext cx="336" cy="432"/>
            </a:xfrm>
            <a:prstGeom prst="line">
              <a:avLst/>
            </a:prstGeom>
            <a:noFill/>
            <a:ln w="76200">
              <a:solidFill>
                <a:srgbClr val="99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29805" name="Group 45"/>
            <p:cNvGrpSpPr>
              <a:grpSpLocks/>
            </p:cNvGrpSpPr>
            <p:nvPr/>
          </p:nvGrpSpPr>
          <p:grpSpPr bwMode="auto">
            <a:xfrm>
              <a:off x="847" y="1632"/>
              <a:ext cx="1937" cy="1717"/>
              <a:chOff x="511" y="576"/>
              <a:chExt cx="1937" cy="1717"/>
            </a:xfrm>
          </p:grpSpPr>
          <p:grpSp>
            <p:nvGrpSpPr>
              <p:cNvPr id="629806" name="Group 46"/>
              <p:cNvGrpSpPr>
                <a:grpSpLocks/>
              </p:cNvGrpSpPr>
              <p:nvPr/>
            </p:nvGrpSpPr>
            <p:grpSpPr bwMode="auto">
              <a:xfrm>
                <a:off x="732" y="576"/>
                <a:ext cx="1716" cy="1536"/>
                <a:chOff x="2832" y="816"/>
                <a:chExt cx="1716" cy="1536"/>
              </a:xfrm>
            </p:grpSpPr>
            <p:pic>
              <p:nvPicPr>
                <p:cNvPr id="629807" name="Picture 47" descr="pp_nau_old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32" y="816"/>
                  <a:ext cx="1584" cy="14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629808" name="Text Box 48"/>
                <p:cNvSpPr txBox="1">
                  <a:spLocks noChangeArrowheads="1"/>
                </p:cNvSpPr>
                <p:nvPr/>
              </p:nvSpPr>
              <p:spPr bwMode="auto">
                <a:xfrm>
                  <a:off x="3158" y="2179"/>
                  <a:ext cx="223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 b="1"/>
                    <a:t>20</a:t>
                  </a:r>
                  <a:endParaRPr lang="en-GB" b="1"/>
                </a:p>
              </p:txBody>
            </p:sp>
            <p:sp>
              <p:nvSpPr>
                <p:cNvPr id="629809" name="Text Box 49"/>
                <p:cNvSpPr txBox="1">
                  <a:spLocks noChangeArrowheads="1"/>
                </p:cNvSpPr>
                <p:nvPr/>
              </p:nvSpPr>
              <p:spPr bwMode="auto">
                <a:xfrm>
                  <a:off x="3425" y="2179"/>
                  <a:ext cx="223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 b="1"/>
                    <a:t>40</a:t>
                  </a:r>
                  <a:endParaRPr lang="en-GB" b="1"/>
                </a:p>
              </p:txBody>
            </p:sp>
            <p:sp>
              <p:nvSpPr>
                <p:cNvPr id="629810" name="Text Box 50"/>
                <p:cNvSpPr txBox="1">
                  <a:spLocks noChangeArrowheads="1"/>
                </p:cNvSpPr>
                <p:nvPr/>
              </p:nvSpPr>
              <p:spPr bwMode="auto">
                <a:xfrm>
                  <a:off x="3713" y="2179"/>
                  <a:ext cx="223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 b="1"/>
                    <a:t>60</a:t>
                  </a:r>
                  <a:endParaRPr lang="en-GB" b="1"/>
                </a:p>
              </p:txBody>
            </p:sp>
            <p:sp>
              <p:nvSpPr>
                <p:cNvPr id="629811" name="Text Box 51"/>
                <p:cNvSpPr txBox="1">
                  <a:spLocks noChangeArrowheads="1"/>
                </p:cNvSpPr>
                <p:nvPr/>
              </p:nvSpPr>
              <p:spPr bwMode="auto">
                <a:xfrm>
                  <a:off x="4001" y="2179"/>
                  <a:ext cx="223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 b="1"/>
                    <a:t>80</a:t>
                  </a:r>
                  <a:endParaRPr lang="en-GB" b="1"/>
                </a:p>
              </p:txBody>
            </p:sp>
            <p:sp>
              <p:nvSpPr>
                <p:cNvPr id="629812" name="Text Box 52"/>
                <p:cNvSpPr txBox="1">
                  <a:spLocks noChangeArrowheads="1"/>
                </p:cNvSpPr>
                <p:nvPr/>
              </p:nvSpPr>
              <p:spPr bwMode="auto">
                <a:xfrm>
                  <a:off x="2880" y="2179"/>
                  <a:ext cx="169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 b="1"/>
                    <a:t>0</a:t>
                  </a:r>
                  <a:endParaRPr lang="en-GB" b="1"/>
                </a:p>
              </p:txBody>
            </p:sp>
            <p:sp>
              <p:nvSpPr>
                <p:cNvPr id="629813" name="Text Box 53"/>
                <p:cNvSpPr txBox="1">
                  <a:spLocks noChangeArrowheads="1"/>
                </p:cNvSpPr>
                <p:nvPr/>
              </p:nvSpPr>
              <p:spPr bwMode="auto">
                <a:xfrm>
                  <a:off x="4272" y="2179"/>
                  <a:ext cx="276" cy="1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200" b="1"/>
                    <a:t>100</a:t>
                  </a:r>
                  <a:endParaRPr lang="en-GB" b="1"/>
                </a:p>
              </p:txBody>
            </p:sp>
          </p:grpSp>
          <p:sp>
            <p:nvSpPr>
              <p:cNvPr id="629814" name="Text Box 54"/>
              <p:cNvSpPr txBox="1">
                <a:spLocks noChangeAspect="1" noChangeArrowheads="1"/>
              </p:cNvSpPr>
              <p:nvPr/>
            </p:nvSpPr>
            <p:spPr bwMode="auto">
              <a:xfrm>
                <a:off x="1212" y="2062"/>
                <a:ext cx="74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800"/>
                  <a:t>q (MeV/c)</a:t>
                </a:r>
              </a:p>
            </p:txBody>
          </p:sp>
          <p:sp>
            <p:nvSpPr>
              <p:cNvPr id="629815" name="Text Box 55"/>
              <p:cNvSpPr txBox="1">
                <a:spLocks noChangeAspect="1" noChangeArrowheads="1"/>
              </p:cNvSpPr>
              <p:nvPr/>
            </p:nvSpPr>
            <p:spPr bwMode="auto">
              <a:xfrm rot="16200000">
                <a:off x="347" y="1124"/>
                <a:ext cx="56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800"/>
                  <a:t>1+R(q)</a:t>
                </a:r>
              </a:p>
            </p:txBody>
          </p:sp>
          <p:sp>
            <p:nvSpPr>
              <p:cNvPr id="629816" name="Text Box 56"/>
              <p:cNvSpPr txBox="1">
                <a:spLocks noChangeArrowheads="1"/>
              </p:cNvSpPr>
              <p:nvPr/>
            </p:nvSpPr>
            <p:spPr bwMode="auto">
              <a:xfrm>
                <a:off x="1015" y="1627"/>
                <a:ext cx="39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dirty="0"/>
                  <a:t>p-p</a:t>
                </a:r>
              </a:p>
            </p:txBody>
          </p:sp>
        </p:grpSp>
        <p:sp>
          <p:nvSpPr>
            <p:cNvPr id="629817" name="Text Box 57"/>
            <p:cNvSpPr txBox="1">
              <a:spLocks noChangeArrowheads="1"/>
            </p:cNvSpPr>
            <p:nvPr/>
          </p:nvSpPr>
          <p:spPr bwMode="auto">
            <a:xfrm>
              <a:off x="1872" y="1776"/>
              <a:ext cx="57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/>
                <a:t>Data</a:t>
              </a:r>
            </a:p>
          </p:txBody>
        </p:sp>
      </p:grpSp>
      <p:graphicFrame>
        <p:nvGraphicFramePr>
          <p:cNvPr id="629793" name="Object 33"/>
          <p:cNvGraphicFramePr>
            <a:graphicFrameLocks noChangeAspect="1"/>
          </p:cNvGraphicFramePr>
          <p:nvPr/>
        </p:nvGraphicFramePr>
        <p:xfrm>
          <a:off x="2122488" y="1295400"/>
          <a:ext cx="4364037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691" name="Equation" r:id="rId6" imgW="1600200" imgH="254000" progId="Equation.3">
                  <p:embed/>
                </p:oleObj>
              </mc:Choice>
              <mc:Fallback>
                <p:oleObj name="Equation" r:id="rId6" imgW="1600200" imgH="254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2488" y="1295400"/>
                        <a:ext cx="4364037" cy="69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97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A80000"/>
                </a:solidFill>
              </a:rPr>
              <a:t>Imaging correlation </a:t>
            </a:r>
            <a:r>
              <a:rPr lang="en-GB" sz="4000" dirty="0" smtClean="0">
                <a:solidFill>
                  <a:srgbClr val="A80000"/>
                </a:solidFill>
              </a:rPr>
              <a:t>functions</a:t>
            </a:r>
            <a:endParaRPr lang="en-GB" sz="4000" dirty="0">
              <a:solidFill>
                <a:srgbClr val="A80000"/>
              </a:solidFill>
            </a:endParaRPr>
          </a:p>
        </p:txBody>
      </p:sp>
      <p:sp>
        <p:nvSpPr>
          <p:cNvPr id="629794" name="Text Box 34"/>
          <p:cNvSpPr txBox="1">
            <a:spLocks noChangeArrowheads="1"/>
          </p:cNvSpPr>
          <p:nvPr/>
        </p:nvSpPr>
        <p:spPr bwMode="auto">
          <a:xfrm>
            <a:off x="2819400" y="2057400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800"/>
              <a:t>Input</a:t>
            </a:r>
          </a:p>
        </p:txBody>
      </p:sp>
      <p:sp>
        <p:nvSpPr>
          <p:cNvPr id="629795" name="Text Box 35"/>
          <p:cNvSpPr txBox="1">
            <a:spLocks noChangeArrowheads="1"/>
          </p:cNvSpPr>
          <p:nvPr/>
        </p:nvSpPr>
        <p:spPr bwMode="auto">
          <a:xfrm>
            <a:off x="5181600" y="1981200"/>
            <a:ext cx="86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800"/>
              <a:t>Output</a:t>
            </a:r>
          </a:p>
        </p:txBody>
      </p:sp>
      <p:sp>
        <p:nvSpPr>
          <p:cNvPr id="629822" name="Text Box 62"/>
          <p:cNvSpPr txBox="1">
            <a:spLocks noChangeArrowheads="1"/>
          </p:cNvSpPr>
          <p:nvPr/>
        </p:nvSpPr>
        <p:spPr bwMode="auto">
          <a:xfrm>
            <a:off x="7251792" y="1295400"/>
            <a:ext cx="18245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US" sz="1400" dirty="0"/>
              <a:t>G. Verde et al., PRC65, 069604 (2002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629823" name="Text Box 63"/>
          <p:cNvSpPr txBox="1">
            <a:spLocks noChangeArrowheads="1"/>
          </p:cNvSpPr>
          <p:nvPr/>
        </p:nvSpPr>
        <p:spPr bwMode="auto">
          <a:xfrm>
            <a:off x="7640638" y="776288"/>
            <a:ext cx="12315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dirty="0">
                <a:solidFill>
                  <a:srgbClr val="A80000"/>
                </a:solidFill>
              </a:rPr>
              <a:t>P. </a:t>
            </a:r>
            <a:r>
              <a:rPr lang="en-GB" sz="1400" dirty="0" err="1">
                <a:solidFill>
                  <a:srgbClr val="A80000"/>
                </a:solidFill>
              </a:rPr>
              <a:t>Danielewicz</a:t>
            </a:r>
            <a:endParaRPr lang="en-GB" sz="1400" dirty="0">
              <a:solidFill>
                <a:srgbClr val="A80000"/>
              </a:solidFill>
            </a:endParaRPr>
          </a:p>
          <a:p>
            <a:r>
              <a:rPr lang="en-GB" sz="1400" dirty="0">
                <a:solidFill>
                  <a:srgbClr val="A80000"/>
                </a:solidFill>
              </a:rPr>
              <a:t>D.A. Brown</a:t>
            </a:r>
            <a:endParaRPr lang="en-GB" dirty="0">
              <a:solidFill>
                <a:srgbClr val="A8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198314" y="3490416"/>
            <a:ext cx="3859586" cy="1964139"/>
            <a:chOff x="2198314" y="3490416"/>
            <a:chExt cx="3859586" cy="1964139"/>
          </a:xfrm>
        </p:grpSpPr>
        <p:sp>
          <p:nvSpPr>
            <p:cNvPr id="629818" name="Line 58"/>
            <p:cNvSpPr>
              <a:spLocks noChangeShapeType="1"/>
            </p:cNvSpPr>
            <p:nvPr/>
          </p:nvSpPr>
          <p:spPr bwMode="auto">
            <a:xfrm>
              <a:off x="5600700" y="4495800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819" name="Text Box 59"/>
            <p:cNvSpPr txBox="1">
              <a:spLocks noChangeArrowheads="1"/>
            </p:cNvSpPr>
            <p:nvPr/>
          </p:nvSpPr>
          <p:spPr bwMode="auto">
            <a:xfrm>
              <a:off x="4164844" y="5085223"/>
              <a:ext cx="838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ja-JP" altLang="en-GB" b="1" dirty="0">
                  <a:solidFill>
                    <a:srgbClr val="A80000"/>
                  </a:solidFill>
                </a:rPr>
                <a:t>“</a:t>
              </a:r>
              <a:r>
                <a:rPr lang="en-GB" b="1" u="sng" dirty="0">
                  <a:solidFill>
                    <a:srgbClr val="A80000"/>
                  </a:solidFill>
                </a:rPr>
                <a:t>Size</a:t>
              </a:r>
              <a:r>
                <a:rPr lang="ja-JP" altLang="en-GB" b="1" dirty="0">
                  <a:solidFill>
                    <a:srgbClr val="A80000"/>
                  </a:solidFill>
                </a:rPr>
                <a:t>”</a:t>
              </a:r>
              <a:endParaRPr lang="en-GB" b="1" dirty="0">
                <a:solidFill>
                  <a:srgbClr val="A80000"/>
                </a:solidFill>
              </a:endParaRPr>
            </a:p>
          </p:txBody>
        </p:sp>
        <p:sp>
          <p:nvSpPr>
            <p:cNvPr id="629820" name="Line 60"/>
            <p:cNvSpPr>
              <a:spLocks noChangeShapeType="1"/>
            </p:cNvSpPr>
            <p:nvPr/>
          </p:nvSpPr>
          <p:spPr bwMode="auto">
            <a:xfrm flipV="1">
              <a:off x="4648200" y="4572000"/>
              <a:ext cx="1143000" cy="6006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Line 58"/>
            <p:cNvSpPr>
              <a:spLocks noChangeShapeType="1"/>
            </p:cNvSpPr>
            <p:nvPr/>
          </p:nvSpPr>
          <p:spPr bwMode="auto">
            <a:xfrm>
              <a:off x="2198314" y="3490416"/>
              <a:ext cx="457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Line 60"/>
            <p:cNvSpPr>
              <a:spLocks noChangeShapeType="1"/>
            </p:cNvSpPr>
            <p:nvPr/>
          </p:nvSpPr>
          <p:spPr bwMode="auto">
            <a:xfrm flipH="1" flipV="1">
              <a:off x="2457450" y="3641416"/>
              <a:ext cx="1938524" cy="15138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74952" y="2819400"/>
            <a:ext cx="6254447" cy="3768033"/>
            <a:chOff x="374952" y="2819400"/>
            <a:chExt cx="6254447" cy="3768033"/>
          </a:xfrm>
        </p:grpSpPr>
        <p:sp>
          <p:nvSpPr>
            <p:cNvPr id="13" name="Rectangle 12"/>
            <p:cNvSpPr/>
            <p:nvPr/>
          </p:nvSpPr>
          <p:spPr>
            <a:xfrm>
              <a:off x="5612794" y="2819400"/>
              <a:ext cx="1016605" cy="273685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0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0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Line 60"/>
            <p:cNvSpPr>
              <a:spLocks noChangeShapeType="1"/>
            </p:cNvSpPr>
            <p:nvPr/>
          </p:nvSpPr>
          <p:spPr bwMode="auto">
            <a:xfrm flipV="1">
              <a:off x="3981450" y="5340424"/>
              <a:ext cx="1809750" cy="6006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4952" y="5941102"/>
              <a:ext cx="50733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u="sng" dirty="0" smtClean="0">
                  <a:solidFill>
                    <a:srgbClr val="A80000"/>
                  </a:solidFill>
                </a:rPr>
                <a:t>Integral of S(r)</a:t>
              </a:r>
              <a:r>
                <a:rPr lang="en-US" dirty="0" smtClean="0">
                  <a:solidFill>
                    <a:srgbClr val="0033CC"/>
                  </a:solidFill>
                </a:rPr>
                <a:t> I = fraction of proton pairs from early dynamical emissions (NN collisions and </a:t>
              </a:r>
              <a:r>
                <a:rPr lang="en-US" dirty="0" err="1" smtClean="0">
                  <a:solidFill>
                    <a:srgbClr val="0033CC"/>
                  </a:solidFill>
                </a:rPr>
                <a:t>EoS</a:t>
              </a:r>
              <a:r>
                <a:rPr lang="en-US" dirty="0" smtClean="0">
                  <a:solidFill>
                    <a:srgbClr val="0033CC"/>
                  </a:solidFill>
                </a:rPr>
                <a:t> effects)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5727021" y="6084155"/>
            <a:ext cx="33492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smtClean="0">
                <a:solidFill>
                  <a:srgbClr val="A80000"/>
                </a:solidFill>
              </a:rPr>
              <a:t>S</a:t>
            </a:r>
            <a:r>
              <a:rPr lang="en-US" b="1" u="sng" dirty="0" smtClean="0">
                <a:solidFill>
                  <a:srgbClr val="A80000"/>
                </a:solidFill>
              </a:rPr>
              <a:t>(r</a:t>
            </a:r>
            <a:r>
              <a:rPr lang="en-US" b="1" u="sng" dirty="0" smtClean="0">
                <a:solidFill>
                  <a:srgbClr val="A80000"/>
                </a:solidFill>
              </a:rPr>
              <a:t>) profile</a:t>
            </a:r>
            <a:r>
              <a:rPr lang="en-US" b="1" dirty="0" smtClean="0">
                <a:solidFill>
                  <a:srgbClr val="A80000"/>
                </a:solidFill>
              </a:rPr>
              <a:t>: </a:t>
            </a:r>
            <a:r>
              <a:rPr lang="en-US" dirty="0" smtClean="0">
                <a:solidFill>
                  <a:srgbClr val="0033CC"/>
                </a:solidFill>
              </a:rPr>
              <a:t>probing </a:t>
            </a:r>
            <a:r>
              <a:rPr lang="en-US" dirty="0" err="1" smtClean="0">
                <a:solidFill>
                  <a:srgbClr val="0033CC"/>
                </a:solidFill>
              </a:rPr>
              <a:t>AsyEoS</a:t>
            </a:r>
            <a:r>
              <a:rPr lang="en-US" dirty="0" smtClean="0">
                <a:solidFill>
                  <a:srgbClr val="0033CC"/>
                </a:solidFill>
              </a:rPr>
              <a:t> and </a:t>
            </a:r>
            <a:r>
              <a:rPr lang="en-US" dirty="0" err="1" smtClean="0">
                <a:solidFill>
                  <a:srgbClr val="0033CC"/>
                </a:solidFill>
              </a:rPr>
              <a:t>σNN</a:t>
            </a:r>
            <a:r>
              <a:rPr lang="en-US" dirty="0" smtClean="0">
                <a:solidFill>
                  <a:srgbClr val="0033CC"/>
                </a:solidFill>
              </a:rPr>
              <a:t> in transport models</a:t>
            </a:r>
            <a:endParaRPr lang="en-US" dirty="0" smtClean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026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29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29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1143000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rgbClr val="CD0000"/>
                </a:solidFill>
              </a:rPr>
              <a:t>HIC </a:t>
            </a:r>
            <a:r>
              <a:rPr lang="en-GB" sz="3600" dirty="0" smtClean="0">
                <a:solidFill>
                  <a:srgbClr val="CD0000"/>
                </a:solidFill>
              </a:rPr>
              <a:t>at Fermi </a:t>
            </a:r>
            <a:r>
              <a:rPr lang="en-GB" sz="3600" dirty="0">
                <a:solidFill>
                  <a:srgbClr val="CD0000"/>
                </a:solidFill>
              </a:rPr>
              <a:t>energies</a:t>
            </a:r>
            <a:r>
              <a:rPr lang="en-GB" sz="3600" dirty="0" smtClean="0">
                <a:solidFill>
                  <a:srgbClr val="CD0000"/>
                </a:solidFill>
              </a:rPr>
              <a:t>: E/A&lt;100 MeV</a:t>
            </a:r>
            <a:endParaRPr lang="en-GB" sz="3600" dirty="0">
              <a:solidFill>
                <a:srgbClr val="CD0000"/>
              </a:solidFill>
            </a:endParaRPr>
          </a:p>
        </p:txBody>
      </p:sp>
      <p:grpSp>
        <p:nvGrpSpPr>
          <p:cNvPr id="108548" name="Group 4"/>
          <p:cNvGrpSpPr>
            <a:grpSpLocks/>
          </p:cNvGrpSpPr>
          <p:nvPr/>
        </p:nvGrpSpPr>
        <p:grpSpPr bwMode="auto">
          <a:xfrm>
            <a:off x="457200" y="5638800"/>
            <a:ext cx="1219200" cy="990600"/>
            <a:chOff x="288" y="3552"/>
            <a:chExt cx="768" cy="624"/>
          </a:xfrm>
        </p:grpSpPr>
        <p:sp>
          <p:nvSpPr>
            <p:cNvPr id="108549" name="Oval 5"/>
            <p:cNvSpPr>
              <a:spLocks noChangeArrowheads="1"/>
            </p:cNvSpPr>
            <p:nvPr/>
          </p:nvSpPr>
          <p:spPr bwMode="auto">
            <a:xfrm>
              <a:off x="288" y="3552"/>
              <a:ext cx="336" cy="336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0" name="Oval 6"/>
            <p:cNvSpPr>
              <a:spLocks noChangeArrowheads="1"/>
            </p:cNvSpPr>
            <p:nvPr/>
          </p:nvSpPr>
          <p:spPr bwMode="auto">
            <a:xfrm>
              <a:off x="720" y="3840"/>
              <a:ext cx="336" cy="336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1" name="Line 7"/>
            <p:cNvSpPr>
              <a:spLocks noChangeShapeType="1"/>
            </p:cNvSpPr>
            <p:nvPr/>
          </p:nvSpPr>
          <p:spPr bwMode="auto">
            <a:xfrm>
              <a:off x="480" y="3719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2" name="Line 8"/>
            <p:cNvSpPr>
              <a:spLocks noChangeShapeType="1"/>
            </p:cNvSpPr>
            <p:nvPr/>
          </p:nvSpPr>
          <p:spPr bwMode="auto">
            <a:xfrm>
              <a:off x="624" y="4007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8553" name="Text Box 9"/>
          <p:cNvSpPr txBox="1">
            <a:spLocks noChangeArrowheads="1"/>
          </p:cNvSpPr>
          <p:nvPr/>
        </p:nvSpPr>
        <p:spPr bwMode="auto">
          <a:xfrm>
            <a:off x="228600" y="5043488"/>
            <a:ext cx="20224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CC0033"/>
                </a:solidFill>
              </a:rPr>
              <a:t>b=peripheral</a:t>
            </a:r>
          </a:p>
        </p:txBody>
      </p:sp>
      <p:grpSp>
        <p:nvGrpSpPr>
          <p:cNvPr id="108554" name="Group 10"/>
          <p:cNvGrpSpPr>
            <a:grpSpLocks/>
          </p:cNvGrpSpPr>
          <p:nvPr/>
        </p:nvGrpSpPr>
        <p:grpSpPr bwMode="auto">
          <a:xfrm>
            <a:off x="6629400" y="5562600"/>
            <a:ext cx="2438400" cy="1143000"/>
            <a:chOff x="4176" y="3504"/>
            <a:chExt cx="1536" cy="720"/>
          </a:xfrm>
        </p:grpSpPr>
        <p:sp>
          <p:nvSpPr>
            <p:cNvPr id="108555" name="Oval 11"/>
            <p:cNvSpPr>
              <a:spLocks noChangeAspect="1" noChangeArrowheads="1"/>
            </p:cNvSpPr>
            <p:nvPr/>
          </p:nvSpPr>
          <p:spPr bwMode="auto">
            <a:xfrm>
              <a:off x="4848" y="4032"/>
              <a:ext cx="34" cy="3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6" name="Oval 12"/>
            <p:cNvSpPr>
              <a:spLocks noChangeAspect="1" noChangeArrowheads="1"/>
            </p:cNvSpPr>
            <p:nvPr/>
          </p:nvSpPr>
          <p:spPr bwMode="auto">
            <a:xfrm>
              <a:off x="4512" y="3753"/>
              <a:ext cx="34" cy="3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7" name="Oval 13"/>
            <p:cNvSpPr>
              <a:spLocks noChangeAspect="1" noChangeArrowheads="1"/>
            </p:cNvSpPr>
            <p:nvPr/>
          </p:nvSpPr>
          <p:spPr bwMode="auto">
            <a:xfrm>
              <a:off x="5328" y="3513"/>
              <a:ext cx="33" cy="3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8" name="Oval 14"/>
            <p:cNvSpPr>
              <a:spLocks noChangeAspect="1" noChangeArrowheads="1"/>
            </p:cNvSpPr>
            <p:nvPr/>
          </p:nvSpPr>
          <p:spPr bwMode="auto">
            <a:xfrm>
              <a:off x="5472" y="3753"/>
              <a:ext cx="34" cy="3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9" name="Freeform 15"/>
            <p:cNvSpPr>
              <a:spLocks/>
            </p:cNvSpPr>
            <p:nvPr/>
          </p:nvSpPr>
          <p:spPr bwMode="auto">
            <a:xfrm>
              <a:off x="4464" y="3797"/>
              <a:ext cx="336" cy="292"/>
            </a:xfrm>
            <a:custGeom>
              <a:avLst/>
              <a:gdLst>
                <a:gd name="T0" fmla="*/ 48 w 400"/>
                <a:gd name="T1" fmla="*/ 52 h 348"/>
                <a:gd name="T2" fmla="*/ 0 w 400"/>
                <a:gd name="T3" fmla="*/ 196 h 348"/>
                <a:gd name="T4" fmla="*/ 24 w 400"/>
                <a:gd name="T5" fmla="*/ 252 h 348"/>
                <a:gd name="T6" fmla="*/ 48 w 400"/>
                <a:gd name="T7" fmla="*/ 292 h 348"/>
                <a:gd name="T8" fmla="*/ 144 w 400"/>
                <a:gd name="T9" fmla="*/ 340 h 348"/>
                <a:gd name="T10" fmla="*/ 200 w 400"/>
                <a:gd name="T11" fmla="*/ 348 h 348"/>
                <a:gd name="T12" fmla="*/ 288 w 400"/>
                <a:gd name="T13" fmla="*/ 340 h 348"/>
                <a:gd name="T14" fmla="*/ 320 w 400"/>
                <a:gd name="T15" fmla="*/ 308 h 348"/>
                <a:gd name="T16" fmla="*/ 352 w 400"/>
                <a:gd name="T17" fmla="*/ 276 h 348"/>
                <a:gd name="T18" fmla="*/ 376 w 400"/>
                <a:gd name="T19" fmla="*/ 244 h 348"/>
                <a:gd name="T20" fmla="*/ 392 w 400"/>
                <a:gd name="T21" fmla="*/ 180 h 348"/>
                <a:gd name="T22" fmla="*/ 400 w 400"/>
                <a:gd name="T23" fmla="*/ 116 h 348"/>
                <a:gd name="T24" fmla="*/ 344 w 400"/>
                <a:gd name="T25" fmla="*/ 68 h 348"/>
                <a:gd name="T26" fmla="*/ 304 w 400"/>
                <a:gd name="T27" fmla="*/ 44 h 348"/>
                <a:gd name="T28" fmla="*/ 240 w 400"/>
                <a:gd name="T29" fmla="*/ 4 h 348"/>
                <a:gd name="T30" fmla="*/ 176 w 400"/>
                <a:gd name="T31" fmla="*/ 20 h 348"/>
                <a:gd name="T32" fmla="*/ 96 w 400"/>
                <a:gd name="T33" fmla="*/ 4 h 348"/>
                <a:gd name="T34" fmla="*/ 104 w 400"/>
                <a:gd name="T35" fmla="*/ 28 h 348"/>
                <a:gd name="T36" fmla="*/ 48 w 400"/>
                <a:gd name="T37" fmla="*/ 10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" h="348">
                  <a:moveTo>
                    <a:pt x="48" y="52"/>
                  </a:moveTo>
                  <a:lnTo>
                    <a:pt x="0" y="196"/>
                  </a:lnTo>
                  <a:cubicBezTo>
                    <a:pt x="8" y="214"/>
                    <a:pt x="16" y="233"/>
                    <a:pt x="24" y="252"/>
                  </a:cubicBezTo>
                  <a:lnTo>
                    <a:pt x="48" y="292"/>
                  </a:lnTo>
                  <a:lnTo>
                    <a:pt x="144" y="340"/>
                  </a:lnTo>
                  <a:cubicBezTo>
                    <a:pt x="162" y="342"/>
                    <a:pt x="181" y="345"/>
                    <a:pt x="200" y="348"/>
                  </a:cubicBezTo>
                  <a:lnTo>
                    <a:pt x="288" y="340"/>
                  </a:lnTo>
                  <a:cubicBezTo>
                    <a:pt x="298" y="329"/>
                    <a:pt x="320" y="308"/>
                    <a:pt x="320" y="308"/>
                  </a:cubicBezTo>
                  <a:cubicBezTo>
                    <a:pt x="330" y="297"/>
                    <a:pt x="352" y="276"/>
                    <a:pt x="352" y="276"/>
                  </a:cubicBezTo>
                  <a:cubicBezTo>
                    <a:pt x="385" y="242"/>
                    <a:pt x="399" y="244"/>
                    <a:pt x="376" y="244"/>
                  </a:cubicBezTo>
                  <a:cubicBezTo>
                    <a:pt x="384" y="190"/>
                    <a:pt x="376" y="210"/>
                    <a:pt x="392" y="180"/>
                  </a:cubicBezTo>
                  <a:cubicBezTo>
                    <a:pt x="383" y="92"/>
                    <a:pt x="365" y="81"/>
                    <a:pt x="400" y="116"/>
                  </a:cubicBezTo>
                  <a:cubicBezTo>
                    <a:pt x="331" y="47"/>
                    <a:pt x="322" y="25"/>
                    <a:pt x="344" y="68"/>
                  </a:cubicBezTo>
                  <a:cubicBezTo>
                    <a:pt x="282" y="50"/>
                    <a:pt x="270" y="60"/>
                    <a:pt x="304" y="44"/>
                  </a:cubicBezTo>
                  <a:lnTo>
                    <a:pt x="240" y="4"/>
                  </a:lnTo>
                  <a:cubicBezTo>
                    <a:pt x="218" y="9"/>
                    <a:pt x="197" y="14"/>
                    <a:pt x="176" y="20"/>
                  </a:cubicBezTo>
                  <a:cubicBezTo>
                    <a:pt x="149" y="14"/>
                    <a:pt x="123" y="0"/>
                    <a:pt x="96" y="4"/>
                  </a:cubicBezTo>
                  <a:cubicBezTo>
                    <a:pt x="87" y="4"/>
                    <a:pt x="104" y="28"/>
                    <a:pt x="104" y="28"/>
                  </a:cubicBezTo>
                  <a:lnTo>
                    <a:pt x="48" y="100"/>
                  </a:lnTo>
                </a:path>
              </a:pathLst>
            </a:custGeom>
            <a:gradFill rotWithShape="0">
              <a:gsLst>
                <a:gs pos="0">
                  <a:srgbClr val="FFCC00"/>
                </a:gs>
                <a:gs pos="100000">
                  <a:srgbClr val="FFCC00">
                    <a:gamma/>
                    <a:shade val="88627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0" name="Freeform 16"/>
            <p:cNvSpPr>
              <a:spLocks/>
            </p:cNvSpPr>
            <p:nvPr/>
          </p:nvSpPr>
          <p:spPr bwMode="auto">
            <a:xfrm>
              <a:off x="5040" y="3609"/>
              <a:ext cx="288" cy="240"/>
            </a:xfrm>
            <a:custGeom>
              <a:avLst/>
              <a:gdLst>
                <a:gd name="T0" fmla="*/ 48 w 400"/>
                <a:gd name="T1" fmla="*/ 52 h 348"/>
                <a:gd name="T2" fmla="*/ 0 w 400"/>
                <a:gd name="T3" fmla="*/ 196 h 348"/>
                <a:gd name="T4" fmla="*/ 24 w 400"/>
                <a:gd name="T5" fmla="*/ 252 h 348"/>
                <a:gd name="T6" fmla="*/ 48 w 400"/>
                <a:gd name="T7" fmla="*/ 292 h 348"/>
                <a:gd name="T8" fmla="*/ 144 w 400"/>
                <a:gd name="T9" fmla="*/ 340 h 348"/>
                <a:gd name="T10" fmla="*/ 200 w 400"/>
                <a:gd name="T11" fmla="*/ 348 h 348"/>
                <a:gd name="T12" fmla="*/ 288 w 400"/>
                <a:gd name="T13" fmla="*/ 340 h 348"/>
                <a:gd name="T14" fmla="*/ 320 w 400"/>
                <a:gd name="T15" fmla="*/ 308 h 348"/>
                <a:gd name="T16" fmla="*/ 352 w 400"/>
                <a:gd name="T17" fmla="*/ 276 h 348"/>
                <a:gd name="T18" fmla="*/ 376 w 400"/>
                <a:gd name="T19" fmla="*/ 244 h 348"/>
                <a:gd name="T20" fmla="*/ 392 w 400"/>
                <a:gd name="T21" fmla="*/ 180 h 348"/>
                <a:gd name="T22" fmla="*/ 400 w 400"/>
                <a:gd name="T23" fmla="*/ 116 h 348"/>
                <a:gd name="T24" fmla="*/ 344 w 400"/>
                <a:gd name="T25" fmla="*/ 68 h 348"/>
                <a:gd name="T26" fmla="*/ 304 w 400"/>
                <a:gd name="T27" fmla="*/ 44 h 348"/>
                <a:gd name="T28" fmla="*/ 240 w 400"/>
                <a:gd name="T29" fmla="*/ 4 h 348"/>
                <a:gd name="T30" fmla="*/ 176 w 400"/>
                <a:gd name="T31" fmla="*/ 20 h 348"/>
                <a:gd name="T32" fmla="*/ 96 w 400"/>
                <a:gd name="T33" fmla="*/ 4 h 348"/>
                <a:gd name="T34" fmla="*/ 104 w 400"/>
                <a:gd name="T35" fmla="*/ 28 h 348"/>
                <a:gd name="T36" fmla="*/ 48 w 400"/>
                <a:gd name="T37" fmla="*/ 10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" h="348">
                  <a:moveTo>
                    <a:pt x="48" y="52"/>
                  </a:moveTo>
                  <a:lnTo>
                    <a:pt x="0" y="196"/>
                  </a:lnTo>
                  <a:cubicBezTo>
                    <a:pt x="8" y="214"/>
                    <a:pt x="16" y="233"/>
                    <a:pt x="24" y="252"/>
                  </a:cubicBezTo>
                  <a:lnTo>
                    <a:pt x="48" y="292"/>
                  </a:lnTo>
                  <a:lnTo>
                    <a:pt x="144" y="340"/>
                  </a:lnTo>
                  <a:cubicBezTo>
                    <a:pt x="162" y="342"/>
                    <a:pt x="181" y="345"/>
                    <a:pt x="200" y="348"/>
                  </a:cubicBezTo>
                  <a:lnTo>
                    <a:pt x="288" y="340"/>
                  </a:lnTo>
                  <a:cubicBezTo>
                    <a:pt x="298" y="329"/>
                    <a:pt x="320" y="308"/>
                    <a:pt x="320" y="308"/>
                  </a:cubicBezTo>
                  <a:cubicBezTo>
                    <a:pt x="330" y="297"/>
                    <a:pt x="352" y="276"/>
                    <a:pt x="352" y="276"/>
                  </a:cubicBezTo>
                  <a:cubicBezTo>
                    <a:pt x="385" y="242"/>
                    <a:pt x="399" y="244"/>
                    <a:pt x="376" y="244"/>
                  </a:cubicBezTo>
                  <a:cubicBezTo>
                    <a:pt x="384" y="190"/>
                    <a:pt x="376" y="210"/>
                    <a:pt x="392" y="180"/>
                  </a:cubicBezTo>
                  <a:cubicBezTo>
                    <a:pt x="383" y="92"/>
                    <a:pt x="365" y="81"/>
                    <a:pt x="400" y="116"/>
                  </a:cubicBezTo>
                  <a:cubicBezTo>
                    <a:pt x="331" y="47"/>
                    <a:pt x="322" y="25"/>
                    <a:pt x="344" y="68"/>
                  </a:cubicBezTo>
                  <a:cubicBezTo>
                    <a:pt x="282" y="50"/>
                    <a:pt x="270" y="60"/>
                    <a:pt x="304" y="44"/>
                  </a:cubicBezTo>
                  <a:lnTo>
                    <a:pt x="240" y="4"/>
                  </a:lnTo>
                  <a:cubicBezTo>
                    <a:pt x="218" y="9"/>
                    <a:pt x="197" y="14"/>
                    <a:pt x="176" y="20"/>
                  </a:cubicBezTo>
                  <a:cubicBezTo>
                    <a:pt x="149" y="14"/>
                    <a:pt x="123" y="0"/>
                    <a:pt x="96" y="4"/>
                  </a:cubicBezTo>
                  <a:cubicBezTo>
                    <a:pt x="87" y="4"/>
                    <a:pt x="104" y="28"/>
                    <a:pt x="104" y="28"/>
                  </a:cubicBezTo>
                  <a:lnTo>
                    <a:pt x="48" y="100"/>
                  </a:lnTo>
                </a:path>
              </a:pathLst>
            </a:custGeom>
            <a:gradFill rotWithShape="0">
              <a:gsLst>
                <a:gs pos="0">
                  <a:srgbClr val="FFCC00"/>
                </a:gs>
                <a:gs pos="100000">
                  <a:srgbClr val="FFCC00">
                    <a:gamma/>
                    <a:shade val="23137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61" name="Text Box 17"/>
            <p:cNvSpPr txBox="1">
              <a:spLocks noChangeArrowheads="1"/>
            </p:cNvSpPr>
            <p:nvPr/>
          </p:nvSpPr>
          <p:spPr bwMode="auto">
            <a:xfrm>
              <a:off x="5328" y="3504"/>
              <a:ext cx="3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>
                  <a:latin typeface="Times New Roman" charset="0"/>
                </a:rPr>
                <a:t>PLF</a:t>
              </a:r>
              <a:endParaRPr lang="en-GB" sz="2000"/>
            </a:p>
          </p:txBody>
        </p:sp>
        <p:sp>
          <p:nvSpPr>
            <p:cNvPr id="108562" name="Text Box 18"/>
            <p:cNvSpPr txBox="1">
              <a:spLocks noChangeArrowheads="1"/>
            </p:cNvSpPr>
            <p:nvPr/>
          </p:nvSpPr>
          <p:spPr bwMode="auto">
            <a:xfrm>
              <a:off x="4176" y="3993"/>
              <a:ext cx="3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>
                  <a:latin typeface="Times New Roman" charset="0"/>
                </a:rPr>
                <a:t>TLF</a:t>
              </a:r>
              <a:endParaRPr lang="en-GB" sz="2000"/>
            </a:p>
          </p:txBody>
        </p:sp>
      </p:grpSp>
      <p:sp>
        <p:nvSpPr>
          <p:cNvPr id="108564" name="Freeform 20"/>
          <p:cNvSpPr>
            <a:spLocks/>
          </p:cNvSpPr>
          <p:nvPr/>
        </p:nvSpPr>
        <p:spPr bwMode="auto">
          <a:xfrm>
            <a:off x="3657600" y="5638800"/>
            <a:ext cx="1447800" cy="990600"/>
          </a:xfrm>
          <a:custGeom>
            <a:avLst/>
            <a:gdLst>
              <a:gd name="T0" fmla="*/ 432 w 864"/>
              <a:gd name="T1" fmla="*/ 192 h 773"/>
              <a:gd name="T2" fmla="*/ 480 w 864"/>
              <a:gd name="T3" fmla="*/ 48 h 773"/>
              <a:gd name="T4" fmla="*/ 576 w 864"/>
              <a:gd name="T5" fmla="*/ 0 h 773"/>
              <a:gd name="T6" fmla="*/ 672 w 864"/>
              <a:gd name="T7" fmla="*/ 0 h 773"/>
              <a:gd name="T8" fmla="*/ 768 w 864"/>
              <a:gd name="T9" fmla="*/ 32 h 773"/>
              <a:gd name="T10" fmla="*/ 864 w 864"/>
              <a:gd name="T11" fmla="*/ 144 h 773"/>
              <a:gd name="T12" fmla="*/ 864 w 864"/>
              <a:gd name="T13" fmla="*/ 288 h 773"/>
              <a:gd name="T14" fmla="*/ 720 w 864"/>
              <a:gd name="T15" fmla="*/ 384 h 773"/>
              <a:gd name="T16" fmla="*/ 624 w 864"/>
              <a:gd name="T17" fmla="*/ 432 h 773"/>
              <a:gd name="T18" fmla="*/ 552 w 864"/>
              <a:gd name="T19" fmla="*/ 464 h 773"/>
              <a:gd name="T20" fmla="*/ 480 w 864"/>
              <a:gd name="T21" fmla="*/ 528 h 773"/>
              <a:gd name="T22" fmla="*/ 432 w 864"/>
              <a:gd name="T23" fmla="*/ 624 h 773"/>
              <a:gd name="T24" fmla="*/ 384 w 864"/>
              <a:gd name="T25" fmla="*/ 672 h 773"/>
              <a:gd name="T26" fmla="*/ 336 w 864"/>
              <a:gd name="T27" fmla="*/ 768 h 773"/>
              <a:gd name="T28" fmla="*/ 344 w 864"/>
              <a:gd name="T29" fmla="*/ 752 h 773"/>
              <a:gd name="T30" fmla="*/ 192 w 864"/>
              <a:gd name="T31" fmla="*/ 768 h 773"/>
              <a:gd name="T32" fmla="*/ 96 w 864"/>
              <a:gd name="T33" fmla="*/ 744 h 773"/>
              <a:gd name="T34" fmla="*/ 0 w 864"/>
              <a:gd name="T35" fmla="*/ 672 h 773"/>
              <a:gd name="T36" fmla="*/ 0 w 864"/>
              <a:gd name="T37" fmla="*/ 576 h 773"/>
              <a:gd name="T38" fmla="*/ 0 w 864"/>
              <a:gd name="T39" fmla="*/ 480 h 773"/>
              <a:gd name="T40" fmla="*/ 0 w 864"/>
              <a:gd name="T41" fmla="*/ 432 h 773"/>
              <a:gd name="T42" fmla="*/ 80 w 864"/>
              <a:gd name="T43" fmla="*/ 384 h 773"/>
              <a:gd name="T44" fmla="*/ 192 w 864"/>
              <a:gd name="T45" fmla="*/ 336 h 773"/>
              <a:gd name="T46" fmla="*/ 336 w 864"/>
              <a:gd name="T47" fmla="*/ 240 h 773"/>
              <a:gd name="T48" fmla="*/ 432 w 864"/>
              <a:gd name="T49" fmla="*/ 192 h 7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864" h="773">
                <a:moveTo>
                  <a:pt x="432" y="192"/>
                </a:moveTo>
                <a:lnTo>
                  <a:pt x="480" y="48"/>
                </a:lnTo>
                <a:lnTo>
                  <a:pt x="576" y="0"/>
                </a:lnTo>
                <a:lnTo>
                  <a:pt x="672" y="0"/>
                </a:lnTo>
                <a:cubicBezTo>
                  <a:pt x="772" y="50"/>
                  <a:pt x="768" y="83"/>
                  <a:pt x="768" y="32"/>
                </a:cubicBezTo>
                <a:lnTo>
                  <a:pt x="864" y="144"/>
                </a:lnTo>
                <a:lnTo>
                  <a:pt x="864" y="288"/>
                </a:lnTo>
                <a:lnTo>
                  <a:pt x="720" y="384"/>
                </a:lnTo>
                <a:lnTo>
                  <a:pt x="624" y="432"/>
                </a:lnTo>
                <a:cubicBezTo>
                  <a:pt x="569" y="486"/>
                  <a:pt x="594" y="492"/>
                  <a:pt x="552" y="464"/>
                </a:cubicBezTo>
                <a:lnTo>
                  <a:pt x="480" y="528"/>
                </a:lnTo>
                <a:lnTo>
                  <a:pt x="432" y="624"/>
                </a:lnTo>
                <a:lnTo>
                  <a:pt x="384" y="672"/>
                </a:lnTo>
                <a:cubicBezTo>
                  <a:pt x="368" y="704"/>
                  <a:pt x="352" y="736"/>
                  <a:pt x="336" y="768"/>
                </a:cubicBezTo>
                <a:cubicBezTo>
                  <a:pt x="333" y="773"/>
                  <a:pt x="341" y="757"/>
                  <a:pt x="344" y="752"/>
                </a:cubicBezTo>
                <a:lnTo>
                  <a:pt x="192" y="768"/>
                </a:lnTo>
                <a:cubicBezTo>
                  <a:pt x="160" y="760"/>
                  <a:pt x="96" y="744"/>
                  <a:pt x="96" y="744"/>
                </a:cubicBezTo>
                <a:lnTo>
                  <a:pt x="0" y="672"/>
                </a:lnTo>
                <a:lnTo>
                  <a:pt x="0" y="576"/>
                </a:lnTo>
                <a:lnTo>
                  <a:pt x="0" y="480"/>
                </a:lnTo>
                <a:lnTo>
                  <a:pt x="0" y="432"/>
                </a:lnTo>
                <a:cubicBezTo>
                  <a:pt x="55" y="376"/>
                  <a:pt x="25" y="384"/>
                  <a:pt x="80" y="384"/>
                </a:cubicBezTo>
                <a:lnTo>
                  <a:pt x="192" y="336"/>
                </a:lnTo>
                <a:lnTo>
                  <a:pt x="336" y="240"/>
                </a:lnTo>
                <a:lnTo>
                  <a:pt x="432" y="192"/>
                </a:lnTo>
                <a:close/>
              </a:path>
            </a:pathLst>
          </a:custGeom>
          <a:gradFill rotWithShape="0">
            <a:gsLst>
              <a:gs pos="0">
                <a:srgbClr val="FFCC00"/>
              </a:gs>
              <a:gs pos="100000">
                <a:srgbClr val="FFCC00">
                  <a:gamma/>
                  <a:shade val="49020"/>
                  <a:invGamma/>
                </a:srgbClr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8565" name="Text Box 21"/>
          <p:cNvSpPr txBox="1">
            <a:spLocks noChangeArrowheads="1"/>
          </p:cNvSpPr>
          <p:nvPr/>
        </p:nvSpPr>
        <p:spPr bwMode="auto">
          <a:xfrm>
            <a:off x="3124200" y="5181600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dirty="0" err="1">
                <a:solidFill>
                  <a:srgbClr val="0033FF"/>
                </a:solidFill>
                <a:latin typeface="Calibri"/>
                <a:cs typeface="Calibri"/>
              </a:rPr>
              <a:t>Isospin</a:t>
            </a:r>
            <a:r>
              <a:rPr lang="en-GB" sz="1800" dirty="0">
                <a:solidFill>
                  <a:srgbClr val="0033FF"/>
                </a:solidFill>
                <a:latin typeface="Calibri"/>
                <a:cs typeface="Calibri"/>
              </a:rPr>
              <a:t> diffusion &amp; drift</a:t>
            </a:r>
            <a:endParaRPr lang="en-GB" dirty="0">
              <a:solidFill>
                <a:srgbClr val="0033FF"/>
              </a:solidFill>
              <a:latin typeface="Calibri"/>
              <a:cs typeface="Calibri"/>
            </a:endParaRPr>
          </a:p>
        </p:txBody>
      </p:sp>
      <p:sp>
        <p:nvSpPr>
          <p:cNvPr id="108566" name="Line 22"/>
          <p:cNvSpPr>
            <a:spLocks noChangeShapeType="1"/>
          </p:cNvSpPr>
          <p:nvPr/>
        </p:nvSpPr>
        <p:spPr bwMode="auto">
          <a:xfrm flipV="1">
            <a:off x="4191000" y="5943600"/>
            <a:ext cx="381000" cy="228600"/>
          </a:xfrm>
          <a:prstGeom prst="line">
            <a:avLst/>
          </a:prstGeom>
          <a:noFill/>
          <a:ln w="12700">
            <a:solidFill>
              <a:srgbClr val="0033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7" name="Line 23"/>
          <p:cNvSpPr>
            <a:spLocks noChangeShapeType="1"/>
          </p:cNvSpPr>
          <p:nvPr/>
        </p:nvSpPr>
        <p:spPr bwMode="auto">
          <a:xfrm flipV="1">
            <a:off x="4343400" y="6096000"/>
            <a:ext cx="381000" cy="228600"/>
          </a:xfrm>
          <a:prstGeom prst="line">
            <a:avLst/>
          </a:prstGeom>
          <a:noFill/>
          <a:ln w="12700">
            <a:solidFill>
              <a:srgbClr val="CC0033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8" name="Line 24"/>
          <p:cNvSpPr>
            <a:spLocks noChangeShapeType="1"/>
          </p:cNvSpPr>
          <p:nvPr/>
        </p:nvSpPr>
        <p:spPr bwMode="auto">
          <a:xfrm flipV="1">
            <a:off x="4267200" y="6019800"/>
            <a:ext cx="381000" cy="228600"/>
          </a:xfrm>
          <a:prstGeom prst="line">
            <a:avLst/>
          </a:prstGeom>
          <a:noFill/>
          <a:ln w="12700">
            <a:solidFill>
              <a:srgbClr val="0033FF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569" name="Line 25"/>
          <p:cNvSpPr>
            <a:spLocks noChangeShapeType="1"/>
          </p:cNvSpPr>
          <p:nvPr/>
        </p:nvSpPr>
        <p:spPr bwMode="auto">
          <a:xfrm flipV="1">
            <a:off x="4114800" y="5867400"/>
            <a:ext cx="381000" cy="228600"/>
          </a:xfrm>
          <a:prstGeom prst="line">
            <a:avLst/>
          </a:prstGeom>
          <a:noFill/>
          <a:ln w="12700">
            <a:solidFill>
              <a:srgbClr val="CC0033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8572" name="Group 28"/>
          <p:cNvGrpSpPr>
            <a:grpSpLocks/>
          </p:cNvGrpSpPr>
          <p:nvPr/>
        </p:nvGrpSpPr>
        <p:grpSpPr bwMode="auto">
          <a:xfrm>
            <a:off x="304800" y="1752600"/>
            <a:ext cx="1447800" cy="533400"/>
            <a:chOff x="240" y="1584"/>
            <a:chExt cx="912" cy="336"/>
          </a:xfrm>
        </p:grpSpPr>
        <p:sp>
          <p:nvSpPr>
            <p:cNvPr id="108573" name="Oval 29"/>
            <p:cNvSpPr>
              <a:spLocks noChangeArrowheads="1"/>
            </p:cNvSpPr>
            <p:nvPr/>
          </p:nvSpPr>
          <p:spPr bwMode="auto">
            <a:xfrm>
              <a:off x="240" y="1584"/>
              <a:ext cx="336" cy="336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74" name="Oval 30"/>
            <p:cNvSpPr>
              <a:spLocks noChangeArrowheads="1"/>
            </p:cNvSpPr>
            <p:nvPr/>
          </p:nvSpPr>
          <p:spPr bwMode="auto">
            <a:xfrm>
              <a:off x="816" y="1584"/>
              <a:ext cx="336" cy="336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75" name="Line 31"/>
            <p:cNvSpPr>
              <a:spLocks noChangeShapeType="1"/>
            </p:cNvSpPr>
            <p:nvPr/>
          </p:nvSpPr>
          <p:spPr bwMode="auto">
            <a:xfrm>
              <a:off x="432" y="1751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76" name="Line 32"/>
            <p:cNvSpPr>
              <a:spLocks noChangeShapeType="1"/>
            </p:cNvSpPr>
            <p:nvPr/>
          </p:nvSpPr>
          <p:spPr bwMode="auto">
            <a:xfrm>
              <a:off x="720" y="1751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8577" name="Group 33"/>
          <p:cNvGrpSpPr>
            <a:grpSpLocks/>
          </p:cNvGrpSpPr>
          <p:nvPr/>
        </p:nvGrpSpPr>
        <p:grpSpPr bwMode="auto">
          <a:xfrm>
            <a:off x="2057401" y="1143000"/>
            <a:ext cx="2667001" cy="1317625"/>
            <a:chOff x="1296" y="720"/>
            <a:chExt cx="1680" cy="830"/>
          </a:xfrm>
        </p:grpSpPr>
        <p:grpSp>
          <p:nvGrpSpPr>
            <p:cNvPr id="108578" name="Group 34"/>
            <p:cNvGrpSpPr>
              <a:grpSpLocks/>
            </p:cNvGrpSpPr>
            <p:nvPr/>
          </p:nvGrpSpPr>
          <p:grpSpPr bwMode="auto">
            <a:xfrm>
              <a:off x="1584" y="912"/>
              <a:ext cx="1075" cy="638"/>
              <a:chOff x="1584" y="912"/>
              <a:chExt cx="1075" cy="638"/>
            </a:xfrm>
          </p:grpSpPr>
          <p:sp>
            <p:nvSpPr>
              <p:cNvPr id="108579" name="Freeform 35"/>
              <p:cNvSpPr>
                <a:spLocks noChangeAspect="1"/>
              </p:cNvSpPr>
              <p:nvPr/>
            </p:nvSpPr>
            <p:spPr bwMode="auto">
              <a:xfrm>
                <a:off x="1987" y="1013"/>
                <a:ext cx="336" cy="503"/>
              </a:xfrm>
              <a:custGeom>
                <a:avLst/>
                <a:gdLst>
                  <a:gd name="T0" fmla="*/ 96 w 528"/>
                  <a:gd name="T1" fmla="*/ 144 h 840"/>
                  <a:gd name="T2" fmla="*/ 0 w 528"/>
                  <a:gd name="T3" fmla="*/ 384 h 840"/>
                  <a:gd name="T4" fmla="*/ 32 w 528"/>
                  <a:gd name="T5" fmla="*/ 608 h 840"/>
                  <a:gd name="T6" fmla="*/ 160 w 528"/>
                  <a:gd name="T7" fmla="*/ 784 h 840"/>
                  <a:gd name="T8" fmla="*/ 352 w 528"/>
                  <a:gd name="T9" fmla="*/ 840 h 840"/>
                  <a:gd name="T10" fmla="*/ 480 w 528"/>
                  <a:gd name="T11" fmla="*/ 768 h 840"/>
                  <a:gd name="T12" fmla="*/ 488 w 528"/>
                  <a:gd name="T13" fmla="*/ 744 h 840"/>
                  <a:gd name="T14" fmla="*/ 528 w 528"/>
                  <a:gd name="T15" fmla="*/ 520 h 840"/>
                  <a:gd name="T16" fmla="*/ 512 w 528"/>
                  <a:gd name="T17" fmla="*/ 304 h 840"/>
                  <a:gd name="T18" fmla="*/ 440 w 528"/>
                  <a:gd name="T19" fmla="*/ 120 h 840"/>
                  <a:gd name="T20" fmla="*/ 336 w 528"/>
                  <a:gd name="T21" fmla="*/ 0 h 840"/>
                  <a:gd name="T22" fmla="*/ 192 w 528"/>
                  <a:gd name="T23" fmla="*/ 0 h 840"/>
                  <a:gd name="T24" fmla="*/ 96 w 528"/>
                  <a:gd name="T25" fmla="*/ 96 h 840"/>
                  <a:gd name="T26" fmla="*/ 96 w 528"/>
                  <a:gd name="T27" fmla="*/ 192 h 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528" h="840">
                    <a:moveTo>
                      <a:pt x="96" y="144"/>
                    </a:moveTo>
                    <a:lnTo>
                      <a:pt x="0" y="384"/>
                    </a:lnTo>
                    <a:cubicBezTo>
                      <a:pt x="32" y="597"/>
                      <a:pt x="32" y="521"/>
                      <a:pt x="32" y="608"/>
                    </a:cubicBezTo>
                    <a:cubicBezTo>
                      <a:pt x="148" y="774"/>
                      <a:pt x="97" y="721"/>
                      <a:pt x="160" y="784"/>
                    </a:cubicBezTo>
                    <a:cubicBezTo>
                      <a:pt x="345" y="817"/>
                      <a:pt x="302" y="766"/>
                      <a:pt x="352" y="840"/>
                    </a:cubicBezTo>
                    <a:cubicBezTo>
                      <a:pt x="394" y="816"/>
                      <a:pt x="440" y="796"/>
                      <a:pt x="480" y="768"/>
                    </a:cubicBezTo>
                    <a:cubicBezTo>
                      <a:pt x="486" y="763"/>
                      <a:pt x="488" y="744"/>
                      <a:pt x="488" y="744"/>
                    </a:cubicBezTo>
                    <a:cubicBezTo>
                      <a:pt x="528" y="525"/>
                      <a:pt x="528" y="601"/>
                      <a:pt x="528" y="520"/>
                    </a:cubicBezTo>
                    <a:cubicBezTo>
                      <a:pt x="522" y="448"/>
                      <a:pt x="517" y="376"/>
                      <a:pt x="512" y="304"/>
                    </a:cubicBezTo>
                    <a:cubicBezTo>
                      <a:pt x="428" y="88"/>
                      <a:pt x="408" y="25"/>
                      <a:pt x="440" y="120"/>
                    </a:cubicBezTo>
                    <a:lnTo>
                      <a:pt x="336" y="0"/>
                    </a:lnTo>
                    <a:lnTo>
                      <a:pt x="192" y="0"/>
                    </a:lnTo>
                    <a:lnTo>
                      <a:pt x="96" y="96"/>
                    </a:lnTo>
                    <a:lnTo>
                      <a:pt x="96" y="192"/>
                    </a:lnTo>
                  </a:path>
                </a:pathLst>
              </a:custGeom>
              <a:gradFill rotWithShape="0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6275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80" name="Line 36"/>
              <p:cNvSpPr>
                <a:spLocks noChangeAspect="1" noChangeShapeType="1"/>
              </p:cNvSpPr>
              <p:nvPr/>
            </p:nvSpPr>
            <p:spPr bwMode="auto">
              <a:xfrm>
                <a:off x="2222" y="1315"/>
                <a:ext cx="303" cy="34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81" name="Line 37"/>
              <p:cNvSpPr>
                <a:spLocks noChangeAspect="1" noChangeShapeType="1"/>
              </p:cNvSpPr>
              <p:nvPr/>
            </p:nvSpPr>
            <p:spPr bwMode="auto">
              <a:xfrm>
                <a:off x="2222" y="1416"/>
                <a:ext cx="235" cy="67"/>
              </a:xfrm>
              <a:prstGeom prst="line">
                <a:avLst/>
              </a:prstGeom>
              <a:noFill/>
              <a:ln w="9525">
                <a:solidFill>
                  <a:srgbClr val="99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82" name="Line 38"/>
              <p:cNvSpPr>
                <a:spLocks noChangeAspect="1" noChangeShapeType="1"/>
              </p:cNvSpPr>
              <p:nvPr/>
            </p:nvSpPr>
            <p:spPr bwMode="auto">
              <a:xfrm rot="13800000" flipV="1">
                <a:off x="1832" y="1070"/>
                <a:ext cx="242" cy="128"/>
              </a:xfrm>
              <a:prstGeom prst="line">
                <a:avLst/>
              </a:prstGeom>
              <a:noFill/>
              <a:ln w="9525">
                <a:solidFill>
                  <a:srgbClr val="99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83" name="Line 39"/>
              <p:cNvSpPr>
                <a:spLocks noChangeAspect="1" noChangeShapeType="1"/>
              </p:cNvSpPr>
              <p:nvPr/>
            </p:nvSpPr>
            <p:spPr bwMode="auto">
              <a:xfrm rot="13800000" flipV="1">
                <a:off x="1709" y="1169"/>
                <a:ext cx="302" cy="289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84" name="Line 40"/>
              <p:cNvSpPr>
                <a:spLocks noChangeAspect="1" noChangeShapeType="1"/>
              </p:cNvSpPr>
              <p:nvPr/>
            </p:nvSpPr>
            <p:spPr bwMode="auto">
              <a:xfrm rot="10800000" flipV="1">
                <a:off x="1786" y="1382"/>
                <a:ext cx="336" cy="34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85" name="Oval 41"/>
              <p:cNvSpPr>
                <a:spLocks noChangeAspect="1" noChangeArrowheads="1"/>
              </p:cNvSpPr>
              <p:nvPr/>
            </p:nvSpPr>
            <p:spPr bwMode="auto">
              <a:xfrm>
                <a:off x="2491" y="1483"/>
                <a:ext cx="34" cy="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86" name="Oval 42"/>
              <p:cNvSpPr>
                <a:spLocks noChangeAspect="1" noChangeArrowheads="1"/>
              </p:cNvSpPr>
              <p:nvPr/>
            </p:nvSpPr>
            <p:spPr bwMode="auto">
              <a:xfrm>
                <a:off x="1786" y="1046"/>
                <a:ext cx="33" cy="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87" name="Oval 43"/>
              <p:cNvSpPr>
                <a:spLocks noChangeAspect="1" noChangeArrowheads="1"/>
              </p:cNvSpPr>
              <p:nvPr/>
            </p:nvSpPr>
            <p:spPr bwMode="auto">
              <a:xfrm>
                <a:off x="1584" y="1281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88" name="Oval 44"/>
              <p:cNvSpPr>
                <a:spLocks noChangeAspect="1" noChangeArrowheads="1"/>
              </p:cNvSpPr>
              <p:nvPr/>
            </p:nvSpPr>
            <p:spPr bwMode="auto">
              <a:xfrm>
                <a:off x="1718" y="1400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89" name="Oval 45"/>
              <p:cNvSpPr>
                <a:spLocks noChangeAspect="1" noChangeArrowheads="1"/>
              </p:cNvSpPr>
              <p:nvPr/>
            </p:nvSpPr>
            <p:spPr bwMode="auto">
              <a:xfrm>
                <a:off x="1685" y="1204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90" name="Oval 46"/>
              <p:cNvSpPr>
                <a:spLocks noChangeAspect="1" noChangeArrowheads="1"/>
              </p:cNvSpPr>
              <p:nvPr/>
            </p:nvSpPr>
            <p:spPr bwMode="auto">
              <a:xfrm>
                <a:off x="1718" y="1516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91" name="Oval 47"/>
              <p:cNvSpPr>
                <a:spLocks noChangeAspect="1" noChangeArrowheads="1"/>
              </p:cNvSpPr>
              <p:nvPr/>
            </p:nvSpPr>
            <p:spPr bwMode="auto">
              <a:xfrm>
                <a:off x="2558" y="1349"/>
                <a:ext cx="34" cy="33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92" name="Line 48"/>
              <p:cNvSpPr>
                <a:spLocks noChangeAspect="1" noChangeShapeType="1"/>
              </p:cNvSpPr>
              <p:nvPr/>
            </p:nvSpPr>
            <p:spPr bwMode="auto">
              <a:xfrm flipH="1" flipV="1">
                <a:off x="1752" y="1214"/>
                <a:ext cx="269" cy="34"/>
              </a:xfrm>
              <a:prstGeom prst="line">
                <a:avLst/>
              </a:prstGeom>
              <a:noFill/>
              <a:ln w="9525">
                <a:solidFill>
                  <a:srgbClr val="99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93" name="Line 49"/>
              <p:cNvSpPr>
                <a:spLocks noChangeAspect="1" noChangeShapeType="1"/>
              </p:cNvSpPr>
              <p:nvPr/>
            </p:nvSpPr>
            <p:spPr bwMode="auto">
              <a:xfrm flipH="1">
                <a:off x="1786" y="1416"/>
                <a:ext cx="336" cy="100"/>
              </a:xfrm>
              <a:prstGeom prst="line">
                <a:avLst/>
              </a:prstGeom>
              <a:noFill/>
              <a:ln w="9525">
                <a:solidFill>
                  <a:srgbClr val="99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8594" name="Group 50"/>
              <p:cNvGrpSpPr>
                <a:grpSpLocks/>
              </p:cNvGrpSpPr>
              <p:nvPr/>
            </p:nvGrpSpPr>
            <p:grpSpPr bwMode="auto">
              <a:xfrm>
                <a:off x="2189" y="912"/>
                <a:ext cx="470" cy="336"/>
                <a:chOff x="2189" y="912"/>
                <a:chExt cx="470" cy="336"/>
              </a:xfrm>
            </p:grpSpPr>
            <p:sp>
              <p:nvSpPr>
                <p:cNvPr id="108595" name="Line 5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189" y="946"/>
                  <a:ext cx="235" cy="167"/>
                </a:xfrm>
                <a:prstGeom prst="line">
                  <a:avLst/>
                </a:prstGeom>
                <a:noFill/>
                <a:ln w="9525">
                  <a:solidFill>
                    <a:srgbClr val="99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596" name="Line 52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22" y="1181"/>
                  <a:ext cx="370" cy="67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597" name="Oval 53"/>
                <p:cNvSpPr>
                  <a:spLocks noChangeAspect="1" noChangeArrowheads="1"/>
                </p:cNvSpPr>
                <p:nvPr/>
              </p:nvSpPr>
              <p:spPr bwMode="auto">
                <a:xfrm>
                  <a:off x="2457" y="912"/>
                  <a:ext cx="34" cy="34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598" name="Oval 54"/>
                <p:cNvSpPr>
                  <a:spLocks noChangeAspect="1" noChangeArrowheads="1"/>
                </p:cNvSpPr>
                <p:nvPr/>
              </p:nvSpPr>
              <p:spPr bwMode="auto">
                <a:xfrm>
                  <a:off x="2625" y="1147"/>
                  <a:ext cx="34" cy="34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599" name="Oval 55"/>
                <p:cNvSpPr>
                  <a:spLocks noChangeAspect="1" noChangeArrowheads="1"/>
                </p:cNvSpPr>
                <p:nvPr/>
              </p:nvSpPr>
              <p:spPr bwMode="auto">
                <a:xfrm>
                  <a:off x="2592" y="1013"/>
                  <a:ext cx="33" cy="3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8600" name="Line 56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256" y="1046"/>
                  <a:ext cx="302" cy="101"/>
                </a:xfrm>
                <a:prstGeom prst="line">
                  <a:avLst/>
                </a:prstGeom>
                <a:noFill/>
                <a:ln w="9525">
                  <a:solidFill>
                    <a:srgbClr val="99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8601" name="Text Box 57"/>
            <p:cNvSpPr txBox="1">
              <a:spLocks noChangeArrowheads="1"/>
            </p:cNvSpPr>
            <p:nvPr/>
          </p:nvSpPr>
          <p:spPr bwMode="auto">
            <a:xfrm>
              <a:off x="1296" y="720"/>
              <a:ext cx="168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 dirty="0">
                  <a:solidFill>
                    <a:srgbClr val="0033FF"/>
                  </a:solidFill>
                  <a:latin typeface="Calibri"/>
                  <a:cs typeface="Calibri"/>
                </a:rPr>
                <a:t>Pre-equilibrium emission</a:t>
              </a:r>
              <a:endParaRPr lang="en-GB" sz="2000" dirty="0">
                <a:solidFill>
                  <a:srgbClr val="0033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08602" name="Group 58"/>
          <p:cNvGrpSpPr>
            <a:grpSpLocks/>
          </p:cNvGrpSpPr>
          <p:nvPr/>
        </p:nvGrpSpPr>
        <p:grpSpPr bwMode="auto">
          <a:xfrm>
            <a:off x="5006976" y="1081088"/>
            <a:ext cx="1317625" cy="1433512"/>
            <a:chOff x="3154" y="681"/>
            <a:chExt cx="830" cy="903"/>
          </a:xfrm>
        </p:grpSpPr>
        <p:grpSp>
          <p:nvGrpSpPr>
            <p:cNvPr id="108603" name="Group 59"/>
            <p:cNvGrpSpPr>
              <a:grpSpLocks noChangeAspect="1"/>
            </p:cNvGrpSpPr>
            <p:nvPr/>
          </p:nvGrpSpPr>
          <p:grpSpPr bwMode="auto">
            <a:xfrm>
              <a:off x="3168" y="945"/>
              <a:ext cx="739" cy="639"/>
              <a:chOff x="3216" y="1248"/>
              <a:chExt cx="1056" cy="912"/>
            </a:xfrm>
          </p:grpSpPr>
          <p:sp>
            <p:nvSpPr>
              <p:cNvPr id="108604" name="Freeform 60"/>
              <p:cNvSpPr>
                <a:spLocks noChangeAspect="1"/>
              </p:cNvSpPr>
              <p:nvPr/>
            </p:nvSpPr>
            <p:spPr bwMode="auto">
              <a:xfrm>
                <a:off x="3395" y="1392"/>
                <a:ext cx="685" cy="624"/>
              </a:xfrm>
              <a:custGeom>
                <a:avLst/>
                <a:gdLst>
                  <a:gd name="T0" fmla="*/ 397 w 758"/>
                  <a:gd name="T1" fmla="*/ 48 h 721"/>
                  <a:gd name="T2" fmla="*/ 253 w 758"/>
                  <a:gd name="T3" fmla="*/ 80 h 721"/>
                  <a:gd name="T4" fmla="*/ 125 w 758"/>
                  <a:gd name="T5" fmla="*/ 128 h 721"/>
                  <a:gd name="T6" fmla="*/ 53 w 758"/>
                  <a:gd name="T7" fmla="*/ 232 h 721"/>
                  <a:gd name="T8" fmla="*/ 29 w 758"/>
                  <a:gd name="T9" fmla="*/ 312 h 721"/>
                  <a:gd name="T10" fmla="*/ 61 w 758"/>
                  <a:gd name="T11" fmla="*/ 384 h 721"/>
                  <a:gd name="T12" fmla="*/ 69 w 758"/>
                  <a:gd name="T13" fmla="*/ 480 h 721"/>
                  <a:gd name="T14" fmla="*/ 109 w 758"/>
                  <a:gd name="T15" fmla="*/ 552 h 721"/>
                  <a:gd name="T16" fmla="*/ 197 w 758"/>
                  <a:gd name="T17" fmla="*/ 632 h 721"/>
                  <a:gd name="T18" fmla="*/ 301 w 758"/>
                  <a:gd name="T19" fmla="*/ 672 h 721"/>
                  <a:gd name="T20" fmla="*/ 309 w 758"/>
                  <a:gd name="T21" fmla="*/ 696 h 721"/>
                  <a:gd name="T22" fmla="*/ 349 w 758"/>
                  <a:gd name="T23" fmla="*/ 720 h 721"/>
                  <a:gd name="T24" fmla="*/ 373 w 758"/>
                  <a:gd name="T25" fmla="*/ 704 h 721"/>
                  <a:gd name="T26" fmla="*/ 389 w 758"/>
                  <a:gd name="T27" fmla="*/ 704 h 721"/>
                  <a:gd name="T28" fmla="*/ 541 w 758"/>
                  <a:gd name="T29" fmla="*/ 672 h 721"/>
                  <a:gd name="T30" fmla="*/ 629 w 758"/>
                  <a:gd name="T31" fmla="*/ 632 h 721"/>
                  <a:gd name="T32" fmla="*/ 661 w 758"/>
                  <a:gd name="T33" fmla="*/ 576 h 721"/>
                  <a:gd name="T34" fmla="*/ 685 w 758"/>
                  <a:gd name="T35" fmla="*/ 480 h 721"/>
                  <a:gd name="T36" fmla="*/ 709 w 758"/>
                  <a:gd name="T37" fmla="*/ 464 h 721"/>
                  <a:gd name="T38" fmla="*/ 717 w 758"/>
                  <a:gd name="T39" fmla="*/ 400 h 721"/>
                  <a:gd name="T40" fmla="*/ 725 w 758"/>
                  <a:gd name="T41" fmla="*/ 272 h 721"/>
                  <a:gd name="T42" fmla="*/ 733 w 758"/>
                  <a:gd name="T43" fmla="*/ 168 h 721"/>
                  <a:gd name="T44" fmla="*/ 725 w 758"/>
                  <a:gd name="T45" fmla="*/ 112 h 721"/>
                  <a:gd name="T46" fmla="*/ 589 w 758"/>
                  <a:gd name="T47" fmla="*/ 0 h 721"/>
                  <a:gd name="T48" fmla="*/ 493 w 758"/>
                  <a:gd name="T49" fmla="*/ 0 h 721"/>
                  <a:gd name="T50" fmla="*/ 397 w 758"/>
                  <a:gd name="T51" fmla="*/ 48 h 7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58" h="721">
                    <a:moveTo>
                      <a:pt x="397" y="48"/>
                    </a:moveTo>
                    <a:cubicBezTo>
                      <a:pt x="247" y="97"/>
                      <a:pt x="253" y="146"/>
                      <a:pt x="253" y="80"/>
                    </a:cubicBezTo>
                    <a:cubicBezTo>
                      <a:pt x="142" y="98"/>
                      <a:pt x="179" y="73"/>
                      <a:pt x="125" y="128"/>
                    </a:cubicBezTo>
                    <a:cubicBezTo>
                      <a:pt x="59" y="243"/>
                      <a:pt x="91" y="270"/>
                      <a:pt x="53" y="232"/>
                    </a:cubicBezTo>
                    <a:cubicBezTo>
                      <a:pt x="7" y="295"/>
                      <a:pt x="0" y="268"/>
                      <a:pt x="29" y="312"/>
                    </a:cubicBezTo>
                    <a:lnTo>
                      <a:pt x="61" y="384"/>
                    </a:lnTo>
                    <a:cubicBezTo>
                      <a:pt x="63" y="416"/>
                      <a:pt x="66" y="448"/>
                      <a:pt x="69" y="480"/>
                    </a:cubicBezTo>
                    <a:cubicBezTo>
                      <a:pt x="114" y="534"/>
                      <a:pt x="109" y="507"/>
                      <a:pt x="109" y="552"/>
                    </a:cubicBezTo>
                    <a:cubicBezTo>
                      <a:pt x="208" y="626"/>
                      <a:pt x="233" y="595"/>
                      <a:pt x="197" y="632"/>
                    </a:cubicBezTo>
                    <a:cubicBezTo>
                      <a:pt x="231" y="645"/>
                      <a:pt x="268" y="653"/>
                      <a:pt x="301" y="672"/>
                    </a:cubicBezTo>
                    <a:cubicBezTo>
                      <a:pt x="308" y="676"/>
                      <a:pt x="309" y="696"/>
                      <a:pt x="309" y="696"/>
                    </a:cubicBezTo>
                    <a:cubicBezTo>
                      <a:pt x="322" y="704"/>
                      <a:pt x="333" y="718"/>
                      <a:pt x="349" y="720"/>
                    </a:cubicBezTo>
                    <a:cubicBezTo>
                      <a:pt x="358" y="721"/>
                      <a:pt x="364" y="707"/>
                      <a:pt x="373" y="704"/>
                    </a:cubicBezTo>
                    <a:cubicBezTo>
                      <a:pt x="377" y="702"/>
                      <a:pt x="383" y="704"/>
                      <a:pt x="389" y="704"/>
                    </a:cubicBezTo>
                    <a:lnTo>
                      <a:pt x="541" y="672"/>
                    </a:lnTo>
                    <a:cubicBezTo>
                      <a:pt x="640" y="622"/>
                      <a:pt x="662" y="598"/>
                      <a:pt x="629" y="632"/>
                    </a:cubicBezTo>
                    <a:cubicBezTo>
                      <a:pt x="638" y="568"/>
                      <a:pt x="618" y="576"/>
                      <a:pt x="661" y="576"/>
                    </a:cubicBezTo>
                    <a:cubicBezTo>
                      <a:pt x="669" y="544"/>
                      <a:pt x="672" y="510"/>
                      <a:pt x="685" y="480"/>
                    </a:cubicBezTo>
                    <a:cubicBezTo>
                      <a:pt x="688" y="471"/>
                      <a:pt x="709" y="464"/>
                      <a:pt x="709" y="464"/>
                    </a:cubicBezTo>
                    <a:cubicBezTo>
                      <a:pt x="758" y="397"/>
                      <a:pt x="717" y="467"/>
                      <a:pt x="717" y="400"/>
                    </a:cubicBezTo>
                    <a:cubicBezTo>
                      <a:pt x="733" y="282"/>
                      <a:pt x="749" y="321"/>
                      <a:pt x="725" y="272"/>
                    </a:cubicBezTo>
                    <a:cubicBezTo>
                      <a:pt x="733" y="184"/>
                      <a:pt x="733" y="218"/>
                      <a:pt x="733" y="168"/>
                    </a:cubicBezTo>
                    <a:cubicBezTo>
                      <a:pt x="730" y="149"/>
                      <a:pt x="727" y="130"/>
                      <a:pt x="725" y="112"/>
                    </a:cubicBezTo>
                    <a:lnTo>
                      <a:pt x="589" y="0"/>
                    </a:lnTo>
                    <a:lnTo>
                      <a:pt x="493" y="0"/>
                    </a:lnTo>
                    <a:cubicBezTo>
                      <a:pt x="461" y="16"/>
                      <a:pt x="429" y="32"/>
                      <a:pt x="397" y="48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90196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05" name="Line 6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696" y="1248"/>
                <a:ext cx="48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06" name="Line 62"/>
              <p:cNvSpPr>
                <a:spLocks noChangeAspect="1" noChangeShapeType="1"/>
              </p:cNvSpPr>
              <p:nvPr/>
            </p:nvSpPr>
            <p:spPr bwMode="auto">
              <a:xfrm flipV="1">
                <a:off x="3936" y="1344"/>
                <a:ext cx="144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07" name="Line 63"/>
              <p:cNvSpPr>
                <a:spLocks noChangeAspect="1" noChangeShapeType="1"/>
              </p:cNvSpPr>
              <p:nvPr/>
            </p:nvSpPr>
            <p:spPr bwMode="auto">
              <a:xfrm>
                <a:off x="3936" y="1776"/>
                <a:ext cx="288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08" name="Line 64"/>
              <p:cNvSpPr>
                <a:spLocks noChangeAspect="1" noChangeShapeType="1"/>
              </p:cNvSpPr>
              <p:nvPr/>
            </p:nvSpPr>
            <p:spPr bwMode="auto">
              <a:xfrm flipV="1">
                <a:off x="3984" y="1584"/>
                <a:ext cx="288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09" name="Line 6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60" y="1392"/>
                <a:ext cx="192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10" name="Line 66"/>
              <p:cNvSpPr>
                <a:spLocks noChangeAspect="1" noChangeShapeType="1"/>
              </p:cNvSpPr>
              <p:nvPr/>
            </p:nvSpPr>
            <p:spPr bwMode="auto">
              <a:xfrm>
                <a:off x="3792" y="1872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11" name="Line 67"/>
              <p:cNvSpPr>
                <a:spLocks noChangeAspect="1" noChangeShapeType="1"/>
              </p:cNvSpPr>
              <p:nvPr/>
            </p:nvSpPr>
            <p:spPr bwMode="auto">
              <a:xfrm flipH="1">
                <a:off x="3456" y="1824"/>
                <a:ext cx="192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12" name="Line 68"/>
              <p:cNvSpPr>
                <a:spLocks noChangeAspect="1" noChangeShapeType="1"/>
              </p:cNvSpPr>
              <p:nvPr/>
            </p:nvSpPr>
            <p:spPr bwMode="auto">
              <a:xfrm flipH="1">
                <a:off x="3216" y="1728"/>
                <a:ext cx="336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13" name="Oval 69"/>
              <p:cNvSpPr>
                <a:spLocks noChangeAspect="1" noChangeArrowheads="1"/>
              </p:cNvSpPr>
              <p:nvPr/>
            </p:nvSpPr>
            <p:spPr bwMode="auto">
              <a:xfrm>
                <a:off x="3504" y="134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14" name="Oval 70"/>
              <p:cNvSpPr>
                <a:spLocks noChangeAspect="1" noChangeArrowheads="1"/>
              </p:cNvSpPr>
              <p:nvPr/>
            </p:nvSpPr>
            <p:spPr bwMode="auto">
              <a:xfrm>
                <a:off x="3312" y="1872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15" name="Oval 71"/>
              <p:cNvSpPr>
                <a:spLocks noChangeAspect="1" noChangeArrowheads="1"/>
              </p:cNvSpPr>
              <p:nvPr/>
            </p:nvSpPr>
            <p:spPr bwMode="auto">
              <a:xfrm>
                <a:off x="3936" y="2016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16" name="Oval 72"/>
              <p:cNvSpPr>
                <a:spLocks noChangeAspect="1" noChangeArrowheads="1"/>
              </p:cNvSpPr>
              <p:nvPr/>
            </p:nvSpPr>
            <p:spPr bwMode="auto">
              <a:xfrm>
                <a:off x="3600" y="21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17" name="Oval 73"/>
              <p:cNvSpPr>
                <a:spLocks noChangeAspect="1" noChangeArrowheads="1"/>
              </p:cNvSpPr>
              <p:nvPr/>
            </p:nvSpPr>
            <p:spPr bwMode="auto">
              <a:xfrm>
                <a:off x="3840" y="1296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8618" name="Text Box 74"/>
            <p:cNvSpPr txBox="1">
              <a:spLocks noChangeAspect="1" noChangeArrowheads="1"/>
            </p:cNvSpPr>
            <p:nvPr/>
          </p:nvSpPr>
          <p:spPr bwMode="auto">
            <a:xfrm>
              <a:off x="3154" y="681"/>
              <a:ext cx="83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sz="1800" dirty="0" smtClean="0">
                  <a:solidFill>
                    <a:srgbClr val="0033FF"/>
                  </a:solidFill>
                  <a:latin typeface="Calibri"/>
                  <a:cs typeface="Calibri"/>
                </a:rPr>
                <a:t>Flow</a:t>
              </a:r>
              <a:endParaRPr lang="en-GB" sz="2000" dirty="0">
                <a:solidFill>
                  <a:srgbClr val="0033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08619" name="Group 75"/>
          <p:cNvGrpSpPr>
            <a:grpSpLocks/>
          </p:cNvGrpSpPr>
          <p:nvPr/>
        </p:nvGrpSpPr>
        <p:grpSpPr bwMode="auto">
          <a:xfrm>
            <a:off x="6792914" y="1036638"/>
            <a:ext cx="2133601" cy="1554162"/>
            <a:chOff x="4279" y="653"/>
            <a:chExt cx="1344" cy="979"/>
          </a:xfrm>
        </p:grpSpPr>
        <p:sp>
          <p:nvSpPr>
            <p:cNvPr id="108620" name="Text Box 76"/>
            <p:cNvSpPr txBox="1">
              <a:spLocks noChangeArrowheads="1"/>
            </p:cNvSpPr>
            <p:nvPr/>
          </p:nvSpPr>
          <p:spPr bwMode="auto">
            <a:xfrm>
              <a:off x="4279" y="653"/>
              <a:ext cx="13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sz="1800" dirty="0" err="1">
                  <a:solidFill>
                    <a:srgbClr val="0033FF"/>
                  </a:solidFill>
                  <a:latin typeface="Calibri"/>
                  <a:cs typeface="Calibri"/>
                </a:rPr>
                <a:t>Multifragmentation</a:t>
              </a:r>
              <a:endParaRPr lang="en-GB" sz="1800" dirty="0">
                <a:solidFill>
                  <a:srgbClr val="0033FF"/>
                </a:solidFill>
                <a:latin typeface="Calibri"/>
                <a:cs typeface="Calibri"/>
              </a:endParaRPr>
            </a:p>
          </p:txBody>
        </p:sp>
        <p:grpSp>
          <p:nvGrpSpPr>
            <p:cNvPr id="108621" name="Group 77"/>
            <p:cNvGrpSpPr>
              <a:grpSpLocks noChangeAspect="1"/>
            </p:cNvGrpSpPr>
            <p:nvPr/>
          </p:nvGrpSpPr>
          <p:grpSpPr bwMode="auto">
            <a:xfrm>
              <a:off x="4512" y="893"/>
              <a:ext cx="705" cy="739"/>
              <a:chOff x="4512" y="1104"/>
              <a:chExt cx="1008" cy="1056"/>
            </a:xfrm>
          </p:grpSpPr>
          <p:sp>
            <p:nvSpPr>
              <p:cNvPr id="108622" name="Freeform 78"/>
              <p:cNvSpPr>
                <a:spLocks noChangeAspect="1"/>
              </p:cNvSpPr>
              <p:nvPr/>
            </p:nvSpPr>
            <p:spPr bwMode="auto">
              <a:xfrm>
                <a:off x="4704" y="1392"/>
                <a:ext cx="240" cy="240"/>
              </a:xfrm>
              <a:custGeom>
                <a:avLst/>
                <a:gdLst>
                  <a:gd name="T0" fmla="*/ 96 w 216"/>
                  <a:gd name="T1" fmla="*/ 0 h 192"/>
                  <a:gd name="T2" fmla="*/ 0 w 216"/>
                  <a:gd name="T3" fmla="*/ 96 h 192"/>
                  <a:gd name="T4" fmla="*/ 48 w 216"/>
                  <a:gd name="T5" fmla="*/ 192 h 192"/>
                  <a:gd name="T6" fmla="*/ 192 w 216"/>
                  <a:gd name="T7" fmla="*/ 192 h 192"/>
                  <a:gd name="T8" fmla="*/ 216 w 216"/>
                  <a:gd name="T9" fmla="*/ 88 h 192"/>
                  <a:gd name="T10" fmla="*/ 96 w 216"/>
                  <a:gd name="T11" fmla="*/ 0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6" h="192">
                    <a:moveTo>
                      <a:pt x="96" y="0"/>
                    </a:moveTo>
                    <a:lnTo>
                      <a:pt x="0" y="96"/>
                    </a:lnTo>
                    <a:lnTo>
                      <a:pt x="48" y="192"/>
                    </a:lnTo>
                    <a:lnTo>
                      <a:pt x="192" y="192"/>
                    </a:lnTo>
                    <a:cubicBezTo>
                      <a:pt x="200" y="157"/>
                      <a:pt x="208" y="122"/>
                      <a:pt x="216" y="88"/>
                    </a:cubicBez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99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23" name="Freeform 79"/>
              <p:cNvSpPr>
                <a:spLocks noChangeAspect="1"/>
              </p:cNvSpPr>
              <p:nvPr/>
            </p:nvSpPr>
            <p:spPr bwMode="auto">
              <a:xfrm>
                <a:off x="5232" y="1536"/>
                <a:ext cx="144" cy="157"/>
              </a:xfrm>
              <a:custGeom>
                <a:avLst/>
                <a:gdLst>
                  <a:gd name="T0" fmla="*/ 96 w 208"/>
                  <a:gd name="T1" fmla="*/ 0 h 205"/>
                  <a:gd name="T2" fmla="*/ 0 w 208"/>
                  <a:gd name="T3" fmla="*/ 48 h 205"/>
                  <a:gd name="T4" fmla="*/ 0 w 208"/>
                  <a:gd name="T5" fmla="*/ 96 h 205"/>
                  <a:gd name="T6" fmla="*/ 0 w 208"/>
                  <a:gd name="T7" fmla="*/ 144 h 205"/>
                  <a:gd name="T8" fmla="*/ 56 w 208"/>
                  <a:gd name="T9" fmla="*/ 152 h 205"/>
                  <a:gd name="T10" fmla="*/ 112 w 208"/>
                  <a:gd name="T11" fmla="*/ 176 h 205"/>
                  <a:gd name="T12" fmla="*/ 184 w 208"/>
                  <a:gd name="T13" fmla="*/ 112 h 205"/>
                  <a:gd name="T14" fmla="*/ 184 w 208"/>
                  <a:gd name="T15" fmla="*/ 56 h 205"/>
                  <a:gd name="T16" fmla="*/ 144 w 208"/>
                  <a:gd name="T17" fmla="*/ 32 h 205"/>
                  <a:gd name="T18" fmla="*/ 96 w 208"/>
                  <a:gd name="T19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8" h="205">
                    <a:moveTo>
                      <a:pt x="96" y="0"/>
                    </a:moveTo>
                    <a:lnTo>
                      <a:pt x="0" y="48"/>
                    </a:lnTo>
                    <a:lnTo>
                      <a:pt x="0" y="96"/>
                    </a:lnTo>
                    <a:lnTo>
                      <a:pt x="0" y="144"/>
                    </a:lnTo>
                    <a:cubicBezTo>
                      <a:pt x="18" y="146"/>
                      <a:pt x="37" y="149"/>
                      <a:pt x="56" y="152"/>
                    </a:cubicBezTo>
                    <a:cubicBezTo>
                      <a:pt x="101" y="197"/>
                      <a:pt x="82" y="205"/>
                      <a:pt x="112" y="176"/>
                    </a:cubicBezTo>
                    <a:cubicBezTo>
                      <a:pt x="196" y="91"/>
                      <a:pt x="208" y="62"/>
                      <a:pt x="184" y="112"/>
                    </a:cubicBezTo>
                    <a:cubicBezTo>
                      <a:pt x="192" y="44"/>
                      <a:pt x="207" y="32"/>
                      <a:pt x="184" y="56"/>
                    </a:cubicBezTo>
                    <a:cubicBezTo>
                      <a:pt x="138" y="46"/>
                      <a:pt x="144" y="61"/>
                      <a:pt x="144" y="32"/>
                    </a:cubicBez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99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24" name="Freeform 80"/>
              <p:cNvSpPr>
                <a:spLocks noChangeAspect="1"/>
              </p:cNvSpPr>
              <p:nvPr/>
            </p:nvSpPr>
            <p:spPr bwMode="auto">
              <a:xfrm>
                <a:off x="5080" y="1325"/>
                <a:ext cx="200" cy="163"/>
              </a:xfrm>
              <a:custGeom>
                <a:avLst/>
                <a:gdLst>
                  <a:gd name="T0" fmla="*/ 48 w 200"/>
                  <a:gd name="T1" fmla="*/ 3 h 163"/>
                  <a:gd name="T2" fmla="*/ 0 w 200"/>
                  <a:gd name="T3" fmla="*/ 99 h 163"/>
                  <a:gd name="T4" fmla="*/ 48 w 200"/>
                  <a:gd name="T5" fmla="*/ 147 h 163"/>
                  <a:gd name="T6" fmla="*/ 144 w 200"/>
                  <a:gd name="T7" fmla="*/ 163 h 163"/>
                  <a:gd name="T8" fmla="*/ 176 w 200"/>
                  <a:gd name="T9" fmla="*/ 123 h 163"/>
                  <a:gd name="T10" fmla="*/ 192 w 200"/>
                  <a:gd name="T11" fmla="*/ 83 h 163"/>
                  <a:gd name="T12" fmla="*/ 200 w 200"/>
                  <a:gd name="T13" fmla="*/ 27 h 163"/>
                  <a:gd name="T14" fmla="*/ 160 w 200"/>
                  <a:gd name="T15" fmla="*/ 3 h 163"/>
                  <a:gd name="T16" fmla="*/ 96 w 200"/>
                  <a:gd name="T17" fmla="*/ 3 h 163"/>
                  <a:gd name="T18" fmla="*/ 48 w 200"/>
                  <a:gd name="T19" fmla="*/ 3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163">
                    <a:moveTo>
                      <a:pt x="48" y="3"/>
                    </a:moveTo>
                    <a:lnTo>
                      <a:pt x="0" y="99"/>
                    </a:lnTo>
                    <a:lnTo>
                      <a:pt x="48" y="147"/>
                    </a:lnTo>
                    <a:cubicBezTo>
                      <a:pt x="80" y="152"/>
                      <a:pt x="112" y="157"/>
                      <a:pt x="144" y="163"/>
                    </a:cubicBezTo>
                    <a:cubicBezTo>
                      <a:pt x="177" y="129"/>
                      <a:pt x="176" y="146"/>
                      <a:pt x="176" y="123"/>
                    </a:cubicBezTo>
                    <a:cubicBezTo>
                      <a:pt x="194" y="94"/>
                      <a:pt x="192" y="108"/>
                      <a:pt x="192" y="83"/>
                    </a:cubicBezTo>
                    <a:cubicBezTo>
                      <a:pt x="194" y="64"/>
                      <a:pt x="197" y="45"/>
                      <a:pt x="200" y="27"/>
                    </a:cubicBezTo>
                    <a:cubicBezTo>
                      <a:pt x="139" y="0"/>
                      <a:pt x="123" y="3"/>
                      <a:pt x="160" y="3"/>
                    </a:cubicBezTo>
                    <a:lnTo>
                      <a:pt x="96" y="3"/>
                    </a:lnTo>
                    <a:lnTo>
                      <a:pt x="48" y="3"/>
                    </a:lnTo>
                    <a:close/>
                  </a:path>
                </a:pathLst>
              </a:custGeom>
              <a:solidFill>
                <a:srgbClr val="99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25" name="Freeform 81"/>
              <p:cNvSpPr>
                <a:spLocks noChangeAspect="1"/>
              </p:cNvSpPr>
              <p:nvPr/>
            </p:nvSpPr>
            <p:spPr bwMode="auto">
              <a:xfrm>
                <a:off x="4896" y="1728"/>
                <a:ext cx="192" cy="144"/>
              </a:xfrm>
              <a:custGeom>
                <a:avLst/>
                <a:gdLst>
                  <a:gd name="T0" fmla="*/ 0 w 192"/>
                  <a:gd name="T1" fmla="*/ 0 h 144"/>
                  <a:gd name="T2" fmla="*/ 0 w 192"/>
                  <a:gd name="T3" fmla="*/ 144 h 144"/>
                  <a:gd name="T4" fmla="*/ 96 w 192"/>
                  <a:gd name="T5" fmla="*/ 144 h 144"/>
                  <a:gd name="T6" fmla="*/ 192 w 192"/>
                  <a:gd name="T7" fmla="*/ 96 h 144"/>
                  <a:gd name="T8" fmla="*/ 192 w 192"/>
                  <a:gd name="T9" fmla="*/ 48 h 144"/>
                  <a:gd name="T10" fmla="*/ 144 w 192"/>
                  <a:gd name="T11" fmla="*/ 0 h 144"/>
                  <a:gd name="T12" fmla="*/ 96 w 192"/>
                  <a:gd name="T13" fmla="*/ 0 h 144"/>
                  <a:gd name="T14" fmla="*/ 48 w 192"/>
                  <a:gd name="T15" fmla="*/ 0 h 144"/>
                  <a:gd name="T16" fmla="*/ 0 w 192"/>
                  <a:gd name="T17" fmla="*/ 48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2" h="144">
                    <a:moveTo>
                      <a:pt x="0" y="0"/>
                    </a:moveTo>
                    <a:lnTo>
                      <a:pt x="0" y="144"/>
                    </a:lnTo>
                    <a:lnTo>
                      <a:pt x="96" y="144"/>
                    </a:lnTo>
                    <a:lnTo>
                      <a:pt x="192" y="96"/>
                    </a:lnTo>
                    <a:lnTo>
                      <a:pt x="192" y="48"/>
                    </a:lnTo>
                    <a:lnTo>
                      <a:pt x="144" y="0"/>
                    </a:lnTo>
                    <a:lnTo>
                      <a:pt x="96" y="0"/>
                    </a:lnTo>
                    <a:lnTo>
                      <a:pt x="48" y="0"/>
                    </a:lnTo>
                    <a:lnTo>
                      <a:pt x="0" y="48"/>
                    </a:lnTo>
                  </a:path>
                </a:pathLst>
              </a:custGeom>
              <a:solidFill>
                <a:srgbClr val="99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26" name="Freeform 82"/>
              <p:cNvSpPr>
                <a:spLocks noChangeAspect="1"/>
              </p:cNvSpPr>
              <p:nvPr/>
            </p:nvSpPr>
            <p:spPr bwMode="auto">
              <a:xfrm>
                <a:off x="4608" y="1872"/>
                <a:ext cx="270" cy="188"/>
              </a:xfrm>
              <a:custGeom>
                <a:avLst/>
                <a:gdLst>
                  <a:gd name="T0" fmla="*/ 54 w 270"/>
                  <a:gd name="T1" fmla="*/ 140 h 188"/>
                  <a:gd name="T2" fmla="*/ 150 w 270"/>
                  <a:gd name="T3" fmla="*/ 188 h 188"/>
                  <a:gd name="T4" fmla="*/ 254 w 270"/>
                  <a:gd name="T5" fmla="*/ 164 h 188"/>
                  <a:gd name="T6" fmla="*/ 270 w 270"/>
                  <a:gd name="T7" fmla="*/ 108 h 188"/>
                  <a:gd name="T8" fmla="*/ 158 w 270"/>
                  <a:gd name="T9" fmla="*/ 68 h 188"/>
                  <a:gd name="T10" fmla="*/ 102 w 270"/>
                  <a:gd name="T11" fmla="*/ 76 h 188"/>
                  <a:gd name="T12" fmla="*/ 70 w 270"/>
                  <a:gd name="T13" fmla="*/ 116 h 188"/>
                  <a:gd name="T14" fmla="*/ 54 w 270"/>
                  <a:gd name="T15" fmla="*/ 140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0" h="188">
                    <a:moveTo>
                      <a:pt x="54" y="140"/>
                    </a:moveTo>
                    <a:lnTo>
                      <a:pt x="150" y="188"/>
                    </a:lnTo>
                    <a:cubicBezTo>
                      <a:pt x="184" y="180"/>
                      <a:pt x="219" y="172"/>
                      <a:pt x="254" y="164"/>
                    </a:cubicBezTo>
                    <a:cubicBezTo>
                      <a:pt x="244" y="82"/>
                      <a:pt x="225" y="78"/>
                      <a:pt x="270" y="108"/>
                    </a:cubicBezTo>
                    <a:cubicBezTo>
                      <a:pt x="142" y="40"/>
                      <a:pt x="135" y="0"/>
                      <a:pt x="158" y="68"/>
                    </a:cubicBezTo>
                    <a:cubicBezTo>
                      <a:pt x="92" y="39"/>
                      <a:pt x="102" y="23"/>
                      <a:pt x="102" y="76"/>
                    </a:cubicBezTo>
                    <a:cubicBezTo>
                      <a:pt x="0" y="109"/>
                      <a:pt x="70" y="69"/>
                      <a:pt x="70" y="116"/>
                    </a:cubicBezTo>
                    <a:cubicBezTo>
                      <a:pt x="70" y="125"/>
                      <a:pt x="59" y="132"/>
                      <a:pt x="54" y="140"/>
                    </a:cubicBezTo>
                    <a:close/>
                  </a:path>
                </a:pathLst>
              </a:custGeom>
              <a:solidFill>
                <a:srgbClr val="99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27" name="Oval 83"/>
              <p:cNvSpPr>
                <a:spLocks noChangeAspect="1" noChangeArrowheads="1"/>
              </p:cNvSpPr>
              <p:nvPr/>
            </p:nvSpPr>
            <p:spPr bwMode="auto">
              <a:xfrm>
                <a:off x="5280" y="124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28" name="Oval 84"/>
              <p:cNvSpPr>
                <a:spLocks noChangeAspect="1" noChangeArrowheads="1"/>
              </p:cNvSpPr>
              <p:nvPr/>
            </p:nvSpPr>
            <p:spPr bwMode="auto">
              <a:xfrm>
                <a:off x="5184" y="1104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29" name="Oval 85"/>
              <p:cNvSpPr>
                <a:spLocks noChangeAspect="1" noChangeArrowheads="1"/>
              </p:cNvSpPr>
              <p:nvPr/>
            </p:nvSpPr>
            <p:spPr bwMode="auto">
              <a:xfrm>
                <a:off x="5280" y="1920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30" name="Oval 86"/>
              <p:cNvSpPr>
                <a:spLocks noChangeAspect="1" noChangeArrowheads="1"/>
              </p:cNvSpPr>
              <p:nvPr/>
            </p:nvSpPr>
            <p:spPr bwMode="auto">
              <a:xfrm>
                <a:off x="5376" y="1728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31" name="Oval 87"/>
              <p:cNvSpPr>
                <a:spLocks noChangeAspect="1" noChangeArrowheads="1"/>
              </p:cNvSpPr>
              <p:nvPr/>
            </p:nvSpPr>
            <p:spPr bwMode="auto">
              <a:xfrm>
                <a:off x="5424" y="124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32" name="Oval 88"/>
              <p:cNvSpPr>
                <a:spLocks noChangeAspect="1" noChangeArrowheads="1"/>
              </p:cNvSpPr>
              <p:nvPr/>
            </p:nvSpPr>
            <p:spPr bwMode="auto">
              <a:xfrm>
                <a:off x="4992" y="196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33" name="Oval 89"/>
              <p:cNvSpPr>
                <a:spLocks noChangeAspect="1" noChangeArrowheads="1"/>
              </p:cNvSpPr>
              <p:nvPr/>
            </p:nvSpPr>
            <p:spPr bwMode="auto">
              <a:xfrm>
                <a:off x="5136" y="1680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34" name="Oval 90"/>
              <p:cNvSpPr>
                <a:spLocks noChangeAspect="1" noChangeArrowheads="1"/>
              </p:cNvSpPr>
              <p:nvPr/>
            </p:nvSpPr>
            <p:spPr bwMode="auto">
              <a:xfrm>
                <a:off x="5424" y="1536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35" name="Oval 91"/>
              <p:cNvSpPr>
                <a:spLocks noChangeAspect="1" noChangeArrowheads="1"/>
              </p:cNvSpPr>
              <p:nvPr/>
            </p:nvSpPr>
            <p:spPr bwMode="auto">
              <a:xfrm>
                <a:off x="4896" y="1296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36" name="Oval 92"/>
              <p:cNvSpPr>
                <a:spLocks noChangeAspect="1" noChangeArrowheads="1"/>
              </p:cNvSpPr>
              <p:nvPr/>
            </p:nvSpPr>
            <p:spPr bwMode="auto">
              <a:xfrm>
                <a:off x="4944" y="115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37" name="Oval 93"/>
              <p:cNvSpPr>
                <a:spLocks noChangeAspect="1" noChangeArrowheads="1"/>
              </p:cNvSpPr>
              <p:nvPr/>
            </p:nvSpPr>
            <p:spPr bwMode="auto">
              <a:xfrm>
                <a:off x="4608" y="148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38" name="Oval 94"/>
              <p:cNvSpPr>
                <a:spLocks noChangeAspect="1" noChangeArrowheads="1"/>
              </p:cNvSpPr>
              <p:nvPr/>
            </p:nvSpPr>
            <p:spPr bwMode="auto">
              <a:xfrm>
                <a:off x="4656" y="1248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39" name="Oval 95"/>
              <p:cNvSpPr>
                <a:spLocks noChangeAspect="1" noChangeArrowheads="1"/>
              </p:cNvSpPr>
              <p:nvPr/>
            </p:nvSpPr>
            <p:spPr bwMode="auto">
              <a:xfrm>
                <a:off x="4656" y="211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40" name="Oval 96"/>
              <p:cNvSpPr>
                <a:spLocks noChangeAspect="1" noChangeArrowheads="1"/>
              </p:cNvSpPr>
              <p:nvPr/>
            </p:nvSpPr>
            <p:spPr bwMode="auto">
              <a:xfrm>
                <a:off x="4512" y="1920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41" name="Oval 97"/>
              <p:cNvSpPr>
                <a:spLocks noChangeAspect="1" noChangeArrowheads="1"/>
              </p:cNvSpPr>
              <p:nvPr/>
            </p:nvSpPr>
            <p:spPr bwMode="auto">
              <a:xfrm>
                <a:off x="4704" y="172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42" name="Oval 98"/>
              <p:cNvSpPr>
                <a:spLocks noChangeAspect="1" noChangeArrowheads="1"/>
              </p:cNvSpPr>
              <p:nvPr/>
            </p:nvSpPr>
            <p:spPr bwMode="auto">
              <a:xfrm>
                <a:off x="4560" y="1680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43" name="Oval 99"/>
              <p:cNvSpPr>
                <a:spLocks noChangeAspect="1" noChangeArrowheads="1"/>
              </p:cNvSpPr>
              <p:nvPr/>
            </p:nvSpPr>
            <p:spPr bwMode="auto">
              <a:xfrm>
                <a:off x="4704" y="1104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44" name="Oval 100"/>
              <p:cNvSpPr>
                <a:spLocks noChangeAspect="1" noChangeArrowheads="1"/>
              </p:cNvSpPr>
              <p:nvPr/>
            </p:nvSpPr>
            <p:spPr bwMode="auto">
              <a:xfrm>
                <a:off x="5040" y="1536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45" name="Oval 101"/>
              <p:cNvSpPr>
                <a:spLocks noChangeAspect="1" noChangeArrowheads="1"/>
              </p:cNvSpPr>
              <p:nvPr/>
            </p:nvSpPr>
            <p:spPr bwMode="auto">
              <a:xfrm>
                <a:off x="5472" y="1680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46" name="Oval 102"/>
              <p:cNvSpPr>
                <a:spLocks noChangeAspect="1" noChangeArrowheads="1"/>
              </p:cNvSpPr>
              <p:nvPr/>
            </p:nvSpPr>
            <p:spPr bwMode="auto">
              <a:xfrm>
                <a:off x="5376" y="1392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47" name="Oval 103"/>
              <p:cNvSpPr>
                <a:spLocks noChangeAspect="1" noChangeArrowheads="1"/>
              </p:cNvSpPr>
              <p:nvPr/>
            </p:nvSpPr>
            <p:spPr bwMode="auto">
              <a:xfrm>
                <a:off x="4512" y="1248"/>
                <a:ext cx="48" cy="4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48" name="Oval 104"/>
              <p:cNvSpPr>
                <a:spLocks noChangeAspect="1" noChangeArrowheads="1"/>
              </p:cNvSpPr>
              <p:nvPr/>
            </p:nvSpPr>
            <p:spPr bwMode="auto">
              <a:xfrm>
                <a:off x="5136" y="2064"/>
                <a:ext cx="48" cy="48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49" name="Freeform 105"/>
              <p:cNvSpPr>
                <a:spLocks noChangeAspect="1"/>
              </p:cNvSpPr>
              <p:nvPr/>
            </p:nvSpPr>
            <p:spPr bwMode="auto">
              <a:xfrm>
                <a:off x="5184" y="1776"/>
                <a:ext cx="144" cy="157"/>
              </a:xfrm>
              <a:custGeom>
                <a:avLst/>
                <a:gdLst>
                  <a:gd name="T0" fmla="*/ 96 w 208"/>
                  <a:gd name="T1" fmla="*/ 0 h 205"/>
                  <a:gd name="T2" fmla="*/ 0 w 208"/>
                  <a:gd name="T3" fmla="*/ 48 h 205"/>
                  <a:gd name="T4" fmla="*/ 0 w 208"/>
                  <a:gd name="T5" fmla="*/ 96 h 205"/>
                  <a:gd name="T6" fmla="*/ 0 w 208"/>
                  <a:gd name="T7" fmla="*/ 144 h 205"/>
                  <a:gd name="T8" fmla="*/ 56 w 208"/>
                  <a:gd name="T9" fmla="*/ 152 h 205"/>
                  <a:gd name="T10" fmla="*/ 112 w 208"/>
                  <a:gd name="T11" fmla="*/ 176 h 205"/>
                  <a:gd name="T12" fmla="*/ 184 w 208"/>
                  <a:gd name="T13" fmla="*/ 112 h 205"/>
                  <a:gd name="T14" fmla="*/ 184 w 208"/>
                  <a:gd name="T15" fmla="*/ 56 h 205"/>
                  <a:gd name="T16" fmla="*/ 144 w 208"/>
                  <a:gd name="T17" fmla="*/ 32 h 205"/>
                  <a:gd name="T18" fmla="*/ 96 w 208"/>
                  <a:gd name="T19" fmla="*/ 0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8" h="205">
                    <a:moveTo>
                      <a:pt x="96" y="0"/>
                    </a:moveTo>
                    <a:lnTo>
                      <a:pt x="0" y="48"/>
                    </a:lnTo>
                    <a:lnTo>
                      <a:pt x="0" y="96"/>
                    </a:lnTo>
                    <a:lnTo>
                      <a:pt x="0" y="144"/>
                    </a:lnTo>
                    <a:cubicBezTo>
                      <a:pt x="18" y="146"/>
                      <a:pt x="37" y="149"/>
                      <a:pt x="56" y="152"/>
                    </a:cubicBezTo>
                    <a:cubicBezTo>
                      <a:pt x="101" y="197"/>
                      <a:pt x="82" y="205"/>
                      <a:pt x="112" y="176"/>
                    </a:cubicBezTo>
                    <a:cubicBezTo>
                      <a:pt x="196" y="91"/>
                      <a:pt x="208" y="62"/>
                      <a:pt x="184" y="112"/>
                    </a:cubicBezTo>
                    <a:cubicBezTo>
                      <a:pt x="192" y="44"/>
                      <a:pt x="207" y="32"/>
                      <a:pt x="184" y="56"/>
                    </a:cubicBezTo>
                    <a:cubicBezTo>
                      <a:pt x="138" y="46"/>
                      <a:pt x="144" y="61"/>
                      <a:pt x="144" y="32"/>
                    </a:cubicBezTo>
                    <a:lnTo>
                      <a:pt x="96" y="0"/>
                    </a:lnTo>
                    <a:close/>
                  </a:path>
                </a:pathLst>
              </a:custGeom>
              <a:solidFill>
                <a:srgbClr val="9933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8650" name="Text Box 106"/>
          <p:cNvSpPr txBox="1">
            <a:spLocks noChangeArrowheads="1"/>
          </p:cNvSpPr>
          <p:nvPr/>
        </p:nvSpPr>
        <p:spPr bwMode="auto">
          <a:xfrm>
            <a:off x="152400" y="1266825"/>
            <a:ext cx="1547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CC0033"/>
                </a:solidFill>
              </a:rPr>
              <a:t>b=central</a:t>
            </a:r>
          </a:p>
        </p:txBody>
      </p:sp>
      <p:sp>
        <p:nvSpPr>
          <p:cNvPr id="108651" name="Line 107"/>
          <p:cNvSpPr>
            <a:spLocks noChangeShapeType="1"/>
          </p:cNvSpPr>
          <p:nvPr/>
        </p:nvSpPr>
        <p:spPr bwMode="auto">
          <a:xfrm>
            <a:off x="381000" y="2819400"/>
            <a:ext cx="82296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8653" name="Group 109"/>
          <p:cNvGrpSpPr>
            <a:grpSpLocks/>
          </p:cNvGrpSpPr>
          <p:nvPr/>
        </p:nvGrpSpPr>
        <p:grpSpPr bwMode="auto">
          <a:xfrm>
            <a:off x="457200" y="3657600"/>
            <a:ext cx="1219200" cy="762000"/>
            <a:chOff x="288" y="2352"/>
            <a:chExt cx="768" cy="480"/>
          </a:xfrm>
        </p:grpSpPr>
        <p:sp>
          <p:nvSpPr>
            <p:cNvPr id="108654" name="Oval 110"/>
            <p:cNvSpPr>
              <a:spLocks noChangeArrowheads="1"/>
            </p:cNvSpPr>
            <p:nvPr/>
          </p:nvSpPr>
          <p:spPr bwMode="auto">
            <a:xfrm>
              <a:off x="288" y="2352"/>
              <a:ext cx="336" cy="336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55" name="Oval 111"/>
            <p:cNvSpPr>
              <a:spLocks noChangeArrowheads="1"/>
            </p:cNvSpPr>
            <p:nvPr/>
          </p:nvSpPr>
          <p:spPr bwMode="auto">
            <a:xfrm>
              <a:off x="720" y="2496"/>
              <a:ext cx="336" cy="336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56" name="Line 112"/>
            <p:cNvSpPr>
              <a:spLocks noChangeShapeType="1"/>
            </p:cNvSpPr>
            <p:nvPr/>
          </p:nvSpPr>
          <p:spPr bwMode="auto">
            <a:xfrm>
              <a:off x="480" y="2519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57" name="Line 113"/>
            <p:cNvSpPr>
              <a:spLocks noChangeShapeType="1"/>
            </p:cNvSpPr>
            <p:nvPr/>
          </p:nvSpPr>
          <p:spPr bwMode="auto">
            <a:xfrm>
              <a:off x="624" y="2663"/>
              <a:ext cx="2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8658" name="Text Box 114"/>
          <p:cNvSpPr txBox="1">
            <a:spLocks noChangeArrowheads="1"/>
          </p:cNvSpPr>
          <p:nvPr/>
        </p:nvSpPr>
        <p:spPr bwMode="auto">
          <a:xfrm>
            <a:off x="152400" y="3048000"/>
            <a:ext cx="2665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b="1">
                <a:solidFill>
                  <a:srgbClr val="CC0033"/>
                </a:solidFill>
              </a:rPr>
              <a:t>b=mid-peripheral</a:t>
            </a:r>
          </a:p>
        </p:txBody>
      </p:sp>
      <p:grpSp>
        <p:nvGrpSpPr>
          <p:cNvPr id="108659" name="Group 115"/>
          <p:cNvGrpSpPr>
            <a:grpSpLocks/>
          </p:cNvGrpSpPr>
          <p:nvPr/>
        </p:nvGrpSpPr>
        <p:grpSpPr bwMode="auto">
          <a:xfrm>
            <a:off x="6248400" y="3124200"/>
            <a:ext cx="2743200" cy="1585913"/>
            <a:chOff x="3936" y="2016"/>
            <a:chExt cx="1728" cy="999"/>
          </a:xfrm>
        </p:grpSpPr>
        <p:sp>
          <p:nvSpPr>
            <p:cNvPr id="108660" name="Oval 116"/>
            <p:cNvSpPr>
              <a:spLocks noChangeAspect="1" noChangeArrowheads="1"/>
            </p:cNvSpPr>
            <p:nvPr/>
          </p:nvSpPr>
          <p:spPr bwMode="auto">
            <a:xfrm>
              <a:off x="4608" y="2448"/>
              <a:ext cx="34" cy="3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61" name="Oval 117"/>
            <p:cNvSpPr>
              <a:spLocks noChangeAspect="1" noChangeArrowheads="1"/>
            </p:cNvSpPr>
            <p:nvPr/>
          </p:nvSpPr>
          <p:spPr bwMode="auto">
            <a:xfrm>
              <a:off x="4704" y="2640"/>
              <a:ext cx="34" cy="31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62" name="Oval 118"/>
            <p:cNvSpPr>
              <a:spLocks noChangeAspect="1" noChangeArrowheads="1"/>
            </p:cNvSpPr>
            <p:nvPr/>
          </p:nvSpPr>
          <p:spPr bwMode="auto">
            <a:xfrm>
              <a:off x="4896" y="2592"/>
              <a:ext cx="33" cy="3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63" name="Oval 119"/>
            <p:cNvSpPr>
              <a:spLocks noChangeAspect="1" noChangeArrowheads="1"/>
            </p:cNvSpPr>
            <p:nvPr/>
          </p:nvSpPr>
          <p:spPr bwMode="auto">
            <a:xfrm>
              <a:off x="5040" y="2400"/>
              <a:ext cx="34" cy="31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64" name="Oval 120"/>
            <p:cNvSpPr>
              <a:spLocks noChangeAspect="1" noChangeArrowheads="1"/>
            </p:cNvSpPr>
            <p:nvPr/>
          </p:nvSpPr>
          <p:spPr bwMode="auto">
            <a:xfrm>
              <a:off x="4272" y="2544"/>
              <a:ext cx="34" cy="30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65" name="Oval 121"/>
            <p:cNvSpPr>
              <a:spLocks noChangeAspect="1" noChangeArrowheads="1"/>
            </p:cNvSpPr>
            <p:nvPr/>
          </p:nvSpPr>
          <p:spPr bwMode="auto">
            <a:xfrm>
              <a:off x="5328" y="2304"/>
              <a:ext cx="33" cy="3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66" name="Oval 122"/>
            <p:cNvSpPr>
              <a:spLocks noChangeAspect="1" noChangeArrowheads="1"/>
            </p:cNvSpPr>
            <p:nvPr/>
          </p:nvSpPr>
          <p:spPr bwMode="auto">
            <a:xfrm>
              <a:off x="5472" y="2544"/>
              <a:ext cx="34" cy="31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67" name="Freeform 123"/>
            <p:cNvSpPr>
              <a:spLocks/>
            </p:cNvSpPr>
            <p:nvPr/>
          </p:nvSpPr>
          <p:spPr bwMode="auto">
            <a:xfrm>
              <a:off x="4224" y="2588"/>
              <a:ext cx="336" cy="292"/>
            </a:xfrm>
            <a:custGeom>
              <a:avLst/>
              <a:gdLst>
                <a:gd name="T0" fmla="*/ 48 w 400"/>
                <a:gd name="T1" fmla="*/ 52 h 348"/>
                <a:gd name="T2" fmla="*/ 0 w 400"/>
                <a:gd name="T3" fmla="*/ 196 h 348"/>
                <a:gd name="T4" fmla="*/ 24 w 400"/>
                <a:gd name="T5" fmla="*/ 252 h 348"/>
                <a:gd name="T6" fmla="*/ 48 w 400"/>
                <a:gd name="T7" fmla="*/ 292 h 348"/>
                <a:gd name="T8" fmla="*/ 144 w 400"/>
                <a:gd name="T9" fmla="*/ 340 h 348"/>
                <a:gd name="T10" fmla="*/ 200 w 400"/>
                <a:gd name="T11" fmla="*/ 348 h 348"/>
                <a:gd name="T12" fmla="*/ 288 w 400"/>
                <a:gd name="T13" fmla="*/ 340 h 348"/>
                <a:gd name="T14" fmla="*/ 320 w 400"/>
                <a:gd name="T15" fmla="*/ 308 h 348"/>
                <a:gd name="T16" fmla="*/ 352 w 400"/>
                <a:gd name="T17" fmla="*/ 276 h 348"/>
                <a:gd name="T18" fmla="*/ 376 w 400"/>
                <a:gd name="T19" fmla="*/ 244 h 348"/>
                <a:gd name="T20" fmla="*/ 392 w 400"/>
                <a:gd name="T21" fmla="*/ 180 h 348"/>
                <a:gd name="T22" fmla="*/ 400 w 400"/>
                <a:gd name="T23" fmla="*/ 116 h 348"/>
                <a:gd name="T24" fmla="*/ 344 w 400"/>
                <a:gd name="T25" fmla="*/ 68 h 348"/>
                <a:gd name="T26" fmla="*/ 304 w 400"/>
                <a:gd name="T27" fmla="*/ 44 h 348"/>
                <a:gd name="T28" fmla="*/ 240 w 400"/>
                <a:gd name="T29" fmla="*/ 4 h 348"/>
                <a:gd name="T30" fmla="*/ 176 w 400"/>
                <a:gd name="T31" fmla="*/ 20 h 348"/>
                <a:gd name="T32" fmla="*/ 96 w 400"/>
                <a:gd name="T33" fmla="*/ 4 h 348"/>
                <a:gd name="T34" fmla="*/ 104 w 400"/>
                <a:gd name="T35" fmla="*/ 28 h 348"/>
                <a:gd name="T36" fmla="*/ 48 w 400"/>
                <a:gd name="T37" fmla="*/ 10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" h="348">
                  <a:moveTo>
                    <a:pt x="48" y="52"/>
                  </a:moveTo>
                  <a:lnTo>
                    <a:pt x="0" y="196"/>
                  </a:lnTo>
                  <a:cubicBezTo>
                    <a:pt x="8" y="214"/>
                    <a:pt x="16" y="233"/>
                    <a:pt x="24" y="252"/>
                  </a:cubicBezTo>
                  <a:lnTo>
                    <a:pt x="48" y="292"/>
                  </a:lnTo>
                  <a:lnTo>
                    <a:pt x="144" y="340"/>
                  </a:lnTo>
                  <a:cubicBezTo>
                    <a:pt x="162" y="342"/>
                    <a:pt x="181" y="345"/>
                    <a:pt x="200" y="348"/>
                  </a:cubicBezTo>
                  <a:lnTo>
                    <a:pt x="288" y="340"/>
                  </a:lnTo>
                  <a:cubicBezTo>
                    <a:pt x="298" y="329"/>
                    <a:pt x="320" y="308"/>
                    <a:pt x="320" y="308"/>
                  </a:cubicBezTo>
                  <a:cubicBezTo>
                    <a:pt x="330" y="297"/>
                    <a:pt x="352" y="276"/>
                    <a:pt x="352" y="276"/>
                  </a:cubicBezTo>
                  <a:cubicBezTo>
                    <a:pt x="385" y="242"/>
                    <a:pt x="399" y="244"/>
                    <a:pt x="376" y="244"/>
                  </a:cubicBezTo>
                  <a:cubicBezTo>
                    <a:pt x="384" y="190"/>
                    <a:pt x="376" y="210"/>
                    <a:pt x="392" y="180"/>
                  </a:cubicBezTo>
                  <a:cubicBezTo>
                    <a:pt x="383" y="92"/>
                    <a:pt x="365" y="81"/>
                    <a:pt x="400" y="116"/>
                  </a:cubicBezTo>
                  <a:cubicBezTo>
                    <a:pt x="331" y="47"/>
                    <a:pt x="322" y="25"/>
                    <a:pt x="344" y="68"/>
                  </a:cubicBezTo>
                  <a:cubicBezTo>
                    <a:pt x="282" y="50"/>
                    <a:pt x="270" y="60"/>
                    <a:pt x="304" y="44"/>
                  </a:cubicBezTo>
                  <a:lnTo>
                    <a:pt x="240" y="4"/>
                  </a:lnTo>
                  <a:cubicBezTo>
                    <a:pt x="218" y="9"/>
                    <a:pt x="197" y="14"/>
                    <a:pt x="176" y="20"/>
                  </a:cubicBezTo>
                  <a:cubicBezTo>
                    <a:pt x="149" y="14"/>
                    <a:pt x="123" y="0"/>
                    <a:pt x="96" y="4"/>
                  </a:cubicBezTo>
                  <a:cubicBezTo>
                    <a:pt x="87" y="4"/>
                    <a:pt x="104" y="28"/>
                    <a:pt x="104" y="28"/>
                  </a:cubicBezTo>
                  <a:lnTo>
                    <a:pt x="48" y="100"/>
                  </a:lnTo>
                </a:path>
              </a:pathLst>
            </a:custGeom>
            <a:gradFill rotWithShape="0">
              <a:gsLst>
                <a:gs pos="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68" name="Freeform 124"/>
            <p:cNvSpPr>
              <a:spLocks/>
            </p:cNvSpPr>
            <p:nvPr/>
          </p:nvSpPr>
          <p:spPr bwMode="auto">
            <a:xfrm>
              <a:off x="5040" y="2400"/>
              <a:ext cx="288" cy="240"/>
            </a:xfrm>
            <a:custGeom>
              <a:avLst/>
              <a:gdLst>
                <a:gd name="T0" fmla="*/ 48 w 400"/>
                <a:gd name="T1" fmla="*/ 52 h 348"/>
                <a:gd name="T2" fmla="*/ 0 w 400"/>
                <a:gd name="T3" fmla="*/ 196 h 348"/>
                <a:gd name="T4" fmla="*/ 24 w 400"/>
                <a:gd name="T5" fmla="*/ 252 h 348"/>
                <a:gd name="T6" fmla="*/ 48 w 400"/>
                <a:gd name="T7" fmla="*/ 292 h 348"/>
                <a:gd name="T8" fmla="*/ 144 w 400"/>
                <a:gd name="T9" fmla="*/ 340 h 348"/>
                <a:gd name="T10" fmla="*/ 200 w 400"/>
                <a:gd name="T11" fmla="*/ 348 h 348"/>
                <a:gd name="T12" fmla="*/ 288 w 400"/>
                <a:gd name="T13" fmla="*/ 340 h 348"/>
                <a:gd name="T14" fmla="*/ 320 w 400"/>
                <a:gd name="T15" fmla="*/ 308 h 348"/>
                <a:gd name="T16" fmla="*/ 352 w 400"/>
                <a:gd name="T17" fmla="*/ 276 h 348"/>
                <a:gd name="T18" fmla="*/ 376 w 400"/>
                <a:gd name="T19" fmla="*/ 244 h 348"/>
                <a:gd name="T20" fmla="*/ 392 w 400"/>
                <a:gd name="T21" fmla="*/ 180 h 348"/>
                <a:gd name="T22" fmla="*/ 400 w 400"/>
                <a:gd name="T23" fmla="*/ 116 h 348"/>
                <a:gd name="T24" fmla="*/ 344 w 400"/>
                <a:gd name="T25" fmla="*/ 68 h 348"/>
                <a:gd name="T26" fmla="*/ 304 w 400"/>
                <a:gd name="T27" fmla="*/ 44 h 348"/>
                <a:gd name="T28" fmla="*/ 240 w 400"/>
                <a:gd name="T29" fmla="*/ 4 h 348"/>
                <a:gd name="T30" fmla="*/ 176 w 400"/>
                <a:gd name="T31" fmla="*/ 20 h 348"/>
                <a:gd name="T32" fmla="*/ 96 w 400"/>
                <a:gd name="T33" fmla="*/ 4 h 348"/>
                <a:gd name="T34" fmla="*/ 104 w 400"/>
                <a:gd name="T35" fmla="*/ 28 h 348"/>
                <a:gd name="T36" fmla="*/ 48 w 400"/>
                <a:gd name="T37" fmla="*/ 10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00" h="348">
                  <a:moveTo>
                    <a:pt x="48" y="52"/>
                  </a:moveTo>
                  <a:lnTo>
                    <a:pt x="0" y="196"/>
                  </a:lnTo>
                  <a:cubicBezTo>
                    <a:pt x="8" y="214"/>
                    <a:pt x="16" y="233"/>
                    <a:pt x="24" y="252"/>
                  </a:cubicBezTo>
                  <a:lnTo>
                    <a:pt x="48" y="292"/>
                  </a:lnTo>
                  <a:lnTo>
                    <a:pt x="144" y="340"/>
                  </a:lnTo>
                  <a:cubicBezTo>
                    <a:pt x="162" y="342"/>
                    <a:pt x="181" y="345"/>
                    <a:pt x="200" y="348"/>
                  </a:cubicBezTo>
                  <a:lnTo>
                    <a:pt x="288" y="340"/>
                  </a:lnTo>
                  <a:cubicBezTo>
                    <a:pt x="298" y="329"/>
                    <a:pt x="320" y="308"/>
                    <a:pt x="320" y="308"/>
                  </a:cubicBezTo>
                  <a:cubicBezTo>
                    <a:pt x="330" y="297"/>
                    <a:pt x="352" y="276"/>
                    <a:pt x="352" y="276"/>
                  </a:cubicBezTo>
                  <a:cubicBezTo>
                    <a:pt x="385" y="242"/>
                    <a:pt x="399" y="244"/>
                    <a:pt x="376" y="244"/>
                  </a:cubicBezTo>
                  <a:cubicBezTo>
                    <a:pt x="384" y="190"/>
                    <a:pt x="376" y="210"/>
                    <a:pt x="392" y="180"/>
                  </a:cubicBezTo>
                  <a:cubicBezTo>
                    <a:pt x="383" y="92"/>
                    <a:pt x="365" y="81"/>
                    <a:pt x="400" y="116"/>
                  </a:cubicBezTo>
                  <a:cubicBezTo>
                    <a:pt x="331" y="47"/>
                    <a:pt x="322" y="25"/>
                    <a:pt x="344" y="68"/>
                  </a:cubicBezTo>
                  <a:cubicBezTo>
                    <a:pt x="282" y="50"/>
                    <a:pt x="270" y="60"/>
                    <a:pt x="304" y="44"/>
                  </a:cubicBezTo>
                  <a:lnTo>
                    <a:pt x="240" y="4"/>
                  </a:lnTo>
                  <a:cubicBezTo>
                    <a:pt x="218" y="9"/>
                    <a:pt x="197" y="14"/>
                    <a:pt x="176" y="20"/>
                  </a:cubicBezTo>
                  <a:cubicBezTo>
                    <a:pt x="149" y="14"/>
                    <a:pt x="123" y="0"/>
                    <a:pt x="96" y="4"/>
                  </a:cubicBezTo>
                  <a:cubicBezTo>
                    <a:pt x="87" y="4"/>
                    <a:pt x="104" y="28"/>
                    <a:pt x="104" y="28"/>
                  </a:cubicBezTo>
                  <a:lnTo>
                    <a:pt x="48" y="100"/>
                  </a:lnTo>
                </a:path>
              </a:pathLst>
            </a:custGeom>
            <a:gradFill rotWithShape="0">
              <a:gsLst>
                <a:gs pos="0">
                  <a:srgbClr val="FFCC00"/>
                </a:gs>
                <a:gs pos="100000">
                  <a:srgbClr val="FFCC00">
                    <a:gamma/>
                    <a:shade val="58824"/>
                    <a:invGamma/>
                  </a:srgbClr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69" name="Freeform 125"/>
            <p:cNvSpPr>
              <a:spLocks/>
            </p:cNvSpPr>
            <p:nvPr/>
          </p:nvSpPr>
          <p:spPr bwMode="auto">
            <a:xfrm>
              <a:off x="4752" y="2680"/>
              <a:ext cx="192" cy="152"/>
            </a:xfrm>
            <a:custGeom>
              <a:avLst/>
              <a:gdLst>
                <a:gd name="T0" fmla="*/ 0 w 222"/>
                <a:gd name="T1" fmla="*/ 56 h 160"/>
                <a:gd name="T2" fmla="*/ 48 w 222"/>
                <a:gd name="T3" fmla="*/ 152 h 160"/>
                <a:gd name="T4" fmla="*/ 120 w 222"/>
                <a:gd name="T5" fmla="*/ 160 h 160"/>
                <a:gd name="T6" fmla="*/ 184 w 222"/>
                <a:gd name="T7" fmla="*/ 104 h 160"/>
                <a:gd name="T8" fmla="*/ 200 w 222"/>
                <a:gd name="T9" fmla="*/ 56 h 160"/>
                <a:gd name="T10" fmla="*/ 192 w 222"/>
                <a:gd name="T11" fmla="*/ 8 h 160"/>
                <a:gd name="T12" fmla="*/ 144 w 222"/>
                <a:gd name="T13" fmla="*/ 0 h 160"/>
                <a:gd name="T14" fmla="*/ 96 w 222"/>
                <a:gd name="T15" fmla="*/ 8 h 160"/>
                <a:gd name="T16" fmla="*/ 48 w 222"/>
                <a:gd name="T17" fmla="*/ 8 h 160"/>
                <a:gd name="T18" fmla="*/ 0 w 222"/>
                <a:gd name="T19" fmla="*/ 56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2" h="160">
                  <a:moveTo>
                    <a:pt x="0" y="56"/>
                  </a:moveTo>
                  <a:lnTo>
                    <a:pt x="48" y="152"/>
                  </a:lnTo>
                  <a:cubicBezTo>
                    <a:pt x="72" y="154"/>
                    <a:pt x="96" y="157"/>
                    <a:pt x="120" y="160"/>
                  </a:cubicBezTo>
                  <a:cubicBezTo>
                    <a:pt x="194" y="102"/>
                    <a:pt x="222" y="104"/>
                    <a:pt x="184" y="104"/>
                  </a:cubicBezTo>
                  <a:cubicBezTo>
                    <a:pt x="192" y="53"/>
                    <a:pt x="175" y="56"/>
                    <a:pt x="200" y="56"/>
                  </a:cubicBezTo>
                  <a:lnTo>
                    <a:pt x="192" y="8"/>
                  </a:lnTo>
                  <a:cubicBezTo>
                    <a:pt x="176" y="5"/>
                    <a:pt x="144" y="0"/>
                    <a:pt x="144" y="0"/>
                  </a:cubicBezTo>
                  <a:lnTo>
                    <a:pt x="96" y="8"/>
                  </a:lnTo>
                  <a:lnTo>
                    <a:pt x="48" y="8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70" name="Freeform 126"/>
            <p:cNvSpPr>
              <a:spLocks/>
            </p:cNvSpPr>
            <p:nvPr/>
          </p:nvSpPr>
          <p:spPr bwMode="auto">
            <a:xfrm>
              <a:off x="4656" y="2448"/>
              <a:ext cx="144" cy="96"/>
            </a:xfrm>
            <a:custGeom>
              <a:avLst/>
              <a:gdLst>
                <a:gd name="T0" fmla="*/ 0 w 144"/>
                <a:gd name="T1" fmla="*/ 48 h 96"/>
                <a:gd name="T2" fmla="*/ 48 w 144"/>
                <a:gd name="T3" fmla="*/ 0 h 96"/>
                <a:gd name="T4" fmla="*/ 96 w 144"/>
                <a:gd name="T5" fmla="*/ 0 h 96"/>
                <a:gd name="T6" fmla="*/ 144 w 144"/>
                <a:gd name="T7" fmla="*/ 0 h 96"/>
                <a:gd name="T8" fmla="*/ 144 w 144"/>
                <a:gd name="T9" fmla="*/ 48 h 96"/>
                <a:gd name="T10" fmla="*/ 136 w 144"/>
                <a:gd name="T11" fmla="*/ 96 h 96"/>
                <a:gd name="T12" fmla="*/ 48 w 144"/>
                <a:gd name="T13" fmla="*/ 96 h 96"/>
                <a:gd name="T14" fmla="*/ 0 w 144"/>
                <a:gd name="T15" fmla="*/ 96 h 96"/>
                <a:gd name="T16" fmla="*/ 0 w 144"/>
                <a:gd name="T17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96">
                  <a:moveTo>
                    <a:pt x="0" y="48"/>
                  </a:moveTo>
                  <a:lnTo>
                    <a:pt x="48" y="0"/>
                  </a:lnTo>
                  <a:lnTo>
                    <a:pt x="96" y="0"/>
                  </a:lnTo>
                  <a:lnTo>
                    <a:pt x="144" y="0"/>
                  </a:lnTo>
                  <a:lnTo>
                    <a:pt x="144" y="48"/>
                  </a:lnTo>
                  <a:cubicBezTo>
                    <a:pt x="141" y="64"/>
                    <a:pt x="138" y="80"/>
                    <a:pt x="136" y="96"/>
                  </a:cubicBezTo>
                  <a:lnTo>
                    <a:pt x="48" y="96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71" name="Text Box 127"/>
            <p:cNvSpPr txBox="1">
              <a:spLocks noChangeArrowheads="1"/>
            </p:cNvSpPr>
            <p:nvPr/>
          </p:nvSpPr>
          <p:spPr bwMode="auto">
            <a:xfrm>
              <a:off x="4320" y="2016"/>
              <a:ext cx="10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 dirty="0">
                  <a:solidFill>
                    <a:srgbClr val="0033FF"/>
                  </a:solidFill>
                  <a:latin typeface="Calibri"/>
                  <a:cs typeface="Calibri"/>
                </a:rPr>
                <a:t>Neck fragments</a:t>
              </a:r>
              <a:endParaRPr lang="en-GB" sz="2000" dirty="0">
                <a:solidFill>
                  <a:srgbClr val="0033FF"/>
                </a:solidFill>
                <a:latin typeface="Calibri"/>
                <a:cs typeface="Calibri"/>
              </a:endParaRPr>
            </a:p>
          </p:txBody>
        </p:sp>
        <p:sp>
          <p:nvSpPr>
            <p:cNvPr id="108672" name="Text Box 128"/>
            <p:cNvSpPr txBox="1">
              <a:spLocks noChangeArrowheads="1"/>
            </p:cNvSpPr>
            <p:nvPr/>
          </p:nvSpPr>
          <p:spPr bwMode="auto">
            <a:xfrm>
              <a:off x="5280" y="2304"/>
              <a:ext cx="3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>
                  <a:latin typeface="Times New Roman" charset="0"/>
                </a:rPr>
                <a:t>PLF</a:t>
              </a:r>
              <a:endParaRPr lang="en-GB" sz="2000"/>
            </a:p>
          </p:txBody>
        </p:sp>
        <p:sp>
          <p:nvSpPr>
            <p:cNvPr id="108673" name="Text Box 129"/>
            <p:cNvSpPr txBox="1">
              <a:spLocks noChangeArrowheads="1"/>
            </p:cNvSpPr>
            <p:nvPr/>
          </p:nvSpPr>
          <p:spPr bwMode="auto">
            <a:xfrm>
              <a:off x="3936" y="2784"/>
              <a:ext cx="38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>
                  <a:latin typeface="Times New Roman" charset="0"/>
                </a:rPr>
                <a:t>TLF</a:t>
              </a:r>
              <a:endParaRPr lang="en-GB" sz="2000"/>
            </a:p>
          </p:txBody>
        </p:sp>
        <p:sp>
          <p:nvSpPr>
            <p:cNvPr id="108674" name="Line 130"/>
            <p:cNvSpPr>
              <a:spLocks noChangeShapeType="1"/>
            </p:cNvSpPr>
            <p:nvPr/>
          </p:nvSpPr>
          <p:spPr bwMode="auto">
            <a:xfrm flipH="1">
              <a:off x="4848" y="2208"/>
              <a:ext cx="4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675" name="Line 131"/>
            <p:cNvSpPr>
              <a:spLocks noChangeShapeType="1"/>
            </p:cNvSpPr>
            <p:nvPr/>
          </p:nvSpPr>
          <p:spPr bwMode="auto">
            <a:xfrm flipH="1">
              <a:off x="4752" y="2208"/>
              <a:ext cx="9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8676" name="Group 132"/>
          <p:cNvGrpSpPr>
            <a:grpSpLocks/>
          </p:cNvGrpSpPr>
          <p:nvPr/>
        </p:nvGrpSpPr>
        <p:grpSpPr bwMode="auto">
          <a:xfrm>
            <a:off x="3124200" y="3062288"/>
            <a:ext cx="2544763" cy="1433513"/>
            <a:chOff x="1968" y="1929"/>
            <a:chExt cx="1603" cy="903"/>
          </a:xfrm>
        </p:grpSpPr>
        <p:grpSp>
          <p:nvGrpSpPr>
            <p:cNvPr id="108677" name="Group 133"/>
            <p:cNvGrpSpPr>
              <a:grpSpLocks/>
            </p:cNvGrpSpPr>
            <p:nvPr/>
          </p:nvGrpSpPr>
          <p:grpSpPr bwMode="auto">
            <a:xfrm>
              <a:off x="1968" y="1929"/>
              <a:ext cx="1603" cy="423"/>
              <a:chOff x="1968" y="1929"/>
              <a:chExt cx="1603" cy="423"/>
            </a:xfrm>
          </p:grpSpPr>
          <p:sp>
            <p:nvSpPr>
              <p:cNvPr id="108678" name="Text Box 134"/>
              <p:cNvSpPr txBox="1">
                <a:spLocks noChangeArrowheads="1"/>
              </p:cNvSpPr>
              <p:nvPr/>
            </p:nvSpPr>
            <p:spPr bwMode="auto">
              <a:xfrm>
                <a:off x="1968" y="1929"/>
                <a:ext cx="1603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 err="1">
                    <a:solidFill>
                      <a:srgbClr val="0033FF"/>
                    </a:solidFill>
                    <a:latin typeface="Calibri"/>
                    <a:cs typeface="Calibri"/>
                    <a:sym typeface="Symbol" charset="0"/>
                  </a:rPr>
                  <a:t>I</a:t>
                </a:r>
                <a:r>
                  <a:rPr lang="en-GB" sz="1800" dirty="0" err="1" smtClean="0">
                    <a:solidFill>
                      <a:srgbClr val="0033FF"/>
                    </a:solidFill>
                    <a:latin typeface="Calibri"/>
                    <a:cs typeface="Calibri"/>
                    <a:sym typeface="Symbol" charset="0"/>
                  </a:rPr>
                  <a:t>sospin</a:t>
                </a:r>
                <a:r>
                  <a:rPr lang="en-GB" sz="1800" dirty="0" smtClean="0">
                    <a:solidFill>
                      <a:srgbClr val="0033FF"/>
                    </a:solidFill>
                    <a:latin typeface="Calibri"/>
                    <a:cs typeface="Calibri"/>
                    <a:sym typeface="Symbol" charset="0"/>
                  </a:rPr>
                  <a:t> diffusion &amp; drift</a:t>
                </a:r>
                <a:endParaRPr lang="en-GB" sz="2000" dirty="0">
                  <a:solidFill>
                    <a:srgbClr val="0033FF"/>
                  </a:solidFill>
                  <a:latin typeface="Calibri"/>
                  <a:cs typeface="Calibri"/>
                </a:endParaRPr>
              </a:p>
            </p:txBody>
          </p:sp>
          <p:sp>
            <p:nvSpPr>
              <p:cNvPr id="108679" name="Line 135"/>
              <p:cNvSpPr>
                <a:spLocks noChangeShapeType="1"/>
              </p:cNvSpPr>
              <p:nvPr/>
            </p:nvSpPr>
            <p:spPr bwMode="auto">
              <a:xfrm>
                <a:off x="2640" y="2112"/>
                <a:ext cx="96" cy="24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8680" name="Group 136"/>
            <p:cNvGrpSpPr>
              <a:grpSpLocks/>
            </p:cNvGrpSpPr>
            <p:nvPr/>
          </p:nvGrpSpPr>
          <p:grpSpPr bwMode="auto">
            <a:xfrm>
              <a:off x="2270" y="2208"/>
              <a:ext cx="1124" cy="624"/>
              <a:chOff x="2270" y="2208"/>
              <a:chExt cx="1124" cy="624"/>
            </a:xfrm>
          </p:grpSpPr>
          <p:sp>
            <p:nvSpPr>
              <p:cNvPr id="108681" name="Freeform 137"/>
              <p:cNvSpPr>
                <a:spLocks/>
              </p:cNvSpPr>
              <p:nvPr/>
            </p:nvSpPr>
            <p:spPr bwMode="auto">
              <a:xfrm>
                <a:off x="2387" y="2208"/>
                <a:ext cx="877" cy="624"/>
              </a:xfrm>
              <a:custGeom>
                <a:avLst/>
                <a:gdLst>
                  <a:gd name="T0" fmla="*/ 432 w 864"/>
                  <a:gd name="T1" fmla="*/ 192 h 773"/>
                  <a:gd name="T2" fmla="*/ 480 w 864"/>
                  <a:gd name="T3" fmla="*/ 48 h 773"/>
                  <a:gd name="T4" fmla="*/ 576 w 864"/>
                  <a:gd name="T5" fmla="*/ 0 h 773"/>
                  <a:gd name="T6" fmla="*/ 672 w 864"/>
                  <a:gd name="T7" fmla="*/ 0 h 773"/>
                  <a:gd name="T8" fmla="*/ 768 w 864"/>
                  <a:gd name="T9" fmla="*/ 32 h 773"/>
                  <a:gd name="T10" fmla="*/ 864 w 864"/>
                  <a:gd name="T11" fmla="*/ 144 h 773"/>
                  <a:gd name="T12" fmla="*/ 864 w 864"/>
                  <a:gd name="T13" fmla="*/ 288 h 773"/>
                  <a:gd name="T14" fmla="*/ 720 w 864"/>
                  <a:gd name="T15" fmla="*/ 384 h 773"/>
                  <a:gd name="T16" fmla="*/ 624 w 864"/>
                  <a:gd name="T17" fmla="*/ 432 h 773"/>
                  <a:gd name="T18" fmla="*/ 552 w 864"/>
                  <a:gd name="T19" fmla="*/ 464 h 773"/>
                  <a:gd name="T20" fmla="*/ 480 w 864"/>
                  <a:gd name="T21" fmla="*/ 528 h 773"/>
                  <a:gd name="T22" fmla="*/ 432 w 864"/>
                  <a:gd name="T23" fmla="*/ 624 h 773"/>
                  <a:gd name="T24" fmla="*/ 384 w 864"/>
                  <a:gd name="T25" fmla="*/ 672 h 773"/>
                  <a:gd name="T26" fmla="*/ 336 w 864"/>
                  <a:gd name="T27" fmla="*/ 768 h 773"/>
                  <a:gd name="T28" fmla="*/ 344 w 864"/>
                  <a:gd name="T29" fmla="*/ 752 h 773"/>
                  <a:gd name="T30" fmla="*/ 192 w 864"/>
                  <a:gd name="T31" fmla="*/ 768 h 773"/>
                  <a:gd name="T32" fmla="*/ 96 w 864"/>
                  <a:gd name="T33" fmla="*/ 744 h 773"/>
                  <a:gd name="T34" fmla="*/ 0 w 864"/>
                  <a:gd name="T35" fmla="*/ 672 h 773"/>
                  <a:gd name="T36" fmla="*/ 0 w 864"/>
                  <a:gd name="T37" fmla="*/ 576 h 773"/>
                  <a:gd name="T38" fmla="*/ 0 w 864"/>
                  <a:gd name="T39" fmla="*/ 480 h 773"/>
                  <a:gd name="T40" fmla="*/ 0 w 864"/>
                  <a:gd name="T41" fmla="*/ 432 h 773"/>
                  <a:gd name="T42" fmla="*/ 80 w 864"/>
                  <a:gd name="T43" fmla="*/ 384 h 773"/>
                  <a:gd name="T44" fmla="*/ 192 w 864"/>
                  <a:gd name="T45" fmla="*/ 336 h 773"/>
                  <a:gd name="T46" fmla="*/ 336 w 864"/>
                  <a:gd name="T47" fmla="*/ 240 h 773"/>
                  <a:gd name="T48" fmla="*/ 432 w 864"/>
                  <a:gd name="T49" fmla="*/ 192 h 7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64" h="773">
                    <a:moveTo>
                      <a:pt x="432" y="192"/>
                    </a:moveTo>
                    <a:lnTo>
                      <a:pt x="480" y="48"/>
                    </a:lnTo>
                    <a:lnTo>
                      <a:pt x="576" y="0"/>
                    </a:lnTo>
                    <a:lnTo>
                      <a:pt x="672" y="0"/>
                    </a:lnTo>
                    <a:cubicBezTo>
                      <a:pt x="772" y="50"/>
                      <a:pt x="768" y="83"/>
                      <a:pt x="768" y="32"/>
                    </a:cubicBezTo>
                    <a:lnTo>
                      <a:pt x="864" y="144"/>
                    </a:lnTo>
                    <a:lnTo>
                      <a:pt x="864" y="288"/>
                    </a:lnTo>
                    <a:lnTo>
                      <a:pt x="720" y="384"/>
                    </a:lnTo>
                    <a:lnTo>
                      <a:pt x="624" y="432"/>
                    </a:lnTo>
                    <a:cubicBezTo>
                      <a:pt x="569" y="486"/>
                      <a:pt x="594" y="492"/>
                      <a:pt x="552" y="464"/>
                    </a:cubicBezTo>
                    <a:lnTo>
                      <a:pt x="480" y="528"/>
                    </a:lnTo>
                    <a:lnTo>
                      <a:pt x="432" y="624"/>
                    </a:lnTo>
                    <a:lnTo>
                      <a:pt x="384" y="672"/>
                    </a:lnTo>
                    <a:cubicBezTo>
                      <a:pt x="368" y="704"/>
                      <a:pt x="352" y="736"/>
                      <a:pt x="336" y="768"/>
                    </a:cubicBezTo>
                    <a:cubicBezTo>
                      <a:pt x="333" y="773"/>
                      <a:pt x="341" y="757"/>
                      <a:pt x="344" y="752"/>
                    </a:cubicBezTo>
                    <a:lnTo>
                      <a:pt x="192" y="768"/>
                    </a:lnTo>
                    <a:cubicBezTo>
                      <a:pt x="160" y="760"/>
                      <a:pt x="96" y="744"/>
                      <a:pt x="96" y="744"/>
                    </a:cubicBezTo>
                    <a:lnTo>
                      <a:pt x="0" y="672"/>
                    </a:lnTo>
                    <a:lnTo>
                      <a:pt x="0" y="576"/>
                    </a:lnTo>
                    <a:lnTo>
                      <a:pt x="0" y="480"/>
                    </a:lnTo>
                    <a:lnTo>
                      <a:pt x="0" y="432"/>
                    </a:lnTo>
                    <a:cubicBezTo>
                      <a:pt x="55" y="376"/>
                      <a:pt x="25" y="384"/>
                      <a:pt x="80" y="384"/>
                    </a:cubicBezTo>
                    <a:lnTo>
                      <a:pt x="192" y="336"/>
                    </a:lnTo>
                    <a:lnTo>
                      <a:pt x="336" y="240"/>
                    </a:lnTo>
                    <a:lnTo>
                      <a:pt x="432" y="19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69020"/>
                      <a:invGamma/>
                    </a:srgbClr>
                  </a:gs>
                </a:gsLst>
                <a:path path="rect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82" name="Line 138"/>
              <p:cNvSpPr>
                <a:spLocks noChangeShapeType="1"/>
              </p:cNvSpPr>
              <p:nvPr/>
            </p:nvSpPr>
            <p:spPr bwMode="auto">
              <a:xfrm flipH="1">
                <a:off x="2832" y="2304"/>
                <a:ext cx="96" cy="192"/>
              </a:xfrm>
              <a:prstGeom prst="line">
                <a:avLst/>
              </a:prstGeom>
              <a:noFill/>
              <a:ln w="19050">
                <a:solidFill>
                  <a:srgbClr val="CC00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83" name="Line 139"/>
              <p:cNvSpPr>
                <a:spLocks noChangeShapeType="1"/>
              </p:cNvSpPr>
              <p:nvPr/>
            </p:nvSpPr>
            <p:spPr bwMode="auto">
              <a:xfrm flipH="1">
                <a:off x="2880" y="2448"/>
                <a:ext cx="192" cy="96"/>
              </a:xfrm>
              <a:prstGeom prst="line">
                <a:avLst/>
              </a:prstGeom>
              <a:noFill/>
              <a:ln w="19050">
                <a:solidFill>
                  <a:srgbClr val="0033FF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84" name="Line 140"/>
              <p:cNvSpPr>
                <a:spLocks noChangeShapeType="1"/>
              </p:cNvSpPr>
              <p:nvPr/>
            </p:nvSpPr>
            <p:spPr bwMode="auto">
              <a:xfrm flipV="1">
                <a:off x="2544" y="2496"/>
                <a:ext cx="240" cy="48"/>
              </a:xfrm>
              <a:prstGeom prst="line">
                <a:avLst/>
              </a:prstGeom>
              <a:noFill/>
              <a:ln w="19050">
                <a:solidFill>
                  <a:srgbClr val="CC00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85" name="Line 141"/>
              <p:cNvSpPr>
                <a:spLocks noChangeShapeType="1"/>
              </p:cNvSpPr>
              <p:nvPr/>
            </p:nvSpPr>
            <p:spPr bwMode="auto">
              <a:xfrm flipV="1">
                <a:off x="2736" y="2544"/>
                <a:ext cx="96" cy="144"/>
              </a:xfrm>
              <a:prstGeom prst="line">
                <a:avLst/>
              </a:prstGeom>
              <a:noFill/>
              <a:ln w="19050">
                <a:solidFill>
                  <a:srgbClr val="CC0033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86" name="Oval 142"/>
              <p:cNvSpPr>
                <a:spLocks noChangeAspect="1" noChangeArrowheads="1"/>
              </p:cNvSpPr>
              <p:nvPr/>
            </p:nvSpPr>
            <p:spPr bwMode="auto">
              <a:xfrm rot="1200000">
                <a:off x="3360" y="2414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87" name="Oval 143"/>
              <p:cNvSpPr>
                <a:spLocks noChangeAspect="1" noChangeArrowheads="1"/>
              </p:cNvSpPr>
              <p:nvPr/>
            </p:nvSpPr>
            <p:spPr bwMode="auto">
              <a:xfrm rot="1200000">
                <a:off x="3168" y="2592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88" name="Oval 144"/>
              <p:cNvSpPr>
                <a:spLocks noChangeAspect="1" noChangeArrowheads="1"/>
              </p:cNvSpPr>
              <p:nvPr/>
            </p:nvSpPr>
            <p:spPr bwMode="auto">
              <a:xfrm rot="1200000">
                <a:off x="3230" y="2519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89" name="Oval 145"/>
              <p:cNvSpPr>
                <a:spLocks noChangeAspect="1" noChangeArrowheads="1"/>
              </p:cNvSpPr>
              <p:nvPr/>
            </p:nvSpPr>
            <p:spPr bwMode="auto">
              <a:xfrm rot="12000000">
                <a:off x="2270" y="2678"/>
                <a:ext cx="34" cy="3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90" name="Oval 146"/>
              <p:cNvSpPr>
                <a:spLocks noChangeAspect="1" noChangeArrowheads="1"/>
              </p:cNvSpPr>
              <p:nvPr/>
            </p:nvSpPr>
            <p:spPr bwMode="auto">
              <a:xfrm rot="12000000">
                <a:off x="2304" y="2400"/>
                <a:ext cx="34" cy="34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91" name="Oval 147"/>
              <p:cNvSpPr>
                <a:spLocks noChangeAspect="1" noChangeArrowheads="1"/>
              </p:cNvSpPr>
              <p:nvPr/>
            </p:nvSpPr>
            <p:spPr bwMode="auto">
              <a:xfrm rot="12000000">
                <a:off x="2290" y="2537"/>
                <a:ext cx="33" cy="3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8692" name="Line 148"/>
          <p:cNvSpPr>
            <a:spLocks noChangeShapeType="1"/>
          </p:cNvSpPr>
          <p:nvPr/>
        </p:nvSpPr>
        <p:spPr bwMode="auto">
          <a:xfrm>
            <a:off x="381000" y="4876800"/>
            <a:ext cx="830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6" name="Rectangle 160"/>
          <p:cNvSpPr>
            <a:spLocks noChangeArrowheads="1"/>
          </p:cNvSpPr>
          <p:nvPr/>
        </p:nvSpPr>
        <p:spPr bwMode="auto">
          <a:xfrm>
            <a:off x="2111376" y="1127125"/>
            <a:ext cx="2514600" cy="1600200"/>
          </a:xfrm>
          <a:prstGeom prst="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4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CD0000"/>
                </a:solidFill>
              </a:rPr>
              <a:t>Space-time probes at dynamical stage</a:t>
            </a:r>
            <a:endParaRPr lang="en-US" dirty="0">
              <a:solidFill>
                <a:srgbClr val="CD0000"/>
              </a:solidFill>
            </a:endParaRPr>
          </a:p>
        </p:txBody>
      </p:sp>
      <p:pic>
        <p:nvPicPr>
          <p:cNvPr id="29" name="Picture 4" descr="asybuu_chan_emti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84413"/>
            <a:ext cx="4826000" cy="301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34"/>
          <p:cNvSpPr txBox="1">
            <a:spLocks noChangeArrowheads="1"/>
          </p:cNvSpPr>
          <p:nvPr/>
        </p:nvSpPr>
        <p:spPr bwMode="auto">
          <a:xfrm>
            <a:off x="185671" y="1305470"/>
            <a:ext cx="57796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n-GB" sz="2400" dirty="0" smtClean="0">
                <a:solidFill>
                  <a:srgbClr val="0000DD"/>
                </a:solidFill>
              </a:rPr>
              <a:t>IBUU simulations </a:t>
            </a:r>
          </a:p>
          <a:p>
            <a:pPr eaLnBrk="1" hangingPunct="1"/>
            <a:r>
              <a:rPr lang="en-GB" sz="2400" baseline="30000" dirty="0" smtClean="0">
                <a:solidFill>
                  <a:srgbClr val="0000DD"/>
                </a:solidFill>
              </a:rPr>
              <a:t>52</a:t>
            </a:r>
            <a:r>
              <a:rPr lang="en-GB" sz="2400" dirty="0" smtClean="0">
                <a:solidFill>
                  <a:srgbClr val="0000DD"/>
                </a:solidFill>
              </a:rPr>
              <a:t>Ca</a:t>
            </a:r>
            <a:r>
              <a:rPr lang="en-GB" sz="2400" dirty="0">
                <a:solidFill>
                  <a:srgbClr val="0000DD"/>
                </a:solidFill>
              </a:rPr>
              <a:t>+</a:t>
            </a:r>
            <a:r>
              <a:rPr lang="en-GB" sz="2400" baseline="30000" dirty="0">
                <a:solidFill>
                  <a:srgbClr val="0000DD"/>
                </a:solidFill>
              </a:rPr>
              <a:t>48</a:t>
            </a:r>
            <a:r>
              <a:rPr lang="en-GB" sz="2400" dirty="0">
                <a:solidFill>
                  <a:srgbClr val="0000DD"/>
                </a:solidFill>
              </a:rPr>
              <a:t>Ca E/A=80 </a:t>
            </a:r>
            <a:r>
              <a:rPr lang="en-GB" sz="2400" dirty="0" smtClean="0">
                <a:solidFill>
                  <a:srgbClr val="0000DD"/>
                </a:solidFill>
              </a:rPr>
              <a:t>MeV	Central collisions</a:t>
            </a:r>
            <a:endParaRPr lang="en-GB" sz="2400" dirty="0">
              <a:solidFill>
                <a:srgbClr val="0000DD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963" y="5568407"/>
            <a:ext cx="6473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D0000"/>
                </a:solidFill>
              </a:rPr>
              <a:t>Correlations with dynamically emitted protons and neutrons</a:t>
            </a:r>
          </a:p>
          <a:p>
            <a:r>
              <a:rPr lang="en-US" sz="2000" dirty="0" smtClean="0">
                <a:solidFill>
                  <a:srgbClr val="0033CC"/>
                </a:solidFill>
                <a:sym typeface="Wingdings"/>
              </a:rPr>
              <a:t>	How to perform comparisons to transport 	models (</a:t>
            </a:r>
            <a:r>
              <a:rPr lang="en-US" sz="2000" dirty="0" err="1" smtClean="0">
                <a:solidFill>
                  <a:srgbClr val="0033CC"/>
                </a:solidFill>
                <a:sym typeface="Wingdings"/>
              </a:rPr>
              <a:t>EoS</a:t>
            </a:r>
            <a:r>
              <a:rPr lang="en-US" sz="2000" dirty="0" smtClean="0">
                <a:solidFill>
                  <a:srgbClr val="0033CC"/>
                </a:solidFill>
                <a:sym typeface="Wingdings"/>
              </a:rPr>
              <a:t>, </a:t>
            </a:r>
            <a:r>
              <a:rPr lang="en-US" sz="2000" dirty="0" err="1" smtClean="0">
                <a:solidFill>
                  <a:srgbClr val="0033CC"/>
                </a:solidFill>
                <a:sym typeface="Wingdings"/>
              </a:rPr>
              <a:t>Asy-EoS</a:t>
            </a:r>
            <a:r>
              <a:rPr lang="en-US" sz="2000" dirty="0" smtClean="0">
                <a:solidFill>
                  <a:srgbClr val="0033CC"/>
                </a:solidFill>
                <a:sym typeface="Wingdings"/>
              </a:rPr>
              <a:t>, </a:t>
            </a:r>
            <a:r>
              <a:rPr lang="en-US" sz="2000" dirty="0" err="1" smtClean="0">
                <a:solidFill>
                  <a:srgbClr val="0033CC"/>
                </a:solidFill>
                <a:sym typeface="Wingdings"/>
              </a:rPr>
              <a:t>σ</a:t>
            </a:r>
            <a:r>
              <a:rPr lang="en-US" sz="2000" baseline="-25000" dirty="0" err="1" smtClean="0">
                <a:solidFill>
                  <a:srgbClr val="0033CC"/>
                </a:solidFill>
                <a:sym typeface="Wingdings"/>
              </a:rPr>
              <a:t>NN</a:t>
            </a:r>
            <a:r>
              <a:rPr lang="en-US" sz="2000" dirty="0" smtClean="0">
                <a:solidFill>
                  <a:srgbClr val="0033CC"/>
                </a:solidFill>
                <a:sym typeface="Wingdings"/>
              </a:rPr>
              <a:t>)</a:t>
            </a:r>
            <a:r>
              <a:rPr lang="en-US" sz="2400" dirty="0" smtClean="0">
                <a:solidFill>
                  <a:srgbClr val="0033CC"/>
                </a:solidFill>
                <a:sym typeface="Wingdings"/>
              </a:rPr>
              <a:t> 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4144" y="3569497"/>
            <a:ext cx="1012141" cy="369332"/>
          </a:xfrm>
          <a:prstGeom prst="rect">
            <a:avLst/>
          </a:prstGeom>
          <a:noFill/>
          <a:ln>
            <a:solidFill>
              <a:srgbClr val="CD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D0000"/>
                </a:solidFill>
              </a:rPr>
              <a:t>Asy</a:t>
            </a:r>
            <a:r>
              <a:rPr lang="en-US" b="1" dirty="0" smtClean="0">
                <a:solidFill>
                  <a:srgbClr val="CD0000"/>
                </a:solidFill>
              </a:rPr>
              <a:t>-stiff</a:t>
            </a:r>
            <a:endParaRPr lang="en-US" b="1" dirty="0">
              <a:solidFill>
                <a:srgbClr val="CD0000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001623" y="1214735"/>
            <a:ext cx="2788772" cy="5470228"/>
            <a:chOff x="5727701" y="1214735"/>
            <a:chExt cx="2788772" cy="5470228"/>
          </a:xfrm>
        </p:grpSpPr>
        <p:sp>
          <p:nvSpPr>
            <p:cNvPr id="5" name="Text Box 9"/>
            <p:cNvSpPr txBox="1">
              <a:spLocks noChangeArrowheads="1"/>
            </p:cNvSpPr>
            <p:nvPr/>
          </p:nvSpPr>
          <p:spPr bwMode="auto">
            <a:xfrm>
              <a:off x="5988378" y="1214735"/>
              <a:ext cx="252809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 dirty="0" smtClean="0">
                  <a:solidFill>
                    <a:srgbClr val="0000DD"/>
                  </a:solidFill>
                </a:rPr>
                <a:t>Correlation </a:t>
              </a:r>
              <a:r>
                <a:rPr lang="en-US" sz="2000" dirty="0">
                  <a:solidFill>
                    <a:srgbClr val="0000DD"/>
                  </a:solidFill>
                </a:rPr>
                <a:t>functions</a:t>
              </a:r>
            </a:p>
          </p:txBody>
        </p:sp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5727701" y="1676400"/>
              <a:ext cx="2706688" cy="5008563"/>
              <a:chOff x="3464" y="1152"/>
              <a:chExt cx="1705" cy="3155"/>
            </a:xfrm>
          </p:grpSpPr>
          <p:pic>
            <p:nvPicPr>
              <p:cNvPr id="7" name="Picture 12" descr="correl_asyeos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1152"/>
                <a:ext cx="1329" cy="29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Rectangle 13"/>
              <p:cNvSpPr>
                <a:spLocks noChangeArrowheads="1"/>
              </p:cNvSpPr>
              <p:nvPr/>
            </p:nvSpPr>
            <p:spPr bwMode="auto">
              <a:xfrm>
                <a:off x="4120" y="1244"/>
                <a:ext cx="945" cy="2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Text Box 14"/>
              <p:cNvSpPr txBox="1">
                <a:spLocks noChangeArrowheads="1"/>
              </p:cNvSpPr>
              <p:nvPr/>
            </p:nvSpPr>
            <p:spPr bwMode="auto">
              <a:xfrm>
                <a:off x="4068" y="1259"/>
                <a:ext cx="1049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600" b="1" dirty="0">
                    <a:solidFill>
                      <a:srgbClr val="0000CC"/>
                    </a:solidFill>
                  </a:rPr>
                  <a:t>neutron-neutron</a:t>
                </a:r>
              </a:p>
            </p:txBody>
          </p:sp>
          <p:sp>
            <p:nvSpPr>
              <p:cNvPr id="10" name="Rectangle 15"/>
              <p:cNvSpPr>
                <a:spLocks noChangeArrowheads="1"/>
              </p:cNvSpPr>
              <p:nvPr/>
            </p:nvSpPr>
            <p:spPr bwMode="auto">
              <a:xfrm>
                <a:off x="4703" y="2184"/>
                <a:ext cx="353" cy="1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16"/>
              <p:cNvSpPr>
                <a:spLocks noChangeArrowheads="1"/>
              </p:cNvSpPr>
              <p:nvPr/>
            </p:nvSpPr>
            <p:spPr bwMode="auto">
              <a:xfrm>
                <a:off x="4560" y="3072"/>
                <a:ext cx="288" cy="1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Text Box 17"/>
              <p:cNvSpPr txBox="1">
                <a:spLocks noChangeArrowheads="1"/>
              </p:cNvSpPr>
              <p:nvPr/>
            </p:nvSpPr>
            <p:spPr bwMode="auto">
              <a:xfrm>
                <a:off x="4198" y="2630"/>
                <a:ext cx="936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600" b="1" dirty="0">
                    <a:solidFill>
                      <a:srgbClr val="0000CC"/>
                    </a:solidFill>
                  </a:rPr>
                  <a:t>proton-proton</a:t>
                </a:r>
              </a:p>
            </p:txBody>
          </p:sp>
          <p:grpSp>
            <p:nvGrpSpPr>
              <p:cNvPr id="14" name="Group 19"/>
              <p:cNvGrpSpPr>
                <a:grpSpLocks/>
              </p:cNvGrpSpPr>
              <p:nvPr/>
            </p:nvGrpSpPr>
            <p:grpSpPr bwMode="auto">
              <a:xfrm>
                <a:off x="3662" y="2274"/>
                <a:ext cx="227" cy="828"/>
                <a:chOff x="3662" y="2274"/>
                <a:chExt cx="227" cy="828"/>
              </a:xfrm>
            </p:grpSpPr>
            <p:sp>
              <p:nvSpPr>
                <p:cNvPr id="25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3662" y="2948"/>
                  <a:ext cx="227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sz="1000"/>
                    <a:t>0.0</a:t>
                  </a:r>
                </a:p>
              </p:txBody>
            </p:sp>
            <p:sp>
              <p:nvSpPr>
                <p:cNvPr id="26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662" y="2726"/>
                  <a:ext cx="227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sz="1000"/>
                    <a:t>0.5</a:t>
                  </a:r>
                </a:p>
              </p:txBody>
            </p:sp>
            <p:sp>
              <p:nvSpPr>
                <p:cNvPr id="27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3662" y="2496"/>
                  <a:ext cx="227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sz="1000"/>
                    <a:t>1.0</a:t>
                  </a:r>
                </a:p>
              </p:txBody>
            </p:sp>
            <p:sp>
              <p:nvSpPr>
                <p:cNvPr id="28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662" y="2274"/>
                  <a:ext cx="227" cy="15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sz="1000"/>
                    <a:t>1.5</a:t>
                  </a:r>
                </a:p>
              </p:txBody>
            </p:sp>
          </p:grpSp>
          <p:sp>
            <p:nvSpPr>
              <p:cNvPr id="15" name="Text Box 24"/>
              <p:cNvSpPr txBox="1">
                <a:spLocks noChangeArrowheads="1"/>
              </p:cNvSpPr>
              <p:nvPr/>
            </p:nvSpPr>
            <p:spPr bwMode="auto">
              <a:xfrm>
                <a:off x="3728" y="3686"/>
                <a:ext cx="16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/>
                  <a:t>1</a:t>
                </a:r>
              </a:p>
            </p:txBody>
          </p:sp>
          <p:sp>
            <p:nvSpPr>
              <p:cNvPr id="16" name="Text Box 25"/>
              <p:cNvSpPr txBox="1">
                <a:spLocks noChangeArrowheads="1"/>
              </p:cNvSpPr>
              <p:nvPr/>
            </p:nvSpPr>
            <p:spPr bwMode="auto">
              <a:xfrm>
                <a:off x="3728" y="3464"/>
                <a:ext cx="16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/>
                  <a:t>2</a:t>
                </a:r>
              </a:p>
            </p:txBody>
          </p:sp>
          <p:sp>
            <p:nvSpPr>
              <p:cNvPr id="17" name="Text Box 26"/>
              <p:cNvSpPr txBox="1">
                <a:spLocks noChangeArrowheads="1"/>
              </p:cNvSpPr>
              <p:nvPr/>
            </p:nvSpPr>
            <p:spPr bwMode="auto">
              <a:xfrm>
                <a:off x="3728" y="3234"/>
                <a:ext cx="16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/>
                  <a:t>3</a:t>
                </a:r>
              </a:p>
            </p:txBody>
          </p:sp>
          <p:sp>
            <p:nvSpPr>
              <p:cNvPr id="18" name="Text Box 27"/>
              <p:cNvSpPr txBox="1">
                <a:spLocks noChangeArrowheads="1"/>
              </p:cNvSpPr>
              <p:nvPr/>
            </p:nvSpPr>
            <p:spPr bwMode="auto">
              <a:xfrm>
                <a:off x="3728" y="3012"/>
                <a:ext cx="16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/>
                  <a:t>4</a:t>
                </a:r>
              </a:p>
            </p:txBody>
          </p:sp>
          <p:sp>
            <p:nvSpPr>
              <p:cNvPr id="19" name="Text Box 28"/>
              <p:cNvSpPr txBox="1">
                <a:spLocks noChangeArrowheads="1"/>
              </p:cNvSpPr>
              <p:nvPr/>
            </p:nvSpPr>
            <p:spPr bwMode="auto">
              <a:xfrm>
                <a:off x="3728" y="2150"/>
                <a:ext cx="16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/>
                  <a:t>1</a:t>
                </a:r>
              </a:p>
            </p:txBody>
          </p:sp>
          <p:sp>
            <p:nvSpPr>
              <p:cNvPr id="20" name="Text Box 29"/>
              <p:cNvSpPr txBox="1">
                <a:spLocks noChangeArrowheads="1"/>
              </p:cNvSpPr>
              <p:nvPr/>
            </p:nvSpPr>
            <p:spPr bwMode="auto">
              <a:xfrm>
                <a:off x="3728" y="1928"/>
                <a:ext cx="16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/>
                  <a:t>3</a:t>
                </a:r>
              </a:p>
            </p:txBody>
          </p:sp>
          <p:sp>
            <p:nvSpPr>
              <p:cNvPr id="21" name="Text Box 30"/>
              <p:cNvSpPr txBox="1">
                <a:spLocks noChangeArrowheads="1"/>
              </p:cNvSpPr>
              <p:nvPr/>
            </p:nvSpPr>
            <p:spPr bwMode="auto">
              <a:xfrm>
                <a:off x="3728" y="1718"/>
                <a:ext cx="16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/>
                  <a:t>5</a:t>
                </a:r>
              </a:p>
            </p:txBody>
          </p:sp>
          <p:sp>
            <p:nvSpPr>
              <p:cNvPr id="22" name="Text Box 31"/>
              <p:cNvSpPr txBox="1">
                <a:spLocks noChangeArrowheads="1"/>
              </p:cNvSpPr>
              <p:nvPr/>
            </p:nvSpPr>
            <p:spPr bwMode="auto">
              <a:xfrm>
                <a:off x="3728" y="1508"/>
                <a:ext cx="160" cy="1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1000"/>
                  <a:t>7</a:t>
                </a:r>
              </a:p>
            </p:txBody>
          </p:sp>
          <p:sp>
            <p:nvSpPr>
              <p:cNvPr id="23" name="Text Box 32"/>
              <p:cNvSpPr txBox="1">
                <a:spLocks noChangeArrowheads="1"/>
              </p:cNvSpPr>
              <p:nvPr/>
            </p:nvSpPr>
            <p:spPr bwMode="auto">
              <a:xfrm>
                <a:off x="4120" y="4055"/>
                <a:ext cx="77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2000" dirty="0"/>
                  <a:t>q (MeV/c)</a:t>
                </a:r>
              </a:p>
            </p:txBody>
          </p:sp>
          <p:sp>
            <p:nvSpPr>
              <p:cNvPr id="24" name="Text Box 33"/>
              <p:cNvSpPr txBox="1">
                <a:spLocks noChangeArrowheads="1"/>
              </p:cNvSpPr>
              <p:nvPr/>
            </p:nvSpPr>
            <p:spPr bwMode="auto">
              <a:xfrm rot="16200000">
                <a:off x="3315" y="2403"/>
                <a:ext cx="549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sz="2000" dirty="0"/>
                  <a:t>1+R(q)</a:t>
                </a:r>
              </a:p>
            </p:txBody>
          </p:sp>
          <p:sp>
            <p:nvSpPr>
              <p:cNvPr id="13" name="Text Box 18"/>
              <p:cNvSpPr txBox="1">
                <a:spLocks noChangeArrowheads="1"/>
              </p:cNvSpPr>
              <p:nvPr/>
            </p:nvSpPr>
            <p:spPr bwMode="auto">
              <a:xfrm>
                <a:off x="4172" y="3273"/>
                <a:ext cx="971" cy="2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eaLnBrk="1" hangingPunct="1">
                  <a:spcBef>
                    <a:spcPct val="50000"/>
                  </a:spcBef>
                </a:pPr>
                <a:r>
                  <a:rPr lang="en-US" sz="1600" b="1" dirty="0">
                    <a:solidFill>
                      <a:srgbClr val="0000CC"/>
                    </a:solidFill>
                  </a:rPr>
                  <a:t>proton-neutron</a:t>
                </a:r>
              </a:p>
            </p:txBody>
          </p:sp>
        </p:grpSp>
        <p:sp>
          <p:nvSpPr>
            <p:cNvPr id="37" name="Rectangle 15"/>
            <p:cNvSpPr>
              <a:spLocks noChangeArrowheads="1"/>
            </p:cNvSpPr>
            <p:nvPr/>
          </p:nvSpPr>
          <p:spPr bwMode="auto">
            <a:xfrm>
              <a:off x="7717623" y="4844256"/>
              <a:ext cx="560388" cy="274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2633137" y="2574925"/>
            <a:ext cx="10121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Asy</a:t>
            </a:r>
            <a:r>
              <a:rPr lang="en-US" b="1" dirty="0" smtClean="0"/>
              <a:t>-soft</a:t>
            </a:r>
            <a:endParaRPr lang="en-US" b="1" dirty="0"/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2633137" y="2944257"/>
            <a:ext cx="403286" cy="31646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382845" y="3247468"/>
            <a:ext cx="403286" cy="316468"/>
          </a:xfrm>
          <a:prstGeom prst="line">
            <a:avLst/>
          </a:prstGeom>
          <a:ln>
            <a:solidFill>
              <a:srgbClr val="CD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250825" y="5240505"/>
            <a:ext cx="3315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400" dirty="0"/>
              <a:t>Lie-Wen Chen et al., PRL (2003</a:t>
            </a:r>
            <a:r>
              <a:rPr lang="da-DK" sz="1400" dirty="0" smtClean="0"/>
              <a:t>); </a:t>
            </a:r>
            <a:r>
              <a:rPr lang="da-DK" sz="1400" dirty="0"/>
              <a:t>PRC(2005)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6050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772400" cy="1143000"/>
          </a:xfrm>
        </p:spPr>
        <p:txBody>
          <a:bodyPr/>
          <a:lstStyle/>
          <a:p>
            <a:r>
              <a:rPr lang="en-GB" sz="4000" dirty="0">
                <a:solidFill>
                  <a:srgbClr val="990033"/>
                </a:solidFill>
              </a:rPr>
              <a:t>Imaging and </a:t>
            </a:r>
            <a:r>
              <a:rPr lang="en-GB" sz="4000" dirty="0" smtClean="0">
                <a:solidFill>
                  <a:srgbClr val="990033"/>
                </a:solidFill>
              </a:rPr>
              <a:t>transport models</a:t>
            </a:r>
            <a:endParaRPr lang="en-GB" sz="4000" dirty="0">
              <a:solidFill>
                <a:srgbClr val="990033"/>
              </a:solidFill>
            </a:endParaRPr>
          </a:p>
        </p:txBody>
      </p:sp>
      <p:grpSp>
        <p:nvGrpSpPr>
          <p:cNvPr id="69606" name="Group 998"/>
          <p:cNvGrpSpPr>
            <a:grpSpLocks/>
          </p:cNvGrpSpPr>
          <p:nvPr/>
        </p:nvGrpSpPr>
        <p:grpSpPr bwMode="auto">
          <a:xfrm>
            <a:off x="76200" y="498475"/>
            <a:ext cx="8610601" cy="6359525"/>
            <a:chOff x="48" y="314"/>
            <a:chExt cx="5424" cy="4006"/>
          </a:xfrm>
        </p:grpSpPr>
        <p:grpSp>
          <p:nvGrpSpPr>
            <p:cNvPr id="68617" name="Group 9"/>
            <p:cNvGrpSpPr>
              <a:grpSpLocks/>
            </p:cNvGrpSpPr>
            <p:nvPr/>
          </p:nvGrpSpPr>
          <p:grpSpPr bwMode="auto">
            <a:xfrm>
              <a:off x="48" y="314"/>
              <a:ext cx="1975" cy="4006"/>
              <a:chOff x="89" y="345"/>
              <a:chExt cx="1975" cy="4006"/>
            </a:xfrm>
          </p:grpSpPr>
          <p:pic>
            <p:nvPicPr>
              <p:cNvPr id="68612" name="Picture 4" descr="fig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" y="552"/>
                <a:ext cx="1975" cy="376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8613" name="Text Box 5"/>
              <p:cNvSpPr txBox="1">
                <a:spLocks noChangeArrowheads="1"/>
              </p:cNvSpPr>
              <p:nvPr/>
            </p:nvSpPr>
            <p:spPr bwMode="auto">
              <a:xfrm>
                <a:off x="648" y="345"/>
                <a:ext cx="984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800"/>
                  <a:t>Ar+Sc central</a:t>
                </a:r>
              </a:p>
            </p:txBody>
          </p:sp>
          <p:sp>
            <p:nvSpPr>
              <p:cNvPr id="68615" name="Text Box 7"/>
              <p:cNvSpPr txBox="1">
                <a:spLocks noChangeArrowheads="1"/>
              </p:cNvSpPr>
              <p:nvPr/>
            </p:nvSpPr>
            <p:spPr bwMode="auto">
              <a:xfrm>
                <a:off x="1051" y="4139"/>
                <a:ext cx="1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600"/>
                  <a:t>e</a:t>
                </a:r>
                <a:endParaRPr lang="en-GB"/>
              </a:p>
            </p:txBody>
          </p:sp>
          <p:sp>
            <p:nvSpPr>
              <p:cNvPr id="68616" name="Text Box 8"/>
              <p:cNvSpPr txBox="1">
                <a:spLocks noChangeArrowheads="1"/>
              </p:cNvSpPr>
              <p:nvPr/>
            </p:nvSpPr>
            <p:spPr bwMode="auto">
              <a:xfrm>
                <a:off x="773" y="4128"/>
                <a:ext cx="187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600"/>
                  <a:t>q</a:t>
                </a:r>
                <a:endParaRPr lang="en-GB"/>
              </a:p>
            </p:txBody>
          </p:sp>
        </p:grpSp>
        <p:sp>
          <p:nvSpPr>
            <p:cNvPr id="69598" name="Text Box 990"/>
            <p:cNvSpPr txBox="1">
              <a:spLocks noChangeArrowheads="1"/>
            </p:cNvSpPr>
            <p:nvPr/>
          </p:nvSpPr>
          <p:spPr bwMode="auto">
            <a:xfrm>
              <a:off x="3003" y="4099"/>
              <a:ext cx="246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dirty="0"/>
                <a:t>G. Verde et al., Phys. Rev. C67, 034606 (2003)</a:t>
              </a:r>
            </a:p>
          </p:txBody>
        </p:sp>
      </p:grpSp>
      <p:sp>
        <p:nvSpPr>
          <p:cNvPr id="69607" name="Text Box 999"/>
          <p:cNvSpPr txBox="1">
            <a:spLocks noChangeArrowheads="1"/>
          </p:cNvSpPr>
          <p:nvPr/>
        </p:nvSpPr>
        <p:spPr bwMode="auto">
          <a:xfrm>
            <a:off x="1044575" y="5638800"/>
            <a:ext cx="1774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/>
              <a:t>Handzy, Lisa (1994)</a:t>
            </a:r>
            <a:endParaRPr lang="en-GB"/>
          </a:p>
        </p:txBody>
      </p:sp>
      <p:grpSp>
        <p:nvGrpSpPr>
          <p:cNvPr id="69610" name="Group 1002"/>
          <p:cNvGrpSpPr>
            <a:grpSpLocks/>
          </p:cNvGrpSpPr>
          <p:nvPr/>
        </p:nvGrpSpPr>
        <p:grpSpPr bwMode="auto">
          <a:xfrm>
            <a:off x="1676400" y="827088"/>
            <a:ext cx="7010400" cy="5611813"/>
            <a:chOff x="1056" y="521"/>
            <a:chExt cx="4416" cy="3535"/>
          </a:xfrm>
        </p:grpSpPr>
        <p:sp>
          <p:nvSpPr>
            <p:cNvPr id="69601" name="Text Box 993"/>
            <p:cNvSpPr txBox="1">
              <a:spLocks noChangeArrowheads="1"/>
            </p:cNvSpPr>
            <p:nvPr/>
          </p:nvSpPr>
          <p:spPr bwMode="auto">
            <a:xfrm>
              <a:off x="2133" y="521"/>
              <a:ext cx="3339" cy="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dirty="0">
                  <a:solidFill>
                    <a:srgbClr val="0033CC"/>
                  </a:solidFill>
                </a:rPr>
                <a:t>Imaged </a:t>
              </a:r>
              <a:r>
                <a:rPr lang="en-GB" i="1" dirty="0">
                  <a:solidFill>
                    <a:srgbClr val="0033CC"/>
                  </a:solidFill>
                </a:rPr>
                <a:t>S(r) </a:t>
              </a:r>
              <a:r>
                <a:rPr lang="en-GB" i="1" dirty="0" err="1">
                  <a:solidFill>
                    <a:srgbClr val="0033CC"/>
                  </a:solidFill>
                </a:rPr>
                <a:t>vs</a:t>
              </a:r>
              <a:r>
                <a:rPr lang="en-GB" i="1" dirty="0">
                  <a:solidFill>
                    <a:srgbClr val="0033CC"/>
                  </a:solidFill>
                </a:rPr>
                <a:t> BUU S(r</a:t>
              </a:r>
              <a:r>
                <a:rPr lang="en-GB" i="1" dirty="0" smtClean="0">
                  <a:solidFill>
                    <a:srgbClr val="0033CC"/>
                  </a:solidFill>
                </a:rPr>
                <a:t>)</a:t>
              </a:r>
            </a:p>
            <a:p>
              <a:pPr>
                <a:spcBef>
                  <a:spcPct val="50000"/>
                </a:spcBef>
              </a:pPr>
              <a:r>
                <a:rPr lang="en-GB" i="1" dirty="0" smtClean="0">
                  <a:solidFill>
                    <a:srgbClr val="0033CC"/>
                  </a:solidFill>
                </a:rPr>
                <a:t>BUU cannot handle properly long-lived secondary emissions…</a:t>
              </a:r>
            </a:p>
            <a:p>
              <a:pPr>
                <a:spcBef>
                  <a:spcPct val="50000"/>
                </a:spcBef>
              </a:pPr>
              <a:r>
                <a:rPr lang="en-GB" i="1" dirty="0" smtClean="0">
                  <a:solidFill>
                    <a:srgbClr val="0033CC"/>
                  </a:solidFill>
                </a:rPr>
                <a:t>Renormalize BUU sources using imaged S(r)</a:t>
              </a:r>
            </a:p>
          </p:txBody>
        </p:sp>
        <p:grpSp>
          <p:nvGrpSpPr>
            <p:cNvPr id="69609" name="Group 1001"/>
            <p:cNvGrpSpPr>
              <a:grpSpLocks/>
            </p:cNvGrpSpPr>
            <p:nvPr/>
          </p:nvGrpSpPr>
          <p:grpSpPr bwMode="auto">
            <a:xfrm>
              <a:off x="1056" y="1344"/>
              <a:ext cx="4296" cy="2712"/>
              <a:chOff x="1056" y="1344"/>
              <a:chExt cx="4296" cy="2712"/>
            </a:xfrm>
          </p:grpSpPr>
          <p:grpSp>
            <p:nvGrpSpPr>
              <p:cNvPr id="69604" name="Group 996"/>
              <p:cNvGrpSpPr>
                <a:grpSpLocks/>
              </p:cNvGrpSpPr>
              <p:nvPr/>
            </p:nvGrpSpPr>
            <p:grpSpPr bwMode="auto">
              <a:xfrm>
                <a:off x="1056" y="1344"/>
                <a:ext cx="4128" cy="2451"/>
                <a:chOff x="1104" y="1152"/>
                <a:chExt cx="4608" cy="3038"/>
              </a:xfrm>
            </p:grpSpPr>
            <p:sp>
              <p:nvSpPr>
                <p:cNvPr id="69594" name="Text Box 986"/>
                <p:cNvSpPr txBox="1">
                  <a:spLocks noChangeArrowheads="1"/>
                </p:cNvSpPr>
                <p:nvPr/>
              </p:nvSpPr>
              <p:spPr bwMode="auto">
                <a:xfrm>
                  <a:off x="3638" y="1152"/>
                  <a:ext cx="1458" cy="35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/>
                    <a:t>E/A=120 MeV</a:t>
                  </a:r>
                </a:p>
              </p:txBody>
            </p:sp>
            <p:grpSp>
              <p:nvGrpSpPr>
                <p:cNvPr id="69603" name="Group 995"/>
                <p:cNvGrpSpPr>
                  <a:grpSpLocks/>
                </p:cNvGrpSpPr>
                <p:nvPr/>
              </p:nvGrpSpPr>
              <p:grpSpPr bwMode="auto">
                <a:xfrm>
                  <a:off x="1104" y="1447"/>
                  <a:ext cx="4608" cy="2743"/>
                  <a:chOff x="1104" y="1447"/>
                  <a:chExt cx="4608" cy="2743"/>
                </a:xfrm>
              </p:grpSpPr>
              <p:grpSp>
                <p:nvGrpSpPr>
                  <p:cNvPr id="69582" name="Group 97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738" y="1447"/>
                    <a:ext cx="2974" cy="2743"/>
                    <a:chOff x="3012" y="1584"/>
                    <a:chExt cx="1983" cy="1826"/>
                  </a:xfrm>
                </p:grpSpPr>
                <p:pic>
                  <p:nvPicPr>
                    <p:cNvPr id="69583" name="Picture 975" descr="buu-vs-imaging-arsc120-lowpsum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217" y="1584"/>
                      <a:ext cx="1514" cy="165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69584" name="Text Box 976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3791" y="3219"/>
                      <a:ext cx="333" cy="19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eaLnBrk="1" hangingPunct="1"/>
                      <a:r>
                        <a:rPr lang="en-US" sz="1800" i="1">
                          <a:latin typeface="Times New Roman" charset="0"/>
                        </a:rPr>
                        <a:t>r (fm)</a:t>
                      </a:r>
                    </a:p>
                  </p:txBody>
                </p:sp>
                <p:sp>
                  <p:nvSpPr>
                    <p:cNvPr id="69585" name="Text Box 977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 rot="16200000">
                      <a:off x="2811" y="2289"/>
                      <a:ext cx="574" cy="17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>
                      <a:spAutoFit/>
                    </a:bodyPr>
                    <a:lstStyle/>
                    <a:p>
                      <a:pPr eaLnBrk="1" hangingPunct="1"/>
                      <a:r>
                        <a:rPr lang="en-US" sz="1800" i="1">
                          <a:latin typeface="Times New Roman" charset="0"/>
                        </a:rPr>
                        <a:t>S(r) (fm</a:t>
                      </a:r>
                      <a:r>
                        <a:rPr lang="en-US" sz="1800" i="1" baseline="30000">
                          <a:latin typeface="Times New Roman" charset="0"/>
                        </a:rPr>
                        <a:t>-3</a:t>
                      </a:r>
                      <a:r>
                        <a:rPr lang="en-US" sz="1800" i="1">
                          <a:latin typeface="Times New Roman" charset="0"/>
                        </a:rPr>
                        <a:t>)</a:t>
                      </a:r>
                    </a:p>
                  </p:txBody>
                </p:sp>
                <p:sp>
                  <p:nvSpPr>
                    <p:cNvPr id="69586" name="Text Box 978"/>
                    <p:cNvSpPr txBox="1">
                      <a:spLocks noChangeAspect="1" noChangeArrowheads="1"/>
                    </p:cNvSpPr>
                    <p:nvPr/>
                  </p:nvSpPr>
                  <p:spPr bwMode="auto">
                    <a:xfrm>
                      <a:off x="3863" y="1670"/>
                      <a:ext cx="937" cy="190"/>
                    </a:xfrm>
                    <a:prstGeom prst="rect">
                      <a:avLst/>
                    </a:prstGeom>
                    <a:solidFill>
                      <a:srgbClr val="66FF66"/>
                    </a:solid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pPr eaLnBrk="1" hangingPunct="1"/>
                      <a:r>
                        <a:rPr lang="en-US" sz="1800">
                          <a:latin typeface="Times New Roman" charset="0"/>
                        </a:rPr>
                        <a:t>Imaging Data</a:t>
                      </a:r>
                    </a:p>
                  </p:txBody>
                </p:sp>
                <p:sp>
                  <p:nvSpPr>
                    <p:cNvPr id="69587" name="Line 97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553" y="1880"/>
                      <a:ext cx="436" cy="105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9588" name="Group 98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3840" y="2112"/>
                      <a:ext cx="1155" cy="566"/>
                      <a:chOff x="3837" y="2086"/>
                      <a:chExt cx="1155" cy="566"/>
                    </a:xfrm>
                  </p:grpSpPr>
                  <p:sp>
                    <p:nvSpPr>
                      <p:cNvPr id="69589" name="Text Box 981"/>
                      <p:cNvSpPr txBox="1"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086" y="2477"/>
                        <a:ext cx="635" cy="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/>
                      <a:p>
                        <a:pPr eaLnBrk="1" hangingPunct="1"/>
                        <a:r>
                          <a:rPr lang="en-US" sz="1600">
                            <a:latin typeface="Times New Roman" charset="0"/>
                          </a:rPr>
                          <a:t>BUU free </a:t>
                        </a:r>
                        <a:r>
                          <a:rPr lang="en-US" sz="1600">
                            <a:latin typeface="Symbol" charset="0"/>
                          </a:rPr>
                          <a:t>s</a:t>
                        </a:r>
                        <a:r>
                          <a:rPr lang="en-US" sz="1600" baseline="-25000">
                            <a:latin typeface="Times New Roman" charset="0"/>
                          </a:rPr>
                          <a:t>NN</a:t>
                        </a:r>
                      </a:p>
                    </p:txBody>
                  </p:sp>
                  <p:sp>
                    <p:nvSpPr>
                      <p:cNvPr id="69590" name="Text Box 982"/>
                      <p:cNvSpPr txBox="1"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086" y="2289"/>
                        <a:ext cx="609" cy="1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 wrap="none">
                        <a:spAutoFit/>
                      </a:bodyPr>
                      <a:lstStyle/>
                      <a:p>
                        <a:pPr eaLnBrk="1" hangingPunct="1"/>
                        <a:r>
                          <a:rPr lang="en-US" sz="1600">
                            <a:solidFill>
                              <a:srgbClr val="CC0000"/>
                            </a:solidFill>
                            <a:latin typeface="Times New Roman" charset="0"/>
                          </a:rPr>
                          <a:t>BUU red </a:t>
                        </a:r>
                        <a:r>
                          <a:rPr lang="en-US" sz="1600">
                            <a:solidFill>
                              <a:srgbClr val="CC0000"/>
                            </a:solidFill>
                            <a:latin typeface="Symbol" charset="0"/>
                          </a:rPr>
                          <a:t>s</a:t>
                        </a:r>
                        <a:r>
                          <a:rPr lang="en-US" sz="1600" baseline="-25000">
                            <a:solidFill>
                              <a:srgbClr val="CC0000"/>
                            </a:solidFill>
                            <a:latin typeface="Times New Roman" charset="0"/>
                          </a:rPr>
                          <a:t>NN</a:t>
                        </a:r>
                      </a:p>
                    </p:txBody>
                  </p:sp>
                  <p:sp>
                    <p:nvSpPr>
                      <p:cNvPr id="69591" name="Line 98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37" y="2400"/>
                        <a:ext cx="235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CC0000"/>
                        </a:solidFill>
                        <a:prstDash val="dash"/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9592" name="Line 98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3837" y="2592"/>
                        <a:ext cx="235" cy="0"/>
                      </a:xfrm>
                      <a:prstGeom prst="line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69593" name="Text Box 985"/>
                      <p:cNvSpPr txBox="1"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091" y="2086"/>
                        <a:ext cx="901" cy="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pPr eaLnBrk="1" hangingPunct="1"/>
                        <a:r>
                          <a:rPr lang="en-US" sz="1600">
                            <a:latin typeface="Times New Roman" charset="0"/>
                          </a:rPr>
                          <a:t>Models</a:t>
                        </a:r>
                      </a:p>
                    </p:txBody>
                  </p:sp>
                </p:grpSp>
              </p:grpSp>
              <p:sp>
                <p:nvSpPr>
                  <p:cNvPr id="69595" name="Line 987"/>
                  <p:cNvSpPr>
                    <a:spLocks noChangeShapeType="1"/>
                  </p:cNvSpPr>
                  <p:nvPr/>
                </p:nvSpPr>
                <p:spPr bwMode="auto">
                  <a:xfrm>
                    <a:off x="1104" y="2208"/>
                    <a:ext cx="1488" cy="592"/>
                  </a:xfrm>
                  <a:prstGeom prst="line">
                    <a:avLst/>
                  </a:prstGeom>
                  <a:noFill/>
                  <a:ln w="57150">
                    <a:solidFill>
                      <a:srgbClr val="0066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69608" name="Text Box 1000"/>
              <p:cNvSpPr txBox="1">
                <a:spLocks noChangeArrowheads="1"/>
              </p:cNvSpPr>
              <p:nvPr/>
            </p:nvSpPr>
            <p:spPr bwMode="auto">
              <a:xfrm>
                <a:off x="2520" y="3768"/>
                <a:ext cx="2832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dirty="0"/>
                  <a:t>Source shape sensitive to </a:t>
                </a:r>
                <a:r>
                  <a:rPr lang="en-GB" dirty="0">
                    <a:latin typeface="Symbol" charset="0"/>
                    <a:sym typeface="Symbol" charset="0"/>
                  </a:rPr>
                  <a:t></a:t>
                </a:r>
                <a:r>
                  <a:rPr lang="en-GB" baseline="-25000" dirty="0"/>
                  <a:t>NN</a:t>
                </a:r>
                <a:endParaRPr lang="en-GB" dirty="0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020385" y="4483185"/>
            <a:ext cx="1563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Handzy</a:t>
            </a:r>
            <a:r>
              <a:rPr lang="en-US" sz="1400" dirty="0" smtClean="0"/>
              <a:t> et al., MSU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99191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2450"/>
            <a:ext cx="9144000" cy="792854"/>
          </a:xfrm>
        </p:spPr>
        <p:txBody>
          <a:bodyPr>
            <a:normAutofit/>
          </a:bodyPr>
          <a:lstStyle/>
          <a:p>
            <a:r>
              <a:rPr lang="it-IT" sz="3600" dirty="0" err="1" smtClean="0">
                <a:solidFill>
                  <a:srgbClr val="A80000"/>
                </a:solidFill>
              </a:rPr>
              <a:t>pp</a:t>
            </a:r>
            <a:r>
              <a:rPr lang="it-IT" sz="3600" dirty="0" smtClean="0">
                <a:solidFill>
                  <a:srgbClr val="A80000"/>
                </a:solidFill>
              </a:rPr>
              <a:t> </a:t>
            </a:r>
            <a:r>
              <a:rPr lang="it-IT" sz="3600" dirty="0" err="1" smtClean="0">
                <a:solidFill>
                  <a:srgbClr val="A80000"/>
                </a:solidFill>
              </a:rPr>
              <a:t>systematics</a:t>
            </a:r>
            <a:r>
              <a:rPr lang="it-IT" sz="3600" dirty="0" smtClean="0">
                <a:solidFill>
                  <a:srgbClr val="A80000"/>
                </a:solidFill>
              </a:rPr>
              <a:t> </a:t>
            </a:r>
            <a:r>
              <a:rPr lang="it-IT" sz="3600" dirty="0">
                <a:solidFill>
                  <a:srgbClr val="A80000"/>
                </a:solidFill>
              </a:rPr>
              <a:t>in </a:t>
            </a:r>
            <a:r>
              <a:rPr lang="it-IT" sz="3600" dirty="0" err="1">
                <a:solidFill>
                  <a:srgbClr val="A80000"/>
                </a:solidFill>
              </a:rPr>
              <a:t>central</a:t>
            </a:r>
            <a:r>
              <a:rPr lang="it-IT" sz="3600" dirty="0">
                <a:solidFill>
                  <a:srgbClr val="A80000"/>
                </a:solidFill>
              </a:rPr>
              <a:t> </a:t>
            </a:r>
            <a:r>
              <a:rPr lang="it-IT" sz="3600" dirty="0" err="1">
                <a:solidFill>
                  <a:srgbClr val="A80000"/>
                </a:solidFill>
              </a:rPr>
              <a:t>collisions</a:t>
            </a:r>
            <a:endParaRPr lang="it-IT" sz="3600" dirty="0">
              <a:solidFill>
                <a:srgbClr val="A80000"/>
              </a:solidFill>
            </a:endParaRPr>
          </a:p>
        </p:txBody>
      </p:sp>
      <p:sp>
        <p:nvSpPr>
          <p:cNvPr id="313851" name="Text Box 507"/>
          <p:cNvSpPr txBox="1">
            <a:spLocks noChangeArrowheads="1"/>
          </p:cNvSpPr>
          <p:nvPr/>
        </p:nvSpPr>
        <p:spPr bwMode="auto">
          <a:xfrm>
            <a:off x="216177" y="6285756"/>
            <a:ext cx="87488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95263" indent="-1952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>
              <a:spcBef>
                <a:spcPct val="50000"/>
              </a:spcBef>
            </a:pPr>
            <a:r>
              <a:rPr lang="en-GB" sz="2000" b="1" dirty="0" smtClean="0">
                <a:solidFill>
                  <a:srgbClr val="A80000"/>
                </a:solidFill>
              </a:rPr>
              <a:t>Source size does not charge with </a:t>
            </a:r>
            <a:r>
              <a:rPr lang="en-GB" sz="2000" b="1" dirty="0" err="1" smtClean="0">
                <a:solidFill>
                  <a:srgbClr val="A80000"/>
                </a:solidFill>
              </a:rPr>
              <a:t>E</a:t>
            </a:r>
            <a:r>
              <a:rPr lang="en-GB" sz="2000" b="1" baseline="-25000" dirty="0" err="1" smtClean="0">
                <a:solidFill>
                  <a:srgbClr val="A80000"/>
                </a:solidFill>
              </a:rPr>
              <a:t>beam</a:t>
            </a:r>
            <a:r>
              <a:rPr lang="en-GB" sz="2000" b="1" dirty="0" smtClean="0">
                <a:solidFill>
                  <a:srgbClr val="A80000"/>
                </a:solidFill>
              </a:rPr>
              <a:t>: probing the dynamical stage?</a:t>
            </a:r>
            <a:endParaRPr lang="en-GB" sz="2000" b="1" baseline="-25000" dirty="0">
              <a:solidFill>
                <a:srgbClr val="A8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068305" y="814784"/>
            <a:ext cx="2809542" cy="5334000"/>
            <a:chOff x="5918893" y="914400"/>
            <a:chExt cx="2809542" cy="5334000"/>
          </a:xfrm>
        </p:grpSpPr>
        <p:grpSp>
          <p:nvGrpSpPr>
            <p:cNvPr id="505" name="Group 504"/>
            <p:cNvGrpSpPr/>
            <p:nvPr/>
          </p:nvGrpSpPr>
          <p:grpSpPr>
            <a:xfrm>
              <a:off x="5968697" y="1229935"/>
              <a:ext cx="2618921" cy="4613275"/>
              <a:chOff x="6597650" y="2209800"/>
              <a:chExt cx="2241550" cy="4267201"/>
            </a:xfrm>
          </p:grpSpPr>
          <p:pic>
            <p:nvPicPr>
              <p:cNvPr id="506" name="Picture 40" descr="pic_buu_n06_al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7650" y="2209800"/>
                <a:ext cx="2241550" cy="4267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7" name="Text Box 41"/>
              <p:cNvSpPr txBox="1">
                <a:spLocks noChangeArrowheads="1"/>
              </p:cNvSpPr>
              <p:nvPr/>
            </p:nvSpPr>
            <p:spPr bwMode="auto">
              <a:xfrm>
                <a:off x="7239000" y="2362200"/>
                <a:ext cx="14478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800"/>
                  <a:t>Kr+Nb  BUU</a:t>
                </a:r>
              </a:p>
            </p:txBody>
          </p:sp>
          <p:sp>
            <p:nvSpPr>
              <p:cNvPr id="508" name="Text Box 42"/>
              <p:cNvSpPr txBox="1">
                <a:spLocks noChangeArrowheads="1"/>
              </p:cNvSpPr>
              <p:nvPr/>
            </p:nvSpPr>
            <p:spPr bwMode="auto">
              <a:xfrm>
                <a:off x="7239000" y="4343400"/>
                <a:ext cx="1422400" cy="366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800" dirty="0" err="1"/>
                  <a:t>Ar+Sc</a:t>
                </a:r>
                <a:r>
                  <a:rPr lang="en-GB" sz="1800" dirty="0"/>
                  <a:t>  BUU</a:t>
                </a:r>
              </a:p>
            </p:txBody>
          </p:sp>
          <p:sp>
            <p:nvSpPr>
              <p:cNvPr id="509" name="Text Box 43"/>
              <p:cNvSpPr txBox="1">
                <a:spLocks noChangeArrowheads="1"/>
              </p:cNvSpPr>
              <p:nvPr/>
            </p:nvSpPr>
            <p:spPr bwMode="auto">
              <a:xfrm>
                <a:off x="7239000" y="2679700"/>
                <a:ext cx="1449388" cy="825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600" dirty="0">
                    <a:solidFill>
                      <a:srgbClr val="FF0000"/>
                    </a:solidFill>
                  </a:rPr>
                  <a:t>E/A=120 MeV</a:t>
                </a:r>
              </a:p>
              <a:p>
                <a:r>
                  <a:rPr lang="en-GB" sz="1600" dirty="0">
                    <a:solidFill>
                      <a:srgbClr val="0033FF"/>
                    </a:solidFill>
                  </a:rPr>
                  <a:t>        100 MeV</a:t>
                </a:r>
              </a:p>
              <a:p>
                <a:r>
                  <a:rPr lang="en-GB" sz="1600" dirty="0">
                    <a:solidFill>
                      <a:srgbClr val="33CC00"/>
                    </a:solidFill>
                  </a:rPr>
                  <a:t>          70 MeV</a:t>
                </a:r>
                <a:endParaRPr lang="en-GB" dirty="0">
                  <a:solidFill>
                    <a:srgbClr val="33CC00"/>
                  </a:solidFill>
                </a:endParaRPr>
              </a:p>
            </p:txBody>
          </p:sp>
          <p:sp>
            <p:nvSpPr>
              <p:cNvPr id="510" name="Text Box 44"/>
              <p:cNvSpPr txBox="1">
                <a:spLocks noChangeArrowheads="1"/>
              </p:cNvSpPr>
              <p:nvPr/>
            </p:nvSpPr>
            <p:spPr bwMode="auto">
              <a:xfrm>
                <a:off x="7239000" y="4676776"/>
                <a:ext cx="1449388" cy="5810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sz="1600">
                    <a:solidFill>
                      <a:srgbClr val="FF0000"/>
                    </a:solidFill>
                  </a:rPr>
                  <a:t>E/A=150 MeV</a:t>
                </a:r>
              </a:p>
              <a:p>
                <a:r>
                  <a:rPr lang="en-GB" sz="1600">
                    <a:solidFill>
                      <a:srgbClr val="0033FF"/>
                    </a:solidFill>
                  </a:rPr>
                  <a:t>        100 MeV</a:t>
                </a:r>
                <a:endParaRPr lang="en-GB">
                  <a:solidFill>
                    <a:srgbClr val="33CC00"/>
                  </a:solidFill>
                </a:endParaRPr>
              </a:p>
            </p:txBody>
          </p:sp>
        </p:grpSp>
        <p:sp>
          <p:nvSpPr>
            <p:cNvPr id="512" name="Rectangle 511"/>
            <p:cNvSpPr/>
            <p:nvPr/>
          </p:nvSpPr>
          <p:spPr>
            <a:xfrm>
              <a:off x="5918893" y="914400"/>
              <a:ext cx="2809542" cy="5334000"/>
            </a:xfrm>
            <a:prstGeom prst="rect">
              <a:avLst/>
            </a:prstGeom>
            <a:noFill/>
            <a:ln w="38100" cmpd="sng">
              <a:solidFill>
                <a:srgbClr val="0033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468992" y="914400"/>
              <a:ext cx="1774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0033CC"/>
                  </a:solidFill>
                </a:rPr>
                <a:t>BUU simulations</a:t>
              </a:r>
              <a:endParaRPr lang="en-US" b="1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74314" y="814784"/>
            <a:ext cx="5765000" cy="5334000"/>
            <a:chOff x="24902" y="914400"/>
            <a:chExt cx="5765000" cy="5334000"/>
          </a:xfrm>
        </p:grpSpPr>
        <p:pic>
          <p:nvPicPr>
            <p:cNvPr id="313347" name="Picture 3" descr="cor_pp_experimental-data_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13" y="990600"/>
              <a:ext cx="2757487" cy="5135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13349" name="Group 5"/>
            <p:cNvGrpSpPr>
              <a:grpSpLocks/>
            </p:cNvGrpSpPr>
            <p:nvPr/>
          </p:nvGrpSpPr>
          <p:grpSpPr bwMode="auto">
            <a:xfrm>
              <a:off x="2819401" y="1254125"/>
              <a:ext cx="2760663" cy="4918075"/>
              <a:chOff x="2773" y="790"/>
              <a:chExt cx="1739" cy="3098"/>
            </a:xfrm>
          </p:grpSpPr>
          <p:grpSp>
            <p:nvGrpSpPr>
              <p:cNvPr id="313350" name="Group 6"/>
              <p:cNvGrpSpPr>
                <a:grpSpLocks/>
              </p:cNvGrpSpPr>
              <p:nvPr/>
            </p:nvGrpSpPr>
            <p:grpSpPr bwMode="auto">
              <a:xfrm>
                <a:off x="2773" y="790"/>
                <a:ext cx="1739" cy="3098"/>
                <a:chOff x="2773" y="790"/>
                <a:chExt cx="1739" cy="3098"/>
              </a:xfrm>
            </p:grpSpPr>
            <p:pic>
              <p:nvPicPr>
                <p:cNvPr id="313351" name="Picture 7" descr="pic_imaging-sources_exp_all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00" y="790"/>
                  <a:ext cx="1512" cy="290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13352" name="Text Box 8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711" y="1378"/>
                  <a:ext cx="35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800"/>
                    <a:t>S(r)</a:t>
                  </a:r>
                  <a:endParaRPr lang="en-GB"/>
                </a:p>
              </p:txBody>
            </p:sp>
            <p:sp>
              <p:nvSpPr>
                <p:cNvPr id="313353" name="Text Box 9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743" y="2777"/>
                  <a:ext cx="356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800"/>
                    <a:t>S(r)</a:t>
                  </a:r>
                  <a:endParaRPr lang="en-GB"/>
                </a:p>
              </p:txBody>
            </p:sp>
            <p:sp>
              <p:nvSpPr>
                <p:cNvPr id="31335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3552" y="3657"/>
                  <a:ext cx="460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GB" sz="1800"/>
                    <a:t>r (fm)</a:t>
                  </a:r>
                </a:p>
              </p:txBody>
            </p:sp>
          </p:grpSp>
          <p:sp>
            <p:nvSpPr>
              <p:cNvPr id="313355" name="Text Box 11"/>
              <p:cNvSpPr txBox="1">
                <a:spLocks noChangeArrowheads="1"/>
              </p:cNvSpPr>
              <p:nvPr/>
            </p:nvSpPr>
            <p:spPr bwMode="auto">
              <a:xfrm>
                <a:off x="3409" y="970"/>
                <a:ext cx="106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chemeClr val="accent2"/>
                    </a:solidFill>
                  </a:rPr>
                  <a:t>Imaged sources</a:t>
                </a:r>
              </a:p>
            </p:txBody>
          </p:sp>
        </p:grpSp>
        <p:sp>
          <p:nvSpPr>
            <p:cNvPr id="313356" name="Line 12"/>
            <p:cNvSpPr>
              <a:spLocks noChangeShapeType="1"/>
            </p:cNvSpPr>
            <p:nvPr/>
          </p:nvSpPr>
          <p:spPr bwMode="auto">
            <a:xfrm>
              <a:off x="3429000" y="2743200"/>
              <a:ext cx="533400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3357" name="Line 13"/>
            <p:cNvSpPr>
              <a:spLocks noChangeShapeType="1"/>
            </p:cNvSpPr>
            <p:nvPr/>
          </p:nvSpPr>
          <p:spPr bwMode="auto">
            <a:xfrm>
              <a:off x="3429000" y="4953000"/>
              <a:ext cx="762000" cy="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4902" y="914400"/>
              <a:ext cx="5765000" cy="5334000"/>
            </a:xfrm>
            <a:prstGeom prst="rect">
              <a:avLst/>
            </a:prstGeom>
            <a:noFill/>
            <a:ln w="38100" cmpd="sng">
              <a:solidFill>
                <a:srgbClr val="CC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747084" y="921284"/>
              <a:ext cx="3166805" cy="369332"/>
              <a:chOff x="747084" y="921284"/>
              <a:chExt cx="3166805" cy="369332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747084" y="978148"/>
                <a:ext cx="1905065" cy="28914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947598" y="921284"/>
                <a:ext cx="19662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A80000"/>
                    </a:solidFill>
                  </a:rPr>
                  <a:t>Experimental Data</a:t>
                </a:r>
                <a:endParaRPr lang="en-US" b="1" dirty="0">
                  <a:solidFill>
                    <a:srgbClr val="A8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7044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3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85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011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A80000"/>
                </a:solidFill>
              </a:rPr>
              <a:t>Proton emissions in BUU</a:t>
            </a:r>
            <a:endParaRPr lang="en-US" dirty="0">
              <a:solidFill>
                <a:srgbClr val="A8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577" y="1330476"/>
            <a:ext cx="855411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33CC"/>
                </a:solidFill>
              </a:rPr>
              <a:t>Can we find a measurable quantity that would allow us to isolate protons emitted at the early dynamical stage?</a:t>
            </a:r>
            <a:r>
              <a:rPr lang="en-US" sz="2000" dirty="0" smtClean="0"/>
              <a:t> </a:t>
            </a:r>
          </a:p>
          <a:p>
            <a:r>
              <a:rPr lang="en-US" sz="2000" dirty="0" smtClean="0"/>
              <a:t>If yes:</a:t>
            </a:r>
          </a:p>
          <a:p>
            <a:r>
              <a:rPr lang="en-US" sz="2000" dirty="0">
                <a:sym typeface="Wingdings"/>
              </a:rPr>
              <a:t>	</a:t>
            </a:r>
            <a:r>
              <a:rPr lang="en-US" sz="2000" dirty="0" smtClean="0">
                <a:sym typeface="Wingdings"/>
              </a:rPr>
              <a:t> reduce contaminations by long-lived emissions</a:t>
            </a:r>
          </a:p>
          <a:p>
            <a:r>
              <a:rPr lang="en-US" sz="2000" dirty="0">
                <a:sym typeface="Wingdings"/>
              </a:rPr>
              <a:t>	</a:t>
            </a:r>
            <a:r>
              <a:rPr lang="en-US" sz="2000" dirty="0" smtClean="0">
                <a:sym typeface="Wingdings"/>
              </a:rPr>
              <a:t> improve comparisons to transport models: relevant to </a:t>
            </a:r>
            <a:r>
              <a:rPr lang="en-US" sz="2000" dirty="0" err="1" smtClean="0">
                <a:sym typeface="Wingdings"/>
              </a:rPr>
              <a:t>E</a:t>
            </a:r>
            <a:r>
              <a:rPr lang="en-US" sz="2000" baseline="-25000" dirty="0" err="1" smtClean="0">
                <a:sym typeface="Wingdings"/>
              </a:rPr>
              <a:t>sym</a:t>
            </a:r>
            <a:r>
              <a:rPr lang="en-US" sz="2000" dirty="0" smtClean="0">
                <a:sym typeface="Wingdings"/>
              </a:rPr>
              <a:t>(</a:t>
            </a:r>
            <a:r>
              <a:rPr lang="en-US" sz="2000" dirty="0" err="1" smtClean="0">
                <a:sym typeface="Wingdings"/>
              </a:rPr>
              <a:t>ρ</a:t>
            </a:r>
            <a:r>
              <a:rPr lang="en-US" sz="2000" dirty="0" smtClean="0">
                <a:sym typeface="Wingdings"/>
              </a:rPr>
              <a:t>) and </a:t>
            </a:r>
            <a:r>
              <a:rPr lang="en-US" sz="2000" dirty="0" err="1" smtClean="0">
                <a:sym typeface="Wingdings"/>
              </a:rPr>
              <a:t>σ</a:t>
            </a:r>
            <a:r>
              <a:rPr lang="en-US" sz="2000" baseline="-25000" dirty="0" err="1" smtClean="0">
                <a:sym typeface="Wingdings"/>
              </a:rPr>
              <a:t>NN</a:t>
            </a:r>
            <a:endParaRPr lang="en-US" sz="2000" baseline="-25000" dirty="0" smtClean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6337905"/>
            <a:ext cx="320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B. Barker, NSCL PhD Thesis</a:t>
            </a:r>
            <a:endParaRPr lang="en-US" dirty="0">
              <a:solidFill>
                <a:srgbClr val="0033CC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9444" y="3084803"/>
            <a:ext cx="4562154" cy="2871237"/>
            <a:chOff x="39444" y="3084803"/>
            <a:chExt cx="4562154" cy="287123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44" y="3084803"/>
              <a:ext cx="4562154" cy="274883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596576" y="3577194"/>
              <a:ext cx="6097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A80000"/>
                  </a:solidFill>
                </a:rPr>
                <a:t>early</a:t>
              </a:r>
              <a:endParaRPr lang="en-US" sz="1600" b="1" dirty="0">
                <a:solidFill>
                  <a:srgbClr val="A80000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64118" y="4781879"/>
              <a:ext cx="5107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A80000"/>
                  </a:solidFill>
                </a:rPr>
                <a:t>late</a:t>
              </a:r>
              <a:endParaRPr lang="en-US" sz="1600" b="1" dirty="0">
                <a:solidFill>
                  <a:srgbClr val="A80000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908192" y="5586708"/>
              <a:ext cx="1280828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Time (</a:t>
              </a:r>
              <a:r>
                <a:rPr lang="en-US" dirty="0" err="1" smtClean="0"/>
                <a:t>fm</a:t>
              </a:r>
              <a:r>
                <a:rPr lang="en-US" dirty="0" smtClean="0"/>
                <a:t>/c)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 rot="16200000">
              <a:off x="-495137" y="4036380"/>
              <a:ext cx="1453892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Emission rate</a:t>
              </a:r>
              <a:endParaRPr lang="en-US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827271" y="3577194"/>
            <a:ext cx="3859529" cy="2988972"/>
            <a:chOff x="4827271" y="3577194"/>
            <a:chExt cx="3859529" cy="29889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1395" y="3577194"/>
              <a:ext cx="3425405" cy="286656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77840" y="6196834"/>
              <a:ext cx="2141641" cy="369332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Time (</a:t>
              </a:r>
              <a:r>
                <a:rPr lang="en-US" dirty="0" err="1" smtClean="0"/>
                <a:t>fm</a:t>
              </a:r>
              <a:r>
                <a:rPr lang="en-US" dirty="0" smtClean="0"/>
                <a:t>/c)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6200000">
              <a:off x="4524123" y="4964524"/>
              <a:ext cx="1191072" cy="58477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Transverse Momentum</a:t>
              </a:r>
              <a:endParaRPr lang="en-US" sz="16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80652" y="3265499"/>
            <a:ext cx="7097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Central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8098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GB" sz="3600"/>
              <a:t>Protons emission time and transverse momentum</a:t>
            </a:r>
            <a:endParaRPr lang="en-GB"/>
          </a:p>
        </p:txBody>
      </p:sp>
      <p:grpSp>
        <p:nvGrpSpPr>
          <p:cNvPr id="3075" name="Group 3"/>
          <p:cNvGrpSpPr>
            <a:grpSpLocks/>
          </p:cNvGrpSpPr>
          <p:nvPr/>
        </p:nvGrpSpPr>
        <p:grpSpPr bwMode="auto">
          <a:xfrm>
            <a:off x="708025" y="1954213"/>
            <a:ext cx="6907213" cy="4799012"/>
            <a:chOff x="593" y="1231"/>
            <a:chExt cx="4351" cy="3023"/>
          </a:xfrm>
        </p:grpSpPr>
        <p:pic>
          <p:nvPicPr>
            <p:cNvPr id="3076" name="Picture 4" descr="sn112sn124emit_al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" y="1231"/>
              <a:ext cx="4129" cy="2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2304" y="1344"/>
              <a:ext cx="249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800" baseline="30000"/>
                <a:t>112</a:t>
              </a:r>
              <a:r>
                <a:rPr lang="en-GB" sz="1800"/>
                <a:t>Sn+</a:t>
              </a:r>
              <a:r>
                <a:rPr lang="en-GB" sz="1800" baseline="30000"/>
                <a:t>124</a:t>
              </a:r>
              <a:r>
                <a:rPr lang="en-GB" sz="1800"/>
                <a:t>Sn  E/A=50 MeV  b</a:t>
              </a:r>
              <a:r>
                <a:rPr lang="en-GB" sz="1800" baseline="-25000"/>
                <a:t>red</a:t>
              </a:r>
              <a:r>
                <a:rPr lang="en-GB" sz="1800"/>
                <a:t>=0-0.4</a:t>
              </a:r>
              <a:endParaRPr lang="en-GB"/>
            </a:p>
          </p:txBody>
        </p:sp>
        <p:sp>
          <p:nvSpPr>
            <p:cNvPr id="3078" name="Text Box 6"/>
            <p:cNvSpPr txBox="1">
              <a:spLocks noChangeArrowheads="1"/>
            </p:cNvSpPr>
            <p:nvPr/>
          </p:nvSpPr>
          <p:spPr bwMode="auto">
            <a:xfrm>
              <a:off x="2481" y="3966"/>
              <a:ext cx="1023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/>
                <a:t>time (fm/c)</a:t>
              </a:r>
            </a:p>
          </p:txBody>
        </p:sp>
        <p:sp>
          <p:nvSpPr>
            <p:cNvPr id="3079" name="Text Box 7"/>
            <p:cNvSpPr txBox="1">
              <a:spLocks noChangeArrowheads="1"/>
            </p:cNvSpPr>
            <p:nvPr/>
          </p:nvSpPr>
          <p:spPr bwMode="auto">
            <a:xfrm rot="16200000">
              <a:off x="449" y="2400"/>
              <a:ext cx="57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/>
                <a:t>dN/dt</a:t>
              </a:r>
            </a:p>
          </p:txBody>
        </p:sp>
      </p:grpSp>
      <p:grpSp>
        <p:nvGrpSpPr>
          <p:cNvPr id="3080" name="Group 8"/>
          <p:cNvGrpSpPr>
            <a:grpSpLocks/>
          </p:cNvGrpSpPr>
          <p:nvPr/>
        </p:nvGrpSpPr>
        <p:grpSpPr bwMode="auto">
          <a:xfrm>
            <a:off x="1060450" y="1954213"/>
            <a:ext cx="6554788" cy="4598987"/>
            <a:chOff x="815" y="864"/>
            <a:chExt cx="4129" cy="2897"/>
          </a:xfrm>
        </p:grpSpPr>
        <p:pic>
          <p:nvPicPr>
            <p:cNvPr id="3081" name="Picture 9" descr="sn112sn124emi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" y="864"/>
              <a:ext cx="4129" cy="28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82" name="Text Box 10"/>
            <p:cNvSpPr txBox="1">
              <a:spLocks noChangeArrowheads="1"/>
            </p:cNvSpPr>
            <p:nvPr/>
          </p:nvSpPr>
          <p:spPr bwMode="auto">
            <a:xfrm>
              <a:off x="2976" y="2592"/>
              <a:ext cx="120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000">
                  <a:solidFill>
                    <a:srgbClr val="990000"/>
                  </a:solidFill>
                </a:rPr>
                <a:t>P</a:t>
              </a:r>
              <a:r>
                <a:rPr lang="en-GB" sz="2000" baseline="-25000">
                  <a:solidFill>
                    <a:srgbClr val="990000"/>
                  </a:solidFill>
                </a:rPr>
                <a:t>T</a:t>
              </a:r>
              <a:r>
                <a:rPr lang="en-GB" sz="2000">
                  <a:solidFill>
                    <a:srgbClr val="990000"/>
                  </a:solidFill>
                </a:rPr>
                <a:t>/m &gt; 0.2</a:t>
              </a:r>
            </a:p>
          </p:txBody>
        </p:sp>
        <p:sp>
          <p:nvSpPr>
            <p:cNvPr id="3083" name="Text Box 11"/>
            <p:cNvSpPr txBox="1">
              <a:spLocks noChangeArrowheads="1"/>
            </p:cNvSpPr>
            <p:nvPr/>
          </p:nvSpPr>
          <p:spPr bwMode="auto">
            <a:xfrm>
              <a:off x="2208" y="3034"/>
              <a:ext cx="91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2000">
                  <a:solidFill>
                    <a:srgbClr val="000099"/>
                  </a:solidFill>
                </a:rPr>
                <a:t>P</a:t>
              </a:r>
              <a:r>
                <a:rPr lang="en-GB" sz="2000" baseline="-25000">
                  <a:solidFill>
                    <a:srgbClr val="000099"/>
                  </a:solidFill>
                </a:rPr>
                <a:t>T</a:t>
              </a:r>
              <a:r>
                <a:rPr lang="en-GB" sz="2000">
                  <a:solidFill>
                    <a:srgbClr val="000099"/>
                  </a:solidFill>
                </a:rPr>
                <a:t>/m &gt; 0.3</a:t>
              </a:r>
            </a:p>
          </p:txBody>
        </p:sp>
      </p:grp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1812925" y="2105025"/>
            <a:ext cx="877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Early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4953000" y="3124200"/>
            <a:ext cx="777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Late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41054" y="1492548"/>
            <a:ext cx="4172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0033CC"/>
                </a:solidFill>
              </a:rPr>
              <a:t>Sn+Sn</a:t>
            </a:r>
            <a:r>
              <a:rPr lang="en-US" sz="2400" dirty="0">
                <a:solidFill>
                  <a:srgbClr val="0033CC"/>
                </a:solidFill>
              </a:rPr>
              <a:t>	</a:t>
            </a:r>
            <a:r>
              <a:rPr lang="en-US" sz="2400" dirty="0" smtClean="0">
                <a:solidFill>
                  <a:srgbClr val="0033CC"/>
                </a:solidFill>
              </a:rPr>
              <a:t>E/A=50 MeV	b</a:t>
            </a:r>
            <a:r>
              <a:rPr lang="en-US" sz="2400" baseline="-25000" dirty="0" smtClean="0">
                <a:solidFill>
                  <a:srgbClr val="0033CC"/>
                </a:solidFill>
              </a:rPr>
              <a:t>red</a:t>
            </a:r>
            <a:r>
              <a:rPr lang="en-US" sz="2400" dirty="0" smtClean="0">
                <a:solidFill>
                  <a:srgbClr val="0033CC"/>
                </a:solidFill>
              </a:rPr>
              <a:t>=0-0.4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4238" y="2133600"/>
            <a:ext cx="3585903" cy="428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767955" y="2108696"/>
            <a:ext cx="1618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80000"/>
                </a:solidFill>
              </a:rPr>
              <a:t>B. Barker et al.</a:t>
            </a:r>
            <a:endParaRPr lang="en-US" dirty="0">
              <a:solidFill>
                <a:srgbClr val="A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67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20950"/>
            <a:ext cx="8382000" cy="1143000"/>
          </a:xfrm>
        </p:spPr>
        <p:txBody>
          <a:bodyPr/>
          <a:lstStyle/>
          <a:p>
            <a:r>
              <a:rPr lang="en-GB">
                <a:solidFill>
                  <a:srgbClr val="CC3300"/>
                </a:solidFill>
              </a:rPr>
              <a:t>pp sources</a:t>
            </a:r>
            <a:endParaRPr lang="en-GB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506933" y="5422528"/>
            <a:ext cx="829619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 dirty="0">
                <a:solidFill>
                  <a:srgbClr val="A80000"/>
                </a:solidFill>
              </a:rPr>
              <a:t>High </a:t>
            </a:r>
            <a:r>
              <a:rPr lang="en-GB" sz="2400" dirty="0" smtClean="0">
                <a:solidFill>
                  <a:srgbClr val="A80000"/>
                </a:solidFill>
              </a:rPr>
              <a:t>P</a:t>
            </a:r>
            <a:r>
              <a:rPr lang="en-GB" sz="2400" baseline="-25000" dirty="0" smtClean="0">
                <a:solidFill>
                  <a:srgbClr val="A80000"/>
                </a:solidFill>
              </a:rPr>
              <a:t>T</a:t>
            </a:r>
            <a:r>
              <a:rPr lang="en-GB" sz="2400" dirty="0">
                <a:solidFill>
                  <a:srgbClr val="A80000"/>
                </a:solidFill>
              </a:rPr>
              <a:t> </a:t>
            </a:r>
            <a:r>
              <a:rPr lang="en-GB" sz="2400" dirty="0" smtClean="0">
                <a:solidFill>
                  <a:srgbClr val="A80000"/>
                </a:solidFill>
              </a:rPr>
              <a:t>gate to reduce late emissions in BUU and isolate early dynamical emissions</a:t>
            </a:r>
          </a:p>
          <a:p>
            <a:pPr>
              <a:spcBef>
                <a:spcPct val="50000"/>
              </a:spcBef>
            </a:pPr>
            <a:r>
              <a:rPr lang="en-GB" sz="2400" dirty="0" smtClean="0">
                <a:solidFill>
                  <a:srgbClr val="0033CC"/>
                </a:solidFill>
                <a:sym typeface="Wingdings"/>
              </a:rPr>
              <a:t> improving </a:t>
            </a:r>
            <a:r>
              <a:rPr lang="en-GB" sz="2400" dirty="0" err="1" smtClean="0">
                <a:solidFill>
                  <a:srgbClr val="0033CC"/>
                </a:solidFill>
                <a:sym typeface="Wingdings"/>
              </a:rPr>
              <a:t>pp</a:t>
            </a:r>
            <a:r>
              <a:rPr lang="en-GB" sz="2400" dirty="0" smtClean="0">
                <a:solidFill>
                  <a:srgbClr val="0033CC"/>
                </a:solidFill>
                <a:sym typeface="Wingdings"/>
              </a:rPr>
              <a:t> correlation comparisons and tests of </a:t>
            </a:r>
            <a:r>
              <a:rPr lang="en-GB" sz="2400" dirty="0" err="1" smtClean="0">
                <a:solidFill>
                  <a:srgbClr val="0033CC"/>
                </a:solidFill>
                <a:sym typeface="Wingdings"/>
              </a:rPr>
              <a:t>AsyEoS</a:t>
            </a:r>
            <a:r>
              <a:rPr lang="en-GB" sz="2400" dirty="0" smtClean="0">
                <a:solidFill>
                  <a:srgbClr val="0033CC"/>
                </a:solidFill>
                <a:sym typeface="Wingdings"/>
              </a:rPr>
              <a:t>?</a:t>
            </a:r>
            <a:endParaRPr lang="en-GB" sz="2400" dirty="0">
              <a:solidFill>
                <a:srgbClr val="0033CC"/>
              </a:solidFill>
            </a:endParaRPr>
          </a:p>
        </p:txBody>
      </p:sp>
      <p:pic>
        <p:nvPicPr>
          <p:cNvPr id="6148" name="Picture 4" descr="sn112sn124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22050"/>
            <a:ext cx="5729288" cy="408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49" name="Group 5"/>
          <p:cNvGrpSpPr>
            <a:grpSpLocks/>
          </p:cNvGrpSpPr>
          <p:nvPr/>
        </p:nvGrpSpPr>
        <p:grpSpPr bwMode="auto">
          <a:xfrm>
            <a:off x="2514600" y="1479250"/>
            <a:ext cx="2590800" cy="457200"/>
            <a:chOff x="1584" y="1200"/>
            <a:chExt cx="1632" cy="288"/>
          </a:xfrm>
        </p:grpSpPr>
        <p:sp>
          <p:nvSpPr>
            <p:cNvPr id="6150" name="Text Box 6"/>
            <p:cNvSpPr txBox="1">
              <a:spLocks noChangeArrowheads="1"/>
            </p:cNvSpPr>
            <p:nvPr/>
          </p:nvSpPr>
          <p:spPr bwMode="auto">
            <a:xfrm>
              <a:off x="2408" y="1200"/>
              <a:ext cx="8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>
                  <a:solidFill>
                    <a:srgbClr val="CC3300"/>
                  </a:solidFill>
                </a:rPr>
                <a:t>P</a:t>
              </a:r>
              <a:r>
                <a:rPr lang="en-GB" baseline="-25000">
                  <a:solidFill>
                    <a:srgbClr val="CC3300"/>
                  </a:solidFill>
                </a:rPr>
                <a:t>T</a:t>
              </a:r>
              <a:r>
                <a:rPr lang="en-GB">
                  <a:solidFill>
                    <a:srgbClr val="CC3300"/>
                  </a:solidFill>
                </a:rPr>
                <a:t> &gt; 0.2</a:t>
              </a:r>
            </a:p>
          </p:txBody>
        </p:sp>
        <p:sp>
          <p:nvSpPr>
            <p:cNvPr id="6151" name="Line 7"/>
            <p:cNvSpPr>
              <a:spLocks noChangeShapeType="1"/>
            </p:cNvSpPr>
            <p:nvPr/>
          </p:nvSpPr>
          <p:spPr bwMode="auto">
            <a:xfrm flipH="1">
              <a:off x="1584" y="1392"/>
              <a:ext cx="816" cy="48"/>
            </a:xfrm>
            <a:prstGeom prst="line">
              <a:avLst/>
            </a:prstGeom>
            <a:noFill/>
            <a:ln w="19050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52" name="Group 8"/>
          <p:cNvGrpSpPr>
            <a:grpSpLocks/>
          </p:cNvGrpSpPr>
          <p:nvPr/>
        </p:nvGrpSpPr>
        <p:grpSpPr bwMode="auto">
          <a:xfrm>
            <a:off x="3886200" y="2241250"/>
            <a:ext cx="2806700" cy="533400"/>
            <a:chOff x="2448" y="1488"/>
            <a:chExt cx="1768" cy="336"/>
          </a:xfrm>
        </p:grpSpPr>
        <p:sp>
          <p:nvSpPr>
            <p:cNvPr id="6153" name="Text Box 9"/>
            <p:cNvSpPr txBox="1">
              <a:spLocks noChangeArrowheads="1"/>
            </p:cNvSpPr>
            <p:nvPr/>
          </p:nvSpPr>
          <p:spPr bwMode="auto">
            <a:xfrm>
              <a:off x="3168" y="1488"/>
              <a:ext cx="104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/>
                <a:t>No P</a:t>
              </a:r>
              <a:r>
                <a:rPr lang="en-GB" baseline="-25000"/>
                <a:t>T</a:t>
              </a:r>
              <a:r>
                <a:rPr lang="en-GB"/>
                <a:t> gate</a:t>
              </a:r>
            </a:p>
          </p:txBody>
        </p:sp>
        <p:sp>
          <p:nvSpPr>
            <p:cNvPr id="6154" name="Line 10"/>
            <p:cNvSpPr>
              <a:spLocks noChangeShapeType="1"/>
            </p:cNvSpPr>
            <p:nvPr/>
          </p:nvSpPr>
          <p:spPr bwMode="auto">
            <a:xfrm flipH="1">
              <a:off x="2448" y="1680"/>
              <a:ext cx="768" cy="14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267200" y="4984450"/>
            <a:ext cx="9112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/>
              <a:t>r (fm)</a:t>
            </a: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 rot="16200000">
            <a:off x="388938" y="2720675"/>
            <a:ext cx="1722437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2800"/>
              <a:t>S(r) (fm</a:t>
            </a:r>
            <a:r>
              <a:rPr lang="en-GB" sz="2800" baseline="30000"/>
              <a:t>-3</a:t>
            </a:r>
            <a:r>
              <a:rPr lang="en-GB" sz="2800"/>
              <a:t>)</a:t>
            </a:r>
          </a:p>
        </p:txBody>
      </p:sp>
      <p:grpSp>
        <p:nvGrpSpPr>
          <p:cNvPr id="6157" name="Group 13"/>
          <p:cNvGrpSpPr>
            <a:grpSpLocks/>
          </p:cNvGrpSpPr>
          <p:nvPr/>
        </p:nvGrpSpPr>
        <p:grpSpPr bwMode="auto">
          <a:xfrm>
            <a:off x="2590800" y="1023638"/>
            <a:ext cx="3922713" cy="455613"/>
            <a:chOff x="1632" y="721"/>
            <a:chExt cx="2471" cy="287"/>
          </a:xfrm>
        </p:grpSpPr>
        <p:grpSp>
          <p:nvGrpSpPr>
            <p:cNvPr id="6158" name="Group 14"/>
            <p:cNvGrpSpPr>
              <a:grpSpLocks/>
            </p:cNvGrpSpPr>
            <p:nvPr/>
          </p:nvGrpSpPr>
          <p:grpSpPr bwMode="auto">
            <a:xfrm>
              <a:off x="1632" y="723"/>
              <a:ext cx="919" cy="285"/>
              <a:chOff x="1632" y="915"/>
              <a:chExt cx="759" cy="285"/>
            </a:xfrm>
          </p:grpSpPr>
          <p:sp>
            <p:nvSpPr>
              <p:cNvPr id="6159" name="Text Box 15"/>
              <p:cNvSpPr txBox="1">
                <a:spLocks noChangeArrowheads="1"/>
              </p:cNvSpPr>
              <p:nvPr/>
            </p:nvSpPr>
            <p:spPr bwMode="auto">
              <a:xfrm>
                <a:off x="1928" y="915"/>
                <a:ext cx="463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GB" dirty="0">
                    <a:solidFill>
                      <a:srgbClr val="0033CC"/>
                    </a:solidFill>
                  </a:rPr>
                  <a:t>P</a:t>
                </a:r>
                <a:r>
                  <a:rPr lang="en-GB" baseline="-25000" dirty="0">
                    <a:solidFill>
                      <a:srgbClr val="0033CC"/>
                    </a:solidFill>
                  </a:rPr>
                  <a:t>T</a:t>
                </a:r>
                <a:r>
                  <a:rPr lang="en-GB" dirty="0">
                    <a:solidFill>
                      <a:srgbClr val="0033CC"/>
                    </a:solidFill>
                  </a:rPr>
                  <a:t> &gt; 0.3</a:t>
                </a:r>
              </a:p>
            </p:txBody>
          </p:sp>
          <p:sp>
            <p:nvSpPr>
              <p:cNvPr id="6160" name="Line 16"/>
              <p:cNvSpPr>
                <a:spLocks noChangeShapeType="1"/>
              </p:cNvSpPr>
              <p:nvPr/>
            </p:nvSpPr>
            <p:spPr bwMode="auto">
              <a:xfrm flipH="1">
                <a:off x="1632" y="1104"/>
                <a:ext cx="336" cy="96"/>
              </a:xfrm>
              <a:prstGeom prst="line">
                <a:avLst/>
              </a:prstGeom>
              <a:noFill/>
              <a:ln w="19050">
                <a:solidFill>
                  <a:srgbClr val="0033CC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161" name="Text Box 17"/>
            <p:cNvSpPr txBox="1">
              <a:spLocks noChangeArrowheads="1"/>
            </p:cNvSpPr>
            <p:nvPr/>
          </p:nvSpPr>
          <p:spPr bwMode="auto">
            <a:xfrm>
              <a:off x="2559" y="721"/>
              <a:ext cx="154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dirty="0">
                  <a:solidFill>
                    <a:srgbClr val="0033CC"/>
                  </a:solidFill>
                </a:rPr>
                <a:t>Early </a:t>
              </a:r>
              <a:r>
                <a:rPr lang="en-GB" dirty="0" err="1">
                  <a:solidFill>
                    <a:srgbClr val="0033CC"/>
                  </a:solidFill>
                </a:rPr>
                <a:t>pp</a:t>
              </a:r>
              <a:r>
                <a:rPr lang="en-GB" dirty="0">
                  <a:solidFill>
                    <a:srgbClr val="0033CC"/>
                  </a:solidFill>
                </a:rPr>
                <a:t> emitting source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632711" y="747127"/>
            <a:ext cx="1130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</a:t>
            </a:r>
            <a:r>
              <a:rPr lang="en-US" baseline="-25000" dirty="0" smtClean="0"/>
              <a:t>T</a:t>
            </a:r>
            <a:r>
              <a:rPr lang="en-US" dirty="0" smtClean="0"/>
              <a:t>=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/m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090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Fit_1source_XeAu_M33_ptM0_2_ang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29" y="2329839"/>
            <a:ext cx="3824408" cy="2868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85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A80000"/>
                </a:solidFill>
              </a:rPr>
              <a:t>Experimental data (preliminary)</a:t>
            </a:r>
            <a:endParaRPr lang="en-US" dirty="0">
              <a:solidFill>
                <a:srgbClr val="A8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05" y="1293585"/>
            <a:ext cx="4571492" cy="61322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sz="2000" dirty="0" err="1" smtClean="0"/>
              <a:t>Xe+Au</a:t>
            </a:r>
            <a:r>
              <a:rPr lang="en-US" sz="2000" dirty="0" smtClean="0"/>
              <a:t>	E/A=50 MeV 	MCP=36 (~</a:t>
            </a:r>
            <a:r>
              <a:rPr lang="en-US" sz="2000" dirty="0" smtClean="0">
                <a:sym typeface="Wingdings"/>
              </a:rPr>
              <a:t>b</a:t>
            </a:r>
            <a:r>
              <a:rPr lang="en-US" sz="2000" baseline="-25000" dirty="0" smtClean="0">
                <a:sym typeface="Wingdings"/>
              </a:rPr>
              <a:t>red</a:t>
            </a:r>
            <a:r>
              <a:rPr lang="en-US" sz="2000" dirty="0" smtClean="0">
                <a:sym typeface="Wingdings"/>
              </a:rPr>
              <a:t>&lt;0.3) 	</a:t>
            </a:r>
          </a:p>
          <a:p>
            <a:pPr marL="0" indent="0">
              <a:buNone/>
            </a:pPr>
            <a:r>
              <a:rPr lang="en-US" sz="2000" dirty="0" err="1" smtClean="0">
                <a:sym typeface="Wingdings"/>
              </a:rPr>
              <a:t>Lassa@MSU</a:t>
            </a:r>
            <a:endParaRPr lang="en-US" sz="2000" dirty="0">
              <a:sym typeface="Wingding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0600" y="2060123"/>
            <a:ext cx="3984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33CC"/>
                </a:solidFill>
              </a:rPr>
              <a:t>Proton energy spectra with </a:t>
            </a:r>
            <a:r>
              <a:rPr lang="en-US" b="1" dirty="0" err="1" smtClean="0">
                <a:solidFill>
                  <a:srgbClr val="0033CC"/>
                </a:solidFill>
              </a:rPr>
              <a:t>p</a:t>
            </a:r>
            <a:r>
              <a:rPr lang="en-US" b="1" baseline="-25000" dirty="0" err="1" smtClean="0">
                <a:solidFill>
                  <a:srgbClr val="0033CC"/>
                </a:solidFill>
              </a:rPr>
              <a:t>T</a:t>
            </a:r>
            <a:r>
              <a:rPr lang="en-US" b="1" dirty="0" smtClean="0">
                <a:solidFill>
                  <a:srgbClr val="0033CC"/>
                </a:solidFill>
              </a:rPr>
              <a:t> &gt; 0.15</a:t>
            </a:r>
            <a:endParaRPr lang="en-US" b="1" dirty="0">
              <a:solidFill>
                <a:srgbClr val="0033CC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662018" y="942468"/>
            <a:ext cx="3056767" cy="5100150"/>
            <a:chOff x="5662018" y="1286321"/>
            <a:chExt cx="3056767" cy="5100150"/>
          </a:xfrm>
        </p:grpSpPr>
        <p:pic>
          <p:nvPicPr>
            <p:cNvPr id="20" name="Picture 19" descr="comparison_ptrasv_m0_ptrasv_m020_bhat03_sam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2018" y="1286321"/>
              <a:ext cx="3056767" cy="510015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670431" y="4450592"/>
              <a:ext cx="18617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>
                  <a:solidFill>
                    <a:srgbClr val="0033CC"/>
                  </a:solidFill>
                </a:rPr>
                <a:t>p</a:t>
              </a:r>
              <a:r>
                <a:rPr lang="en-US" sz="2000" b="1" dirty="0" err="1" smtClean="0">
                  <a:solidFill>
                    <a:srgbClr val="0033CC"/>
                  </a:solidFill>
                </a:rPr>
                <a:t>p</a:t>
              </a:r>
              <a:r>
                <a:rPr lang="en-US" sz="2000" b="1" dirty="0" smtClean="0">
                  <a:solidFill>
                    <a:srgbClr val="0033CC"/>
                  </a:solidFill>
                </a:rPr>
                <a:t> correlations</a:t>
              </a:r>
              <a:endParaRPr lang="en-US" sz="2000" b="1" dirty="0">
                <a:solidFill>
                  <a:srgbClr val="0033CC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542941" y="3290199"/>
              <a:ext cx="10832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8000"/>
                  </a:solidFill>
                </a:rPr>
                <a:t>No P</a:t>
              </a:r>
              <a:r>
                <a:rPr lang="en-US" sz="1600" baseline="-25000" dirty="0" smtClean="0">
                  <a:solidFill>
                    <a:srgbClr val="008000"/>
                  </a:solidFill>
                </a:rPr>
                <a:t>T</a:t>
              </a:r>
              <a:r>
                <a:rPr lang="en-US" sz="1600" dirty="0" smtClean="0">
                  <a:solidFill>
                    <a:srgbClr val="008000"/>
                  </a:solidFill>
                </a:rPr>
                <a:t> gate</a:t>
              </a:r>
              <a:endParaRPr lang="en-US" sz="1600" dirty="0">
                <a:solidFill>
                  <a:srgbClr val="008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18039" y="1757850"/>
              <a:ext cx="10832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33CC"/>
                  </a:solidFill>
                </a:rPr>
                <a:t>P</a:t>
              </a:r>
              <a:r>
                <a:rPr lang="en-US" sz="1600" baseline="-25000" dirty="0" smtClean="0">
                  <a:solidFill>
                    <a:srgbClr val="0033CC"/>
                  </a:solidFill>
                </a:rPr>
                <a:t>T</a:t>
              </a:r>
              <a:r>
                <a:rPr lang="en-US" sz="1600" dirty="0" smtClean="0">
                  <a:solidFill>
                    <a:srgbClr val="0033CC"/>
                  </a:solidFill>
                </a:rPr>
                <a:t>/m &gt; 0.2</a:t>
              </a:r>
              <a:endParaRPr lang="en-US" sz="1600" dirty="0">
                <a:solidFill>
                  <a:srgbClr val="0033CC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 flipV="1">
              <a:off x="6542941" y="2869174"/>
              <a:ext cx="236578" cy="510537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816872" y="2083953"/>
              <a:ext cx="83915" cy="345502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942383" y="5037292"/>
            <a:ext cx="3555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Moving source fit: single-particle emitting source moving with v ~</a:t>
            </a:r>
            <a:r>
              <a:rPr lang="en-US" dirty="0" smtClean="0">
                <a:solidFill>
                  <a:srgbClr val="0033CC"/>
                </a:solidFill>
              </a:rPr>
              <a:t> </a:t>
            </a:r>
            <a:r>
              <a:rPr lang="en-US" dirty="0" err="1" smtClean="0">
                <a:solidFill>
                  <a:srgbClr val="0033CC"/>
                </a:solidFill>
              </a:rPr>
              <a:t>v</a:t>
            </a:r>
            <a:r>
              <a:rPr lang="en-US" baseline="-25000" dirty="0" err="1" smtClean="0">
                <a:solidFill>
                  <a:srgbClr val="0033CC"/>
                </a:solidFill>
              </a:rPr>
              <a:t>NN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8760" y="5673286"/>
            <a:ext cx="1344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E.V</a:t>
            </a:r>
            <a:r>
              <a:rPr lang="en-US" dirty="0">
                <a:solidFill>
                  <a:srgbClr val="000000"/>
                </a:solidFill>
              </a:rPr>
              <a:t>.</a:t>
            </a:r>
            <a:r>
              <a:rPr lang="en-US" dirty="0" smtClean="0">
                <a:solidFill>
                  <a:srgbClr val="000000"/>
                </a:solidFill>
              </a:rPr>
              <a:t> Pagano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26354" y="6454553"/>
            <a:ext cx="3917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T. </a:t>
            </a:r>
            <a:r>
              <a:rPr lang="en-US" dirty="0" err="1" smtClean="0">
                <a:solidFill>
                  <a:srgbClr val="0033CC"/>
                </a:solidFill>
              </a:rPr>
              <a:t>Minniti</a:t>
            </a:r>
            <a:r>
              <a:rPr lang="en-US" dirty="0" smtClean="0">
                <a:solidFill>
                  <a:srgbClr val="0033CC"/>
                </a:solidFill>
              </a:rPr>
              <a:t>, G. Verde, et al., in progress</a:t>
            </a:r>
            <a:endParaRPr lang="en-US" dirty="0">
              <a:solidFill>
                <a:srgbClr val="0033CC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498341" y="3379711"/>
            <a:ext cx="2354496" cy="3371409"/>
            <a:chOff x="5271716" y="3351587"/>
            <a:chExt cx="2354496" cy="3371409"/>
          </a:xfrm>
        </p:grpSpPr>
        <p:pic>
          <p:nvPicPr>
            <p:cNvPr id="21" name="Picture 20" descr="comparisonSources_ptrasv_m0_ptrasv_m020_bhat03_sam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71716" y="3351587"/>
              <a:ext cx="2354496" cy="337140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6150994" y="4450592"/>
              <a:ext cx="10832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0033CC"/>
                  </a:solidFill>
                </a:rPr>
                <a:t>Source functions</a:t>
              </a:r>
              <a:endParaRPr lang="en-US" b="1" dirty="0">
                <a:solidFill>
                  <a:srgbClr val="0033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9609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GB" sz="4000" dirty="0" smtClean="0">
                <a:solidFill>
                  <a:srgbClr val="CC0033"/>
                </a:solidFill>
                <a:latin typeface="Calibri"/>
                <a:cs typeface="Calibri"/>
              </a:rPr>
              <a:t>4π</a:t>
            </a:r>
            <a:r>
              <a:rPr lang="en-GB" sz="4000" dirty="0">
                <a:solidFill>
                  <a:srgbClr val="CC0033"/>
                </a:solidFill>
                <a:latin typeface="Calibri"/>
                <a:cs typeface="Calibri"/>
              </a:rPr>
              <a:t> </a:t>
            </a:r>
            <a:r>
              <a:rPr lang="en-GB" sz="4000" dirty="0" smtClean="0">
                <a:solidFill>
                  <a:srgbClr val="CC0033"/>
                </a:solidFill>
                <a:latin typeface="Calibri"/>
                <a:cs typeface="Calibri"/>
              </a:rPr>
              <a:t>and high resolution detectors</a:t>
            </a:r>
            <a:endParaRPr lang="en-GB" sz="4000" dirty="0">
              <a:solidFill>
                <a:srgbClr val="CC0033"/>
              </a:solidFill>
              <a:latin typeface="Calibri"/>
              <a:cs typeface="Calibri"/>
            </a:endParaRPr>
          </a:p>
        </p:txBody>
      </p:sp>
      <p:grpSp>
        <p:nvGrpSpPr>
          <p:cNvPr id="89091" name="Group 3"/>
          <p:cNvGrpSpPr>
            <a:grpSpLocks/>
          </p:cNvGrpSpPr>
          <p:nvPr/>
        </p:nvGrpSpPr>
        <p:grpSpPr bwMode="auto">
          <a:xfrm>
            <a:off x="3553698" y="879146"/>
            <a:ext cx="2438401" cy="2012950"/>
            <a:chOff x="4128" y="1764"/>
            <a:chExt cx="1536" cy="1268"/>
          </a:xfrm>
        </p:grpSpPr>
        <p:pic>
          <p:nvPicPr>
            <p:cNvPr id="89092" name="Picture 4" descr="P100005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1920"/>
              <a:ext cx="1536" cy="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093" name="Text Box 5"/>
            <p:cNvSpPr txBox="1">
              <a:spLocks noChangeArrowheads="1"/>
            </p:cNvSpPr>
            <p:nvPr/>
          </p:nvSpPr>
          <p:spPr bwMode="auto">
            <a:xfrm>
              <a:off x="4496" y="1764"/>
              <a:ext cx="88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000090"/>
                  </a:solidFill>
                  <a:latin typeface="Times New Roman" charset="0"/>
                </a:rPr>
                <a:t>Chimera @ LNS</a:t>
              </a:r>
              <a:endParaRPr lang="en-GB" sz="14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89109" name="Group 21"/>
          <p:cNvGrpSpPr>
            <a:grpSpLocks/>
          </p:cNvGrpSpPr>
          <p:nvPr/>
        </p:nvGrpSpPr>
        <p:grpSpPr bwMode="auto">
          <a:xfrm>
            <a:off x="836470" y="3084616"/>
            <a:ext cx="1828800" cy="1635125"/>
            <a:chOff x="1422" y="1994"/>
            <a:chExt cx="1152" cy="1030"/>
          </a:xfrm>
        </p:grpSpPr>
        <p:pic>
          <p:nvPicPr>
            <p:cNvPr id="89110" name="Picture 22" descr="NIMRO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2" y="2160"/>
              <a:ext cx="1152" cy="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111" name="Text Box 23"/>
            <p:cNvSpPr txBox="1">
              <a:spLocks noChangeArrowheads="1"/>
            </p:cNvSpPr>
            <p:nvPr/>
          </p:nvSpPr>
          <p:spPr bwMode="auto">
            <a:xfrm>
              <a:off x="1482" y="1994"/>
              <a:ext cx="108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sz="1400" dirty="0" smtClean="0">
                  <a:solidFill>
                    <a:srgbClr val="000090"/>
                  </a:solidFill>
                  <a:latin typeface="Times New Roman" charset="0"/>
                </a:rPr>
                <a:t>NIMROD @ TAMU</a:t>
              </a:r>
              <a:endParaRPr lang="en-GB" sz="14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89115" name="Group 27"/>
          <p:cNvGrpSpPr>
            <a:grpSpLocks/>
          </p:cNvGrpSpPr>
          <p:nvPr/>
        </p:nvGrpSpPr>
        <p:grpSpPr bwMode="auto">
          <a:xfrm>
            <a:off x="1343898" y="4920344"/>
            <a:ext cx="2209800" cy="1755775"/>
            <a:chOff x="4320" y="3118"/>
            <a:chExt cx="1392" cy="1106"/>
          </a:xfrm>
        </p:grpSpPr>
        <p:pic>
          <p:nvPicPr>
            <p:cNvPr id="89116" name="Picture 28" descr="FOPI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3" y="3118"/>
              <a:ext cx="1359" cy="11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117" name="Text Box 29"/>
            <p:cNvSpPr txBox="1">
              <a:spLocks noChangeArrowheads="1"/>
            </p:cNvSpPr>
            <p:nvPr/>
          </p:nvSpPr>
          <p:spPr bwMode="auto">
            <a:xfrm>
              <a:off x="4320" y="3120"/>
              <a:ext cx="81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GB" sz="1400" dirty="0" smtClean="0">
                  <a:solidFill>
                    <a:srgbClr val="000090"/>
                  </a:solidFill>
                  <a:latin typeface="Times New Roman" charset="0"/>
                </a:rPr>
                <a:t>FOPI @ GSI</a:t>
              </a:r>
              <a:endParaRPr lang="en-GB" sz="14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89118" name="Group 30"/>
          <p:cNvGrpSpPr>
            <a:grpSpLocks/>
          </p:cNvGrpSpPr>
          <p:nvPr/>
        </p:nvGrpSpPr>
        <p:grpSpPr bwMode="auto">
          <a:xfrm>
            <a:off x="488807" y="1143000"/>
            <a:ext cx="2633664" cy="1584325"/>
            <a:chOff x="3765" y="778"/>
            <a:chExt cx="1659" cy="998"/>
          </a:xfrm>
        </p:grpSpPr>
        <p:pic>
          <p:nvPicPr>
            <p:cNvPr id="89119" name="Picture 31" descr="indrafot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5" y="960"/>
              <a:ext cx="1659" cy="8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9120" name="Text Box 32"/>
            <p:cNvSpPr txBox="1">
              <a:spLocks noChangeArrowheads="1"/>
            </p:cNvSpPr>
            <p:nvPr/>
          </p:nvSpPr>
          <p:spPr bwMode="auto">
            <a:xfrm>
              <a:off x="3984" y="778"/>
              <a:ext cx="11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dirty="0" err="1" smtClean="0">
                  <a:solidFill>
                    <a:srgbClr val="000090"/>
                  </a:solidFill>
                  <a:latin typeface="Times New Roman" charset="0"/>
                </a:rPr>
                <a:t>Indra</a:t>
              </a:r>
              <a:r>
                <a:rPr lang="en-GB" sz="1400" dirty="0" smtClean="0">
                  <a:solidFill>
                    <a:srgbClr val="000090"/>
                  </a:solidFill>
                  <a:latin typeface="Times New Roman" charset="0"/>
                </a:rPr>
                <a:t> @ GANIL, GSI</a:t>
              </a:r>
              <a:endParaRPr lang="en-GB" sz="14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695219" y="2961946"/>
            <a:ext cx="2058146" cy="1824388"/>
            <a:chOff x="4106333" y="1176547"/>
            <a:chExt cx="2058146" cy="182438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6333" y="1457325"/>
              <a:ext cx="2058146" cy="1543610"/>
            </a:xfrm>
            <a:prstGeom prst="rect">
              <a:avLst/>
            </a:prstGeom>
          </p:spPr>
        </p:pic>
        <p:sp>
          <p:nvSpPr>
            <p:cNvPr id="49" name="Text Box 32"/>
            <p:cNvSpPr txBox="1">
              <a:spLocks noChangeArrowheads="1"/>
            </p:cNvSpPr>
            <p:nvPr/>
          </p:nvSpPr>
          <p:spPr bwMode="auto">
            <a:xfrm>
              <a:off x="4266320" y="1176547"/>
              <a:ext cx="138689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 dirty="0" smtClean="0">
                  <a:solidFill>
                    <a:srgbClr val="000090"/>
                  </a:solidFill>
                  <a:latin typeface="Times New Roman" charset="0"/>
                </a:rPr>
                <a:t>Garfield @ LNL</a:t>
              </a:r>
              <a:endParaRPr lang="en-GB" sz="14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36" name="Group 9"/>
          <p:cNvGrpSpPr>
            <a:grpSpLocks/>
          </p:cNvGrpSpPr>
          <p:nvPr/>
        </p:nvGrpSpPr>
        <p:grpSpPr bwMode="auto">
          <a:xfrm>
            <a:off x="6781247" y="3015343"/>
            <a:ext cx="2146301" cy="1905001"/>
            <a:chOff x="1530" y="890"/>
            <a:chExt cx="1352" cy="1200"/>
          </a:xfrm>
        </p:grpSpPr>
        <p:pic>
          <p:nvPicPr>
            <p:cNvPr id="37" name="Picture 10" descr="lassa-small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1069"/>
              <a:ext cx="1103" cy="10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 Box 11"/>
            <p:cNvSpPr txBox="1">
              <a:spLocks noChangeArrowheads="1"/>
            </p:cNvSpPr>
            <p:nvPr/>
          </p:nvSpPr>
          <p:spPr bwMode="auto">
            <a:xfrm>
              <a:off x="1530" y="890"/>
              <a:ext cx="135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sz="1400" dirty="0" smtClean="0">
                  <a:solidFill>
                    <a:srgbClr val="000090"/>
                  </a:solidFill>
                  <a:latin typeface="Times New Roman" charset="0"/>
                </a:rPr>
                <a:t>Lassa + </a:t>
              </a:r>
              <a:r>
                <a:rPr lang="en-GB" sz="1400" dirty="0" err="1" smtClean="0">
                  <a:solidFill>
                    <a:srgbClr val="000090"/>
                  </a:solidFill>
                  <a:latin typeface="Times New Roman" charset="0"/>
                </a:rPr>
                <a:t>Miniball</a:t>
              </a:r>
              <a:r>
                <a:rPr lang="en-GB" sz="1400" dirty="0" smtClean="0">
                  <a:solidFill>
                    <a:srgbClr val="000090"/>
                  </a:solidFill>
                  <a:latin typeface="Times New Roman" charset="0"/>
                </a:rPr>
                <a:t>  @ MSU</a:t>
              </a:r>
              <a:endParaRPr lang="en-GB" sz="1400" dirty="0">
                <a:solidFill>
                  <a:srgbClr val="000090"/>
                </a:solidFill>
              </a:endParaRPr>
            </a:p>
          </p:txBody>
        </p:sp>
      </p:grpSp>
      <p:grpSp>
        <p:nvGrpSpPr>
          <p:cNvPr id="39" name="Group 6"/>
          <p:cNvGrpSpPr>
            <a:grpSpLocks/>
          </p:cNvGrpSpPr>
          <p:nvPr/>
        </p:nvGrpSpPr>
        <p:grpSpPr bwMode="auto">
          <a:xfrm>
            <a:off x="6533597" y="1126796"/>
            <a:ext cx="2225675" cy="1835150"/>
            <a:chOff x="2724" y="1916"/>
            <a:chExt cx="1402" cy="1156"/>
          </a:xfrm>
        </p:grpSpPr>
        <p:pic>
          <p:nvPicPr>
            <p:cNvPr id="40" name="Picture 7" descr="MULTICS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136"/>
              <a:ext cx="924" cy="9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Text Box 8"/>
            <p:cNvSpPr txBox="1">
              <a:spLocks noChangeArrowheads="1"/>
            </p:cNvSpPr>
            <p:nvPr/>
          </p:nvSpPr>
          <p:spPr bwMode="auto">
            <a:xfrm>
              <a:off x="2724" y="1916"/>
              <a:ext cx="1402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GB" sz="1400" dirty="0" err="1" smtClean="0">
                  <a:solidFill>
                    <a:srgbClr val="000090"/>
                  </a:solidFill>
                  <a:latin typeface="Calibri"/>
                  <a:cs typeface="Calibri"/>
                </a:rPr>
                <a:t>Multics</a:t>
              </a:r>
              <a:r>
                <a:rPr lang="en-GB" sz="1400" dirty="0" smtClean="0">
                  <a:solidFill>
                    <a:srgbClr val="000090"/>
                  </a:solidFill>
                  <a:latin typeface="Calibri"/>
                  <a:cs typeface="Calibri"/>
                </a:rPr>
                <a:t> @ MSU,LNL,LNS </a:t>
              </a:r>
              <a:endParaRPr lang="en-GB" sz="1400" dirty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</p:grpSp>
      <p:pic>
        <p:nvPicPr>
          <p:cNvPr id="43" name="Picture 4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8286" y="5262473"/>
            <a:ext cx="1495722" cy="1488342"/>
          </a:xfrm>
          <a:prstGeom prst="rect">
            <a:avLst/>
          </a:prstGeom>
        </p:spPr>
      </p:pic>
      <p:sp>
        <p:nvSpPr>
          <p:cNvPr id="44" name="Text Box 32"/>
          <p:cNvSpPr txBox="1">
            <a:spLocks noChangeArrowheads="1"/>
          </p:cNvSpPr>
          <p:nvPr/>
        </p:nvSpPr>
        <p:spPr bwMode="auto">
          <a:xfrm>
            <a:off x="5474424" y="4975539"/>
            <a:ext cx="22546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dirty="0" err="1" smtClean="0">
                <a:solidFill>
                  <a:srgbClr val="BE0000"/>
                </a:solidFill>
                <a:latin typeface="Times New Roman" charset="0"/>
              </a:rPr>
              <a:t>Fazia</a:t>
            </a:r>
            <a:r>
              <a:rPr lang="en-GB" sz="1400" dirty="0" smtClean="0">
                <a:solidFill>
                  <a:srgbClr val="BE0000"/>
                </a:solidFill>
                <a:latin typeface="Times New Roman" charset="0"/>
              </a:rPr>
              <a:t> @ LNL, LNS, GANIL</a:t>
            </a:r>
            <a:endParaRPr lang="en-GB" sz="1400" dirty="0">
              <a:solidFill>
                <a:srgbClr val="BE00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3122" y="5247442"/>
            <a:ext cx="1901924" cy="15033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6857" y="3084616"/>
            <a:ext cx="2189238" cy="170171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3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rhalf_vs_p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06" y="1610672"/>
            <a:ext cx="3349107" cy="4151646"/>
          </a:xfrm>
          <a:prstGeom prst="rect">
            <a:avLst/>
          </a:prstGeom>
        </p:spPr>
      </p:pic>
      <p:pic>
        <p:nvPicPr>
          <p:cNvPr id="15" name="Picture 14" descr="effe_vs_p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518" y="1663480"/>
            <a:ext cx="3026886" cy="409363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252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80000"/>
                </a:solidFill>
              </a:rPr>
              <a:t>Effects of </a:t>
            </a:r>
            <a:r>
              <a:rPr lang="en-US" dirty="0" err="1" smtClean="0">
                <a:solidFill>
                  <a:srgbClr val="A80000"/>
                </a:solidFill>
              </a:rPr>
              <a:t>p</a:t>
            </a:r>
            <a:r>
              <a:rPr lang="en-US" baseline="-25000" dirty="0" err="1" smtClean="0">
                <a:solidFill>
                  <a:srgbClr val="A80000"/>
                </a:solidFill>
              </a:rPr>
              <a:t>T</a:t>
            </a:r>
            <a:r>
              <a:rPr lang="en-US" dirty="0" smtClean="0">
                <a:solidFill>
                  <a:srgbClr val="A80000"/>
                </a:solidFill>
              </a:rPr>
              <a:t> gates on </a:t>
            </a:r>
            <a:r>
              <a:rPr lang="en-US" dirty="0" err="1" smtClean="0">
                <a:solidFill>
                  <a:srgbClr val="A80000"/>
                </a:solidFill>
              </a:rPr>
              <a:t>pp</a:t>
            </a:r>
            <a:r>
              <a:rPr lang="en-US" dirty="0" smtClean="0">
                <a:solidFill>
                  <a:srgbClr val="A80000"/>
                </a:solidFill>
              </a:rPr>
              <a:t> correlations</a:t>
            </a:r>
            <a:endParaRPr lang="en-US" dirty="0">
              <a:solidFill>
                <a:srgbClr val="A8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1232972"/>
            <a:ext cx="3314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33CC"/>
                </a:solidFill>
              </a:rPr>
              <a:t>Xe+Au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dirty="0" smtClean="0">
                <a:solidFill>
                  <a:srgbClr val="0033CC"/>
                </a:solidFill>
              </a:rPr>
              <a:t>    E/A=50 MeV	b</a:t>
            </a:r>
            <a:r>
              <a:rPr lang="en-US" baseline="-25000" dirty="0" smtClean="0">
                <a:solidFill>
                  <a:srgbClr val="0033CC"/>
                </a:solidFill>
              </a:rPr>
              <a:t>red</a:t>
            </a:r>
            <a:r>
              <a:rPr lang="en-US" dirty="0" smtClean="0">
                <a:solidFill>
                  <a:srgbClr val="0033CC"/>
                </a:solidFill>
              </a:rPr>
              <a:t>&lt;0.3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5365" y="5529612"/>
            <a:ext cx="1133078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/m)</a:t>
            </a:r>
            <a:r>
              <a:rPr lang="en-US" sz="2000" baseline="-25000" dirty="0" smtClean="0"/>
              <a:t>min</a:t>
            </a:r>
            <a:endParaRPr lang="en-US" sz="20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5817776" y="5492783"/>
            <a:ext cx="1133078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(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/m)</a:t>
            </a:r>
            <a:r>
              <a:rPr lang="en-US" sz="2000" baseline="-25000" dirty="0" smtClean="0"/>
              <a:t>min</a:t>
            </a:r>
            <a:endParaRPr lang="en-US" sz="20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4998625" y="1444552"/>
            <a:ext cx="3082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80000"/>
                </a:solidFill>
              </a:rPr>
              <a:t>Fraction of dynamically emitted protons (%) - </a:t>
            </a:r>
            <a:r>
              <a:rPr lang="en-US" dirty="0" err="1" smtClean="0">
                <a:solidFill>
                  <a:srgbClr val="A80000"/>
                </a:solidFill>
              </a:rPr>
              <a:t>f</a:t>
            </a:r>
            <a:r>
              <a:rPr lang="en-US" baseline="-25000" dirty="0" err="1" smtClean="0">
                <a:solidFill>
                  <a:srgbClr val="A80000"/>
                </a:solidFill>
              </a:rPr>
              <a:t>dynamical</a:t>
            </a:r>
            <a:endParaRPr lang="en-US" baseline="-25000" dirty="0">
              <a:solidFill>
                <a:srgbClr val="A8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55644" y="1641735"/>
            <a:ext cx="2560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80000"/>
                </a:solidFill>
              </a:rPr>
              <a:t>Source function size – r</a:t>
            </a:r>
            <a:r>
              <a:rPr lang="en-US" baseline="-25000" dirty="0" smtClean="0">
                <a:solidFill>
                  <a:srgbClr val="A80000"/>
                </a:solidFill>
              </a:rPr>
              <a:t>1/2</a:t>
            </a:r>
            <a:endParaRPr lang="en-US" baseline="-25000" dirty="0">
              <a:solidFill>
                <a:srgbClr val="A8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 rot="16200000">
            <a:off x="817634" y="3457609"/>
            <a:ext cx="1175222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r</a:t>
            </a:r>
            <a:r>
              <a:rPr lang="en-US" sz="2400" baseline="-25000" dirty="0" smtClean="0"/>
              <a:t>1/2</a:t>
            </a:r>
            <a:r>
              <a:rPr lang="en-US" sz="2400" dirty="0" smtClean="0"/>
              <a:t> (</a:t>
            </a:r>
            <a:r>
              <a:rPr lang="en-US" sz="2400" dirty="0" err="1" smtClean="0"/>
              <a:t>fm</a:t>
            </a:r>
            <a:r>
              <a:rPr lang="en-US" sz="2400" dirty="0" smtClean="0"/>
              <a:t>)</a:t>
            </a:r>
            <a:endParaRPr lang="en-US" sz="2400" baseline="-250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4191089" y="3513619"/>
            <a:ext cx="1128484" cy="46166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f</a:t>
            </a:r>
            <a:r>
              <a:rPr lang="en-US" sz="2400" baseline="-25000" dirty="0" err="1" smtClean="0"/>
              <a:t>dynamical</a:t>
            </a:r>
            <a:endParaRPr lang="en-US" sz="2400" baseline="-25000" dirty="0"/>
          </a:p>
        </p:txBody>
      </p:sp>
      <p:sp>
        <p:nvSpPr>
          <p:cNvPr id="3" name="TextBox 2"/>
          <p:cNvSpPr txBox="1"/>
          <p:nvPr/>
        </p:nvSpPr>
        <p:spPr>
          <a:xfrm>
            <a:off x="962745" y="6006150"/>
            <a:ext cx="7545655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Consistent with increasing importance of dynamical sources at high P</a:t>
            </a:r>
            <a:r>
              <a:rPr lang="en-US" baseline="-25000" dirty="0" smtClean="0">
                <a:solidFill>
                  <a:srgbClr val="0033CC"/>
                </a:solidFill>
              </a:rPr>
              <a:t>T</a:t>
            </a:r>
          </a:p>
          <a:p>
            <a:pPr marL="285750" indent="-285750">
              <a:spcAft>
                <a:spcPts val="1200"/>
              </a:spcAft>
              <a:buFont typeface="Arial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Trend at high P</a:t>
            </a:r>
            <a:r>
              <a:rPr lang="en-US" baseline="-25000" dirty="0" smtClean="0">
                <a:solidFill>
                  <a:srgbClr val="0033CC"/>
                </a:solidFill>
              </a:rPr>
              <a:t>T</a:t>
            </a:r>
            <a:r>
              <a:rPr lang="en-US" dirty="0" smtClean="0">
                <a:solidFill>
                  <a:srgbClr val="0033CC"/>
                </a:solidFill>
              </a:rPr>
              <a:t> of source size need more understanding… Work in progress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8295" y="108354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Preliminary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55127" y="5030948"/>
            <a:ext cx="1688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33CC"/>
                </a:solidFill>
              </a:rPr>
              <a:t>T. </a:t>
            </a:r>
            <a:r>
              <a:rPr lang="en-US" sz="1400" dirty="0" err="1" smtClean="0">
                <a:solidFill>
                  <a:srgbClr val="0033CC"/>
                </a:solidFill>
              </a:rPr>
              <a:t>Minniti</a:t>
            </a:r>
            <a:r>
              <a:rPr lang="en-US" sz="1400" dirty="0" smtClean="0">
                <a:solidFill>
                  <a:srgbClr val="0033CC"/>
                </a:solidFill>
              </a:rPr>
              <a:t>, G. Verde, et al., in progress</a:t>
            </a:r>
            <a:endParaRPr lang="en-US" sz="1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05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3248236"/>
            <a:ext cx="9144000" cy="35730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it-IT"/>
          </a:p>
        </p:txBody>
      </p:sp>
      <p:pic>
        <p:nvPicPr>
          <p:cNvPr id="17409" name="Picture 3" descr="C:\Documents and Settings\Infn\Documenti\FARCOS_proposal_PAC_2011\cluster-farcos-desglos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9" y="3212977"/>
            <a:ext cx="437673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>
          <a:xfrm>
            <a:off x="468314" y="981076"/>
            <a:ext cx="8675687" cy="4525963"/>
          </a:xfrm>
          <a:prstGeom prst="rect">
            <a:avLst/>
          </a:prstGeom>
        </p:spPr>
        <p:txBody>
          <a:bodyPr lIns="91435" tIns="45718" rIns="91435" bIns="45718"/>
          <a:lstStyle/>
          <a:p>
            <a:pPr>
              <a:spcBef>
                <a:spcPts val="844"/>
              </a:spcBef>
            </a:pPr>
            <a:r>
              <a:rPr lang="it-IT" dirty="0" smtClean="0">
                <a:solidFill>
                  <a:srgbClr val="002060"/>
                </a:solidFill>
                <a:latin typeface="+mj-lt"/>
              </a:rPr>
              <a:t>Based on (62x64x64 mm</a:t>
            </a:r>
            <a:r>
              <a:rPr lang="it-IT" baseline="30000" dirty="0" smtClean="0">
                <a:solidFill>
                  <a:srgbClr val="002060"/>
                </a:solidFill>
                <a:latin typeface="+mj-lt"/>
              </a:rPr>
              <a:t>3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) clusters</a:t>
            </a:r>
          </a:p>
          <a:p>
            <a:pPr>
              <a:spcBef>
                <a:spcPts val="844"/>
              </a:spcBef>
            </a:pPr>
            <a:r>
              <a:rPr lang="it-IT" dirty="0" smtClean="0">
                <a:solidFill>
                  <a:srgbClr val="C00000"/>
                </a:solidFill>
                <a:latin typeface="+mj-lt"/>
              </a:rPr>
              <a:t>1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square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0.3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x62x62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mm</a:t>
            </a:r>
            <a:r>
              <a:rPr lang="it-IT" baseline="30000" dirty="0" smtClean="0">
                <a:solidFill>
                  <a:srgbClr val="002060"/>
                </a:solidFill>
                <a:latin typeface="+mj-lt"/>
              </a:rPr>
              <a:t>3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)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DSSSD 32+32 strips</a:t>
            </a:r>
          </a:p>
          <a:p>
            <a:pPr>
              <a:spcBef>
                <a:spcPts val="844"/>
              </a:spcBef>
            </a:pPr>
            <a:r>
              <a:rPr lang="it-IT" dirty="0" smtClean="0">
                <a:solidFill>
                  <a:srgbClr val="C00000"/>
                </a:solidFill>
                <a:latin typeface="+mj-lt"/>
              </a:rPr>
              <a:t>1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square</a:t>
            </a:r>
            <a:r>
              <a:rPr lang="it-IT" dirty="0" smtClean="0">
                <a:latin typeface="+mj-lt"/>
              </a:rPr>
              <a:t> (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1.5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x62x62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mm</a:t>
            </a:r>
            <a:r>
              <a:rPr lang="it-IT" baseline="30000" dirty="0" smtClean="0">
                <a:solidFill>
                  <a:srgbClr val="002060"/>
                </a:solidFill>
                <a:latin typeface="+mj-lt"/>
              </a:rPr>
              <a:t>3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)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DSSSD 32+32 strips</a:t>
            </a:r>
          </a:p>
          <a:p>
            <a:pPr>
              <a:spcBef>
                <a:spcPts val="844"/>
              </a:spcBef>
            </a:pPr>
            <a:r>
              <a:rPr lang="it-IT" dirty="0" smtClean="0">
                <a:solidFill>
                  <a:srgbClr val="C00000"/>
                </a:solidFill>
                <a:latin typeface="+mj-lt"/>
              </a:rPr>
              <a:t>4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60x32x32 mm</a:t>
            </a:r>
            <a:r>
              <a:rPr lang="it-IT" baseline="30000" dirty="0" smtClean="0">
                <a:solidFill>
                  <a:srgbClr val="002060"/>
                </a:solidFill>
                <a:latin typeface="+mj-lt"/>
              </a:rPr>
              <a:t>3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CsI(Tl) </a:t>
            </a:r>
            <a:r>
              <a:rPr lang="it-IT" dirty="0" err="1" smtClean="0">
                <a:solidFill>
                  <a:srgbClr val="0070C0"/>
                </a:solidFill>
                <a:latin typeface="+mj-lt"/>
              </a:rPr>
              <a:t>crystals</a:t>
            </a:r>
            <a:endParaRPr lang="it-IT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412" name="Picture 4" descr="C:\Documents and Settings\Infn\Documenti\FARCOS_proposal_PAC_2011\cluster-farcos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4" y="3932113"/>
            <a:ext cx="34766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4860032" y="5012605"/>
            <a:ext cx="1008063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>
              <a:defRPr/>
            </a:pPr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179512" y="3356422"/>
            <a:ext cx="2808312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1600" b="1" dirty="0">
                <a:solidFill>
                  <a:srgbClr val="FFCC00"/>
                </a:solidFill>
              </a:rPr>
              <a:t>4 CsI(Tl) crystals (3rd stage)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1840" y="3356422"/>
            <a:ext cx="2808312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1600" b="1" dirty="0">
                <a:solidFill>
                  <a:srgbClr val="FF0000"/>
                </a:solidFill>
              </a:rPr>
              <a:t>DSSSD 1500 </a:t>
            </a:r>
            <a:r>
              <a:rPr lang="el-GR" sz="1600" b="1" dirty="0">
                <a:solidFill>
                  <a:srgbClr val="FF0000"/>
                </a:solidFill>
              </a:rPr>
              <a:t>μ</a:t>
            </a:r>
            <a:r>
              <a:rPr lang="it-IT" sz="1600" b="1" dirty="0">
                <a:solidFill>
                  <a:srgbClr val="FF0000"/>
                </a:solidFill>
              </a:rPr>
              <a:t>m (2nd stage)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11960" y="3788469"/>
            <a:ext cx="2808312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70C0"/>
                </a:solidFill>
              </a:rPr>
              <a:t>DSSSD 300 </a:t>
            </a:r>
            <a:r>
              <a:rPr lang="el-GR" sz="1600" b="1" dirty="0">
                <a:solidFill>
                  <a:srgbClr val="0070C0"/>
                </a:solidFill>
              </a:rPr>
              <a:t>μ</a:t>
            </a:r>
            <a:r>
              <a:rPr lang="it-IT" sz="1600" b="1" dirty="0">
                <a:solidFill>
                  <a:srgbClr val="0070C0"/>
                </a:solidFill>
              </a:rPr>
              <a:t>m (1st stage)  </a:t>
            </a:r>
          </a:p>
        </p:txBody>
      </p:sp>
      <p:cxnSp>
        <p:nvCxnSpPr>
          <p:cNvPr id="12" name="Straight Arrow Connector 11"/>
          <p:cNvCxnSpPr>
            <a:stCxn id="8" idx="2"/>
          </p:cNvCxnSpPr>
          <p:nvPr/>
        </p:nvCxnSpPr>
        <p:spPr>
          <a:xfrm rot="16200000" flipH="1">
            <a:off x="1590928" y="3687716"/>
            <a:ext cx="165502" cy="18002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3851920" y="3788469"/>
            <a:ext cx="648072" cy="504056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2"/>
          </p:cNvCxnSpPr>
          <p:nvPr/>
        </p:nvCxnSpPr>
        <p:spPr>
          <a:xfrm rot="5400000">
            <a:off x="4723276" y="4047756"/>
            <a:ext cx="813574" cy="972108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64288" y="3500437"/>
            <a:ext cx="1656184" cy="110799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2400" b="1" dirty="0">
                <a:solidFill>
                  <a:srgbClr val="7030A0"/>
                </a:solidFill>
              </a:rPr>
              <a:t>Assembly</a:t>
            </a:r>
          </a:p>
          <a:p>
            <a:pPr algn="ctr"/>
            <a:r>
              <a:rPr lang="it-IT" sz="2400" b="1" dirty="0">
                <a:solidFill>
                  <a:srgbClr val="7030A0"/>
                </a:solidFill>
              </a:rPr>
              <a:t>cluster</a:t>
            </a:r>
          </a:p>
          <a:p>
            <a:endParaRPr lang="it-IT" dirty="0"/>
          </a:p>
        </p:txBody>
      </p:sp>
      <p:sp>
        <p:nvSpPr>
          <p:cNvPr id="20" name="TextBox 19"/>
          <p:cNvSpPr txBox="1"/>
          <p:nvPr/>
        </p:nvSpPr>
        <p:spPr>
          <a:xfrm>
            <a:off x="179512" y="5804693"/>
            <a:ext cx="2952328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  <a:latin typeface="+mn-lt"/>
              </a:rPr>
              <a:t>132 channels by each cluster</a:t>
            </a:r>
            <a:endParaRPr lang="it-IT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115616" y="116632"/>
            <a:ext cx="6984776" cy="882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defTabSz="914353">
              <a:defRPr/>
            </a:pPr>
            <a:r>
              <a:rPr lang="it-IT" sz="3600" b="1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FARCOS TELESCOPE – </a:t>
            </a:r>
            <a:r>
              <a:rPr lang="it-IT" sz="3600" b="1" dirty="0" err="1">
                <a:solidFill>
                  <a:srgbClr val="000090"/>
                </a:solidFill>
                <a:latin typeface="+mj-lt"/>
                <a:ea typeface="+mj-ea"/>
                <a:cs typeface="+mj-cs"/>
              </a:rPr>
              <a:t>phase</a:t>
            </a:r>
            <a:r>
              <a:rPr lang="it-IT" sz="3600" b="1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 1</a:t>
            </a:r>
            <a:endParaRPr lang="it-IT" sz="3600" dirty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1" y="6416207"/>
            <a:ext cx="9143999" cy="44179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defTabSz="914353">
              <a:defRPr/>
            </a:pPr>
            <a:r>
              <a:rPr lang="it-IT" sz="25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Fully</a:t>
            </a:r>
            <a:r>
              <a:rPr lang="it-IT" sz="2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25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reconfigurable</a:t>
            </a:r>
            <a:r>
              <a:rPr lang="it-IT" sz="2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(more Si </a:t>
            </a:r>
            <a:r>
              <a:rPr lang="it-IT" sz="25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layers</a:t>
            </a:r>
            <a:r>
              <a:rPr lang="it-IT" sz="2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it-IT" sz="25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neutron</a:t>
            </a:r>
            <a:r>
              <a:rPr lang="it-IT" sz="2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25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detection</a:t>
            </a:r>
            <a:r>
              <a:rPr lang="it-IT" sz="2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, …)</a:t>
            </a:r>
            <a:endParaRPr lang="it-IT" sz="25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0638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8397" y="239271"/>
            <a:ext cx="8643938" cy="1096886"/>
          </a:xfrm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4 prototype </a:t>
            </a:r>
            <a:r>
              <a:rPr lang="en-US" dirty="0" smtClean="0">
                <a:solidFill>
                  <a:srgbClr val="000090"/>
                </a:solidFill>
              </a:rPr>
              <a:t>modules built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" name="Picture 3" descr="0000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3995936" cy="2996952"/>
          </a:xfrm>
          <a:prstGeom prst="rect">
            <a:avLst/>
          </a:prstGeom>
        </p:spPr>
      </p:pic>
      <p:pic>
        <p:nvPicPr>
          <p:cNvPr id="5" name="Picture 4" descr="0000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2880320"/>
            <a:ext cx="4283968" cy="32129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44008" y="1628801"/>
            <a:ext cx="4383487" cy="769437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l"/>
            <a:r>
              <a:rPr lang="en-US" sz="2200" dirty="0" smtClean="0">
                <a:solidFill>
                  <a:srgbClr val="000090"/>
                </a:solidFill>
                <a:latin typeface="+mj-lt"/>
              </a:rPr>
              <a:t>First test experiments in 2012 and 2013</a:t>
            </a:r>
            <a:endParaRPr lang="en-US" sz="2200" dirty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800" y="5733256"/>
            <a:ext cx="2501652" cy="477050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</a:rPr>
              <a:t>March-April 2012</a:t>
            </a:r>
          </a:p>
        </p:txBody>
      </p:sp>
    </p:spTree>
    <p:extLst>
      <p:ext uri="{BB962C8B-B14F-4D97-AF65-F5344CB8AC3E}">
        <p14:creationId xmlns:p14="http://schemas.microsoft.com/office/powerpoint/2010/main" val="19399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7" t="-564" b="-1"/>
          <a:stretch/>
        </p:blipFill>
        <p:spPr>
          <a:xfrm>
            <a:off x="3114541" y="2163763"/>
            <a:ext cx="3028279" cy="1365249"/>
          </a:xfrm>
          <a:prstGeom prst="rect">
            <a:avLst/>
          </a:prstGeom>
        </p:spPr>
      </p:pic>
      <p:graphicFrame>
        <p:nvGraphicFramePr>
          <p:cNvPr id="87042" name="Object 2"/>
          <p:cNvGraphicFramePr>
            <a:graphicFrameLocks noChangeAspect="1"/>
          </p:cNvGraphicFramePr>
          <p:nvPr/>
        </p:nvGraphicFramePr>
        <p:xfrm>
          <a:off x="1309688" y="1998663"/>
          <a:ext cx="1398587" cy="164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876" name="CorelDRAW" r:id="rId4" imgW="4677156" imgH="5498592" progId="CorelDRAW.Graphic.13">
                  <p:embed/>
                </p:oleObj>
              </mc:Choice>
              <mc:Fallback>
                <p:oleObj name="CorelDRAW" r:id="rId4" imgW="4677156" imgH="5498592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9688" y="1998663"/>
                        <a:ext cx="1398587" cy="164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50" name="Rectangle 10"/>
          <p:cNvSpPr>
            <a:spLocks noChangeArrowheads="1"/>
          </p:cNvSpPr>
          <p:nvPr/>
        </p:nvSpPr>
        <p:spPr bwMode="auto">
          <a:xfrm>
            <a:off x="4008438" y="2171700"/>
            <a:ext cx="2587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it-IT" sz="2100" b="1" dirty="0">
                <a:solidFill>
                  <a:schemeClr val="accent2"/>
                </a:solidFill>
                <a:latin typeface="Comic Sans MS" pitchFamily="84" charset="0"/>
              </a:rPr>
              <a:t>Si</a:t>
            </a:r>
            <a:endParaRPr lang="it-IT" sz="2800" b="1" dirty="0">
              <a:solidFill>
                <a:schemeClr val="accent2"/>
              </a:solidFill>
              <a:latin typeface="Comic Sans MS" pitchFamily="84" charset="0"/>
            </a:endParaRPr>
          </a:p>
        </p:txBody>
      </p:sp>
      <p:sp>
        <p:nvSpPr>
          <p:cNvPr id="87052" name="Rectangle 12"/>
          <p:cNvSpPr>
            <a:spLocks noChangeArrowheads="1"/>
          </p:cNvSpPr>
          <p:nvPr/>
        </p:nvSpPr>
        <p:spPr bwMode="auto">
          <a:xfrm>
            <a:off x="4894420" y="2038840"/>
            <a:ext cx="92551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/>
            <a:r>
              <a:rPr lang="it-IT" sz="2100" b="1" dirty="0" err="1">
                <a:solidFill>
                  <a:srgbClr val="FFFF00"/>
                </a:solidFill>
                <a:latin typeface="Comic Sans MS" pitchFamily="84" charset="0"/>
              </a:rPr>
              <a:t>CsI</a:t>
            </a:r>
            <a:r>
              <a:rPr lang="it-IT" sz="2100" b="1" dirty="0">
                <a:solidFill>
                  <a:srgbClr val="FFFF00"/>
                </a:solidFill>
                <a:latin typeface="Comic Sans MS" pitchFamily="84" charset="0"/>
              </a:rPr>
              <a:t>(</a:t>
            </a:r>
            <a:r>
              <a:rPr lang="it-IT" sz="2100" b="1" dirty="0" err="1">
                <a:solidFill>
                  <a:srgbClr val="FFFF00"/>
                </a:solidFill>
                <a:latin typeface="Comic Sans MS" pitchFamily="84" charset="0"/>
              </a:rPr>
              <a:t>Tl</a:t>
            </a:r>
            <a:r>
              <a:rPr lang="it-IT" sz="2100" b="1" dirty="0">
                <a:solidFill>
                  <a:srgbClr val="FFFF00"/>
                </a:solidFill>
                <a:latin typeface="Comic Sans MS" pitchFamily="84" charset="0"/>
              </a:rPr>
              <a:t>)</a:t>
            </a:r>
            <a:endParaRPr lang="it-IT" sz="2800" b="1" dirty="0">
              <a:solidFill>
                <a:srgbClr val="FFFF00"/>
              </a:solidFill>
              <a:latin typeface="Comic Sans MS" pitchFamily="84" charset="0"/>
            </a:endParaRPr>
          </a:p>
        </p:txBody>
      </p:sp>
      <p:sp>
        <p:nvSpPr>
          <p:cNvPr id="87054" name="Line 14"/>
          <p:cNvSpPr>
            <a:spLocks noChangeShapeType="1"/>
          </p:cNvSpPr>
          <p:nvPr/>
        </p:nvSpPr>
        <p:spPr bwMode="auto">
          <a:xfrm flipV="1">
            <a:off x="5846763" y="908049"/>
            <a:ext cx="812800" cy="1423987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7055" name="Line 15"/>
          <p:cNvSpPr>
            <a:spLocks noChangeShapeType="1"/>
          </p:cNvSpPr>
          <p:nvPr/>
        </p:nvSpPr>
        <p:spPr bwMode="auto">
          <a:xfrm flipV="1">
            <a:off x="4267200" y="1125538"/>
            <a:ext cx="2392363" cy="1366837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7056" name="Text Box 16"/>
          <p:cNvSpPr txBox="1">
            <a:spLocks noChangeArrowheads="1"/>
          </p:cNvSpPr>
          <p:nvPr/>
        </p:nvSpPr>
        <p:spPr bwMode="auto">
          <a:xfrm>
            <a:off x="6748463" y="476250"/>
            <a:ext cx="2395537" cy="1466850"/>
          </a:xfrm>
          <a:prstGeom prst="rect">
            <a:avLst/>
          </a:prstGeom>
          <a:solidFill>
            <a:srgbClr val="FF99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3" tIns="45711" rIns="91423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 err="1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Charge</a:t>
            </a:r>
            <a:r>
              <a:rPr lang="en-US" b="1" dirty="0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 (isotopic)</a:t>
            </a:r>
            <a:r>
              <a:rPr lang="it-IT" b="1" dirty="0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 </a:t>
            </a:r>
            <a:endParaRPr lang="en-US" b="1" dirty="0">
              <a:solidFill>
                <a:schemeClr val="accent2"/>
              </a:solidFill>
              <a:latin typeface="Comic Sans MS" pitchFamily="84" charset="0"/>
              <a:sym typeface="Symbol" pitchFamily="84" charset="2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accent2"/>
                </a:solidFill>
                <a:latin typeface="Symbol" pitchFamily="84" charset="2"/>
                <a:sym typeface="Symbol" pitchFamily="84" charset="2"/>
              </a:rPr>
              <a:t>D</a:t>
            </a:r>
            <a:r>
              <a:rPr lang="it-IT" b="1" dirty="0" err="1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E</a:t>
            </a:r>
            <a:r>
              <a:rPr lang="it-IT" b="1" baseline="-25000" dirty="0" err="1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Si</a:t>
            </a:r>
            <a:r>
              <a:rPr lang="it-IT" b="1" dirty="0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-</a:t>
            </a:r>
            <a:r>
              <a:rPr lang="en-US" b="1" dirty="0" err="1">
                <a:solidFill>
                  <a:srgbClr val="FFFF00"/>
                </a:solidFill>
                <a:latin typeface="Comic Sans MS" pitchFamily="84" charset="0"/>
                <a:sym typeface="Symbol" pitchFamily="84" charset="2"/>
              </a:rPr>
              <a:t>E</a:t>
            </a:r>
            <a:r>
              <a:rPr lang="en-US" b="1" baseline="-25000" dirty="0" err="1">
                <a:solidFill>
                  <a:srgbClr val="FFFF00"/>
                </a:solidFill>
                <a:latin typeface="Comic Sans MS" pitchFamily="84" charset="0"/>
                <a:sym typeface="Symbol" pitchFamily="84" charset="2"/>
              </a:rPr>
              <a:t>CsI</a:t>
            </a:r>
            <a:endParaRPr lang="en-US" b="1" baseline="-25000" dirty="0">
              <a:solidFill>
                <a:srgbClr val="FFFF00"/>
              </a:solidFill>
              <a:latin typeface="Comic Sans MS" pitchFamily="84" charset="0"/>
              <a:sym typeface="Symbol" pitchFamily="84" charset="2"/>
            </a:endParaRPr>
          </a:p>
          <a:p>
            <a:pPr>
              <a:spcBef>
                <a:spcPct val="50000"/>
              </a:spcBef>
            </a:pPr>
            <a:r>
              <a:rPr lang="it-IT" b="1" dirty="0">
                <a:latin typeface="Comic Sans MS" pitchFamily="84" charset="0"/>
              </a:rPr>
              <a:t>for </a:t>
            </a:r>
            <a:r>
              <a:rPr lang="it-IT" b="1" dirty="0" err="1">
                <a:latin typeface="Comic Sans MS" pitchFamily="84" charset="0"/>
              </a:rPr>
              <a:t>ions</a:t>
            </a:r>
            <a:r>
              <a:rPr lang="it-IT" b="1" dirty="0">
                <a:latin typeface="Comic Sans MS" pitchFamily="84" charset="0"/>
              </a:rPr>
              <a:t> </a:t>
            </a:r>
            <a:r>
              <a:rPr lang="it-IT" b="1" dirty="0" err="1">
                <a:latin typeface="Comic Sans MS" pitchFamily="84" charset="0"/>
              </a:rPr>
              <a:t>stopping</a:t>
            </a:r>
            <a:r>
              <a:rPr lang="it-IT" b="1" dirty="0">
                <a:latin typeface="Comic Sans MS" pitchFamily="84" charset="0"/>
              </a:rPr>
              <a:t> in </a:t>
            </a:r>
            <a:r>
              <a:rPr lang="en-US" b="1" dirty="0" err="1">
                <a:latin typeface="Comic Sans MS" pitchFamily="84" charset="0"/>
              </a:rPr>
              <a:t>CsI</a:t>
            </a:r>
            <a:r>
              <a:rPr lang="en-US" b="1" dirty="0">
                <a:latin typeface="Comic Sans MS" pitchFamily="84" charset="0"/>
              </a:rPr>
              <a:t>(</a:t>
            </a:r>
            <a:r>
              <a:rPr lang="en-US" b="1" dirty="0" err="1">
                <a:latin typeface="Comic Sans MS" pitchFamily="84" charset="0"/>
              </a:rPr>
              <a:t>Tl</a:t>
            </a:r>
            <a:r>
              <a:rPr lang="en-US" b="1" dirty="0">
                <a:latin typeface="Comic Sans MS" pitchFamily="84" charset="0"/>
              </a:rPr>
              <a:t>)</a:t>
            </a:r>
            <a:endParaRPr lang="en-GB" b="1" dirty="0">
              <a:latin typeface="Comic Sans MS" pitchFamily="84" charset="0"/>
            </a:endParaRPr>
          </a:p>
        </p:txBody>
      </p:sp>
      <p:sp>
        <p:nvSpPr>
          <p:cNvPr id="87057" name="Line 17"/>
          <p:cNvSpPr>
            <a:spLocks noChangeShapeType="1"/>
          </p:cNvSpPr>
          <p:nvPr/>
        </p:nvSpPr>
        <p:spPr bwMode="auto">
          <a:xfrm>
            <a:off x="5562600" y="3429000"/>
            <a:ext cx="1169988" cy="504825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7058" name="Text Box 18"/>
          <p:cNvSpPr txBox="1">
            <a:spLocks noChangeArrowheads="1"/>
          </p:cNvSpPr>
          <p:nvPr/>
        </p:nvSpPr>
        <p:spPr bwMode="auto">
          <a:xfrm>
            <a:off x="6748463" y="3429000"/>
            <a:ext cx="2395537" cy="1466850"/>
          </a:xfrm>
          <a:prstGeom prst="rect">
            <a:avLst/>
          </a:prstGeom>
          <a:solidFill>
            <a:srgbClr val="FFCCCC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3" tIns="45711" rIns="91423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66CCFF"/>
                </a:solidFill>
                <a:latin typeface="Comic Sans MS" pitchFamily="84" charset="0"/>
                <a:sym typeface="Symbol" pitchFamily="84" charset="2"/>
              </a:rPr>
              <a:t>Isotopic (LCP)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FF00"/>
                </a:solidFill>
                <a:latin typeface="Comic Sans MS" pitchFamily="84" charset="0"/>
                <a:sym typeface="Symbol" pitchFamily="84" charset="2"/>
              </a:rPr>
              <a:t>Fast-Slow</a:t>
            </a:r>
            <a:endParaRPr lang="it-IT" b="1" dirty="0">
              <a:solidFill>
                <a:srgbClr val="FFFF00"/>
              </a:solidFill>
              <a:latin typeface="Verdana" pitchFamily="84" charset="0"/>
            </a:endParaRPr>
          </a:p>
          <a:p>
            <a:pPr>
              <a:spcBef>
                <a:spcPct val="50000"/>
              </a:spcBef>
            </a:pPr>
            <a:r>
              <a:rPr lang="it-IT" b="1" dirty="0">
                <a:latin typeface="Comic Sans MS" pitchFamily="84" charset="0"/>
              </a:rPr>
              <a:t>for </a:t>
            </a:r>
            <a:r>
              <a:rPr lang="it-IT" b="1" dirty="0" err="1">
                <a:latin typeface="Comic Sans MS" pitchFamily="84" charset="0"/>
              </a:rPr>
              <a:t>ions</a:t>
            </a:r>
            <a:r>
              <a:rPr lang="it-IT" b="1" dirty="0">
                <a:latin typeface="Comic Sans MS" pitchFamily="84" charset="0"/>
              </a:rPr>
              <a:t> </a:t>
            </a:r>
            <a:r>
              <a:rPr lang="it-IT" b="1" dirty="0" err="1">
                <a:latin typeface="Comic Sans MS" pitchFamily="84" charset="0"/>
              </a:rPr>
              <a:t>stopping</a:t>
            </a:r>
            <a:r>
              <a:rPr lang="it-IT" b="1" dirty="0">
                <a:latin typeface="Comic Sans MS" pitchFamily="84" charset="0"/>
              </a:rPr>
              <a:t> in </a:t>
            </a:r>
            <a:r>
              <a:rPr lang="en-US" b="1" dirty="0" err="1">
                <a:latin typeface="Comic Sans MS" pitchFamily="84" charset="0"/>
              </a:rPr>
              <a:t>CsI</a:t>
            </a:r>
            <a:r>
              <a:rPr lang="en-US" b="1" dirty="0">
                <a:latin typeface="Comic Sans MS" pitchFamily="84" charset="0"/>
              </a:rPr>
              <a:t>(</a:t>
            </a:r>
            <a:r>
              <a:rPr lang="en-US" b="1" dirty="0" err="1">
                <a:latin typeface="Comic Sans MS" pitchFamily="84" charset="0"/>
              </a:rPr>
              <a:t>Tl</a:t>
            </a:r>
            <a:r>
              <a:rPr lang="en-US" b="1" dirty="0">
                <a:latin typeface="Comic Sans MS" pitchFamily="84" charset="0"/>
              </a:rPr>
              <a:t>)</a:t>
            </a:r>
            <a:endParaRPr lang="en-GB" b="1" dirty="0">
              <a:latin typeface="Comic Sans MS" pitchFamily="84" charset="0"/>
            </a:endParaRPr>
          </a:p>
        </p:txBody>
      </p:sp>
      <p:sp>
        <p:nvSpPr>
          <p:cNvPr id="87059" name="Text Box 19"/>
          <p:cNvSpPr txBox="1">
            <a:spLocks noChangeArrowheads="1"/>
          </p:cNvSpPr>
          <p:nvPr/>
        </p:nvSpPr>
        <p:spPr bwMode="auto">
          <a:xfrm>
            <a:off x="0" y="549275"/>
            <a:ext cx="2395538" cy="1466850"/>
          </a:xfrm>
          <a:prstGeom prst="rect">
            <a:avLst/>
          </a:prstGeom>
          <a:solidFill>
            <a:srgbClr val="6699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3" tIns="45711" rIns="91423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Charge</a:t>
            </a:r>
            <a:r>
              <a:rPr lang="it-IT" b="1">
                <a:solidFill>
                  <a:srgbClr val="974578"/>
                </a:solidFill>
                <a:latin typeface="Comic Sans MS" pitchFamily="84" charset="0"/>
                <a:sym typeface="Symbol" pitchFamily="84" charset="2"/>
              </a:rPr>
              <a:t> </a:t>
            </a:r>
            <a:endParaRPr lang="en-US" b="1">
              <a:solidFill>
                <a:srgbClr val="974578"/>
              </a:solidFill>
              <a:latin typeface="Comic Sans MS" pitchFamily="84" charset="0"/>
              <a:sym typeface="Symbol" pitchFamily="84" charset="2"/>
            </a:endParaRPr>
          </a:p>
          <a:p>
            <a:pPr>
              <a:spcBef>
                <a:spcPct val="50000"/>
              </a:spcBef>
            </a:pPr>
            <a:r>
              <a:rPr lang="it-IT" b="1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E</a:t>
            </a:r>
            <a:r>
              <a:rPr lang="it-IT" b="1" baseline="-25000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Si</a:t>
            </a:r>
            <a:r>
              <a:rPr lang="it-IT" b="1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-RT</a:t>
            </a:r>
            <a:endParaRPr lang="it-IT" b="1">
              <a:latin typeface="Verdana" pitchFamily="84" charset="0"/>
            </a:endParaRPr>
          </a:p>
          <a:p>
            <a:pPr>
              <a:spcBef>
                <a:spcPct val="50000"/>
              </a:spcBef>
            </a:pPr>
            <a:r>
              <a:rPr lang="it-IT" b="1">
                <a:latin typeface="Comic Sans MS" pitchFamily="84" charset="0"/>
              </a:rPr>
              <a:t>for ions stopping in Silicon</a:t>
            </a:r>
            <a:endParaRPr lang="en-GB" b="1">
              <a:latin typeface="Comic Sans MS" pitchFamily="84" charset="0"/>
            </a:endParaRPr>
          </a:p>
        </p:txBody>
      </p:sp>
      <p:sp>
        <p:nvSpPr>
          <p:cNvPr id="87060" name="Line 20"/>
          <p:cNvSpPr>
            <a:spLocks noChangeShapeType="1"/>
          </p:cNvSpPr>
          <p:nvPr/>
        </p:nvSpPr>
        <p:spPr bwMode="auto">
          <a:xfrm flipH="1" flipV="1">
            <a:off x="2362200" y="914399"/>
            <a:ext cx="1205248" cy="1577975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7061" name="Line 21"/>
          <p:cNvSpPr>
            <a:spLocks noChangeShapeType="1"/>
          </p:cNvSpPr>
          <p:nvPr/>
        </p:nvSpPr>
        <p:spPr bwMode="auto">
          <a:xfrm flipH="1">
            <a:off x="2362200" y="3581400"/>
            <a:ext cx="1449946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/>
          </a:p>
        </p:txBody>
      </p:sp>
      <p:sp>
        <p:nvSpPr>
          <p:cNvPr id="87062" name="Text Box 22"/>
          <p:cNvSpPr txBox="1">
            <a:spLocks noChangeArrowheads="1"/>
          </p:cNvSpPr>
          <p:nvPr/>
        </p:nvSpPr>
        <p:spPr bwMode="auto">
          <a:xfrm>
            <a:off x="0" y="4076700"/>
            <a:ext cx="2395538" cy="1466850"/>
          </a:xfrm>
          <a:prstGeom prst="rect">
            <a:avLst/>
          </a:prstGeom>
          <a:solidFill>
            <a:srgbClr val="333399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3" tIns="45711" rIns="91423" bIns="45711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66CCFF"/>
                </a:solidFill>
                <a:latin typeface="Comic Sans MS" pitchFamily="84" charset="0"/>
                <a:sym typeface="Symbol" pitchFamily="84" charset="2"/>
              </a:rPr>
              <a:t>Mass</a:t>
            </a:r>
            <a:r>
              <a:rPr lang="it-IT" b="1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 </a:t>
            </a:r>
            <a:endParaRPr lang="en-US" b="1">
              <a:solidFill>
                <a:schemeClr val="accent2"/>
              </a:solidFill>
              <a:latin typeface="Comic Sans MS" pitchFamily="84" charset="0"/>
              <a:sym typeface="Symbol" pitchFamily="84" charset="2"/>
            </a:endParaRPr>
          </a:p>
          <a:p>
            <a:pPr>
              <a:spcBef>
                <a:spcPct val="50000"/>
              </a:spcBef>
            </a:pPr>
            <a:r>
              <a:rPr lang="it-IT" b="1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E</a:t>
            </a:r>
            <a:r>
              <a:rPr lang="it-IT" b="1" baseline="-25000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Si</a:t>
            </a:r>
            <a:r>
              <a:rPr lang="it-IT" b="1">
                <a:solidFill>
                  <a:schemeClr val="accent2"/>
                </a:solidFill>
                <a:latin typeface="Comic Sans MS" pitchFamily="84" charset="0"/>
                <a:sym typeface="Symbol" pitchFamily="84" charset="2"/>
              </a:rPr>
              <a:t>-</a:t>
            </a:r>
            <a:r>
              <a:rPr lang="en-US" b="1">
                <a:solidFill>
                  <a:schemeClr val="tx2"/>
                </a:solidFill>
                <a:latin typeface="Comic Sans MS" pitchFamily="84" charset="0"/>
                <a:sym typeface="Symbol" pitchFamily="84" charset="2"/>
              </a:rPr>
              <a:t>ToF</a:t>
            </a:r>
            <a:endParaRPr lang="it-IT" b="1">
              <a:solidFill>
                <a:schemeClr val="tx2"/>
              </a:solidFill>
              <a:latin typeface="Verdana" pitchFamily="84" charset="0"/>
            </a:endParaRPr>
          </a:p>
          <a:p>
            <a:pPr>
              <a:spcBef>
                <a:spcPct val="50000"/>
              </a:spcBef>
            </a:pPr>
            <a:r>
              <a:rPr lang="it-IT" b="1">
                <a:latin typeface="Comic Sans MS" pitchFamily="84" charset="0"/>
              </a:rPr>
              <a:t>for ions stopping in Silicon</a:t>
            </a:r>
            <a:endParaRPr lang="en-GB" b="1">
              <a:latin typeface="Comic Sans MS" pitchFamily="84" charset="0"/>
            </a:endParaRPr>
          </a:p>
        </p:txBody>
      </p:sp>
      <p:sp>
        <p:nvSpPr>
          <p:cNvPr id="87063" name="Rectangle 23"/>
          <p:cNvSpPr>
            <a:spLocks noGrp="1" noChangeArrowheads="1"/>
          </p:cNvSpPr>
          <p:nvPr>
            <p:ph type="title"/>
          </p:nvPr>
        </p:nvSpPr>
        <p:spPr>
          <a:xfrm>
            <a:off x="0" y="-3175"/>
            <a:ext cx="9144000" cy="711513"/>
          </a:xfrm>
        </p:spPr>
        <p:txBody>
          <a:bodyPr/>
          <a:lstStyle/>
          <a:p>
            <a:r>
              <a:rPr lang="en-US" sz="3800" dirty="0"/>
              <a:t>Identification </a:t>
            </a:r>
            <a:r>
              <a:rPr lang="en-US" sz="3800" dirty="0" smtClean="0"/>
              <a:t>Techniques</a:t>
            </a:r>
            <a:endParaRPr lang="en-US" sz="3800" dirty="0"/>
          </a:p>
        </p:txBody>
      </p:sp>
      <p:grpSp>
        <p:nvGrpSpPr>
          <p:cNvPr id="87064" name="Group 24"/>
          <p:cNvGrpSpPr>
            <a:grpSpLocks/>
          </p:cNvGrpSpPr>
          <p:nvPr/>
        </p:nvGrpSpPr>
        <p:grpSpPr bwMode="auto">
          <a:xfrm>
            <a:off x="6842125" y="4868863"/>
            <a:ext cx="2266950" cy="1989137"/>
            <a:chOff x="1876" y="1110"/>
            <a:chExt cx="2008" cy="2100"/>
          </a:xfrm>
        </p:grpSpPr>
        <p:graphicFrame>
          <p:nvGraphicFramePr>
            <p:cNvPr id="87065" name="Object 25"/>
            <p:cNvGraphicFramePr>
              <a:graphicFrameLocks noChangeAspect="1"/>
            </p:cNvGraphicFramePr>
            <p:nvPr/>
          </p:nvGraphicFramePr>
          <p:xfrm>
            <a:off x="1876" y="1110"/>
            <a:ext cx="2008" cy="2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877" name="CorelDRAW" r:id="rId6" imgW="3188208" imgH="3332988" progId="CorelDRAW.Graphic.13">
                    <p:embed/>
                  </p:oleObj>
                </mc:Choice>
                <mc:Fallback>
                  <p:oleObj name="CorelDRAW" r:id="rId6" imgW="3188208" imgH="3332988" progId="CorelDRAW.Graphic.1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6" y="1110"/>
                          <a:ext cx="2008" cy="2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7066" name="Object 26"/>
            <p:cNvGraphicFramePr>
              <a:graphicFrameLocks noChangeAspect="1"/>
            </p:cNvGraphicFramePr>
            <p:nvPr/>
          </p:nvGraphicFramePr>
          <p:xfrm>
            <a:off x="2699" y="2364"/>
            <a:ext cx="1043" cy="6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1878" name="CorelDRAW" r:id="rId8" imgW="3022854" imgH="1908048" progId="CorelDRAW.Graphic.13">
                    <p:embed/>
                  </p:oleObj>
                </mc:Choice>
                <mc:Fallback>
                  <p:oleObj name="CorelDRAW" r:id="rId8" imgW="3022854" imgH="1908048" progId="CorelDRAW.Graphic.1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99" y="2364"/>
                          <a:ext cx="1043" cy="6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87067" name="Object 27"/>
          <p:cNvGraphicFramePr>
            <a:graphicFrameLocks noChangeAspect="1"/>
          </p:cNvGraphicFramePr>
          <p:nvPr/>
        </p:nvGraphicFramePr>
        <p:xfrm>
          <a:off x="6319838" y="1916113"/>
          <a:ext cx="1492250" cy="15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879" name="CorelDRAW" r:id="rId10" imgW="3164205" imgH="3208020" progId="CorelDRAW.Graphic.13">
                  <p:embed/>
                </p:oleObj>
              </mc:Choice>
              <mc:Fallback>
                <p:oleObj name="CorelDRAW" r:id="rId10" imgW="3164205" imgH="3208020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9838" y="1916113"/>
                        <a:ext cx="1492250" cy="151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68" name="Object 28"/>
          <p:cNvGraphicFramePr>
            <a:graphicFrameLocks noChangeAspect="1"/>
          </p:cNvGraphicFramePr>
          <p:nvPr/>
        </p:nvGraphicFramePr>
        <p:xfrm>
          <a:off x="7740650" y="1989138"/>
          <a:ext cx="1390650" cy="1439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880" name="CorelDRAW" r:id="rId12" imgW="2672334" imgH="2765298" progId="CorelDRAW.Graphic.13">
                  <p:embed/>
                </p:oleObj>
              </mc:Choice>
              <mc:Fallback>
                <p:oleObj name="CorelDRAW" r:id="rId12" imgW="2672334" imgH="2765298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1989138"/>
                        <a:ext cx="1390650" cy="1439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7069" name="Object 29"/>
          <p:cNvGraphicFramePr>
            <a:graphicFrameLocks noChangeAspect="1"/>
          </p:cNvGraphicFramePr>
          <p:nvPr/>
        </p:nvGraphicFramePr>
        <p:xfrm>
          <a:off x="2268538" y="4365625"/>
          <a:ext cx="2016125" cy="190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881" name="CorelDRAW" r:id="rId14" imgW="3694557" imgH="3495675" progId="CorelDRAW.Graphic.13">
                  <p:embed/>
                </p:oleObj>
              </mc:Choice>
              <mc:Fallback>
                <p:oleObj name="CorelDRAW" r:id="rId14" imgW="3694557" imgH="3495675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4365625"/>
                        <a:ext cx="2016125" cy="190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7070" name="Line 30"/>
          <p:cNvSpPr>
            <a:spLocks noChangeShapeType="1"/>
          </p:cNvSpPr>
          <p:nvPr/>
        </p:nvSpPr>
        <p:spPr bwMode="auto">
          <a:xfrm flipH="1">
            <a:off x="2438400" y="3810000"/>
            <a:ext cx="1828800" cy="411163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graphicFrame>
        <p:nvGraphicFramePr>
          <p:cNvPr id="87071" name="Object 31"/>
          <p:cNvGraphicFramePr>
            <a:graphicFrameLocks noChangeAspect="1"/>
          </p:cNvGraphicFramePr>
          <p:nvPr/>
        </p:nvGraphicFramePr>
        <p:xfrm>
          <a:off x="0" y="1989138"/>
          <a:ext cx="1398588" cy="165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882" name="CorelDRAW" r:id="rId16" imgW="4677156" imgH="5531358" progId="CorelDRAW.Graphic.13">
                  <p:embed/>
                </p:oleObj>
              </mc:Choice>
              <mc:Fallback>
                <p:oleObj name="CorelDRAW" r:id="rId16" imgW="4677156" imgH="5531358" progId="CorelDRAW.Graphic.1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989138"/>
                        <a:ext cx="1398588" cy="165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7087" name="Group 47"/>
          <p:cNvGrpSpPr>
            <a:grpSpLocks/>
          </p:cNvGrpSpPr>
          <p:nvPr/>
        </p:nvGrpSpPr>
        <p:grpSpPr bwMode="auto">
          <a:xfrm>
            <a:off x="4572000" y="4267200"/>
            <a:ext cx="990600" cy="304800"/>
            <a:chOff x="2880" y="2736"/>
            <a:chExt cx="1152" cy="288"/>
          </a:xfrm>
        </p:grpSpPr>
        <p:sp>
          <p:nvSpPr>
            <p:cNvPr id="87075" name="Line 35"/>
            <p:cNvSpPr>
              <a:spLocks noChangeShapeType="1"/>
            </p:cNvSpPr>
            <p:nvPr/>
          </p:nvSpPr>
          <p:spPr bwMode="auto">
            <a:xfrm>
              <a:off x="2880" y="2736"/>
              <a:ext cx="24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76" name="Line 36"/>
            <p:cNvSpPr>
              <a:spLocks noChangeShapeType="1"/>
            </p:cNvSpPr>
            <p:nvPr/>
          </p:nvSpPr>
          <p:spPr bwMode="auto">
            <a:xfrm>
              <a:off x="3120" y="3024"/>
              <a:ext cx="14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77" name="Line 37"/>
            <p:cNvSpPr>
              <a:spLocks noChangeShapeType="1"/>
            </p:cNvSpPr>
            <p:nvPr/>
          </p:nvSpPr>
          <p:spPr bwMode="auto">
            <a:xfrm>
              <a:off x="3120" y="2736"/>
              <a:ext cx="0" cy="2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78" name="Line 38"/>
            <p:cNvSpPr>
              <a:spLocks noChangeShapeType="1"/>
            </p:cNvSpPr>
            <p:nvPr/>
          </p:nvSpPr>
          <p:spPr bwMode="auto">
            <a:xfrm>
              <a:off x="3264" y="2736"/>
              <a:ext cx="0" cy="2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79" name="Line 39"/>
            <p:cNvSpPr>
              <a:spLocks noChangeShapeType="1"/>
            </p:cNvSpPr>
            <p:nvPr/>
          </p:nvSpPr>
          <p:spPr bwMode="auto">
            <a:xfrm>
              <a:off x="3264" y="2736"/>
              <a:ext cx="24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80" name="Line 40"/>
            <p:cNvSpPr>
              <a:spLocks noChangeShapeType="1"/>
            </p:cNvSpPr>
            <p:nvPr/>
          </p:nvSpPr>
          <p:spPr bwMode="auto">
            <a:xfrm>
              <a:off x="3504" y="3024"/>
              <a:ext cx="14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81" name="Line 41"/>
            <p:cNvSpPr>
              <a:spLocks noChangeShapeType="1"/>
            </p:cNvSpPr>
            <p:nvPr/>
          </p:nvSpPr>
          <p:spPr bwMode="auto">
            <a:xfrm>
              <a:off x="3504" y="2736"/>
              <a:ext cx="0" cy="2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82" name="Line 42"/>
            <p:cNvSpPr>
              <a:spLocks noChangeShapeType="1"/>
            </p:cNvSpPr>
            <p:nvPr/>
          </p:nvSpPr>
          <p:spPr bwMode="auto">
            <a:xfrm>
              <a:off x="3648" y="2736"/>
              <a:ext cx="0" cy="2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83" name="Line 43"/>
            <p:cNvSpPr>
              <a:spLocks noChangeShapeType="1"/>
            </p:cNvSpPr>
            <p:nvPr/>
          </p:nvSpPr>
          <p:spPr bwMode="auto">
            <a:xfrm>
              <a:off x="3648" y="2736"/>
              <a:ext cx="24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84" name="Line 44"/>
            <p:cNvSpPr>
              <a:spLocks noChangeShapeType="1"/>
            </p:cNvSpPr>
            <p:nvPr/>
          </p:nvSpPr>
          <p:spPr bwMode="auto">
            <a:xfrm>
              <a:off x="3888" y="3024"/>
              <a:ext cx="14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87085" name="Line 45"/>
            <p:cNvSpPr>
              <a:spLocks noChangeShapeType="1"/>
            </p:cNvSpPr>
            <p:nvPr/>
          </p:nvSpPr>
          <p:spPr bwMode="auto">
            <a:xfrm>
              <a:off x="3888" y="2736"/>
              <a:ext cx="0" cy="288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87086" name="Rectangle 46"/>
          <p:cNvSpPr>
            <a:spLocks noChangeArrowheads="1"/>
          </p:cNvSpPr>
          <p:nvPr/>
        </p:nvSpPr>
        <p:spPr bwMode="auto">
          <a:xfrm>
            <a:off x="4267200" y="3581400"/>
            <a:ext cx="157956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it-IT" sz="1400" b="1">
                <a:solidFill>
                  <a:schemeClr val="bg2"/>
                </a:solidFill>
                <a:latin typeface="Comic Sans MS" pitchFamily="84" charset="0"/>
              </a:rPr>
              <a:t>Superconducting Cyclotron </a:t>
            </a:r>
          </a:p>
          <a:p>
            <a:r>
              <a:rPr lang="it-IT" sz="1400" b="1">
                <a:solidFill>
                  <a:schemeClr val="bg2"/>
                </a:solidFill>
                <a:latin typeface="Comic Sans MS" pitchFamily="84" charset="0"/>
              </a:rPr>
              <a:t>Reference Signal</a:t>
            </a:r>
          </a:p>
        </p:txBody>
      </p:sp>
    </p:spTree>
    <p:extLst>
      <p:ext uri="{BB962C8B-B14F-4D97-AF65-F5344CB8AC3E}">
        <p14:creationId xmlns:p14="http://schemas.microsoft.com/office/powerpoint/2010/main" val="154612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397" y="138009"/>
            <a:ext cx="8643938" cy="1248778"/>
          </a:xfrm>
        </p:spPr>
        <p:txBody>
          <a:bodyPr/>
          <a:lstStyle/>
          <a:p>
            <a:r>
              <a:rPr lang="en-US" sz="4200" dirty="0">
                <a:solidFill>
                  <a:srgbClr val="000090"/>
                </a:solidFill>
              </a:rPr>
              <a:t>Compact preamplifiers – Phase 1</a:t>
            </a:r>
          </a:p>
        </p:txBody>
      </p:sp>
      <p:pic>
        <p:nvPicPr>
          <p:cNvPr id="5" name="Content Placeholder 4" descr="000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67545" y="2187988"/>
            <a:ext cx="3754760" cy="2064973"/>
          </a:xfrm>
        </p:spPr>
      </p:pic>
      <p:sp>
        <p:nvSpPr>
          <p:cNvPr id="6" name="TextBox 5"/>
          <p:cNvSpPr txBox="1"/>
          <p:nvPr/>
        </p:nvSpPr>
        <p:spPr>
          <a:xfrm>
            <a:off x="488922" y="1251883"/>
            <a:ext cx="3678034" cy="1015659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000" dirty="0">
                <a:solidFill>
                  <a:srgbClr val="000090"/>
                </a:solidFill>
                <a:latin typeface="+mj-lt"/>
              </a:rPr>
              <a:t>32 channels Hybrid charge preamplifiers in a volume of</a:t>
            </a:r>
          </a:p>
          <a:p>
            <a:r>
              <a:rPr lang="en-US" sz="2000" dirty="0">
                <a:solidFill>
                  <a:srgbClr val="000090"/>
                </a:solidFill>
                <a:latin typeface="+mj-lt"/>
              </a:rPr>
              <a:t>about 8cm x 10cm x 2mmm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8398" y="4441613"/>
            <a:ext cx="8505945" cy="193898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285736" indent="-285736"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+mj-lt"/>
              </a:rPr>
              <a:t>Low power consumption:</a:t>
            </a:r>
            <a:r>
              <a:rPr lang="en-US" sz="2000" dirty="0">
                <a:solidFill>
                  <a:srgbClr val="000090"/>
                </a:solidFill>
                <a:latin typeface="+mj-lt"/>
              </a:rPr>
              <a:t>		</a:t>
            </a:r>
            <a:r>
              <a:rPr lang="en-US" sz="2000" dirty="0" smtClean="0">
                <a:solidFill>
                  <a:srgbClr val="000090"/>
                </a:solidFill>
                <a:latin typeface="+mj-lt"/>
              </a:rPr>
              <a:t>			~</a:t>
            </a:r>
            <a:r>
              <a:rPr lang="en-US" sz="2000" dirty="0">
                <a:solidFill>
                  <a:srgbClr val="000090"/>
                </a:solidFill>
                <a:latin typeface="+mj-lt"/>
              </a:rPr>
              <a:t>750 </a:t>
            </a:r>
            <a:r>
              <a:rPr lang="en-US" sz="2000" dirty="0" err="1">
                <a:solidFill>
                  <a:srgbClr val="000090"/>
                </a:solidFill>
                <a:latin typeface="+mj-lt"/>
              </a:rPr>
              <a:t>mW</a:t>
            </a:r>
            <a:r>
              <a:rPr lang="en-US" sz="2000" dirty="0">
                <a:solidFill>
                  <a:srgbClr val="000090"/>
                </a:solidFill>
                <a:latin typeface="+mj-lt"/>
              </a:rPr>
              <a:t> </a:t>
            </a:r>
            <a:r>
              <a:rPr lang="en-US" sz="2000" dirty="0" err="1">
                <a:solidFill>
                  <a:srgbClr val="000090"/>
                </a:solidFill>
                <a:latin typeface="+mj-lt"/>
              </a:rPr>
              <a:t>pwe</a:t>
            </a:r>
            <a:r>
              <a:rPr lang="en-US" sz="2000" dirty="0">
                <a:solidFill>
                  <a:srgbClr val="000090"/>
                </a:solidFill>
                <a:latin typeface="+mj-lt"/>
              </a:rPr>
              <a:t> 32 channels 								</a:t>
            </a:r>
            <a:r>
              <a:rPr lang="en-US" sz="2000" dirty="0" smtClean="0">
                <a:solidFill>
                  <a:srgbClr val="000090"/>
                </a:solidFill>
                <a:latin typeface="+mj-lt"/>
              </a:rPr>
              <a:t>			(</a:t>
            </a:r>
            <a:r>
              <a:rPr lang="en-US" sz="2000" dirty="0">
                <a:solidFill>
                  <a:srgbClr val="000090"/>
                </a:solidFill>
                <a:latin typeface="+mj-lt"/>
              </a:rPr>
              <a:t>simplify cooling operations)</a:t>
            </a:r>
          </a:p>
          <a:p>
            <a:pPr marL="285736" indent="-285736"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+mj-lt"/>
              </a:rPr>
              <a:t>Rise-Time (</a:t>
            </a:r>
            <a:r>
              <a:rPr lang="en-US" sz="2000" b="1" dirty="0" err="1">
                <a:solidFill>
                  <a:srgbClr val="000090"/>
                </a:solidFill>
                <a:latin typeface="+mj-lt"/>
              </a:rPr>
              <a:t>pulser</a:t>
            </a:r>
            <a:r>
              <a:rPr lang="en-US" sz="2000" b="1" dirty="0">
                <a:solidFill>
                  <a:srgbClr val="000090"/>
                </a:solidFill>
                <a:latin typeface="+mj-lt"/>
              </a:rPr>
              <a:t>):</a:t>
            </a:r>
            <a:r>
              <a:rPr lang="en-US" sz="2000" dirty="0">
                <a:solidFill>
                  <a:srgbClr val="000090"/>
                </a:solidFill>
                <a:latin typeface="+mj-lt"/>
              </a:rPr>
              <a:t>			</a:t>
            </a:r>
            <a:r>
              <a:rPr lang="en-US" sz="2000" dirty="0" smtClean="0">
                <a:solidFill>
                  <a:srgbClr val="000090"/>
                </a:solidFill>
                <a:latin typeface="+mj-lt"/>
              </a:rPr>
              <a:t>				~ </a:t>
            </a:r>
            <a:r>
              <a:rPr lang="en-US" sz="2000" dirty="0">
                <a:solidFill>
                  <a:srgbClr val="000090"/>
                </a:solidFill>
                <a:latin typeface="+mj-lt"/>
              </a:rPr>
              <a:t>3-7 </a:t>
            </a:r>
            <a:r>
              <a:rPr lang="en-US" sz="2000" dirty="0" err="1">
                <a:solidFill>
                  <a:srgbClr val="000090"/>
                </a:solidFill>
                <a:latin typeface="+mj-lt"/>
              </a:rPr>
              <a:t>nsec</a:t>
            </a:r>
            <a:r>
              <a:rPr lang="en-US" sz="2000" dirty="0">
                <a:solidFill>
                  <a:srgbClr val="000090"/>
                </a:solidFill>
                <a:latin typeface="+mj-lt"/>
              </a:rPr>
              <a:t> for </a:t>
            </a:r>
            <a:r>
              <a:rPr lang="en-US" sz="2000" dirty="0" err="1">
                <a:solidFill>
                  <a:srgbClr val="000090"/>
                </a:solidFill>
                <a:latin typeface="+mj-lt"/>
              </a:rPr>
              <a:t>C</a:t>
            </a:r>
            <a:r>
              <a:rPr lang="en-US" sz="2000" baseline="-25000" dirty="0" err="1">
                <a:solidFill>
                  <a:srgbClr val="000090"/>
                </a:solidFill>
                <a:latin typeface="+mj-lt"/>
              </a:rPr>
              <a:t>input</a:t>
            </a:r>
            <a:r>
              <a:rPr lang="en-US" sz="2000" dirty="0">
                <a:solidFill>
                  <a:srgbClr val="000090"/>
                </a:solidFill>
                <a:latin typeface="+mj-lt"/>
              </a:rPr>
              <a:t>=0-100pF</a:t>
            </a:r>
          </a:p>
          <a:p>
            <a:pPr marL="285736" indent="-285736"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+mj-lt"/>
              </a:rPr>
              <a:t>Energy resolution (</a:t>
            </a:r>
            <a:r>
              <a:rPr lang="en-US" sz="2000" b="1" dirty="0" err="1">
                <a:solidFill>
                  <a:srgbClr val="000090"/>
                </a:solidFill>
                <a:latin typeface="+mj-lt"/>
              </a:rPr>
              <a:t>pulser</a:t>
            </a:r>
            <a:r>
              <a:rPr lang="en-US" sz="2000" b="1" dirty="0">
                <a:solidFill>
                  <a:srgbClr val="000090"/>
                </a:solidFill>
                <a:latin typeface="+mj-lt"/>
              </a:rPr>
              <a:t>)</a:t>
            </a:r>
            <a:r>
              <a:rPr lang="en-US" sz="2000" dirty="0">
                <a:solidFill>
                  <a:srgbClr val="000090"/>
                </a:solidFill>
                <a:latin typeface="+mj-lt"/>
              </a:rPr>
              <a:t>	</a:t>
            </a:r>
            <a:r>
              <a:rPr lang="en-US" sz="2000" dirty="0" smtClean="0">
                <a:solidFill>
                  <a:srgbClr val="000090"/>
                </a:solidFill>
                <a:latin typeface="+mj-lt"/>
              </a:rPr>
              <a:t>				~ </a:t>
            </a:r>
            <a:r>
              <a:rPr lang="en-US" sz="2000" dirty="0">
                <a:solidFill>
                  <a:srgbClr val="000090"/>
                </a:solidFill>
                <a:latin typeface="+mj-lt"/>
              </a:rPr>
              <a:t>4-5 </a:t>
            </a:r>
            <a:r>
              <a:rPr lang="en-US" sz="2000" dirty="0" err="1">
                <a:solidFill>
                  <a:srgbClr val="000090"/>
                </a:solidFill>
                <a:latin typeface="+mj-lt"/>
              </a:rPr>
              <a:t>KeV</a:t>
            </a:r>
            <a:r>
              <a:rPr lang="en-US" sz="2000" dirty="0">
                <a:solidFill>
                  <a:srgbClr val="000090"/>
                </a:solidFill>
                <a:latin typeface="+mj-lt"/>
              </a:rPr>
              <a:t> for </a:t>
            </a:r>
            <a:r>
              <a:rPr lang="en-US" sz="2000" dirty="0" err="1">
                <a:solidFill>
                  <a:srgbClr val="000090"/>
                </a:solidFill>
                <a:latin typeface="+mj-lt"/>
              </a:rPr>
              <a:t>C</a:t>
            </a:r>
            <a:r>
              <a:rPr lang="en-US" sz="2000" baseline="-25000" dirty="0" err="1">
                <a:solidFill>
                  <a:srgbClr val="000090"/>
                </a:solidFill>
                <a:latin typeface="+mj-lt"/>
              </a:rPr>
              <a:t>input</a:t>
            </a:r>
            <a:r>
              <a:rPr lang="en-US" sz="2000" dirty="0">
                <a:solidFill>
                  <a:srgbClr val="000090"/>
                </a:solidFill>
                <a:latin typeface="+mj-lt"/>
              </a:rPr>
              <a:t>=0-</a:t>
            </a:r>
            <a:r>
              <a:rPr lang="en-US" sz="2000" dirty="0" smtClean="0">
                <a:solidFill>
                  <a:srgbClr val="000090"/>
                </a:solidFill>
                <a:latin typeface="+mj-lt"/>
              </a:rPr>
              <a:t>100pF</a:t>
            </a:r>
          </a:p>
          <a:p>
            <a:pPr marL="285736" indent="-285736">
              <a:buFont typeface="Arial"/>
              <a:buChar char="•"/>
            </a:pPr>
            <a:r>
              <a:rPr lang="en-US" sz="2000" b="1" dirty="0" smtClean="0">
                <a:solidFill>
                  <a:srgbClr val="000090"/>
                </a:solidFill>
                <a:latin typeface="+mj-lt"/>
              </a:rPr>
              <a:t>Energy resolution 1500μm (alpha source)	</a:t>
            </a:r>
            <a:r>
              <a:rPr lang="en-US" sz="2000" dirty="0" smtClean="0">
                <a:solidFill>
                  <a:srgbClr val="000090"/>
                </a:solidFill>
                <a:latin typeface="+mj-lt"/>
              </a:rPr>
              <a:t>~0.5% for E=5.48 MeV peak</a:t>
            </a:r>
            <a:endParaRPr lang="en-US" sz="2000" b="1" dirty="0">
              <a:solidFill>
                <a:srgbClr val="000090"/>
              </a:solidFill>
              <a:latin typeface="+mj-lt"/>
            </a:endParaRPr>
          </a:p>
          <a:p>
            <a:pPr marL="285736" indent="-285736">
              <a:buFont typeface="Arial"/>
              <a:buChar char="•"/>
            </a:pPr>
            <a:r>
              <a:rPr lang="en-US" sz="2000" b="1" dirty="0">
                <a:solidFill>
                  <a:srgbClr val="000090"/>
                </a:solidFill>
                <a:latin typeface="+mj-lt"/>
              </a:rPr>
              <a:t>Available with several sensitivities </a:t>
            </a:r>
            <a:r>
              <a:rPr lang="en-US" sz="2000" dirty="0" smtClean="0">
                <a:solidFill>
                  <a:srgbClr val="000090"/>
                </a:solidFill>
                <a:latin typeface="+mj-lt"/>
              </a:rPr>
              <a:t>(</a:t>
            </a:r>
            <a:r>
              <a:rPr lang="en-US" sz="2000" dirty="0">
                <a:solidFill>
                  <a:srgbClr val="000090"/>
                </a:solidFill>
                <a:latin typeface="+mj-lt"/>
              </a:rPr>
              <a:t>5, 10, 45, 100 mV/MeV…)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3609" y="6453336"/>
            <a:ext cx="6059923" cy="40010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US" sz="2000" b="1" dirty="0">
                <a:solidFill>
                  <a:srgbClr val="A80000"/>
                </a:solidFill>
                <a:latin typeface="+mj-lt"/>
              </a:rPr>
              <a:t>INFN, Milano – C. </a:t>
            </a:r>
            <a:r>
              <a:rPr lang="en-US" sz="2000" b="1" dirty="0" err="1">
                <a:solidFill>
                  <a:srgbClr val="A80000"/>
                </a:solidFill>
                <a:latin typeface="+mj-lt"/>
              </a:rPr>
              <a:t>Boiano</a:t>
            </a:r>
            <a:r>
              <a:rPr lang="en-US" sz="2000" b="1" dirty="0">
                <a:solidFill>
                  <a:srgbClr val="A80000"/>
                </a:solidFill>
                <a:latin typeface="+mj-lt"/>
              </a:rPr>
              <a:t>, R. </a:t>
            </a:r>
            <a:r>
              <a:rPr lang="en-US" sz="2000" b="1" dirty="0" err="1">
                <a:solidFill>
                  <a:srgbClr val="A80000"/>
                </a:solidFill>
                <a:latin typeface="+mj-lt"/>
              </a:rPr>
              <a:t>Bassini</a:t>
            </a:r>
            <a:endParaRPr lang="en-US" sz="2000" b="1" dirty="0">
              <a:solidFill>
                <a:srgbClr val="A80000"/>
              </a:solidFill>
              <a:latin typeface="+mj-lt"/>
            </a:endParaRPr>
          </a:p>
        </p:txBody>
      </p:sp>
      <p:pic>
        <p:nvPicPr>
          <p:cNvPr id="11" name="Picture 10" descr="FarcosPreTelescope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02" y="1808821"/>
            <a:ext cx="2483768" cy="1862826"/>
          </a:xfrm>
          <a:prstGeom prst="rect">
            <a:avLst/>
          </a:prstGeom>
        </p:spPr>
      </p:pic>
      <p:pic>
        <p:nvPicPr>
          <p:cNvPr id="12" name="Picture 11" descr="FarcosTelescopeArra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108" y="1454406"/>
            <a:ext cx="172819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09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>
                <a:solidFill>
                  <a:srgbClr val="0033CC"/>
                </a:solidFill>
              </a:rPr>
              <a:t>CsI</a:t>
            </a:r>
            <a:r>
              <a:rPr lang="en-US" dirty="0" smtClean="0">
                <a:solidFill>
                  <a:srgbClr val="0033CC"/>
                </a:solidFill>
              </a:rPr>
              <a:t>-response uniformity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943" y="2158838"/>
            <a:ext cx="3660246" cy="2655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43596" y="2158838"/>
            <a:ext cx="3892121" cy="2733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5" name="Oggetto 20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2013856"/>
              </p:ext>
            </p:extLst>
          </p:nvPr>
        </p:nvGraphicFramePr>
        <p:xfrm>
          <a:off x="1492769" y="5416668"/>
          <a:ext cx="1227618" cy="686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23" name="Equazione" r:id="rId5" imgW="863692" imgH="482278" progId="Equation.3">
                  <p:embed/>
                </p:oleObj>
              </mc:Choice>
              <mc:Fallback>
                <p:oleObj name="Equazione" r:id="rId5" imgW="863692" imgH="48227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769" y="5416668"/>
                        <a:ext cx="1227618" cy="6860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33078" y="1631227"/>
            <a:ext cx="2714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solidFill>
                  <a:srgbClr val="002060"/>
                </a:solidFill>
              </a:rPr>
              <a:t>α</a:t>
            </a:r>
            <a:r>
              <a:rPr lang="it-IT" b="1" dirty="0">
                <a:solidFill>
                  <a:srgbClr val="002060"/>
                </a:solidFill>
              </a:rPr>
              <a:t>+Pb </a:t>
            </a:r>
            <a:r>
              <a:rPr lang="it-IT" b="1" dirty="0" err="1">
                <a:solidFill>
                  <a:srgbClr val="002060"/>
                </a:solidFill>
              </a:rPr>
              <a:t>at</a:t>
            </a:r>
            <a:r>
              <a:rPr lang="it-IT" b="1" dirty="0">
                <a:solidFill>
                  <a:srgbClr val="002060"/>
                </a:solidFill>
              </a:rPr>
              <a:t> E/A=62 </a:t>
            </a:r>
            <a:r>
              <a:rPr lang="it-IT" b="1" dirty="0" err="1" smtClean="0">
                <a:solidFill>
                  <a:srgbClr val="002060"/>
                </a:solidFill>
              </a:rPr>
              <a:t>MeV</a:t>
            </a:r>
            <a:endParaRPr lang="it-IT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75108" y="5566094"/>
            <a:ext cx="4482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Light response: less than 0.5% non-uniformity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9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822522" y="3074586"/>
            <a:ext cx="3053081" cy="3713791"/>
            <a:chOff x="8662640" y="4437557"/>
            <a:chExt cx="4342160" cy="52818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5242" y="4437557"/>
              <a:ext cx="4309558" cy="5281836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 bwMode="auto">
            <a:xfrm>
              <a:off x="8662640" y="4516760"/>
              <a:ext cx="936104" cy="187220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8662640" y="6100936"/>
              <a:ext cx="792088" cy="230425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397" y="0"/>
            <a:ext cx="8643938" cy="1096886"/>
          </a:xfrm>
        </p:spPr>
        <p:txBody>
          <a:bodyPr/>
          <a:lstStyle/>
          <a:p>
            <a:r>
              <a:rPr lang="en-US" sz="3400" dirty="0">
                <a:solidFill>
                  <a:srgbClr val="000090"/>
                </a:solidFill>
              </a:rPr>
              <a:t>Silicon strips @ </a:t>
            </a:r>
            <a:r>
              <a:rPr lang="en-US" sz="3400" dirty="0" err="1">
                <a:solidFill>
                  <a:srgbClr val="000090"/>
                </a:solidFill>
              </a:rPr>
              <a:t>Labec</a:t>
            </a:r>
            <a:r>
              <a:rPr lang="en-US" sz="3400" dirty="0">
                <a:solidFill>
                  <a:srgbClr val="000090"/>
                </a:solidFill>
              </a:rPr>
              <a:t> (INFN-FI)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38" y="902178"/>
            <a:ext cx="2487798" cy="29318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68397" y="3935306"/>
            <a:ext cx="5771891" cy="2683423"/>
            <a:chOff x="4414168" y="2572544"/>
            <a:chExt cx="7812056" cy="33843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14168" y="2572544"/>
              <a:ext cx="7812056" cy="3384376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11466000" y="5092824"/>
              <a:ext cx="756079" cy="4320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42915" fontAlgn="base">
                <a:spcBef>
                  <a:spcPct val="0"/>
                </a:spcBef>
                <a:spcAft>
                  <a:spcPct val="0"/>
                </a:spcAft>
              </a:pPr>
              <a:endParaRPr lang="en-US" sz="30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2850559" y="1049360"/>
            <a:ext cx="6075675" cy="2661787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marL="194214" indent="-194214">
              <a:buFont typeface="Arial"/>
              <a:buChar char="•"/>
            </a:pPr>
            <a:r>
              <a:rPr lang="en-US" sz="1700" dirty="0">
                <a:solidFill>
                  <a:srgbClr val="FF0000"/>
                </a:solidFill>
              </a:rPr>
              <a:t>INFN and </a:t>
            </a:r>
            <a:r>
              <a:rPr lang="en-US" sz="1700" dirty="0" err="1">
                <a:solidFill>
                  <a:srgbClr val="FF0000"/>
                </a:solidFill>
              </a:rPr>
              <a:t>Politecnico</a:t>
            </a:r>
            <a:r>
              <a:rPr lang="en-US" sz="1700" dirty="0">
                <a:solidFill>
                  <a:srgbClr val="FF0000"/>
                </a:solidFill>
              </a:rPr>
              <a:t> of Milan and </a:t>
            </a:r>
            <a:r>
              <a:rPr lang="en-US" sz="1700" dirty="0" err="1">
                <a:solidFill>
                  <a:srgbClr val="FF0000"/>
                </a:solidFill>
              </a:rPr>
              <a:t>Farcos</a:t>
            </a:r>
            <a:r>
              <a:rPr lang="en-US" sz="1700" dirty="0">
                <a:solidFill>
                  <a:srgbClr val="FF0000"/>
                </a:solidFill>
              </a:rPr>
              <a:t> collaboration</a:t>
            </a:r>
          </a:p>
          <a:p>
            <a:pPr marL="194214" indent="-194214">
              <a:buFont typeface="Arial"/>
              <a:buChar char="•"/>
            </a:pPr>
            <a:r>
              <a:rPr lang="en-US" sz="1700" dirty="0">
                <a:solidFill>
                  <a:srgbClr val="000090"/>
                </a:solidFill>
              </a:rPr>
              <a:t>Fast pulsed </a:t>
            </a:r>
            <a:r>
              <a:rPr lang="en-US" sz="1700" dirty="0" err="1">
                <a:solidFill>
                  <a:srgbClr val="000090"/>
                </a:solidFill>
              </a:rPr>
              <a:t>beamline</a:t>
            </a:r>
            <a:r>
              <a:rPr lang="en-US" sz="1700" dirty="0">
                <a:solidFill>
                  <a:srgbClr val="000090"/>
                </a:solidFill>
              </a:rPr>
              <a:t> DEFEL: variable and controllable number of particles/pulse</a:t>
            </a:r>
          </a:p>
          <a:p>
            <a:pPr marL="194214" indent="-194214">
              <a:buFont typeface="Arial"/>
              <a:buChar char="•"/>
            </a:pPr>
            <a:r>
              <a:rPr lang="en-US" sz="1700" dirty="0">
                <a:solidFill>
                  <a:srgbClr val="000090"/>
                </a:solidFill>
              </a:rPr>
              <a:t>Energy changed between 1 and 6 MeV</a:t>
            </a:r>
          </a:p>
          <a:p>
            <a:pPr marL="194214" indent="-194214">
              <a:buFont typeface="Arial"/>
              <a:buChar char="•"/>
            </a:pPr>
            <a:r>
              <a:rPr lang="en-US" sz="1700" dirty="0">
                <a:solidFill>
                  <a:srgbClr val="000090"/>
                </a:solidFill>
              </a:rPr>
              <a:t>Position resolution: 100</a:t>
            </a:r>
            <a:r>
              <a:rPr lang="en-US" sz="1700" dirty="0">
                <a:solidFill>
                  <a:srgbClr val="000090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sz="1700" dirty="0">
                <a:solidFill>
                  <a:srgbClr val="000090"/>
                </a:solidFill>
              </a:rPr>
              <a:t>m x 100</a:t>
            </a:r>
            <a:r>
              <a:rPr lang="en-US" sz="1700" dirty="0">
                <a:solidFill>
                  <a:srgbClr val="000090"/>
                </a:solidFill>
                <a:latin typeface="Lucida Grande"/>
                <a:ea typeface="Lucida Grande"/>
                <a:cs typeface="Lucida Grande"/>
              </a:rPr>
              <a:t>μ</a:t>
            </a:r>
            <a:r>
              <a:rPr lang="en-US" sz="1700" dirty="0">
                <a:solidFill>
                  <a:srgbClr val="000090"/>
                </a:solidFill>
              </a:rPr>
              <a:t>m: scanning of strips and inter-strip regions</a:t>
            </a:r>
          </a:p>
          <a:p>
            <a:pPr marL="194214" indent="-194214">
              <a:buFont typeface="Arial"/>
              <a:buChar char="•"/>
            </a:pPr>
            <a:r>
              <a:rPr lang="en-US" sz="1700" dirty="0">
                <a:solidFill>
                  <a:srgbClr val="000090"/>
                </a:solidFill>
              </a:rPr>
              <a:t>Digitalization of silicon signals with commercial VME SIS 3301</a:t>
            </a:r>
          </a:p>
          <a:p>
            <a:pPr algn="l"/>
            <a:r>
              <a:rPr lang="en-US" sz="1700" dirty="0">
                <a:solidFill>
                  <a:srgbClr val="000090"/>
                </a:solidFill>
              </a:rPr>
              <a:t>	100 MHz – 14bit</a:t>
            </a:r>
          </a:p>
          <a:p>
            <a:pPr algn="l"/>
            <a:r>
              <a:rPr lang="en-US" sz="1700" dirty="0">
                <a:solidFill>
                  <a:srgbClr val="000090"/>
                </a:solidFill>
              </a:rPr>
              <a:t>	8 channels/module</a:t>
            </a:r>
          </a:p>
          <a:p>
            <a:pPr algn="l"/>
            <a:r>
              <a:rPr lang="en-US" sz="1700" dirty="0">
                <a:solidFill>
                  <a:srgbClr val="000090"/>
                </a:solidFill>
              </a:rPr>
              <a:t>	Opt. Link to PCI</a:t>
            </a:r>
          </a:p>
        </p:txBody>
      </p:sp>
    </p:spTree>
    <p:extLst>
      <p:ext uri="{BB962C8B-B14F-4D97-AF65-F5344CB8AC3E}">
        <p14:creationId xmlns:p14="http://schemas.microsoft.com/office/powerpoint/2010/main" val="159785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250031" y="17860"/>
            <a:ext cx="8643938" cy="1107281"/>
          </a:xfrm>
          <a:ln/>
        </p:spPr>
        <p:txBody>
          <a:bodyPr/>
          <a:lstStyle/>
          <a:p>
            <a:r>
              <a:rPr lang="en-US" sz="4500" dirty="0">
                <a:solidFill>
                  <a:srgbClr val="001F67"/>
                </a:solidFill>
              </a:rPr>
              <a:t>n-proton injection and resolution</a:t>
            </a:r>
          </a:p>
        </p:txBody>
      </p:sp>
      <p:grpSp>
        <p:nvGrpSpPr>
          <p:cNvPr id="19466" name="Group 10"/>
          <p:cNvGrpSpPr>
            <a:grpSpLocks/>
          </p:cNvGrpSpPr>
          <p:nvPr/>
        </p:nvGrpSpPr>
        <p:grpSpPr bwMode="auto">
          <a:xfrm>
            <a:off x="330399" y="964406"/>
            <a:ext cx="6423794" cy="3648893"/>
            <a:chOff x="0" y="0"/>
            <a:chExt cx="5755" cy="3269"/>
          </a:xfrm>
        </p:grpSpPr>
        <p:grpSp>
          <p:nvGrpSpPr>
            <p:cNvPr id="19462" name="Group 6"/>
            <p:cNvGrpSpPr>
              <a:grpSpLocks/>
            </p:cNvGrpSpPr>
            <p:nvPr/>
          </p:nvGrpSpPr>
          <p:grpSpPr bwMode="auto">
            <a:xfrm>
              <a:off x="0" y="0"/>
              <a:ext cx="5755" cy="2928"/>
              <a:chOff x="0" y="0"/>
              <a:chExt cx="5755" cy="2928"/>
            </a:xfrm>
          </p:grpSpPr>
          <p:pic>
            <p:nvPicPr>
              <p:cNvPr id="1945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4"/>
                <a:ext cx="5755" cy="2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9461" name="Group 5"/>
              <p:cNvGrpSpPr>
                <a:grpSpLocks/>
              </p:cNvGrpSpPr>
              <p:nvPr/>
            </p:nvGrpSpPr>
            <p:grpSpPr bwMode="auto">
              <a:xfrm>
                <a:off x="1471" y="0"/>
                <a:ext cx="3015" cy="480"/>
                <a:chOff x="0" y="0"/>
                <a:chExt cx="3014" cy="480"/>
              </a:xfrm>
            </p:grpSpPr>
            <p:sp>
              <p:nvSpPr>
                <p:cNvPr id="19459" name="Rectangle 3"/>
                <p:cNvSpPr>
                  <a:spLocks/>
                </p:cNvSpPr>
                <p:nvPr/>
              </p:nvSpPr>
              <p:spPr bwMode="auto">
                <a:xfrm>
                  <a:off x="0" y="0"/>
                  <a:ext cx="2712" cy="4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pPr algn="l"/>
                  <a:r>
                    <a:rPr lang="en-US" sz="1300">
                      <a:solidFill>
                        <a:srgbClr val="001F67"/>
                      </a:solidFill>
                      <a:latin typeface="Gill Sans" charset="0"/>
                      <a:ea typeface="ＭＳ Ｐゴシック" charset="0"/>
                      <a:cs typeface="Gill Sans" charset="0"/>
                      <a:sym typeface="Gill Sans" charset="0"/>
                    </a:rPr>
                    <a:t>Proton bunch multiplicity (deposited energy)</a:t>
                  </a:r>
                </a:p>
              </p:txBody>
            </p:sp>
            <p:sp>
              <p:nvSpPr>
                <p:cNvPr id="19460" name="Line 4"/>
                <p:cNvSpPr>
                  <a:spLocks noChangeShapeType="1"/>
                </p:cNvSpPr>
                <p:nvPr/>
              </p:nvSpPr>
              <p:spPr bwMode="auto">
                <a:xfrm rot="10800000">
                  <a:off x="2675" y="255"/>
                  <a:ext cx="339" cy="1"/>
                </a:xfrm>
                <a:prstGeom prst="line">
                  <a:avLst/>
                </a:prstGeom>
                <a:noFill/>
                <a:ln w="25400" cap="flat">
                  <a:solidFill>
                    <a:schemeClr val="tx1"/>
                  </a:solidFill>
                  <a:prstDash val="solid"/>
                  <a:miter lim="800000"/>
                  <a:headEnd type="stealth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</p:grpSp>
        </p:grpSp>
        <p:sp>
          <p:nvSpPr>
            <p:cNvPr id="19463" name="Rectangle 7"/>
            <p:cNvSpPr>
              <a:spLocks/>
            </p:cNvSpPr>
            <p:nvPr/>
          </p:nvSpPr>
          <p:spPr bwMode="auto">
            <a:xfrm>
              <a:off x="1400" y="3035"/>
              <a:ext cx="3021" cy="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pPr marL="241093"/>
              <a:r>
                <a:rPr lang="en-US" sz="1700" b="1" i="1">
                  <a:solidFill>
                    <a:srgbClr val="A408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Resolution</a:t>
              </a:r>
              <a:r>
                <a:rPr lang="en-US" sz="1700" i="1">
                  <a:solidFill>
                    <a:srgbClr val="A40800"/>
                  </a:solidFill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:    0.5% Front - 1.2% Back</a:t>
              </a:r>
            </a:p>
          </p:txBody>
        </p:sp>
        <p:sp>
          <p:nvSpPr>
            <p:cNvPr id="19464" name="Line 8"/>
            <p:cNvSpPr>
              <a:spLocks noChangeShapeType="1"/>
            </p:cNvSpPr>
            <p:nvPr/>
          </p:nvSpPr>
          <p:spPr bwMode="auto">
            <a:xfrm>
              <a:off x="2432" y="1808"/>
              <a:ext cx="704" cy="1216"/>
            </a:xfrm>
            <a:prstGeom prst="line">
              <a:avLst/>
            </a:prstGeom>
            <a:noFill/>
            <a:ln w="25400" cap="flat">
              <a:solidFill>
                <a:srgbClr val="A408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465" name="Line 9"/>
            <p:cNvSpPr>
              <a:spLocks noChangeShapeType="1"/>
            </p:cNvSpPr>
            <p:nvPr/>
          </p:nvSpPr>
          <p:spPr bwMode="auto">
            <a:xfrm flipH="1">
              <a:off x="4064" y="1800"/>
              <a:ext cx="400" cy="1240"/>
            </a:xfrm>
            <a:prstGeom prst="line">
              <a:avLst/>
            </a:prstGeom>
            <a:noFill/>
            <a:ln w="25400" cap="flat">
              <a:solidFill>
                <a:srgbClr val="A40800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016" y="4705945"/>
            <a:ext cx="3074045" cy="1991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Rectangle 12"/>
          <p:cNvSpPr>
            <a:spLocks/>
          </p:cNvSpPr>
          <p:nvPr/>
        </p:nvSpPr>
        <p:spPr bwMode="auto">
          <a:xfrm>
            <a:off x="2140893" y="4920258"/>
            <a:ext cx="2473523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700">
                <a:solidFill>
                  <a:srgbClr val="001F67"/>
                </a:solidFill>
                <a:ea typeface="ＭＳ Ｐゴシック" charset="0"/>
                <a:cs typeface="Gill Sans Light" charset="0"/>
              </a:rPr>
              <a:t>Test of linearity for           </a:t>
            </a:r>
          </a:p>
          <a:p>
            <a:pPr algn="l"/>
            <a:r>
              <a:rPr lang="en-US" sz="1700">
                <a:solidFill>
                  <a:srgbClr val="001F67"/>
                </a:solidFill>
                <a:ea typeface="ＭＳ Ｐゴシック" charset="0"/>
                <a:cs typeface="Gill Sans Light" charset="0"/>
              </a:rPr>
              <a:t>Silicon+Preamplifier system</a:t>
            </a:r>
          </a:p>
        </p:txBody>
      </p:sp>
      <p:sp>
        <p:nvSpPr>
          <p:cNvPr id="19469" name="Rectangle 13"/>
          <p:cNvSpPr>
            <a:spLocks/>
          </p:cNvSpPr>
          <p:nvPr/>
        </p:nvSpPr>
        <p:spPr bwMode="auto">
          <a:xfrm>
            <a:off x="596057" y="6215063"/>
            <a:ext cx="262532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>
                <a:ea typeface="ＭＳ Ｐゴシック" charset="0"/>
                <a:cs typeface="Gill Sans Light" charset="0"/>
              </a:rPr>
              <a:t>INFN and Politecnico, Milano for Farcos Collaboration</a:t>
            </a:r>
          </a:p>
        </p:txBody>
      </p:sp>
    </p:spTree>
    <p:extLst>
      <p:ext uri="{BB962C8B-B14F-4D97-AF65-F5344CB8AC3E}">
        <p14:creationId xmlns:p14="http://schemas.microsoft.com/office/powerpoint/2010/main" val="10192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250031" y="151805"/>
            <a:ext cx="8643938" cy="839391"/>
          </a:xfrm>
          <a:ln/>
        </p:spPr>
        <p:txBody>
          <a:bodyPr/>
          <a:lstStyle/>
          <a:p>
            <a:r>
              <a:rPr lang="en-US" sz="4500">
                <a:solidFill>
                  <a:srgbClr val="001F67"/>
                </a:solidFill>
              </a:rPr>
              <a:t>Interstrip energy sharing</a:t>
            </a:r>
          </a:p>
        </p:txBody>
      </p:sp>
      <p:grpSp>
        <p:nvGrpSpPr>
          <p:cNvPr id="20484" name="Group 4"/>
          <p:cNvGrpSpPr>
            <a:grpSpLocks/>
          </p:cNvGrpSpPr>
          <p:nvPr/>
        </p:nvGrpSpPr>
        <p:grpSpPr bwMode="auto">
          <a:xfrm>
            <a:off x="503412" y="3996035"/>
            <a:ext cx="3764979" cy="2585145"/>
            <a:chOff x="0" y="0"/>
            <a:chExt cx="3372" cy="2316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4"/>
              <a:ext cx="3372" cy="2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3" name="Rectangle 3"/>
            <p:cNvSpPr>
              <a:spLocks/>
            </p:cNvSpPr>
            <p:nvPr/>
          </p:nvSpPr>
          <p:spPr bwMode="auto">
            <a:xfrm>
              <a:off x="26" y="0"/>
              <a:ext cx="2856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Front injection + Back interstrip spanning</a:t>
              </a:r>
            </a:p>
          </p:txBody>
        </p:sp>
      </p:grpSp>
      <p:grpSp>
        <p:nvGrpSpPr>
          <p:cNvPr id="20487" name="Group 7"/>
          <p:cNvGrpSpPr>
            <a:grpSpLocks/>
          </p:cNvGrpSpPr>
          <p:nvPr/>
        </p:nvGrpSpPr>
        <p:grpSpPr bwMode="auto">
          <a:xfrm>
            <a:off x="4991695" y="1093887"/>
            <a:ext cx="4054078" cy="2567285"/>
            <a:chOff x="0" y="0"/>
            <a:chExt cx="3631" cy="2300"/>
          </a:xfrm>
        </p:grpSpPr>
        <p:pic>
          <p:nvPicPr>
            <p:cNvPr id="2048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6"/>
              <a:ext cx="3336" cy="2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6" name="Rectangle 6"/>
            <p:cNvSpPr>
              <a:spLocks/>
            </p:cNvSpPr>
            <p:nvPr/>
          </p:nvSpPr>
          <p:spPr bwMode="auto">
            <a:xfrm>
              <a:off x="7" y="0"/>
              <a:ext cx="362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Front injection + Back strip/interstrip spanning</a:t>
              </a:r>
            </a:p>
          </p:txBody>
        </p:sp>
      </p:grpSp>
      <p:grpSp>
        <p:nvGrpSpPr>
          <p:cNvPr id="20490" name="Group 10"/>
          <p:cNvGrpSpPr>
            <a:grpSpLocks/>
          </p:cNvGrpSpPr>
          <p:nvPr/>
        </p:nvGrpSpPr>
        <p:grpSpPr bwMode="auto">
          <a:xfrm>
            <a:off x="357188" y="1067098"/>
            <a:ext cx="4045148" cy="2586261"/>
            <a:chOff x="0" y="0"/>
            <a:chExt cx="3624" cy="2317"/>
          </a:xfrm>
        </p:grpSpPr>
        <p:pic>
          <p:nvPicPr>
            <p:cNvPr id="2048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" y="252"/>
              <a:ext cx="3304" cy="2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9" name="Rectangle 9"/>
            <p:cNvSpPr>
              <a:spLocks/>
            </p:cNvSpPr>
            <p:nvPr/>
          </p:nvSpPr>
          <p:spPr bwMode="auto">
            <a:xfrm>
              <a:off x="0" y="0"/>
              <a:ext cx="362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300">
                  <a:latin typeface="Gill Sans" charset="0"/>
                  <a:ea typeface="ＭＳ Ｐゴシック" charset="0"/>
                  <a:cs typeface="Gill Sans" charset="0"/>
                  <a:sym typeface="Gill Sans" charset="0"/>
                </a:rPr>
                <a:t>Back injection + Back strip/interstrip spanning</a:t>
              </a:r>
            </a:p>
          </p:txBody>
        </p:sp>
      </p:grpSp>
      <p:sp>
        <p:nvSpPr>
          <p:cNvPr id="20491" name="Rectangle 11"/>
          <p:cNvSpPr>
            <a:spLocks/>
          </p:cNvSpPr>
          <p:nvPr/>
        </p:nvSpPr>
        <p:spPr bwMode="auto">
          <a:xfrm>
            <a:off x="4976069" y="4610104"/>
            <a:ext cx="3616523" cy="105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700" i="1" dirty="0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Data analysis under </a:t>
            </a:r>
            <a:r>
              <a:rPr lang="en-US" sz="1700" i="1" dirty="0" smtClean="0">
                <a:solidFill>
                  <a:srgbClr val="001F67"/>
                </a:solidFill>
                <a:latin typeface="Gill Sans" charset="0"/>
                <a:ea typeface="ＭＳ Ｐゴシック" charset="0"/>
                <a:cs typeface="Gill Sans" charset="0"/>
                <a:sym typeface="Gill Sans" charset="0"/>
              </a:rPr>
              <a:t>way:</a:t>
            </a:r>
          </a:p>
          <a:p>
            <a:pPr algn="l"/>
            <a:r>
              <a:rPr lang="en-US" sz="1700" i="1" dirty="0" smtClean="0">
                <a:solidFill>
                  <a:srgbClr val="002D99"/>
                </a:solidFill>
                <a:ea typeface="ＭＳ Ｐゴシック" charset="0"/>
                <a:cs typeface="Gill Sans Light" charset="0"/>
              </a:rPr>
              <a:t>Study </a:t>
            </a:r>
            <a:r>
              <a:rPr lang="en-US" sz="1700" i="1" dirty="0">
                <a:solidFill>
                  <a:srgbClr val="002D99"/>
                </a:solidFill>
                <a:ea typeface="ＭＳ Ｐゴシック" charset="0"/>
                <a:cs typeface="Gill Sans Light" charset="0"/>
              </a:rPr>
              <a:t>of energy sharing between neighboring </a:t>
            </a:r>
            <a:r>
              <a:rPr lang="en-US" sz="1700" i="1" dirty="0" smtClean="0">
                <a:solidFill>
                  <a:srgbClr val="002D99"/>
                </a:solidFill>
                <a:ea typeface="ＭＳ Ｐゴシック" charset="0"/>
                <a:cs typeface="Gill Sans Light" charset="0"/>
              </a:rPr>
              <a:t>strips</a:t>
            </a:r>
          </a:p>
          <a:p>
            <a:pPr algn="l"/>
            <a:endParaRPr lang="en-US" sz="1700" i="1" dirty="0">
              <a:solidFill>
                <a:srgbClr val="002D99"/>
              </a:solidFill>
              <a:ea typeface="ＭＳ Ｐゴシック" charset="0"/>
              <a:cs typeface="Gill Sans Light" charset="0"/>
            </a:endParaRPr>
          </a:p>
          <a:p>
            <a:pPr algn="l"/>
            <a:r>
              <a:rPr lang="en-US" sz="1700" i="1" dirty="0" smtClean="0">
                <a:solidFill>
                  <a:srgbClr val="002D99"/>
                </a:solidFill>
                <a:ea typeface="ＭＳ Ｐゴシック" charset="0"/>
                <a:cs typeface="Gill Sans Light" charset="0"/>
              </a:rPr>
              <a:t>Collect data important for design of ASIC front-end electronics with digitalization</a:t>
            </a:r>
          </a:p>
          <a:p>
            <a:pPr algn="l"/>
            <a:endParaRPr lang="en-US" sz="1700" i="1" dirty="0">
              <a:solidFill>
                <a:srgbClr val="002D99"/>
              </a:solidFill>
              <a:ea typeface="ＭＳ Ｐゴシック" charset="0"/>
              <a:cs typeface="Gill Sans Light" charset="0"/>
            </a:endParaRPr>
          </a:p>
          <a:p>
            <a:pPr algn="l"/>
            <a:r>
              <a:rPr lang="en-US" sz="1700" i="1" dirty="0" smtClean="0">
                <a:solidFill>
                  <a:srgbClr val="002D99"/>
                </a:solidFill>
                <a:ea typeface="ＭＳ Ｐゴシック" charset="0"/>
                <a:cs typeface="Gill Sans Light" charset="0"/>
              </a:rPr>
              <a:t>(Collaboration with GET project)</a:t>
            </a:r>
            <a:endParaRPr lang="en-US" sz="1700" i="1" dirty="0">
              <a:solidFill>
                <a:srgbClr val="002D99"/>
              </a:solidFill>
              <a:ea typeface="ＭＳ Ｐゴシック" charset="0"/>
              <a:cs typeface="Gill Sans Light" charset="0"/>
            </a:endParaRPr>
          </a:p>
        </p:txBody>
      </p:sp>
      <p:sp>
        <p:nvSpPr>
          <p:cNvPr id="20492" name="Rectangle 12"/>
          <p:cNvSpPr>
            <a:spLocks/>
          </p:cNvSpPr>
          <p:nvPr/>
        </p:nvSpPr>
        <p:spPr bwMode="auto">
          <a:xfrm>
            <a:off x="6420445" y="6286500"/>
            <a:ext cx="262532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dirty="0">
                <a:ea typeface="ＭＳ Ｐゴシック" charset="0"/>
                <a:cs typeface="Gill Sans Light" charset="0"/>
              </a:rPr>
              <a:t>INFN and </a:t>
            </a:r>
            <a:r>
              <a:rPr lang="en-US" sz="1700" dirty="0" err="1">
                <a:ea typeface="ＭＳ Ｐゴシック" charset="0"/>
                <a:cs typeface="Gill Sans Light" charset="0"/>
              </a:rPr>
              <a:t>Politecnico</a:t>
            </a:r>
            <a:r>
              <a:rPr lang="en-US" sz="1700" dirty="0">
                <a:ea typeface="ＭＳ Ｐゴシック" charset="0"/>
                <a:cs typeface="Gill Sans Light" charset="0"/>
              </a:rPr>
              <a:t>, </a:t>
            </a:r>
            <a:r>
              <a:rPr lang="en-US" sz="1700" dirty="0" smtClean="0">
                <a:ea typeface="ＭＳ Ｐゴシック" charset="0"/>
                <a:cs typeface="Gill Sans Light" charset="0"/>
              </a:rPr>
              <a:t>Milano</a:t>
            </a:r>
            <a:endParaRPr lang="en-US" sz="1700" dirty="0">
              <a:ea typeface="ＭＳ Ｐゴシック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385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031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rgbClr val="A80000"/>
                </a:solidFill>
              </a:rPr>
              <a:t>First experiment with 4-telescope prototype </a:t>
            </a:r>
            <a:br>
              <a:rPr lang="en-US" sz="3200" dirty="0" smtClean="0">
                <a:solidFill>
                  <a:srgbClr val="A80000"/>
                </a:solidFill>
              </a:rPr>
            </a:br>
            <a:r>
              <a:rPr lang="en-US" sz="3200" dirty="0">
                <a:solidFill>
                  <a:srgbClr val="A80000"/>
                </a:solidFill>
              </a:rPr>
              <a:t>	</a:t>
            </a:r>
            <a:r>
              <a:rPr lang="en-US" sz="2400" dirty="0" smtClean="0">
                <a:solidFill>
                  <a:srgbClr val="0033CC"/>
                </a:solidFill>
              </a:rPr>
              <a:t>May 2013</a:t>
            </a:r>
            <a:endParaRPr lang="en-US" sz="2400" dirty="0">
              <a:solidFill>
                <a:srgbClr val="0033CC"/>
              </a:solidFill>
            </a:endParaRPr>
          </a:p>
        </p:txBody>
      </p:sp>
      <p:grpSp>
        <p:nvGrpSpPr>
          <p:cNvPr id="6" name="Gruppo 12"/>
          <p:cNvGrpSpPr/>
          <p:nvPr/>
        </p:nvGrpSpPr>
        <p:grpSpPr>
          <a:xfrm>
            <a:off x="5778604" y="3972493"/>
            <a:ext cx="2880320" cy="2808312"/>
            <a:chOff x="5364088" y="3573016"/>
            <a:chExt cx="2880320" cy="2808312"/>
          </a:xfrm>
        </p:grpSpPr>
        <p:grpSp>
          <p:nvGrpSpPr>
            <p:cNvPr id="7" name="Gruppo 5"/>
            <p:cNvGrpSpPr/>
            <p:nvPr/>
          </p:nvGrpSpPr>
          <p:grpSpPr>
            <a:xfrm>
              <a:off x="5364088" y="3573016"/>
              <a:ext cx="2880320" cy="2808312"/>
              <a:chOff x="5076056" y="2492896"/>
              <a:chExt cx="3456384" cy="3434446"/>
            </a:xfrm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</p:grpSpPr>
          <p:pic>
            <p:nvPicPr>
              <p:cNvPr id="9" name="Immagine 3" descr="figfarcos2.pn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5076056" y="2852936"/>
                <a:ext cx="3449973" cy="3074406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0" name="CasellaDiTesto 4"/>
              <p:cNvSpPr txBox="1"/>
              <p:nvPr/>
            </p:nvSpPr>
            <p:spPr>
              <a:xfrm>
                <a:off x="5076056" y="2492896"/>
                <a:ext cx="3456384" cy="4140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smtClean="0"/>
                  <a:t>FAST-SLOW    T4 Farcos</a:t>
                </a:r>
                <a:endParaRPr lang="it-IT" sz="1600" b="1"/>
              </a:p>
            </p:txBody>
          </p:sp>
        </p:grpSp>
        <p:sp>
          <p:nvSpPr>
            <p:cNvPr id="8" name="Rettangolo 11"/>
            <p:cNvSpPr/>
            <p:nvPr/>
          </p:nvSpPr>
          <p:spPr>
            <a:xfrm>
              <a:off x="5652120" y="3933056"/>
              <a:ext cx="2232248" cy="2160240"/>
            </a:xfrm>
            <a:prstGeom prst="rect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7" name="Picture 16" descr="5Z0pqg6fBUyu1paqrZ6rJW6BmxBqDDLSZNog0CFSLCY-1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r="12986"/>
          <a:stretch/>
        </p:blipFill>
        <p:spPr>
          <a:xfrm>
            <a:off x="361091" y="2972119"/>
            <a:ext cx="2440475" cy="2000747"/>
          </a:xfrm>
          <a:prstGeom prst="rect">
            <a:avLst/>
          </a:prstGeom>
        </p:spPr>
      </p:pic>
      <p:pic>
        <p:nvPicPr>
          <p:cNvPr id="18" name="Picture 17" descr="jbJYOq2TZg8vaxATmcGyoy5Y_t0LgxvlRAQq16JRz8k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17" y="2331786"/>
            <a:ext cx="2385437" cy="4248151"/>
          </a:xfrm>
          <a:prstGeom prst="rect">
            <a:avLst/>
          </a:prstGeom>
        </p:spPr>
      </p:pic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819354"/>
              </p:ext>
            </p:extLst>
          </p:nvPr>
        </p:nvGraphicFramePr>
        <p:xfrm>
          <a:off x="-525847" y="1203617"/>
          <a:ext cx="6687087" cy="9630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46" name="Document" r:id="rId6" imgW="6261100" imgH="901700" progId="Word.Document.12">
                  <p:embed/>
                </p:oleObj>
              </mc:Choice>
              <mc:Fallback>
                <p:oleObj name="Document" r:id="rId6" imgW="6261100" imgH="901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-525847" y="1203617"/>
                        <a:ext cx="6687087" cy="9630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uppo 14"/>
          <p:cNvGrpSpPr/>
          <p:nvPr/>
        </p:nvGrpSpPr>
        <p:grpSpPr>
          <a:xfrm>
            <a:off x="5850612" y="948157"/>
            <a:ext cx="2880320" cy="2952328"/>
            <a:chOff x="5364088" y="476672"/>
            <a:chExt cx="2880320" cy="2952328"/>
          </a:xfrm>
        </p:grpSpPr>
        <p:grpSp>
          <p:nvGrpSpPr>
            <p:cNvPr id="12" name="Gruppo 8"/>
            <p:cNvGrpSpPr/>
            <p:nvPr/>
          </p:nvGrpSpPr>
          <p:grpSpPr>
            <a:xfrm>
              <a:off x="5364088" y="476672"/>
              <a:ext cx="2880320" cy="2952328"/>
              <a:chOff x="1619672" y="2276872"/>
              <a:chExt cx="3312368" cy="3328751"/>
            </a:xfrm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grpSpPr>
          <p:pic>
            <p:nvPicPr>
              <p:cNvPr id="14" name="Immagine 6" descr="figfarcosT209.png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1619672" y="2564904"/>
                <a:ext cx="3312368" cy="3040719"/>
              </a:xfrm>
              <a:prstGeom prst="rect">
                <a:avLst/>
              </a:prstGeom>
            </p:spPr>
          </p:pic>
          <p:sp>
            <p:nvSpPr>
              <p:cNvPr id="15" name="CasellaDiTesto 7"/>
              <p:cNvSpPr txBox="1"/>
              <p:nvPr/>
            </p:nvSpPr>
            <p:spPr>
              <a:xfrm>
                <a:off x="1619672" y="2276872"/>
                <a:ext cx="3312368" cy="38172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1600" b="1" smtClean="0"/>
                  <a:t>DE-E (300-1500 µm)  T2 Farcos</a:t>
                </a:r>
                <a:endParaRPr lang="it-IT" sz="1600" b="1"/>
              </a:p>
            </p:txBody>
          </p:sp>
        </p:grpSp>
        <p:sp>
          <p:nvSpPr>
            <p:cNvPr id="13" name="Rettangolo 13"/>
            <p:cNvSpPr/>
            <p:nvPr/>
          </p:nvSpPr>
          <p:spPr>
            <a:xfrm>
              <a:off x="5580112" y="764704"/>
              <a:ext cx="2376264" cy="237626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884050" y="2147120"/>
            <a:ext cx="19175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E/A=35 MeV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16" name="Immagine 15" descr="Senza titolo-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745623" y="3386300"/>
            <a:ext cx="1344749" cy="880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accent2"/>
                </a:solidFill>
              </a:rPr>
              <a:t>Mass Dependence </a:t>
            </a:r>
            <a:r>
              <a:rPr lang="en-GB" dirty="0" smtClean="0">
                <a:solidFill>
                  <a:schemeClr val="accent2"/>
                </a:solidFill>
              </a:rPr>
              <a:t>of caloric curves</a:t>
            </a:r>
            <a:endParaRPr lang="en-GB" dirty="0"/>
          </a:p>
        </p:txBody>
      </p:sp>
      <p:grpSp>
        <p:nvGrpSpPr>
          <p:cNvPr id="9235" name="Group 19"/>
          <p:cNvGrpSpPr>
            <a:grpSpLocks/>
          </p:cNvGrpSpPr>
          <p:nvPr/>
        </p:nvGrpSpPr>
        <p:grpSpPr bwMode="auto">
          <a:xfrm>
            <a:off x="319088" y="1066800"/>
            <a:ext cx="2424112" cy="5715000"/>
            <a:chOff x="201" y="720"/>
            <a:chExt cx="1527" cy="3600"/>
          </a:xfrm>
        </p:grpSpPr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" y="720"/>
              <a:ext cx="1358" cy="34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223" name="Text Box 7"/>
            <p:cNvSpPr txBox="1">
              <a:spLocks noChangeArrowheads="1"/>
            </p:cNvSpPr>
            <p:nvPr/>
          </p:nvSpPr>
          <p:spPr bwMode="auto">
            <a:xfrm rot="16200000">
              <a:off x="-1" y="2265"/>
              <a:ext cx="63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800"/>
                <a:t>T (MeV)</a:t>
              </a:r>
            </a:p>
          </p:txBody>
        </p:sp>
        <p:sp>
          <p:nvSpPr>
            <p:cNvPr id="9224" name="Text Box 8"/>
            <p:cNvSpPr txBox="1">
              <a:spLocks noChangeArrowheads="1"/>
            </p:cNvSpPr>
            <p:nvPr/>
          </p:nvSpPr>
          <p:spPr bwMode="auto">
            <a:xfrm>
              <a:off x="652" y="4089"/>
              <a:ext cx="836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800"/>
                <a:t>E*/A (MeV)</a:t>
              </a:r>
            </a:p>
          </p:txBody>
        </p:sp>
        <p:sp>
          <p:nvSpPr>
            <p:cNvPr id="9226" name="Rectangle 10"/>
            <p:cNvSpPr>
              <a:spLocks noChangeArrowheads="1"/>
            </p:cNvSpPr>
            <p:nvPr/>
          </p:nvSpPr>
          <p:spPr bwMode="auto">
            <a:xfrm>
              <a:off x="528" y="816"/>
              <a:ext cx="432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5" name="Text Box 9"/>
            <p:cNvSpPr txBox="1">
              <a:spLocks noChangeArrowheads="1"/>
            </p:cNvSpPr>
            <p:nvPr/>
          </p:nvSpPr>
          <p:spPr bwMode="auto">
            <a:xfrm>
              <a:off x="488" y="784"/>
              <a:ext cx="54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/>
                <a:t>A=30-60</a:t>
              </a:r>
            </a:p>
          </p:txBody>
        </p:sp>
        <p:sp>
          <p:nvSpPr>
            <p:cNvPr id="9227" name="Rectangle 11"/>
            <p:cNvSpPr>
              <a:spLocks noChangeArrowheads="1"/>
            </p:cNvSpPr>
            <p:nvPr/>
          </p:nvSpPr>
          <p:spPr bwMode="auto">
            <a:xfrm>
              <a:off x="528" y="1488"/>
              <a:ext cx="480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28" name="Text Box 12"/>
            <p:cNvSpPr txBox="1">
              <a:spLocks noChangeArrowheads="1"/>
            </p:cNvSpPr>
            <p:nvPr/>
          </p:nvSpPr>
          <p:spPr bwMode="auto">
            <a:xfrm>
              <a:off x="488" y="1436"/>
              <a:ext cx="60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/>
                <a:t>A=60-100</a:t>
              </a:r>
            </a:p>
          </p:txBody>
        </p:sp>
        <p:sp>
          <p:nvSpPr>
            <p:cNvPr id="9229" name="Rectangle 13"/>
            <p:cNvSpPr>
              <a:spLocks noChangeArrowheads="1"/>
            </p:cNvSpPr>
            <p:nvPr/>
          </p:nvSpPr>
          <p:spPr bwMode="auto">
            <a:xfrm>
              <a:off x="528" y="2064"/>
              <a:ext cx="480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0" name="Text Box 14"/>
            <p:cNvSpPr txBox="1">
              <a:spLocks noChangeArrowheads="1"/>
            </p:cNvSpPr>
            <p:nvPr/>
          </p:nvSpPr>
          <p:spPr bwMode="auto">
            <a:xfrm>
              <a:off x="488" y="2060"/>
              <a:ext cx="6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/>
                <a:t>A=100-140</a:t>
              </a:r>
            </a:p>
          </p:txBody>
        </p:sp>
        <p:sp>
          <p:nvSpPr>
            <p:cNvPr id="9231" name="Rectangle 15"/>
            <p:cNvSpPr>
              <a:spLocks noChangeArrowheads="1"/>
            </p:cNvSpPr>
            <p:nvPr/>
          </p:nvSpPr>
          <p:spPr bwMode="auto">
            <a:xfrm>
              <a:off x="576" y="2784"/>
              <a:ext cx="384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2" name="Text Box 16"/>
            <p:cNvSpPr txBox="1">
              <a:spLocks noChangeArrowheads="1"/>
            </p:cNvSpPr>
            <p:nvPr/>
          </p:nvSpPr>
          <p:spPr bwMode="auto">
            <a:xfrm>
              <a:off x="480" y="2732"/>
              <a:ext cx="6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/>
                <a:t>A=140-180</a:t>
              </a:r>
            </a:p>
          </p:txBody>
        </p:sp>
        <p:sp>
          <p:nvSpPr>
            <p:cNvPr id="9233" name="Rectangle 17"/>
            <p:cNvSpPr>
              <a:spLocks noChangeArrowheads="1"/>
            </p:cNvSpPr>
            <p:nvPr/>
          </p:nvSpPr>
          <p:spPr bwMode="auto">
            <a:xfrm>
              <a:off x="528" y="3408"/>
              <a:ext cx="432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4" name="Text Box 18"/>
            <p:cNvSpPr txBox="1">
              <a:spLocks noChangeArrowheads="1"/>
            </p:cNvSpPr>
            <p:nvPr/>
          </p:nvSpPr>
          <p:spPr bwMode="auto">
            <a:xfrm>
              <a:off x="480" y="3376"/>
              <a:ext cx="66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GB" sz="1400"/>
                <a:t>A=180-240</a:t>
              </a:r>
            </a:p>
          </p:txBody>
        </p:sp>
      </p:grpSp>
      <p:sp>
        <p:nvSpPr>
          <p:cNvPr id="9243" name="Text Box 27"/>
          <p:cNvSpPr txBox="1">
            <a:spLocks noChangeArrowheads="1"/>
          </p:cNvSpPr>
          <p:nvPr/>
        </p:nvSpPr>
        <p:spPr bwMode="auto">
          <a:xfrm>
            <a:off x="3276601" y="1114425"/>
            <a:ext cx="3992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2000" b="1" dirty="0" err="1">
                <a:solidFill>
                  <a:srgbClr val="A80000"/>
                </a:solidFill>
              </a:rPr>
              <a:t>Natowitz</a:t>
            </a:r>
            <a:r>
              <a:rPr lang="en-GB" sz="2000" b="1" dirty="0">
                <a:solidFill>
                  <a:srgbClr val="A80000"/>
                </a:solidFill>
              </a:rPr>
              <a:t> et al., PRC65 (2002</a:t>
            </a:r>
            <a:r>
              <a:rPr lang="en-GB" sz="2000" b="1" dirty="0" smtClean="0">
                <a:solidFill>
                  <a:srgbClr val="A80000"/>
                </a:solidFill>
              </a:rPr>
              <a:t>)</a:t>
            </a:r>
          </a:p>
          <a:p>
            <a:r>
              <a:rPr lang="en-GB" sz="2000" b="1" dirty="0" smtClean="0">
                <a:solidFill>
                  <a:srgbClr val="A80000"/>
                </a:solidFill>
              </a:rPr>
              <a:t>most </a:t>
            </a:r>
            <a:r>
              <a:rPr lang="en-GB" sz="2000" b="1" dirty="0" smtClean="0">
                <a:solidFill>
                  <a:srgbClr val="A80000"/>
                </a:solidFill>
              </a:rPr>
              <a:t>cited Joe’s paper</a:t>
            </a:r>
            <a:endParaRPr lang="en-GB" sz="2000" b="1" dirty="0">
              <a:solidFill>
                <a:srgbClr val="A8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35103" y="3826986"/>
            <a:ext cx="47230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A80000"/>
                </a:solidFill>
              </a:rPr>
              <a:t>What about N/Z dependence?</a:t>
            </a:r>
          </a:p>
          <a:p>
            <a:endParaRPr lang="en-US" dirty="0"/>
          </a:p>
          <a:p>
            <a:r>
              <a:rPr lang="en-US" dirty="0" smtClean="0"/>
              <a:t>…Inspiration for one of the best experiments performed with Chimera: “Limiting”</a:t>
            </a:r>
          </a:p>
        </p:txBody>
      </p:sp>
      <p:sp>
        <p:nvSpPr>
          <p:cNvPr id="35" name="Text Box 3"/>
          <p:cNvSpPr txBox="1">
            <a:spLocks noChangeArrowheads="1"/>
          </p:cNvSpPr>
          <p:nvPr/>
        </p:nvSpPr>
        <p:spPr bwMode="auto">
          <a:xfrm>
            <a:off x="3735103" y="5255567"/>
            <a:ext cx="5070230" cy="10156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aseline="30000" dirty="0" smtClean="0">
                <a:solidFill>
                  <a:srgbClr val="0000FF"/>
                </a:solidFill>
              </a:rPr>
              <a:t>40,48</a:t>
            </a:r>
            <a:r>
              <a:rPr lang="it-IT" sz="2400" dirty="0" smtClean="0">
                <a:solidFill>
                  <a:srgbClr val="0000FF"/>
                </a:solidFill>
              </a:rPr>
              <a:t>Ca +</a:t>
            </a:r>
            <a:r>
              <a:rPr lang="it-IT" sz="2400" baseline="30000" dirty="0" smtClean="0">
                <a:solidFill>
                  <a:srgbClr val="0000FF"/>
                </a:solidFill>
              </a:rPr>
              <a:t>40,48</a:t>
            </a:r>
            <a:r>
              <a:rPr lang="it-IT" sz="2400" dirty="0" smtClean="0">
                <a:solidFill>
                  <a:srgbClr val="0000FF"/>
                </a:solidFill>
              </a:rPr>
              <a:t>Ca</a:t>
            </a:r>
            <a:r>
              <a:rPr lang="it-IT" sz="2400" dirty="0">
                <a:solidFill>
                  <a:srgbClr val="0000FF"/>
                </a:solidFill>
              </a:rPr>
              <a:t>,</a:t>
            </a:r>
            <a:r>
              <a:rPr lang="it-IT" sz="2400" baseline="30000" dirty="0">
                <a:solidFill>
                  <a:srgbClr val="0000FF"/>
                </a:solidFill>
              </a:rPr>
              <a:t>40</a:t>
            </a:r>
            <a:r>
              <a:rPr lang="it-IT" sz="2400" dirty="0">
                <a:solidFill>
                  <a:srgbClr val="0000FF"/>
                </a:solidFill>
              </a:rPr>
              <a:t>Ca,</a:t>
            </a:r>
            <a:r>
              <a:rPr lang="it-IT" sz="2400" baseline="30000" dirty="0">
                <a:solidFill>
                  <a:srgbClr val="0000FF"/>
                </a:solidFill>
              </a:rPr>
              <a:t>46</a:t>
            </a:r>
            <a:r>
              <a:rPr lang="it-IT" sz="2400" dirty="0">
                <a:solidFill>
                  <a:srgbClr val="0000FF"/>
                </a:solidFill>
              </a:rPr>
              <a:t>Ti  </a:t>
            </a:r>
            <a:r>
              <a:rPr lang="it-IT" sz="2400" dirty="0" smtClean="0">
                <a:solidFill>
                  <a:srgbClr val="0000FF"/>
                </a:solidFill>
              </a:rPr>
              <a:t>E/A = 25 </a:t>
            </a:r>
            <a:r>
              <a:rPr lang="it-IT" sz="2400" dirty="0" err="1" smtClean="0">
                <a:solidFill>
                  <a:srgbClr val="0000FF"/>
                </a:solidFill>
              </a:rPr>
              <a:t>MeV</a:t>
            </a:r>
            <a:endParaRPr lang="it-IT" sz="2400" dirty="0" smtClean="0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r>
              <a:rPr lang="it-IT" sz="2400" dirty="0" smtClean="0">
                <a:solidFill>
                  <a:srgbClr val="0000FF"/>
                </a:solidFill>
              </a:rPr>
              <a:t>I. Lombardo et al., Chimera </a:t>
            </a:r>
            <a:r>
              <a:rPr lang="it-IT" sz="2400" dirty="0" err="1" smtClean="0">
                <a:solidFill>
                  <a:srgbClr val="0000FF"/>
                </a:solidFill>
              </a:rPr>
              <a:t>Coll</a:t>
            </a:r>
            <a:r>
              <a:rPr lang="it-IT" sz="2400" dirty="0" smtClean="0">
                <a:solidFill>
                  <a:srgbClr val="0000FF"/>
                </a:solidFill>
              </a:rPr>
              <a:t>.</a:t>
            </a:r>
            <a:endParaRPr lang="it-IT" sz="2400" dirty="0">
              <a:solidFill>
                <a:srgbClr val="0000FF"/>
              </a:solidFill>
            </a:endParaRPr>
          </a:p>
        </p:txBody>
      </p:sp>
      <p:sp>
        <p:nvSpPr>
          <p:cNvPr id="20" name="Text Box 3"/>
          <p:cNvSpPr txBox="1">
            <a:spLocks noChangeArrowheads="1"/>
          </p:cNvSpPr>
          <p:nvPr/>
        </p:nvSpPr>
        <p:spPr bwMode="auto">
          <a:xfrm>
            <a:off x="3450262" y="2044700"/>
            <a:ext cx="5007937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/>
            <a:r>
              <a:rPr lang="ja-JP" altLang="en-GB" sz="1400" dirty="0" smtClean="0">
                <a:latin typeface="Times New Roman" charset="0"/>
              </a:rPr>
              <a:t>“</a:t>
            </a:r>
            <a:r>
              <a:rPr lang="en-US" altLang="ja-JP" sz="1400" dirty="0" smtClean="0">
                <a:latin typeface="Times New Roman" charset="0"/>
              </a:rPr>
              <a:t>…</a:t>
            </a:r>
            <a:r>
              <a:rPr lang="en-GB" sz="1400" dirty="0" smtClean="0">
                <a:latin typeface="Times New Roman" charset="0"/>
              </a:rPr>
              <a:t>With </a:t>
            </a:r>
            <a:r>
              <a:rPr lang="en-GB" sz="1400" dirty="0">
                <a:latin typeface="Times New Roman" charset="0"/>
              </a:rPr>
              <a:t>radioactive beams it should be possible to employ caloric curve measurements to determine the critical parameters for quite asymmetric nuclei, thus testing the </a:t>
            </a:r>
            <a:r>
              <a:rPr lang="en-GB" sz="1400" dirty="0" err="1">
                <a:latin typeface="Times New Roman" charset="0"/>
              </a:rPr>
              <a:t>isospin</a:t>
            </a:r>
            <a:r>
              <a:rPr lang="en-GB" sz="1400" dirty="0">
                <a:latin typeface="Times New Roman" charset="0"/>
              </a:rPr>
              <a:t> dependence of the equation of state … and of nucleon-nucleon interaction…</a:t>
            </a:r>
            <a:r>
              <a:rPr lang="ja-JP" altLang="en-GB" sz="1400" dirty="0">
                <a:latin typeface="Times New Roman" charset="0"/>
              </a:rPr>
              <a:t>“</a:t>
            </a:r>
            <a:r>
              <a:rPr lang="en-GB" sz="1400" dirty="0">
                <a:latin typeface="Times New Roman" charset="0"/>
              </a:rPr>
              <a:t>        </a:t>
            </a:r>
            <a:r>
              <a:rPr lang="en-GB" sz="1400" dirty="0" err="1" smtClean="0">
                <a:latin typeface="Times New Roman" charset="0"/>
              </a:rPr>
              <a:t>Natowitz</a:t>
            </a:r>
            <a:r>
              <a:rPr lang="en-GB" sz="1400" dirty="0" smtClean="0">
                <a:latin typeface="Times New Roman" charset="0"/>
              </a:rPr>
              <a:t> et al., PRC65 </a:t>
            </a:r>
            <a:r>
              <a:rPr lang="en-GB" sz="1400" dirty="0">
                <a:latin typeface="Times New Roman" charset="0"/>
              </a:rPr>
              <a:t>(2002)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4420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31" y="138010"/>
            <a:ext cx="8643938" cy="944994"/>
          </a:xfrm>
        </p:spPr>
        <p:txBody>
          <a:bodyPr/>
          <a:lstStyle/>
          <a:p>
            <a:r>
              <a:rPr lang="en-US" sz="4200" dirty="0">
                <a:solidFill>
                  <a:srgbClr val="000090"/>
                </a:solidFill>
              </a:rPr>
              <a:t>Experiments in </a:t>
            </a:r>
            <a:r>
              <a:rPr lang="en-US" sz="4200" dirty="0" smtClean="0">
                <a:solidFill>
                  <a:srgbClr val="000090"/>
                </a:solidFill>
              </a:rPr>
              <a:t>2014 </a:t>
            </a:r>
            <a:r>
              <a:rPr lang="en-US" sz="4200" dirty="0">
                <a:solidFill>
                  <a:srgbClr val="000090"/>
                </a:solidFill>
              </a:rPr>
              <a:t>@ LNS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7442" y="1003676"/>
            <a:ext cx="4050032" cy="843981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l"/>
            <a:r>
              <a:rPr lang="en-US" sz="1700" b="1" u="sng" dirty="0">
                <a:solidFill>
                  <a:srgbClr val="A80000"/>
                </a:solidFill>
                <a:latin typeface="+mj-lt"/>
              </a:rPr>
              <a:t>CLIR</a:t>
            </a:r>
            <a:r>
              <a:rPr lang="en-US" sz="1700" dirty="0">
                <a:latin typeface="+mj-lt"/>
              </a:rPr>
              <a:t>: Clustering in Light Ion Reactions</a:t>
            </a:r>
          </a:p>
          <a:p>
            <a:pPr algn="l"/>
            <a:r>
              <a:rPr lang="en-US" sz="1700" dirty="0">
                <a:solidFill>
                  <a:srgbClr val="0033CC"/>
                </a:solidFill>
                <a:latin typeface="+mj-lt"/>
              </a:rPr>
              <a:t>16C + 12C</a:t>
            </a:r>
            <a:r>
              <a:rPr lang="en-US" sz="1700" dirty="0">
                <a:solidFill>
                  <a:srgbClr val="0033CC"/>
                </a:solidFill>
                <a:latin typeface="+mj-lt"/>
                <a:sym typeface="Wingdings"/>
              </a:rPr>
              <a:t> 10Be + 6He</a:t>
            </a:r>
          </a:p>
          <a:p>
            <a:pPr algn="l"/>
            <a:r>
              <a:rPr lang="en-US" sz="1700" dirty="0">
                <a:solidFill>
                  <a:srgbClr val="0033CC"/>
                </a:solidFill>
                <a:latin typeface="+mj-lt"/>
                <a:sym typeface="Wingdings"/>
              </a:rPr>
              <a:t>		 12Be + 4He</a:t>
            </a:r>
            <a:r>
              <a:rPr lang="en-US" sz="1700" dirty="0">
                <a:sym typeface="Wingdings"/>
              </a:rPr>
              <a:t>	</a:t>
            </a:r>
            <a:endParaRPr lang="en-US" sz="1700" dirty="0"/>
          </a:p>
        </p:txBody>
      </p:sp>
      <p:sp>
        <p:nvSpPr>
          <p:cNvPr id="4" name="TextBox 3"/>
          <p:cNvSpPr txBox="1"/>
          <p:nvPr/>
        </p:nvSpPr>
        <p:spPr>
          <a:xfrm>
            <a:off x="348072" y="1864397"/>
            <a:ext cx="3696036" cy="1003638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1700" dirty="0">
                <a:latin typeface="+mj-lt"/>
              </a:rPr>
              <a:t>16C from tagged FRIBS projectile fragmentation </a:t>
            </a:r>
            <a:r>
              <a:rPr lang="en-US" sz="1700" dirty="0">
                <a:latin typeface="+mj-lt"/>
                <a:sym typeface="Wingdings"/>
              </a:rPr>
              <a:t> 120 </a:t>
            </a:r>
            <a:r>
              <a:rPr lang="en-US" sz="1700" dirty="0" smtClean="0">
                <a:latin typeface="+mj-lt"/>
                <a:sym typeface="Wingdings"/>
              </a:rPr>
              <a:t>kHz</a:t>
            </a:r>
            <a:endParaRPr lang="en-US" sz="1700" dirty="0">
              <a:latin typeface="+mj-lt"/>
              <a:sym typeface="Wingdings"/>
            </a:endParaRPr>
          </a:p>
          <a:p>
            <a:pPr algn="l"/>
            <a:r>
              <a:rPr lang="en-US" sz="1700" dirty="0" smtClean="0">
                <a:latin typeface="+mj-lt"/>
                <a:sym typeface="Wingdings"/>
              </a:rPr>
              <a:t>I. Lombardo, G. Verde</a:t>
            </a: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499" y="995604"/>
            <a:ext cx="2329009" cy="228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pSp>
        <p:nvGrpSpPr>
          <p:cNvPr id="37" name="Group 26"/>
          <p:cNvGrpSpPr>
            <a:grpSpLocks/>
          </p:cNvGrpSpPr>
          <p:nvPr/>
        </p:nvGrpSpPr>
        <p:grpSpPr bwMode="auto">
          <a:xfrm>
            <a:off x="2687741" y="3408693"/>
            <a:ext cx="2176611" cy="2076153"/>
            <a:chOff x="1746" y="709"/>
            <a:chExt cx="2722" cy="2222"/>
          </a:xfrm>
        </p:grpSpPr>
        <p:sp>
          <p:nvSpPr>
            <p:cNvPr id="38" name="AutoShape 25"/>
            <p:cNvSpPr>
              <a:spLocks noChangeAspect="1" noChangeArrowheads="1"/>
            </p:cNvSpPr>
            <p:nvPr/>
          </p:nvSpPr>
          <p:spPr bwMode="auto">
            <a:xfrm rot="-378675">
              <a:off x="4195" y="1752"/>
              <a:ext cx="273" cy="458"/>
            </a:xfrm>
            <a:custGeom>
              <a:avLst/>
              <a:gdLst>
                <a:gd name="G0" fmla="+- 1891 0 0"/>
                <a:gd name="G1" fmla="+- 21600 0 1891"/>
                <a:gd name="G2" fmla="+- 21600 0 189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effectLst/>
            <a:scene3d>
              <a:camera prst="legacyPerspectiveTopRight">
                <a:rot lat="20099999" lon="1500000" rev="0"/>
              </a:camera>
              <a:lightRig rig="legacyFlat4" dir="b"/>
            </a:scene3d>
            <a:sp3d extrusionH="100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9" name="AutoShape 24"/>
            <p:cNvSpPr>
              <a:spLocks noChangeAspect="1" noChangeArrowheads="1"/>
            </p:cNvSpPr>
            <p:nvPr/>
          </p:nvSpPr>
          <p:spPr bwMode="auto">
            <a:xfrm>
              <a:off x="3923" y="1661"/>
              <a:ext cx="354" cy="594"/>
            </a:xfrm>
            <a:custGeom>
              <a:avLst/>
              <a:gdLst>
                <a:gd name="G0" fmla="+- 1891 0 0"/>
                <a:gd name="G1" fmla="+- 21600 0 1891"/>
                <a:gd name="G2" fmla="+- 21600 0 189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1635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0" name="AutoShape 22"/>
            <p:cNvSpPr>
              <a:spLocks noChangeAspect="1" noChangeArrowheads="1"/>
            </p:cNvSpPr>
            <p:nvPr/>
          </p:nvSpPr>
          <p:spPr bwMode="auto">
            <a:xfrm>
              <a:off x="3696" y="1525"/>
              <a:ext cx="354" cy="821"/>
            </a:xfrm>
            <a:custGeom>
              <a:avLst/>
              <a:gdLst>
                <a:gd name="G0" fmla="+- 1891 0 0"/>
                <a:gd name="G1" fmla="+- 21600 0 1891"/>
                <a:gd name="G2" fmla="+- 21600 0 189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1" name="AutoShape 21"/>
            <p:cNvSpPr>
              <a:spLocks noChangeAspect="1" noChangeArrowheads="1"/>
            </p:cNvSpPr>
            <p:nvPr/>
          </p:nvSpPr>
          <p:spPr bwMode="auto">
            <a:xfrm>
              <a:off x="3379" y="1389"/>
              <a:ext cx="453" cy="1032"/>
            </a:xfrm>
            <a:custGeom>
              <a:avLst/>
              <a:gdLst>
                <a:gd name="G0" fmla="+- 1891 0 0"/>
                <a:gd name="G1" fmla="+- 21600 0 1891"/>
                <a:gd name="G2" fmla="+- 21600 0 189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2" name="AutoShape 23"/>
            <p:cNvSpPr>
              <a:spLocks noChangeAspect="1" noChangeArrowheads="1"/>
            </p:cNvSpPr>
            <p:nvPr/>
          </p:nvSpPr>
          <p:spPr bwMode="auto">
            <a:xfrm>
              <a:off x="3107" y="1253"/>
              <a:ext cx="503" cy="1297"/>
            </a:xfrm>
            <a:custGeom>
              <a:avLst/>
              <a:gdLst>
                <a:gd name="G0" fmla="+- 1891 0 0"/>
                <a:gd name="G1" fmla="+- 21600 0 1891"/>
                <a:gd name="G2" fmla="+- 21600 0 189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3" name="AutoShape 20"/>
            <p:cNvSpPr>
              <a:spLocks noChangeAspect="1" noChangeArrowheads="1"/>
            </p:cNvSpPr>
            <p:nvPr/>
          </p:nvSpPr>
          <p:spPr bwMode="auto">
            <a:xfrm>
              <a:off x="2744" y="1071"/>
              <a:ext cx="628" cy="1618"/>
            </a:xfrm>
            <a:custGeom>
              <a:avLst/>
              <a:gdLst>
                <a:gd name="G0" fmla="+- 1891 0 0"/>
                <a:gd name="G1" fmla="+- 21600 0 1891"/>
                <a:gd name="G2" fmla="+- 21600 0 189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4" name="AutoShape 19"/>
            <p:cNvSpPr>
              <a:spLocks noChangeAspect="1" noChangeArrowheads="1"/>
            </p:cNvSpPr>
            <p:nvPr/>
          </p:nvSpPr>
          <p:spPr bwMode="auto">
            <a:xfrm>
              <a:off x="2409" y="950"/>
              <a:ext cx="698" cy="1800"/>
            </a:xfrm>
            <a:custGeom>
              <a:avLst/>
              <a:gdLst>
                <a:gd name="G0" fmla="+- 1891 0 0"/>
                <a:gd name="G1" fmla="+- 21600 0 1891"/>
                <a:gd name="G2" fmla="+- 21600 0 189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5" name="AutoShape 16"/>
            <p:cNvSpPr>
              <a:spLocks noChangeAspect="1" noChangeArrowheads="1"/>
            </p:cNvSpPr>
            <p:nvPr/>
          </p:nvSpPr>
          <p:spPr bwMode="auto">
            <a:xfrm>
              <a:off x="2064" y="841"/>
              <a:ext cx="775" cy="1999"/>
            </a:xfrm>
            <a:custGeom>
              <a:avLst/>
              <a:gdLst>
                <a:gd name="G0" fmla="+- 1891 0 0"/>
                <a:gd name="G1" fmla="+- 21600 0 1891"/>
                <a:gd name="G2" fmla="+- 21600 0 189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46" name="AutoShape 15"/>
            <p:cNvSpPr>
              <a:spLocks noChangeArrowheads="1"/>
            </p:cNvSpPr>
            <p:nvPr/>
          </p:nvSpPr>
          <p:spPr bwMode="auto">
            <a:xfrm>
              <a:off x="1746" y="709"/>
              <a:ext cx="862" cy="2222"/>
            </a:xfrm>
            <a:custGeom>
              <a:avLst/>
              <a:gdLst>
                <a:gd name="G0" fmla="+- 1891 0 0"/>
                <a:gd name="G1" fmla="+- 21600 0 1891"/>
                <a:gd name="G2" fmla="+- 21600 0 1891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91" y="10800"/>
                  </a:moveTo>
                  <a:cubicBezTo>
                    <a:pt x="1891" y="15720"/>
                    <a:pt x="5880" y="19709"/>
                    <a:pt x="10800" y="19709"/>
                  </a:cubicBezTo>
                  <a:cubicBezTo>
                    <a:pt x="15720" y="19709"/>
                    <a:pt x="19709" y="15720"/>
                    <a:pt x="19709" y="10800"/>
                  </a:cubicBezTo>
                  <a:cubicBezTo>
                    <a:pt x="19709" y="5880"/>
                    <a:pt x="15720" y="1891"/>
                    <a:pt x="10800" y="1891"/>
                  </a:cubicBezTo>
                  <a:cubicBezTo>
                    <a:pt x="5880" y="1891"/>
                    <a:pt x="1891" y="5880"/>
                    <a:pt x="1891" y="10800"/>
                  </a:cubicBezTo>
                  <a:close/>
                </a:path>
              </a:pathLst>
            </a:custGeom>
            <a:pattFill prst="dotGrid">
              <a:fgClr>
                <a:schemeClr val="bg2"/>
              </a:fgClr>
              <a:bgClr>
                <a:srgbClr val="66FFFF"/>
              </a:bgClr>
            </a:pattFill>
            <a:ln w="9525">
              <a:round/>
              <a:headEnd/>
              <a:tailEnd/>
            </a:ln>
            <a:effectLst/>
            <a:scene3d>
              <a:camera prst="legacyPerspectiveFront">
                <a:rot lat="20099999" lon="1500000" rev="0"/>
              </a:camera>
              <a:lightRig rig="legacyFlat4" dir="b"/>
            </a:scene3d>
            <a:sp3d extrusionH="3540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grpSp>
        <p:nvGrpSpPr>
          <p:cNvPr id="47" name="Group 40"/>
          <p:cNvGrpSpPr>
            <a:grpSpLocks/>
          </p:cNvGrpSpPr>
          <p:nvPr/>
        </p:nvGrpSpPr>
        <p:grpSpPr bwMode="auto">
          <a:xfrm>
            <a:off x="250031" y="3382604"/>
            <a:ext cx="1974595" cy="2293483"/>
            <a:chOff x="4876" y="1961"/>
            <a:chExt cx="2041" cy="2359"/>
          </a:xfrm>
        </p:grpSpPr>
        <p:sp>
          <p:nvSpPr>
            <p:cNvPr id="48" name="Oval 38"/>
            <p:cNvSpPr>
              <a:spLocks noChangeArrowheads="1"/>
            </p:cNvSpPr>
            <p:nvPr/>
          </p:nvSpPr>
          <p:spPr bwMode="auto">
            <a:xfrm>
              <a:off x="4876" y="1961"/>
              <a:ext cx="2041" cy="2359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C0C0C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AutoShape 39"/>
            <p:cNvSpPr>
              <a:spLocks noChangeArrowheads="1"/>
            </p:cNvSpPr>
            <p:nvPr/>
          </p:nvSpPr>
          <p:spPr bwMode="auto">
            <a:xfrm flipH="1">
              <a:off x="6509" y="2205"/>
              <a:ext cx="408" cy="1905"/>
            </a:xfrm>
            <a:prstGeom prst="moon">
              <a:avLst>
                <a:gd name="adj" fmla="val 71319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81435" y="4180460"/>
            <a:ext cx="417914" cy="1807902"/>
            <a:chOff x="2595326" y="3695931"/>
            <a:chExt cx="557391" cy="2163234"/>
          </a:xfrm>
        </p:grpSpPr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 rot="1587315">
              <a:off x="2645957" y="5403751"/>
              <a:ext cx="506760" cy="455414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16499998" lon="0" rev="0"/>
              </a:camera>
              <a:lightRig rig="legacyFlat3" dir="b"/>
            </a:scene3d>
            <a:sp3d extrusionH="1000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4291" tIns="32146" rIns="64291" bIns="32146" anchor="ctr">
              <a:flatTx/>
            </a:bodyPr>
            <a:lstStyle/>
            <a:p>
              <a:endParaRPr lang="en-US"/>
            </a:p>
          </p:txBody>
        </p:sp>
        <p:grpSp>
          <p:nvGrpSpPr>
            <p:cNvPr id="52" name="Group 31"/>
            <p:cNvGrpSpPr>
              <a:grpSpLocks/>
            </p:cNvGrpSpPr>
            <p:nvPr/>
          </p:nvGrpSpPr>
          <p:grpSpPr bwMode="auto">
            <a:xfrm>
              <a:off x="2595326" y="3695931"/>
              <a:ext cx="505644" cy="657449"/>
              <a:chOff x="930" y="1344"/>
              <a:chExt cx="725" cy="996"/>
            </a:xfrm>
          </p:grpSpPr>
          <p:sp>
            <p:nvSpPr>
              <p:cNvPr id="54" name="Rectangle 27"/>
              <p:cNvSpPr>
                <a:spLocks noChangeArrowheads="1"/>
              </p:cNvSpPr>
              <p:nvPr/>
            </p:nvSpPr>
            <p:spPr bwMode="auto">
              <a:xfrm>
                <a:off x="930" y="1344"/>
                <a:ext cx="362" cy="408"/>
              </a:xfrm>
              <a:prstGeom prst="rect">
                <a:avLst/>
              </a:prstGeom>
              <a:pattFill prst="lgGrid">
                <a:fgClr>
                  <a:schemeClr val="bg2"/>
                </a:fgClr>
                <a:bgClr>
                  <a:srgbClr val="D69790"/>
                </a:bgClr>
              </a:pattFill>
              <a:ln w="9525">
                <a:miter lim="800000"/>
                <a:headEnd/>
                <a:tailEnd/>
              </a:ln>
              <a:effectLst/>
              <a:scene3d>
                <a:camera prst="legacyObliqueTopRight">
                  <a:rot lat="0" lon="1500000" rev="0"/>
                </a:camera>
                <a:lightRig rig="legacyFlat3" dir="b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2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55" name="Rectangle 28"/>
              <p:cNvSpPr>
                <a:spLocks noChangeArrowheads="1"/>
              </p:cNvSpPr>
              <p:nvPr/>
            </p:nvSpPr>
            <p:spPr bwMode="auto">
              <a:xfrm>
                <a:off x="1293" y="1434"/>
                <a:ext cx="362" cy="408"/>
              </a:xfrm>
              <a:prstGeom prst="rect">
                <a:avLst/>
              </a:prstGeom>
              <a:pattFill prst="lgGrid">
                <a:fgClr>
                  <a:schemeClr val="bg2"/>
                </a:fgClr>
                <a:bgClr>
                  <a:srgbClr val="D69790"/>
                </a:bgClr>
              </a:pattFill>
              <a:ln w="9525">
                <a:miter lim="800000"/>
                <a:headEnd/>
                <a:tailEnd/>
              </a:ln>
              <a:effectLst/>
              <a:scene3d>
                <a:camera prst="legacyObliqueTopRight">
                  <a:rot lat="0" lon="1500000" rev="0"/>
                </a:camera>
                <a:lightRig rig="legacyFlat3" dir="b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2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56" name="Rectangle 29"/>
              <p:cNvSpPr>
                <a:spLocks noChangeArrowheads="1"/>
              </p:cNvSpPr>
              <p:nvPr/>
            </p:nvSpPr>
            <p:spPr bwMode="auto">
              <a:xfrm>
                <a:off x="930" y="1842"/>
                <a:ext cx="362" cy="408"/>
              </a:xfrm>
              <a:prstGeom prst="rect">
                <a:avLst/>
              </a:prstGeom>
              <a:pattFill prst="lgGrid">
                <a:fgClr>
                  <a:schemeClr val="bg2"/>
                </a:fgClr>
                <a:bgClr>
                  <a:srgbClr val="D69790"/>
                </a:bgClr>
              </a:pattFill>
              <a:ln w="9525">
                <a:miter lim="800000"/>
                <a:headEnd/>
                <a:tailEnd/>
              </a:ln>
              <a:effectLst/>
              <a:scene3d>
                <a:camera prst="legacyObliqueTopRight">
                  <a:rot lat="0" lon="1500000" rev="0"/>
                </a:camera>
                <a:lightRig rig="legacyFlat3" dir="b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2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57" name="Rectangle 30"/>
              <p:cNvSpPr>
                <a:spLocks noChangeArrowheads="1"/>
              </p:cNvSpPr>
              <p:nvPr/>
            </p:nvSpPr>
            <p:spPr bwMode="auto">
              <a:xfrm>
                <a:off x="1293" y="1932"/>
                <a:ext cx="362" cy="408"/>
              </a:xfrm>
              <a:prstGeom prst="rect">
                <a:avLst/>
              </a:prstGeom>
              <a:pattFill prst="lgGrid">
                <a:fgClr>
                  <a:schemeClr val="bg2"/>
                </a:fgClr>
                <a:bgClr>
                  <a:srgbClr val="D69790"/>
                </a:bgClr>
              </a:pattFill>
              <a:ln w="9525">
                <a:miter lim="800000"/>
                <a:headEnd/>
                <a:tailEnd/>
              </a:ln>
              <a:effectLst/>
              <a:scene3d>
                <a:camera prst="legacyObliqueTopRight">
                  <a:rot lat="0" lon="1500000" rev="0"/>
                </a:camera>
                <a:lightRig rig="legacyFlat3" dir="b"/>
              </a:scene3d>
              <a:sp3d extrusionH="100000" prstMaterial="legacyMatte">
                <a:bevelT w="13500" h="13500" prst="angle"/>
                <a:bevelB w="13500" h="13500" prst="angle"/>
                <a:extrusionClr>
                  <a:schemeClr val="bg2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53" name="Line 35"/>
            <p:cNvSpPr>
              <a:spLocks noChangeShapeType="1"/>
            </p:cNvSpPr>
            <p:nvPr/>
          </p:nvSpPr>
          <p:spPr bwMode="auto">
            <a:xfrm>
              <a:off x="2899111" y="4354129"/>
              <a:ext cx="227" cy="1301887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49200" prstMaterial="legacyMatte">
              <a:bevelT w="13500" h="13500" prst="angle"/>
              <a:bevelB w="13500" h="13500" prst="angle"/>
              <a:extrusionClr>
                <a:srgbClr val="C0C0C0"/>
              </a:extrusionClr>
            </a:sp3d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4291" tIns="32146" rIns="64291" bIns="32146">
              <a:flatTx/>
            </a:bodyPr>
            <a:lstStyle/>
            <a:p>
              <a:endParaRPr lang="en-US"/>
            </a:p>
          </p:txBody>
        </p:sp>
      </p:grpSp>
      <p:grpSp>
        <p:nvGrpSpPr>
          <p:cNvPr id="58" name="Group 43"/>
          <p:cNvGrpSpPr>
            <a:grpSpLocks/>
          </p:cNvGrpSpPr>
          <p:nvPr/>
        </p:nvGrpSpPr>
        <p:grpSpPr bwMode="auto">
          <a:xfrm>
            <a:off x="1313815" y="4153760"/>
            <a:ext cx="203150" cy="911944"/>
            <a:chOff x="4195" y="2795"/>
            <a:chExt cx="182" cy="817"/>
          </a:xfrm>
        </p:grpSpPr>
        <p:sp>
          <p:nvSpPr>
            <p:cNvPr id="59" name="Rectangle 41"/>
            <p:cNvSpPr>
              <a:spLocks noChangeArrowheads="1"/>
            </p:cNvSpPr>
            <p:nvPr/>
          </p:nvSpPr>
          <p:spPr bwMode="auto">
            <a:xfrm>
              <a:off x="4195" y="2795"/>
              <a:ext cx="182" cy="817"/>
            </a:xfrm>
            <a:prstGeom prst="rect">
              <a:avLst/>
            </a:prstGeom>
            <a:solidFill>
              <a:srgbClr val="FFFF66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0" lon="1500000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rgbClr val="FFFF66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60" name="Rectangle 42"/>
            <p:cNvSpPr>
              <a:spLocks noChangeArrowheads="1"/>
            </p:cNvSpPr>
            <p:nvPr/>
          </p:nvSpPr>
          <p:spPr bwMode="auto">
            <a:xfrm>
              <a:off x="4195" y="3067"/>
              <a:ext cx="182" cy="136"/>
            </a:xfrm>
            <a:prstGeom prst="rect">
              <a:avLst/>
            </a:prstGeom>
            <a:solidFill>
              <a:schemeClr val="bg2"/>
            </a:solidFill>
            <a:ln w="9525">
              <a:miter lim="800000"/>
              <a:headEnd/>
              <a:tailEnd/>
            </a:ln>
            <a:effectLst/>
            <a:scene3d>
              <a:camera prst="legacyObliqueTopRight">
                <a:rot lat="0" lon="1200000" rev="0"/>
              </a:camera>
              <a:lightRig rig="legacyFlat3" dir="b"/>
            </a:scene3d>
            <a:sp3d extrusionH="23800" prstMaterial="legacyMatte">
              <a:bevelT w="13500" h="13500" prst="angle"/>
              <a:bevelB w="13500" h="13500" prst="angle"/>
              <a:extrusionClr>
                <a:schemeClr val="bg2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61" name="Line 44"/>
          <p:cNvSpPr>
            <a:spLocks noChangeShapeType="1"/>
          </p:cNvSpPr>
          <p:nvPr/>
        </p:nvSpPr>
        <p:spPr bwMode="auto">
          <a:xfrm>
            <a:off x="958860" y="4507598"/>
            <a:ext cx="45541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64291" tIns="32146" rIns="64291" bIns="32146"/>
          <a:lstStyle/>
          <a:p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1776390" y="3192370"/>
            <a:ext cx="1062598" cy="403474"/>
          </a:xfrm>
          <a:prstGeom prst="rect">
            <a:avLst/>
          </a:prstGeom>
          <a:noFill/>
        </p:spPr>
        <p:txBody>
          <a:bodyPr wrap="none" lIns="64291" tIns="32146" rIns="64291" bIns="32146" rtlCol="0">
            <a:spAutoFit/>
          </a:bodyPr>
          <a:lstStyle/>
          <a:p>
            <a:r>
              <a:rPr lang="en-US" sz="2200" b="1" dirty="0">
                <a:solidFill>
                  <a:srgbClr val="000090"/>
                </a:solidFill>
              </a:rPr>
              <a:t>FARCOS</a:t>
            </a:r>
          </a:p>
        </p:txBody>
      </p:sp>
      <p:cxnSp>
        <p:nvCxnSpPr>
          <p:cNvPr id="66" name="Straight Arrow Connector 65"/>
          <p:cNvCxnSpPr/>
          <p:nvPr/>
        </p:nvCxnSpPr>
        <p:spPr bwMode="auto">
          <a:xfrm>
            <a:off x="2181434" y="3546784"/>
            <a:ext cx="253153" cy="556937"/>
          </a:xfrm>
          <a:prstGeom prst="straightConnector1">
            <a:avLst/>
          </a:prstGeom>
          <a:solidFill>
            <a:srgbClr val="6C7472"/>
          </a:solidFill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5531624" y="3577089"/>
            <a:ext cx="3362345" cy="1265248"/>
          </a:xfrm>
          <a:prstGeom prst="rect">
            <a:avLst/>
          </a:prstGeom>
          <a:noFill/>
        </p:spPr>
        <p:txBody>
          <a:bodyPr wrap="square" lIns="64291" tIns="32146" rIns="64291" bIns="32146" rtlCol="0">
            <a:spAutoFit/>
          </a:bodyPr>
          <a:lstStyle/>
          <a:p>
            <a:pPr algn="l"/>
            <a:r>
              <a:rPr lang="en-US" sz="1700" b="1" u="sng" dirty="0" smtClean="0">
                <a:solidFill>
                  <a:srgbClr val="A80000"/>
                </a:solidFill>
                <a:latin typeface="+mj-lt"/>
              </a:rPr>
              <a:t>SIKO</a:t>
            </a:r>
            <a:r>
              <a:rPr lang="en-US" sz="1700" dirty="0" smtClean="0">
                <a:latin typeface="+mj-lt"/>
              </a:rPr>
              <a:t>: α-gas state in 28Si</a:t>
            </a:r>
            <a:endParaRPr lang="en-US" sz="1700" dirty="0">
              <a:latin typeface="+mj-lt"/>
            </a:endParaRPr>
          </a:p>
          <a:p>
            <a:r>
              <a:rPr lang="en-US" sz="1700" dirty="0" smtClean="0">
                <a:solidFill>
                  <a:srgbClr val="0033CC"/>
                </a:solidFill>
                <a:latin typeface="+mj-lt"/>
              </a:rPr>
              <a:t>16O </a:t>
            </a:r>
            <a:r>
              <a:rPr lang="en-US" sz="1700" dirty="0">
                <a:solidFill>
                  <a:srgbClr val="0033CC"/>
                </a:solidFill>
                <a:latin typeface="+mj-lt"/>
              </a:rPr>
              <a:t>+ 12C</a:t>
            </a:r>
            <a:r>
              <a:rPr lang="en-US" sz="1700" dirty="0">
                <a:solidFill>
                  <a:srgbClr val="0033CC"/>
                </a:solidFill>
                <a:latin typeface="+mj-lt"/>
                <a:sym typeface="Wingdings"/>
              </a:rPr>
              <a:t> </a:t>
            </a:r>
            <a:r>
              <a:rPr lang="en-US" sz="1700" dirty="0" smtClean="0">
                <a:solidFill>
                  <a:srgbClr val="0033CC"/>
                </a:solidFill>
                <a:latin typeface="+mj-lt"/>
                <a:sym typeface="Wingdings"/>
              </a:rPr>
              <a:t>28Si  7-</a:t>
            </a:r>
            <a:r>
              <a:rPr lang="en-US" sz="1700" dirty="0" smtClean="0">
                <a:solidFill>
                  <a:srgbClr val="0033CC"/>
                </a:solidFill>
              </a:rPr>
              <a:t>α</a:t>
            </a:r>
          </a:p>
          <a:p>
            <a:pPr>
              <a:spcAft>
                <a:spcPts val="1200"/>
              </a:spcAft>
            </a:pPr>
            <a:r>
              <a:rPr lang="en-US" sz="1700" dirty="0" smtClean="0">
                <a:sym typeface="Wingdings"/>
              </a:rPr>
              <a:t>E/A=10-25 MeV</a:t>
            </a:r>
          </a:p>
          <a:p>
            <a:r>
              <a:rPr lang="en-US" sz="1700" dirty="0" smtClean="0">
                <a:sym typeface="Wingdings"/>
              </a:rPr>
              <a:t>T. </a:t>
            </a:r>
            <a:r>
              <a:rPr lang="en-US" sz="1700" dirty="0" err="1" smtClean="0">
                <a:sym typeface="Wingdings"/>
              </a:rPr>
              <a:t>Kokalova</a:t>
            </a:r>
            <a:r>
              <a:rPr lang="en-US" sz="1700" dirty="0" smtClean="0">
                <a:sym typeface="Wingdings"/>
              </a:rPr>
              <a:t>, G. Verde</a:t>
            </a:r>
          </a:p>
        </p:txBody>
      </p:sp>
      <p:pic>
        <p:nvPicPr>
          <p:cNvPr id="10854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624" y="4938244"/>
            <a:ext cx="2840060" cy="173261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344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Under study: integrate neutron detection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35" tIns="45718" rIns="91435" bIns="45718"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“Transparency” of materials and electronics boards to incoming neutrons</a:t>
            </a:r>
          </a:p>
          <a:p>
            <a:r>
              <a:rPr lang="en-US" sz="2400" dirty="0">
                <a:solidFill>
                  <a:srgbClr val="0070C0"/>
                </a:solidFill>
              </a:rPr>
              <a:t>Secondary stages for neutron detection – under study at the moment… (????)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0074" y="4129916"/>
            <a:ext cx="72008" cy="16561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516098" y="4129916"/>
            <a:ext cx="216024" cy="165618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804130" y="4994012"/>
            <a:ext cx="1368152" cy="792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04130" y="4129916"/>
            <a:ext cx="1368152" cy="79208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460315" y="4129916"/>
            <a:ext cx="72008" cy="165618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612714" y="4129916"/>
            <a:ext cx="423664" cy="1656184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2400" b="1" dirty="0">
                <a:solidFill>
                  <a:srgbClr val="1F497D"/>
                </a:solidFill>
              </a:rPr>
              <a:t>P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08386" y="4129916"/>
            <a:ext cx="72008" cy="165618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60786" y="4129916"/>
            <a:ext cx="423664" cy="1656184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2400" b="1" dirty="0">
                <a:solidFill>
                  <a:srgbClr val="1F497D"/>
                </a:solidFill>
              </a:rPr>
              <a:t>P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56458" y="4129916"/>
            <a:ext cx="72008" cy="165618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908858" y="4129916"/>
            <a:ext cx="423664" cy="1656184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2400" b="1" dirty="0">
                <a:solidFill>
                  <a:srgbClr val="1F497D"/>
                </a:solidFill>
              </a:rPr>
              <a:t>P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404530" y="4129916"/>
            <a:ext cx="72008" cy="165618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556930" y="4129916"/>
            <a:ext cx="423664" cy="1656184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2400" b="1" dirty="0">
                <a:solidFill>
                  <a:srgbClr val="1F497D"/>
                </a:solidFill>
              </a:rPr>
              <a:t>P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052602" y="4129916"/>
            <a:ext cx="72008" cy="165618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05002" y="4129916"/>
            <a:ext cx="423664" cy="1656184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r>
              <a:rPr lang="en-US" sz="2400" b="1" dirty="0">
                <a:solidFill>
                  <a:srgbClr val="1F497D"/>
                </a:solidFill>
              </a:rPr>
              <a:t>P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00675" y="4129916"/>
            <a:ext cx="72008" cy="165618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797573" y="6146141"/>
            <a:ext cx="432044" cy="52321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800" dirty="0"/>
              <a:t>Si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 flipV="1">
            <a:off x="3532323" y="5858108"/>
            <a:ext cx="1080120" cy="43204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4180394" y="5858108"/>
            <a:ext cx="584448" cy="360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2" idx="0"/>
          </p:cNvCxnSpPr>
          <p:nvPr/>
        </p:nvCxnSpPr>
        <p:spPr>
          <a:xfrm flipH="1" flipV="1">
            <a:off x="4820084" y="5858108"/>
            <a:ext cx="193511" cy="2880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5116498" y="5858108"/>
            <a:ext cx="288032" cy="3600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22" idx="3"/>
          </p:cNvCxnSpPr>
          <p:nvPr/>
        </p:nvCxnSpPr>
        <p:spPr>
          <a:xfrm flipV="1">
            <a:off x="5229617" y="5858110"/>
            <a:ext cx="822986" cy="5496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5260514" y="5930116"/>
            <a:ext cx="1440160" cy="50405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6888283" y="4607873"/>
            <a:ext cx="631919" cy="523216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2800" b="1" dirty="0"/>
              <a:t>…..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339752" y="3933057"/>
            <a:ext cx="2160240" cy="144016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2339752" y="5805264"/>
            <a:ext cx="2160240" cy="144016"/>
          </a:xfrm>
          <a:prstGeom prst="rect">
            <a:avLst/>
          </a:prstGeom>
          <a:solidFill>
            <a:srgbClr val="CCEC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521240" y="5589241"/>
            <a:ext cx="744041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dirty="0"/>
              <a:t>DSSSD1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74350" y="5877273"/>
            <a:ext cx="748913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dirty="0"/>
              <a:t>DSSSD2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821027" y="4355813"/>
            <a:ext cx="761624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err="1" smtClean="0"/>
              <a:t>CsI</a:t>
            </a:r>
            <a:r>
              <a:rPr lang="en-US" dirty="0" smtClean="0"/>
              <a:t>(</a:t>
            </a:r>
            <a:r>
              <a:rPr lang="en-US" dirty="0" err="1" smtClean="0"/>
              <a:t>Tl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821027" y="5229201"/>
            <a:ext cx="761624" cy="369328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dirty="0" err="1" smtClean="0"/>
              <a:t>CsI</a:t>
            </a:r>
            <a:r>
              <a:rPr lang="en-US" dirty="0" smtClean="0"/>
              <a:t>(</a:t>
            </a:r>
            <a:r>
              <a:rPr lang="en-US" dirty="0" err="1" smtClean="0"/>
              <a:t>Tl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2904105" y="3645025"/>
            <a:ext cx="977842" cy="307773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en-US" sz="1400" dirty="0"/>
              <a:t>Electronics</a:t>
            </a:r>
          </a:p>
        </p:txBody>
      </p:sp>
    </p:spTree>
    <p:extLst>
      <p:ext uri="{BB962C8B-B14F-4D97-AF65-F5344CB8AC3E}">
        <p14:creationId xmlns:p14="http://schemas.microsoft.com/office/powerpoint/2010/main" val="47831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BC0000"/>
                </a:solidFill>
              </a:rPr>
              <a:t>Neutron-proton emission chronology</a:t>
            </a:r>
            <a:endParaRPr lang="en-US" dirty="0">
              <a:solidFill>
                <a:srgbClr val="BC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57200" y="1478710"/>
            <a:ext cx="8376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Time delay between emissions Δt≠0	 - Example: p emitted first</a:t>
            </a:r>
            <a:endParaRPr lang="en-US" sz="2400" b="1" dirty="0">
              <a:solidFill>
                <a:srgbClr val="0000FF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703505" y="2549475"/>
            <a:ext cx="1834110" cy="1516620"/>
            <a:chOff x="703505" y="2549475"/>
            <a:chExt cx="1834110" cy="1516620"/>
          </a:xfrm>
        </p:grpSpPr>
        <p:sp>
          <p:nvSpPr>
            <p:cNvPr id="3" name="Oval 2"/>
            <p:cNvSpPr/>
            <p:nvPr/>
          </p:nvSpPr>
          <p:spPr>
            <a:xfrm>
              <a:off x="703505" y="3023413"/>
              <a:ext cx="1137373" cy="104268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1729669" y="3063098"/>
              <a:ext cx="179999" cy="180958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cxnSp>
          <p:nvCxnSpPr>
            <p:cNvPr id="6" name="Straight Arrow Connector 5"/>
            <p:cNvCxnSpPr>
              <a:cxnSpLocks noChangeAspect="1"/>
            </p:cNvCxnSpPr>
            <p:nvPr/>
          </p:nvCxnSpPr>
          <p:spPr>
            <a:xfrm flipV="1">
              <a:off x="1888641" y="2549475"/>
              <a:ext cx="648974" cy="53999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553957" y="2700814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384311" y="2464006"/>
            <a:ext cx="1473251" cy="1375698"/>
            <a:chOff x="5384311" y="2464006"/>
            <a:chExt cx="1473251" cy="1375698"/>
          </a:xfrm>
        </p:grpSpPr>
        <p:sp>
          <p:nvSpPr>
            <p:cNvPr id="25" name="Oval 24"/>
            <p:cNvSpPr/>
            <p:nvPr/>
          </p:nvSpPr>
          <p:spPr>
            <a:xfrm>
              <a:off x="5384311" y="2797022"/>
              <a:ext cx="1137373" cy="104268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6390629" y="2856549"/>
              <a:ext cx="179999" cy="180958"/>
            </a:xfrm>
            <a:prstGeom prst="ellipse">
              <a:avLst/>
            </a:prstGeom>
            <a:solidFill>
              <a:srgbClr val="FF6600"/>
            </a:solidFill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cxnSp>
          <p:nvCxnSpPr>
            <p:cNvPr id="27" name="Straight Arrow Connector 26"/>
            <p:cNvCxnSpPr>
              <a:cxnSpLocks noChangeAspect="1"/>
            </p:cNvCxnSpPr>
            <p:nvPr/>
          </p:nvCxnSpPr>
          <p:spPr>
            <a:xfrm flipV="1">
              <a:off x="6569447" y="2623348"/>
              <a:ext cx="288115" cy="239736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6203441" y="2464006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1081352" y="2288817"/>
            <a:ext cx="3107406" cy="3757721"/>
            <a:chOff x="988597" y="2318642"/>
            <a:chExt cx="3107406" cy="3757721"/>
          </a:xfrm>
        </p:grpSpPr>
        <p:grpSp>
          <p:nvGrpSpPr>
            <p:cNvPr id="61" name="Group 60"/>
            <p:cNvGrpSpPr/>
            <p:nvPr/>
          </p:nvGrpSpPr>
          <p:grpSpPr>
            <a:xfrm>
              <a:off x="988597" y="3705531"/>
              <a:ext cx="2687142" cy="2370832"/>
              <a:chOff x="988597" y="3705531"/>
              <a:chExt cx="2687142" cy="2370832"/>
            </a:xfrm>
          </p:grpSpPr>
          <p:grpSp>
            <p:nvGrpSpPr>
              <p:cNvPr id="60" name="Group 59"/>
              <p:cNvGrpSpPr/>
              <p:nvPr/>
            </p:nvGrpSpPr>
            <p:grpSpPr>
              <a:xfrm>
                <a:off x="2660759" y="3705531"/>
                <a:ext cx="1014980" cy="734265"/>
                <a:chOff x="2660759" y="3705531"/>
                <a:chExt cx="1014980" cy="734265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2847947" y="3705531"/>
                  <a:ext cx="827792" cy="734265"/>
                  <a:chOff x="2504607" y="4171470"/>
                  <a:chExt cx="827792" cy="734265"/>
                </a:xfrm>
              </p:grpSpPr>
              <p:sp>
                <p:nvSpPr>
                  <p:cNvPr id="10" name="Oval 9"/>
                  <p:cNvSpPr>
                    <a:spLocks noChangeAspect="1"/>
                  </p:cNvSpPr>
                  <p:nvPr/>
                </p:nvSpPr>
                <p:spPr>
                  <a:xfrm>
                    <a:off x="2504607" y="4724777"/>
                    <a:ext cx="179999" cy="180958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6600"/>
                      </a:solidFill>
                    </a:endParaRPr>
                  </a:p>
                </p:txBody>
              </p:sp>
              <p:cxnSp>
                <p:nvCxnSpPr>
                  <p:cNvPr id="11" name="Straight Arrow Connector 10"/>
                  <p:cNvCxnSpPr>
                    <a:cxnSpLocks noChangeAspect="1"/>
                  </p:cNvCxnSpPr>
                  <p:nvPr/>
                </p:nvCxnSpPr>
                <p:spPr>
                  <a:xfrm flipV="1">
                    <a:off x="2683425" y="4171470"/>
                    <a:ext cx="648974" cy="539999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49" name="TextBox 48"/>
                <p:cNvSpPr txBox="1"/>
                <p:nvPr/>
              </p:nvSpPr>
              <p:spPr>
                <a:xfrm>
                  <a:off x="2660759" y="3798346"/>
                  <a:ext cx="3059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p</a:t>
                  </a:r>
                  <a:endParaRPr lang="en-US" dirty="0"/>
                </a:p>
              </p:txBody>
            </p:sp>
          </p:grpSp>
          <p:grpSp>
            <p:nvGrpSpPr>
              <p:cNvPr id="59" name="Group 58"/>
              <p:cNvGrpSpPr/>
              <p:nvPr/>
            </p:nvGrpSpPr>
            <p:grpSpPr>
              <a:xfrm>
                <a:off x="988597" y="5033681"/>
                <a:ext cx="1586930" cy="1042682"/>
                <a:chOff x="988597" y="5033681"/>
                <a:chExt cx="1586930" cy="1042682"/>
              </a:xfrm>
            </p:grpSpPr>
            <p:sp>
              <p:nvSpPr>
                <p:cNvPr id="9" name="Oval 8"/>
                <p:cNvSpPr/>
                <p:nvPr/>
              </p:nvSpPr>
              <p:spPr>
                <a:xfrm>
                  <a:off x="988597" y="5033681"/>
                  <a:ext cx="1137373" cy="1042682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Oval 12"/>
                <p:cNvSpPr>
                  <a:spLocks noChangeAspect="1"/>
                </p:cNvSpPr>
                <p:nvPr/>
              </p:nvSpPr>
              <p:spPr>
                <a:xfrm>
                  <a:off x="2049393" y="5337008"/>
                  <a:ext cx="178902" cy="177104"/>
                </a:xfrm>
                <a:prstGeom prst="ellipse">
                  <a:avLst/>
                </a:prstGeom>
                <a:solidFill>
                  <a:srgbClr val="BC0000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6600"/>
                    </a:solidFill>
                  </a:endParaRPr>
                </a:p>
              </p:txBody>
            </p:sp>
            <p:cxnSp>
              <p:nvCxnSpPr>
                <p:cNvPr id="21" name="Straight Arrow Connector 20"/>
                <p:cNvCxnSpPr/>
                <p:nvPr/>
              </p:nvCxnSpPr>
              <p:spPr>
                <a:xfrm flipV="1">
                  <a:off x="2176756" y="5260439"/>
                  <a:ext cx="398771" cy="133443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0" name="TextBox 49"/>
                <p:cNvSpPr txBox="1"/>
                <p:nvPr/>
              </p:nvSpPr>
              <p:spPr>
                <a:xfrm>
                  <a:off x="2163254" y="5357047"/>
                  <a:ext cx="3059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n</a:t>
                  </a:r>
                  <a:endParaRPr lang="en-US" dirty="0"/>
                </a:p>
              </p:txBody>
            </p:sp>
          </p:grpSp>
        </p:grpSp>
        <p:sp>
          <p:nvSpPr>
            <p:cNvPr id="54" name="TextBox 53"/>
            <p:cNvSpPr txBox="1"/>
            <p:nvPr/>
          </p:nvSpPr>
          <p:spPr>
            <a:xfrm>
              <a:off x="2888588" y="2318642"/>
              <a:ext cx="1207415" cy="523220"/>
            </a:xfrm>
            <a:prstGeom prst="rect">
              <a:avLst/>
            </a:prstGeom>
            <a:noFill/>
            <a:ln>
              <a:solidFill>
                <a:srgbClr val="BC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/>
                <a:t>V</a:t>
              </a:r>
              <a:r>
                <a:rPr lang="en-US" sz="2800" b="1" baseline="-25000" dirty="0" err="1" smtClean="0"/>
                <a:t>p</a:t>
              </a:r>
              <a:r>
                <a:rPr lang="en-US" sz="2800" b="1" dirty="0" smtClean="0"/>
                <a:t> &gt; </a:t>
              </a:r>
              <a:r>
                <a:rPr lang="en-US" sz="2800" b="1" dirty="0" err="1" smtClean="0"/>
                <a:t>V</a:t>
              </a:r>
              <a:r>
                <a:rPr lang="en-US" sz="2800" b="1" baseline="-25000" dirty="0" err="1"/>
                <a:t>n</a:t>
              </a:r>
              <a:endParaRPr lang="en-US" sz="2800" b="1" baseline="-25000" dirty="0"/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669403" y="2318128"/>
            <a:ext cx="3136453" cy="3531844"/>
            <a:chOff x="5669403" y="2318128"/>
            <a:chExt cx="3136453" cy="3531844"/>
          </a:xfrm>
        </p:grpSpPr>
        <p:grpSp>
          <p:nvGrpSpPr>
            <p:cNvPr id="66" name="Group 65"/>
            <p:cNvGrpSpPr/>
            <p:nvPr/>
          </p:nvGrpSpPr>
          <p:grpSpPr>
            <a:xfrm>
              <a:off x="5669403" y="3953647"/>
              <a:ext cx="2386983" cy="1896325"/>
              <a:chOff x="5669403" y="3953647"/>
              <a:chExt cx="2386983" cy="1896325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5669403" y="4807290"/>
                <a:ext cx="2386983" cy="1042682"/>
                <a:chOff x="5669403" y="4807290"/>
                <a:chExt cx="2386983" cy="1042682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5669403" y="4807290"/>
                  <a:ext cx="1137373" cy="1042682"/>
                </a:xfrm>
                <a:prstGeom prst="ellipse">
                  <a:avLst/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/>
                <p:cNvSpPr>
                  <a:spLocks noChangeAspect="1"/>
                </p:cNvSpPr>
                <p:nvPr/>
              </p:nvSpPr>
              <p:spPr>
                <a:xfrm>
                  <a:off x="6730199" y="5110617"/>
                  <a:ext cx="178902" cy="177104"/>
                </a:xfrm>
                <a:prstGeom prst="ellipse">
                  <a:avLst/>
                </a:prstGeom>
                <a:solidFill>
                  <a:srgbClr val="BC0000"/>
                </a:solidFill>
                <a:ln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6600"/>
                    </a:solidFill>
                  </a:endParaRPr>
                </a:p>
              </p:txBody>
            </p:sp>
            <p:cxnSp>
              <p:nvCxnSpPr>
                <p:cNvPr id="33" name="Straight Arrow Connector 32"/>
                <p:cNvCxnSpPr/>
                <p:nvPr/>
              </p:nvCxnSpPr>
              <p:spPr>
                <a:xfrm flipV="1">
                  <a:off x="6857562" y="4807290"/>
                  <a:ext cx="1198824" cy="360202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TextBox 50"/>
                <p:cNvSpPr txBox="1"/>
                <p:nvPr/>
              </p:nvSpPr>
              <p:spPr>
                <a:xfrm>
                  <a:off x="6865144" y="5196270"/>
                  <a:ext cx="3059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n</a:t>
                  </a:r>
                  <a:endParaRPr lang="en-US" dirty="0"/>
                </a:p>
              </p:txBody>
            </p:sp>
          </p:grpSp>
          <p:grpSp>
            <p:nvGrpSpPr>
              <p:cNvPr id="65" name="Group 64"/>
              <p:cNvGrpSpPr/>
              <p:nvPr/>
            </p:nvGrpSpPr>
            <p:grpSpPr>
              <a:xfrm>
                <a:off x="6928806" y="3953647"/>
                <a:ext cx="657185" cy="701941"/>
                <a:chOff x="6928806" y="3953647"/>
                <a:chExt cx="657185" cy="701941"/>
              </a:xfrm>
            </p:grpSpPr>
            <p:grpSp>
              <p:nvGrpSpPr>
                <p:cNvPr id="37" name="Group 36"/>
                <p:cNvGrpSpPr/>
                <p:nvPr/>
              </p:nvGrpSpPr>
              <p:grpSpPr>
                <a:xfrm>
                  <a:off x="7134382" y="4243971"/>
                  <a:ext cx="451609" cy="411617"/>
                  <a:chOff x="7358149" y="3594134"/>
                  <a:chExt cx="451609" cy="411617"/>
                </a:xfrm>
              </p:grpSpPr>
              <p:sp>
                <p:nvSpPr>
                  <p:cNvPr id="30" name="Oval 29"/>
                  <p:cNvSpPr>
                    <a:spLocks noChangeAspect="1"/>
                  </p:cNvSpPr>
                  <p:nvPr/>
                </p:nvSpPr>
                <p:spPr>
                  <a:xfrm>
                    <a:off x="7358149" y="3824793"/>
                    <a:ext cx="179999" cy="180958"/>
                  </a:xfrm>
                  <a:prstGeom prst="ellipse">
                    <a:avLst/>
                  </a:prstGeom>
                  <a:solidFill>
                    <a:srgbClr val="FF6600"/>
                  </a:solidFill>
                  <a:ln>
                    <a:solidFill>
                      <a:schemeClr val="tx2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>
                      <a:solidFill>
                        <a:srgbClr val="FF6600"/>
                      </a:solidFill>
                    </a:endParaRPr>
                  </a:p>
                </p:txBody>
              </p:sp>
              <p:cxnSp>
                <p:nvCxnSpPr>
                  <p:cNvPr id="36" name="Straight Arrow Connector 35"/>
                  <p:cNvCxnSpPr>
                    <a:cxnSpLocks noChangeAspect="1"/>
                  </p:cNvCxnSpPr>
                  <p:nvPr/>
                </p:nvCxnSpPr>
                <p:spPr>
                  <a:xfrm flipV="1">
                    <a:off x="7521643" y="3594134"/>
                    <a:ext cx="288115" cy="239736"/>
                  </a:xfrm>
                  <a:prstGeom prst="straightConnector1">
                    <a:avLst/>
                  </a:prstGeom>
                  <a:ln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3" name="TextBox 52"/>
                <p:cNvSpPr txBox="1"/>
                <p:nvPr/>
              </p:nvSpPr>
              <p:spPr>
                <a:xfrm>
                  <a:off x="6928806" y="3953647"/>
                  <a:ext cx="3059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p</a:t>
                  </a:r>
                  <a:endParaRPr lang="en-US" dirty="0"/>
                </a:p>
              </p:txBody>
            </p:sp>
          </p:grpSp>
        </p:grpSp>
        <p:sp>
          <p:nvSpPr>
            <p:cNvPr id="55" name="TextBox 54"/>
            <p:cNvSpPr txBox="1"/>
            <p:nvPr/>
          </p:nvSpPr>
          <p:spPr>
            <a:xfrm>
              <a:off x="7598441" y="2318128"/>
              <a:ext cx="1207415" cy="523220"/>
            </a:xfrm>
            <a:prstGeom prst="rect">
              <a:avLst/>
            </a:prstGeom>
            <a:noFill/>
            <a:ln>
              <a:solidFill>
                <a:srgbClr val="BC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800" b="1" dirty="0" err="1" smtClean="0"/>
                <a:t>V</a:t>
              </a:r>
              <a:r>
                <a:rPr lang="en-US" sz="2800" b="1" baseline="-25000" dirty="0" err="1"/>
                <a:t>p</a:t>
              </a:r>
              <a:r>
                <a:rPr lang="en-US" sz="2800" b="1" dirty="0" smtClean="0"/>
                <a:t> &lt; </a:t>
              </a:r>
              <a:r>
                <a:rPr lang="en-US" sz="2800" b="1" dirty="0" err="1" smtClean="0"/>
                <a:t>V</a:t>
              </a:r>
              <a:r>
                <a:rPr lang="en-US" sz="2800" b="1" baseline="-25000" dirty="0" err="1"/>
                <a:t>n</a:t>
              </a:r>
              <a:endParaRPr lang="en-US" sz="2800" b="1" baseline="-25000" dirty="0"/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2247252" y="4403864"/>
            <a:ext cx="4935264" cy="914186"/>
            <a:chOff x="2247252" y="4403864"/>
            <a:chExt cx="4935264" cy="914186"/>
          </a:xfrm>
        </p:grpSpPr>
        <p:cxnSp>
          <p:nvCxnSpPr>
            <p:cNvPr id="34" name="Straight Arrow Connector 33"/>
            <p:cNvCxnSpPr/>
            <p:nvPr/>
          </p:nvCxnSpPr>
          <p:spPr>
            <a:xfrm flipV="1">
              <a:off x="6865144" y="4639093"/>
              <a:ext cx="317372" cy="480294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prstDash val="solid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2247252" y="4403864"/>
              <a:ext cx="730788" cy="914186"/>
            </a:xfrm>
            <a:prstGeom prst="straightConnector1">
              <a:avLst/>
            </a:prstGeom>
            <a:ln w="38100" cmpd="sng">
              <a:solidFill>
                <a:srgbClr val="FF0000"/>
              </a:solidFill>
              <a:prstDash val="solid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1973570" y="5911091"/>
            <a:ext cx="6839881" cy="664179"/>
            <a:chOff x="2304119" y="5873849"/>
            <a:chExt cx="6839881" cy="664179"/>
          </a:xfrm>
        </p:grpSpPr>
        <p:sp>
          <p:nvSpPr>
            <p:cNvPr id="56" name="TextBox 55"/>
            <p:cNvSpPr txBox="1"/>
            <p:nvPr/>
          </p:nvSpPr>
          <p:spPr>
            <a:xfrm>
              <a:off x="6806776" y="5891697"/>
              <a:ext cx="23372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BC0000"/>
                  </a:solidFill>
                </a:rPr>
                <a:t>Stronger interaction</a:t>
              </a:r>
            </a:p>
            <a:p>
              <a:r>
                <a:rPr lang="en-US" b="1" dirty="0" smtClean="0">
                  <a:solidFill>
                    <a:srgbClr val="BC0000"/>
                  </a:solidFill>
                </a:rPr>
                <a:t>“particle catch-up”</a:t>
              </a:r>
              <a:endParaRPr lang="en-US" b="1" dirty="0">
                <a:solidFill>
                  <a:srgbClr val="BC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304119" y="5873849"/>
              <a:ext cx="2543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BC0000"/>
                  </a:solidFill>
                </a:rPr>
                <a:t>Interaction attenuated</a:t>
              </a:r>
              <a:endParaRPr lang="en-US" b="1" dirty="0">
                <a:solidFill>
                  <a:srgbClr val="BC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6476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5" presetClass="emph" presetSubtype="0" repeatCount="5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6100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00DD"/>
                </a:solidFill>
              </a:rPr>
              <a:t>Lednicky</a:t>
            </a:r>
            <a:r>
              <a:rPr lang="en-US" dirty="0" smtClean="0">
                <a:solidFill>
                  <a:srgbClr val="0000DD"/>
                </a:solidFill>
              </a:rPr>
              <a:t> recipe: p-n correlations</a:t>
            </a:r>
            <a:endParaRPr lang="en-US" dirty="0">
              <a:solidFill>
                <a:srgbClr val="0000DD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8137" y="1243677"/>
            <a:ext cx="1126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1+R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+</a:t>
            </a:r>
            <a:r>
              <a:rPr lang="en-US" sz="2400" b="1" dirty="0" smtClean="0">
                <a:solidFill>
                  <a:srgbClr val="0000FF"/>
                </a:solidFill>
              </a:rPr>
              <a:t>(q)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8137" y="2916904"/>
            <a:ext cx="1126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1+R</a:t>
            </a:r>
            <a:r>
              <a:rPr lang="en-US" sz="2400" b="1" baseline="-25000" dirty="0" smtClean="0">
                <a:solidFill>
                  <a:srgbClr val="0000FF"/>
                </a:solidFill>
              </a:rPr>
              <a:t>−</a:t>
            </a:r>
            <a:r>
              <a:rPr lang="en-US" sz="2400" b="1" dirty="0" smtClean="0">
                <a:solidFill>
                  <a:srgbClr val="0000FF"/>
                </a:solidFill>
              </a:rPr>
              <a:t>(q)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1414" y="4585931"/>
            <a:ext cx="1304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Ratio +/-</a:t>
            </a:r>
            <a:endParaRPr lang="en-US" sz="2400" b="1" dirty="0">
              <a:solidFill>
                <a:srgbClr val="0000FF"/>
              </a:solidFill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1510421"/>
              </p:ext>
            </p:extLst>
          </p:nvPr>
        </p:nvGraphicFramePr>
        <p:xfrm>
          <a:off x="928190" y="1822845"/>
          <a:ext cx="741363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Equation" r:id="rId3" imgW="444500" imgH="228600" progId="Equation.DSMT4">
                  <p:embed/>
                </p:oleObj>
              </mc:Choice>
              <mc:Fallback>
                <p:oleObj name="Equation" r:id="rId3" imgW="4445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8190" y="1822845"/>
                        <a:ext cx="741363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0660421"/>
              </p:ext>
            </p:extLst>
          </p:nvPr>
        </p:nvGraphicFramePr>
        <p:xfrm>
          <a:off x="928190" y="3438430"/>
          <a:ext cx="741363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5" imgW="444500" imgH="228600" progId="Equation.3">
                  <p:embed/>
                </p:oleObj>
              </mc:Choice>
              <mc:Fallback>
                <p:oleObj name="Equation" r:id="rId5" imgW="4445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8190" y="3438430"/>
                        <a:ext cx="741363" cy="382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233296" y="6146796"/>
            <a:ext cx="6406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BC0000"/>
                </a:solidFill>
              </a:rPr>
              <a:t>Ratio R+/R- tells us which is emitted first </a:t>
            </a:r>
            <a:endParaRPr lang="en-US" sz="2800" b="1" dirty="0">
              <a:solidFill>
                <a:srgbClr val="BC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67425" y="4524376"/>
            <a:ext cx="1850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ym typeface="Wingdings"/>
              </a:rPr>
              <a:t>R. </a:t>
            </a:r>
            <a:r>
              <a:rPr lang="en-US" sz="1400" dirty="0" err="1">
                <a:sym typeface="Wingdings"/>
              </a:rPr>
              <a:t>Lednicky</a:t>
            </a:r>
            <a:r>
              <a:rPr lang="en-US" sz="1400" dirty="0">
                <a:sym typeface="Wingdings"/>
              </a:rPr>
              <a:t> et al., Phys. </a:t>
            </a:r>
            <a:r>
              <a:rPr lang="en-US" sz="1400" dirty="0" err="1">
                <a:sym typeface="Wingdings"/>
              </a:rPr>
              <a:t>Lett</a:t>
            </a:r>
            <a:r>
              <a:rPr lang="en-US" sz="1400" dirty="0">
                <a:sym typeface="Wingdings"/>
              </a:rPr>
              <a:t>. B373, 30 (1996</a:t>
            </a:r>
            <a:r>
              <a:rPr lang="en-US" sz="1400" dirty="0" smtClean="0">
                <a:sym typeface="Wingdings"/>
              </a:rPr>
              <a:t>)</a:t>
            </a:r>
            <a:endParaRPr lang="en-US" sz="1400" dirty="0">
              <a:sym typeface="Wingding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096260" y="2177992"/>
            <a:ext cx="1885382" cy="1260438"/>
            <a:chOff x="7096260" y="2177992"/>
            <a:chExt cx="1885382" cy="1260438"/>
          </a:xfrm>
        </p:grpSpPr>
        <p:sp>
          <p:nvSpPr>
            <p:cNvPr id="28" name="TextBox 27"/>
            <p:cNvSpPr txBox="1"/>
            <p:nvPr/>
          </p:nvSpPr>
          <p:spPr>
            <a:xfrm>
              <a:off x="7206958" y="2560580"/>
              <a:ext cx="1774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Nuclear FSI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 flipH="1" flipV="1">
              <a:off x="7096260" y="2177992"/>
              <a:ext cx="543091" cy="38258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7096260" y="3073182"/>
              <a:ext cx="581756" cy="36524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186570" y="1004479"/>
            <a:ext cx="5005031" cy="5142317"/>
            <a:chOff x="2186570" y="1004479"/>
            <a:chExt cx="5005031" cy="5142317"/>
          </a:xfrm>
        </p:grpSpPr>
        <p:sp>
          <p:nvSpPr>
            <p:cNvPr id="23" name="TextBox 22"/>
            <p:cNvSpPr txBox="1"/>
            <p:nvPr/>
          </p:nvSpPr>
          <p:spPr>
            <a:xfrm>
              <a:off x="5915658" y="5869797"/>
              <a:ext cx="8386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q</a:t>
              </a:r>
              <a:r>
                <a:rPr lang="en-US" sz="1200" b="1" dirty="0" smtClean="0"/>
                <a:t> (MeV/c)</a:t>
              </a:r>
              <a:endParaRPr lang="en-US" sz="12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86174" y="5869797"/>
              <a:ext cx="8386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q</a:t>
              </a:r>
              <a:r>
                <a:rPr lang="en-US" sz="1200" b="1" dirty="0" smtClean="0"/>
                <a:t> (MeV/c)</a:t>
              </a:r>
              <a:endParaRPr lang="en-US" sz="1200" b="1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56690" y="5869797"/>
              <a:ext cx="8386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q</a:t>
              </a:r>
              <a:r>
                <a:rPr lang="en-US" sz="1200" b="1" dirty="0" smtClean="0"/>
                <a:t> (MeV/c)</a:t>
              </a:r>
              <a:endParaRPr lang="en-US" sz="1200" b="1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86570" y="1305117"/>
              <a:ext cx="4817042" cy="4656478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2317161" y="1004479"/>
              <a:ext cx="4874440" cy="338554"/>
              <a:chOff x="2317161" y="1004479"/>
              <a:chExt cx="4874440" cy="338554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5596292" y="1004479"/>
                <a:ext cx="15953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FF"/>
                    </a:solidFill>
                  </a:rPr>
                  <a:t>n first +100 </a:t>
                </a:r>
                <a:r>
                  <a:rPr lang="en-US" sz="1600" b="1" dirty="0" err="1" smtClean="0">
                    <a:solidFill>
                      <a:srgbClr val="0000FF"/>
                    </a:solidFill>
                  </a:rPr>
                  <a:t>fm</a:t>
                </a:r>
                <a:r>
                  <a:rPr lang="en-US" sz="1600" b="1" dirty="0" smtClean="0">
                    <a:solidFill>
                      <a:srgbClr val="0000FF"/>
                    </a:solidFill>
                  </a:rPr>
                  <a:t>/c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987733" y="1004479"/>
                <a:ext cx="149271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FF"/>
                    </a:solidFill>
                  </a:rPr>
                  <a:t>n first +50 </a:t>
                </a:r>
                <a:r>
                  <a:rPr lang="en-US" sz="1600" b="1" dirty="0" err="1" smtClean="0">
                    <a:solidFill>
                      <a:srgbClr val="0000FF"/>
                    </a:solidFill>
                  </a:rPr>
                  <a:t>fm</a:t>
                </a:r>
                <a:r>
                  <a:rPr lang="en-US" sz="1600" b="1" dirty="0" smtClean="0">
                    <a:solidFill>
                      <a:srgbClr val="0000FF"/>
                    </a:solidFill>
                  </a:rPr>
                  <a:t>/c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317161" y="1004479"/>
                <a:ext cx="155683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dirty="0" smtClean="0">
                    <a:solidFill>
                      <a:srgbClr val="0000FF"/>
                    </a:solidFill>
                  </a:rPr>
                  <a:t>p first -100 </a:t>
                </a:r>
                <a:r>
                  <a:rPr lang="en-US" sz="1600" b="1" dirty="0" err="1" smtClean="0">
                    <a:solidFill>
                      <a:srgbClr val="0000FF"/>
                    </a:solidFill>
                  </a:rPr>
                  <a:t>fm</a:t>
                </a:r>
                <a:r>
                  <a:rPr lang="en-US" sz="1600" b="1" dirty="0" smtClean="0">
                    <a:solidFill>
                      <a:srgbClr val="0000FF"/>
                    </a:solidFill>
                  </a:rPr>
                  <a:t>/c</a:t>
                </a:r>
                <a:endParaRPr lang="en-US" sz="1600" b="1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018862" y="5333514"/>
              <a:ext cx="609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p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-n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674740" y="5333514"/>
              <a:ext cx="609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p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-n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254044" y="5333514"/>
              <a:ext cx="609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00FF"/>
                  </a:solidFill>
                </a:rPr>
                <a:t>p</a:t>
              </a:r>
              <a:r>
                <a:rPr lang="en-US" sz="2400" b="1" dirty="0" smtClean="0">
                  <a:solidFill>
                    <a:srgbClr val="0000FF"/>
                  </a:solidFill>
                </a:rPr>
                <a:t>-n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V="1">
            <a:off x="831414" y="4398956"/>
            <a:ext cx="7262886" cy="189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331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33CC"/>
                </a:solidFill>
              </a:rPr>
              <a:t>Conclusions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33CC"/>
                </a:solidFill>
              </a:rPr>
              <a:t>R</a:t>
            </a:r>
            <a:r>
              <a:rPr lang="en-US" dirty="0" smtClean="0">
                <a:solidFill>
                  <a:srgbClr val="0033CC"/>
                </a:solidFill>
              </a:rPr>
              <a:t>elevance of </a:t>
            </a:r>
            <a:r>
              <a:rPr lang="en-US" dirty="0" err="1" smtClean="0">
                <a:solidFill>
                  <a:srgbClr val="0033CC"/>
                </a:solidFill>
              </a:rPr>
              <a:t>femtoscopy</a:t>
            </a:r>
            <a:r>
              <a:rPr lang="en-US" dirty="0" smtClean="0">
                <a:solidFill>
                  <a:srgbClr val="0033CC"/>
                </a:solidFill>
              </a:rPr>
              <a:t> and space-time probes</a:t>
            </a:r>
          </a:p>
          <a:p>
            <a:r>
              <a:rPr lang="en-US" dirty="0" err="1" smtClean="0">
                <a:solidFill>
                  <a:srgbClr val="0033CC"/>
                </a:solidFill>
              </a:rPr>
              <a:t>Understading</a:t>
            </a:r>
            <a:r>
              <a:rPr lang="en-US" dirty="0" smtClean="0">
                <a:solidFill>
                  <a:srgbClr val="0033CC"/>
                </a:solidFill>
              </a:rPr>
              <a:t> two-proton correlations and dynamical emission stages in heavy-reaction systems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Attempts to isolate dynamical emissions by means of measurable observables: protons at high P</a:t>
            </a:r>
            <a:r>
              <a:rPr lang="en-US" baseline="-25000" dirty="0" smtClean="0">
                <a:solidFill>
                  <a:srgbClr val="0033CC"/>
                </a:solidFill>
              </a:rPr>
              <a:t>T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First tests with </a:t>
            </a:r>
            <a:r>
              <a:rPr lang="en-US" dirty="0" err="1" smtClean="0">
                <a:solidFill>
                  <a:srgbClr val="0033CC"/>
                </a:solidFill>
              </a:rPr>
              <a:t>Farcos</a:t>
            </a:r>
            <a:r>
              <a:rPr lang="en-US" dirty="0" smtClean="0">
                <a:solidFill>
                  <a:srgbClr val="0033CC"/>
                </a:solidFill>
              </a:rPr>
              <a:t> and future plans</a:t>
            </a:r>
          </a:p>
          <a:p>
            <a:endParaRPr lang="en-US" baseline="-250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077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7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80000"/>
                </a:solidFill>
              </a:rPr>
              <a:t>Inspiration for “Limiting” experiment</a:t>
            </a:r>
            <a:endParaRPr lang="en-US" dirty="0">
              <a:solidFill>
                <a:srgbClr val="A80000"/>
              </a:solidFill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857391" y="6463015"/>
            <a:ext cx="52364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 err="1">
                <a:solidFill>
                  <a:srgbClr val="000090"/>
                </a:solidFill>
              </a:rPr>
              <a:t>F</a:t>
            </a:r>
            <a:r>
              <a:rPr lang="it-IT" b="1" dirty="0">
                <a:solidFill>
                  <a:srgbClr val="000090"/>
                </a:solidFill>
              </a:rPr>
              <a:t>. Amorini et al</a:t>
            </a:r>
            <a:r>
              <a:rPr lang="it-IT" b="1" dirty="0" smtClean="0">
                <a:solidFill>
                  <a:srgbClr val="000090"/>
                </a:solidFill>
              </a:rPr>
              <a:t>., </a:t>
            </a:r>
            <a:r>
              <a:rPr lang="it-IT" b="1" dirty="0" err="1">
                <a:solidFill>
                  <a:srgbClr val="000090"/>
                </a:solidFill>
              </a:rPr>
              <a:t>Phys</a:t>
            </a:r>
            <a:r>
              <a:rPr lang="it-IT" b="1" dirty="0">
                <a:solidFill>
                  <a:srgbClr val="000090"/>
                </a:solidFill>
              </a:rPr>
              <a:t>. </a:t>
            </a:r>
            <a:r>
              <a:rPr lang="it-IT" b="1" dirty="0" err="1">
                <a:solidFill>
                  <a:srgbClr val="000090"/>
                </a:solidFill>
              </a:rPr>
              <a:t>Rev</a:t>
            </a:r>
            <a:r>
              <a:rPr lang="it-IT" b="1" dirty="0">
                <a:solidFill>
                  <a:srgbClr val="000090"/>
                </a:solidFill>
              </a:rPr>
              <a:t> </a:t>
            </a:r>
            <a:r>
              <a:rPr lang="it-IT" b="1" dirty="0" err="1">
                <a:solidFill>
                  <a:srgbClr val="000090"/>
                </a:solidFill>
              </a:rPr>
              <a:t>Lett</a:t>
            </a:r>
            <a:r>
              <a:rPr lang="it-IT" b="1" dirty="0">
                <a:solidFill>
                  <a:srgbClr val="000090"/>
                </a:solidFill>
              </a:rPr>
              <a:t>. 102 112701 (2009) </a:t>
            </a:r>
            <a:endParaRPr lang="it-IT" b="1" dirty="0" smtClean="0">
              <a:solidFill>
                <a:srgbClr val="000090"/>
              </a:solidFill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963903" y="1135037"/>
            <a:ext cx="4619493" cy="46166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aseline="30000" dirty="0">
                <a:solidFill>
                  <a:srgbClr val="0000FF"/>
                </a:solidFill>
              </a:rPr>
              <a:t>40</a:t>
            </a:r>
            <a:r>
              <a:rPr lang="it-IT" sz="2400" dirty="0">
                <a:solidFill>
                  <a:srgbClr val="0000FF"/>
                </a:solidFill>
              </a:rPr>
              <a:t>Ca + </a:t>
            </a:r>
            <a:r>
              <a:rPr lang="it-IT" sz="2400" baseline="30000" dirty="0">
                <a:solidFill>
                  <a:srgbClr val="0000FF"/>
                </a:solidFill>
              </a:rPr>
              <a:t>48</a:t>
            </a:r>
            <a:r>
              <a:rPr lang="it-IT" sz="2400" dirty="0">
                <a:solidFill>
                  <a:srgbClr val="0000FF"/>
                </a:solidFill>
              </a:rPr>
              <a:t>Ca,</a:t>
            </a:r>
            <a:r>
              <a:rPr lang="it-IT" sz="2400" baseline="30000" dirty="0">
                <a:solidFill>
                  <a:srgbClr val="0000FF"/>
                </a:solidFill>
              </a:rPr>
              <a:t>40</a:t>
            </a:r>
            <a:r>
              <a:rPr lang="it-IT" sz="2400" dirty="0">
                <a:solidFill>
                  <a:srgbClr val="0000FF"/>
                </a:solidFill>
              </a:rPr>
              <a:t>Ca,</a:t>
            </a:r>
            <a:r>
              <a:rPr lang="it-IT" sz="2400" baseline="30000" dirty="0">
                <a:solidFill>
                  <a:srgbClr val="0000FF"/>
                </a:solidFill>
              </a:rPr>
              <a:t>46</a:t>
            </a:r>
            <a:r>
              <a:rPr lang="it-IT" sz="2400" dirty="0">
                <a:solidFill>
                  <a:srgbClr val="0000FF"/>
                </a:solidFill>
              </a:rPr>
              <a:t>Ti  </a:t>
            </a:r>
            <a:r>
              <a:rPr lang="it-IT" sz="2400" dirty="0" smtClean="0">
                <a:solidFill>
                  <a:srgbClr val="0000FF"/>
                </a:solidFill>
              </a:rPr>
              <a:t>E/A = 25 </a:t>
            </a:r>
            <a:r>
              <a:rPr lang="it-IT" sz="2400" dirty="0" err="1" smtClean="0">
                <a:solidFill>
                  <a:srgbClr val="0000FF"/>
                </a:solidFill>
              </a:rPr>
              <a:t>MeV</a:t>
            </a:r>
            <a:endParaRPr lang="it-IT" sz="2400" dirty="0">
              <a:solidFill>
                <a:srgbClr val="0000FF"/>
              </a:solidFill>
            </a:endParaRPr>
          </a:p>
        </p:txBody>
      </p:sp>
      <p:sp>
        <p:nvSpPr>
          <p:cNvPr id="11" name="Text Box 55"/>
          <p:cNvSpPr txBox="1">
            <a:spLocks noChangeArrowheads="1"/>
          </p:cNvSpPr>
          <p:nvPr/>
        </p:nvSpPr>
        <p:spPr bwMode="auto">
          <a:xfrm>
            <a:off x="468313" y="6454805"/>
            <a:ext cx="298907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dirty="0" smtClean="0"/>
              <a:t>M1 = </a:t>
            </a:r>
            <a:r>
              <a:rPr lang="it-IT" dirty="0" err="1" smtClean="0"/>
              <a:t>Largest</a:t>
            </a:r>
            <a:r>
              <a:rPr lang="it-IT" dirty="0" smtClean="0"/>
              <a:t> </a:t>
            </a:r>
            <a:r>
              <a:rPr lang="it-IT" dirty="0" err="1"/>
              <a:t>frament</a:t>
            </a:r>
            <a:r>
              <a:rPr lang="it-IT" dirty="0"/>
              <a:t> </a:t>
            </a:r>
            <a:r>
              <a:rPr lang="it-IT" dirty="0" smtClean="0"/>
              <a:t>Mass</a:t>
            </a:r>
            <a:endParaRPr lang="it-IT" dirty="0"/>
          </a:p>
        </p:txBody>
      </p:sp>
      <p:grpSp>
        <p:nvGrpSpPr>
          <p:cNvPr id="27" name="Group 26"/>
          <p:cNvGrpSpPr/>
          <p:nvPr/>
        </p:nvGrpSpPr>
        <p:grpSpPr>
          <a:xfrm>
            <a:off x="344833" y="1586091"/>
            <a:ext cx="5473700" cy="4537075"/>
            <a:chOff x="344833" y="1586091"/>
            <a:chExt cx="5473700" cy="4537075"/>
          </a:xfrm>
        </p:grpSpPr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344833" y="1586091"/>
              <a:ext cx="5473700" cy="4537075"/>
              <a:chOff x="204" y="1344"/>
              <a:chExt cx="2392" cy="2494"/>
            </a:xfrm>
          </p:grpSpPr>
          <p:sp>
            <p:nvSpPr>
              <p:cNvPr id="4" name="Line 12"/>
              <p:cNvSpPr>
                <a:spLocks noChangeShapeType="1"/>
              </p:cNvSpPr>
              <p:nvPr/>
            </p:nvSpPr>
            <p:spPr bwMode="auto">
              <a:xfrm flipH="1">
                <a:off x="1610" y="1797"/>
                <a:ext cx="726" cy="635"/>
              </a:xfrm>
              <a:prstGeom prst="line">
                <a:avLst/>
              </a:prstGeom>
              <a:noFill/>
              <a:ln w="444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5" name="Picture 2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362" r="11070"/>
              <a:stretch>
                <a:fillRect/>
              </a:stretch>
            </p:blipFill>
            <p:spPr bwMode="auto">
              <a:xfrm>
                <a:off x="204" y="1344"/>
                <a:ext cx="2392" cy="2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Rectangle 36"/>
              <p:cNvSpPr>
                <a:spLocks noChangeArrowheads="1"/>
              </p:cNvSpPr>
              <p:nvPr/>
            </p:nvSpPr>
            <p:spPr bwMode="auto">
              <a:xfrm>
                <a:off x="1753" y="2768"/>
                <a:ext cx="499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baseline="30000" dirty="0">
                    <a:latin typeface="Times New Roman" charset="0"/>
                  </a:rPr>
                  <a:t>40</a:t>
                </a:r>
                <a:r>
                  <a:rPr lang="en-US" sz="1400" b="1" dirty="0">
                    <a:latin typeface="Times New Roman" charset="0"/>
                  </a:rPr>
                  <a:t>Ca + </a:t>
                </a:r>
                <a:r>
                  <a:rPr lang="en-US" sz="1400" b="1" baseline="30000" dirty="0">
                    <a:latin typeface="Times New Roman" charset="0"/>
                  </a:rPr>
                  <a:t>48</a:t>
                </a:r>
                <a:r>
                  <a:rPr lang="en-US" sz="1400" b="1" dirty="0">
                    <a:latin typeface="Times New Roman" charset="0"/>
                  </a:rPr>
                  <a:t>Ca</a:t>
                </a:r>
              </a:p>
              <a:p>
                <a:pPr algn="ctr"/>
                <a:r>
                  <a:rPr lang="en-US" sz="1400" dirty="0">
                    <a:latin typeface="Times New Roman" charset="0"/>
                  </a:rPr>
                  <a:t>(N/Z=1.2)</a:t>
                </a:r>
              </a:p>
            </p:txBody>
          </p:sp>
          <p:sp>
            <p:nvSpPr>
              <p:cNvPr id="7" name="Rectangle 37"/>
              <p:cNvSpPr>
                <a:spLocks noChangeArrowheads="1"/>
              </p:cNvSpPr>
              <p:nvPr/>
            </p:nvSpPr>
            <p:spPr bwMode="auto">
              <a:xfrm>
                <a:off x="1111" y="3203"/>
                <a:ext cx="680" cy="2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US" sz="1400" baseline="30000">
                    <a:solidFill>
                      <a:srgbClr val="FF0000"/>
                    </a:solidFill>
                    <a:latin typeface="Times New Roman" charset="0"/>
                  </a:rPr>
                  <a:t>40</a:t>
                </a:r>
                <a:r>
                  <a:rPr lang="en-US" sz="1400">
                    <a:solidFill>
                      <a:srgbClr val="FF0000"/>
                    </a:solidFill>
                    <a:latin typeface="Times New Roman" charset="0"/>
                  </a:rPr>
                  <a:t>Ca + </a:t>
                </a:r>
                <a:r>
                  <a:rPr lang="en-US" sz="1400" baseline="30000">
                    <a:solidFill>
                      <a:srgbClr val="FF0000"/>
                    </a:solidFill>
                    <a:latin typeface="Times New Roman" charset="0"/>
                  </a:rPr>
                  <a:t>46</a:t>
                </a:r>
                <a:r>
                  <a:rPr lang="en-US" sz="1400">
                    <a:solidFill>
                      <a:srgbClr val="FF0000"/>
                    </a:solidFill>
                    <a:latin typeface="Times New Roman" charset="0"/>
                  </a:rPr>
                  <a:t>Ti</a:t>
                </a:r>
              </a:p>
              <a:p>
                <a:r>
                  <a:rPr lang="en-US" sz="1400">
                    <a:solidFill>
                      <a:srgbClr val="FF0000"/>
                    </a:solidFill>
                    <a:latin typeface="Times New Roman" charset="0"/>
                  </a:rPr>
                  <a:t>(N/Z=1.05)</a:t>
                </a:r>
              </a:p>
            </p:txBody>
          </p:sp>
          <p:sp>
            <p:nvSpPr>
              <p:cNvPr id="8" name="Rectangle 38"/>
              <p:cNvSpPr>
                <a:spLocks noChangeArrowheads="1"/>
              </p:cNvSpPr>
              <p:nvPr/>
            </p:nvSpPr>
            <p:spPr bwMode="auto">
              <a:xfrm>
                <a:off x="760" y="2623"/>
                <a:ext cx="46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baseline="30000" dirty="0">
                    <a:solidFill>
                      <a:srgbClr val="0000FF"/>
                    </a:solidFill>
                    <a:latin typeface="Times New Roman" charset="0"/>
                  </a:rPr>
                  <a:t>40</a:t>
                </a:r>
                <a:r>
                  <a:rPr lang="en-US" sz="1400" b="1" dirty="0">
                    <a:solidFill>
                      <a:srgbClr val="0000FF"/>
                    </a:solidFill>
                    <a:latin typeface="Times New Roman" charset="0"/>
                  </a:rPr>
                  <a:t>Ca + </a:t>
                </a:r>
                <a:r>
                  <a:rPr lang="en-US" sz="1400" b="1" baseline="30000" dirty="0">
                    <a:solidFill>
                      <a:srgbClr val="0000FF"/>
                    </a:solidFill>
                    <a:latin typeface="Times New Roman" charset="0"/>
                  </a:rPr>
                  <a:t>40</a:t>
                </a:r>
                <a:r>
                  <a:rPr lang="en-US" sz="1400" b="1" dirty="0">
                    <a:solidFill>
                      <a:srgbClr val="0000FF"/>
                    </a:solidFill>
                    <a:latin typeface="Times New Roman" charset="0"/>
                  </a:rPr>
                  <a:t>Ca</a:t>
                </a:r>
              </a:p>
              <a:p>
                <a:pPr algn="ctr"/>
                <a:r>
                  <a:rPr lang="en-US" sz="1400" dirty="0">
                    <a:solidFill>
                      <a:srgbClr val="0000FF"/>
                    </a:solidFill>
                    <a:latin typeface="Times New Roman" charset="0"/>
                  </a:rPr>
                  <a:t>(N/Z=1)</a:t>
                </a:r>
              </a:p>
            </p:txBody>
          </p:sp>
          <p:sp>
            <p:nvSpPr>
              <p:cNvPr id="9" name="Line 39"/>
              <p:cNvSpPr>
                <a:spLocks noChangeShapeType="1"/>
              </p:cNvSpPr>
              <p:nvPr/>
            </p:nvSpPr>
            <p:spPr bwMode="auto">
              <a:xfrm flipH="1" flipV="1">
                <a:off x="703" y="1979"/>
                <a:ext cx="1134" cy="81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40"/>
              <p:cNvSpPr>
                <a:spLocks noChangeShapeType="1"/>
              </p:cNvSpPr>
              <p:nvPr/>
            </p:nvSpPr>
            <p:spPr bwMode="auto">
              <a:xfrm flipV="1">
                <a:off x="1202" y="2251"/>
                <a:ext cx="725" cy="453"/>
              </a:xfrm>
              <a:prstGeom prst="line">
                <a:avLst/>
              </a:prstGeom>
              <a:noFill/>
              <a:ln w="28575">
                <a:solidFill>
                  <a:srgbClr val="3366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" name="Rectangle 38"/>
            <p:cNvSpPr>
              <a:spLocks noChangeArrowheads="1"/>
            </p:cNvSpPr>
            <p:nvPr/>
          </p:nvSpPr>
          <p:spPr bwMode="auto">
            <a:xfrm>
              <a:off x="4059945" y="2108817"/>
              <a:ext cx="1056700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baseline="30000" dirty="0">
                  <a:solidFill>
                    <a:srgbClr val="0000FF"/>
                  </a:solidFill>
                  <a:latin typeface="Times New Roman" charset="0"/>
                </a:rPr>
                <a:t>40</a:t>
              </a:r>
              <a:r>
                <a:rPr lang="en-US" sz="1400" b="1" dirty="0">
                  <a:solidFill>
                    <a:srgbClr val="0000FF"/>
                  </a:solidFill>
                  <a:latin typeface="Times New Roman" charset="0"/>
                </a:rPr>
                <a:t>Ca + </a:t>
              </a:r>
              <a:r>
                <a:rPr lang="en-US" sz="1400" b="1" baseline="30000" dirty="0" smtClean="0">
                  <a:solidFill>
                    <a:srgbClr val="0000FF"/>
                  </a:solidFill>
                  <a:latin typeface="Times New Roman" charset="0"/>
                </a:rPr>
                <a:t>40</a:t>
              </a:r>
              <a:r>
                <a:rPr lang="en-US" sz="1400" b="1" dirty="0" smtClean="0">
                  <a:solidFill>
                    <a:srgbClr val="0000FF"/>
                  </a:solidFill>
                  <a:latin typeface="Times New Roman" charset="0"/>
                </a:rPr>
                <a:t>Ca</a:t>
              </a:r>
              <a:endParaRPr lang="en-US" sz="1400" b="1" dirty="0">
                <a:solidFill>
                  <a:srgbClr val="0000FF"/>
                </a:solidFill>
                <a:latin typeface="Times New Roman" charset="0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893343" y="2075172"/>
              <a:ext cx="118876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baseline="30000" dirty="0">
                  <a:latin typeface="Times New Roman" charset="0"/>
                </a:rPr>
                <a:t>40</a:t>
              </a:r>
              <a:r>
                <a:rPr lang="en-US" sz="1400" b="1" dirty="0">
                  <a:latin typeface="Times New Roman" charset="0"/>
                </a:rPr>
                <a:t>Ca + </a:t>
              </a:r>
              <a:r>
                <a:rPr lang="en-US" sz="1400" b="1" baseline="30000" dirty="0" smtClean="0">
                  <a:latin typeface="Times New Roman" charset="0"/>
                </a:rPr>
                <a:t>48</a:t>
              </a:r>
              <a:r>
                <a:rPr lang="en-US" sz="1400" b="1" dirty="0" smtClean="0">
                  <a:latin typeface="Times New Roman" charset="0"/>
                </a:rPr>
                <a:t>Ca</a:t>
              </a:r>
              <a:endParaRPr lang="en-US" sz="1400" b="1" dirty="0">
                <a:latin typeface="Times New Roman" charset="0"/>
              </a:endParaRPr>
            </a:p>
          </p:txBody>
        </p:sp>
      </p:grpSp>
      <p:grpSp>
        <p:nvGrpSpPr>
          <p:cNvPr id="31" name="Group 37"/>
          <p:cNvGrpSpPr>
            <a:grpSpLocks/>
          </p:cNvGrpSpPr>
          <p:nvPr/>
        </p:nvGrpSpPr>
        <p:grpSpPr bwMode="auto">
          <a:xfrm>
            <a:off x="6069685" y="1189718"/>
            <a:ext cx="3024188" cy="4895850"/>
            <a:chOff x="3696" y="981"/>
            <a:chExt cx="1905" cy="3084"/>
          </a:xfrm>
        </p:grpSpPr>
        <p:sp>
          <p:nvSpPr>
            <p:cNvPr id="33" name="Text Box 5"/>
            <p:cNvSpPr txBox="1">
              <a:spLocks noChangeArrowheads="1"/>
            </p:cNvSpPr>
            <p:nvPr/>
          </p:nvSpPr>
          <p:spPr bwMode="auto">
            <a:xfrm>
              <a:off x="3832" y="3748"/>
              <a:ext cx="1769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>
                  <a:latin typeface="Times New Roman" charset="0"/>
                  <a:cs typeface="Times New Roman" charset="0"/>
                </a:rPr>
                <a:t>       </a:t>
              </a:r>
              <a:r>
                <a:rPr lang="el-GR">
                  <a:latin typeface="Times New Roman" charset="0"/>
                  <a:cs typeface="Times New Roman" charset="0"/>
                </a:rPr>
                <a:t>Δ</a:t>
              </a:r>
              <a:r>
                <a:rPr lang="it-IT">
                  <a:latin typeface="Times New Roman" charset="0"/>
                  <a:cs typeface="Times New Roman" charset="0"/>
                </a:rPr>
                <a:t>M = (M</a:t>
              </a:r>
              <a:r>
                <a:rPr lang="it-IT" baseline="-25000">
                  <a:latin typeface="Times New Roman" charset="0"/>
                  <a:cs typeface="Times New Roman" charset="0"/>
                </a:rPr>
                <a:t>1</a:t>
              </a:r>
              <a:r>
                <a:rPr lang="it-IT">
                  <a:latin typeface="Times New Roman" charset="0"/>
                  <a:cs typeface="Times New Roman" charset="0"/>
                </a:rPr>
                <a:t>-M</a:t>
              </a:r>
              <a:r>
                <a:rPr lang="it-IT" baseline="-25000">
                  <a:latin typeface="Times New Roman" charset="0"/>
                  <a:cs typeface="Times New Roman" charset="0"/>
                </a:rPr>
                <a:t>2</a:t>
              </a:r>
              <a:r>
                <a:rPr lang="it-IT">
                  <a:latin typeface="Times New Roman" charset="0"/>
                  <a:cs typeface="Times New Roman" charset="0"/>
                </a:rPr>
                <a:t>)/M</a:t>
              </a:r>
              <a:r>
                <a:rPr lang="it-IT" baseline="-25000">
                  <a:latin typeface="Times New Roman" charset="0"/>
                  <a:cs typeface="Times New Roman" charset="0"/>
                </a:rPr>
                <a:t>TOT</a:t>
              </a:r>
              <a:endParaRPr lang="el-GR">
                <a:latin typeface="Times New Roman" charset="0"/>
                <a:cs typeface="Times New Roman" charset="0"/>
              </a:endParaRPr>
            </a:p>
          </p:txBody>
        </p:sp>
        <p:pic>
          <p:nvPicPr>
            <p:cNvPr id="3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" y="981"/>
              <a:ext cx="1733" cy="27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5" name="Text Box 7"/>
            <p:cNvSpPr txBox="1">
              <a:spLocks noChangeArrowheads="1"/>
            </p:cNvSpPr>
            <p:nvPr/>
          </p:nvSpPr>
          <p:spPr bwMode="auto">
            <a:xfrm>
              <a:off x="5057" y="2976"/>
              <a:ext cx="40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>
                  <a:latin typeface="Times New Roman" charset="0"/>
                  <a:cs typeface="Times New Roman" charset="0"/>
                </a:rPr>
                <a:t>γ</a:t>
              </a:r>
              <a:r>
                <a:rPr lang="it-IT" sz="2000">
                  <a:latin typeface="Times New Roman" charset="0"/>
                  <a:cs typeface="Times New Roman" charset="0"/>
                </a:rPr>
                <a:t>=1</a:t>
              </a:r>
              <a:endParaRPr lang="el-GR" sz="200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36" name="Text Box 8"/>
            <p:cNvSpPr txBox="1">
              <a:spLocks noChangeArrowheads="1"/>
            </p:cNvSpPr>
            <p:nvPr/>
          </p:nvSpPr>
          <p:spPr bwMode="auto">
            <a:xfrm>
              <a:off x="4966" y="2115"/>
              <a:ext cx="5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>
                  <a:latin typeface="Times New Roman" charset="0"/>
                  <a:cs typeface="Times New Roman" charset="0"/>
                </a:rPr>
                <a:t>γ</a:t>
              </a:r>
              <a:r>
                <a:rPr lang="it-IT" sz="2000">
                  <a:latin typeface="Times New Roman" charset="0"/>
                  <a:cs typeface="Times New Roman" charset="0"/>
                </a:rPr>
                <a:t>=0.5</a:t>
              </a:r>
              <a:endParaRPr lang="el-GR" sz="200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37" name="Text Box 9"/>
            <p:cNvSpPr txBox="1">
              <a:spLocks noChangeArrowheads="1"/>
            </p:cNvSpPr>
            <p:nvPr/>
          </p:nvSpPr>
          <p:spPr bwMode="auto">
            <a:xfrm>
              <a:off x="5017" y="1177"/>
              <a:ext cx="5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sz="2000" dirty="0">
                  <a:latin typeface="Times New Roman" charset="0"/>
                  <a:cs typeface="Times New Roman" charset="0"/>
                </a:rPr>
                <a:t>γ</a:t>
              </a:r>
              <a:r>
                <a:rPr lang="it-IT" sz="2000" dirty="0">
                  <a:latin typeface="Times New Roman" charset="0"/>
                  <a:cs typeface="Times New Roman" charset="0"/>
                </a:rPr>
                <a:t>=1.5</a:t>
              </a:r>
              <a:endParaRPr lang="el-GR" sz="2000" dirty="0">
                <a:latin typeface="Times New Roman" charset="0"/>
                <a:cs typeface="Times New Roman" charset="0"/>
              </a:endParaRPr>
            </a:p>
          </p:txBody>
        </p:sp>
        <p:sp>
          <p:nvSpPr>
            <p:cNvPr id="38" name="Rectangle 10"/>
            <p:cNvSpPr>
              <a:spLocks noChangeArrowheads="1"/>
            </p:cNvSpPr>
            <p:nvPr/>
          </p:nvSpPr>
          <p:spPr bwMode="auto">
            <a:xfrm>
              <a:off x="3787" y="1071"/>
              <a:ext cx="272" cy="91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Text Box 11"/>
            <p:cNvSpPr txBox="1">
              <a:spLocks noChangeArrowheads="1"/>
            </p:cNvSpPr>
            <p:nvPr/>
          </p:nvSpPr>
          <p:spPr bwMode="auto">
            <a:xfrm>
              <a:off x="3696" y="1162"/>
              <a:ext cx="5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0"/>
                <a:t>model</a:t>
              </a:r>
            </a:p>
          </p:txBody>
        </p:sp>
        <p:sp>
          <p:nvSpPr>
            <p:cNvPr id="40" name="Oval 12"/>
            <p:cNvSpPr>
              <a:spLocks noChangeArrowheads="1"/>
            </p:cNvSpPr>
            <p:nvPr/>
          </p:nvSpPr>
          <p:spPr bwMode="auto">
            <a:xfrm>
              <a:off x="3878" y="1434"/>
              <a:ext cx="91" cy="91"/>
            </a:xfrm>
            <a:prstGeom prst="ellipse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Text Box 13"/>
            <p:cNvSpPr txBox="1">
              <a:spLocks noChangeArrowheads="1"/>
            </p:cNvSpPr>
            <p:nvPr/>
          </p:nvSpPr>
          <p:spPr bwMode="auto">
            <a:xfrm>
              <a:off x="3696" y="1480"/>
              <a:ext cx="5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0"/>
                <a:t>data</a:t>
              </a:r>
            </a:p>
          </p:txBody>
        </p:sp>
        <p:sp>
          <p:nvSpPr>
            <p:cNvPr id="42" name="Rectangle 14"/>
            <p:cNvSpPr>
              <a:spLocks noChangeArrowheads="1"/>
            </p:cNvSpPr>
            <p:nvPr/>
          </p:nvSpPr>
          <p:spPr bwMode="auto">
            <a:xfrm>
              <a:off x="4740" y="1933"/>
              <a:ext cx="272" cy="18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Rectangle 15"/>
            <p:cNvSpPr>
              <a:spLocks noChangeArrowheads="1"/>
            </p:cNvSpPr>
            <p:nvPr/>
          </p:nvSpPr>
          <p:spPr bwMode="auto">
            <a:xfrm>
              <a:off x="4740" y="1933"/>
              <a:ext cx="317" cy="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Rectangle 16"/>
            <p:cNvSpPr>
              <a:spLocks noChangeArrowheads="1"/>
            </p:cNvSpPr>
            <p:nvPr/>
          </p:nvSpPr>
          <p:spPr bwMode="auto">
            <a:xfrm>
              <a:off x="4785" y="2795"/>
              <a:ext cx="317" cy="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Text Box 18"/>
            <p:cNvSpPr txBox="1">
              <a:spLocks noChangeArrowheads="1"/>
            </p:cNvSpPr>
            <p:nvPr/>
          </p:nvSpPr>
          <p:spPr bwMode="auto">
            <a:xfrm>
              <a:off x="4785" y="2931"/>
              <a:ext cx="36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/>
                <a:t>HR</a:t>
              </a:r>
            </a:p>
          </p:txBody>
        </p:sp>
        <p:sp>
          <p:nvSpPr>
            <p:cNvPr id="46" name="Rectangle 19"/>
            <p:cNvSpPr>
              <a:spLocks noChangeArrowheads="1"/>
            </p:cNvSpPr>
            <p:nvPr/>
          </p:nvSpPr>
          <p:spPr bwMode="auto">
            <a:xfrm>
              <a:off x="3742" y="981"/>
              <a:ext cx="1769" cy="3084"/>
            </a:xfrm>
            <a:prstGeom prst="rect">
              <a:avLst/>
            </a:prstGeom>
            <a:noFill/>
            <a:ln w="158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3211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3248236"/>
            <a:ext cx="9144000" cy="35730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rtlCol="0" anchor="ctr"/>
          <a:lstStyle/>
          <a:p>
            <a:pPr algn="ctr"/>
            <a:endParaRPr lang="it-IT"/>
          </a:p>
        </p:txBody>
      </p:sp>
      <p:pic>
        <p:nvPicPr>
          <p:cNvPr id="17409" name="Picture 3" descr="C:\Documents and Settings\Infn\Documenti\FARCOS_proposal_PAC_2011\cluster-farcos-desglos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9" y="3212977"/>
            <a:ext cx="4376737" cy="350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>
          <a:xfrm>
            <a:off x="468314" y="981076"/>
            <a:ext cx="8675687" cy="4525963"/>
          </a:xfrm>
          <a:prstGeom prst="rect">
            <a:avLst/>
          </a:prstGeom>
        </p:spPr>
        <p:txBody>
          <a:bodyPr lIns="91435" tIns="45718" rIns="91435" bIns="45718"/>
          <a:lstStyle/>
          <a:p>
            <a:pPr>
              <a:spcBef>
                <a:spcPts val="844"/>
              </a:spcBef>
            </a:pPr>
            <a:r>
              <a:rPr lang="it-IT" dirty="0" smtClean="0">
                <a:solidFill>
                  <a:srgbClr val="002060"/>
                </a:solidFill>
                <a:latin typeface="+mj-lt"/>
              </a:rPr>
              <a:t>Based on (62x64x64 mm</a:t>
            </a:r>
            <a:r>
              <a:rPr lang="it-IT" baseline="30000" dirty="0" smtClean="0">
                <a:solidFill>
                  <a:srgbClr val="002060"/>
                </a:solidFill>
                <a:latin typeface="+mj-lt"/>
              </a:rPr>
              <a:t>3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) clusters</a:t>
            </a:r>
          </a:p>
          <a:p>
            <a:pPr>
              <a:spcBef>
                <a:spcPts val="844"/>
              </a:spcBef>
            </a:pPr>
            <a:r>
              <a:rPr lang="it-IT" dirty="0" smtClean="0">
                <a:solidFill>
                  <a:srgbClr val="C00000"/>
                </a:solidFill>
                <a:latin typeface="+mj-lt"/>
              </a:rPr>
              <a:t>1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square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(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0.3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x62x62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mm</a:t>
            </a:r>
            <a:r>
              <a:rPr lang="it-IT" baseline="30000" dirty="0" smtClean="0">
                <a:solidFill>
                  <a:srgbClr val="002060"/>
                </a:solidFill>
                <a:latin typeface="+mj-lt"/>
              </a:rPr>
              <a:t>3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)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DSSSD 32+32 strips</a:t>
            </a:r>
          </a:p>
          <a:p>
            <a:pPr>
              <a:spcBef>
                <a:spcPts val="844"/>
              </a:spcBef>
            </a:pPr>
            <a:r>
              <a:rPr lang="it-IT" dirty="0" smtClean="0">
                <a:solidFill>
                  <a:srgbClr val="C00000"/>
                </a:solidFill>
                <a:latin typeface="+mj-lt"/>
              </a:rPr>
              <a:t>1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square</a:t>
            </a:r>
            <a:r>
              <a:rPr lang="it-IT" dirty="0" smtClean="0">
                <a:latin typeface="+mj-lt"/>
              </a:rPr>
              <a:t> (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1.5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x62x62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mm</a:t>
            </a:r>
            <a:r>
              <a:rPr lang="it-IT" baseline="30000" dirty="0" smtClean="0">
                <a:solidFill>
                  <a:srgbClr val="002060"/>
                </a:solidFill>
                <a:latin typeface="+mj-lt"/>
              </a:rPr>
              <a:t>3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)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DSSSD 32+32 strips</a:t>
            </a:r>
          </a:p>
          <a:p>
            <a:pPr>
              <a:spcBef>
                <a:spcPts val="844"/>
              </a:spcBef>
            </a:pPr>
            <a:r>
              <a:rPr lang="it-IT" dirty="0" smtClean="0">
                <a:solidFill>
                  <a:srgbClr val="C00000"/>
                </a:solidFill>
                <a:latin typeface="+mj-lt"/>
              </a:rPr>
              <a:t>4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2060"/>
                </a:solidFill>
                <a:latin typeface="+mj-lt"/>
              </a:rPr>
              <a:t>60x32x32 mm</a:t>
            </a:r>
            <a:r>
              <a:rPr lang="it-IT" baseline="30000" dirty="0" smtClean="0">
                <a:solidFill>
                  <a:srgbClr val="002060"/>
                </a:solidFill>
                <a:latin typeface="+mj-lt"/>
              </a:rPr>
              <a:t>3</a:t>
            </a:r>
            <a:r>
              <a:rPr lang="it-IT" dirty="0" smtClean="0">
                <a:latin typeface="+mj-lt"/>
              </a:rPr>
              <a:t> </a:t>
            </a:r>
            <a:r>
              <a:rPr lang="it-IT" dirty="0" smtClean="0">
                <a:solidFill>
                  <a:srgbClr val="0070C0"/>
                </a:solidFill>
                <a:latin typeface="+mj-lt"/>
              </a:rPr>
              <a:t>CsI(Tl) </a:t>
            </a:r>
            <a:r>
              <a:rPr lang="it-IT" dirty="0" err="1" smtClean="0">
                <a:solidFill>
                  <a:srgbClr val="0070C0"/>
                </a:solidFill>
                <a:latin typeface="+mj-lt"/>
              </a:rPr>
              <a:t>crystals</a:t>
            </a:r>
            <a:endParaRPr lang="it-IT" dirty="0" smtClean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412" name="Picture 4" descr="C:\Documents and Settings\Infn\Documenti\FARCOS_proposal_PAC_2011\cluster-farcos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4" y="3932113"/>
            <a:ext cx="34766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ight Arrow 6"/>
          <p:cNvSpPr/>
          <p:nvPr/>
        </p:nvSpPr>
        <p:spPr>
          <a:xfrm>
            <a:off x="4860032" y="5012605"/>
            <a:ext cx="1008063" cy="360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5" tIns="45718" rIns="91435" bIns="45718" anchor="ctr"/>
          <a:lstStyle/>
          <a:p>
            <a:pPr>
              <a:defRPr/>
            </a:pPr>
            <a:endParaRPr lang="it-IT"/>
          </a:p>
        </p:txBody>
      </p:sp>
      <p:sp>
        <p:nvSpPr>
          <p:cNvPr id="8" name="TextBox 7"/>
          <p:cNvSpPr txBox="1"/>
          <p:nvPr/>
        </p:nvSpPr>
        <p:spPr>
          <a:xfrm>
            <a:off x="179512" y="3356422"/>
            <a:ext cx="2808312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1600" b="1" dirty="0">
                <a:solidFill>
                  <a:srgbClr val="FFCC00"/>
                </a:solidFill>
              </a:rPr>
              <a:t>4 CsI(Tl) crystals (3rd stage) 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1840" y="3356422"/>
            <a:ext cx="2808312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1600" b="1" dirty="0">
                <a:solidFill>
                  <a:srgbClr val="FF0000"/>
                </a:solidFill>
              </a:rPr>
              <a:t>DSSSD 1500 </a:t>
            </a:r>
            <a:r>
              <a:rPr lang="el-GR" sz="1600" b="1" dirty="0">
                <a:solidFill>
                  <a:srgbClr val="FF0000"/>
                </a:solidFill>
              </a:rPr>
              <a:t>μ</a:t>
            </a:r>
            <a:r>
              <a:rPr lang="it-IT" sz="1600" b="1" dirty="0">
                <a:solidFill>
                  <a:srgbClr val="FF0000"/>
                </a:solidFill>
              </a:rPr>
              <a:t>m (2nd stage)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11960" y="3788469"/>
            <a:ext cx="2808312" cy="33855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70C0"/>
                </a:solidFill>
              </a:rPr>
              <a:t>DSSSD 300 </a:t>
            </a:r>
            <a:r>
              <a:rPr lang="el-GR" sz="1600" b="1" dirty="0">
                <a:solidFill>
                  <a:srgbClr val="0070C0"/>
                </a:solidFill>
              </a:rPr>
              <a:t>μ</a:t>
            </a:r>
            <a:r>
              <a:rPr lang="it-IT" sz="1600" b="1" dirty="0">
                <a:solidFill>
                  <a:srgbClr val="0070C0"/>
                </a:solidFill>
              </a:rPr>
              <a:t>m (1st stage)  </a:t>
            </a:r>
          </a:p>
        </p:txBody>
      </p:sp>
      <p:cxnSp>
        <p:nvCxnSpPr>
          <p:cNvPr id="12" name="Straight Arrow Connector 11"/>
          <p:cNvCxnSpPr>
            <a:stCxn id="8" idx="2"/>
          </p:cNvCxnSpPr>
          <p:nvPr/>
        </p:nvCxnSpPr>
        <p:spPr>
          <a:xfrm rot="16200000" flipH="1">
            <a:off x="1590928" y="3687716"/>
            <a:ext cx="165502" cy="18002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>
            <a:off x="3851920" y="3788469"/>
            <a:ext cx="648072" cy="504056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2"/>
          </p:cNvCxnSpPr>
          <p:nvPr/>
        </p:nvCxnSpPr>
        <p:spPr>
          <a:xfrm rot="5400000">
            <a:off x="4723276" y="4047756"/>
            <a:ext cx="813574" cy="972108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164288" y="3500437"/>
            <a:ext cx="1656184" cy="1107992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algn="ctr"/>
            <a:r>
              <a:rPr lang="it-IT" sz="2400" b="1" dirty="0">
                <a:solidFill>
                  <a:srgbClr val="7030A0"/>
                </a:solidFill>
              </a:rPr>
              <a:t>Assembly</a:t>
            </a:r>
          </a:p>
          <a:p>
            <a:pPr algn="ctr"/>
            <a:r>
              <a:rPr lang="it-IT" sz="2400" b="1" dirty="0">
                <a:solidFill>
                  <a:srgbClr val="7030A0"/>
                </a:solidFill>
              </a:rPr>
              <a:t>cluster</a:t>
            </a:r>
          </a:p>
          <a:p>
            <a:endParaRPr lang="it-IT" dirty="0"/>
          </a:p>
        </p:txBody>
      </p:sp>
      <p:sp>
        <p:nvSpPr>
          <p:cNvPr id="20" name="TextBox 19"/>
          <p:cNvSpPr txBox="1"/>
          <p:nvPr/>
        </p:nvSpPr>
        <p:spPr>
          <a:xfrm>
            <a:off x="179512" y="5804693"/>
            <a:ext cx="2952328" cy="369328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it-IT" dirty="0" smtClean="0">
                <a:solidFill>
                  <a:srgbClr val="002060"/>
                </a:solidFill>
                <a:latin typeface="+mn-lt"/>
              </a:rPr>
              <a:t>132 channels by each cluster</a:t>
            </a:r>
            <a:endParaRPr lang="it-IT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1115616" y="116632"/>
            <a:ext cx="7251016" cy="882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defTabSz="914353">
              <a:defRPr/>
            </a:pPr>
            <a:r>
              <a:rPr lang="it-IT" sz="3600" b="1" dirty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FARCOS </a:t>
            </a:r>
            <a:r>
              <a:rPr lang="it-IT" sz="3600" b="1" dirty="0" smtClean="0">
                <a:solidFill>
                  <a:srgbClr val="000090"/>
                </a:solidFill>
                <a:latin typeface="+mj-lt"/>
                <a:ea typeface="+mj-ea"/>
                <a:cs typeface="+mj-cs"/>
              </a:rPr>
              <a:t>PROJECTS @ INFN-CATANIA</a:t>
            </a:r>
            <a:endParaRPr lang="it-IT" sz="3600" dirty="0">
              <a:solidFill>
                <a:srgbClr val="00009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 bwMode="auto">
          <a:xfrm>
            <a:off x="1" y="6416207"/>
            <a:ext cx="9143999" cy="44179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defTabSz="914353">
              <a:defRPr/>
            </a:pPr>
            <a:r>
              <a:rPr lang="it-IT" sz="25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Fully</a:t>
            </a:r>
            <a:r>
              <a:rPr lang="it-IT" sz="2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25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reconfigurable</a:t>
            </a:r>
            <a:r>
              <a:rPr lang="it-IT" sz="25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: </a:t>
            </a:r>
            <a:r>
              <a:rPr lang="it-IT" sz="25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more </a:t>
            </a:r>
            <a:r>
              <a:rPr lang="it-IT" sz="2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Si </a:t>
            </a:r>
            <a:r>
              <a:rPr lang="it-IT" sz="25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layers</a:t>
            </a:r>
            <a:r>
              <a:rPr lang="it-IT" sz="25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, </a:t>
            </a:r>
            <a:r>
              <a:rPr lang="it-IT" sz="25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  <a:sym typeface="Wingdings"/>
              </a:rPr>
              <a:t> </a:t>
            </a:r>
            <a:r>
              <a:rPr lang="it-IT" sz="25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neutron</a:t>
            </a:r>
            <a:r>
              <a:rPr lang="it-IT" sz="25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2500" b="1" dirty="0" err="1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detection</a:t>
            </a:r>
            <a:r>
              <a:rPr lang="it-IT" sz="2500" b="1" dirty="0" smtClean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to come…</a:t>
            </a:r>
            <a:endParaRPr lang="it-IT" sz="25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324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33" y="46706"/>
            <a:ext cx="9073930" cy="86309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BE0000"/>
                </a:solidFill>
              </a:rPr>
              <a:t>D</a:t>
            </a:r>
            <a:r>
              <a:rPr lang="en-US" sz="3600" dirty="0" smtClean="0">
                <a:solidFill>
                  <a:srgbClr val="BE0000"/>
                </a:solidFill>
              </a:rPr>
              <a:t>ynamics in compressing </a:t>
            </a:r>
            <a:r>
              <a:rPr lang="en-US" sz="3600" dirty="0" smtClean="0">
                <a:solidFill>
                  <a:srgbClr val="BE0000"/>
                </a:solidFill>
              </a:rPr>
              <a:t>and heating nuclear matter</a:t>
            </a:r>
            <a:endParaRPr lang="en-US" sz="3600" dirty="0">
              <a:solidFill>
                <a:srgbClr val="BE0000"/>
              </a:solidFill>
            </a:endParaRPr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490591" y="910219"/>
            <a:ext cx="8259270" cy="1628603"/>
            <a:chOff x="18618" y="1621718"/>
            <a:chExt cx="9287112" cy="1831271"/>
          </a:xfrm>
        </p:grpSpPr>
        <p:pic>
          <p:nvPicPr>
            <p:cNvPr id="33" name="Picture 32" descr="Cartoon-HIC_01.gi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712" y="2165446"/>
              <a:ext cx="1112136" cy="492635"/>
            </a:xfrm>
            <a:prstGeom prst="rect">
              <a:avLst/>
            </a:prstGeom>
          </p:spPr>
        </p:pic>
        <p:pic>
          <p:nvPicPr>
            <p:cNvPr id="34" name="Picture 33" descr="Cartoon-HIC_02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6943" y="1714057"/>
              <a:ext cx="1202178" cy="1007614"/>
            </a:xfrm>
            <a:prstGeom prst="rect">
              <a:avLst/>
            </a:prstGeom>
          </p:spPr>
        </p:pic>
        <p:pic>
          <p:nvPicPr>
            <p:cNvPr id="35" name="Picture 34" descr="Cartoon-HIC_03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3114" y="1621718"/>
              <a:ext cx="1418896" cy="1546207"/>
            </a:xfrm>
            <a:prstGeom prst="rect">
              <a:avLst/>
            </a:prstGeom>
          </p:spPr>
        </p:pic>
        <p:pic>
          <p:nvPicPr>
            <p:cNvPr id="36" name="Picture 35" descr="Cartoon-HIC_04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4967" y="1655378"/>
              <a:ext cx="2128345" cy="1553178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18618" y="1857616"/>
              <a:ext cx="8771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Projectile</a:t>
              </a:r>
              <a:endParaRPr lang="en-US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14266" y="1997377"/>
              <a:ext cx="6547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Target</a:t>
              </a:r>
              <a:endParaRPr lang="en-US" sz="14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808879" y="2927616"/>
              <a:ext cx="22726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Pre-equilibrium, stopping, compression</a:t>
              </a:r>
              <a:endParaRPr lang="en-US" sz="1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201740" y="3106911"/>
              <a:ext cx="1548639" cy="346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Flow, expansion</a:t>
              </a:r>
              <a:endParaRPr lang="en-US" sz="1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141244" y="3071639"/>
              <a:ext cx="1500069" cy="346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Fragmentation</a:t>
              </a:r>
              <a:endParaRPr lang="en-US" sz="14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250585" y="2098843"/>
              <a:ext cx="1055145" cy="588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Secondary decays</a:t>
              </a:r>
              <a:endParaRPr lang="en-US" sz="1400" dirty="0"/>
            </a:p>
          </p:txBody>
        </p:sp>
        <p:sp>
          <p:nvSpPr>
            <p:cNvPr id="47" name="Oval 46"/>
            <p:cNvSpPr/>
            <p:nvPr/>
          </p:nvSpPr>
          <p:spPr>
            <a:xfrm rot="1020000">
              <a:off x="7787312" y="2683872"/>
              <a:ext cx="910516" cy="551928"/>
            </a:xfrm>
            <a:prstGeom prst="ellipse">
              <a:avLst/>
            </a:prstGeom>
            <a:solidFill>
              <a:srgbClr val="FFFF00">
                <a:alpha val="18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TextBox 49"/>
          <p:cNvSpPr txBox="1"/>
          <p:nvPr/>
        </p:nvSpPr>
        <p:spPr>
          <a:xfrm>
            <a:off x="621220" y="5837753"/>
            <a:ext cx="7862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rgbClr val="BE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3920" y="3799931"/>
            <a:ext cx="845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538A4"/>
                </a:solidFill>
              </a:rPr>
              <a:t>Au+Au</a:t>
            </a:r>
            <a:endParaRPr lang="en-US" sz="1600" dirty="0">
              <a:solidFill>
                <a:srgbClr val="0538A4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587995" y="3799931"/>
            <a:ext cx="845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0538A4"/>
                </a:solidFill>
              </a:rPr>
              <a:t>Au+Au</a:t>
            </a:r>
            <a:endParaRPr lang="en-US" sz="1600" dirty="0">
              <a:solidFill>
                <a:srgbClr val="0538A4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2586" y="5657672"/>
            <a:ext cx="825948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538A4"/>
                </a:solidFill>
              </a:rPr>
              <a:t>Short-lived </a:t>
            </a:r>
            <a:r>
              <a:rPr lang="en-US" sz="2400" dirty="0">
                <a:solidFill>
                  <a:srgbClr val="0538A4"/>
                </a:solidFill>
              </a:rPr>
              <a:t>e</a:t>
            </a:r>
            <a:r>
              <a:rPr lang="en-US" sz="2400" dirty="0" smtClean="0">
                <a:solidFill>
                  <a:srgbClr val="0538A4"/>
                </a:solidFill>
              </a:rPr>
              <a:t>xcited systems </a:t>
            </a:r>
            <a:r>
              <a:rPr lang="en-US" sz="2400" dirty="0">
                <a:solidFill>
                  <a:srgbClr val="0538A4"/>
                </a:solidFill>
              </a:rPr>
              <a:t>(10</a:t>
            </a:r>
            <a:r>
              <a:rPr lang="en-US" sz="2400" baseline="30000" dirty="0">
                <a:solidFill>
                  <a:srgbClr val="0538A4"/>
                </a:solidFill>
              </a:rPr>
              <a:t>-23</a:t>
            </a:r>
            <a:r>
              <a:rPr lang="en-US" sz="2400" dirty="0">
                <a:solidFill>
                  <a:srgbClr val="0538A4"/>
                </a:solidFill>
              </a:rPr>
              <a:t>s-10</a:t>
            </a:r>
            <a:r>
              <a:rPr lang="en-US" sz="2400" baseline="30000" dirty="0">
                <a:solidFill>
                  <a:srgbClr val="0538A4"/>
                </a:solidFill>
              </a:rPr>
              <a:t>-16</a:t>
            </a:r>
            <a:r>
              <a:rPr lang="en-US" sz="2400" dirty="0">
                <a:solidFill>
                  <a:srgbClr val="0538A4"/>
                </a:solidFill>
              </a:rPr>
              <a:t>s</a:t>
            </a:r>
            <a:r>
              <a:rPr lang="en-US" sz="2400" dirty="0" smtClean="0">
                <a:solidFill>
                  <a:srgbClr val="0538A4"/>
                </a:solidFill>
              </a:rPr>
              <a:t>): need reconstruction of all reaction and space-time probes                                               </a:t>
            </a:r>
            <a:r>
              <a:rPr lang="en-US" sz="2400" dirty="0" smtClean="0">
                <a:solidFill>
                  <a:srgbClr val="0538A4"/>
                </a:solidFill>
                <a:sym typeface="Wingdings"/>
              </a:rPr>
              <a:t> 4π detectors and </a:t>
            </a:r>
            <a:r>
              <a:rPr lang="en-US" sz="2400" dirty="0" err="1" smtClean="0">
                <a:solidFill>
                  <a:srgbClr val="0538A4"/>
                </a:solidFill>
                <a:sym typeface="Wingdings"/>
              </a:rPr>
              <a:t>correlators</a:t>
            </a:r>
            <a:r>
              <a:rPr lang="en-US" sz="2400" dirty="0" smtClean="0">
                <a:solidFill>
                  <a:srgbClr val="0538A4"/>
                </a:solidFill>
                <a:sym typeface="Wingdings"/>
              </a:rPr>
              <a:t> (angular and energy resolution)</a:t>
            </a:r>
            <a:endParaRPr lang="en-US" sz="2400" dirty="0">
              <a:solidFill>
                <a:srgbClr val="0538A4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2231465" y="2608254"/>
            <a:ext cx="4271087" cy="3062892"/>
            <a:chOff x="2231465" y="2608254"/>
            <a:chExt cx="4271087" cy="3062892"/>
          </a:xfrm>
        </p:grpSpPr>
        <p:grpSp>
          <p:nvGrpSpPr>
            <p:cNvPr id="3" name="Group 2"/>
            <p:cNvGrpSpPr/>
            <p:nvPr/>
          </p:nvGrpSpPr>
          <p:grpSpPr>
            <a:xfrm>
              <a:off x="2231465" y="2608254"/>
              <a:ext cx="4271087" cy="3062892"/>
              <a:chOff x="2231465" y="2608254"/>
              <a:chExt cx="4271087" cy="3062892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231465" y="3189317"/>
                <a:ext cx="4271087" cy="2481829"/>
                <a:chOff x="2231465" y="4000281"/>
                <a:chExt cx="4271087" cy="2481829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2231465" y="4011789"/>
                  <a:ext cx="2113818" cy="2470321"/>
                  <a:chOff x="2231465" y="4011789"/>
                  <a:chExt cx="2113818" cy="2470321"/>
                </a:xfrm>
              </p:grpSpPr>
              <p:grpSp>
                <p:nvGrpSpPr>
                  <p:cNvPr id="14" name="Group 13"/>
                  <p:cNvGrpSpPr/>
                  <p:nvPr/>
                </p:nvGrpSpPr>
                <p:grpSpPr>
                  <a:xfrm>
                    <a:off x="2489914" y="4011789"/>
                    <a:ext cx="1855369" cy="2470321"/>
                    <a:chOff x="771452" y="1969284"/>
                    <a:chExt cx="2791326" cy="3950988"/>
                  </a:xfrm>
                </p:grpSpPr>
                <p:grpSp>
                  <p:nvGrpSpPr>
                    <p:cNvPr id="16" name="Group 15"/>
                    <p:cNvGrpSpPr/>
                    <p:nvPr/>
                  </p:nvGrpSpPr>
                  <p:grpSpPr>
                    <a:xfrm>
                      <a:off x="771452" y="1969284"/>
                      <a:ext cx="2791326" cy="3489158"/>
                      <a:chOff x="771452" y="1969284"/>
                      <a:chExt cx="2791326" cy="3489158"/>
                    </a:xfrm>
                  </p:grpSpPr>
                  <p:pic>
                    <p:nvPicPr>
                      <p:cNvPr id="18" name="Picture 17"/>
                      <p:cNvPicPr>
                        <a:picLocks noChangeAspect="1"/>
                      </p:cNvPicPr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1452" y="1969284"/>
                        <a:ext cx="2791326" cy="3489158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9" name="Rectangle 18"/>
                      <p:cNvSpPr/>
                      <p:nvPr/>
                    </p:nvSpPr>
                    <p:spPr>
                      <a:xfrm>
                        <a:off x="1365250" y="2089150"/>
                        <a:ext cx="304800" cy="254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1504070" y="5340297"/>
                      <a:ext cx="1934182" cy="5799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t</a:t>
                      </a:r>
                      <a:r>
                        <a:rPr lang="en-US" sz="2000" dirty="0" smtClean="0">
                          <a:latin typeface="Arial"/>
                          <a:cs typeface="Arial"/>
                        </a:rPr>
                        <a:t>ime (</a:t>
                      </a:r>
                      <a:r>
                        <a:rPr lang="en-US" sz="2000" dirty="0" err="1" smtClean="0">
                          <a:latin typeface="Arial"/>
                          <a:cs typeface="Arial"/>
                        </a:rPr>
                        <a:t>fm</a:t>
                      </a:r>
                      <a:r>
                        <a:rPr lang="en-US" sz="2000" dirty="0" smtClean="0">
                          <a:latin typeface="Arial"/>
                          <a:cs typeface="Arial"/>
                        </a:rPr>
                        <a:t>/c)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p:txBody>
                </p:sp>
              </p:grpSp>
              <p:sp>
                <p:nvSpPr>
                  <p:cNvPr id="15" name="TextBox 14"/>
                  <p:cNvSpPr txBox="1"/>
                  <p:nvPr/>
                </p:nvSpPr>
                <p:spPr>
                  <a:xfrm rot="16200000">
                    <a:off x="2111217" y="4798075"/>
                    <a:ext cx="640606" cy="400110"/>
                  </a:xfrm>
                  <a:prstGeom prst="rect">
                    <a:avLst/>
                  </a:prstGeom>
                  <a:solidFill>
                    <a:srgbClr val="FFFFFF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000" dirty="0" err="1" smtClean="0">
                        <a:latin typeface="Arial"/>
                        <a:cs typeface="Arial"/>
                      </a:rPr>
                      <a:t>ρ</a:t>
                    </a:r>
                    <a:r>
                      <a:rPr lang="en-US" sz="2000" dirty="0" smtClean="0">
                        <a:latin typeface="Arial"/>
                        <a:cs typeface="Arial"/>
                      </a:rPr>
                      <a:t>/ρ</a:t>
                    </a:r>
                    <a:r>
                      <a:rPr lang="en-US" sz="2000" baseline="-25000" dirty="0" smtClean="0">
                        <a:latin typeface="Arial"/>
                        <a:cs typeface="Arial"/>
                      </a:rPr>
                      <a:t>0</a:t>
                    </a:r>
                    <a:endParaRPr lang="en-US" sz="2000" dirty="0">
                      <a:latin typeface="Arial"/>
                      <a:cs typeface="Arial"/>
                    </a:endParaRPr>
                  </a:p>
                </p:txBody>
              </p:sp>
            </p:grpSp>
            <p:grpSp>
              <p:nvGrpSpPr>
                <p:cNvPr id="7" name="Group 6"/>
                <p:cNvGrpSpPr/>
                <p:nvPr/>
              </p:nvGrpSpPr>
              <p:grpSpPr>
                <a:xfrm>
                  <a:off x="4510230" y="4000281"/>
                  <a:ext cx="1992322" cy="2476258"/>
                  <a:chOff x="4510230" y="4000281"/>
                  <a:chExt cx="1992322" cy="2476258"/>
                </a:xfrm>
              </p:grpSpPr>
              <p:grpSp>
                <p:nvGrpSpPr>
                  <p:cNvPr id="8" name="Group 7"/>
                  <p:cNvGrpSpPr/>
                  <p:nvPr/>
                </p:nvGrpSpPr>
                <p:grpSpPr>
                  <a:xfrm>
                    <a:off x="4622326" y="4000281"/>
                    <a:ext cx="1880226" cy="2476258"/>
                    <a:chOff x="3979577" y="1950879"/>
                    <a:chExt cx="2828723" cy="3960483"/>
                  </a:xfrm>
                </p:grpSpPr>
                <p:grpSp>
                  <p:nvGrpSpPr>
                    <p:cNvPr id="10" name="Group 9"/>
                    <p:cNvGrpSpPr/>
                    <p:nvPr/>
                  </p:nvGrpSpPr>
                  <p:grpSpPr>
                    <a:xfrm>
                      <a:off x="3979577" y="1950879"/>
                      <a:ext cx="2828723" cy="3489158"/>
                      <a:chOff x="3979577" y="1950879"/>
                      <a:chExt cx="2828723" cy="3489158"/>
                    </a:xfrm>
                  </p:grpSpPr>
                  <p:pic>
                    <p:nvPicPr>
                      <p:cNvPr id="12" name="Picture 11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7"/>
                      <a:srcRect r="2748"/>
                      <a:stretch/>
                    </p:blipFill>
                    <p:spPr>
                      <a:xfrm>
                        <a:off x="3979577" y="1950879"/>
                        <a:ext cx="2828723" cy="3489158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13" name="Rectangle 12"/>
                      <p:cNvSpPr/>
                      <p:nvPr/>
                    </p:nvSpPr>
                    <p:spPr>
                      <a:xfrm>
                        <a:off x="4191000" y="2082800"/>
                        <a:ext cx="304800" cy="2540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sp>
                  <p:nvSpPr>
                    <p:cNvPr id="11" name="TextBox 10"/>
                    <p:cNvSpPr txBox="1"/>
                    <p:nvPr/>
                  </p:nvSpPr>
                  <p:spPr>
                    <a:xfrm>
                      <a:off x="4587709" y="5331387"/>
                      <a:ext cx="1934181" cy="57997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z="2000" dirty="0">
                          <a:latin typeface="Arial"/>
                          <a:cs typeface="Arial"/>
                        </a:rPr>
                        <a:t>t</a:t>
                      </a:r>
                      <a:r>
                        <a:rPr lang="en-US" sz="2000" dirty="0" smtClean="0">
                          <a:latin typeface="Arial"/>
                          <a:cs typeface="Arial"/>
                        </a:rPr>
                        <a:t>ime (</a:t>
                      </a:r>
                      <a:r>
                        <a:rPr lang="en-US" sz="2000" dirty="0" err="1" smtClean="0">
                          <a:latin typeface="Arial"/>
                          <a:cs typeface="Arial"/>
                        </a:rPr>
                        <a:t>fm</a:t>
                      </a:r>
                      <a:r>
                        <a:rPr lang="en-US" sz="2000" dirty="0" smtClean="0">
                          <a:latin typeface="Arial"/>
                          <a:cs typeface="Arial"/>
                        </a:rPr>
                        <a:t>/c)</a:t>
                      </a:r>
                      <a:endParaRPr lang="en-US" sz="2000" dirty="0">
                        <a:latin typeface="Arial"/>
                        <a:cs typeface="Arial"/>
                      </a:endParaRPr>
                    </a:p>
                  </p:txBody>
                </p:sp>
              </p:grpSp>
              <p:sp>
                <p:nvSpPr>
                  <p:cNvPr id="9" name="TextBox 8"/>
                  <p:cNvSpPr txBox="1"/>
                  <p:nvPr/>
                </p:nvSpPr>
                <p:spPr>
                  <a:xfrm rot="16200000">
                    <a:off x="4006326" y="4944745"/>
                    <a:ext cx="1346362" cy="3385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600" dirty="0" smtClean="0">
                        <a:latin typeface="Arial"/>
                        <a:cs typeface="Arial"/>
                      </a:rPr>
                      <a:t>Temperature</a:t>
                    </a:r>
                    <a:endParaRPr lang="en-US" sz="1600" dirty="0">
                      <a:latin typeface="Arial"/>
                      <a:cs typeface="Arial"/>
                    </a:endParaRPr>
                  </a:p>
                </p:txBody>
              </p:sp>
            </p:grpSp>
          </p:grpSp>
          <p:grpSp>
            <p:nvGrpSpPr>
              <p:cNvPr id="57" name="Group 56"/>
              <p:cNvGrpSpPr/>
              <p:nvPr/>
            </p:nvGrpSpPr>
            <p:grpSpPr>
              <a:xfrm>
                <a:off x="2884606" y="2634531"/>
                <a:ext cx="2492712" cy="554786"/>
                <a:chOff x="2884606" y="2802495"/>
                <a:chExt cx="2492712" cy="554786"/>
              </a:xfrm>
            </p:grpSpPr>
            <p:cxnSp>
              <p:nvCxnSpPr>
                <p:cNvPr id="26" name="Straight Arrow Connector 25"/>
                <p:cNvCxnSpPr/>
                <p:nvPr/>
              </p:nvCxnSpPr>
              <p:spPr>
                <a:xfrm>
                  <a:off x="2884606" y="2814973"/>
                  <a:ext cx="175386" cy="443072"/>
                </a:xfrm>
                <a:prstGeom prst="straightConnector1">
                  <a:avLst/>
                </a:prstGeom>
                <a:ln>
                  <a:solidFill>
                    <a:srgbClr val="BE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/>
                <p:cNvCxnSpPr/>
                <p:nvPr/>
              </p:nvCxnSpPr>
              <p:spPr>
                <a:xfrm>
                  <a:off x="2895794" y="2802495"/>
                  <a:ext cx="2069661" cy="455550"/>
                </a:xfrm>
                <a:prstGeom prst="straightConnector1">
                  <a:avLst/>
                </a:prstGeom>
                <a:ln>
                  <a:solidFill>
                    <a:srgbClr val="BE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Left Bracket 36"/>
                <p:cNvSpPr/>
                <p:nvPr/>
              </p:nvSpPr>
              <p:spPr>
                <a:xfrm rot="5400000">
                  <a:off x="3036651" y="3158554"/>
                  <a:ext cx="46682" cy="350772"/>
                </a:xfrm>
                <a:prstGeom prst="leftBracket">
                  <a:avLst/>
                </a:prstGeom>
                <a:ln w="38100" cmpd="sng">
                  <a:solidFill>
                    <a:srgbClr val="BE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Left Bracket 39"/>
                <p:cNvSpPr/>
                <p:nvPr/>
              </p:nvSpPr>
              <p:spPr>
                <a:xfrm rot="5400000">
                  <a:off x="5178591" y="3135213"/>
                  <a:ext cx="46682" cy="350772"/>
                </a:xfrm>
                <a:prstGeom prst="leftBracket">
                  <a:avLst/>
                </a:prstGeom>
                <a:ln w="38100" cmpd="sng">
                  <a:solidFill>
                    <a:srgbClr val="BE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3588798" y="2608254"/>
                <a:ext cx="2723379" cy="581063"/>
                <a:chOff x="3588798" y="2776218"/>
                <a:chExt cx="2723379" cy="581063"/>
              </a:xfrm>
            </p:grpSpPr>
            <p:cxnSp>
              <p:nvCxnSpPr>
                <p:cNvPr id="21" name="Straight Arrow Connector 20"/>
                <p:cNvCxnSpPr/>
                <p:nvPr/>
              </p:nvCxnSpPr>
              <p:spPr>
                <a:xfrm flipH="1">
                  <a:off x="3925655" y="2776218"/>
                  <a:ext cx="584575" cy="508104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Arrow Connector 22"/>
                <p:cNvCxnSpPr/>
                <p:nvPr/>
              </p:nvCxnSpPr>
              <p:spPr>
                <a:xfrm>
                  <a:off x="4510230" y="2784977"/>
                  <a:ext cx="1296736" cy="45555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Left Bracket 41"/>
                <p:cNvSpPr/>
                <p:nvPr/>
              </p:nvSpPr>
              <p:spPr>
                <a:xfrm rot="5400000">
                  <a:off x="3902314" y="2997083"/>
                  <a:ext cx="46682" cy="673713"/>
                </a:xfrm>
                <a:prstGeom prst="leftBracket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Left Bracket 42"/>
                <p:cNvSpPr/>
                <p:nvPr/>
              </p:nvSpPr>
              <p:spPr>
                <a:xfrm rot="5400000">
                  <a:off x="5896441" y="2918207"/>
                  <a:ext cx="46684" cy="784788"/>
                </a:xfrm>
                <a:prstGeom prst="leftBracket">
                  <a:avLst/>
                </a:prstGeom>
                <a:ln w="3810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0" name="TextBox 19"/>
            <p:cNvSpPr txBox="1"/>
            <p:nvPr/>
          </p:nvSpPr>
          <p:spPr>
            <a:xfrm>
              <a:off x="5669485" y="4129916"/>
              <a:ext cx="7363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538A4"/>
                  </a:solidFill>
                </a:rPr>
                <a:t>QMD</a:t>
              </a:r>
              <a:endParaRPr lang="en-US" dirty="0">
                <a:solidFill>
                  <a:srgbClr val="0538A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5375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74232"/>
            <a:ext cx="92284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GB" sz="3600" dirty="0">
                <a:solidFill>
                  <a:srgbClr val="0033CC"/>
                </a:solidFill>
              </a:rPr>
              <a:t>S</a:t>
            </a:r>
            <a:r>
              <a:rPr lang="en-GB" sz="3600" dirty="0" smtClean="0">
                <a:solidFill>
                  <a:srgbClr val="0033CC"/>
                </a:solidFill>
              </a:rPr>
              <a:t>pace-time probes needed: </a:t>
            </a:r>
            <a:r>
              <a:rPr lang="en-GB" sz="3600" b="1" i="1" dirty="0" err="1" smtClean="0">
                <a:solidFill>
                  <a:srgbClr val="0033CC"/>
                </a:solidFill>
              </a:rPr>
              <a:t>Femtoscopy</a:t>
            </a:r>
            <a:endParaRPr lang="en-GB" sz="3600" b="1" i="1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440510" y="2916041"/>
            <a:ext cx="3851991" cy="1554836"/>
            <a:chOff x="1" y="2860120"/>
            <a:chExt cx="4876800" cy="1968500"/>
          </a:xfrm>
        </p:grpSpPr>
        <p:pic>
          <p:nvPicPr>
            <p:cNvPr id="33796" name="Picture 4" descr="HiRA3D_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755831">
              <a:off x="2819401" y="2860120"/>
              <a:ext cx="2057400" cy="1968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3797" name="Group 44"/>
            <p:cNvGrpSpPr>
              <a:grpSpLocks/>
            </p:cNvGrpSpPr>
            <p:nvPr/>
          </p:nvGrpSpPr>
          <p:grpSpPr bwMode="auto">
            <a:xfrm>
              <a:off x="1" y="3241120"/>
              <a:ext cx="2946400" cy="1371600"/>
              <a:chOff x="48" y="1872"/>
              <a:chExt cx="1856" cy="864"/>
            </a:xfrm>
          </p:grpSpPr>
          <p:pic>
            <p:nvPicPr>
              <p:cNvPr id="33823" name="Picture 5" descr="Cartoon-HIC_0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48" y="1872"/>
                <a:ext cx="797" cy="8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3824" name="Group 43"/>
              <p:cNvGrpSpPr>
                <a:grpSpLocks/>
              </p:cNvGrpSpPr>
              <p:nvPr/>
            </p:nvGrpSpPr>
            <p:grpSpPr bwMode="auto">
              <a:xfrm>
                <a:off x="845" y="1986"/>
                <a:ext cx="1059" cy="650"/>
                <a:chOff x="845" y="1986"/>
                <a:chExt cx="1059" cy="650"/>
              </a:xfrm>
            </p:grpSpPr>
            <p:sp>
              <p:nvSpPr>
                <p:cNvPr id="33825" name="Oval 7"/>
                <p:cNvSpPr>
                  <a:spLocks noChangeArrowheads="1"/>
                </p:cNvSpPr>
                <p:nvPr/>
              </p:nvSpPr>
              <p:spPr bwMode="auto">
                <a:xfrm rot="3000000">
                  <a:off x="1375" y="2105"/>
                  <a:ext cx="58" cy="72"/>
                </a:xfrm>
                <a:prstGeom prst="ellipse">
                  <a:avLst/>
                </a:prstGeom>
                <a:solidFill>
                  <a:srgbClr val="666699"/>
                </a:solidFill>
                <a:ln w="9525">
                  <a:solidFill>
                    <a:srgbClr val="666699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826" name="Oval 8"/>
                <p:cNvSpPr>
                  <a:spLocks noChangeArrowheads="1"/>
                </p:cNvSpPr>
                <p:nvPr/>
              </p:nvSpPr>
              <p:spPr bwMode="auto">
                <a:xfrm rot="3000000">
                  <a:off x="1339" y="2433"/>
                  <a:ext cx="58" cy="71"/>
                </a:xfrm>
                <a:prstGeom prst="ellipse">
                  <a:avLst/>
                </a:prstGeom>
                <a:solidFill>
                  <a:srgbClr val="666699"/>
                </a:solidFill>
                <a:ln w="9525">
                  <a:solidFill>
                    <a:srgbClr val="666699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33827" name="Group 9"/>
                <p:cNvGrpSpPr>
                  <a:grpSpLocks noChangeAspect="1"/>
                </p:cNvGrpSpPr>
                <p:nvPr/>
              </p:nvGrpSpPr>
              <p:grpSpPr bwMode="auto">
                <a:xfrm rot="6000000">
                  <a:off x="1264" y="2266"/>
                  <a:ext cx="234" cy="87"/>
                  <a:chOff x="1728" y="3120"/>
                  <a:chExt cx="1920" cy="576"/>
                </a:xfrm>
              </p:grpSpPr>
              <p:grpSp>
                <p:nvGrpSpPr>
                  <p:cNvPr id="33832" name="Group 1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28" y="3120"/>
                    <a:ext cx="960" cy="576"/>
                    <a:chOff x="1728" y="3120"/>
                    <a:chExt cx="960" cy="576"/>
                  </a:xfrm>
                </p:grpSpPr>
                <p:grpSp>
                  <p:nvGrpSpPr>
                    <p:cNvPr id="33840" name="Group 1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2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33844" name="Freeform 1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845" name="Freeform 13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3841" name="Group 1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20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33842" name="Freeform 1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843" name="Freeform 16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  <p:grpSp>
                <p:nvGrpSpPr>
                  <p:cNvPr id="33833" name="Group 1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88" y="3120"/>
                    <a:ext cx="960" cy="576"/>
                    <a:chOff x="1728" y="3120"/>
                    <a:chExt cx="960" cy="576"/>
                  </a:xfrm>
                </p:grpSpPr>
                <p:grpSp>
                  <p:nvGrpSpPr>
                    <p:cNvPr id="33834" name="Group 18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172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33838" name="Freeform 1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839" name="Freeform 20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3835" name="Group 21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208" y="3120"/>
                      <a:ext cx="480" cy="576"/>
                      <a:chOff x="1728" y="3120"/>
                      <a:chExt cx="480" cy="576"/>
                    </a:xfrm>
                  </p:grpSpPr>
                  <p:sp>
                    <p:nvSpPr>
                      <p:cNvPr id="33836" name="Freeform 22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728" y="3120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837" name="Freeform 23"/>
                      <p:cNvSpPr>
                        <a:spLocks noChangeAspect="1"/>
                      </p:cNvSpPr>
                      <p:nvPr/>
                    </p:nvSpPr>
                    <p:spPr bwMode="auto">
                      <a:xfrm rot="10800000">
                        <a:off x="1968" y="3408"/>
                        <a:ext cx="240" cy="288"/>
                      </a:xfrm>
                      <a:custGeom>
                        <a:avLst/>
                        <a:gdLst>
                          <a:gd name="T0" fmla="*/ 0 w 240"/>
                          <a:gd name="T1" fmla="*/ 288 h 288"/>
                          <a:gd name="T2" fmla="*/ 144 w 240"/>
                          <a:gd name="T3" fmla="*/ 0 h 288"/>
                          <a:gd name="T4" fmla="*/ 240 w 240"/>
                          <a:gd name="T5" fmla="*/ 288 h 288"/>
                          <a:gd name="T6" fmla="*/ 0 60000 65536"/>
                          <a:gd name="T7" fmla="*/ 0 60000 65536"/>
                          <a:gd name="T8" fmla="*/ 0 60000 65536"/>
                          <a:gd name="T9" fmla="*/ 0 w 240"/>
                          <a:gd name="T10" fmla="*/ 0 h 288"/>
                          <a:gd name="T11" fmla="*/ 240 w 240"/>
                          <a:gd name="T12" fmla="*/ 288 h 288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40" h="288">
                            <a:moveTo>
                              <a:pt x="0" y="288"/>
                            </a:moveTo>
                            <a:cubicBezTo>
                              <a:pt x="52" y="144"/>
                              <a:pt x="104" y="0"/>
                              <a:pt x="144" y="0"/>
                            </a:cubicBezTo>
                            <a:cubicBezTo>
                              <a:pt x="184" y="0"/>
                              <a:pt x="224" y="240"/>
                              <a:pt x="240" y="288"/>
                            </a:cubicBezTo>
                          </a:path>
                        </a:pathLst>
                      </a:custGeom>
                      <a:noFill/>
                      <a:ln w="38100">
                        <a:solidFill>
                          <a:srgbClr val="CC0000"/>
                        </a:solidFill>
                        <a:round/>
                        <a:headEnd/>
                        <a:tailEnd/>
                      </a:ln>
                    </p:spPr>
                    <p:txBody>
                      <a:bodyPr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sp>
              <p:nvSpPr>
                <p:cNvPr id="33828" name="Line 24"/>
                <p:cNvSpPr>
                  <a:spLocks noChangeShapeType="1"/>
                </p:cNvSpPr>
                <p:nvPr/>
              </p:nvSpPr>
              <p:spPr bwMode="auto">
                <a:xfrm rot="3000000" flipV="1">
                  <a:off x="1584" y="1874"/>
                  <a:ext cx="207" cy="432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829" name="Line 25"/>
                <p:cNvSpPr>
                  <a:spLocks noChangeShapeType="1"/>
                </p:cNvSpPr>
                <p:nvPr/>
              </p:nvSpPr>
              <p:spPr bwMode="auto">
                <a:xfrm rot="3000000" flipV="1">
                  <a:off x="1506" y="2306"/>
                  <a:ext cx="314" cy="345"/>
                </a:xfrm>
                <a:prstGeom prst="line">
                  <a:avLst/>
                </a:prstGeom>
                <a:noFill/>
                <a:ln w="28575">
                  <a:solidFill>
                    <a:srgbClr val="0000FF"/>
                  </a:solidFill>
                  <a:round/>
                  <a:headEnd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830" name="Line 26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1066" y="1930"/>
                  <a:ext cx="9" cy="451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 type="oval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3831" name="Line 27"/>
                <p:cNvSpPr>
                  <a:spLocks noChangeShapeType="1"/>
                </p:cNvSpPr>
                <p:nvPr/>
              </p:nvSpPr>
              <p:spPr bwMode="auto">
                <a:xfrm rot="5400000" flipH="1" flipV="1">
                  <a:off x="1072" y="2264"/>
                  <a:ext cx="39" cy="408"/>
                </a:xfrm>
                <a:prstGeom prst="line">
                  <a:avLst/>
                </a:prstGeom>
                <a:noFill/>
                <a:ln w="28575">
                  <a:solidFill>
                    <a:srgbClr val="0000CC"/>
                  </a:solidFill>
                  <a:round/>
                  <a:headEnd type="oval" w="med" len="med"/>
                  <a:tailEnd type="triangle" w="med" len="med"/>
                </a:ln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7" name="Group 26"/>
          <p:cNvGrpSpPr/>
          <p:nvPr/>
        </p:nvGrpSpPr>
        <p:grpSpPr>
          <a:xfrm>
            <a:off x="41989" y="984741"/>
            <a:ext cx="2047311" cy="1942749"/>
            <a:chOff x="642454" y="940879"/>
            <a:chExt cx="2047311" cy="194274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454" y="1219199"/>
              <a:ext cx="2047311" cy="1664429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735099" y="2094846"/>
              <a:ext cx="60921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33CC"/>
                  </a:solidFill>
                </a:rPr>
                <a:t>p</a:t>
              </a:r>
              <a:r>
                <a:rPr lang="en-US" sz="2400" b="1" dirty="0" smtClean="0">
                  <a:solidFill>
                    <a:srgbClr val="0033CC"/>
                  </a:solidFill>
                </a:rPr>
                <a:t>-p</a:t>
              </a:r>
              <a:endParaRPr lang="en-US" sz="2400" b="1" dirty="0">
                <a:solidFill>
                  <a:srgbClr val="0033CC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09923" y="940879"/>
              <a:ext cx="17290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Hodo56 @ NSCL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82602" y="1029693"/>
            <a:ext cx="1714321" cy="2019479"/>
            <a:chOff x="3172395" y="1039898"/>
            <a:chExt cx="1714321" cy="2019479"/>
          </a:xfrm>
        </p:grpSpPr>
        <p:grpSp>
          <p:nvGrpSpPr>
            <p:cNvPr id="9" name="Group 8"/>
            <p:cNvGrpSpPr/>
            <p:nvPr/>
          </p:nvGrpSpPr>
          <p:grpSpPr>
            <a:xfrm>
              <a:off x="3172395" y="1322092"/>
              <a:ext cx="1714321" cy="1737285"/>
              <a:chOff x="3976172" y="3353330"/>
              <a:chExt cx="2751887" cy="258273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76172" y="3353330"/>
                <a:ext cx="2751887" cy="2582731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5619048" y="3666672"/>
                <a:ext cx="762620" cy="110218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/>
            <p:cNvSpPr txBox="1"/>
            <p:nvPr/>
          </p:nvSpPr>
          <p:spPr>
            <a:xfrm>
              <a:off x="4078696" y="1397728"/>
              <a:ext cx="6092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33CC"/>
                  </a:solidFill>
                </a:rPr>
                <a:t>n</a:t>
              </a:r>
              <a:r>
                <a:rPr lang="en-US" sz="2400" b="1" dirty="0" smtClean="0">
                  <a:solidFill>
                    <a:srgbClr val="0033CC"/>
                  </a:solidFill>
                </a:rPr>
                <a:t>-</a:t>
              </a:r>
              <a:r>
                <a:rPr lang="en-US" sz="2400" b="1" dirty="0">
                  <a:solidFill>
                    <a:srgbClr val="0033CC"/>
                  </a:solidFill>
                </a:rPr>
                <a:t>n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472756" y="1039898"/>
              <a:ext cx="13779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EDEN @ LNS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965195" y="1297910"/>
            <a:ext cx="2920345" cy="1866882"/>
            <a:chOff x="5595529" y="1120780"/>
            <a:chExt cx="2920345" cy="18668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95529" y="1359654"/>
              <a:ext cx="2920345" cy="1628008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6187227" y="1487356"/>
              <a:ext cx="57509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>
                  <a:solidFill>
                    <a:srgbClr val="0033CC"/>
                  </a:solidFill>
                  <a:latin typeface="Times New Roman"/>
                  <a:cs typeface="Times New Roman"/>
                </a:rPr>
                <a:t>γ</a:t>
              </a:r>
              <a:r>
                <a:rPr lang="en-US" sz="2400" b="1" dirty="0" err="1" smtClean="0">
                  <a:solidFill>
                    <a:srgbClr val="0033CC"/>
                  </a:solidFill>
                  <a:latin typeface="Times New Roman"/>
                  <a:cs typeface="Times New Roman"/>
                </a:rPr>
                <a:t>-γ</a:t>
              </a:r>
              <a:endParaRPr lang="en-US" sz="2400" b="1" dirty="0">
                <a:solidFill>
                  <a:srgbClr val="0033CC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408585" y="1120780"/>
              <a:ext cx="17547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MEDEA@ GANIL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708957" y="4488960"/>
            <a:ext cx="2131353" cy="2379920"/>
            <a:chOff x="3013019" y="4453184"/>
            <a:chExt cx="2131353" cy="237992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13019" y="4743956"/>
              <a:ext cx="2131353" cy="2089148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3679011" y="6047764"/>
              <a:ext cx="122807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CC"/>
                  </a:solidFill>
                </a:rPr>
                <a:t>LCP-IMF</a:t>
              </a:r>
              <a:endParaRPr lang="en-US" sz="2400" b="1" dirty="0">
                <a:solidFill>
                  <a:srgbClr val="0033CC"/>
                </a:solidFill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3420861" y="4453184"/>
              <a:ext cx="17235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INDRA @ GANIL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47074" y="4544914"/>
            <a:ext cx="2267943" cy="1983302"/>
            <a:chOff x="272276" y="4509138"/>
            <a:chExt cx="2267943" cy="1983302"/>
          </a:xfrm>
        </p:grpSpPr>
        <p:grpSp>
          <p:nvGrpSpPr>
            <p:cNvPr id="13" name="Group 12"/>
            <p:cNvGrpSpPr>
              <a:grpSpLocks noChangeAspect="1"/>
            </p:cNvGrpSpPr>
            <p:nvPr/>
          </p:nvGrpSpPr>
          <p:grpSpPr>
            <a:xfrm>
              <a:off x="272276" y="4846081"/>
              <a:ext cx="2267943" cy="1646359"/>
              <a:chOff x="0" y="365296"/>
              <a:chExt cx="8837388" cy="641524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9"/>
              <a:srcRect t="4493" r="3353"/>
              <a:stretch/>
            </p:blipFill>
            <p:spPr>
              <a:xfrm>
                <a:off x="0" y="365296"/>
                <a:ext cx="8837388" cy="6415244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1304732" y="365296"/>
                <a:ext cx="574083" cy="33050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337126" y="682949"/>
                <a:ext cx="908783" cy="77823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1195019" y="5842994"/>
              <a:ext cx="12635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CC"/>
                  </a:solidFill>
                </a:rPr>
                <a:t>IMF-IMF</a:t>
              </a:r>
              <a:endParaRPr lang="en-US" sz="2400" b="1" dirty="0">
                <a:solidFill>
                  <a:srgbClr val="0033CC"/>
                </a:solidFill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0869" y="4509138"/>
              <a:ext cx="16579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Chimera @ LNS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96187" y="4187577"/>
            <a:ext cx="1864241" cy="2488022"/>
            <a:chOff x="6838352" y="3213533"/>
            <a:chExt cx="1864241" cy="248802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38352" y="3497405"/>
              <a:ext cx="1864241" cy="220415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7839088" y="4905856"/>
              <a:ext cx="625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33CC"/>
                  </a:solidFill>
                </a:rPr>
                <a:t>d</a:t>
              </a:r>
              <a:r>
                <a:rPr lang="en-US" sz="2400" b="1" dirty="0" smtClean="0">
                  <a:solidFill>
                    <a:srgbClr val="0033CC"/>
                  </a:solidFill>
                </a:rPr>
                <a:t>-α</a:t>
              </a:r>
              <a:endParaRPr lang="en-US" sz="2400" b="1" dirty="0">
                <a:solidFill>
                  <a:srgbClr val="0033CC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147754" y="3213533"/>
              <a:ext cx="14870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Lassa @ NSCL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490884" y="3182993"/>
            <a:ext cx="2737516" cy="1850758"/>
            <a:chOff x="6478028" y="2885771"/>
            <a:chExt cx="2737516" cy="1850758"/>
          </a:xfrm>
        </p:grpSpPr>
        <p:grpSp>
          <p:nvGrpSpPr>
            <p:cNvPr id="28" name="Group 27"/>
            <p:cNvGrpSpPr/>
            <p:nvPr/>
          </p:nvGrpSpPr>
          <p:grpSpPr>
            <a:xfrm>
              <a:off x="6478028" y="2885771"/>
              <a:ext cx="2737516" cy="1850758"/>
              <a:chOff x="6258771" y="2865533"/>
              <a:chExt cx="2737516" cy="1850758"/>
            </a:xfrm>
          </p:grpSpPr>
          <p:grpSp>
            <p:nvGrpSpPr>
              <p:cNvPr id="21" name="Group 20"/>
              <p:cNvGrpSpPr>
                <a:grpSpLocks noChangeAspect="1"/>
              </p:cNvGrpSpPr>
              <p:nvPr/>
            </p:nvGrpSpPr>
            <p:grpSpPr>
              <a:xfrm>
                <a:off x="6258771" y="3175338"/>
                <a:ext cx="2559668" cy="1540953"/>
                <a:chOff x="8848551" y="1475814"/>
                <a:chExt cx="4082714" cy="2457842"/>
              </a:xfrm>
            </p:grpSpPr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16760"/>
                <a:stretch/>
              </p:blipFill>
              <p:spPr>
                <a:xfrm>
                  <a:off x="9765524" y="1475814"/>
                  <a:ext cx="3086971" cy="1972514"/>
                </a:xfrm>
                <a:prstGeom prst="rect">
                  <a:avLst/>
                </a:prstGeom>
              </p:spPr>
            </p:pic>
            <p:sp>
              <p:nvSpPr>
                <p:cNvPr id="19" name="TextBox 18"/>
                <p:cNvSpPr txBox="1"/>
                <p:nvPr/>
              </p:nvSpPr>
              <p:spPr>
                <a:xfrm rot="16200000">
                  <a:off x="8330382" y="2179607"/>
                  <a:ext cx="1625430" cy="58909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dirty="0" smtClean="0"/>
                    <a:t>1+R(q)</a:t>
                  </a:r>
                  <a:endParaRPr lang="en-US" dirty="0"/>
                </a:p>
              </p:txBody>
            </p:sp>
            <p:sp>
              <p:nvSpPr>
                <p:cNvPr id="20" name="TextBox 19"/>
                <p:cNvSpPr txBox="1"/>
                <p:nvPr/>
              </p:nvSpPr>
              <p:spPr>
                <a:xfrm>
                  <a:off x="9197472" y="2468164"/>
                  <a:ext cx="4769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0.6</a:t>
                  </a:r>
                  <a:endParaRPr lang="en-US" dirty="0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9209403" y="1796365"/>
                  <a:ext cx="47692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1.2</a:t>
                  </a:r>
                  <a:endParaRPr lang="en-US" dirty="0"/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10512974" y="3564324"/>
                  <a:ext cx="112805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q</a:t>
                  </a:r>
                  <a:r>
                    <a:rPr lang="en-US" dirty="0" smtClean="0"/>
                    <a:t> (MeV/c)</a:t>
                  </a:r>
                  <a:endParaRPr lang="en-US" dirty="0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10921248" y="3257866"/>
                  <a:ext cx="5356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100</a:t>
                  </a:r>
                  <a:endParaRPr lang="en-US" dirty="0"/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12395617" y="3228296"/>
                  <a:ext cx="53564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/>
                    <a:t>2</a:t>
                  </a:r>
                  <a:r>
                    <a:rPr lang="en-US" dirty="0" smtClean="0"/>
                    <a:t>00</a:t>
                  </a:r>
                  <a:endParaRPr lang="en-US" dirty="0"/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9620760" y="3279267"/>
                  <a:ext cx="3016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0</a:t>
                  </a:r>
                  <a:endParaRPr lang="en-US" dirty="0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9442300" y="3058070"/>
                  <a:ext cx="30166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0</a:t>
                  </a:r>
                  <a:endParaRPr lang="en-US" dirty="0"/>
                </a:p>
              </p:txBody>
            </p:sp>
          </p:grpSp>
          <p:sp>
            <p:nvSpPr>
              <p:cNvPr id="67" name="TextBox 66"/>
              <p:cNvSpPr txBox="1"/>
              <p:nvPr/>
            </p:nvSpPr>
            <p:spPr>
              <a:xfrm>
                <a:off x="6628181" y="2865533"/>
                <a:ext cx="23681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CC0000"/>
                    </a:solidFill>
                  </a:rPr>
                  <a:t>HODOCT/</a:t>
                </a:r>
                <a:r>
                  <a:rPr lang="en-US" b="1" dirty="0" err="1" smtClean="0">
                    <a:solidFill>
                      <a:srgbClr val="CC0000"/>
                    </a:solidFill>
                  </a:rPr>
                  <a:t>Aladin</a:t>
                </a:r>
                <a:r>
                  <a:rPr lang="en-US" b="1" dirty="0" smtClean="0">
                    <a:solidFill>
                      <a:srgbClr val="CC0000"/>
                    </a:solidFill>
                  </a:rPr>
                  <a:t> @ GSI</a:t>
                </a:r>
                <a:endParaRPr lang="en-US" b="1" dirty="0">
                  <a:solidFill>
                    <a:srgbClr val="CC0000"/>
                  </a:solidFill>
                </a:endParaRPr>
              </a:p>
            </p:txBody>
          </p:sp>
        </p:grpSp>
        <p:sp>
          <p:nvSpPr>
            <p:cNvPr id="73" name="TextBox 72"/>
            <p:cNvSpPr txBox="1"/>
            <p:nvPr/>
          </p:nvSpPr>
          <p:spPr>
            <a:xfrm>
              <a:off x="8009524" y="3882033"/>
              <a:ext cx="6258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33CC"/>
                  </a:solidFill>
                </a:rPr>
                <a:t>p-α</a:t>
              </a:r>
              <a:endParaRPr lang="en-US" sz="2400" b="1" dirty="0">
                <a:solidFill>
                  <a:srgbClr val="0033CC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211691" y="831772"/>
            <a:ext cx="1953790" cy="2141675"/>
            <a:chOff x="9653035" y="1623886"/>
            <a:chExt cx="1953790" cy="2141675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653035" y="1821807"/>
              <a:ext cx="1953790" cy="1943754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10043320" y="3008419"/>
              <a:ext cx="609211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0033CC"/>
                  </a:solidFill>
                </a:rPr>
                <a:t>p</a:t>
              </a:r>
              <a:r>
                <a:rPr lang="en-US" sz="2400" b="1" dirty="0" smtClean="0">
                  <a:solidFill>
                    <a:srgbClr val="0033CC"/>
                  </a:solidFill>
                </a:rPr>
                <a:t>-p</a:t>
              </a:r>
              <a:endParaRPr lang="en-US" sz="2400" b="1" dirty="0">
                <a:solidFill>
                  <a:srgbClr val="0033CC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0078441" y="1623886"/>
              <a:ext cx="1208421" cy="369332"/>
            </a:xfrm>
            <a:prstGeom prst="rect">
              <a:avLst/>
            </a:prstGeom>
            <a:solidFill>
              <a:srgbClr val="FFFFFF"/>
            </a:solidFill>
            <a:effectLst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CC0000"/>
                  </a:solidFill>
                </a:rPr>
                <a:t>FOPI@ GSI</a:t>
              </a:r>
              <a:endParaRPr lang="en-US" b="1" dirty="0">
                <a:solidFill>
                  <a:srgbClr val="CC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226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Space-time probes of dynamics and </a:t>
            </a:r>
            <a:r>
              <a:rPr lang="en-US" dirty="0" err="1" smtClean="0">
                <a:solidFill>
                  <a:srgbClr val="0033CC"/>
                </a:solidFill>
              </a:rPr>
              <a:t>Asy-EoS</a:t>
            </a:r>
            <a:r>
              <a:rPr lang="en-US" dirty="0" smtClean="0">
                <a:solidFill>
                  <a:srgbClr val="0033CC"/>
                </a:solidFill>
              </a:rPr>
              <a:t> – G. Verde (INFN)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7464"/>
            <a:ext cx="8229600" cy="4525963"/>
          </a:xfrm>
        </p:spPr>
        <p:txBody>
          <a:bodyPr/>
          <a:lstStyle/>
          <a:p>
            <a:r>
              <a:rPr lang="en-US" dirty="0" err="1" smtClean="0">
                <a:solidFill>
                  <a:srgbClr val="A80000"/>
                </a:solidFill>
              </a:rPr>
              <a:t>Femtoscopy</a:t>
            </a:r>
            <a:r>
              <a:rPr lang="en-US" dirty="0" smtClean="0">
                <a:solidFill>
                  <a:srgbClr val="A80000"/>
                </a:solidFill>
              </a:rPr>
              <a:t> with two-proton correlations</a:t>
            </a:r>
          </a:p>
          <a:p>
            <a:r>
              <a:rPr lang="en-US" dirty="0" smtClean="0">
                <a:solidFill>
                  <a:srgbClr val="A80000"/>
                </a:solidFill>
              </a:rPr>
              <a:t>Probing the symmetry energy with NN correlations </a:t>
            </a:r>
            <a:r>
              <a:rPr lang="en-US" dirty="0" smtClean="0">
                <a:solidFill>
                  <a:srgbClr val="A80000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A80000"/>
                </a:solidFill>
              </a:rPr>
              <a:t>Improving comparisons to transport models</a:t>
            </a:r>
          </a:p>
          <a:p>
            <a:r>
              <a:rPr lang="en-US" dirty="0">
                <a:solidFill>
                  <a:srgbClr val="A80000"/>
                </a:solidFill>
              </a:rPr>
              <a:t>P</a:t>
            </a:r>
            <a:r>
              <a:rPr lang="en-US" dirty="0" smtClean="0">
                <a:solidFill>
                  <a:srgbClr val="A80000"/>
                </a:solidFill>
              </a:rPr>
              <a:t>reliminary results from dynamically emitted protons in </a:t>
            </a:r>
            <a:r>
              <a:rPr lang="en-US" dirty="0" err="1" smtClean="0">
                <a:solidFill>
                  <a:srgbClr val="A80000"/>
                </a:solidFill>
              </a:rPr>
              <a:t>Xe+Au</a:t>
            </a:r>
            <a:r>
              <a:rPr lang="en-US" dirty="0" smtClean="0">
                <a:solidFill>
                  <a:srgbClr val="A80000"/>
                </a:solidFill>
              </a:rPr>
              <a:t> at 50 MeV/u</a:t>
            </a:r>
          </a:p>
          <a:p>
            <a:r>
              <a:rPr lang="en-US" dirty="0" smtClean="0">
                <a:solidFill>
                  <a:srgbClr val="A80000"/>
                </a:solidFill>
              </a:rPr>
              <a:t>Status of the </a:t>
            </a:r>
            <a:r>
              <a:rPr lang="en-US" dirty="0" err="1" smtClean="0">
                <a:solidFill>
                  <a:srgbClr val="A80000"/>
                </a:solidFill>
              </a:rPr>
              <a:t>Farcos</a:t>
            </a:r>
            <a:r>
              <a:rPr lang="en-US" dirty="0" smtClean="0">
                <a:solidFill>
                  <a:srgbClr val="A80000"/>
                </a:solidFill>
              </a:rPr>
              <a:t> project @ INFN</a:t>
            </a:r>
            <a:endParaRPr lang="en-US" dirty="0">
              <a:solidFill>
                <a:srgbClr val="A8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6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59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A80000"/>
                </a:solidFill>
              </a:rPr>
              <a:t>WPCF 2013:</a:t>
            </a:r>
            <a:r>
              <a:rPr lang="en-US" dirty="0">
                <a:solidFill>
                  <a:srgbClr val="A80000"/>
                </a:solidFill>
              </a:rPr>
              <a:t> </a:t>
            </a:r>
            <a:r>
              <a:rPr lang="en-US" dirty="0" smtClean="0">
                <a:solidFill>
                  <a:srgbClr val="A80000"/>
                </a:solidFill>
              </a:rPr>
              <a:t>IX Workshop on Particle Correlations and </a:t>
            </a:r>
            <a:r>
              <a:rPr lang="en-US" dirty="0" err="1" smtClean="0">
                <a:solidFill>
                  <a:srgbClr val="A80000"/>
                </a:solidFill>
              </a:rPr>
              <a:t>Femtoscopy</a:t>
            </a:r>
            <a:endParaRPr lang="en-US" dirty="0">
              <a:solidFill>
                <a:srgbClr val="A8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210" y="2502874"/>
            <a:ext cx="66490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Acireale</a:t>
            </a:r>
            <a:r>
              <a:rPr lang="en-US" dirty="0" smtClean="0"/>
              <a:t> (Sicily), November 5-8, 2013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0033CC"/>
                </a:solidFill>
              </a:rPr>
              <a:t>Femtoscopy</a:t>
            </a:r>
            <a:r>
              <a:rPr lang="en-US" dirty="0" smtClean="0">
                <a:solidFill>
                  <a:srgbClr val="0033CC"/>
                </a:solidFill>
              </a:rPr>
              <a:t> in Heavy-ion collisions at relativistic and intermediate energies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Spectroscopy with multi-particle correlations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33CC"/>
                </a:solidFill>
              </a:rPr>
              <a:t>N/Z effects on elliptic flow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0033CC"/>
              </a:solidFill>
            </a:endParaRPr>
          </a:p>
          <a:p>
            <a:endParaRPr lang="en-US" dirty="0" smtClean="0">
              <a:solidFill>
                <a:srgbClr val="0033CC"/>
              </a:solidFill>
            </a:endParaRPr>
          </a:p>
          <a:p>
            <a:r>
              <a:rPr lang="en-US" dirty="0" smtClean="0">
                <a:solidFill>
                  <a:srgbClr val="0033CC"/>
                </a:solidFill>
              </a:rPr>
              <a:t>You are all welcome!</a:t>
            </a:r>
          </a:p>
          <a:p>
            <a:r>
              <a:rPr lang="en-US" dirty="0" smtClean="0">
                <a:solidFill>
                  <a:srgbClr val="0033CC"/>
                </a:solidFill>
              </a:rPr>
              <a:t>Registration and abstract submission open until September 30th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143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7101</TotalTime>
  <Words>2213</Words>
  <Application>Microsoft Macintosh PowerPoint</Application>
  <PresentationFormat>On-screen Show (4:3)</PresentationFormat>
  <Paragraphs>432</Paragraphs>
  <Slides>34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Office Theme</vt:lpstr>
      <vt:lpstr>Equation</vt:lpstr>
      <vt:lpstr>CorelDRAW</vt:lpstr>
      <vt:lpstr>Equazione</vt:lpstr>
      <vt:lpstr>Document</vt:lpstr>
      <vt:lpstr>Microsoft Equation</vt:lpstr>
      <vt:lpstr>Joe (Bao-An?): “Why nuclear science was and is still so interesting to me”</vt:lpstr>
      <vt:lpstr>4π and high resolution detectors</vt:lpstr>
      <vt:lpstr>Mass Dependence of caloric curves</vt:lpstr>
      <vt:lpstr>Inspiration for “Limiting” experiment</vt:lpstr>
      <vt:lpstr>PowerPoint Presentation</vt:lpstr>
      <vt:lpstr>Dynamics in compressing and heating nuclear matter</vt:lpstr>
      <vt:lpstr>Space-time probes needed: Femtoscopy</vt:lpstr>
      <vt:lpstr>Space-time probes of dynamics and Asy-EoS – G. Verde (INFN)</vt:lpstr>
      <vt:lpstr>WPCF 2013: IX Workshop on Particle Correlations and Femtoscopy</vt:lpstr>
      <vt:lpstr>Correlation functions and femtoscopy</vt:lpstr>
      <vt:lpstr>Imaging correlation functions</vt:lpstr>
      <vt:lpstr>HIC at Fermi energies: E/A&lt;100 MeV</vt:lpstr>
      <vt:lpstr>Space-time probes at dynamical stage</vt:lpstr>
      <vt:lpstr>Imaging and transport models</vt:lpstr>
      <vt:lpstr>pp systematics in central collisions</vt:lpstr>
      <vt:lpstr>Proton emissions in BUU</vt:lpstr>
      <vt:lpstr>Protons emission time and transverse momentum</vt:lpstr>
      <vt:lpstr>pp sources</vt:lpstr>
      <vt:lpstr>Experimental data (preliminary)</vt:lpstr>
      <vt:lpstr>Effects of pT gates on pp correlations</vt:lpstr>
      <vt:lpstr>PowerPoint Presentation</vt:lpstr>
      <vt:lpstr>4 prototype modules built</vt:lpstr>
      <vt:lpstr>Identification Techniques</vt:lpstr>
      <vt:lpstr>Compact preamplifiers – Phase 1</vt:lpstr>
      <vt:lpstr>CsI-response uniformity</vt:lpstr>
      <vt:lpstr>Silicon strips @ Labec (INFN-FI)</vt:lpstr>
      <vt:lpstr>n-proton injection and resolution</vt:lpstr>
      <vt:lpstr>Interstrip energy sharing</vt:lpstr>
      <vt:lpstr>First experiment with 4-telescope prototype   May 2013</vt:lpstr>
      <vt:lpstr>Experiments in 2014 @ LNS</vt:lpstr>
      <vt:lpstr>Under study: integrate neutron detection</vt:lpstr>
      <vt:lpstr>Neutron-proton emission chronology</vt:lpstr>
      <vt:lpstr>Lednicky recipe: p-n correlations</vt:lpstr>
      <vt:lpstr>Conclusions</vt:lpstr>
    </vt:vector>
  </TitlesOfParts>
  <Company>INFN, Sezione di Catania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Giuseppe Verde</dc:creator>
  <cp:lastModifiedBy>Giuseppe Verde</cp:lastModifiedBy>
  <cp:revision>451</cp:revision>
  <dcterms:created xsi:type="dcterms:W3CDTF">2011-06-11T09:26:01Z</dcterms:created>
  <dcterms:modified xsi:type="dcterms:W3CDTF">2013-08-21T20:16:48Z</dcterms:modified>
</cp:coreProperties>
</file>