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676" r:id="rId2"/>
    <p:sldId id="668" r:id="rId3"/>
    <p:sldId id="669" r:id="rId4"/>
    <p:sldId id="649" r:id="rId5"/>
    <p:sldId id="671" r:id="rId6"/>
    <p:sldId id="652" r:id="rId7"/>
    <p:sldId id="670" r:id="rId8"/>
    <p:sldId id="632" r:id="rId9"/>
    <p:sldId id="654" r:id="rId10"/>
    <p:sldId id="653" r:id="rId11"/>
    <p:sldId id="672" r:id="rId12"/>
    <p:sldId id="655" r:id="rId13"/>
    <p:sldId id="660" r:id="rId14"/>
    <p:sldId id="674" r:id="rId15"/>
    <p:sldId id="675" r:id="rId16"/>
    <p:sldId id="658" r:id="rId17"/>
    <p:sldId id="661" r:id="rId18"/>
    <p:sldId id="664" r:id="rId19"/>
    <p:sldId id="662" r:id="rId20"/>
    <p:sldId id="645" r:id="rId21"/>
    <p:sldId id="648" r:id="rId22"/>
    <p:sldId id="680" r:id="rId23"/>
    <p:sldId id="665" r:id="rId24"/>
    <p:sldId id="646" r:id="rId25"/>
    <p:sldId id="678" r:id="rId26"/>
    <p:sldId id="679" r:id="rId27"/>
    <p:sldId id="472" r:id="rId28"/>
    <p:sldId id="650" r:id="rId29"/>
    <p:sldId id="602" r:id="rId3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6600"/>
    <a:srgbClr val="FF00FF"/>
    <a:srgbClr val="9900FF"/>
    <a:srgbClr val="FFCCFF"/>
    <a:srgbClr val="4D4D4D"/>
    <a:srgbClr val="5F5F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6824" autoAdjust="0"/>
    <p:restoredTop sz="96948" autoAdjust="0"/>
  </p:normalViewPr>
  <p:slideViewPr>
    <p:cSldViewPr>
      <p:cViewPr>
        <p:scale>
          <a:sx n="66" d="100"/>
          <a:sy n="66" d="100"/>
        </p:scale>
        <p:origin x="-1746" y="-1038"/>
      </p:cViewPr>
      <p:guideLst>
        <p:guide orient="horz" pos="2160"/>
        <p:guide pos="2832"/>
      </p:guideLst>
    </p:cSldViewPr>
  </p:slideViewPr>
  <p:outlineViewPr>
    <p:cViewPr>
      <p:scale>
        <a:sx n="33" d="100"/>
        <a:sy n="33" d="100"/>
      </p:scale>
      <p:origin x="0" y="2298"/>
    </p:cViewPr>
    <p:sldLst>
      <p:sld r:id="rId1" collapse="1"/>
      <p:sld r:id="rId2" collapse="1"/>
    </p:sldLst>
  </p:outlineViewPr>
  <p:notesTextViewPr>
    <p:cViewPr>
      <p:scale>
        <a:sx n="100" d="100"/>
        <a:sy n="100" d="100"/>
      </p:scale>
      <p:origin x="0" y="0"/>
    </p:cViewPr>
  </p:notesTextViewPr>
  <p:sorterViewPr>
    <p:cViewPr>
      <p:scale>
        <a:sx n="66" d="100"/>
        <a:sy n="66" d="100"/>
      </p:scale>
      <p:origin x="0" y="1086"/>
    </p:cViewPr>
  </p:sorterViewPr>
  <p:notesViewPr>
    <p:cSldViewPr>
      <p:cViewPr varScale="1">
        <p:scale>
          <a:sx n="49" d="100"/>
          <a:sy n="49" d="100"/>
        </p:scale>
        <p:origin x="-176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defTabSz="966788">
              <a:defRPr sz="1200"/>
            </a:lvl1pPr>
          </a:lstStyle>
          <a:p>
            <a:pPr>
              <a:defRPr/>
            </a:pPr>
            <a:endParaRPr lang="en-US"/>
          </a:p>
        </p:txBody>
      </p:sp>
      <p:sp>
        <p:nvSpPr>
          <p:cNvPr id="1638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defRPr sz="1200"/>
            </a:lvl1pPr>
          </a:lstStyle>
          <a:p>
            <a:pPr>
              <a:defRPr/>
            </a:pPr>
            <a:endParaRPr lang="en-US"/>
          </a:p>
        </p:txBody>
      </p:sp>
      <p:sp>
        <p:nvSpPr>
          <p:cNvPr id="1638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defTabSz="966788">
              <a:defRPr sz="1200"/>
            </a:lvl1pPr>
          </a:lstStyle>
          <a:p>
            <a:pPr>
              <a:defRPr/>
            </a:pPr>
            <a:endParaRPr lang="en-US"/>
          </a:p>
        </p:txBody>
      </p:sp>
      <p:sp>
        <p:nvSpPr>
          <p:cNvPr id="1638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defRPr sz="1200"/>
            </a:lvl1pPr>
          </a:lstStyle>
          <a:p>
            <a:pPr>
              <a:defRPr/>
            </a:pPr>
            <a:fld id="{3B234CAC-C8A0-4C5C-A608-37E25EC689E0}" type="slidenum">
              <a:rPr lang="en-US"/>
              <a:pPr>
                <a:defRPr/>
              </a:pPr>
              <a:t>‹#›</a:t>
            </a:fld>
            <a:endParaRPr lang="en-US"/>
          </a:p>
        </p:txBody>
      </p:sp>
    </p:spTree>
    <p:extLst>
      <p:ext uri="{BB962C8B-B14F-4D97-AF65-F5344CB8AC3E}">
        <p14:creationId xmlns:p14="http://schemas.microsoft.com/office/powerpoint/2010/main" val="3357242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defTabSz="966788">
              <a:defRPr sz="1200"/>
            </a:lvl1pPr>
          </a:lstStyle>
          <a:p>
            <a:pPr>
              <a:defRPr/>
            </a:pPr>
            <a:endParaRPr lang="en-US"/>
          </a:p>
        </p:txBody>
      </p:sp>
      <p:sp>
        <p:nvSpPr>
          <p:cNvPr id="614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defTabSz="966788">
              <a:defRPr sz="1200"/>
            </a:lvl1pPr>
          </a:lstStyle>
          <a:p>
            <a:pPr>
              <a:defRPr/>
            </a:pPr>
            <a:endParaRPr lang="en-US"/>
          </a:p>
        </p:txBody>
      </p:sp>
      <p:sp>
        <p:nvSpPr>
          <p:cNvPr id="615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defRPr sz="1200"/>
            </a:lvl1pPr>
          </a:lstStyle>
          <a:p>
            <a:pPr>
              <a:defRPr/>
            </a:pPr>
            <a:fld id="{93A69CBB-3FC3-4DFB-B584-F82B39F9CA0F}" type="slidenum">
              <a:rPr lang="en-US"/>
              <a:pPr>
                <a:defRPr/>
              </a:pPr>
              <a:t>‹#›</a:t>
            </a:fld>
            <a:endParaRPr lang="en-US"/>
          </a:p>
        </p:txBody>
      </p:sp>
    </p:spTree>
    <p:extLst>
      <p:ext uri="{BB962C8B-B14F-4D97-AF65-F5344CB8AC3E}">
        <p14:creationId xmlns:p14="http://schemas.microsoft.com/office/powerpoint/2010/main" val="472969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04895A9-4F45-470C-8076-9050E8FCADEE}"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569EB-5C09-4120-A3DA-2AF7EEBFCE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613717-258B-4E09-8B7B-7921A03B20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1649ED-FA38-44F6-8E20-1D06B8450A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8C36F6-C46C-4B27-8B1F-57C6B9839BB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967D3-E1C1-47B3-B4CD-2073E196347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669930" y="1320801"/>
            <a:ext cx="7864475" cy="42467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82" tIns="45691" rIns="91382" bIns="45691">
            <a:spAutoFit/>
          </a:bodyPr>
          <a:lstStyle/>
          <a:p>
            <a:pPr eaLnBrk="0" hangingPunct="0">
              <a:lnSpc>
                <a:spcPct val="90000"/>
              </a:lnSpc>
              <a:defRPr/>
            </a:pPr>
            <a:endParaRPr lang="en-US" dirty="0">
              <a:latin typeface="Helvetica" pitchFamily="-111" charset="0"/>
              <a:cs typeface="Arial" charset="0"/>
            </a:endParaRPr>
          </a:p>
        </p:txBody>
      </p:sp>
      <p:sp>
        <p:nvSpPr>
          <p:cNvPr id="5" name="Rectangle 4"/>
          <p:cNvSpPr>
            <a:spLocks noChangeArrowheads="1"/>
          </p:cNvSpPr>
          <p:nvPr userDrawn="1"/>
        </p:nvSpPr>
        <p:spPr bwMode="auto">
          <a:xfrm>
            <a:off x="4114800" y="3009904"/>
            <a:ext cx="9144000" cy="46160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82" tIns="45691" rIns="91382" bIns="45691">
            <a:spAutoFit/>
          </a:bodyPr>
          <a:lstStyle/>
          <a:p>
            <a:pPr>
              <a:defRPr/>
            </a:pPr>
            <a:endParaRPr lang="en-US" dirty="0">
              <a:latin typeface="Arial" charset="0"/>
              <a:cs typeface="Arial" charset="0"/>
            </a:endParaRPr>
          </a:p>
        </p:txBody>
      </p:sp>
      <p:sp>
        <p:nvSpPr>
          <p:cNvPr id="6" name="Title 1"/>
          <p:cNvSpPr>
            <a:spLocks noGrp="1"/>
          </p:cNvSpPr>
          <p:nvPr>
            <p:ph type="title"/>
          </p:nvPr>
        </p:nvSpPr>
        <p:spPr>
          <a:xfrm>
            <a:off x="435429" y="76201"/>
            <a:ext cx="8273143" cy="923924"/>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accent3">
                    <a:lumMod val="50000"/>
                  </a:schemeClr>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2895600"/>
            <a:ext cx="6400800" cy="1066800"/>
          </a:xfrm>
        </p:spPr>
        <p:txBody>
          <a:bodyPr>
            <a:noAutofit/>
          </a:bodyPr>
          <a:lstStyle>
            <a:lvl1pPr marL="0" indent="0" algn="ctr">
              <a:buNone/>
              <a:defRPr sz="4000" b="1">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A3CB586-C48C-4E6B-907A-C19D31A6FF5C}" type="datetimeFigureOut">
              <a:rPr lang="en-US" smtClean="0"/>
              <a:pPr/>
              <a:t>8/21/2013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7C805-F0BF-451B-A419-70D79B99B3F4}" type="slidenum">
              <a:rPr lang="en-US" smtClean="0"/>
              <a:pPr/>
              <a:t>‹#›</a:t>
            </a:fld>
            <a:endParaRPr lang="en-US"/>
          </a:p>
        </p:txBody>
      </p:sp>
      <p:sp>
        <p:nvSpPr>
          <p:cNvPr id="10" name="Text Placeholder 9"/>
          <p:cNvSpPr>
            <a:spLocks noGrp="1"/>
          </p:cNvSpPr>
          <p:nvPr>
            <p:ph type="body" sz="quarter" idx="13"/>
          </p:nvPr>
        </p:nvSpPr>
        <p:spPr>
          <a:xfrm>
            <a:off x="1371600" y="4724400"/>
            <a:ext cx="6400800" cy="914400"/>
          </a:xfrm>
        </p:spPr>
        <p:txBody>
          <a:bodyPr>
            <a:normAutofit/>
          </a:bodyPr>
          <a:lstStyle>
            <a:lvl1pPr algn="ctr">
              <a:buNone/>
              <a:defRPr sz="2400" i="1">
                <a:solidFill>
                  <a:schemeClr val="tx1">
                    <a:lumMod val="50000"/>
                    <a:lumOff val="50000"/>
                  </a:schemeClr>
                </a:solidFill>
              </a:defRPr>
            </a:lvl1pPr>
          </a:lstStyle>
          <a:p>
            <a:pPr lvl="0"/>
            <a:r>
              <a:rPr lang="en-US" smtClean="0"/>
              <a:t>Click to edit Master text styles</a:t>
            </a:r>
          </a:p>
        </p:txBody>
      </p:sp>
      <p:sp>
        <p:nvSpPr>
          <p:cNvPr id="11" name="Rectangle 10"/>
          <p:cNvSpPr/>
          <p:nvPr userDrawn="1"/>
        </p:nvSpPr>
        <p:spPr>
          <a:xfrm>
            <a:off x="457200" y="6477000"/>
            <a:ext cx="8229600" cy="76200"/>
          </a:xfrm>
          <a:prstGeom prst="rect">
            <a:avLst/>
          </a:prstGeom>
          <a:gradFill flip="none" rotWithShape="1">
            <a:gsLst>
              <a:gs pos="0">
                <a:schemeClr val="accent2">
                  <a:lumMod val="5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2" cstate="print"/>
          <a:srcRect/>
          <a:stretch>
            <a:fillRect/>
          </a:stretch>
        </p:blipFill>
        <p:spPr bwMode="auto">
          <a:xfrm>
            <a:off x="0" y="6019800"/>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lvl1pPr>
              <a:defRPr sz="32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066800"/>
            <a:ext cx="7772400" cy="5410200"/>
          </a:xfrm>
        </p:spPr>
        <p:txBody>
          <a:bodyPr/>
          <a:lstStyle>
            <a:lvl1pPr>
              <a:defRPr>
                <a:solidFill>
                  <a:srgbClr val="0000CC"/>
                </a:solidFill>
              </a:defRPr>
            </a:lvl1pPr>
            <a:lvl2pPr>
              <a:defRPr>
                <a:solidFill>
                  <a:srgbClr val="006600"/>
                </a:solidFill>
              </a:defRPr>
            </a:lvl2pPr>
            <a:lvl3pPr>
              <a:defRPr>
                <a:solidFill>
                  <a:srgbClr val="CC00FF"/>
                </a:solidFill>
              </a:defRPr>
            </a:lvl3pPr>
            <a:lvl4pPr>
              <a:defRPr>
                <a:solidFill>
                  <a:srgbClr val="FF00FF"/>
                </a:solidFill>
              </a:defRPr>
            </a:lvl4pPr>
            <a:lvl5pPr>
              <a:defRPr>
                <a:solidFill>
                  <a:srgbClr val="FF00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9EC326-4380-47BD-8A0E-560E883313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762000"/>
          </a:xfrm>
        </p:spPr>
        <p:txBody>
          <a:bodyPr/>
          <a:lstStyle>
            <a:lvl1pPr>
              <a:defRPr sz="32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143000"/>
            <a:ext cx="3810000" cy="4114800"/>
          </a:xfrm>
        </p:spPr>
        <p:txBody>
          <a:bodyPr/>
          <a:lstStyle>
            <a:lvl1pPr>
              <a:defRPr sz="2800">
                <a:solidFill>
                  <a:srgbClr val="0000CC"/>
                </a:solidFill>
              </a:defRPr>
            </a:lvl1pPr>
            <a:lvl2pPr>
              <a:defRPr sz="2400">
                <a:solidFill>
                  <a:srgbClr val="006600"/>
                </a:solidFill>
              </a:defRPr>
            </a:lvl2pPr>
            <a:lvl3pPr>
              <a:defRPr sz="2000">
                <a:solidFill>
                  <a:srgbClr val="CC00FF"/>
                </a:solidFill>
              </a:defRPr>
            </a:lvl3pPr>
            <a:lvl4pPr>
              <a:defRPr sz="1800">
                <a:solidFill>
                  <a:srgbClr val="CC00FF"/>
                </a:solidFill>
              </a:defRPr>
            </a:lvl4pPr>
            <a:lvl5pPr>
              <a:defRPr sz="1800">
                <a:solidFill>
                  <a:srgbClr val="CC00F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143000"/>
            <a:ext cx="3810000" cy="4114800"/>
          </a:xfrm>
        </p:spPr>
        <p:txBody>
          <a:bodyPr/>
          <a:lstStyle>
            <a:lvl1pPr>
              <a:defRPr sz="2800">
                <a:solidFill>
                  <a:srgbClr val="0000CC"/>
                </a:solidFill>
              </a:defRPr>
            </a:lvl1pPr>
            <a:lvl2pPr>
              <a:defRPr sz="2400">
                <a:solidFill>
                  <a:srgbClr val="006600"/>
                </a:solidFill>
              </a:defRPr>
            </a:lvl2pPr>
            <a:lvl3pPr>
              <a:defRPr sz="2000">
                <a:solidFill>
                  <a:srgbClr val="CC00FF"/>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BAF12A-4832-4407-8FCA-2EE71B7E0A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44B6-2D57-4C81-9AFD-AFD2B81922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9F643A-9B29-4247-935F-3C050B4465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8C7A2D-D266-4264-B1F5-689695DC623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867CBB-0C72-488C-8CED-8B2C6C3A47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C660CC4-D933-4A64-98DB-5F8D45F75E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64" r:id="rId2"/>
    <p:sldLayoutId id="2147483854" r:id="rId3"/>
    <p:sldLayoutId id="2147483865"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8" r:id="rId14"/>
    <p:sldLayoutId id="2147483871" r:id="rId15"/>
    <p:sldLayoutId id="2147483873" r:id="rId16"/>
    <p:sldLayoutId id="2147483874"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wm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76200" y="5257800"/>
            <a:ext cx="4929188" cy="682625"/>
            <a:chOff x="48" y="3312"/>
            <a:chExt cx="3105" cy="430"/>
          </a:xfrm>
        </p:grpSpPr>
        <p:sp>
          <p:nvSpPr>
            <p:cNvPr id="8" name="Text Box 7"/>
            <p:cNvSpPr txBox="1">
              <a:spLocks noChangeArrowheads="1"/>
            </p:cNvSpPr>
            <p:nvPr/>
          </p:nvSpPr>
          <p:spPr bwMode="auto">
            <a:xfrm>
              <a:off x="48" y="3312"/>
              <a:ext cx="2688" cy="250"/>
            </a:xfrm>
            <a:prstGeom prst="rect">
              <a:avLst/>
            </a:prstGeom>
            <a:noFill/>
            <a:ln w="12700" cap="sq">
              <a:noFill/>
              <a:miter lim="800000"/>
              <a:headEnd type="none" w="sm" len="sm"/>
              <a:tailEnd type="none" w="sm" len="sm"/>
            </a:ln>
          </p:spPr>
          <p:txBody>
            <a:bodyPr>
              <a:spAutoFit/>
            </a:bodyPr>
            <a:lstStyle/>
            <a:p>
              <a:endParaRPr lang="it-IT" altLang="zh-CN" sz="2000">
                <a:solidFill>
                  <a:srgbClr val="FF00FF"/>
                </a:solidFill>
                <a:ea typeface="SimSun" pitchFamily="2" charset="-122"/>
              </a:endParaRPr>
            </a:p>
          </p:txBody>
        </p:sp>
        <p:sp>
          <p:nvSpPr>
            <p:cNvPr id="9" name="Rectangle 8"/>
            <p:cNvSpPr>
              <a:spLocks noChangeArrowheads="1"/>
            </p:cNvSpPr>
            <p:nvPr/>
          </p:nvSpPr>
          <p:spPr bwMode="auto">
            <a:xfrm>
              <a:off x="2880" y="3559"/>
              <a:ext cx="273" cy="183"/>
            </a:xfrm>
            <a:prstGeom prst="rect">
              <a:avLst/>
            </a:prstGeom>
            <a:noFill/>
            <a:ln w="9525">
              <a:noFill/>
              <a:miter lim="800000"/>
              <a:headEnd/>
              <a:tailEnd/>
            </a:ln>
          </p:spPr>
          <p:txBody>
            <a:bodyPr wrap="none">
              <a:spAutoFit/>
            </a:bodyPr>
            <a:lstStyle/>
            <a:p>
              <a:pPr>
                <a:buFont typeface="Wingdings" pitchFamily="2" charset="2"/>
                <a:buChar char="à"/>
              </a:pPr>
              <a:endParaRPr lang="it-IT" altLang="zh-CN" sz="2000" baseline="-25000">
                <a:solidFill>
                  <a:srgbClr val="FF00FF"/>
                </a:solidFill>
                <a:ea typeface="SimSun" pitchFamily="2" charset="-122"/>
              </a:endParaRPr>
            </a:p>
          </p:txBody>
        </p:sp>
      </p:grpSp>
      <p:sp>
        <p:nvSpPr>
          <p:cNvPr id="7" name="Title 1"/>
          <p:cNvSpPr txBox="1">
            <a:spLocks/>
          </p:cNvSpPr>
          <p:nvPr/>
        </p:nvSpPr>
        <p:spPr>
          <a:xfrm>
            <a:off x="0" y="76200"/>
            <a:ext cx="9144000" cy="609600"/>
          </a:xfrm>
          <a:prstGeom prst="rect">
            <a:avLst/>
          </a:prstGeom>
        </p:spPr>
        <p:txBody>
          <a:bodyPr/>
          <a:lstStyle/>
          <a:p>
            <a:pPr algn="ctr" eaLnBrk="0" hangingPunct="0">
              <a:defRPr/>
            </a:pPr>
            <a:r>
              <a:rPr lang="en-US" sz="3200" kern="0" dirty="0" smtClean="0">
                <a:solidFill>
                  <a:srgbClr val="FF0000"/>
                </a:solidFill>
                <a:latin typeface="+mj-lt"/>
                <a:ea typeface="+mj-ea"/>
                <a:cs typeface="+mj-cs"/>
              </a:rPr>
              <a:t>Probing the</a:t>
            </a:r>
            <a:r>
              <a:rPr lang="en-US" sz="3200" kern="0" dirty="0" smtClean="0">
                <a:solidFill>
                  <a:srgbClr val="FF0000"/>
                </a:solidFill>
              </a:rPr>
              <a:t> </a:t>
            </a:r>
            <a:r>
              <a:rPr lang="en-US" sz="3200" kern="0" dirty="0" smtClean="0">
                <a:solidFill>
                  <a:srgbClr val="FF0000"/>
                </a:solidFill>
                <a:latin typeface="+mj-lt"/>
                <a:ea typeface="+mj-ea"/>
                <a:cs typeface="+mj-cs"/>
              </a:rPr>
              <a:t>symmetry energy of neutron-rich matter</a:t>
            </a:r>
            <a:endParaRPr lang="en-US" sz="3200" kern="0" dirty="0">
              <a:solidFill>
                <a:srgbClr val="FF0000"/>
              </a:solidFill>
              <a:latin typeface="+mj-lt"/>
              <a:ea typeface="+mj-ea"/>
              <a:cs typeface="+mj-cs"/>
            </a:endParaRPr>
          </a:p>
        </p:txBody>
      </p:sp>
      <p:sp>
        <p:nvSpPr>
          <p:cNvPr id="11" name="TextBox 10"/>
          <p:cNvSpPr txBox="1"/>
          <p:nvPr/>
        </p:nvSpPr>
        <p:spPr>
          <a:xfrm>
            <a:off x="2743200" y="6172200"/>
            <a:ext cx="3581400" cy="461665"/>
          </a:xfrm>
          <a:prstGeom prst="rect">
            <a:avLst/>
          </a:prstGeom>
          <a:noFill/>
        </p:spPr>
        <p:txBody>
          <a:bodyPr wrap="square" rtlCol="0">
            <a:spAutoFit/>
          </a:bodyPr>
          <a:lstStyle/>
          <a:p>
            <a:r>
              <a:rPr lang="en-US" dirty="0" smtClean="0">
                <a:solidFill>
                  <a:srgbClr val="00B050"/>
                </a:solidFill>
              </a:rPr>
              <a:t>Betty Tsang, NSCL/MSU</a:t>
            </a:r>
            <a:endParaRPr lang="en-US" dirty="0">
              <a:solidFill>
                <a:srgbClr val="00B050"/>
              </a:solidFill>
            </a:endParaRPr>
          </a:p>
        </p:txBody>
      </p:sp>
      <p:pic>
        <p:nvPicPr>
          <p:cNvPr id="12" name="Picture 11" descr="lab_2012.jpg"/>
          <p:cNvPicPr>
            <a:picLocks noChangeAspect="1"/>
          </p:cNvPicPr>
          <p:nvPr/>
        </p:nvPicPr>
        <p:blipFill>
          <a:blip r:embed="rId2" cstate="print"/>
          <a:stretch>
            <a:fillRect/>
          </a:stretch>
        </p:blipFill>
        <p:spPr>
          <a:xfrm>
            <a:off x="-261257" y="1676400"/>
            <a:ext cx="9405257" cy="4114800"/>
          </a:xfrm>
          <a:prstGeom prst="rect">
            <a:avLst/>
          </a:prstGeom>
        </p:spPr>
      </p:pic>
      <p:sp>
        <p:nvSpPr>
          <p:cNvPr id="10" name="TextBox 9"/>
          <p:cNvSpPr txBox="1"/>
          <p:nvPr/>
        </p:nvSpPr>
        <p:spPr>
          <a:xfrm>
            <a:off x="0" y="685800"/>
            <a:ext cx="9144000" cy="769441"/>
          </a:xfrm>
          <a:prstGeom prst="rect">
            <a:avLst/>
          </a:prstGeom>
          <a:noFill/>
        </p:spPr>
        <p:txBody>
          <a:bodyPr wrap="square" rtlCol="0">
            <a:spAutoFit/>
          </a:bodyPr>
          <a:lstStyle/>
          <a:p>
            <a:pPr algn="ctr"/>
            <a:r>
              <a:rPr lang="en-US" b="1" dirty="0" smtClean="0">
                <a:solidFill>
                  <a:srgbClr val="0000CC"/>
                </a:solidFill>
              </a:rPr>
              <a:t>IWNDT in Honor of Prof. Joe </a:t>
            </a:r>
            <a:r>
              <a:rPr lang="en-US" b="1" dirty="0" err="1" smtClean="0">
                <a:solidFill>
                  <a:srgbClr val="0000CC"/>
                </a:solidFill>
              </a:rPr>
              <a:t>Natowitz</a:t>
            </a:r>
            <a:r>
              <a:rPr lang="en-US" b="1" dirty="0" smtClean="0">
                <a:solidFill>
                  <a:srgbClr val="0000CC"/>
                </a:solidFill>
              </a:rPr>
              <a:t> </a:t>
            </a:r>
          </a:p>
          <a:p>
            <a:pPr algn="ctr"/>
            <a:r>
              <a:rPr lang="en-US" sz="2000" b="1" dirty="0" smtClean="0">
                <a:solidFill>
                  <a:srgbClr val="0000CC"/>
                </a:solidFill>
              </a:rPr>
              <a:t>Texas A&amp;M University, College Station, Texas, USA  August 19-22, 2013</a:t>
            </a:r>
            <a:endParaRPr lang="en-US" sz="2000" dirty="0">
              <a:solidFill>
                <a:srgbClr val="0000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1219200"/>
            <a:ext cx="5996251" cy="5436236"/>
          </a:xfrm>
          <a:prstGeom prst="rect">
            <a:avLst/>
          </a:prstGeom>
          <a:noFill/>
          <a:ln w="9525">
            <a:noFill/>
            <a:miter lim="800000"/>
            <a:headEnd/>
            <a:tailEnd/>
          </a:ln>
        </p:spPr>
      </p:pic>
      <p:sp>
        <p:nvSpPr>
          <p:cNvPr id="5" name="Title 3"/>
          <p:cNvSpPr txBox="1">
            <a:spLocks/>
          </p:cNvSpPr>
          <p:nvPr/>
        </p:nvSpPr>
        <p:spPr bwMode="auto">
          <a:xfrm>
            <a:off x="457200" y="304800"/>
            <a:ext cx="8230810" cy="7962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mj-lt"/>
                <a:ea typeface="+mj-ea"/>
                <a:cs typeface="+mj-cs"/>
              </a:rPr>
              <a:t>Updated Constraints from NuSYM13 </a:t>
            </a:r>
          </a:p>
          <a:p>
            <a:pPr lvl="0" algn="ctr" eaLnBrk="0" hangingPunct="0">
              <a:defRPr/>
            </a:pPr>
            <a:r>
              <a:rPr lang="en-US" kern="0" dirty="0" smtClean="0">
                <a:solidFill>
                  <a:srgbClr val="0000CC"/>
                </a:solidFill>
              </a:rPr>
              <a:t>(in progress)</a:t>
            </a:r>
            <a:endParaRPr lang="en-US" kern="0" dirty="0">
              <a:solidFill>
                <a:srgbClr val="0000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304800"/>
            <a:ext cx="8230810" cy="7962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mj-lt"/>
                <a:ea typeface="+mj-ea"/>
                <a:cs typeface="+mj-cs"/>
              </a:rPr>
              <a:t>Updated Constraints from NuSYM13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CC"/>
                </a:solidFill>
                <a:latin typeface="+mj-lt"/>
                <a:ea typeface="+mj-ea"/>
                <a:cs typeface="+mj-cs"/>
              </a:rPr>
              <a:t>(in progress)</a:t>
            </a:r>
            <a:endParaRPr kumimoji="0" lang="en-US" b="0" i="0" u="none" strike="noStrike" kern="0" cap="none" spc="0" normalizeH="0" baseline="0" noProof="0" dirty="0">
              <a:ln>
                <a:noFill/>
              </a:ln>
              <a:solidFill>
                <a:srgbClr val="0000CC"/>
              </a:solidFill>
              <a:effectLst/>
              <a:uLnTx/>
              <a:uFillTx/>
              <a:latin typeface="+mj-lt"/>
              <a:ea typeface="+mj-ea"/>
              <a:cs typeface="+mj-cs"/>
            </a:endParaRPr>
          </a:p>
        </p:txBody>
      </p:sp>
      <p:pic>
        <p:nvPicPr>
          <p:cNvPr id="394242" name="Picture 2"/>
          <p:cNvPicPr>
            <a:picLocks noChangeAspect="1" noChangeArrowheads="1"/>
          </p:cNvPicPr>
          <p:nvPr/>
        </p:nvPicPr>
        <p:blipFill>
          <a:blip r:embed="rId2" cstate="print"/>
          <a:srcRect/>
          <a:stretch>
            <a:fillRect/>
          </a:stretch>
        </p:blipFill>
        <p:spPr bwMode="auto">
          <a:xfrm>
            <a:off x="4343400" y="1066800"/>
            <a:ext cx="4724400" cy="4024489"/>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0" y="1143000"/>
            <a:ext cx="4377388" cy="3586352"/>
          </a:xfrm>
          <a:prstGeom prst="rect">
            <a:avLst/>
          </a:prstGeom>
          <a:noFill/>
          <a:ln w="9525">
            <a:noFill/>
            <a:miter lim="800000"/>
            <a:headEnd/>
            <a:tailEnd/>
          </a:ln>
        </p:spPr>
      </p:pic>
      <p:sp>
        <p:nvSpPr>
          <p:cNvPr id="7" name="TextBox 6"/>
          <p:cNvSpPr txBox="1"/>
          <p:nvPr/>
        </p:nvSpPr>
        <p:spPr>
          <a:xfrm>
            <a:off x="1524000" y="5481935"/>
            <a:ext cx="1752600" cy="461665"/>
          </a:xfrm>
          <a:prstGeom prst="rect">
            <a:avLst/>
          </a:prstGeom>
          <a:noFill/>
        </p:spPr>
        <p:txBody>
          <a:bodyPr wrap="square" rtlCol="0">
            <a:spAutoFit/>
          </a:bodyPr>
          <a:lstStyle/>
          <a:p>
            <a:r>
              <a:rPr lang="en-US" dirty="0" smtClean="0"/>
              <a:t>NuSYM10</a:t>
            </a:r>
            <a:endParaRPr lang="en-US" dirty="0"/>
          </a:p>
        </p:txBody>
      </p:sp>
      <p:sp>
        <p:nvSpPr>
          <p:cNvPr id="8" name="TextBox 7"/>
          <p:cNvSpPr txBox="1"/>
          <p:nvPr/>
        </p:nvSpPr>
        <p:spPr>
          <a:xfrm>
            <a:off x="5791200" y="5481935"/>
            <a:ext cx="1752600" cy="461665"/>
          </a:xfrm>
          <a:prstGeom prst="rect">
            <a:avLst/>
          </a:prstGeom>
          <a:noFill/>
        </p:spPr>
        <p:txBody>
          <a:bodyPr wrap="square" rtlCol="0">
            <a:spAutoFit/>
          </a:bodyPr>
          <a:lstStyle/>
          <a:p>
            <a:r>
              <a:rPr lang="en-US" dirty="0" smtClean="0"/>
              <a:t>NuSYM13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304800"/>
            <a:ext cx="8230810" cy="7962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mj-lt"/>
                <a:ea typeface="+mj-ea"/>
                <a:cs typeface="+mj-cs"/>
              </a:rPr>
              <a:t>Updated Constraints from NuSYM13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CC"/>
                </a:solidFill>
                <a:latin typeface="+mj-lt"/>
                <a:ea typeface="+mj-ea"/>
                <a:cs typeface="+mj-cs"/>
              </a:rPr>
              <a:t>(in progress)</a:t>
            </a:r>
            <a:endParaRPr kumimoji="0" lang="en-US" b="0" i="0" u="none" strike="noStrike" kern="0" cap="none" spc="0" normalizeH="0" baseline="0" noProof="0" dirty="0">
              <a:ln>
                <a:noFill/>
              </a:ln>
              <a:solidFill>
                <a:srgbClr val="0000CC"/>
              </a:solidFill>
              <a:effectLst/>
              <a:uLnTx/>
              <a:uFillTx/>
              <a:latin typeface="+mj-lt"/>
              <a:ea typeface="+mj-ea"/>
              <a:cs typeface="+mj-cs"/>
            </a:endParaRPr>
          </a:p>
        </p:txBody>
      </p:sp>
      <p:pic>
        <p:nvPicPr>
          <p:cNvPr id="394242" name="Picture 2"/>
          <p:cNvPicPr>
            <a:picLocks noChangeAspect="1" noChangeArrowheads="1"/>
          </p:cNvPicPr>
          <p:nvPr/>
        </p:nvPicPr>
        <p:blipFill>
          <a:blip r:embed="rId2" cstate="print"/>
          <a:srcRect/>
          <a:stretch>
            <a:fillRect/>
          </a:stretch>
        </p:blipFill>
        <p:spPr bwMode="auto">
          <a:xfrm>
            <a:off x="1066800" y="1111956"/>
            <a:ext cx="6477000" cy="5517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304800"/>
            <a:ext cx="8230810" cy="7962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0000"/>
                </a:solidFill>
                <a:effectLst/>
                <a:uLnTx/>
                <a:uFillTx/>
                <a:latin typeface="+mj-lt"/>
                <a:ea typeface="+mj-ea"/>
                <a:cs typeface="+mj-cs"/>
              </a:rPr>
              <a:t>Updated Constraints from NuSYM13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smtClean="0">
                <a:solidFill>
                  <a:srgbClr val="0000CC"/>
                </a:solidFill>
                <a:latin typeface="+mj-lt"/>
                <a:ea typeface="+mj-ea"/>
                <a:cs typeface="+mj-cs"/>
              </a:rPr>
              <a:t>(in progress)</a:t>
            </a:r>
            <a:endParaRPr kumimoji="0" lang="en-US" b="0" i="0" u="none" strike="noStrike" kern="0" cap="none" spc="0" normalizeH="0" baseline="0" noProof="0" dirty="0">
              <a:ln>
                <a:noFill/>
              </a:ln>
              <a:solidFill>
                <a:srgbClr val="0000CC"/>
              </a:solidFill>
              <a:effectLst/>
              <a:uLnTx/>
              <a:uFillTx/>
              <a:latin typeface="+mj-lt"/>
              <a:ea typeface="+mj-ea"/>
              <a:cs typeface="+mj-cs"/>
            </a:endParaRPr>
          </a:p>
        </p:txBody>
      </p:sp>
      <p:pic>
        <p:nvPicPr>
          <p:cNvPr id="394241" name="Picture 1"/>
          <p:cNvPicPr>
            <a:picLocks noChangeAspect="1" noChangeArrowheads="1"/>
          </p:cNvPicPr>
          <p:nvPr/>
        </p:nvPicPr>
        <p:blipFill>
          <a:blip r:embed="rId2" cstate="print"/>
          <a:srcRect/>
          <a:stretch>
            <a:fillRect/>
          </a:stretch>
        </p:blipFill>
        <p:spPr bwMode="auto">
          <a:xfrm>
            <a:off x="1066800" y="1131617"/>
            <a:ext cx="6400800" cy="5497783"/>
          </a:xfrm>
          <a:prstGeom prst="rect">
            <a:avLst/>
          </a:prstGeom>
          <a:noFill/>
          <a:ln w="9525">
            <a:noFill/>
            <a:miter lim="800000"/>
            <a:headEnd/>
            <a:tailEnd/>
          </a:ln>
        </p:spPr>
      </p:pic>
      <p:pic>
        <p:nvPicPr>
          <p:cNvPr id="4" name="Picture 3" descr="Joe.jpg"/>
          <p:cNvPicPr>
            <a:picLocks noChangeAspect="1"/>
          </p:cNvPicPr>
          <p:nvPr/>
        </p:nvPicPr>
        <p:blipFill>
          <a:blip r:embed="rId3" cstate="print"/>
          <a:stretch>
            <a:fillRect/>
          </a:stretch>
        </p:blipFill>
        <p:spPr>
          <a:xfrm>
            <a:off x="381000" y="4419600"/>
            <a:ext cx="1524000" cy="1447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61" name="Picture 5"/>
          <p:cNvPicPr>
            <a:picLocks noChangeAspect="1" noChangeArrowheads="1"/>
          </p:cNvPicPr>
          <p:nvPr/>
        </p:nvPicPr>
        <p:blipFill>
          <a:blip r:embed="rId2" cstate="print"/>
          <a:srcRect/>
          <a:stretch>
            <a:fillRect/>
          </a:stretch>
        </p:blipFill>
        <p:spPr bwMode="auto">
          <a:xfrm>
            <a:off x="152400" y="1371600"/>
            <a:ext cx="5734050" cy="370522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5018065" y="1371600"/>
            <a:ext cx="4278336" cy="3505200"/>
          </a:xfrm>
          <a:prstGeom prst="rect">
            <a:avLst/>
          </a:prstGeom>
          <a:noFill/>
          <a:ln w="9525">
            <a:noFill/>
            <a:miter lim="800000"/>
            <a:headEnd/>
            <a:tailEnd/>
          </a:ln>
        </p:spPr>
      </p:pic>
      <p:grpSp>
        <p:nvGrpSpPr>
          <p:cNvPr id="13" name="Group 12"/>
          <p:cNvGrpSpPr/>
          <p:nvPr/>
        </p:nvGrpSpPr>
        <p:grpSpPr>
          <a:xfrm>
            <a:off x="762000" y="1625423"/>
            <a:ext cx="8229600" cy="4908906"/>
            <a:chOff x="762000" y="1625423"/>
            <a:chExt cx="8229600" cy="4908906"/>
          </a:xfrm>
        </p:grpSpPr>
        <p:sp>
          <p:nvSpPr>
            <p:cNvPr id="7" name="TextBox 6"/>
            <p:cNvSpPr txBox="1"/>
            <p:nvPr/>
          </p:nvSpPr>
          <p:spPr>
            <a:xfrm>
              <a:off x="762000" y="5334000"/>
              <a:ext cx="4191000" cy="1200329"/>
            </a:xfrm>
            <a:prstGeom prst="rect">
              <a:avLst/>
            </a:prstGeom>
            <a:noFill/>
          </p:spPr>
          <p:txBody>
            <a:bodyPr wrap="square" rtlCol="0">
              <a:spAutoFit/>
            </a:bodyPr>
            <a:lstStyle/>
            <a:p>
              <a:r>
                <a:rPr lang="en-US" dirty="0" smtClean="0">
                  <a:solidFill>
                    <a:srgbClr val="FF00FF"/>
                  </a:solidFill>
                </a:rPr>
                <a:t>Observation:</a:t>
              </a:r>
            </a:p>
            <a:p>
              <a:r>
                <a:rPr lang="en-US" dirty="0" smtClean="0">
                  <a:solidFill>
                    <a:srgbClr val="0000CC"/>
                  </a:solidFill>
                </a:rPr>
                <a:t>M</a:t>
              </a:r>
              <a:r>
                <a:rPr lang="en-US" baseline="-25000" dirty="0" smtClean="0">
                  <a:solidFill>
                    <a:srgbClr val="0000CC"/>
                  </a:solidFill>
                </a:rPr>
                <a:t>NS</a:t>
              </a:r>
              <a:r>
                <a:rPr lang="en-US" dirty="0" smtClean="0">
                  <a:solidFill>
                    <a:srgbClr val="0000CC"/>
                  </a:solidFill>
                </a:rPr>
                <a:t> ~ 2M</a:t>
              </a:r>
              <a:r>
                <a:rPr lang="en-US" baseline="-25000" dirty="0" smtClean="0">
                  <a:solidFill>
                    <a:srgbClr val="0000CC"/>
                  </a:solidFill>
                </a:rPr>
                <a:t>sun</a:t>
              </a:r>
              <a:endParaRPr lang="en-US" dirty="0" smtClean="0">
                <a:solidFill>
                  <a:srgbClr val="0000CC"/>
                </a:solidFill>
              </a:endParaRPr>
            </a:p>
            <a:p>
              <a:r>
                <a:rPr lang="en-US" dirty="0" smtClean="0">
                  <a:solidFill>
                    <a:srgbClr val="0000CC"/>
                  </a:solidFill>
                </a:rPr>
                <a:t>R</a:t>
              </a:r>
              <a:r>
                <a:rPr lang="en-US" baseline="-25000" dirty="0" smtClean="0">
                  <a:solidFill>
                    <a:srgbClr val="0000CC"/>
                  </a:solidFill>
                </a:rPr>
                <a:t>NS</a:t>
              </a:r>
              <a:r>
                <a:rPr lang="en-US" dirty="0" smtClean="0">
                  <a:solidFill>
                    <a:srgbClr val="0000CC"/>
                  </a:solidFill>
                </a:rPr>
                <a:t> ~ 9 km</a:t>
              </a:r>
              <a:endParaRPr lang="en-US" dirty="0">
                <a:solidFill>
                  <a:srgbClr val="0000CC"/>
                </a:solidFill>
              </a:endParaRPr>
            </a:p>
          </p:txBody>
        </p:sp>
        <p:sp>
          <p:nvSpPr>
            <p:cNvPr id="8" name="TextBox 7"/>
            <p:cNvSpPr txBox="1"/>
            <p:nvPr/>
          </p:nvSpPr>
          <p:spPr>
            <a:xfrm>
              <a:off x="5715000" y="5334000"/>
              <a:ext cx="3276600" cy="1200329"/>
            </a:xfrm>
            <a:prstGeom prst="rect">
              <a:avLst/>
            </a:prstGeom>
            <a:noFill/>
          </p:spPr>
          <p:txBody>
            <a:bodyPr wrap="square" rtlCol="0">
              <a:spAutoFit/>
            </a:bodyPr>
            <a:lstStyle/>
            <a:p>
              <a:r>
                <a:rPr lang="en-US" dirty="0" smtClean="0">
                  <a:solidFill>
                    <a:srgbClr val="FF00FF"/>
                  </a:solidFill>
                </a:rPr>
                <a:t>Equation of State</a:t>
              </a:r>
            </a:p>
            <a:p>
              <a:r>
                <a:rPr lang="en-US" dirty="0" smtClean="0">
                  <a:solidFill>
                    <a:srgbClr val="0000CC"/>
                  </a:solidFill>
                </a:rPr>
                <a:t>stiff </a:t>
              </a:r>
              <a:r>
                <a:rPr lang="en-US" dirty="0" err="1" smtClean="0">
                  <a:solidFill>
                    <a:srgbClr val="0000CC"/>
                  </a:solidFill>
                </a:rPr>
                <a:t>EoS</a:t>
              </a:r>
              <a:r>
                <a:rPr lang="en-US" dirty="0" smtClean="0">
                  <a:solidFill>
                    <a:srgbClr val="0000CC"/>
                  </a:solidFill>
                </a:rPr>
                <a:t> at high </a:t>
              </a:r>
              <a:r>
                <a:rPr lang="en-US" dirty="0" smtClean="0">
                  <a:solidFill>
                    <a:srgbClr val="0000CC"/>
                  </a:solidFill>
                  <a:latin typeface="Symbol" pitchFamily="18" charset="2"/>
                </a:rPr>
                <a:t>r</a:t>
              </a:r>
              <a:endParaRPr lang="en-US" baseline="-25000" dirty="0" smtClean="0">
                <a:solidFill>
                  <a:srgbClr val="0000CC"/>
                </a:solidFill>
              </a:endParaRPr>
            </a:p>
            <a:p>
              <a:r>
                <a:rPr lang="en-US" dirty="0" smtClean="0">
                  <a:solidFill>
                    <a:srgbClr val="0000CC"/>
                  </a:solidFill>
                </a:rPr>
                <a:t>softening  </a:t>
              </a:r>
              <a:r>
                <a:rPr lang="en-US" dirty="0" err="1" smtClean="0">
                  <a:solidFill>
                    <a:srgbClr val="0000CC"/>
                  </a:solidFill>
                </a:rPr>
                <a:t>EoS</a:t>
              </a:r>
              <a:r>
                <a:rPr lang="en-US" dirty="0" smtClean="0">
                  <a:solidFill>
                    <a:srgbClr val="0000CC"/>
                  </a:solidFill>
                </a:rPr>
                <a:t> at </a:t>
              </a:r>
              <a:r>
                <a:rPr lang="en-US" dirty="0" smtClean="0">
                  <a:solidFill>
                    <a:srgbClr val="0000CC"/>
                  </a:solidFill>
                  <a:latin typeface="Symbol" pitchFamily="18" charset="2"/>
                </a:rPr>
                <a:t>r~2r</a:t>
              </a:r>
              <a:r>
                <a:rPr lang="en-US" baseline="-25000" dirty="0" smtClean="0">
                  <a:solidFill>
                    <a:srgbClr val="0000CC"/>
                  </a:solidFill>
                  <a:latin typeface="Symbol" pitchFamily="18" charset="2"/>
                </a:rPr>
                <a:t>0</a:t>
              </a:r>
            </a:p>
          </p:txBody>
        </p:sp>
        <p:sp>
          <p:nvSpPr>
            <p:cNvPr id="10" name="Curved Down Arrow 9"/>
            <p:cNvSpPr/>
            <p:nvPr/>
          </p:nvSpPr>
          <p:spPr>
            <a:xfrm rot="20746281">
              <a:off x="4757682" y="1625423"/>
              <a:ext cx="2906575" cy="46287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Curved Up Arrow 13"/>
          <p:cNvSpPr/>
          <p:nvPr/>
        </p:nvSpPr>
        <p:spPr>
          <a:xfrm rot="20803893">
            <a:off x="2455706" y="3776468"/>
            <a:ext cx="6361349" cy="1302103"/>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itle 1"/>
          <p:cNvSpPr txBox="1">
            <a:spLocks/>
          </p:cNvSpPr>
          <p:nvPr/>
        </p:nvSpPr>
        <p:spPr bwMode="auto">
          <a:xfrm>
            <a:off x="609600" y="0"/>
            <a:ext cx="7772400" cy="865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FF0000"/>
                </a:solidFill>
                <a:effectLst/>
                <a:uLnTx/>
                <a:uFillTx/>
                <a:latin typeface="+mj-lt"/>
                <a:ea typeface="+mj-ea"/>
                <a:cs typeface="+mj-cs"/>
              </a:rPr>
              <a:t>Astrophysics and Nuclear Physics</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20" name="Rectangle 19"/>
          <p:cNvSpPr/>
          <p:nvPr/>
        </p:nvSpPr>
        <p:spPr>
          <a:xfrm>
            <a:off x="5791200" y="990600"/>
            <a:ext cx="3352800" cy="461665"/>
          </a:xfrm>
          <a:prstGeom prst="rect">
            <a:avLst/>
          </a:prstGeom>
        </p:spPr>
        <p:txBody>
          <a:bodyPr wrap="square">
            <a:spAutoFit/>
          </a:bodyPr>
          <a:lstStyle/>
          <a:p>
            <a:r>
              <a:rPr lang="en-US" dirty="0" err="1" smtClean="0"/>
              <a:t>Skyrme</a:t>
            </a:r>
            <a:r>
              <a:rPr lang="en-US" dirty="0" smtClean="0"/>
              <a:t> interactions</a:t>
            </a:r>
            <a:endParaRPr lang="en-US" dirty="0"/>
          </a:p>
        </p:txBody>
      </p:sp>
      <p:sp>
        <p:nvSpPr>
          <p:cNvPr id="21" name="TextBox 20"/>
          <p:cNvSpPr txBox="1"/>
          <p:nvPr/>
        </p:nvSpPr>
        <p:spPr>
          <a:xfrm>
            <a:off x="838200" y="990600"/>
            <a:ext cx="1752600" cy="461665"/>
          </a:xfrm>
          <a:prstGeom prst="rect">
            <a:avLst/>
          </a:prstGeom>
          <a:noFill/>
        </p:spPr>
        <p:txBody>
          <a:bodyPr wrap="square" rtlCol="0">
            <a:spAutoFit/>
          </a:bodyPr>
          <a:lstStyle/>
          <a:p>
            <a:r>
              <a:rPr lang="en-US" dirty="0" smtClean="0"/>
              <a:t>Neutron star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65187"/>
          </a:xfrm>
        </p:spPr>
        <p:txBody>
          <a:bodyPr/>
          <a:lstStyle/>
          <a:p>
            <a:r>
              <a:rPr lang="en-US" sz="3200" dirty="0" smtClean="0">
                <a:solidFill>
                  <a:srgbClr val="FF0000"/>
                </a:solidFill>
              </a:rPr>
              <a:t>Astrophysics and Nuclear Physics</a:t>
            </a:r>
            <a:endParaRPr lang="en-US" sz="3200" dirty="0">
              <a:solidFill>
                <a:srgbClr val="FF0000"/>
              </a:solidFill>
            </a:endParaRPr>
          </a:p>
        </p:txBody>
      </p:sp>
      <p:pic>
        <p:nvPicPr>
          <p:cNvPr id="403461" name="Picture 5"/>
          <p:cNvPicPr>
            <a:picLocks noChangeAspect="1" noChangeArrowheads="1"/>
          </p:cNvPicPr>
          <p:nvPr/>
        </p:nvPicPr>
        <p:blipFill>
          <a:blip r:embed="rId2" cstate="print"/>
          <a:srcRect/>
          <a:stretch>
            <a:fillRect/>
          </a:stretch>
        </p:blipFill>
        <p:spPr bwMode="auto">
          <a:xfrm>
            <a:off x="152400" y="1371600"/>
            <a:ext cx="5734050" cy="3705225"/>
          </a:xfrm>
          <a:prstGeom prst="rect">
            <a:avLst/>
          </a:prstGeom>
          <a:noFill/>
          <a:ln w="9525">
            <a:noFill/>
            <a:miter lim="800000"/>
            <a:headEnd/>
            <a:tailEnd/>
          </a:ln>
        </p:spPr>
      </p:pic>
      <p:pic>
        <p:nvPicPr>
          <p:cNvPr id="404482" name="Picture 2"/>
          <p:cNvPicPr>
            <a:picLocks noChangeAspect="1" noChangeArrowheads="1"/>
          </p:cNvPicPr>
          <p:nvPr/>
        </p:nvPicPr>
        <p:blipFill>
          <a:blip r:embed="rId3" cstate="print"/>
          <a:srcRect/>
          <a:stretch>
            <a:fillRect/>
          </a:stretch>
        </p:blipFill>
        <p:spPr bwMode="auto">
          <a:xfrm>
            <a:off x="5105400" y="1371600"/>
            <a:ext cx="3848100" cy="3619500"/>
          </a:xfrm>
          <a:prstGeom prst="rect">
            <a:avLst/>
          </a:prstGeom>
          <a:noFill/>
          <a:ln w="9525">
            <a:noFill/>
            <a:miter lim="800000"/>
            <a:headEnd/>
            <a:tailEnd/>
          </a:ln>
        </p:spPr>
      </p:pic>
      <p:sp>
        <p:nvSpPr>
          <p:cNvPr id="9" name="Oval 8"/>
          <p:cNvSpPr/>
          <p:nvPr/>
        </p:nvSpPr>
        <p:spPr>
          <a:xfrm>
            <a:off x="6019800" y="32766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0" y="5334000"/>
            <a:ext cx="4191000" cy="1200329"/>
          </a:xfrm>
          <a:prstGeom prst="rect">
            <a:avLst/>
          </a:prstGeom>
          <a:noFill/>
        </p:spPr>
        <p:txBody>
          <a:bodyPr wrap="square" rtlCol="0">
            <a:spAutoFit/>
          </a:bodyPr>
          <a:lstStyle/>
          <a:p>
            <a:r>
              <a:rPr lang="en-US" dirty="0" smtClean="0">
                <a:solidFill>
                  <a:srgbClr val="FF00FF"/>
                </a:solidFill>
              </a:rPr>
              <a:t>Observation:</a:t>
            </a:r>
          </a:p>
          <a:p>
            <a:r>
              <a:rPr lang="en-US" dirty="0" smtClean="0">
                <a:solidFill>
                  <a:srgbClr val="0000CC"/>
                </a:solidFill>
              </a:rPr>
              <a:t>M</a:t>
            </a:r>
            <a:r>
              <a:rPr lang="en-US" baseline="-25000" dirty="0" smtClean="0">
                <a:solidFill>
                  <a:srgbClr val="0000CC"/>
                </a:solidFill>
              </a:rPr>
              <a:t>NS</a:t>
            </a:r>
            <a:r>
              <a:rPr lang="en-US" dirty="0" smtClean="0">
                <a:solidFill>
                  <a:srgbClr val="0000CC"/>
                </a:solidFill>
              </a:rPr>
              <a:t> ~ 2M</a:t>
            </a:r>
            <a:r>
              <a:rPr lang="en-US" baseline="-25000" dirty="0" smtClean="0">
                <a:solidFill>
                  <a:srgbClr val="0000CC"/>
                </a:solidFill>
              </a:rPr>
              <a:t>sun</a:t>
            </a:r>
            <a:endParaRPr lang="en-US" dirty="0" smtClean="0">
              <a:solidFill>
                <a:srgbClr val="0000CC"/>
              </a:solidFill>
            </a:endParaRPr>
          </a:p>
          <a:p>
            <a:r>
              <a:rPr lang="en-US" dirty="0" smtClean="0">
                <a:solidFill>
                  <a:srgbClr val="0000CC"/>
                </a:solidFill>
              </a:rPr>
              <a:t>R</a:t>
            </a:r>
            <a:r>
              <a:rPr lang="en-US" baseline="-25000" dirty="0" smtClean="0">
                <a:solidFill>
                  <a:srgbClr val="0000CC"/>
                </a:solidFill>
              </a:rPr>
              <a:t>NS</a:t>
            </a:r>
            <a:r>
              <a:rPr lang="en-US" dirty="0" smtClean="0">
                <a:solidFill>
                  <a:srgbClr val="0000CC"/>
                </a:solidFill>
              </a:rPr>
              <a:t> ~ 9 km</a:t>
            </a:r>
            <a:endParaRPr lang="en-US" dirty="0">
              <a:solidFill>
                <a:srgbClr val="0000CC"/>
              </a:solidFill>
            </a:endParaRPr>
          </a:p>
        </p:txBody>
      </p:sp>
      <p:sp>
        <p:nvSpPr>
          <p:cNvPr id="11" name="TextBox 10"/>
          <p:cNvSpPr txBox="1"/>
          <p:nvPr/>
        </p:nvSpPr>
        <p:spPr>
          <a:xfrm>
            <a:off x="5715000" y="5334000"/>
            <a:ext cx="3276600" cy="1200329"/>
          </a:xfrm>
          <a:prstGeom prst="rect">
            <a:avLst/>
          </a:prstGeom>
          <a:noFill/>
        </p:spPr>
        <p:txBody>
          <a:bodyPr wrap="square" rtlCol="0">
            <a:spAutoFit/>
          </a:bodyPr>
          <a:lstStyle/>
          <a:p>
            <a:r>
              <a:rPr lang="en-US" dirty="0" smtClean="0">
                <a:solidFill>
                  <a:srgbClr val="FF00FF"/>
                </a:solidFill>
              </a:rPr>
              <a:t>Equation of State</a:t>
            </a:r>
          </a:p>
          <a:p>
            <a:r>
              <a:rPr lang="en-US" dirty="0" smtClean="0">
                <a:solidFill>
                  <a:srgbClr val="0000CC"/>
                </a:solidFill>
              </a:rPr>
              <a:t>softening  </a:t>
            </a:r>
            <a:r>
              <a:rPr lang="en-US" dirty="0" err="1" smtClean="0">
                <a:solidFill>
                  <a:srgbClr val="0000CC"/>
                </a:solidFill>
              </a:rPr>
              <a:t>EoS</a:t>
            </a:r>
            <a:r>
              <a:rPr lang="en-US" dirty="0" smtClean="0">
                <a:solidFill>
                  <a:srgbClr val="0000CC"/>
                </a:solidFill>
              </a:rPr>
              <a:t> at </a:t>
            </a:r>
            <a:r>
              <a:rPr lang="en-US" dirty="0" smtClean="0">
                <a:solidFill>
                  <a:srgbClr val="0000CC"/>
                </a:solidFill>
                <a:latin typeface="Symbol" pitchFamily="18" charset="2"/>
              </a:rPr>
              <a:t>r~ 2r</a:t>
            </a:r>
            <a:r>
              <a:rPr lang="en-US" baseline="-25000" dirty="0" smtClean="0">
                <a:solidFill>
                  <a:srgbClr val="0000CC"/>
                </a:solidFill>
                <a:latin typeface="Symbol" pitchFamily="18" charset="2"/>
              </a:rPr>
              <a:t>0</a:t>
            </a:r>
          </a:p>
          <a:p>
            <a:r>
              <a:rPr lang="en-US" dirty="0" smtClean="0">
                <a:solidFill>
                  <a:srgbClr val="0000CC"/>
                </a:solidFill>
              </a:rPr>
              <a:t>stiff </a:t>
            </a:r>
            <a:r>
              <a:rPr lang="en-US" dirty="0" err="1" smtClean="0">
                <a:solidFill>
                  <a:srgbClr val="0000CC"/>
                </a:solidFill>
              </a:rPr>
              <a:t>EoS</a:t>
            </a:r>
            <a:r>
              <a:rPr lang="en-US" dirty="0" smtClean="0">
                <a:solidFill>
                  <a:srgbClr val="0000CC"/>
                </a:solidFill>
              </a:rPr>
              <a:t> at high </a:t>
            </a:r>
            <a:r>
              <a:rPr lang="en-US" dirty="0" smtClean="0">
                <a:solidFill>
                  <a:srgbClr val="0000CC"/>
                </a:solidFill>
                <a:latin typeface="Symbol" pitchFamily="18" charset="2"/>
              </a:rPr>
              <a:t>r</a:t>
            </a:r>
            <a:endParaRPr lang="en-US" baseline="-25000" dirty="0">
              <a:solidFill>
                <a:srgbClr val="0000CC"/>
              </a:solidFill>
            </a:endParaRPr>
          </a:p>
        </p:txBody>
      </p:sp>
      <p:cxnSp>
        <p:nvCxnSpPr>
          <p:cNvPr id="13" name="Straight Arrow Connector 12"/>
          <p:cNvCxnSpPr/>
          <p:nvPr/>
        </p:nvCxnSpPr>
        <p:spPr>
          <a:xfrm>
            <a:off x="6553200" y="3505200"/>
            <a:ext cx="1905000" cy="1295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305800" y="5181600"/>
            <a:ext cx="22860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77200" y="4800600"/>
            <a:ext cx="762000" cy="461665"/>
          </a:xfrm>
          <a:prstGeom prst="rect">
            <a:avLst/>
          </a:prstGeom>
          <a:noFill/>
        </p:spPr>
        <p:txBody>
          <a:bodyPr wrap="square" rtlCol="0">
            <a:spAutoFit/>
          </a:bodyPr>
          <a:lstStyle/>
          <a:p>
            <a:r>
              <a:rPr lang="en-US" dirty="0" smtClean="0">
                <a:solidFill>
                  <a:srgbClr val="FF0000"/>
                </a:solidFill>
              </a:rPr>
              <a:t>HIC</a:t>
            </a:r>
            <a:endParaRPr lang="en-US" dirty="0">
              <a:solidFill>
                <a:srgbClr val="FF0000"/>
              </a:solidFill>
            </a:endParaRPr>
          </a:p>
        </p:txBody>
      </p:sp>
      <p:sp>
        <p:nvSpPr>
          <p:cNvPr id="18" name="Rectangle 17"/>
          <p:cNvSpPr/>
          <p:nvPr/>
        </p:nvSpPr>
        <p:spPr>
          <a:xfrm>
            <a:off x="5638800" y="877669"/>
            <a:ext cx="3352800" cy="646331"/>
          </a:xfrm>
          <a:prstGeom prst="rect">
            <a:avLst/>
          </a:prstGeom>
        </p:spPr>
        <p:txBody>
          <a:bodyPr wrap="square">
            <a:spAutoFit/>
          </a:bodyPr>
          <a:lstStyle/>
          <a:p>
            <a:r>
              <a:rPr lang="en-US" sz="1800" dirty="0" smtClean="0"/>
              <a:t>AV14+UVII </a:t>
            </a:r>
          </a:p>
          <a:p>
            <a:r>
              <a:rPr lang="en-US" sz="1800" dirty="0" err="1" smtClean="0"/>
              <a:t>Wiringa</a:t>
            </a:r>
            <a:r>
              <a:rPr lang="en-US" sz="1800" dirty="0" smtClean="0"/>
              <a:t>, </a:t>
            </a:r>
            <a:r>
              <a:rPr lang="en-US" sz="1800" dirty="0" err="1" smtClean="0"/>
              <a:t>Fiks</a:t>
            </a:r>
            <a:r>
              <a:rPr lang="en-US" sz="1800" dirty="0" smtClean="0"/>
              <a:t>, &amp; </a:t>
            </a:r>
            <a:r>
              <a:rPr lang="en-US" sz="1800" dirty="0" err="1" smtClean="0"/>
              <a:t>Fabrocini</a:t>
            </a:r>
            <a:r>
              <a:rPr lang="en-US" sz="1800" dirty="0" smtClean="0"/>
              <a:t> 1988</a:t>
            </a:r>
            <a:endParaRPr lang="en-US" sz="1800" dirty="0"/>
          </a:p>
        </p:txBody>
      </p:sp>
      <p:sp>
        <p:nvSpPr>
          <p:cNvPr id="20" name="TextBox 19"/>
          <p:cNvSpPr txBox="1"/>
          <p:nvPr/>
        </p:nvSpPr>
        <p:spPr>
          <a:xfrm>
            <a:off x="838200" y="990600"/>
            <a:ext cx="4419600" cy="461665"/>
          </a:xfrm>
          <a:prstGeom prst="rect">
            <a:avLst/>
          </a:prstGeom>
          <a:noFill/>
        </p:spPr>
        <p:txBody>
          <a:bodyPr wrap="square" rtlCol="0">
            <a:spAutoFit/>
          </a:bodyPr>
          <a:lstStyle/>
          <a:p>
            <a:r>
              <a:rPr lang="en-US" dirty="0" smtClean="0"/>
              <a:t>Neutron star (Rutledge, </a:t>
            </a:r>
            <a:r>
              <a:rPr lang="en-US" dirty="0" err="1" smtClean="0"/>
              <a:t>Gulliot</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2" name="Text Box 10"/>
          <p:cNvSpPr txBox="1">
            <a:spLocks noChangeArrowheads="1"/>
          </p:cNvSpPr>
          <p:nvPr/>
        </p:nvSpPr>
        <p:spPr bwMode="auto">
          <a:xfrm>
            <a:off x="723900" y="0"/>
            <a:ext cx="7543800" cy="457200"/>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Constraints on the density dependence of symmetry energy</a:t>
            </a:r>
          </a:p>
        </p:txBody>
      </p:sp>
      <p:sp>
        <p:nvSpPr>
          <p:cNvPr id="105490" name="Rectangle 18"/>
          <p:cNvSpPr>
            <a:spLocks noChangeArrowheads="1"/>
          </p:cNvSpPr>
          <p:nvPr/>
        </p:nvSpPr>
        <p:spPr bwMode="auto">
          <a:xfrm>
            <a:off x="6553200" y="1524000"/>
            <a:ext cx="285750" cy="579438"/>
          </a:xfrm>
          <a:prstGeom prst="rect">
            <a:avLst/>
          </a:prstGeom>
          <a:noFill/>
          <a:ln w="9525">
            <a:noFill/>
            <a:miter lim="800000"/>
            <a:headEnd/>
            <a:tailEnd/>
          </a:ln>
          <a:effectLst/>
        </p:spPr>
        <p:txBody>
          <a:bodyPr wrap="none">
            <a:spAutoFit/>
          </a:bodyPr>
          <a:lstStyle/>
          <a:p>
            <a:pPr>
              <a:spcBef>
                <a:spcPct val="50000"/>
              </a:spcBef>
            </a:pPr>
            <a:r>
              <a:rPr lang="en-US" sz="3200">
                <a:solidFill>
                  <a:srgbClr val="FF0000"/>
                </a:solidFill>
                <a:ea typeface="SimSun" pitchFamily="2" charset="-122"/>
              </a:rPr>
              <a:t> </a:t>
            </a:r>
          </a:p>
        </p:txBody>
      </p:sp>
      <p:pic>
        <p:nvPicPr>
          <p:cNvPr id="59393" name="Picture 1" descr="E_symm_rho_trautmann_HD"/>
          <p:cNvPicPr>
            <a:picLocks noChangeAspect="1" noChangeArrowheads="1"/>
          </p:cNvPicPr>
          <p:nvPr/>
        </p:nvPicPr>
        <p:blipFill>
          <a:blip r:embed="rId2" cstate="print"/>
          <a:srcRect/>
          <a:stretch>
            <a:fillRect/>
          </a:stretch>
        </p:blipFill>
        <p:spPr bwMode="auto">
          <a:xfrm>
            <a:off x="4343400" y="381000"/>
            <a:ext cx="4424884" cy="3781425"/>
          </a:xfrm>
          <a:prstGeom prst="rect">
            <a:avLst/>
          </a:prstGeom>
          <a:noFill/>
          <a:ln w="9525">
            <a:noFill/>
            <a:miter lim="800000"/>
            <a:headEnd/>
            <a:tailEnd/>
          </a:ln>
        </p:spPr>
      </p:pic>
      <p:pic>
        <p:nvPicPr>
          <p:cNvPr id="27" name="Picture 26" descr="b_35_ImQMD_data_cent.jpeg"/>
          <p:cNvPicPr>
            <a:picLocks noChangeAspect="1"/>
          </p:cNvPicPr>
          <p:nvPr/>
        </p:nvPicPr>
        <p:blipFill>
          <a:blip r:embed="rId3" cstate="print"/>
          <a:stretch>
            <a:fillRect/>
          </a:stretch>
        </p:blipFill>
        <p:spPr>
          <a:xfrm rot="16200000">
            <a:off x="597265" y="3331019"/>
            <a:ext cx="3158316" cy="4352846"/>
          </a:xfrm>
          <a:prstGeom prst="rect">
            <a:avLst/>
          </a:prstGeom>
        </p:spPr>
      </p:pic>
      <p:sp>
        <p:nvSpPr>
          <p:cNvPr id="105508" name="Line 36"/>
          <p:cNvSpPr>
            <a:spLocks noChangeShapeType="1"/>
          </p:cNvSpPr>
          <p:nvPr/>
        </p:nvSpPr>
        <p:spPr bwMode="auto">
          <a:xfrm flipV="1">
            <a:off x="3657600" y="2895600"/>
            <a:ext cx="1599652" cy="1757474"/>
          </a:xfrm>
          <a:prstGeom prst="line">
            <a:avLst/>
          </a:prstGeom>
          <a:noFill/>
          <a:ln w="57150">
            <a:solidFill>
              <a:srgbClr val="FF0000"/>
            </a:solidFill>
            <a:round/>
            <a:headEnd/>
            <a:tailEnd type="triangle" w="med" len="med"/>
          </a:ln>
          <a:effectLst/>
        </p:spPr>
        <p:txBody>
          <a:bodyPr/>
          <a:lstStyle/>
          <a:p>
            <a:endParaRPr lang="en-US"/>
          </a:p>
        </p:txBody>
      </p:sp>
      <p:grpSp>
        <p:nvGrpSpPr>
          <p:cNvPr id="3" name="Group 28"/>
          <p:cNvGrpSpPr/>
          <p:nvPr/>
        </p:nvGrpSpPr>
        <p:grpSpPr>
          <a:xfrm>
            <a:off x="0" y="457200"/>
            <a:ext cx="9066215" cy="6324600"/>
            <a:chOff x="0" y="457200"/>
            <a:chExt cx="9066215" cy="6324600"/>
          </a:xfrm>
        </p:grpSpPr>
        <p:grpSp>
          <p:nvGrpSpPr>
            <p:cNvPr id="4" name="Group 27"/>
            <p:cNvGrpSpPr/>
            <p:nvPr/>
          </p:nvGrpSpPr>
          <p:grpSpPr>
            <a:xfrm>
              <a:off x="0" y="457200"/>
              <a:ext cx="9066215" cy="6324600"/>
              <a:chOff x="0" y="457200"/>
              <a:chExt cx="9066215" cy="6324600"/>
            </a:xfrm>
          </p:grpSpPr>
          <p:grpSp>
            <p:nvGrpSpPr>
              <p:cNvPr id="5" name="Group 43"/>
              <p:cNvGrpSpPr>
                <a:grpSpLocks/>
              </p:cNvGrpSpPr>
              <p:nvPr/>
            </p:nvGrpSpPr>
            <p:grpSpPr bwMode="auto">
              <a:xfrm>
                <a:off x="5027614" y="2362200"/>
                <a:ext cx="4038601" cy="4419600"/>
                <a:chOff x="2975" y="1536"/>
                <a:chExt cx="2544" cy="2784"/>
              </a:xfrm>
            </p:grpSpPr>
            <p:sp>
              <p:nvSpPr>
                <p:cNvPr id="20" name="Text Box 41"/>
                <p:cNvSpPr txBox="1">
                  <a:spLocks noChangeArrowheads="1"/>
                </p:cNvSpPr>
                <p:nvPr/>
              </p:nvSpPr>
              <p:spPr bwMode="auto">
                <a:xfrm>
                  <a:off x="5040" y="1536"/>
                  <a:ext cx="288" cy="442"/>
                </a:xfrm>
                <a:prstGeom prst="rect">
                  <a:avLst/>
                </a:prstGeom>
                <a:noFill/>
                <a:ln w="9525">
                  <a:noFill/>
                  <a:miter lim="800000"/>
                  <a:headEnd/>
                  <a:tailEnd/>
                </a:ln>
                <a:effectLst/>
              </p:spPr>
              <p:txBody>
                <a:bodyPr>
                  <a:spAutoFit/>
                </a:bodyPr>
                <a:lstStyle/>
                <a:p>
                  <a:pPr>
                    <a:spcBef>
                      <a:spcPct val="50000"/>
                    </a:spcBef>
                  </a:pPr>
                  <a:endParaRPr lang="en-US" sz="4000" dirty="0">
                    <a:solidFill>
                      <a:schemeClr val="accent2"/>
                    </a:solidFill>
                  </a:endParaRPr>
                </a:p>
              </p:txBody>
            </p:sp>
            <p:grpSp>
              <p:nvGrpSpPr>
                <p:cNvPr id="6" name="Group 12"/>
                <p:cNvGrpSpPr>
                  <a:grpSpLocks/>
                </p:cNvGrpSpPr>
                <p:nvPr/>
              </p:nvGrpSpPr>
              <p:grpSpPr bwMode="auto">
                <a:xfrm>
                  <a:off x="2975" y="2208"/>
                  <a:ext cx="2544" cy="2112"/>
                  <a:chOff x="3264" y="2208"/>
                  <a:chExt cx="2064" cy="2112"/>
                </a:xfrm>
              </p:grpSpPr>
              <p:grpSp>
                <p:nvGrpSpPr>
                  <p:cNvPr id="7" name="Group 5"/>
                  <p:cNvGrpSpPr>
                    <a:grpSpLocks/>
                  </p:cNvGrpSpPr>
                  <p:nvPr/>
                </p:nvGrpSpPr>
                <p:grpSpPr bwMode="auto">
                  <a:xfrm>
                    <a:off x="3264" y="2496"/>
                    <a:ext cx="2064" cy="1824"/>
                    <a:chOff x="2976" y="816"/>
                    <a:chExt cx="2784" cy="2218"/>
                  </a:xfrm>
                </p:grpSpPr>
                <p:pic>
                  <p:nvPicPr>
                    <p:cNvPr id="24" name="Picture 6"/>
                    <p:cNvPicPr>
                      <a:picLocks noChangeAspect="1" noChangeArrowheads="1"/>
                    </p:cNvPicPr>
                    <p:nvPr/>
                  </p:nvPicPr>
                  <p:blipFill>
                    <a:blip r:embed="rId4" cstate="print"/>
                    <a:srcRect/>
                    <a:stretch>
                      <a:fillRect/>
                    </a:stretch>
                  </p:blipFill>
                  <p:spPr bwMode="auto">
                    <a:xfrm>
                      <a:off x="2976" y="816"/>
                      <a:ext cx="2784" cy="2218"/>
                    </a:xfrm>
                    <a:prstGeom prst="rect">
                      <a:avLst/>
                    </a:prstGeom>
                    <a:noFill/>
                    <a:ln w="9525">
                      <a:noFill/>
                      <a:miter lim="800000"/>
                      <a:headEnd/>
                      <a:tailEnd/>
                    </a:ln>
                    <a:effectLst/>
                  </p:spPr>
                </p:pic>
                <p:sp>
                  <p:nvSpPr>
                    <p:cNvPr id="25" name="Text Box 7"/>
                    <p:cNvSpPr txBox="1">
                      <a:spLocks noChangeArrowheads="1"/>
                    </p:cNvSpPr>
                    <p:nvPr/>
                  </p:nvSpPr>
                  <p:spPr bwMode="auto">
                    <a:xfrm>
                      <a:off x="5088" y="863"/>
                      <a:ext cx="625" cy="281"/>
                    </a:xfrm>
                    <a:prstGeom prst="rect">
                      <a:avLst/>
                    </a:prstGeom>
                    <a:noFill/>
                    <a:ln w="9525">
                      <a:noFill/>
                      <a:miter lim="800000"/>
                      <a:headEnd/>
                      <a:tailEnd/>
                    </a:ln>
                    <a:effectLst/>
                  </p:spPr>
                  <p:txBody>
                    <a:bodyPr>
                      <a:spAutoFit/>
                    </a:bodyPr>
                    <a:lstStyle/>
                    <a:p>
                      <a:pPr>
                        <a:spcBef>
                          <a:spcPct val="50000"/>
                        </a:spcBef>
                      </a:pPr>
                      <a:r>
                        <a:rPr lang="en-US" sz="1800"/>
                        <a:t>Au+Au</a:t>
                      </a:r>
                    </a:p>
                  </p:txBody>
                </p:sp>
              </p:grpSp>
              <p:sp>
                <p:nvSpPr>
                  <p:cNvPr id="23" name="Line 11"/>
                  <p:cNvSpPr>
                    <a:spLocks noChangeShapeType="1"/>
                  </p:cNvSpPr>
                  <p:nvPr/>
                </p:nvSpPr>
                <p:spPr bwMode="auto">
                  <a:xfrm flipV="1">
                    <a:off x="4704" y="2208"/>
                    <a:ext cx="274" cy="336"/>
                  </a:xfrm>
                  <a:prstGeom prst="line">
                    <a:avLst/>
                  </a:prstGeom>
                  <a:noFill/>
                  <a:ln w="38100">
                    <a:solidFill>
                      <a:srgbClr val="0000CC"/>
                    </a:solidFill>
                    <a:prstDash val="dash"/>
                    <a:round/>
                    <a:headEnd/>
                    <a:tailEnd type="triangle" w="med" len="med"/>
                  </a:ln>
                  <a:effectLst/>
                </p:spPr>
                <p:txBody>
                  <a:bodyPr/>
                  <a:lstStyle/>
                  <a:p>
                    <a:endParaRPr lang="en-US"/>
                  </a:p>
                </p:txBody>
              </p:sp>
            </p:grpSp>
          </p:grpSp>
          <p:grpSp>
            <p:nvGrpSpPr>
              <p:cNvPr id="8" name="Group 25"/>
              <p:cNvGrpSpPr/>
              <p:nvPr/>
            </p:nvGrpSpPr>
            <p:grpSpPr>
              <a:xfrm>
                <a:off x="0" y="457200"/>
                <a:ext cx="6705600" cy="3178727"/>
                <a:chOff x="0" y="457200"/>
                <a:chExt cx="6705600" cy="3178727"/>
              </a:xfrm>
            </p:grpSpPr>
            <p:grpSp>
              <p:nvGrpSpPr>
                <p:cNvPr id="9" name="Group 25"/>
                <p:cNvGrpSpPr/>
                <p:nvPr/>
              </p:nvGrpSpPr>
              <p:grpSpPr>
                <a:xfrm>
                  <a:off x="0" y="457200"/>
                  <a:ext cx="6705600" cy="3178727"/>
                  <a:chOff x="0" y="457200"/>
                  <a:chExt cx="6705600" cy="3178727"/>
                </a:xfrm>
              </p:grpSpPr>
              <p:pic>
                <p:nvPicPr>
                  <p:cNvPr id="16" name="Picture 15" descr="trautmann.jpg"/>
                  <p:cNvPicPr>
                    <a:picLocks noChangeAspect="1"/>
                  </p:cNvPicPr>
                  <p:nvPr/>
                </p:nvPicPr>
                <p:blipFill>
                  <a:blip r:embed="rId5" cstate="print"/>
                  <a:stretch>
                    <a:fillRect/>
                  </a:stretch>
                </p:blipFill>
                <p:spPr>
                  <a:xfrm>
                    <a:off x="0" y="457200"/>
                    <a:ext cx="4572000" cy="3178727"/>
                  </a:xfrm>
                  <a:prstGeom prst="rect">
                    <a:avLst/>
                  </a:prstGeom>
                </p:spPr>
              </p:pic>
              <p:cxnSp>
                <p:nvCxnSpPr>
                  <p:cNvPr id="18" name="Straight Arrow Connector 17"/>
                  <p:cNvCxnSpPr/>
                  <p:nvPr/>
                </p:nvCxnSpPr>
                <p:spPr>
                  <a:xfrm flipV="1">
                    <a:off x="3962400" y="914400"/>
                    <a:ext cx="2743200" cy="685800"/>
                  </a:xfrm>
                  <a:prstGeom prst="straightConnector1">
                    <a:avLst/>
                  </a:prstGeom>
                  <a:ln>
                    <a:prstDash val="lgDash"/>
                    <a:tailEnd type="arrow"/>
                  </a:ln>
                </p:spPr>
                <p:style>
                  <a:lnRef idx="2">
                    <a:schemeClr val="accent2"/>
                  </a:lnRef>
                  <a:fillRef idx="0">
                    <a:schemeClr val="accent2"/>
                  </a:fillRef>
                  <a:effectRef idx="1">
                    <a:schemeClr val="accent2"/>
                  </a:effectRef>
                  <a:fontRef idx="minor">
                    <a:schemeClr val="tx1"/>
                  </a:fontRef>
                </p:style>
              </p:cxnSp>
            </p:grpSp>
            <p:sp>
              <p:nvSpPr>
                <p:cNvPr id="21" name="Rectangle 20"/>
                <p:cNvSpPr/>
                <p:nvPr/>
              </p:nvSpPr>
              <p:spPr>
                <a:xfrm>
                  <a:off x="1600200" y="2133600"/>
                  <a:ext cx="2183611" cy="461665"/>
                </a:xfrm>
                <a:prstGeom prst="rect">
                  <a:avLst/>
                </a:prstGeom>
                <a:solidFill>
                  <a:schemeClr val="bg1"/>
                </a:solidFill>
              </p:spPr>
              <p:txBody>
                <a:bodyPr wrap="none">
                  <a:spAutoFit/>
                </a:bodyPr>
                <a:lstStyle/>
                <a:p>
                  <a:r>
                    <a:rPr lang="en-US" dirty="0" smtClean="0"/>
                    <a:t> </a:t>
                  </a:r>
                  <a:r>
                    <a:rPr lang="en-US" dirty="0" err="1" smtClean="0">
                      <a:solidFill>
                        <a:srgbClr val="FF00FF"/>
                      </a:solidFill>
                    </a:rPr>
                    <a:t>n,p</a:t>
                  </a:r>
                  <a:r>
                    <a:rPr lang="en-US" dirty="0" smtClean="0">
                      <a:solidFill>
                        <a:srgbClr val="FF00FF"/>
                      </a:solidFill>
                    </a:rPr>
                    <a:t> squeeze-out</a:t>
                  </a:r>
                  <a:endParaRPr lang="en-US" dirty="0">
                    <a:solidFill>
                      <a:srgbClr val="FF00FF"/>
                    </a:solidFill>
                  </a:endParaRPr>
                </a:p>
              </p:txBody>
            </p:sp>
          </p:grpSp>
        </p:grpSp>
        <p:sp>
          <p:nvSpPr>
            <p:cNvPr id="22" name="Rectangle 21"/>
            <p:cNvSpPr/>
            <p:nvPr/>
          </p:nvSpPr>
          <p:spPr>
            <a:xfrm>
              <a:off x="5791200" y="5791200"/>
              <a:ext cx="1550424" cy="461665"/>
            </a:xfrm>
            <a:prstGeom prst="rect">
              <a:avLst/>
            </a:prstGeom>
            <a:solidFill>
              <a:schemeClr val="bg1"/>
            </a:solidFill>
          </p:spPr>
          <p:txBody>
            <a:bodyPr wrap="none">
              <a:spAutoFit/>
            </a:bodyPr>
            <a:lstStyle/>
            <a:p>
              <a:r>
                <a:rPr lang="en-US" dirty="0" smtClean="0">
                  <a:solidFill>
                    <a:srgbClr val="FF00FF"/>
                  </a:solidFill>
                  <a:latin typeface="Symbol" pitchFamily="82" charset="2"/>
                </a:rPr>
                <a:t>p</a:t>
              </a:r>
              <a:r>
                <a:rPr lang="en-US" baseline="30000" dirty="0" smtClean="0">
                  <a:solidFill>
                    <a:srgbClr val="FF00FF"/>
                  </a:solidFill>
                </a:rPr>
                <a:t>+</a:t>
              </a:r>
              <a:r>
                <a:rPr lang="en-US" dirty="0" smtClean="0">
                  <a:solidFill>
                    <a:srgbClr val="FF00FF"/>
                  </a:solidFill>
                </a:rPr>
                <a:t>/</a:t>
              </a:r>
              <a:r>
                <a:rPr lang="en-US" dirty="0" smtClean="0">
                  <a:solidFill>
                    <a:srgbClr val="FF00FF"/>
                  </a:solidFill>
                  <a:latin typeface="Symbol" pitchFamily="82" charset="2"/>
                </a:rPr>
                <a:t>p</a:t>
              </a:r>
              <a:r>
                <a:rPr lang="en-US" baseline="30000" dirty="0" smtClean="0">
                  <a:solidFill>
                    <a:srgbClr val="FF00FF"/>
                  </a:solidFill>
                </a:rPr>
                <a:t>-</a:t>
              </a:r>
              <a:r>
                <a:rPr lang="en-US" dirty="0" smtClean="0">
                  <a:solidFill>
                    <a:srgbClr val="FF00FF"/>
                  </a:solidFill>
                </a:rPr>
                <a:t> ratios</a:t>
              </a:r>
              <a:endParaRPr lang="en-US" dirty="0">
                <a:solidFill>
                  <a:srgbClr val="FF00FF"/>
                </a:solidFill>
              </a:endParaRPr>
            </a:p>
          </p:txBody>
        </p:sp>
      </p:grpSp>
      <p:sp>
        <p:nvSpPr>
          <p:cNvPr id="19" name="Rectangle 18"/>
          <p:cNvSpPr/>
          <p:nvPr/>
        </p:nvSpPr>
        <p:spPr>
          <a:xfrm>
            <a:off x="1371600" y="3733800"/>
            <a:ext cx="2325508" cy="461665"/>
          </a:xfrm>
          <a:prstGeom prst="rect">
            <a:avLst/>
          </a:prstGeom>
        </p:spPr>
        <p:txBody>
          <a:bodyPr wrap="none">
            <a:spAutoFit/>
          </a:bodyPr>
          <a:lstStyle/>
          <a:p>
            <a:r>
              <a:rPr lang="en-US" dirty="0" err="1" smtClean="0">
                <a:solidFill>
                  <a:srgbClr val="FF00FF"/>
                </a:solidFill>
              </a:rPr>
              <a:t>Isospin</a:t>
            </a:r>
            <a:r>
              <a:rPr lang="en-US" dirty="0" smtClean="0">
                <a:solidFill>
                  <a:srgbClr val="FF00FF"/>
                </a:solidFill>
              </a:rPr>
              <a:t> Diffusion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33400"/>
            <a:ext cx="4495800" cy="457200"/>
          </a:xfrm>
          <a:prstGeom prst="rect">
            <a:avLst/>
          </a:prstGeom>
          <a:noFill/>
        </p:spPr>
        <p:txBody>
          <a:bodyPr wrap="square" rtlCol="0">
            <a:spAutoFit/>
          </a:bodyPr>
          <a:lstStyle/>
          <a:p>
            <a:endParaRPr lang="en-US" dirty="0"/>
          </a:p>
        </p:txBody>
      </p:sp>
      <p:sp>
        <p:nvSpPr>
          <p:cNvPr id="4" name="Title 44"/>
          <p:cNvSpPr txBox="1">
            <a:spLocks/>
          </p:cNvSpPr>
          <p:nvPr/>
        </p:nvSpPr>
        <p:spPr>
          <a:xfrm>
            <a:off x="685800" y="762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mj-lt"/>
                <a:ea typeface="+mj-ea"/>
                <a:cs typeface="+mj-cs"/>
              </a:rPr>
              <a:t>Problems</a:t>
            </a:r>
            <a:r>
              <a:rPr kumimoji="0" lang="en-US" sz="3200" b="0" i="0" u="none" strike="noStrike" kern="0" cap="none" spc="0" normalizeH="0" noProof="0" dirty="0" smtClean="0">
                <a:ln>
                  <a:noFill/>
                </a:ln>
                <a:solidFill>
                  <a:srgbClr val="FF0000"/>
                </a:solidFill>
                <a:effectLst/>
                <a:uLnTx/>
                <a:uFillTx/>
                <a:latin typeface="+mj-lt"/>
                <a:ea typeface="+mj-ea"/>
                <a:cs typeface="+mj-cs"/>
              </a:rPr>
              <a:t> at high density</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pic>
        <p:nvPicPr>
          <p:cNvPr id="8" name="Picture 1" descr="E_symm_rho_trautmann_HD"/>
          <p:cNvPicPr>
            <a:picLocks noChangeAspect="1" noChangeArrowheads="1"/>
          </p:cNvPicPr>
          <p:nvPr/>
        </p:nvPicPr>
        <p:blipFill>
          <a:blip r:embed="rId2" cstate="print"/>
          <a:srcRect/>
          <a:stretch>
            <a:fillRect/>
          </a:stretch>
        </p:blipFill>
        <p:spPr bwMode="auto">
          <a:xfrm>
            <a:off x="4343400" y="685800"/>
            <a:ext cx="4424884" cy="3781425"/>
          </a:xfrm>
          <a:prstGeom prst="rect">
            <a:avLst/>
          </a:prstGeom>
          <a:noFill/>
          <a:ln w="9525">
            <a:noFill/>
            <a:miter lim="800000"/>
            <a:headEnd/>
            <a:tailEnd/>
          </a:ln>
        </p:spPr>
      </p:pic>
      <p:pic>
        <p:nvPicPr>
          <p:cNvPr id="397314" name="Picture 2"/>
          <p:cNvPicPr>
            <a:picLocks noChangeAspect="1" noChangeArrowheads="1"/>
          </p:cNvPicPr>
          <p:nvPr/>
        </p:nvPicPr>
        <p:blipFill>
          <a:blip r:embed="rId3" cstate="print"/>
          <a:srcRect/>
          <a:stretch>
            <a:fillRect/>
          </a:stretch>
        </p:blipFill>
        <p:spPr bwMode="auto">
          <a:xfrm>
            <a:off x="609600" y="4495800"/>
            <a:ext cx="7762875" cy="1123950"/>
          </a:xfrm>
          <a:prstGeom prst="rect">
            <a:avLst/>
          </a:prstGeom>
          <a:noFill/>
          <a:ln w="9525">
            <a:noFill/>
            <a:miter lim="800000"/>
            <a:headEnd/>
            <a:tailEnd/>
          </a:ln>
        </p:spPr>
      </p:pic>
      <p:sp>
        <p:nvSpPr>
          <p:cNvPr id="9" name="Rectangle 8"/>
          <p:cNvSpPr/>
          <p:nvPr/>
        </p:nvSpPr>
        <p:spPr>
          <a:xfrm>
            <a:off x="609600" y="4114800"/>
            <a:ext cx="4495800" cy="369332"/>
          </a:xfrm>
          <a:prstGeom prst="rect">
            <a:avLst/>
          </a:prstGeom>
        </p:spPr>
        <p:txBody>
          <a:bodyPr wrap="square">
            <a:spAutoFit/>
          </a:bodyPr>
          <a:lstStyle/>
          <a:p>
            <a:r>
              <a:rPr lang="en-US" sz="1800" dirty="0" err="1" smtClean="0"/>
              <a:t>Antisymmetrized</a:t>
            </a:r>
            <a:r>
              <a:rPr lang="en-US" sz="1800" dirty="0" smtClean="0"/>
              <a:t> Molecular Dynamics (AMD) </a:t>
            </a:r>
            <a:endParaRPr lang="en-US" sz="1800" dirty="0"/>
          </a:p>
        </p:txBody>
      </p:sp>
      <p:sp>
        <p:nvSpPr>
          <p:cNvPr id="10" name="Rectangle 9"/>
          <p:cNvSpPr/>
          <p:nvPr/>
        </p:nvSpPr>
        <p:spPr>
          <a:xfrm rot="16200000">
            <a:off x="-517507" y="5296376"/>
            <a:ext cx="1590500" cy="707886"/>
          </a:xfrm>
          <a:prstGeom prst="rect">
            <a:avLst/>
          </a:prstGeom>
        </p:spPr>
        <p:txBody>
          <a:bodyPr wrap="none">
            <a:spAutoFit/>
          </a:bodyPr>
          <a:lstStyle/>
          <a:p>
            <a:r>
              <a:rPr lang="en-US" sz="2000" dirty="0" err="1" smtClean="0"/>
              <a:t>Xe</a:t>
            </a:r>
            <a:r>
              <a:rPr lang="en-US" sz="2000" dirty="0" smtClean="0"/>
              <a:t> + </a:t>
            </a:r>
            <a:r>
              <a:rPr lang="en-US" sz="2000" dirty="0" err="1" smtClean="0"/>
              <a:t>Sn</a:t>
            </a:r>
            <a:r>
              <a:rPr lang="en-US" sz="2000" dirty="0" smtClean="0"/>
              <a:t>; </a:t>
            </a:r>
          </a:p>
          <a:p>
            <a:r>
              <a:rPr lang="en-US" sz="2000" dirty="0" smtClean="0"/>
              <a:t>E/A=50 </a:t>
            </a:r>
            <a:r>
              <a:rPr lang="en-US" sz="2000" dirty="0" err="1" smtClean="0"/>
              <a:t>MeV</a:t>
            </a:r>
            <a:endParaRPr lang="en-US" sz="2000" dirty="0"/>
          </a:p>
        </p:txBody>
      </p:sp>
      <p:grpSp>
        <p:nvGrpSpPr>
          <p:cNvPr id="15" name="Group 14"/>
          <p:cNvGrpSpPr/>
          <p:nvPr/>
        </p:nvGrpSpPr>
        <p:grpSpPr>
          <a:xfrm>
            <a:off x="609600" y="5734050"/>
            <a:ext cx="7753350" cy="1123950"/>
            <a:chOff x="609600" y="5734050"/>
            <a:chExt cx="7753350" cy="1123950"/>
          </a:xfrm>
        </p:grpSpPr>
        <p:pic>
          <p:nvPicPr>
            <p:cNvPr id="397315" name="Picture 3"/>
            <p:cNvPicPr>
              <a:picLocks noChangeAspect="1" noChangeArrowheads="1"/>
            </p:cNvPicPr>
            <p:nvPr/>
          </p:nvPicPr>
          <p:blipFill>
            <a:blip r:embed="rId4" cstate="print"/>
            <a:srcRect/>
            <a:stretch>
              <a:fillRect/>
            </a:stretch>
          </p:blipFill>
          <p:spPr bwMode="auto">
            <a:xfrm>
              <a:off x="609600" y="5734050"/>
              <a:ext cx="7753350" cy="1123950"/>
            </a:xfrm>
            <a:prstGeom prst="rect">
              <a:avLst/>
            </a:prstGeom>
            <a:noFill/>
            <a:ln w="9525">
              <a:noFill/>
              <a:miter lim="800000"/>
              <a:headEnd/>
              <a:tailEnd/>
            </a:ln>
          </p:spPr>
        </p:pic>
        <p:sp>
          <p:nvSpPr>
            <p:cNvPr id="11" name="Rectangle 10"/>
            <p:cNvSpPr/>
            <p:nvPr/>
          </p:nvSpPr>
          <p:spPr>
            <a:xfrm>
              <a:off x="684583" y="6488668"/>
              <a:ext cx="2515817" cy="369332"/>
            </a:xfrm>
            <a:prstGeom prst="rect">
              <a:avLst/>
            </a:prstGeom>
          </p:spPr>
          <p:txBody>
            <a:bodyPr wrap="none">
              <a:spAutoFit/>
            </a:bodyPr>
            <a:lstStyle/>
            <a:p>
              <a:r>
                <a:rPr lang="en-US" sz="1800" dirty="0" smtClean="0">
                  <a:solidFill>
                    <a:schemeClr val="bg1"/>
                  </a:solidFill>
                </a:rPr>
                <a:t>With cluster correlations </a:t>
              </a:r>
              <a:endParaRPr lang="en-US" sz="1800" dirty="0">
                <a:solidFill>
                  <a:schemeClr val="bg1"/>
                </a:solidFill>
              </a:endParaRPr>
            </a:p>
          </p:txBody>
        </p:sp>
      </p:grpSp>
      <p:sp>
        <p:nvSpPr>
          <p:cNvPr id="12" name="Rectangle 11"/>
          <p:cNvSpPr/>
          <p:nvPr/>
        </p:nvSpPr>
        <p:spPr>
          <a:xfrm>
            <a:off x="609600" y="4419600"/>
            <a:ext cx="2810769" cy="369332"/>
          </a:xfrm>
          <a:prstGeom prst="rect">
            <a:avLst/>
          </a:prstGeom>
        </p:spPr>
        <p:txBody>
          <a:bodyPr wrap="none">
            <a:spAutoFit/>
          </a:bodyPr>
          <a:lstStyle/>
          <a:p>
            <a:r>
              <a:rPr lang="en-US" sz="1800" dirty="0" smtClean="0">
                <a:solidFill>
                  <a:schemeClr val="bg1"/>
                </a:solidFill>
              </a:rPr>
              <a:t>Without cluster correlations </a:t>
            </a:r>
            <a:endParaRPr lang="en-US" sz="1800" dirty="0">
              <a:solidFill>
                <a:schemeClr val="bg1"/>
              </a:solidFill>
            </a:endParaRPr>
          </a:p>
        </p:txBody>
      </p:sp>
      <p:sp>
        <p:nvSpPr>
          <p:cNvPr id="13" name="TextBox 12"/>
          <p:cNvSpPr txBox="1"/>
          <p:nvPr/>
        </p:nvSpPr>
        <p:spPr>
          <a:xfrm>
            <a:off x="152400" y="685800"/>
            <a:ext cx="3962400" cy="3785652"/>
          </a:xfrm>
          <a:prstGeom prst="rect">
            <a:avLst/>
          </a:prstGeom>
          <a:noFill/>
        </p:spPr>
        <p:txBody>
          <a:bodyPr wrap="square" rtlCol="0">
            <a:spAutoFit/>
          </a:bodyPr>
          <a:lstStyle/>
          <a:p>
            <a:r>
              <a:rPr lang="en-US" sz="2000" dirty="0" smtClean="0">
                <a:solidFill>
                  <a:srgbClr val="0000CC"/>
                </a:solidFill>
              </a:rPr>
              <a:t>Transport Model:</a:t>
            </a:r>
          </a:p>
          <a:p>
            <a:endParaRPr lang="en-US" sz="2000" dirty="0" smtClean="0">
              <a:solidFill>
                <a:srgbClr val="0000CC"/>
              </a:solidFill>
            </a:endParaRPr>
          </a:p>
          <a:p>
            <a:pPr>
              <a:buFont typeface="Arial" pitchFamily="34" charset="0"/>
              <a:buChar char="•"/>
            </a:pPr>
            <a:r>
              <a:rPr lang="en-US" sz="2000" dirty="0" smtClean="0">
                <a:solidFill>
                  <a:srgbClr val="0000CC"/>
                </a:solidFill>
              </a:rPr>
              <a:t>Different codes/models predict  different outcomes (flow vs. </a:t>
            </a:r>
            <a:r>
              <a:rPr lang="en-US" sz="2000" dirty="0" err="1" smtClean="0">
                <a:solidFill>
                  <a:srgbClr val="0000CC"/>
                </a:solidFill>
              </a:rPr>
              <a:t>pions</a:t>
            </a:r>
            <a:r>
              <a:rPr lang="en-US" sz="2000" dirty="0" smtClean="0">
                <a:solidFill>
                  <a:srgbClr val="0000CC"/>
                </a:solidFill>
              </a:rPr>
              <a:t> </a:t>
            </a:r>
            <a:r>
              <a:rPr lang="en-US" sz="2000" dirty="0" smtClean="0">
                <a:solidFill>
                  <a:srgbClr val="0000CC"/>
                </a:solidFill>
                <a:sym typeface="Wingdings" pitchFamily="2" charset="2"/>
              </a:rPr>
              <a:t>stiff </a:t>
            </a:r>
            <a:r>
              <a:rPr lang="en-US" sz="2000" dirty="0" err="1" smtClean="0">
                <a:solidFill>
                  <a:srgbClr val="0000CC"/>
                </a:solidFill>
                <a:sym typeface="Wingdings" pitchFamily="2" charset="2"/>
              </a:rPr>
              <a:t>vs</a:t>
            </a:r>
            <a:r>
              <a:rPr lang="en-US" sz="2000" dirty="0" smtClean="0">
                <a:solidFill>
                  <a:srgbClr val="0000CC"/>
                </a:solidFill>
                <a:sym typeface="Wingdings" pitchFamily="2" charset="2"/>
              </a:rPr>
              <a:t> super-soft)</a:t>
            </a:r>
            <a:endParaRPr lang="en-US" sz="2000" dirty="0" smtClean="0">
              <a:solidFill>
                <a:srgbClr val="0000CC"/>
              </a:solidFill>
            </a:endParaRPr>
          </a:p>
          <a:p>
            <a:pPr>
              <a:buFont typeface="Arial" pitchFamily="34" charset="0"/>
              <a:buChar char="•"/>
            </a:pPr>
            <a:r>
              <a:rPr lang="en-US" sz="2000" dirty="0" smtClean="0">
                <a:solidFill>
                  <a:srgbClr val="0000CC"/>
                </a:solidFill>
              </a:rPr>
              <a:t>Transport input parameters need to be better determined</a:t>
            </a:r>
          </a:p>
          <a:p>
            <a:pPr>
              <a:buFont typeface="Arial" pitchFamily="34" charset="0"/>
              <a:buChar char="•"/>
            </a:pPr>
            <a:r>
              <a:rPr lang="en-US" sz="2000" dirty="0" smtClean="0">
                <a:solidFill>
                  <a:srgbClr val="0000CC"/>
                </a:solidFill>
              </a:rPr>
              <a:t>Cluster formation affects reaction dynamics (and the observables)</a:t>
            </a:r>
          </a:p>
          <a:p>
            <a:endParaRPr lang="en-US" sz="2000" dirty="0" smtClean="0">
              <a:solidFill>
                <a:srgbClr val="0000CC"/>
              </a:solidFill>
            </a:endParaRPr>
          </a:p>
          <a:p>
            <a:r>
              <a:rPr lang="en-US" sz="2000" dirty="0" smtClean="0">
                <a:solidFill>
                  <a:srgbClr val="0000CC"/>
                </a:solidFill>
              </a:rPr>
              <a:t>Problems also exists in LE</a:t>
            </a:r>
          </a:p>
          <a:p>
            <a:endParaRPr lang="en-US" sz="2000" dirty="0" smtClean="0">
              <a:solidFill>
                <a:srgbClr val="0000CC"/>
              </a:solidFill>
            </a:endParaRPr>
          </a:p>
        </p:txBody>
      </p:sp>
      <p:sp>
        <p:nvSpPr>
          <p:cNvPr id="14" name="TextBox 13"/>
          <p:cNvSpPr txBox="1"/>
          <p:nvPr/>
        </p:nvSpPr>
        <p:spPr>
          <a:xfrm>
            <a:off x="8305800" y="5715000"/>
            <a:ext cx="838200" cy="830997"/>
          </a:xfrm>
          <a:prstGeom prst="rect">
            <a:avLst/>
          </a:prstGeom>
          <a:noFill/>
        </p:spPr>
        <p:txBody>
          <a:bodyPr wrap="square" rtlCol="0">
            <a:spAutoFit/>
          </a:bodyPr>
          <a:lstStyle/>
          <a:p>
            <a:r>
              <a:rPr lang="en-US" sz="1200" dirty="0" smtClean="0"/>
              <a:t>Akira </a:t>
            </a:r>
          </a:p>
          <a:p>
            <a:r>
              <a:rPr lang="en-US" sz="1200" dirty="0" smtClean="0"/>
              <a:t>Ono</a:t>
            </a:r>
          </a:p>
          <a:p>
            <a:r>
              <a:rPr lang="en-US" sz="1200" dirty="0" smtClean="0"/>
              <a:t>NuSYM11</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33400"/>
            <a:ext cx="4495800" cy="457200"/>
          </a:xfrm>
          <a:prstGeom prst="rect">
            <a:avLst/>
          </a:prstGeom>
          <a:noFill/>
        </p:spPr>
        <p:txBody>
          <a:bodyPr wrap="square" rtlCol="0">
            <a:spAutoFit/>
          </a:bodyPr>
          <a:lstStyle/>
          <a:p>
            <a:endParaRPr lang="en-US" dirty="0"/>
          </a:p>
        </p:txBody>
      </p:sp>
      <p:sp>
        <p:nvSpPr>
          <p:cNvPr id="4" name="Title 44"/>
          <p:cNvSpPr txBox="1">
            <a:spLocks/>
          </p:cNvSpPr>
          <p:nvPr/>
        </p:nvSpPr>
        <p:spPr>
          <a:xfrm>
            <a:off x="685800" y="762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0000"/>
                </a:solidFill>
                <a:effectLst/>
                <a:uLnTx/>
                <a:uFillTx/>
                <a:latin typeface="+mj-lt"/>
                <a:ea typeface="+mj-ea"/>
                <a:cs typeface="+mj-cs"/>
              </a:rPr>
              <a:t>A Way Forward</a:t>
            </a:r>
            <a:r>
              <a:rPr kumimoji="0" lang="en-US" sz="3200" b="0" i="0" u="none" strike="noStrike" kern="0" cap="none" spc="0" normalizeH="0" noProof="0" dirty="0" smtClean="0">
                <a:ln>
                  <a:noFill/>
                </a:ln>
                <a:solidFill>
                  <a:srgbClr val="FF0000"/>
                </a:solidFill>
                <a:effectLst/>
                <a:uLnTx/>
                <a:uFillTx/>
                <a:latin typeface="+mj-lt"/>
                <a:ea typeface="+mj-ea"/>
                <a:cs typeface="+mj-cs"/>
              </a:rPr>
              <a:t> – Transport models</a:t>
            </a:r>
            <a:endParaRPr kumimoji="0" lang="en-US" sz="3200" b="0" i="0" u="none" strike="noStrike" kern="0" cap="none" spc="0" normalizeH="0" baseline="0" noProof="0" dirty="0">
              <a:ln>
                <a:noFill/>
              </a:ln>
              <a:solidFill>
                <a:srgbClr val="FF0000"/>
              </a:solidFill>
              <a:effectLst/>
              <a:uLnTx/>
              <a:uFillTx/>
              <a:latin typeface="+mj-lt"/>
              <a:ea typeface="+mj-ea"/>
              <a:cs typeface="+mj-cs"/>
            </a:endParaRPr>
          </a:p>
        </p:txBody>
      </p:sp>
      <p:sp>
        <p:nvSpPr>
          <p:cNvPr id="7" name="TextBox 6"/>
          <p:cNvSpPr txBox="1"/>
          <p:nvPr/>
        </p:nvSpPr>
        <p:spPr>
          <a:xfrm>
            <a:off x="152400" y="685800"/>
            <a:ext cx="3962400" cy="3785652"/>
          </a:xfrm>
          <a:prstGeom prst="rect">
            <a:avLst/>
          </a:prstGeom>
          <a:noFill/>
        </p:spPr>
        <p:txBody>
          <a:bodyPr wrap="square" rtlCol="0">
            <a:spAutoFit/>
          </a:bodyPr>
          <a:lstStyle/>
          <a:p>
            <a:r>
              <a:rPr lang="en-US" sz="2000" dirty="0" smtClean="0">
                <a:solidFill>
                  <a:srgbClr val="0000CC"/>
                </a:solidFill>
              </a:rPr>
              <a:t>Transport Model:</a:t>
            </a:r>
          </a:p>
          <a:p>
            <a:endParaRPr lang="en-US" sz="2000" dirty="0" smtClean="0">
              <a:solidFill>
                <a:srgbClr val="0000CC"/>
              </a:solidFill>
            </a:endParaRPr>
          </a:p>
          <a:p>
            <a:pPr>
              <a:buFont typeface="Arial" pitchFamily="34" charset="0"/>
              <a:buChar char="•"/>
            </a:pPr>
            <a:r>
              <a:rPr lang="en-US" sz="2000" dirty="0" smtClean="0">
                <a:solidFill>
                  <a:srgbClr val="0000CC"/>
                </a:solidFill>
              </a:rPr>
              <a:t>Different codes/models predict  different outcomes (</a:t>
            </a:r>
            <a:r>
              <a:rPr lang="en-US" sz="2000" dirty="0" err="1" smtClean="0">
                <a:solidFill>
                  <a:srgbClr val="0000CC"/>
                </a:solidFill>
              </a:rPr>
              <a:t>pion</a:t>
            </a:r>
            <a:r>
              <a:rPr lang="en-US" sz="2000" dirty="0" smtClean="0">
                <a:solidFill>
                  <a:srgbClr val="0000CC"/>
                </a:solidFill>
              </a:rPr>
              <a:t> vs. </a:t>
            </a:r>
            <a:r>
              <a:rPr lang="en-US" sz="2000" dirty="0" err="1" smtClean="0">
                <a:solidFill>
                  <a:srgbClr val="0000CC"/>
                </a:solidFill>
              </a:rPr>
              <a:t>flow</a:t>
            </a:r>
            <a:r>
              <a:rPr lang="en-US" sz="2000" dirty="0" err="1" smtClean="0">
                <a:solidFill>
                  <a:srgbClr val="0000CC"/>
                </a:solidFill>
                <a:sym typeface="Wingdings" pitchFamily="2" charset="2"/>
              </a:rPr>
              <a:t>stiff</a:t>
            </a:r>
            <a:r>
              <a:rPr lang="en-US" sz="2000" dirty="0" smtClean="0">
                <a:solidFill>
                  <a:srgbClr val="0000CC"/>
                </a:solidFill>
                <a:sym typeface="Wingdings" pitchFamily="2" charset="2"/>
              </a:rPr>
              <a:t> </a:t>
            </a:r>
            <a:r>
              <a:rPr lang="en-US" sz="2000" dirty="0" err="1" smtClean="0">
                <a:solidFill>
                  <a:srgbClr val="0000CC"/>
                </a:solidFill>
                <a:sym typeface="Wingdings" pitchFamily="2" charset="2"/>
              </a:rPr>
              <a:t>vs</a:t>
            </a:r>
            <a:r>
              <a:rPr lang="en-US" sz="2000" dirty="0" smtClean="0">
                <a:solidFill>
                  <a:srgbClr val="0000CC"/>
                </a:solidFill>
                <a:sym typeface="Wingdings" pitchFamily="2" charset="2"/>
              </a:rPr>
              <a:t> super-soft)</a:t>
            </a:r>
            <a:endParaRPr lang="en-US" sz="2000" dirty="0" smtClean="0">
              <a:solidFill>
                <a:srgbClr val="0000CC"/>
              </a:solidFill>
            </a:endParaRPr>
          </a:p>
          <a:p>
            <a:pPr>
              <a:buFont typeface="Arial" pitchFamily="34" charset="0"/>
              <a:buChar char="•"/>
            </a:pPr>
            <a:r>
              <a:rPr lang="en-US" sz="2000" dirty="0" smtClean="0">
                <a:solidFill>
                  <a:srgbClr val="0000CC"/>
                </a:solidFill>
              </a:rPr>
              <a:t>Transport input parameters need to be better determined</a:t>
            </a:r>
          </a:p>
          <a:p>
            <a:pPr>
              <a:buFont typeface="Arial" pitchFamily="34" charset="0"/>
              <a:buChar char="•"/>
            </a:pPr>
            <a:r>
              <a:rPr lang="en-US" sz="2000" dirty="0" smtClean="0">
                <a:solidFill>
                  <a:srgbClr val="0000CC"/>
                </a:solidFill>
              </a:rPr>
              <a:t>Cluster formation affects reaction dynamics (and the observables)</a:t>
            </a:r>
          </a:p>
          <a:p>
            <a:endParaRPr lang="en-US" sz="2000" dirty="0" smtClean="0">
              <a:solidFill>
                <a:srgbClr val="0000CC"/>
              </a:solidFill>
            </a:endParaRPr>
          </a:p>
          <a:p>
            <a:r>
              <a:rPr lang="en-US" sz="2000" dirty="0" smtClean="0">
                <a:solidFill>
                  <a:srgbClr val="0000CC"/>
                </a:solidFill>
              </a:rPr>
              <a:t>Problems also exists in LE</a:t>
            </a:r>
          </a:p>
          <a:p>
            <a:endParaRPr lang="en-US" sz="2000" dirty="0" smtClean="0">
              <a:solidFill>
                <a:srgbClr val="0000CC"/>
              </a:solidFill>
            </a:endParaRPr>
          </a:p>
        </p:txBody>
      </p:sp>
      <p:pic>
        <p:nvPicPr>
          <p:cNvPr id="397314" name="Picture 2"/>
          <p:cNvPicPr>
            <a:picLocks noChangeAspect="1" noChangeArrowheads="1"/>
          </p:cNvPicPr>
          <p:nvPr/>
        </p:nvPicPr>
        <p:blipFill>
          <a:blip r:embed="rId2" cstate="print"/>
          <a:srcRect/>
          <a:stretch>
            <a:fillRect/>
          </a:stretch>
        </p:blipFill>
        <p:spPr bwMode="auto">
          <a:xfrm>
            <a:off x="609600" y="4495800"/>
            <a:ext cx="7762875" cy="1123950"/>
          </a:xfrm>
          <a:prstGeom prst="rect">
            <a:avLst/>
          </a:prstGeom>
          <a:noFill/>
          <a:ln w="9525">
            <a:noFill/>
            <a:miter lim="800000"/>
            <a:headEnd/>
            <a:tailEnd/>
          </a:ln>
        </p:spPr>
      </p:pic>
      <p:pic>
        <p:nvPicPr>
          <p:cNvPr id="397315" name="Picture 3"/>
          <p:cNvPicPr>
            <a:picLocks noChangeAspect="1" noChangeArrowheads="1"/>
          </p:cNvPicPr>
          <p:nvPr/>
        </p:nvPicPr>
        <p:blipFill>
          <a:blip r:embed="rId3" cstate="print"/>
          <a:srcRect/>
          <a:stretch>
            <a:fillRect/>
          </a:stretch>
        </p:blipFill>
        <p:spPr bwMode="auto">
          <a:xfrm>
            <a:off x="609600" y="5734050"/>
            <a:ext cx="7753350" cy="1123950"/>
          </a:xfrm>
          <a:prstGeom prst="rect">
            <a:avLst/>
          </a:prstGeom>
          <a:noFill/>
          <a:ln w="9525">
            <a:noFill/>
            <a:miter lim="800000"/>
            <a:headEnd/>
            <a:tailEnd/>
          </a:ln>
        </p:spPr>
      </p:pic>
      <p:sp>
        <p:nvSpPr>
          <p:cNvPr id="9" name="Rectangle 8"/>
          <p:cNvSpPr/>
          <p:nvPr/>
        </p:nvSpPr>
        <p:spPr>
          <a:xfrm>
            <a:off x="609600" y="4114800"/>
            <a:ext cx="4495800" cy="369332"/>
          </a:xfrm>
          <a:prstGeom prst="rect">
            <a:avLst/>
          </a:prstGeom>
        </p:spPr>
        <p:txBody>
          <a:bodyPr wrap="square">
            <a:spAutoFit/>
          </a:bodyPr>
          <a:lstStyle/>
          <a:p>
            <a:r>
              <a:rPr lang="en-US" sz="1800" dirty="0" err="1" smtClean="0"/>
              <a:t>Antisymmetrized</a:t>
            </a:r>
            <a:r>
              <a:rPr lang="en-US" sz="1800" dirty="0" smtClean="0"/>
              <a:t> Molecular Dynamics (AMD)</a:t>
            </a:r>
            <a:endParaRPr lang="en-US" sz="1800" dirty="0"/>
          </a:p>
        </p:txBody>
      </p:sp>
      <p:sp>
        <p:nvSpPr>
          <p:cNvPr id="10" name="Rectangle 9"/>
          <p:cNvSpPr/>
          <p:nvPr/>
        </p:nvSpPr>
        <p:spPr>
          <a:xfrm rot="16200000">
            <a:off x="-517507" y="5296376"/>
            <a:ext cx="1590500" cy="707886"/>
          </a:xfrm>
          <a:prstGeom prst="rect">
            <a:avLst/>
          </a:prstGeom>
        </p:spPr>
        <p:txBody>
          <a:bodyPr wrap="none">
            <a:spAutoFit/>
          </a:bodyPr>
          <a:lstStyle/>
          <a:p>
            <a:r>
              <a:rPr lang="en-US" sz="2000" dirty="0" err="1" smtClean="0"/>
              <a:t>Xe</a:t>
            </a:r>
            <a:r>
              <a:rPr lang="en-US" sz="2000" dirty="0" smtClean="0"/>
              <a:t> + </a:t>
            </a:r>
            <a:r>
              <a:rPr lang="en-US" sz="2000" dirty="0" err="1" smtClean="0"/>
              <a:t>Sn</a:t>
            </a:r>
            <a:r>
              <a:rPr lang="en-US" sz="2000" dirty="0" smtClean="0"/>
              <a:t>; </a:t>
            </a:r>
          </a:p>
          <a:p>
            <a:r>
              <a:rPr lang="en-US" sz="2000" dirty="0" smtClean="0"/>
              <a:t>E/A=50 </a:t>
            </a:r>
            <a:r>
              <a:rPr lang="en-US" sz="2000" dirty="0" err="1" smtClean="0"/>
              <a:t>MeV</a:t>
            </a:r>
            <a:endParaRPr lang="en-US" sz="2000" dirty="0"/>
          </a:p>
        </p:txBody>
      </p:sp>
      <p:sp>
        <p:nvSpPr>
          <p:cNvPr id="11" name="Rectangle 10"/>
          <p:cNvSpPr/>
          <p:nvPr/>
        </p:nvSpPr>
        <p:spPr>
          <a:xfrm>
            <a:off x="684583" y="6488668"/>
            <a:ext cx="2515817" cy="369332"/>
          </a:xfrm>
          <a:prstGeom prst="rect">
            <a:avLst/>
          </a:prstGeom>
        </p:spPr>
        <p:txBody>
          <a:bodyPr wrap="none">
            <a:spAutoFit/>
          </a:bodyPr>
          <a:lstStyle/>
          <a:p>
            <a:r>
              <a:rPr lang="en-US" sz="1800" dirty="0" smtClean="0">
                <a:solidFill>
                  <a:schemeClr val="bg1"/>
                </a:solidFill>
              </a:rPr>
              <a:t>With cluster correlations </a:t>
            </a:r>
            <a:endParaRPr lang="en-US" sz="1800" dirty="0">
              <a:solidFill>
                <a:schemeClr val="bg1"/>
              </a:solidFill>
            </a:endParaRPr>
          </a:p>
        </p:txBody>
      </p:sp>
      <p:sp>
        <p:nvSpPr>
          <p:cNvPr id="12" name="Rectangle 11"/>
          <p:cNvSpPr/>
          <p:nvPr/>
        </p:nvSpPr>
        <p:spPr>
          <a:xfrm>
            <a:off x="609600" y="4419600"/>
            <a:ext cx="2810769" cy="369332"/>
          </a:xfrm>
          <a:prstGeom prst="rect">
            <a:avLst/>
          </a:prstGeom>
        </p:spPr>
        <p:txBody>
          <a:bodyPr wrap="none">
            <a:spAutoFit/>
          </a:bodyPr>
          <a:lstStyle/>
          <a:p>
            <a:r>
              <a:rPr lang="en-US" sz="1800" dirty="0" smtClean="0">
                <a:solidFill>
                  <a:schemeClr val="bg1"/>
                </a:solidFill>
              </a:rPr>
              <a:t>Without cluster correlations </a:t>
            </a:r>
            <a:endParaRPr lang="en-US" sz="1800" dirty="0">
              <a:solidFill>
                <a:schemeClr val="bg1"/>
              </a:solidFill>
            </a:endParaRPr>
          </a:p>
        </p:txBody>
      </p:sp>
      <p:sp>
        <p:nvSpPr>
          <p:cNvPr id="13" name="Rectangle 12"/>
          <p:cNvSpPr/>
          <p:nvPr/>
        </p:nvSpPr>
        <p:spPr>
          <a:xfrm>
            <a:off x="4572000" y="609600"/>
            <a:ext cx="4267200" cy="3477875"/>
          </a:xfrm>
          <a:prstGeom prst="rect">
            <a:avLst/>
          </a:prstGeom>
        </p:spPr>
        <p:txBody>
          <a:bodyPr wrap="square">
            <a:spAutoFit/>
          </a:bodyPr>
          <a:lstStyle/>
          <a:p>
            <a:r>
              <a:rPr lang="en-US" sz="2000" dirty="0" smtClean="0">
                <a:solidFill>
                  <a:srgbClr val="FF00FF"/>
                </a:solidFill>
              </a:rPr>
              <a:t>Transport workshop  (China) :</a:t>
            </a:r>
          </a:p>
          <a:p>
            <a:endParaRPr lang="en-US" sz="2000" dirty="0" smtClean="0">
              <a:solidFill>
                <a:srgbClr val="FF00FF"/>
              </a:solidFill>
            </a:endParaRPr>
          </a:p>
          <a:p>
            <a:pPr>
              <a:buFont typeface="Arial" pitchFamily="34" charset="0"/>
              <a:buChar char="•"/>
            </a:pPr>
            <a:r>
              <a:rPr lang="en-US" sz="2000" dirty="0" smtClean="0">
                <a:solidFill>
                  <a:srgbClr val="FF00FF"/>
                </a:solidFill>
              </a:rPr>
              <a:t>Comparison of codes – clarify the differences between versions of codes</a:t>
            </a:r>
          </a:p>
          <a:p>
            <a:pPr>
              <a:buFont typeface="Arial" pitchFamily="34" charset="0"/>
              <a:buChar char="•"/>
            </a:pPr>
            <a:r>
              <a:rPr lang="en-US" sz="2000" dirty="0" smtClean="0">
                <a:solidFill>
                  <a:srgbClr val="FF00FF"/>
                </a:solidFill>
              </a:rPr>
              <a:t>Comparison of models</a:t>
            </a:r>
          </a:p>
          <a:p>
            <a:pPr>
              <a:buFont typeface="Arial" pitchFamily="34" charset="0"/>
              <a:buChar char="•"/>
            </a:pPr>
            <a:r>
              <a:rPr lang="en-US" sz="2000" dirty="0" smtClean="0">
                <a:solidFill>
                  <a:srgbClr val="FF00FF"/>
                </a:solidFill>
              </a:rPr>
              <a:t>Effects of transport input parameters should be studied systematically</a:t>
            </a:r>
          </a:p>
          <a:p>
            <a:pPr>
              <a:buFont typeface="Arial" pitchFamily="34" charset="0"/>
              <a:buChar char="•"/>
            </a:pPr>
            <a:r>
              <a:rPr lang="en-US" sz="2000" dirty="0" smtClean="0">
                <a:solidFill>
                  <a:srgbClr val="FF00FF"/>
                </a:solidFill>
              </a:rPr>
              <a:t>Establishment of benchmark tests and benchmark data</a:t>
            </a:r>
          </a:p>
          <a:p>
            <a:pPr>
              <a:buFont typeface="Arial" pitchFamily="34" charset="0"/>
              <a:buChar char="•"/>
            </a:pPr>
            <a:r>
              <a:rPr lang="en-US" sz="2000" dirty="0" smtClean="0">
                <a:solidFill>
                  <a:srgbClr val="FF00FF"/>
                </a:solidFill>
              </a:rPr>
              <a:t>Implementation of better cluster formation in transport models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print"/>
          <a:srcRect/>
          <a:stretch>
            <a:fillRect/>
          </a:stretch>
        </p:blipFill>
        <p:spPr bwMode="auto">
          <a:xfrm>
            <a:off x="533400" y="1752600"/>
            <a:ext cx="3429000" cy="2458527"/>
          </a:xfrm>
          <a:prstGeom prst="rect">
            <a:avLst/>
          </a:prstGeom>
          <a:noFill/>
          <a:ln w="9525">
            <a:noFill/>
            <a:miter lim="800000"/>
            <a:headEnd/>
            <a:tailEnd/>
          </a:ln>
          <a:effectLst/>
        </p:spPr>
      </p:pic>
      <p:sp>
        <p:nvSpPr>
          <p:cNvPr id="3" name="TextBox 2"/>
          <p:cNvSpPr txBox="1"/>
          <p:nvPr/>
        </p:nvSpPr>
        <p:spPr>
          <a:xfrm>
            <a:off x="2514600" y="533400"/>
            <a:ext cx="4495800" cy="457200"/>
          </a:xfrm>
          <a:prstGeom prst="rect">
            <a:avLst/>
          </a:prstGeom>
          <a:noFill/>
        </p:spPr>
        <p:txBody>
          <a:bodyPr wrap="square" rtlCol="0">
            <a:spAutoFit/>
          </a:bodyPr>
          <a:lstStyle/>
          <a:p>
            <a:endParaRPr lang="en-US" dirty="0"/>
          </a:p>
        </p:txBody>
      </p:sp>
      <p:sp>
        <p:nvSpPr>
          <p:cNvPr id="4" name="Title 44"/>
          <p:cNvSpPr txBox="1">
            <a:spLocks/>
          </p:cNvSpPr>
          <p:nvPr/>
        </p:nvSpPr>
        <p:spPr>
          <a:xfrm>
            <a:off x="685800" y="76200"/>
            <a:ext cx="7772400" cy="685800"/>
          </a:xfrm>
          <a:prstGeom prst="rect">
            <a:avLst/>
          </a:prstGeom>
        </p:spPr>
        <p:txBody>
          <a:bodyPr/>
          <a:lstStyle/>
          <a:p>
            <a:pPr lvl="0" algn="ctr" eaLnBrk="0" hangingPunct="0">
              <a:defRPr/>
            </a:pPr>
            <a:r>
              <a:rPr lang="en-US" sz="3200" kern="0" dirty="0" smtClean="0">
                <a:solidFill>
                  <a:srgbClr val="FF0000"/>
                </a:solidFill>
              </a:rPr>
              <a:t>A Way Forward – Data</a:t>
            </a:r>
            <a:endParaRPr lang="en-US" sz="3200" kern="0" dirty="0">
              <a:solidFill>
                <a:srgbClr val="FF0000"/>
              </a:solidFill>
            </a:endParaRPr>
          </a:p>
        </p:txBody>
      </p:sp>
      <p:sp>
        <p:nvSpPr>
          <p:cNvPr id="6" name="TextBox 5"/>
          <p:cNvSpPr txBox="1"/>
          <p:nvPr/>
        </p:nvSpPr>
        <p:spPr>
          <a:xfrm>
            <a:off x="4724400" y="685800"/>
            <a:ext cx="4267200" cy="2246769"/>
          </a:xfrm>
          <a:prstGeom prst="rect">
            <a:avLst/>
          </a:prstGeom>
          <a:noFill/>
        </p:spPr>
        <p:txBody>
          <a:bodyPr wrap="square" rtlCol="0">
            <a:spAutoFit/>
          </a:bodyPr>
          <a:lstStyle/>
          <a:p>
            <a:r>
              <a:rPr lang="en-US" sz="2000" dirty="0" smtClean="0">
                <a:solidFill>
                  <a:srgbClr val="FF00FF"/>
                </a:solidFill>
              </a:rPr>
              <a:t>Data – Ratio observables from RIB :</a:t>
            </a:r>
          </a:p>
          <a:p>
            <a:pPr>
              <a:buFont typeface="Arial" pitchFamily="34" charset="0"/>
              <a:buChar char="•"/>
            </a:pPr>
            <a:r>
              <a:rPr lang="en-US" sz="2000" dirty="0" smtClean="0">
                <a:solidFill>
                  <a:srgbClr val="FF00FF"/>
                </a:solidFill>
              </a:rPr>
              <a:t>Choose observables that are less sensitive to the assumptions of the transport models</a:t>
            </a:r>
          </a:p>
          <a:p>
            <a:pPr>
              <a:buFont typeface="Arial" pitchFamily="34" charset="0"/>
              <a:buChar char="•"/>
            </a:pPr>
            <a:r>
              <a:rPr lang="en-US" sz="2000" dirty="0" smtClean="0">
                <a:solidFill>
                  <a:srgbClr val="FF00FF"/>
                </a:solidFill>
              </a:rPr>
              <a:t>New observables (</a:t>
            </a:r>
            <a:r>
              <a:rPr lang="en-US" sz="2000" dirty="0" smtClean="0">
                <a:solidFill>
                  <a:srgbClr val="FF00FF"/>
                </a:solidFill>
                <a:latin typeface="Symbol" pitchFamily="82" charset="2"/>
              </a:rPr>
              <a:t>p</a:t>
            </a:r>
            <a:r>
              <a:rPr lang="en-US" sz="2000" baseline="30000" dirty="0" smtClean="0">
                <a:solidFill>
                  <a:srgbClr val="FF00FF"/>
                </a:solidFill>
              </a:rPr>
              <a:t>+</a:t>
            </a:r>
            <a:r>
              <a:rPr lang="en-US" sz="2000" dirty="0" smtClean="0">
                <a:solidFill>
                  <a:srgbClr val="FF00FF"/>
                </a:solidFill>
              </a:rPr>
              <a:t>/</a:t>
            </a:r>
            <a:r>
              <a:rPr lang="en-US" sz="2000" dirty="0" smtClean="0">
                <a:solidFill>
                  <a:srgbClr val="FF00FF"/>
                </a:solidFill>
                <a:latin typeface="Symbol" pitchFamily="82" charset="2"/>
              </a:rPr>
              <a:t>p</a:t>
            </a:r>
            <a:r>
              <a:rPr lang="en-US" sz="2000" baseline="30000" dirty="0" smtClean="0">
                <a:solidFill>
                  <a:srgbClr val="FF00FF"/>
                </a:solidFill>
              </a:rPr>
              <a:t>-</a:t>
            </a:r>
            <a:r>
              <a:rPr lang="en-US" sz="2000" dirty="0" smtClean="0">
                <a:solidFill>
                  <a:srgbClr val="FF00FF"/>
                </a:solidFill>
              </a:rPr>
              <a:t> ratios) requires new detectors</a:t>
            </a:r>
          </a:p>
          <a:p>
            <a:endParaRPr lang="en-US" sz="2000" dirty="0" smtClean="0">
              <a:solidFill>
                <a:srgbClr val="FF00FF"/>
              </a:solidFill>
            </a:endParaRPr>
          </a:p>
        </p:txBody>
      </p:sp>
      <p:sp>
        <p:nvSpPr>
          <p:cNvPr id="7" name="TextBox 6"/>
          <p:cNvSpPr txBox="1"/>
          <p:nvPr/>
        </p:nvSpPr>
        <p:spPr>
          <a:xfrm>
            <a:off x="152400" y="685800"/>
            <a:ext cx="4038600" cy="1631216"/>
          </a:xfrm>
          <a:prstGeom prst="rect">
            <a:avLst/>
          </a:prstGeom>
          <a:noFill/>
        </p:spPr>
        <p:txBody>
          <a:bodyPr wrap="square" rtlCol="0">
            <a:spAutoFit/>
          </a:bodyPr>
          <a:lstStyle/>
          <a:p>
            <a:r>
              <a:rPr lang="en-US" sz="2000" dirty="0" smtClean="0">
                <a:solidFill>
                  <a:srgbClr val="0000CC"/>
                </a:solidFill>
              </a:rPr>
              <a:t>Data (Current Status)</a:t>
            </a:r>
          </a:p>
          <a:p>
            <a:r>
              <a:rPr lang="en-US" sz="2000" dirty="0" err="1" smtClean="0">
                <a:solidFill>
                  <a:srgbClr val="0000CC"/>
                </a:solidFill>
              </a:rPr>
              <a:t>Au+Au</a:t>
            </a:r>
            <a:r>
              <a:rPr lang="en-US" sz="2000" dirty="0" smtClean="0">
                <a:solidFill>
                  <a:srgbClr val="0000CC"/>
                </a:solidFill>
              </a:rPr>
              <a:t> experiments were performed in 90’s to  study the symmetric matter EOS</a:t>
            </a:r>
          </a:p>
          <a:p>
            <a:endParaRPr lang="en-US" sz="2000" dirty="0" smtClean="0">
              <a:solidFill>
                <a:srgbClr val="0000CC"/>
              </a:solidFill>
            </a:endParaRPr>
          </a:p>
        </p:txBody>
      </p:sp>
      <p:pic>
        <p:nvPicPr>
          <p:cNvPr id="9" name="Picture 8" descr="trautmann.jpg"/>
          <p:cNvPicPr>
            <a:picLocks noChangeAspect="1"/>
          </p:cNvPicPr>
          <p:nvPr/>
        </p:nvPicPr>
        <p:blipFill>
          <a:blip r:embed="rId3" cstate="print"/>
          <a:stretch>
            <a:fillRect/>
          </a:stretch>
        </p:blipFill>
        <p:spPr>
          <a:xfrm>
            <a:off x="0" y="4103103"/>
            <a:ext cx="3962400" cy="2754897"/>
          </a:xfrm>
          <a:prstGeom prst="rect">
            <a:avLst/>
          </a:prstGeom>
        </p:spPr>
      </p:pic>
      <p:sp>
        <p:nvSpPr>
          <p:cNvPr id="10" name="Rectangle 9"/>
          <p:cNvSpPr/>
          <p:nvPr/>
        </p:nvSpPr>
        <p:spPr>
          <a:xfrm>
            <a:off x="1447800" y="5562600"/>
            <a:ext cx="2183611" cy="461665"/>
          </a:xfrm>
          <a:prstGeom prst="rect">
            <a:avLst/>
          </a:prstGeom>
          <a:solidFill>
            <a:schemeClr val="bg1"/>
          </a:solidFill>
        </p:spPr>
        <p:txBody>
          <a:bodyPr wrap="none">
            <a:spAutoFit/>
          </a:bodyPr>
          <a:lstStyle/>
          <a:p>
            <a:r>
              <a:rPr lang="en-US" dirty="0" smtClean="0"/>
              <a:t> </a:t>
            </a:r>
            <a:r>
              <a:rPr lang="en-US" dirty="0" err="1" smtClean="0">
                <a:solidFill>
                  <a:srgbClr val="FF00FF"/>
                </a:solidFill>
              </a:rPr>
              <a:t>n,p</a:t>
            </a:r>
            <a:r>
              <a:rPr lang="en-US" dirty="0" smtClean="0">
                <a:solidFill>
                  <a:srgbClr val="FF00FF"/>
                </a:solidFill>
              </a:rPr>
              <a:t> squeeze-out</a:t>
            </a:r>
            <a:endParaRPr lang="en-US" dirty="0">
              <a:solidFill>
                <a:srgbClr val="FF00FF"/>
              </a:solidFill>
            </a:endParaRPr>
          </a:p>
        </p:txBody>
      </p:sp>
      <p:sp>
        <p:nvSpPr>
          <p:cNvPr id="11" name="Rectangle 10"/>
          <p:cNvSpPr/>
          <p:nvPr/>
        </p:nvSpPr>
        <p:spPr>
          <a:xfrm>
            <a:off x="1143000" y="3276600"/>
            <a:ext cx="1550424" cy="461665"/>
          </a:xfrm>
          <a:prstGeom prst="rect">
            <a:avLst/>
          </a:prstGeom>
          <a:solidFill>
            <a:schemeClr val="bg1"/>
          </a:solidFill>
        </p:spPr>
        <p:txBody>
          <a:bodyPr wrap="none">
            <a:spAutoFit/>
          </a:bodyPr>
          <a:lstStyle/>
          <a:p>
            <a:r>
              <a:rPr lang="en-US" dirty="0" smtClean="0">
                <a:solidFill>
                  <a:srgbClr val="FF00FF"/>
                </a:solidFill>
                <a:latin typeface="Symbol" pitchFamily="82" charset="2"/>
              </a:rPr>
              <a:t>p</a:t>
            </a:r>
            <a:r>
              <a:rPr lang="en-US" baseline="30000" dirty="0" smtClean="0">
                <a:solidFill>
                  <a:srgbClr val="FF00FF"/>
                </a:solidFill>
              </a:rPr>
              <a:t>+</a:t>
            </a:r>
            <a:r>
              <a:rPr lang="en-US" dirty="0" smtClean="0">
                <a:solidFill>
                  <a:srgbClr val="FF00FF"/>
                </a:solidFill>
              </a:rPr>
              <a:t>/</a:t>
            </a:r>
            <a:r>
              <a:rPr lang="en-US" dirty="0" smtClean="0">
                <a:solidFill>
                  <a:srgbClr val="FF00FF"/>
                </a:solidFill>
                <a:latin typeface="Symbol" pitchFamily="82" charset="2"/>
              </a:rPr>
              <a:t>p</a:t>
            </a:r>
            <a:r>
              <a:rPr lang="en-US" baseline="30000" dirty="0" smtClean="0">
                <a:solidFill>
                  <a:srgbClr val="FF00FF"/>
                </a:solidFill>
              </a:rPr>
              <a:t>-</a:t>
            </a:r>
            <a:r>
              <a:rPr lang="en-US" dirty="0" smtClean="0">
                <a:solidFill>
                  <a:srgbClr val="FF00FF"/>
                </a:solidFill>
              </a:rPr>
              <a:t> ratios</a:t>
            </a:r>
            <a:endParaRPr lang="en-US" dirty="0">
              <a:solidFill>
                <a:srgbClr val="FF00FF"/>
              </a:solidFill>
            </a:endParaRPr>
          </a:p>
        </p:txBody>
      </p:sp>
      <p:pic>
        <p:nvPicPr>
          <p:cNvPr id="12" name="Picture 11" descr="ind_piminus_300.WMF"/>
          <p:cNvPicPr>
            <a:picLocks noChangeAspect="1"/>
          </p:cNvPicPr>
          <p:nvPr/>
        </p:nvPicPr>
        <p:blipFill>
          <a:blip r:embed="rId4" cstate="print"/>
          <a:stretch>
            <a:fillRect/>
          </a:stretch>
        </p:blipFill>
        <p:spPr>
          <a:xfrm>
            <a:off x="4038600" y="2057400"/>
            <a:ext cx="5221705" cy="4593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p:cNvPicPr>
            <a:picLocks noChangeAspect="1" noChangeArrowheads="1"/>
          </p:cNvPicPr>
          <p:nvPr/>
        </p:nvPicPr>
        <p:blipFill>
          <a:blip r:embed="rId2" cstate="print"/>
          <a:srcRect/>
          <a:stretch>
            <a:fillRect/>
          </a:stretch>
        </p:blipFill>
        <p:spPr bwMode="auto">
          <a:xfrm>
            <a:off x="457200" y="1676400"/>
            <a:ext cx="4391025" cy="3181349"/>
          </a:xfrm>
          <a:prstGeom prst="rect">
            <a:avLst/>
          </a:prstGeom>
          <a:noFill/>
          <a:ln w="9525">
            <a:noFill/>
            <a:miter lim="800000"/>
            <a:headEnd/>
            <a:tailEnd/>
          </a:ln>
        </p:spPr>
      </p:pic>
      <p:sp>
        <p:nvSpPr>
          <p:cNvPr id="4" name="Rectangle 3"/>
          <p:cNvSpPr/>
          <p:nvPr/>
        </p:nvSpPr>
        <p:spPr>
          <a:xfrm>
            <a:off x="838200" y="1143000"/>
            <a:ext cx="2590800" cy="584775"/>
          </a:xfrm>
          <a:prstGeom prst="rect">
            <a:avLst/>
          </a:prstGeom>
        </p:spPr>
        <p:txBody>
          <a:bodyPr wrap="square">
            <a:spAutoFit/>
          </a:bodyPr>
          <a:lstStyle/>
          <a:p>
            <a:r>
              <a:rPr lang="en-US" sz="3200" dirty="0" smtClean="0">
                <a:solidFill>
                  <a:srgbClr val="FF0000"/>
                </a:solidFill>
              </a:rPr>
              <a:t>What a mess !</a:t>
            </a:r>
            <a:endParaRPr lang="en-US" sz="3200" dirty="0">
              <a:solidFill>
                <a:srgbClr val="FF0000"/>
              </a:solidFill>
            </a:endParaRPr>
          </a:p>
        </p:txBody>
      </p:sp>
      <p:sp>
        <p:nvSpPr>
          <p:cNvPr id="14" name="Rectangle 13"/>
          <p:cNvSpPr/>
          <p:nvPr/>
        </p:nvSpPr>
        <p:spPr>
          <a:xfrm>
            <a:off x="1295400" y="5105400"/>
            <a:ext cx="3124200" cy="369332"/>
          </a:xfrm>
          <a:prstGeom prst="rect">
            <a:avLst/>
          </a:prstGeom>
        </p:spPr>
        <p:txBody>
          <a:bodyPr wrap="square">
            <a:spAutoFit/>
          </a:bodyPr>
          <a:lstStyle/>
          <a:p>
            <a:r>
              <a:rPr lang="en-US" sz="1800" dirty="0" smtClean="0"/>
              <a:t>Adv. </a:t>
            </a:r>
            <a:r>
              <a:rPr lang="en-US" sz="1800" dirty="0" err="1" smtClean="0"/>
              <a:t>Nucl</a:t>
            </a:r>
            <a:r>
              <a:rPr lang="en-US" sz="1800" dirty="0" smtClean="0"/>
              <a:t>. Phys. 26, 91 (2001) </a:t>
            </a:r>
            <a:endParaRPr lang="en-US" sz="1800" dirty="0"/>
          </a:p>
        </p:txBody>
      </p:sp>
      <p:grpSp>
        <p:nvGrpSpPr>
          <p:cNvPr id="18" name="Group 17"/>
          <p:cNvGrpSpPr/>
          <p:nvPr/>
        </p:nvGrpSpPr>
        <p:grpSpPr>
          <a:xfrm>
            <a:off x="4964667" y="0"/>
            <a:ext cx="4179333" cy="6858000"/>
            <a:chOff x="4964667" y="0"/>
            <a:chExt cx="4179333" cy="6858000"/>
          </a:xfrm>
        </p:grpSpPr>
        <p:grpSp>
          <p:nvGrpSpPr>
            <p:cNvPr id="16" name="Group 15"/>
            <p:cNvGrpSpPr/>
            <p:nvPr/>
          </p:nvGrpSpPr>
          <p:grpSpPr>
            <a:xfrm>
              <a:off x="4964667" y="0"/>
              <a:ext cx="3036333" cy="6858000"/>
              <a:chOff x="5257800" y="0"/>
              <a:chExt cx="3036333" cy="6858000"/>
            </a:xfrm>
          </p:grpSpPr>
          <p:grpSp>
            <p:nvGrpSpPr>
              <p:cNvPr id="15" name="Group 14"/>
              <p:cNvGrpSpPr/>
              <p:nvPr/>
            </p:nvGrpSpPr>
            <p:grpSpPr>
              <a:xfrm>
                <a:off x="5257800" y="78693"/>
                <a:ext cx="3036333" cy="6779307"/>
                <a:chOff x="5257800" y="78693"/>
                <a:chExt cx="3036333" cy="6779307"/>
              </a:xfrm>
            </p:grpSpPr>
            <p:pic>
              <p:nvPicPr>
                <p:cNvPr id="400388" name="Picture 4"/>
                <p:cNvPicPr>
                  <a:picLocks noChangeAspect="1" noChangeArrowheads="1"/>
                </p:cNvPicPr>
                <p:nvPr/>
              </p:nvPicPr>
              <p:blipFill>
                <a:blip r:embed="rId3" cstate="print"/>
                <a:srcRect/>
                <a:stretch>
                  <a:fillRect/>
                </a:stretch>
              </p:blipFill>
              <p:spPr bwMode="auto">
                <a:xfrm>
                  <a:off x="5638800" y="78693"/>
                  <a:ext cx="2209800" cy="6474507"/>
                </a:xfrm>
                <a:prstGeom prst="rect">
                  <a:avLst/>
                </a:prstGeom>
                <a:noFill/>
                <a:ln w="9525">
                  <a:noFill/>
                  <a:miter lim="800000"/>
                  <a:headEnd/>
                  <a:tailEnd/>
                </a:ln>
              </p:spPr>
            </p:pic>
            <p:sp>
              <p:nvSpPr>
                <p:cNvPr id="6" name="Rectangle 5"/>
                <p:cNvSpPr/>
                <p:nvPr/>
              </p:nvSpPr>
              <p:spPr>
                <a:xfrm rot="16200000">
                  <a:off x="6204466" y="3091935"/>
                  <a:ext cx="3810001" cy="369332"/>
                </a:xfrm>
                <a:prstGeom prst="rect">
                  <a:avLst/>
                </a:prstGeom>
              </p:spPr>
              <p:txBody>
                <a:bodyPr wrap="square">
                  <a:spAutoFit/>
                </a:bodyPr>
                <a:lstStyle/>
                <a:p>
                  <a:r>
                    <a:rPr lang="en-US" sz="1800" dirty="0" smtClean="0"/>
                    <a:t> </a:t>
                  </a:r>
                  <a:r>
                    <a:rPr lang="en-US" sz="1800" dirty="0" err="1" smtClean="0"/>
                    <a:t>Natowitz</a:t>
                  </a:r>
                  <a:r>
                    <a:rPr lang="en-US" sz="1800" dirty="0" smtClean="0"/>
                    <a:t> et al, PRC65 034618 (2002) </a:t>
                  </a:r>
                  <a:endParaRPr lang="en-US" sz="1800" dirty="0"/>
                </a:p>
              </p:txBody>
            </p:sp>
            <p:sp>
              <p:nvSpPr>
                <p:cNvPr id="7" name="Rectangle 6"/>
                <p:cNvSpPr/>
                <p:nvPr/>
              </p:nvSpPr>
              <p:spPr>
                <a:xfrm>
                  <a:off x="6324600" y="6488668"/>
                  <a:ext cx="685800" cy="369332"/>
                </a:xfrm>
                <a:prstGeom prst="rect">
                  <a:avLst/>
                </a:prstGeom>
              </p:spPr>
              <p:txBody>
                <a:bodyPr wrap="square">
                  <a:spAutoFit/>
                </a:bodyPr>
                <a:lstStyle/>
                <a:p>
                  <a:r>
                    <a:rPr lang="en-US" sz="1800" dirty="0" smtClean="0"/>
                    <a:t>E*/A</a:t>
                  </a:r>
                  <a:endParaRPr lang="en-US" sz="1800" dirty="0"/>
                </a:p>
              </p:txBody>
            </p:sp>
            <p:sp>
              <p:nvSpPr>
                <p:cNvPr id="8" name="Rectangle 7"/>
                <p:cNvSpPr/>
                <p:nvPr/>
              </p:nvSpPr>
              <p:spPr>
                <a:xfrm rot="16200000">
                  <a:off x="4718566" y="3130034"/>
                  <a:ext cx="1447800" cy="369332"/>
                </a:xfrm>
                <a:prstGeom prst="rect">
                  <a:avLst/>
                </a:prstGeom>
              </p:spPr>
              <p:txBody>
                <a:bodyPr wrap="square">
                  <a:spAutoFit/>
                </a:bodyPr>
                <a:lstStyle/>
                <a:p>
                  <a:r>
                    <a:rPr lang="en-US" sz="1800" dirty="0" smtClean="0"/>
                    <a:t>Temperature</a:t>
                  </a:r>
                  <a:endParaRPr lang="en-US" sz="1800" dirty="0"/>
                </a:p>
              </p:txBody>
            </p:sp>
          </p:grpSp>
          <p:sp>
            <p:nvSpPr>
              <p:cNvPr id="9" name="Rectangle 8"/>
              <p:cNvSpPr/>
              <p:nvPr/>
            </p:nvSpPr>
            <p:spPr>
              <a:xfrm>
                <a:off x="5715000" y="5257800"/>
                <a:ext cx="1066800" cy="307777"/>
              </a:xfrm>
              <a:prstGeom prst="rect">
                <a:avLst/>
              </a:prstGeom>
              <a:solidFill>
                <a:schemeClr val="bg1"/>
              </a:solidFill>
            </p:spPr>
            <p:txBody>
              <a:bodyPr wrap="square">
                <a:spAutoFit/>
              </a:bodyPr>
              <a:lstStyle/>
              <a:p>
                <a:r>
                  <a:rPr lang="en-US" sz="1400" dirty="0" smtClean="0"/>
                  <a:t>A=180-240</a:t>
                </a:r>
                <a:endParaRPr lang="en-US" sz="1400" dirty="0"/>
              </a:p>
            </p:txBody>
          </p:sp>
          <p:sp>
            <p:nvSpPr>
              <p:cNvPr id="10" name="Rectangle 9"/>
              <p:cNvSpPr/>
              <p:nvPr/>
            </p:nvSpPr>
            <p:spPr>
              <a:xfrm>
                <a:off x="5715000" y="4035623"/>
                <a:ext cx="1066800" cy="307777"/>
              </a:xfrm>
              <a:prstGeom prst="rect">
                <a:avLst/>
              </a:prstGeom>
              <a:solidFill>
                <a:schemeClr val="bg1"/>
              </a:solidFill>
            </p:spPr>
            <p:txBody>
              <a:bodyPr wrap="square">
                <a:spAutoFit/>
              </a:bodyPr>
              <a:lstStyle/>
              <a:p>
                <a:r>
                  <a:rPr lang="en-US" sz="1400" dirty="0" smtClean="0"/>
                  <a:t>A=140-180</a:t>
                </a:r>
                <a:endParaRPr lang="en-US" sz="1400" dirty="0"/>
              </a:p>
            </p:txBody>
          </p:sp>
          <p:sp>
            <p:nvSpPr>
              <p:cNvPr id="11" name="Rectangle 10"/>
              <p:cNvSpPr/>
              <p:nvPr/>
            </p:nvSpPr>
            <p:spPr>
              <a:xfrm>
                <a:off x="5715000" y="2667000"/>
                <a:ext cx="1066800" cy="307777"/>
              </a:xfrm>
              <a:prstGeom prst="rect">
                <a:avLst/>
              </a:prstGeom>
              <a:solidFill>
                <a:schemeClr val="bg1"/>
              </a:solidFill>
            </p:spPr>
            <p:txBody>
              <a:bodyPr wrap="square">
                <a:spAutoFit/>
              </a:bodyPr>
              <a:lstStyle/>
              <a:p>
                <a:r>
                  <a:rPr lang="en-US" sz="1400" dirty="0" smtClean="0"/>
                  <a:t>A=100-140</a:t>
                </a:r>
                <a:endParaRPr lang="en-US" sz="1400" dirty="0"/>
              </a:p>
            </p:txBody>
          </p:sp>
          <p:sp>
            <p:nvSpPr>
              <p:cNvPr id="12" name="Rectangle 11"/>
              <p:cNvSpPr/>
              <p:nvPr/>
            </p:nvSpPr>
            <p:spPr>
              <a:xfrm>
                <a:off x="5715000" y="1371600"/>
                <a:ext cx="1066800" cy="307777"/>
              </a:xfrm>
              <a:prstGeom prst="rect">
                <a:avLst/>
              </a:prstGeom>
              <a:solidFill>
                <a:schemeClr val="bg1"/>
              </a:solidFill>
            </p:spPr>
            <p:txBody>
              <a:bodyPr wrap="square">
                <a:spAutoFit/>
              </a:bodyPr>
              <a:lstStyle/>
              <a:p>
                <a:r>
                  <a:rPr lang="en-US" sz="1400" dirty="0" smtClean="0"/>
                  <a:t>A=60-100</a:t>
                </a:r>
                <a:endParaRPr lang="en-US" sz="1400" dirty="0"/>
              </a:p>
            </p:txBody>
          </p:sp>
          <p:sp>
            <p:nvSpPr>
              <p:cNvPr id="13" name="Rectangle 12"/>
              <p:cNvSpPr/>
              <p:nvPr/>
            </p:nvSpPr>
            <p:spPr>
              <a:xfrm>
                <a:off x="5715000" y="0"/>
                <a:ext cx="1066800" cy="307777"/>
              </a:xfrm>
              <a:prstGeom prst="rect">
                <a:avLst/>
              </a:prstGeom>
              <a:solidFill>
                <a:schemeClr val="bg1"/>
              </a:solidFill>
            </p:spPr>
            <p:txBody>
              <a:bodyPr wrap="square">
                <a:spAutoFit/>
              </a:bodyPr>
              <a:lstStyle/>
              <a:p>
                <a:r>
                  <a:rPr lang="en-US" sz="1400" dirty="0" smtClean="0"/>
                  <a:t>A=30-60</a:t>
                </a:r>
                <a:endParaRPr lang="en-US" sz="1400" dirty="0"/>
              </a:p>
            </p:txBody>
          </p:sp>
        </p:grpSp>
        <p:pic>
          <p:nvPicPr>
            <p:cNvPr id="17" name="Picture 16" descr="Joe.jpg"/>
            <p:cNvPicPr>
              <a:picLocks noChangeAspect="1"/>
            </p:cNvPicPr>
            <p:nvPr/>
          </p:nvPicPr>
          <p:blipFill>
            <a:blip r:embed="rId4" cstate="print"/>
            <a:stretch>
              <a:fillRect/>
            </a:stretch>
          </p:blipFill>
          <p:spPr>
            <a:xfrm>
              <a:off x="7620000" y="0"/>
              <a:ext cx="1524000" cy="14478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MURAI_setup.jpg"/>
          <p:cNvPicPr>
            <a:picLocks noChangeAspect="1"/>
          </p:cNvPicPr>
          <p:nvPr/>
        </p:nvPicPr>
        <p:blipFill>
          <a:blip r:embed="rId2" cstate="print"/>
          <a:stretch>
            <a:fillRect/>
          </a:stretch>
        </p:blipFill>
        <p:spPr>
          <a:xfrm>
            <a:off x="4648200" y="1219200"/>
            <a:ext cx="6570240" cy="2926968"/>
          </a:xfrm>
          <a:prstGeom prst="rect">
            <a:avLst/>
          </a:prstGeom>
        </p:spPr>
      </p:pic>
      <p:pic>
        <p:nvPicPr>
          <p:cNvPr id="398337" name="Picture 1"/>
          <p:cNvPicPr>
            <a:picLocks noChangeAspect="1" noChangeArrowheads="1"/>
          </p:cNvPicPr>
          <p:nvPr/>
        </p:nvPicPr>
        <p:blipFill>
          <a:blip r:embed="rId3" cstate="print"/>
          <a:srcRect/>
          <a:stretch>
            <a:fillRect/>
          </a:stretch>
        </p:blipFill>
        <p:spPr bwMode="auto">
          <a:xfrm rot="10800000">
            <a:off x="5573238" y="3825050"/>
            <a:ext cx="3570762" cy="3337750"/>
          </a:xfrm>
          <a:prstGeom prst="rect">
            <a:avLst/>
          </a:prstGeom>
          <a:noFill/>
          <a:ln w="9525">
            <a:noFill/>
            <a:miter lim="800000"/>
            <a:headEnd/>
            <a:tailEnd/>
          </a:ln>
        </p:spPr>
      </p:pic>
      <p:pic>
        <p:nvPicPr>
          <p:cNvPr id="10" name="Picture 2" descr="C:\Users\amcintosh\Documents\ConfMtgWrkshp\2012_June_RIKEN_RIBF_UsersMeeting\STPC_Presentation\STPC_DrawingViews\samurai_tpc_2012jun04_Exploded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13" r="31641"/>
          <a:stretch/>
        </p:blipFill>
        <p:spPr bwMode="auto">
          <a:xfrm>
            <a:off x="0" y="914400"/>
            <a:ext cx="4501727" cy="4683881"/>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ChangeArrowheads="1"/>
          </p:cNvSpPr>
          <p:nvPr/>
        </p:nvSpPr>
        <p:spPr bwMode="auto">
          <a:xfrm>
            <a:off x="152400" y="84137"/>
            <a:ext cx="8839200" cy="830997"/>
          </a:xfrm>
          <a:prstGeom prst="rect">
            <a:avLst/>
          </a:prstGeom>
          <a:noFill/>
          <a:ln w="9525">
            <a:noFill/>
            <a:miter lim="800000"/>
            <a:headEnd/>
            <a:tailEnd/>
          </a:ln>
        </p:spPr>
        <p:txBody>
          <a:bodyPr wrap="square">
            <a:spAutoFit/>
          </a:bodyPr>
          <a:lstStyle/>
          <a:p>
            <a:pPr algn="ctr"/>
            <a:r>
              <a:rPr lang="en-US" dirty="0" smtClean="0">
                <a:solidFill>
                  <a:srgbClr val="FF0000"/>
                </a:solidFill>
              </a:rPr>
              <a:t>MSU-TAMU-RIKEN-Kyoto initiative: Time Projection Chamber to detect </a:t>
            </a:r>
            <a:r>
              <a:rPr lang="en-US" dirty="0" err="1" smtClean="0">
                <a:solidFill>
                  <a:srgbClr val="FF0000"/>
                </a:solidFill>
              </a:rPr>
              <a:t>pions</a:t>
            </a:r>
            <a:r>
              <a:rPr lang="en-US" dirty="0" smtClean="0">
                <a:solidFill>
                  <a:srgbClr val="FF0000"/>
                </a:solidFill>
              </a:rPr>
              <a:t>, charged particles at </a:t>
            </a:r>
            <a:r>
              <a:rPr lang="en-US" dirty="0" smtClean="0">
                <a:solidFill>
                  <a:srgbClr val="0000CC"/>
                </a:solidFill>
                <a:latin typeface="Symbol" pitchFamily="18" charset="2"/>
              </a:rPr>
              <a:t>r~2r</a:t>
            </a:r>
            <a:r>
              <a:rPr lang="en-US" baseline="-25000" dirty="0" smtClean="0">
                <a:solidFill>
                  <a:srgbClr val="0000CC"/>
                </a:solidFill>
                <a:latin typeface="Symbol" pitchFamily="18" charset="2"/>
              </a:rPr>
              <a:t>0</a:t>
            </a:r>
            <a:endParaRPr lang="en-US" dirty="0">
              <a:solidFill>
                <a:srgbClr val="FF0000"/>
              </a:solidFill>
            </a:endParaRPr>
          </a:p>
        </p:txBody>
      </p:sp>
      <p:sp>
        <p:nvSpPr>
          <p:cNvPr id="35846" name="TextBox 15"/>
          <p:cNvSpPr txBox="1">
            <a:spLocks noChangeArrowheads="1"/>
          </p:cNvSpPr>
          <p:nvPr/>
        </p:nvSpPr>
        <p:spPr bwMode="auto">
          <a:xfrm>
            <a:off x="7924800" y="3379787"/>
            <a:ext cx="1219200" cy="430213"/>
          </a:xfrm>
          <a:prstGeom prst="rect">
            <a:avLst/>
          </a:prstGeom>
          <a:solidFill>
            <a:schemeClr val="bg1"/>
          </a:solidFill>
          <a:ln w="9525">
            <a:noFill/>
            <a:miter lim="800000"/>
            <a:headEnd/>
            <a:tailEnd/>
          </a:ln>
        </p:spPr>
        <p:txBody>
          <a:bodyPr wrap="square">
            <a:spAutoFit/>
          </a:bodyPr>
          <a:lstStyle/>
          <a:p>
            <a:r>
              <a:rPr lang="en-US" sz="2200" dirty="0" smtClean="0">
                <a:solidFill>
                  <a:srgbClr val="0000CC"/>
                </a:solidFill>
              </a:rPr>
              <a:t>chamber</a:t>
            </a:r>
            <a:endParaRPr lang="en-US" sz="2200" dirty="0">
              <a:solidFill>
                <a:srgbClr val="0000CC"/>
              </a:solidFill>
            </a:endParaRPr>
          </a:p>
        </p:txBody>
      </p:sp>
      <p:cxnSp>
        <p:nvCxnSpPr>
          <p:cNvPr id="12" name="Straight Arrow Connector 11"/>
          <p:cNvCxnSpPr/>
          <p:nvPr/>
        </p:nvCxnSpPr>
        <p:spPr>
          <a:xfrm flipH="1" flipV="1">
            <a:off x="4267200" y="1676400"/>
            <a:ext cx="3505200" cy="838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001000" y="2667000"/>
            <a:ext cx="381000" cy="838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124200" y="2971800"/>
            <a:ext cx="4114800" cy="17526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1213554" y="1447800"/>
            <a:ext cx="5720645" cy="5257800"/>
            <a:chOff x="391048" y="700506"/>
            <a:chExt cx="6603831" cy="6069530"/>
          </a:xfrm>
        </p:grpSpPr>
        <p:pic>
          <p:nvPicPr>
            <p:cNvPr id="5122" name="Picture 2" descr="C:\Users\amcintosh\Documents\ConfMtgWrkshp\2012_June_RIKEN_RIBF_UsersMeeting\STPC_Presentation\STPC_DrawingViews\samurai_tpc_2012jun04_Exploded2.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429"/>
            <a:stretch/>
          </p:blipFill>
          <p:spPr bwMode="auto">
            <a:xfrm>
              <a:off x="1076848" y="700506"/>
              <a:ext cx="5918031" cy="60695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1048" y="3276600"/>
              <a:ext cx="662361" cy="338554"/>
            </a:xfrm>
            <a:prstGeom prst="rect">
              <a:avLst/>
            </a:prstGeom>
            <a:noFill/>
            <a:ln>
              <a:noFill/>
            </a:ln>
          </p:spPr>
          <p:txBody>
            <a:bodyPr wrap="none" rtlCol="0">
              <a:spAutoFit/>
            </a:bodyPr>
            <a:lstStyle/>
            <a:p>
              <a:r>
                <a:rPr lang="en-US" sz="1600" i="1" dirty="0" smtClean="0"/>
                <a:t>Beam</a:t>
              </a:r>
              <a:endParaRPr lang="en-US" sz="1600" i="1" dirty="0"/>
            </a:p>
          </p:txBody>
        </p:sp>
        <p:cxnSp>
          <p:nvCxnSpPr>
            <p:cNvPr id="14" name="Straight Arrow Connector 13"/>
            <p:cNvCxnSpPr/>
            <p:nvPr/>
          </p:nvCxnSpPr>
          <p:spPr>
            <a:xfrm>
              <a:off x="924448" y="3276600"/>
              <a:ext cx="962812" cy="408057"/>
            </a:xfrm>
            <a:prstGeom prst="straightConnector1">
              <a:avLst/>
            </a:prstGeom>
            <a:ln w="28575">
              <a:solidFill>
                <a:schemeClr val="accent3">
                  <a:lumMod val="50000"/>
                </a:schemeClr>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86248" y="5105400"/>
            <a:ext cx="2428352" cy="1631216"/>
          </a:xfrm>
          <a:prstGeom prst="rect">
            <a:avLst/>
          </a:prstGeom>
          <a:noFill/>
        </p:spPr>
        <p:txBody>
          <a:bodyPr wrap="square" rtlCol="0">
            <a:spAutoFit/>
          </a:bodyPr>
          <a:lstStyle/>
          <a:p>
            <a:r>
              <a:rPr lang="en-US" sz="1600" b="1" dirty="0" smtClean="0"/>
              <a:t>Thin-Walled Enclosure</a:t>
            </a:r>
          </a:p>
          <a:p>
            <a:r>
              <a:rPr lang="en-US" sz="1400" dirty="0" smtClean="0">
                <a:solidFill>
                  <a:schemeClr val="bg1"/>
                </a:solidFill>
              </a:rPr>
              <a:t>Protects internal </a:t>
            </a:r>
          </a:p>
          <a:p>
            <a:r>
              <a:rPr lang="en-US" sz="1400" dirty="0" smtClean="0">
                <a:solidFill>
                  <a:schemeClr val="bg1"/>
                </a:solidFill>
              </a:rPr>
              <a:t>components, seals </a:t>
            </a:r>
          </a:p>
          <a:p>
            <a:r>
              <a:rPr lang="en-US" sz="1400" dirty="0" smtClean="0">
                <a:solidFill>
                  <a:schemeClr val="bg1"/>
                </a:solidFill>
              </a:rPr>
              <a:t>insulation gas volume, and supports pad plane while allowing particles to continue on to ancillary detectors.</a:t>
            </a:r>
            <a:endParaRPr lang="en-US" sz="1400" dirty="0">
              <a:solidFill>
                <a:schemeClr val="bg1"/>
              </a:solidFill>
            </a:endParaRPr>
          </a:p>
        </p:txBody>
      </p:sp>
      <p:sp>
        <p:nvSpPr>
          <p:cNvPr id="4" name="TextBox 3"/>
          <p:cNvSpPr txBox="1"/>
          <p:nvPr/>
        </p:nvSpPr>
        <p:spPr>
          <a:xfrm>
            <a:off x="6629400" y="228600"/>
            <a:ext cx="2431148" cy="1200329"/>
          </a:xfrm>
          <a:prstGeom prst="rect">
            <a:avLst/>
          </a:prstGeom>
          <a:noFill/>
        </p:spPr>
        <p:txBody>
          <a:bodyPr wrap="square" rtlCol="0">
            <a:spAutoFit/>
          </a:bodyPr>
          <a:lstStyle/>
          <a:p>
            <a:r>
              <a:rPr lang="en-US" sz="1600" b="1" dirty="0" smtClean="0"/>
              <a:t>Rigid Top Plate</a:t>
            </a:r>
          </a:p>
          <a:p>
            <a:r>
              <a:rPr lang="en-US" sz="1400" dirty="0" smtClean="0">
                <a:solidFill>
                  <a:schemeClr val="bg1"/>
                </a:solidFill>
              </a:rPr>
              <a:t>Primary structural member,</a:t>
            </a:r>
          </a:p>
          <a:p>
            <a:r>
              <a:rPr lang="en-US" sz="1400" dirty="0" smtClean="0">
                <a:solidFill>
                  <a:schemeClr val="bg1"/>
                </a:solidFill>
              </a:rPr>
              <a:t>reinforced with ribs.</a:t>
            </a:r>
          </a:p>
          <a:p>
            <a:r>
              <a:rPr lang="en-US" sz="1400" dirty="0" smtClean="0">
                <a:solidFill>
                  <a:schemeClr val="bg1"/>
                </a:solidFill>
              </a:rPr>
              <a:t>Holds pad plane and wire planes.</a:t>
            </a:r>
            <a:endParaRPr lang="en-US" dirty="0">
              <a:solidFill>
                <a:schemeClr val="bg1"/>
              </a:solidFill>
            </a:endParaRPr>
          </a:p>
        </p:txBody>
      </p:sp>
      <p:sp>
        <p:nvSpPr>
          <p:cNvPr id="6" name="TextBox 5"/>
          <p:cNvSpPr txBox="1"/>
          <p:nvPr/>
        </p:nvSpPr>
        <p:spPr>
          <a:xfrm>
            <a:off x="6791848" y="1600200"/>
            <a:ext cx="2209800" cy="984885"/>
          </a:xfrm>
          <a:prstGeom prst="rect">
            <a:avLst/>
          </a:prstGeom>
          <a:noFill/>
        </p:spPr>
        <p:txBody>
          <a:bodyPr wrap="square" rtlCol="0">
            <a:spAutoFit/>
          </a:bodyPr>
          <a:lstStyle/>
          <a:p>
            <a:r>
              <a:rPr lang="en-US" sz="1600" b="1" dirty="0" smtClean="0"/>
              <a:t>Pad Plane</a:t>
            </a:r>
            <a:endParaRPr lang="en-US" sz="1400" dirty="0" smtClean="0"/>
          </a:p>
          <a:p>
            <a:r>
              <a:rPr lang="en-US" sz="1400" dirty="0" smtClean="0"/>
              <a:t>Mounted to bottom of </a:t>
            </a:r>
          </a:p>
          <a:p>
            <a:r>
              <a:rPr lang="en-US" sz="1400" dirty="0" smtClean="0"/>
              <a:t>top plate. Used to measure particle ionization tracks</a:t>
            </a:r>
            <a:endParaRPr lang="en-US" sz="1400" dirty="0"/>
          </a:p>
        </p:txBody>
      </p:sp>
      <p:sp>
        <p:nvSpPr>
          <p:cNvPr id="7" name="TextBox 6"/>
          <p:cNvSpPr txBox="1"/>
          <p:nvPr/>
        </p:nvSpPr>
        <p:spPr>
          <a:xfrm>
            <a:off x="86248" y="1905000"/>
            <a:ext cx="2340128" cy="769441"/>
          </a:xfrm>
          <a:prstGeom prst="rect">
            <a:avLst/>
          </a:prstGeom>
          <a:noFill/>
        </p:spPr>
        <p:txBody>
          <a:bodyPr wrap="none" rtlCol="0">
            <a:spAutoFit/>
          </a:bodyPr>
          <a:lstStyle/>
          <a:p>
            <a:r>
              <a:rPr lang="en-US" sz="1600" b="1" dirty="0" smtClean="0"/>
              <a:t>Field Cage</a:t>
            </a:r>
          </a:p>
          <a:p>
            <a:r>
              <a:rPr lang="en-US" sz="1400" dirty="0" smtClean="0"/>
              <a:t>Defines uniform electric field.</a:t>
            </a:r>
          </a:p>
          <a:p>
            <a:r>
              <a:rPr lang="en-US" sz="1400" dirty="0" smtClean="0"/>
              <a:t>Contains detector gas.</a:t>
            </a:r>
            <a:endParaRPr lang="en-US" sz="1400" dirty="0"/>
          </a:p>
        </p:txBody>
      </p:sp>
      <p:sp>
        <p:nvSpPr>
          <p:cNvPr id="9" name="TextBox 8"/>
          <p:cNvSpPr txBox="1"/>
          <p:nvPr/>
        </p:nvSpPr>
        <p:spPr>
          <a:xfrm>
            <a:off x="7086600" y="4495800"/>
            <a:ext cx="2079172" cy="769441"/>
          </a:xfrm>
          <a:prstGeom prst="rect">
            <a:avLst/>
          </a:prstGeom>
          <a:noFill/>
        </p:spPr>
        <p:txBody>
          <a:bodyPr wrap="square" rtlCol="0">
            <a:spAutoFit/>
          </a:bodyPr>
          <a:lstStyle/>
          <a:p>
            <a:r>
              <a:rPr lang="en-US" sz="1600" b="1" dirty="0" smtClean="0"/>
              <a:t>Voltage Step-Down</a:t>
            </a:r>
          </a:p>
          <a:p>
            <a:r>
              <a:rPr lang="en-US" sz="1400" dirty="0" smtClean="0"/>
              <a:t>Prevent sparking from cathode (20kV) to ground</a:t>
            </a:r>
          </a:p>
        </p:txBody>
      </p:sp>
      <p:cxnSp>
        <p:nvCxnSpPr>
          <p:cNvPr id="23" name="Straight Arrow Connector 22"/>
          <p:cNvCxnSpPr>
            <a:stCxn id="6" idx="1"/>
          </p:cNvCxnSpPr>
          <p:nvPr/>
        </p:nvCxnSpPr>
        <p:spPr>
          <a:xfrm flipH="1">
            <a:off x="5689600" y="2092643"/>
            <a:ext cx="1102248" cy="8537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803900" y="4241800"/>
            <a:ext cx="1282700" cy="482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283200" y="533400"/>
            <a:ext cx="1270000" cy="1333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067448" y="4978400"/>
            <a:ext cx="1755252" cy="508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133600" y="4495800"/>
            <a:ext cx="304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066800" y="4191000"/>
            <a:ext cx="8382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188274" y="2525152"/>
            <a:ext cx="1596326" cy="9546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15648" y="3048000"/>
            <a:ext cx="2438400" cy="984885"/>
          </a:xfrm>
          <a:prstGeom prst="rect">
            <a:avLst/>
          </a:prstGeom>
          <a:noFill/>
        </p:spPr>
        <p:txBody>
          <a:bodyPr wrap="square" rtlCol="0">
            <a:spAutoFit/>
          </a:bodyPr>
          <a:lstStyle/>
          <a:p>
            <a:r>
              <a:rPr lang="en-US" sz="1600" b="1" dirty="0" smtClean="0"/>
              <a:t>Wire Planes</a:t>
            </a:r>
            <a:endParaRPr lang="en-US" sz="1400" dirty="0" smtClean="0"/>
          </a:p>
          <a:p>
            <a:r>
              <a:rPr lang="en-US" sz="1400" dirty="0" smtClean="0">
                <a:solidFill>
                  <a:schemeClr val="bg1"/>
                </a:solidFill>
              </a:rPr>
              <a:t>Mounted below pad plane.</a:t>
            </a:r>
          </a:p>
          <a:p>
            <a:r>
              <a:rPr lang="en-US" sz="1400" dirty="0" smtClean="0">
                <a:solidFill>
                  <a:schemeClr val="bg1"/>
                </a:solidFill>
              </a:rPr>
              <a:t>Provide signal multiplication and gate for unwanted events</a:t>
            </a:r>
          </a:p>
        </p:txBody>
      </p:sp>
      <p:cxnSp>
        <p:nvCxnSpPr>
          <p:cNvPr id="26" name="Straight Arrow Connector 25"/>
          <p:cNvCxnSpPr/>
          <p:nvPr/>
        </p:nvCxnSpPr>
        <p:spPr>
          <a:xfrm flipH="1" flipV="1">
            <a:off x="5727700" y="3098800"/>
            <a:ext cx="987948" cy="17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 name="Picture 2" descr="I:\projects\sTPC\photo\field-cage\FC gluing\gluing-tp\P1000437.JPG"/>
          <p:cNvPicPr>
            <a:picLocks noChangeAspect="1" noChangeArrowheads="1"/>
          </p:cNvPicPr>
          <p:nvPr/>
        </p:nvPicPr>
        <p:blipFill>
          <a:blip r:embed="rId3" cstate="print"/>
          <a:srcRect l="31250" t="40000" r="2500" b="11667"/>
          <a:stretch>
            <a:fillRect/>
          </a:stretch>
        </p:blipFill>
        <p:spPr bwMode="auto">
          <a:xfrm flipH="1">
            <a:off x="152400" y="2209800"/>
            <a:ext cx="2228193" cy="1219200"/>
          </a:xfrm>
          <a:prstGeom prst="rect">
            <a:avLst/>
          </a:prstGeom>
          <a:noFill/>
          <a:ln w="28575">
            <a:solidFill>
              <a:schemeClr val="bg1"/>
            </a:solidFill>
          </a:ln>
          <a:effectLst>
            <a:outerShdw blurRad="63500" sx="102000" sy="102000" algn="ctr" rotWithShape="0">
              <a:prstClr val="black">
                <a:alpha val="40000"/>
              </a:prstClr>
            </a:outerShdw>
          </a:effectLst>
        </p:spPr>
      </p:pic>
      <p:pic>
        <p:nvPicPr>
          <p:cNvPr id="31" name="Picture 3" descr="I:\projects\sTPC\photo\wire-planes\mounted-ground-boards\DSCN4407.JPG"/>
          <p:cNvPicPr>
            <a:picLocks noChangeAspect="1" noChangeArrowheads="1"/>
          </p:cNvPicPr>
          <p:nvPr/>
        </p:nvPicPr>
        <p:blipFill>
          <a:blip r:embed="rId4" cstate="print"/>
          <a:srcRect t="18333" b="5000"/>
          <a:stretch>
            <a:fillRect/>
          </a:stretch>
        </p:blipFill>
        <p:spPr bwMode="auto">
          <a:xfrm flipH="1">
            <a:off x="6898192" y="1912620"/>
            <a:ext cx="1958007" cy="1125854"/>
          </a:xfrm>
          <a:prstGeom prst="rect">
            <a:avLst/>
          </a:prstGeom>
          <a:noFill/>
          <a:ln w="28575">
            <a:solidFill>
              <a:schemeClr val="bg1"/>
            </a:solidFill>
          </a:ln>
          <a:effectLst>
            <a:outerShdw blurRad="63500" sx="102000" sy="102000" algn="ctr" rotWithShape="0">
              <a:prstClr val="black">
                <a:alpha val="40000"/>
              </a:prstClr>
            </a:outerShdw>
          </a:effectLst>
        </p:spPr>
      </p:pic>
      <p:pic>
        <p:nvPicPr>
          <p:cNvPr id="35" name="Picture 2" descr="P1010624"/>
          <p:cNvPicPr>
            <a:picLocks noChangeAspect="1" noChangeArrowheads="1"/>
          </p:cNvPicPr>
          <p:nvPr/>
        </p:nvPicPr>
        <p:blipFill>
          <a:blip r:embed="rId5" cstate="print"/>
          <a:srcRect/>
          <a:stretch>
            <a:fillRect/>
          </a:stretch>
        </p:blipFill>
        <p:spPr bwMode="auto">
          <a:xfrm>
            <a:off x="7184572" y="4808220"/>
            <a:ext cx="1803545" cy="1351694"/>
          </a:xfrm>
          <a:prstGeom prst="rect">
            <a:avLst/>
          </a:prstGeom>
          <a:ln w="28575">
            <a:solidFill>
              <a:schemeClr val="bg1"/>
            </a:solidFill>
          </a:ln>
          <a:effectLst>
            <a:outerShdw blurRad="63500" sx="102000" sy="102000" algn="ctr" rotWithShape="0">
              <a:prstClr val="black">
                <a:alpha val="40000"/>
              </a:prstClr>
            </a:outerShdw>
          </a:effectLst>
        </p:spPr>
      </p:pic>
      <p:sp>
        <p:nvSpPr>
          <p:cNvPr id="50" name="TextBox 49"/>
          <p:cNvSpPr txBox="1"/>
          <p:nvPr/>
        </p:nvSpPr>
        <p:spPr>
          <a:xfrm>
            <a:off x="6563248" y="6088559"/>
            <a:ext cx="2165174" cy="769441"/>
          </a:xfrm>
          <a:prstGeom prst="rect">
            <a:avLst/>
          </a:prstGeom>
          <a:noFill/>
        </p:spPr>
        <p:txBody>
          <a:bodyPr wrap="square" rtlCol="0">
            <a:spAutoFit/>
          </a:bodyPr>
          <a:lstStyle/>
          <a:p>
            <a:r>
              <a:rPr lang="en-US" sz="1600" b="1" dirty="0" smtClean="0"/>
              <a:t>Rails</a:t>
            </a:r>
            <a:endParaRPr lang="en-US" sz="1400" b="1" dirty="0" smtClean="0"/>
          </a:p>
          <a:p>
            <a:r>
              <a:rPr lang="en-US" sz="1400" dirty="0" smtClean="0"/>
              <a:t>For inserting TPC into SAMURAI vacuum chamber</a:t>
            </a:r>
            <a:endParaRPr lang="en-US" sz="1400" dirty="0"/>
          </a:p>
        </p:txBody>
      </p:sp>
      <p:cxnSp>
        <p:nvCxnSpPr>
          <p:cNvPr id="52" name="Straight Arrow Connector 51"/>
          <p:cNvCxnSpPr/>
          <p:nvPr/>
        </p:nvCxnSpPr>
        <p:spPr>
          <a:xfrm flipH="1">
            <a:off x="5232400" y="6248400"/>
            <a:ext cx="1320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629400" y="5791200"/>
            <a:ext cx="762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609600" y="89130"/>
            <a:ext cx="7772400" cy="476930"/>
          </a:xfrm>
          <a:prstGeom prst="rect">
            <a:avLst/>
          </a:prstGeom>
          <a:noFill/>
          <a:ln>
            <a:noFill/>
          </a:ln>
          <a:effectLst/>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3">
                    <a:lumMod val="75000"/>
                  </a:schemeClr>
                </a:solidFill>
                <a:effectLst/>
                <a:uLnTx/>
                <a:uFillTx/>
                <a:latin typeface="+mj-lt"/>
                <a:ea typeface="+mj-ea"/>
                <a:cs typeface="+mj-cs"/>
              </a:rPr>
              <a:t>SAMURAI TPC: Exploded View</a:t>
            </a:r>
            <a:endParaRPr kumimoji="0" lang="en-US" sz="3200" b="1" i="0" u="none" strike="noStrike" kern="1200" cap="none" spc="0" normalizeH="0" baseline="0" noProof="0" dirty="0">
              <a:ln>
                <a:noFill/>
              </a:ln>
              <a:solidFill>
                <a:schemeClr val="accent3">
                  <a:lumMod val="75000"/>
                </a:schemeClr>
              </a:solidFill>
              <a:effectLst/>
              <a:uLnTx/>
              <a:uFillTx/>
              <a:latin typeface="+mj-lt"/>
              <a:ea typeface="+mj-ea"/>
              <a:cs typeface="+mj-cs"/>
            </a:endParaRPr>
          </a:p>
        </p:txBody>
      </p:sp>
      <p:sp>
        <p:nvSpPr>
          <p:cNvPr id="49" name="TextBox 48"/>
          <p:cNvSpPr txBox="1"/>
          <p:nvPr/>
        </p:nvSpPr>
        <p:spPr>
          <a:xfrm>
            <a:off x="1033132" y="577701"/>
            <a:ext cx="1973104" cy="769441"/>
          </a:xfrm>
          <a:prstGeom prst="rect">
            <a:avLst/>
          </a:prstGeom>
          <a:noFill/>
        </p:spPr>
        <p:txBody>
          <a:bodyPr wrap="none" rtlCol="0">
            <a:spAutoFit/>
          </a:bodyPr>
          <a:lstStyle/>
          <a:p>
            <a:r>
              <a:rPr lang="en-US" sz="1600" b="1" dirty="0" smtClean="0"/>
              <a:t>Front End Electronics</a:t>
            </a:r>
          </a:p>
          <a:p>
            <a:r>
              <a:rPr lang="en-US" sz="1400" dirty="0" smtClean="0">
                <a:solidFill>
                  <a:schemeClr val="bg1"/>
                </a:solidFill>
              </a:rPr>
              <a:t>STAR FEE for testing,</a:t>
            </a:r>
          </a:p>
          <a:p>
            <a:r>
              <a:rPr lang="en-US" sz="1400" dirty="0" smtClean="0">
                <a:solidFill>
                  <a:schemeClr val="bg1"/>
                </a:solidFill>
              </a:rPr>
              <a:t>ultimately use GET</a:t>
            </a:r>
            <a:endParaRPr lang="en-US" sz="1400" dirty="0">
              <a:solidFill>
                <a:schemeClr val="bg1"/>
              </a:solidFill>
            </a:endParaRPr>
          </a:p>
        </p:txBody>
      </p:sp>
      <p:cxnSp>
        <p:nvCxnSpPr>
          <p:cNvPr id="55" name="Straight Arrow Connector 54"/>
          <p:cNvCxnSpPr/>
          <p:nvPr/>
        </p:nvCxnSpPr>
        <p:spPr>
          <a:xfrm>
            <a:off x="2895600" y="1066800"/>
            <a:ext cx="2400300" cy="1231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43448" y="4614446"/>
            <a:ext cx="1753846" cy="338554"/>
          </a:xfrm>
          <a:prstGeom prst="rect">
            <a:avLst/>
          </a:prstGeom>
          <a:noFill/>
        </p:spPr>
        <p:txBody>
          <a:bodyPr wrap="square" rtlCol="0">
            <a:spAutoFit/>
          </a:bodyPr>
          <a:lstStyle/>
          <a:p>
            <a:r>
              <a:rPr lang="en-US" sz="1600" dirty="0" smtClean="0"/>
              <a:t>Target Mechanism</a:t>
            </a:r>
            <a:endParaRPr lang="en-US" sz="1600" dirty="0"/>
          </a:p>
        </p:txBody>
      </p:sp>
      <p:sp>
        <p:nvSpPr>
          <p:cNvPr id="58" name="TextBox 57"/>
          <p:cNvSpPr txBox="1"/>
          <p:nvPr/>
        </p:nvSpPr>
        <p:spPr>
          <a:xfrm>
            <a:off x="0" y="3962400"/>
            <a:ext cx="1524000" cy="584775"/>
          </a:xfrm>
          <a:prstGeom prst="rect">
            <a:avLst/>
          </a:prstGeom>
          <a:noFill/>
        </p:spPr>
        <p:txBody>
          <a:bodyPr wrap="square" rtlCol="0">
            <a:spAutoFit/>
          </a:bodyPr>
          <a:lstStyle/>
          <a:p>
            <a:r>
              <a:rPr lang="en-US" sz="1600" dirty="0" smtClean="0"/>
              <a:t>Calibration Laser Optics</a:t>
            </a:r>
            <a:endParaRPr lang="en-US" sz="1600" dirty="0"/>
          </a:p>
        </p:txBody>
      </p:sp>
      <p:pic>
        <p:nvPicPr>
          <p:cNvPr id="1027" name="Picture 3" descr="I:\projects\sTPC\photo\TO-SORT\top plate and fee cards\DSCN4655.JPG"/>
          <p:cNvPicPr>
            <a:picLocks noChangeAspect="1" noChangeArrowheads="1"/>
          </p:cNvPicPr>
          <p:nvPr/>
        </p:nvPicPr>
        <p:blipFill>
          <a:blip r:embed="rId6" cstate="print"/>
          <a:srcRect t="4167" b="8333"/>
          <a:stretch>
            <a:fillRect/>
          </a:stretch>
        </p:blipFill>
        <p:spPr bwMode="auto">
          <a:xfrm flipH="1">
            <a:off x="1143000" y="881061"/>
            <a:ext cx="1752600" cy="1150145"/>
          </a:xfrm>
          <a:prstGeom prst="rect">
            <a:avLst/>
          </a:prstGeom>
          <a:noFill/>
          <a:ln w="28575">
            <a:solidFill>
              <a:schemeClr val="bg1"/>
            </a:solidFill>
          </a:ln>
          <a:effectLst>
            <a:outerShdw blurRad="63500" sx="102000" sy="102000" algn="ctr" rotWithShape="0">
              <a:prstClr val="black">
                <a:alpha val="40000"/>
              </a:prstClr>
            </a:outerShdw>
          </a:effectLst>
        </p:spPr>
      </p:pic>
      <p:pic>
        <p:nvPicPr>
          <p:cNvPr id="1028" name="Picture 4" descr="I:\projects\sTPC\photo\TO-SORT\top plate and fee cards\DSCN4662.JPG"/>
          <p:cNvPicPr>
            <a:picLocks noChangeAspect="1" noChangeArrowheads="1"/>
          </p:cNvPicPr>
          <p:nvPr/>
        </p:nvPicPr>
        <p:blipFill>
          <a:blip r:embed="rId7" cstate="print">
            <a:lum bright="10000" contrast="10000"/>
          </a:blip>
          <a:srcRect t="4444"/>
          <a:stretch>
            <a:fillRect/>
          </a:stretch>
        </p:blipFill>
        <p:spPr bwMode="auto">
          <a:xfrm>
            <a:off x="6741040" y="533401"/>
            <a:ext cx="1488559" cy="1066800"/>
          </a:xfrm>
          <a:prstGeom prst="rect">
            <a:avLst/>
          </a:prstGeom>
          <a:noFill/>
          <a:ln w="28575">
            <a:solidFill>
              <a:schemeClr val="bg1"/>
            </a:solidFill>
          </a:ln>
          <a:effectLst>
            <a:outerShdw blurRad="63500" sx="102000" sy="102000" algn="ctr" rotWithShape="0">
              <a:prstClr val="black">
                <a:alpha val="40000"/>
              </a:prstClr>
            </a:outerShdw>
          </a:effectLst>
        </p:spPr>
      </p:pic>
      <p:pic>
        <p:nvPicPr>
          <p:cNvPr id="61" name="Picture 2" descr="C:\Users\amcintosh\Documents\ConfMtgWrkshp\2012_June_RIKEN_RIBF_UsersMeeting\STPC_Presentation\TPC_Rotation3.GIF"/>
          <p:cNvPicPr>
            <a:picLocks noChangeAspect="1" noChangeArrowheads="1"/>
          </p:cNvPicPr>
          <p:nvPr/>
        </p:nvPicPr>
        <p:blipFill>
          <a:blip r:embed="rId8" cstate="print">
            <a:lum bright="20000" contrast="20000"/>
            <a:extLst>
              <a:ext uri="{28A0092B-C50C-407E-A947-70E740481C1C}">
                <a14:useLocalDpi xmlns:a14="http://schemas.microsoft.com/office/drawing/2010/main" val="0"/>
              </a:ext>
            </a:extLst>
          </a:blip>
          <a:srcRect/>
          <a:stretch>
            <a:fillRect/>
          </a:stretch>
        </p:blipFill>
        <p:spPr bwMode="auto">
          <a:xfrm>
            <a:off x="152400" y="5397798"/>
            <a:ext cx="2145785" cy="1371600"/>
          </a:xfrm>
          <a:prstGeom prst="rect">
            <a:avLst/>
          </a:prstGeom>
          <a:noFill/>
          <a:ln w="28575">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I:\projects\sTPC\photo\TO-SORT\2013_03_11\P1000657.JPG"/>
          <p:cNvPicPr>
            <a:picLocks noChangeAspect="1" noChangeArrowheads="1"/>
          </p:cNvPicPr>
          <p:nvPr/>
        </p:nvPicPr>
        <p:blipFill>
          <a:blip r:embed="rId9" cstate="print"/>
          <a:srcRect t="23333" r="16667" b="18889"/>
          <a:stretch>
            <a:fillRect/>
          </a:stretch>
        </p:blipFill>
        <p:spPr bwMode="auto">
          <a:xfrm>
            <a:off x="6781800" y="3352800"/>
            <a:ext cx="2198077" cy="1143000"/>
          </a:xfrm>
          <a:prstGeom prst="rect">
            <a:avLst/>
          </a:prstGeom>
          <a:noFill/>
          <a:ln w="28575">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78040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7772400" cy="1143000"/>
          </a:xfrm>
        </p:spPr>
        <p:txBody>
          <a:bodyPr>
            <a:normAutofit/>
          </a:bodyPr>
          <a:lstStyle/>
          <a:p>
            <a:r>
              <a:rPr lang="en-US" dirty="0" smtClean="0">
                <a:solidFill>
                  <a:srgbClr val="FF0000"/>
                </a:solidFill>
              </a:rPr>
              <a:t>Cosmic ray tracks</a:t>
            </a:r>
            <a:endParaRPr lang="en-US" dirty="0">
              <a:solidFill>
                <a:srgbClr val="FF0000"/>
              </a:solidFill>
            </a:endParaRPr>
          </a:p>
        </p:txBody>
      </p:sp>
      <p:sp>
        <p:nvSpPr>
          <p:cNvPr id="15" name="Rectangle 14"/>
          <p:cNvSpPr/>
          <p:nvPr/>
        </p:nvSpPr>
        <p:spPr>
          <a:xfrm>
            <a:off x="3733800" y="5692914"/>
            <a:ext cx="4734624" cy="707886"/>
          </a:xfrm>
          <a:prstGeom prst="rect">
            <a:avLst/>
          </a:prstGeom>
        </p:spPr>
        <p:txBody>
          <a:bodyPr wrap="square">
            <a:spAutoFit/>
          </a:bodyPr>
          <a:lstStyle/>
          <a:p>
            <a:pPr algn="ctr"/>
            <a:r>
              <a:rPr lang="en-US" altLang="ja-JP" sz="2000" dirty="0" smtClean="0">
                <a:solidFill>
                  <a:schemeClr val="accent3">
                    <a:lumMod val="75000"/>
                  </a:schemeClr>
                </a:solidFill>
              </a:rPr>
              <a:t>Cosmic Event 0: </a:t>
            </a:r>
            <a:r>
              <a:rPr lang="en-US" altLang="ja-JP" sz="2000" i="1" dirty="0" smtClean="0">
                <a:solidFill>
                  <a:schemeClr val="accent3">
                    <a:lumMod val="75000"/>
                  </a:schemeClr>
                </a:solidFill>
              </a:rPr>
              <a:t>July 24th, 2013 @NSCL</a:t>
            </a:r>
          </a:p>
          <a:p>
            <a:pPr algn="ctr"/>
            <a:endParaRPr lang="en-US" altLang="ja-JP" sz="2000" i="1" dirty="0" smtClean="0">
              <a:solidFill>
                <a:schemeClr val="accent3">
                  <a:lumMod val="75000"/>
                </a:schemeClr>
              </a:solidFill>
            </a:endParaRPr>
          </a:p>
        </p:txBody>
      </p:sp>
      <p:pic>
        <p:nvPicPr>
          <p:cNvPr id="30" name="Picture 2" descr="C:\Users\isobe\Pictures\Photo Stream\My Photo Stream\IMG_2872.JPG"/>
          <p:cNvPicPr>
            <a:picLocks noChangeAspect="1" noChangeArrowheads="1"/>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bwMode="auto">
          <a:xfrm rot="5400000">
            <a:off x="589933" y="3872898"/>
            <a:ext cx="2595736" cy="194680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90600" y="3102339"/>
            <a:ext cx="2019716" cy="276999"/>
          </a:xfrm>
          <a:prstGeom prst="rect">
            <a:avLst/>
          </a:prstGeom>
          <a:noFill/>
        </p:spPr>
        <p:txBody>
          <a:bodyPr wrap="square" rtlCol="0">
            <a:spAutoFit/>
          </a:bodyPr>
          <a:lstStyle/>
          <a:p>
            <a:r>
              <a:rPr lang="en-US" sz="1200" i="1" dirty="0" smtClean="0"/>
              <a:t>Figure courtesy of GET </a:t>
            </a:r>
            <a:r>
              <a:rPr lang="en-US" sz="1200" i="1" dirty="0" err="1" smtClean="0"/>
              <a:t>collab</a:t>
            </a:r>
            <a:r>
              <a:rPr lang="en-US" sz="1200" i="1" dirty="0" smtClean="0"/>
              <a:t>.</a:t>
            </a:r>
            <a:endParaRPr lang="en-US" sz="1200" i="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6736"/>
          <a:stretch/>
        </p:blipFill>
        <p:spPr>
          <a:xfrm>
            <a:off x="3124200" y="4876800"/>
            <a:ext cx="5675504" cy="1160086"/>
          </a:xfrm>
          <a:prstGeom prst="rect">
            <a:avLst/>
          </a:prstGeom>
        </p:spPr>
      </p:pic>
      <p:sp>
        <p:nvSpPr>
          <p:cNvPr id="27" name="TextBox 26"/>
          <p:cNvSpPr txBox="1"/>
          <p:nvPr/>
        </p:nvSpPr>
        <p:spPr>
          <a:xfrm>
            <a:off x="3124200" y="1976735"/>
            <a:ext cx="4724400" cy="523220"/>
          </a:xfrm>
          <a:prstGeom prst="rect">
            <a:avLst/>
          </a:prstGeom>
          <a:solidFill>
            <a:schemeClr val="bg1"/>
          </a:solidFill>
        </p:spPr>
        <p:txBody>
          <a:bodyPr wrap="square" rtlCol="0">
            <a:spAutoFit/>
          </a:bodyPr>
          <a:lstStyle/>
          <a:p>
            <a:pPr algn="ctr"/>
            <a:endParaRPr lang="en-US" sz="2800" dirty="0"/>
          </a:p>
        </p:txBody>
      </p:sp>
      <p:pic>
        <p:nvPicPr>
          <p:cNvPr id="22" name="Picture 3"/>
          <p:cNvPicPr>
            <a:picLocks noChangeAspect="1" noChangeArrowheads="1"/>
          </p:cNvPicPr>
          <p:nvPr/>
        </p:nvPicPr>
        <p:blipFill>
          <a:blip r:embed="rId4" cstate="print"/>
          <a:srcRect/>
          <a:stretch>
            <a:fillRect/>
          </a:stretch>
        </p:blipFill>
        <p:spPr bwMode="auto">
          <a:xfrm>
            <a:off x="152400" y="1123187"/>
            <a:ext cx="3044714" cy="2059174"/>
          </a:xfrm>
          <a:prstGeom prst="rect">
            <a:avLst/>
          </a:prstGeom>
          <a:noFill/>
          <a:ln w="9525">
            <a:noFill/>
            <a:miter lim="800000"/>
            <a:headEnd/>
            <a:tailEnd/>
          </a:ln>
        </p:spPr>
      </p:pic>
      <p:sp>
        <p:nvSpPr>
          <p:cNvPr id="8" name="Rectangle 7"/>
          <p:cNvSpPr/>
          <p:nvPr/>
        </p:nvSpPr>
        <p:spPr>
          <a:xfrm>
            <a:off x="171101" y="990600"/>
            <a:ext cx="2514600" cy="584775"/>
          </a:xfrm>
          <a:prstGeom prst="rect">
            <a:avLst/>
          </a:prstGeom>
        </p:spPr>
        <p:txBody>
          <a:bodyPr wrap="square">
            <a:spAutoFit/>
          </a:bodyPr>
          <a:lstStyle/>
          <a:p>
            <a:r>
              <a:rPr lang="en-US" sz="1600" dirty="0" smtClean="0"/>
              <a:t>10.5 bit dynamic range</a:t>
            </a:r>
            <a:endParaRPr lang="en-US" sz="1600" dirty="0"/>
          </a:p>
          <a:p>
            <a:r>
              <a:rPr lang="en-US" sz="1600" dirty="0" smtClean="0"/>
              <a:t>1KHz </a:t>
            </a:r>
            <a:r>
              <a:rPr lang="en-US" sz="1600" dirty="0"/>
              <a:t>– </a:t>
            </a:r>
            <a:r>
              <a:rPr lang="en-US" sz="1600" dirty="0" smtClean="0"/>
              <a:t>10Gb/s</a:t>
            </a:r>
          </a:p>
        </p:txBody>
      </p:sp>
      <p:cxnSp>
        <p:nvCxnSpPr>
          <p:cNvPr id="4" name="Straight Arrow Connector 3"/>
          <p:cNvCxnSpPr/>
          <p:nvPr/>
        </p:nvCxnSpPr>
        <p:spPr>
          <a:xfrm>
            <a:off x="689086" y="2819400"/>
            <a:ext cx="913851" cy="1600200"/>
          </a:xfrm>
          <a:prstGeom prst="straightConnector1">
            <a:avLst/>
          </a:prstGeom>
          <a:ln w="412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81400" y="4267200"/>
            <a:ext cx="5182060" cy="461665"/>
          </a:xfrm>
          <a:prstGeom prst="rect">
            <a:avLst/>
          </a:prstGeom>
        </p:spPr>
        <p:txBody>
          <a:bodyPr wrap="none">
            <a:spAutoFit/>
          </a:bodyPr>
          <a:lstStyle/>
          <a:p>
            <a:r>
              <a:rPr lang="en-US" dirty="0" smtClean="0">
                <a:solidFill>
                  <a:srgbClr val="0000CC"/>
                </a:solidFill>
              </a:rPr>
              <a:t>GET electronics (256 channels): 7/27/13</a:t>
            </a:r>
            <a:endParaRPr lang="en-US" dirty="0">
              <a:solidFill>
                <a:srgbClr val="0000CC"/>
              </a:solidFill>
            </a:endParaRPr>
          </a:p>
        </p:txBody>
      </p:sp>
      <p:pic>
        <p:nvPicPr>
          <p:cNvPr id="18" name="Picture 5" descr="I:\projects\sTPC\Rensheng\pics\Evt206.png"/>
          <p:cNvPicPr>
            <a:picLocks noChangeAspect="1" noChangeArrowheads="1"/>
          </p:cNvPicPr>
          <p:nvPr/>
        </p:nvPicPr>
        <p:blipFill>
          <a:blip r:embed="rId5" cstate="print"/>
          <a:srcRect/>
          <a:stretch>
            <a:fillRect/>
          </a:stretch>
        </p:blipFill>
        <p:spPr bwMode="auto">
          <a:xfrm>
            <a:off x="3124200" y="1185041"/>
            <a:ext cx="3657600" cy="2480441"/>
          </a:xfrm>
          <a:prstGeom prst="rect">
            <a:avLst/>
          </a:prstGeom>
          <a:noFill/>
        </p:spPr>
      </p:pic>
      <p:pic>
        <p:nvPicPr>
          <p:cNvPr id="17" name="Picture 3" descr="I:\projects\sTPC\Rensheng\pics\Evt45.png"/>
          <p:cNvPicPr>
            <a:picLocks noChangeAspect="1" noChangeArrowheads="1"/>
          </p:cNvPicPr>
          <p:nvPr/>
        </p:nvPicPr>
        <p:blipFill>
          <a:blip r:embed="rId6" cstate="print"/>
          <a:srcRect/>
          <a:stretch>
            <a:fillRect/>
          </a:stretch>
        </p:blipFill>
        <p:spPr bwMode="auto">
          <a:xfrm>
            <a:off x="5486400" y="1143000"/>
            <a:ext cx="3657600" cy="2480441"/>
          </a:xfrm>
          <a:prstGeom prst="rect">
            <a:avLst/>
          </a:prstGeom>
          <a:noFill/>
        </p:spPr>
      </p:pic>
      <p:sp>
        <p:nvSpPr>
          <p:cNvPr id="16" name="Rectangle 15"/>
          <p:cNvSpPr/>
          <p:nvPr/>
        </p:nvSpPr>
        <p:spPr>
          <a:xfrm>
            <a:off x="3485541" y="914400"/>
            <a:ext cx="5506059" cy="461665"/>
          </a:xfrm>
          <a:prstGeom prst="rect">
            <a:avLst/>
          </a:prstGeom>
          <a:solidFill>
            <a:schemeClr val="bg1"/>
          </a:solidFill>
        </p:spPr>
        <p:txBody>
          <a:bodyPr wrap="none">
            <a:spAutoFit/>
          </a:bodyPr>
          <a:lstStyle/>
          <a:p>
            <a:r>
              <a:rPr lang="en-US" dirty="0" smtClean="0"/>
              <a:t>STAR electronics (1024 channels): 5/15/13</a:t>
            </a:r>
            <a:endParaRPr lang="en-US" dirty="0"/>
          </a:p>
        </p:txBody>
      </p:sp>
    </p:spTree>
    <p:extLst>
      <p:ext uri="{BB962C8B-B14F-4D97-AF65-F5344CB8AC3E}">
        <p14:creationId xmlns:p14="http://schemas.microsoft.com/office/powerpoint/2010/main" val="2538915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a:stretch>
            <a:fillRect/>
          </a:stretch>
        </p:blipFill>
        <p:spPr bwMode="auto">
          <a:xfrm>
            <a:off x="0" y="1282380"/>
            <a:ext cx="9155226" cy="4280220"/>
          </a:xfrm>
          <a:prstGeom prst="rect">
            <a:avLst/>
          </a:prstGeom>
          <a:noFill/>
          <a:ln w="9525">
            <a:noFill/>
            <a:miter lim="800000"/>
            <a:headEnd/>
            <a:tailEnd/>
          </a:ln>
        </p:spPr>
      </p:pic>
      <p:sp>
        <p:nvSpPr>
          <p:cNvPr id="5" name="Rectangle 6"/>
          <p:cNvSpPr txBox="1">
            <a:spLocks noChangeArrowheads="1"/>
          </p:cNvSpPr>
          <p:nvPr/>
        </p:nvSpPr>
        <p:spPr bwMode="auto">
          <a:xfrm>
            <a:off x="4" y="86324"/>
            <a:ext cx="9143999" cy="558106"/>
          </a:xfrm>
          <a:prstGeom prst="rect">
            <a:avLst/>
          </a:prstGeom>
          <a:noFill/>
          <a:ln w="9525">
            <a:noFill/>
            <a:miter lim="800000"/>
            <a:headEnd/>
            <a:tailEnd/>
          </a:ln>
        </p:spPr>
        <p:txBody>
          <a:bodyPr vert="horz" wrap="square" lIns="91399" tIns="45700" rIns="91399" bIns="45700" numCol="1" anchor="ctr" anchorCtr="0" compatLnSpc="1">
            <a:prstTxWarp prst="textNoShape">
              <a:avLst/>
            </a:prstTxWarp>
            <a:normAutofit/>
          </a:bodyPr>
          <a:lstStyle/>
          <a:p>
            <a:pPr algn="ctr" defTabSz="912657" eaLnBrk="0" hangingPunct="0">
              <a:defRPr/>
            </a:pPr>
            <a:r>
              <a:rPr lang="en-US" sz="2800" b="1" dirty="0" smtClean="0">
                <a:solidFill>
                  <a:srgbClr val="FF0000"/>
                </a:solidFill>
                <a:latin typeface="Arial" charset="0"/>
                <a:ea typeface="+mj-ea"/>
                <a:cs typeface="Arial" charset="0"/>
              </a:rPr>
              <a:t>Heavy Ion Collisions at high density with RIB</a:t>
            </a:r>
            <a:endParaRPr lang="en-US" sz="2800" b="1" dirty="0">
              <a:solidFill>
                <a:srgbClr val="FF0000"/>
              </a:solidFill>
              <a:latin typeface="Arial" charset="0"/>
              <a:ea typeface="+mj-ea"/>
              <a:cs typeface="Arial" charset="0"/>
            </a:endParaRPr>
          </a:p>
        </p:txBody>
      </p:sp>
      <p:sp>
        <p:nvSpPr>
          <p:cNvPr id="4" name="Rectangle 3"/>
          <p:cNvSpPr/>
          <p:nvPr/>
        </p:nvSpPr>
        <p:spPr>
          <a:xfrm>
            <a:off x="0" y="609600"/>
            <a:ext cx="4455322" cy="400110"/>
          </a:xfrm>
          <a:prstGeom prst="rect">
            <a:avLst/>
          </a:prstGeom>
        </p:spPr>
        <p:txBody>
          <a:bodyPr wrap="none">
            <a:spAutoFit/>
          </a:bodyPr>
          <a:lstStyle/>
          <a:p>
            <a:r>
              <a:rPr lang="en-US" sz="2000" dirty="0" smtClean="0">
                <a:solidFill>
                  <a:srgbClr val="006600"/>
                </a:solidFill>
              </a:rPr>
              <a:t>Old data: </a:t>
            </a:r>
            <a:r>
              <a:rPr lang="en-US" sz="2000" dirty="0" err="1" smtClean="0">
                <a:solidFill>
                  <a:srgbClr val="006600"/>
                </a:solidFill>
              </a:rPr>
              <a:t>Au+Au</a:t>
            </a:r>
            <a:r>
              <a:rPr lang="en-US" sz="2000" dirty="0" smtClean="0">
                <a:solidFill>
                  <a:srgbClr val="006600"/>
                </a:solidFill>
              </a:rPr>
              <a:t>, E/A=150 to 1500 </a:t>
            </a:r>
            <a:r>
              <a:rPr lang="en-US" sz="2000" dirty="0" err="1" smtClean="0">
                <a:solidFill>
                  <a:srgbClr val="006600"/>
                </a:solidFill>
              </a:rPr>
              <a:t>MeV</a:t>
            </a:r>
            <a:endParaRPr lang="en-US" sz="2000" dirty="0">
              <a:solidFill>
                <a:srgbClr val="006600"/>
              </a:solidFill>
            </a:endParaRPr>
          </a:p>
        </p:txBody>
      </p:sp>
      <p:sp>
        <p:nvSpPr>
          <p:cNvPr id="6" name="Rectangle 5"/>
          <p:cNvSpPr/>
          <p:nvPr/>
        </p:nvSpPr>
        <p:spPr>
          <a:xfrm>
            <a:off x="0" y="1066800"/>
            <a:ext cx="3711272" cy="400110"/>
          </a:xfrm>
          <a:prstGeom prst="rect">
            <a:avLst/>
          </a:prstGeom>
          <a:solidFill>
            <a:schemeClr val="bg1"/>
          </a:solidFill>
          <a:ln w="38100">
            <a:solidFill>
              <a:schemeClr val="bg1"/>
            </a:solidFill>
          </a:ln>
        </p:spPr>
        <p:txBody>
          <a:bodyPr wrap="none">
            <a:spAutoFit/>
          </a:bodyPr>
          <a:lstStyle/>
          <a:p>
            <a:r>
              <a:rPr lang="en-US" sz="2000" dirty="0" smtClean="0">
                <a:solidFill>
                  <a:srgbClr val="0000CC"/>
                </a:solidFill>
              </a:rPr>
              <a:t>New Experiments at RIB facilities</a:t>
            </a:r>
            <a:endParaRPr lang="en-US" sz="2000" dirty="0"/>
          </a:p>
        </p:txBody>
      </p:sp>
      <p:grpSp>
        <p:nvGrpSpPr>
          <p:cNvPr id="9" name="Group 8"/>
          <p:cNvGrpSpPr/>
          <p:nvPr/>
        </p:nvGrpSpPr>
        <p:grpSpPr>
          <a:xfrm>
            <a:off x="76200" y="1752600"/>
            <a:ext cx="5715000" cy="4347865"/>
            <a:chOff x="76200" y="1752600"/>
            <a:chExt cx="5715000" cy="4347865"/>
          </a:xfrm>
        </p:grpSpPr>
        <p:sp>
          <p:nvSpPr>
            <p:cNvPr id="7" name="Rectangle 6"/>
            <p:cNvSpPr/>
            <p:nvPr/>
          </p:nvSpPr>
          <p:spPr>
            <a:xfrm>
              <a:off x="76200" y="1752600"/>
              <a:ext cx="2362200" cy="3810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638800"/>
              <a:ext cx="5410200" cy="461665"/>
            </a:xfrm>
            <a:prstGeom prst="rect">
              <a:avLst/>
            </a:prstGeom>
            <a:noFill/>
          </p:spPr>
          <p:txBody>
            <a:bodyPr wrap="square" rtlCol="0">
              <a:spAutoFit/>
            </a:bodyPr>
            <a:lstStyle/>
            <a:p>
              <a:r>
                <a:rPr lang="en-US" dirty="0" smtClean="0">
                  <a:solidFill>
                    <a:srgbClr val="0000CC"/>
                  </a:solidFill>
                </a:rPr>
                <a:t>6.5 days approved by June RIKEN PAC</a:t>
              </a:r>
              <a:endParaRPr lang="en-US" dirty="0">
                <a:solidFill>
                  <a:srgbClr val="0000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
            </a:r>
            <a:br>
              <a:rPr lang="en-US" dirty="0" smtClean="0"/>
            </a:br>
            <a:r>
              <a:rPr lang="en-US" dirty="0" smtClean="0"/>
              <a:t>SUMMARY</a:t>
            </a:r>
            <a:endParaRPr lang="en-US" dirty="0"/>
          </a:p>
        </p:txBody>
      </p:sp>
      <p:sp>
        <p:nvSpPr>
          <p:cNvPr id="3" name="Content Placeholder 2"/>
          <p:cNvSpPr>
            <a:spLocks noGrp="1"/>
          </p:cNvSpPr>
          <p:nvPr>
            <p:ph idx="1"/>
          </p:nvPr>
        </p:nvSpPr>
        <p:spPr>
          <a:xfrm>
            <a:off x="221319" y="702650"/>
            <a:ext cx="8598342" cy="4555150"/>
          </a:xfrm>
        </p:spPr>
        <p:txBody>
          <a:bodyPr/>
          <a:lstStyle/>
          <a:p>
            <a:r>
              <a:rPr lang="en-US" sz="2800" dirty="0" smtClean="0">
                <a:sym typeface="Symbol"/>
              </a:rPr>
              <a:t>Consistent constraints on the symmetry energy at sub-saturation densities with different experiments suggest that heavy ion collisions provide a good probe at high density..</a:t>
            </a:r>
          </a:p>
          <a:p>
            <a:r>
              <a:rPr lang="en-US" sz="2800" dirty="0" smtClean="0">
                <a:sym typeface="Symbol"/>
              </a:rPr>
              <a:t>Astronomical observations suggests the importance of probing ~2</a:t>
            </a:r>
            <a:r>
              <a:rPr lang="en-US" sz="2800" dirty="0" smtClean="0">
                <a:latin typeface="Symbol" pitchFamily="18" charset="2"/>
                <a:sym typeface="Symbol"/>
              </a:rPr>
              <a:t>r</a:t>
            </a:r>
            <a:r>
              <a:rPr lang="en-US" sz="2800" baseline="-25000" dirty="0" smtClean="0">
                <a:sym typeface="Symbol"/>
              </a:rPr>
              <a:t>0</a:t>
            </a:r>
            <a:r>
              <a:rPr lang="en-US" sz="2800" dirty="0" smtClean="0">
                <a:sym typeface="Symbol"/>
              </a:rPr>
              <a:t> region. </a:t>
            </a:r>
          </a:p>
          <a:p>
            <a:r>
              <a:rPr lang="en-US" sz="2800" dirty="0" smtClean="0">
                <a:sym typeface="Symbol"/>
              </a:rPr>
              <a:t>At high &amp; low densities: transport workshop is being organized to examine the transport codes.</a:t>
            </a:r>
          </a:p>
          <a:p>
            <a:r>
              <a:rPr lang="en-US" sz="2800" dirty="0" smtClean="0">
                <a:sym typeface="Symbol"/>
              </a:rPr>
              <a:t>Experiments to measure constraints on the symmetry energy above saturation densities have started with n/p ratios and will continue with </a:t>
            </a:r>
            <a:r>
              <a:rPr lang="en-US" sz="2800" dirty="0" err="1" smtClean="0">
                <a:sym typeface="Symbol"/>
              </a:rPr>
              <a:t>pion</a:t>
            </a:r>
            <a:r>
              <a:rPr lang="en-US" sz="2800" dirty="0" smtClean="0">
                <a:sym typeface="Symbol"/>
              </a:rPr>
              <a:t> and flow measurements with the TPCs at RIKEN and FRIB.</a:t>
            </a:r>
          </a:p>
          <a:p>
            <a:endParaRPr lang="en-US" sz="2800" dirty="0" smtClean="0">
              <a:sym typeface="Symbo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NuSYM13_photo.jpg"/>
          <p:cNvPicPr>
            <a:picLocks noGrp="1" noChangeAspect="1"/>
          </p:cNvPicPr>
          <p:nvPr>
            <p:ph idx="1"/>
          </p:nvPr>
        </p:nvPicPr>
        <p:blipFill>
          <a:blip r:embed="rId2" cstate="print"/>
          <a:stretch>
            <a:fillRect/>
          </a:stretch>
        </p:blipFill>
        <p:spPr>
          <a:xfrm>
            <a:off x="-285887" y="-762000"/>
            <a:ext cx="9582287" cy="6553200"/>
          </a:xfrm>
        </p:spPr>
      </p:pic>
      <p:sp>
        <p:nvSpPr>
          <p:cNvPr id="5" name="TextBox 4"/>
          <p:cNvSpPr txBox="1"/>
          <p:nvPr/>
        </p:nvSpPr>
        <p:spPr>
          <a:xfrm>
            <a:off x="1676400" y="6172200"/>
            <a:ext cx="6553200" cy="461665"/>
          </a:xfrm>
          <a:prstGeom prst="rect">
            <a:avLst/>
          </a:prstGeom>
          <a:noFill/>
        </p:spPr>
        <p:txBody>
          <a:bodyPr wrap="square" rtlCol="0">
            <a:spAutoFit/>
          </a:bodyPr>
          <a:lstStyle/>
          <a:p>
            <a:r>
              <a:rPr lang="en-US" dirty="0" smtClean="0"/>
              <a:t>NuSYM13, July 22-26, 2013, East Lansing, USA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936625"/>
          </a:xfrm>
        </p:spPr>
        <p:txBody>
          <a:bodyPr>
            <a:normAutofit/>
          </a:bodyPr>
          <a:lstStyle/>
          <a:p>
            <a:pPr lvl="0"/>
            <a:r>
              <a:rPr lang="en-US" dirty="0" err="1" smtClean="0"/>
              <a:t>SPiRIT</a:t>
            </a:r>
            <a:r>
              <a:rPr lang="en-US" dirty="0" smtClean="0"/>
              <a:t> TPC: Status and experimental program</a:t>
            </a:r>
            <a:endParaRPr lang="en-US" dirty="0"/>
          </a:p>
        </p:txBody>
      </p:sp>
      <p:sp>
        <p:nvSpPr>
          <p:cNvPr id="22" name="Text Placeholder 21"/>
          <p:cNvSpPr>
            <a:spLocks noGrp="1"/>
          </p:cNvSpPr>
          <p:nvPr>
            <p:ph type="body" sz="quarter" idx="13"/>
          </p:nvPr>
        </p:nvSpPr>
        <p:spPr>
          <a:xfrm>
            <a:off x="76200" y="5943600"/>
            <a:ext cx="8991600" cy="457200"/>
          </a:xfrm>
        </p:spPr>
        <p:txBody>
          <a:bodyPr>
            <a:noAutofit/>
          </a:bodyPr>
          <a:lstStyle/>
          <a:p>
            <a:r>
              <a:rPr lang="en-US" sz="1800" i="0" dirty="0" smtClean="0"/>
              <a:t>R. Shane, for the S-TPC collaboration</a:t>
            </a:r>
          </a:p>
        </p:txBody>
      </p:sp>
      <p:grpSp>
        <p:nvGrpSpPr>
          <p:cNvPr id="4" name="Group 12"/>
          <p:cNvGrpSpPr/>
          <p:nvPr/>
        </p:nvGrpSpPr>
        <p:grpSpPr>
          <a:xfrm>
            <a:off x="76200" y="115756"/>
            <a:ext cx="8991600" cy="798644"/>
            <a:chOff x="838200" y="29946600"/>
            <a:chExt cx="24021331" cy="2133601"/>
          </a:xfrm>
        </p:grpSpPr>
        <p:pic>
          <p:nvPicPr>
            <p:cNvPr id="14" name="Picture 8"/>
            <p:cNvPicPr>
              <a:picLocks noChangeAspect="1" noChangeArrowheads="1"/>
            </p:cNvPicPr>
            <p:nvPr/>
          </p:nvPicPr>
          <p:blipFill>
            <a:blip r:embed="rId2" cstate="print"/>
            <a:srcRect/>
            <a:stretch>
              <a:fillRect/>
            </a:stretch>
          </p:blipFill>
          <p:spPr bwMode="auto">
            <a:xfrm>
              <a:off x="3336017" y="30556200"/>
              <a:ext cx="4754545" cy="914400"/>
            </a:xfrm>
            <a:prstGeom prst="rect">
              <a:avLst/>
            </a:prstGeom>
            <a:noFill/>
            <a:ln w="9525">
              <a:noFill/>
              <a:miter lim="800000"/>
              <a:headEnd/>
              <a:tailEnd/>
            </a:ln>
          </p:spPr>
        </p:pic>
        <p:pic>
          <p:nvPicPr>
            <p:cNvPr id="15" name="Picture 14"/>
            <p:cNvPicPr>
              <a:picLocks noChangeAspect="1" noChangeArrowheads="1"/>
            </p:cNvPicPr>
            <p:nvPr/>
          </p:nvPicPr>
          <p:blipFill>
            <a:blip r:embed="rId3" cstate="print"/>
            <a:srcRect/>
            <a:stretch>
              <a:fillRect/>
            </a:stretch>
          </p:blipFill>
          <p:spPr bwMode="auto">
            <a:xfrm>
              <a:off x="17668062" y="30647640"/>
              <a:ext cx="4650108" cy="731520"/>
            </a:xfrm>
            <a:prstGeom prst="rect">
              <a:avLst/>
            </a:prstGeom>
            <a:noFill/>
            <a:ln w="9525">
              <a:noFill/>
              <a:miter lim="800000"/>
              <a:headEnd/>
              <a:tailEnd/>
            </a:ln>
          </p:spPr>
        </p:pic>
        <p:pic>
          <p:nvPicPr>
            <p:cNvPr id="16" name="Picture 34"/>
            <p:cNvPicPr>
              <a:picLocks noChangeAspect="1" noChangeArrowheads="1"/>
            </p:cNvPicPr>
            <p:nvPr/>
          </p:nvPicPr>
          <p:blipFill>
            <a:blip r:embed="rId4" cstate="print"/>
            <a:srcRect/>
            <a:stretch>
              <a:fillRect/>
            </a:stretch>
          </p:blipFill>
          <p:spPr bwMode="auto">
            <a:xfrm>
              <a:off x="838200" y="29946600"/>
              <a:ext cx="1706881" cy="2133601"/>
            </a:xfrm>
            <a:prstGeom prst="rect">
              <a:avLst/>
            </a:prstGeom>
            <a:noFill/>
            <a:ln w="9525">
              <a:noFill/>
              <a:miter lim="800000"/>
              <a:headEnd/>
              <a:tailEnd/>
            </a:ln>
          </p:spPr>
        </p:pic>
        <p:pic>
          <p:nvPicPr>
            <p:cNvPr id="17" name="Picture 3"/>
            <p:cNvPicPr>
              <a:picLocks noChangeAspect="1" noChangeArrowheads="1"/>
            </p:cNvPicPr>
            <p:nvPr/>
          </p:nvPicPr>
          <p:blipFill>
            <a:blip r:embed="rId5" cstate="print"/>
            <a:srcRect/>
            <a:stretch>
              <a:fillRect/>
            </a:stretch>
          </p:blipFill>
          <p:spPr bwMode="auto">
            <a:xfrm>
              <a:off x="23109106" y="30099000"/>
              <a:ext cx="1750425" cy="1828800"/>
            </a:xfrm>
            <a:prstGeom prst="rect">
              <a:avLst/>
            </a:prstGeom>
            <a:noFill/>
            <a:ln w="9525">
              <a:noFill/>
              <a:miter lim="800000"/>
              <a:headEnd/>
              <a:tailEnd/>
            </a:ln>
          </p:spPr>
        </p:pic>
        <p:pic>
          <p:nvPicPr>
            <p:cNvPr id="18" name="Picture 2" descr="http://math.univ-lyon1.fr/%7Efilbet/nusikimo/Kyoto2011/kyoto.png"/>
            <p:cNvPicPr>
              <a:picLocks noChangeAspect="1" noChangeArrowheads="1"/>
            </p:cNvPicPr>
            <p:nvPr/>
          </p:nvPicPr>
          <p:blipFill>
            <a:blip r:embed="rId6" cstate="print"/>
            <a:srcRect/>
            <a:stretch>
              <a:fillRect/>
            </a:stretch>
          </p:blipFill>
          <p:spPr bwMode="auto">
            <a:xfrm>
              <a:off x="8881498" y="29946600"/>
              <a:ext cx="2133600" cy="2133600"/>
            </a:xfrm>
            <a:prstGeom prst="rect">
              <a:avLst/>
            </a:prstGeom>
            <a:noFill/>
          </p:spPr>
        </p:pic>
        <p:pic>
          <p:nvPicPr>
            <p:cNvPr id="19" name="Picture 4" descr="http://c3bio.org/resources/366/download/DOE_SC_Horizontal.jpg"/>
            <p:cNvPicPr>
              <a:picLocks noChangeAspect="1" noChangeArrowheads="1"/>
            </p:cNvPicPr>
            <p:nvPr/>
          </p:nvPicPr>
          <p:blipFill>
            <a:blip r:embed="rId7" cstate="print"/>
            <a:srcRect/>
            <a:stretch>
              <a:fillRect/>
            </a:stretch>
          </p:blipFill>
          <p:spPr bwMode="auto">
            <a:xfrm rot="10800000" flipH="1" flipV="1">
              <a:off x="11806034" y="30575750"/>
              <a:ext cx="5071092" cy="875299"/>
            </a:xfrm>
            <a:prstGeom prst="rect">
              <a:avLst/>
            </a:prstGeom>
            <a:noFill/>
          </p:spPr>
        </p:pic>
      </p:grpSp>
      <p:pic>
        <p:nvPicPr>
          <p:cNvPr id="1026" name="Picture 2" descr="I:\projects\sTPC\photo\2013_collaboration_meeting.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20000"/>
                    </a14:imgEffect>
                  </a14:imgLayer>
                </a14:imgProps>
              </a:ext>
            </a:extLst>
          </a:blip>
          <a:srcRect l="11667" t="25012" r="9167" b="7521"/>
          <a:stretch>
            <a:fillRect/>
          </a:stretch>
        </p:blipFill>
        <p:spPr bwMode="auto">
          <a:xfrm>
            <a:off x="1397000" y="2259540"/>
            <a:ext cx="6350000" cy="3609474"/>
          </a:xfrm>
          <a:prstGeom prst="rect">
            <a:avLst/>
          </a:prstGeom>
          <a:noFill/>
        </p:spPr>
      </p:pic>
      <p:sp>
        <p:nvSpPr>
          <p:cNvPr id="3" name="Rectangle 2"/>
          <p:cNvSpPr/>
          <p:nvPr/>
        </p:nvSpPr>
        <p:spPr>
          <a:xfrm>
            <a:off x="2115943" y="1815622"/>
            <a:ext cx="4912114" cy="369332"/>
          </a:xfrm>
          <a:prstGeom prst="rect">
            <a:avLst/>
          </a:prstGeom>
        </p:spPr>
        <p:txBody>
          <a:bodyPr wrap="none">
            <a:spAutoFit/>
          </a:bodyPr>
          <a:lstStyle/>
          <a:p>
            <a:r>
              <a:rPr lang="en-US" dirty="0" smtClean="0">
                <a:solidFill>
                  <a:srgbClr val="FF0000"/>
                </a:solidFill>
              </a:rPr>
              <a:t>S</a:t>
            </a:r>
            <a:r>
              <a:rPr lang="en-US" dirty="0" smtClean="0"/>
              <a:t>AMURAI </a:t>
            </a:r>
            <a:r>
              <a:rPr lang="en-US" dirty="0" smtClean="0">
                <a:solidFill>
                  <a:srgbClr val="FF0000"/>
                </a:solidFill>
              </a:rPr>
              <a:t>Pi</a:t>
            </a:r>
            <a:r>
              <a:rPr lang="en-US" dirty="0" smtClean="0"/>
              <a:t>on-</a:t>
            </a:r>
            <a:r>
              <a:rPr lang="en-US" dirty="0" smtClean="0">
                <a:solidFill>
                  <a:srgbClr val="FF0000"/>
                </a:solidFill>
              </a:rPr>
              <a:t>R</a:t>
            </a:r>
            <a:r>
              <a:rPr lang="en-US" dirty="0" smtClean="0"/>
              <a:t>econstruction and </a:t>
            </a:r>
            <a:r>
              <a:rPr lang="en-US" dirty="0" smtClean="0">
                <a:solidFill>
                  <a:srgbClr val="FF0000"/>
                </a:solidFill>
              </a:rPr>
              <a:t>I</a:t>
            </a:r>
            <a:r>
              <a:rPr lang="en-US" dirty="0" smtClean="0"/>
              <a:t>on-</a:t>
            </a:r>
            <a:r>
              <a:rPr lang="en-US" dirty="0" smtClean="0">
                <a:solidFill>
                  <a:srgbClr val="FF0000"/>
                </a:solidFill>
              </a:rPr>
              <a:t>T</a:t>
            </a:r>
            <a:r>
              <a:rPr lang="en-US" dirty="0" smtClean="0"/>
              <a:t>racker TPC</a:t>
            </a:r>
            <a:endParaRPr lang="en-US" dirty="0"/>
          </a:p>
        </p:txBody>
      </p:sp>
    </p:spTree>
    <p:extLst>
      <p:ext uri="{BB962C8B-B14F-4D97-AF65-F5344CB8AC3E}">
        <p14:creationId xmlns:p14="http://schemas.microsoft.com/office/powerpoint/2010/main" val="260813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43000"/>
            <a:ext cx="8686800" cy="4108817"/>
          </a:xfrm>
          <a:prstGeom prst="rect">
            <a:avLst/>
          </a:prstGeom>
          <a:noFill/>
        </p:spPr>
        <p:txBody>
          <a:bodyPr wrap="square">
            <a:spAutoFit/>
          </a:bodyPr>
          <a:lstStyle/>
          <a:p>
            <a:pPr>
              <a:buFont typeface="Wingdings" pitchFamily="2" charset="2"/>
              <a:buChar char="ü"/>
              <a:defRPr/>
            </a:pPr>
            <a:r>
              <a:rPr lang="en-US" sz="2800" dirty="0" smtClean="0">
                <a:solidFill>
                  <a:srgbClr val="0000CC"/>
                </a:solidFill>
              </a:rPr>
              <a:t>Topical Theory Programs complement to INT and ECT*</a:t>
            </a:r>
          </a:p>
          <a:p>
            <a:pPr>
              <a:buFont typeface="Wingdings" pitchFamily="2" charset="2"/>
              <a:buChar char="ü"/>
              <a:defRPr/>
            </a:pPr>
            <a:r>
              <a:rPr lang="en-US" sz="2800" dirty="0" smtClean="0">
                <a:solidFill>
                  <a:srgbClr val="0000CC"/>
                </a:solidFill>
              </a:rPr>
              <a:t>MSU, GSI, &amp; RIKEN directors contribute $50k/year to host 10-20 theorists get together for 2-4 weeks.</a:t>
            </a:r>
          </a:p>
          <a:p>
            <a:pPr>
              <a:buFont typeface="Wingdings" pitchFamily="2" charset="2"/>
              <a:buChar char="ü"/>
              <a:defRPr/>
            </a:pPr>
            <a:r>
              <a:rPr lang="en-US" sz="2800" dirty="0" smtClean="0">
                <a:solidFill>
                  <a:srgbClr val="0000CC"/>
                </a:solidFill>
              </a:rPr>
              <a:t>In Nov. 2012, the ICNT board recommended 3 proposals</a:t>
            </a:r>
          </a:p>
          <a:p>
            <a:pPr>
              <a:spcBef>
                <a:spcPts val="600"/>
              </a:spcBef>
              <a:buFont typeface="Wingdings" pitchFamily="2" charset="2"/>
              <a:buChar char="§"/>
            </a:pPr>
            <a:r>
              <a:rPr lang="en-US" dirty="0" smtClean="0">
                <a:solidFill>
                  <a:srgbClr val="006600"/>
                </a:solidFill>
              </a:rPr>
              <a:t>NSCL/FRIB -- Chuck Horowitz: Symmetry-energy in the context of new radioactive beam facilities and astrophysics</a:t>
            </a:r>
          </a:p>
          <a:p>
            <a:pPr>
              <a:buFont typeface="Wingdings" pitchFamily="2" charset="2"/>
              <a:buChar char="§"/>
            </a:pPr>
            <a:r>
              <a:rPr lang="en-US" dirty="0" smtClean="0">
                <a:solidFill>
                  <a:srgbClr val="006600"/>
                </a:solidFill>
              </a:rPr>
              <a:t>GSI -- Lucas Platter: Halo Physics at the Neutron Drip Line... (approved by the EMMI PAC in May)</a:t>
            </a:r>
          </a:p>
          <a:p>
            <a:pPr>
              <a:buFont typeface="Wingdings" pitchFamily="2" charset="2"/>
              <a:buChar char="§"/>
            </a:pPr>
            <a:r>
              <a:rPr lang="en-US" dirty="0" smtClean="0">
                <a:solidFill>
                  <a:srgbClr val="006600"/>
                </a:solidFill>
              </a:rPr>
              <a:t>RIKEN -- Michael </a:t>
            </a:r>
            <a:r>
              <a:rPr lang="en-US" dirty="0" err="1" smtClean="0">
                <a:solidFill>
                  <a:srgbClr val="006600"/>
                </a:solidFill>
              </a:rPr>
              <a:t>Famiano</a:t>
            </a:r>
            <a:r>
              <a:rPr lang="en-US" dirty="0" smtClean="0">
                <a:solidFill>
                  <a:srgbClr val="006600"/>
                </a:solidFill>
              </a:rPr>
              <a:t>: Element Genesis and Cosmic Evolution (delayed due to lack of funding at RIKEN)</a:t>
            </a:r>
          </a:p>
        </p:txBody>
      </p:sp>
      <p:sp>
        <p:nvSpPr>
          <p:cNvPr id="7" name="Title 1"/>
          <p:cNvSpPr txBox="1">
            <a:spLocks/>
          </p:cNvSpPr>
          <p:nvPr/>
        </p:nvSpPr>
        <p:spPr>
          <a:xfrm>
            <a:off x="0" y="152400"/>
            <a:ext cx="9144000" cy="609600"/>
          </a:xfrm>
          <a:prstGeom prst="rect">
            <a:avLst/>
          </a:prstGeom>
        </p:spPr>
        <p:txBody>
          <a:bodyPr/>
          <a:lstStyle/>
          <a:p>
            <a:pPr algn="ctr" eaLnBrk="0" hangingPunct="0">
              <a:defRPr/>
            </a:pPr>
            <a:r>
              <a:rPr lang="en-US" sz="2800" kern="0" dirty="0" smtClean="0">
                <a:solidFill>
                  <a:srgbClr val="FF0000"/>
                </a:solidFill>
              </a:rPr>
              <a:t>ICNT—International Collaborations in Nuclear Theory</a:t>
            </a:r>
          </a:p>
          <a:p>
            <a:pPr algn="ctr" eaLnBrk="0" hangingPunct="0">
              <a:defRPr/>
            </a:pPr>
            <a:r>
              <a:rPr lang="en-US" sz="2800" dirty="0" smtClean="0">
                <a:solidFill>
                  <a:srgbClr val="FF0000"/>
                </a:solidFill>
              </a:rPr>
              <a:t>http://frib.msu.edu/content/ICNT</a:t>
            </a:r>
            <a:endParaRPr lang="en-US" sz="2800" kern="0" dirty="0">
              <a:solidFill>
                <a:srgbClr val="FF0000"/>
              </a:solidFill>
            </a:endParaRPr>
          </a:p>
        </p:txBody>
      </p:sp>
      <p:sp>
        <p:nvSpPr>
          <p:cNvPr id="11" name="TextBox 10"/>
          <p:cNvSpPr txBox="1"/>
          <p:nvPr/>
        </p:nvSpPr>
        <p:spPr>
          <a:xfrm>
            <a:off x="0" y="2895600"/>
            <a:ext cx="4648200" cy="1569660"/>
          </a:xfrm>
          <a:prstGeom prst="rect">
            <a:avLst/>
          </a:prstGeom>
          <a:noFill/>
        </p:spPr>
        <p:txBody>
          <a:bodyPr>
            <a:spAutoFit/>
          </a:bodyPr>
          <a:lstStyle/>
          <a:p>
            <a:pPr>
              <a:defRPr/>
            </a:pPr>
            <a:endParaRPr lang="en-US" dirty="0" smtClean="0">
              <a:solidFill>
                <a:srgbClr val="9900FF"/>
              </a:solidFill>
            </a:endParaRPr>
          </a:p>
          <a:p>
            <a:pPr>
              <a:defRPr/>
            </a:pPr>
            <a:endParaRPr lang="en-US" dirty="0">
              <a:solidFill>
                <a:srgbClr val="9900FF"/>
              </a:solidFill>
            </a:endParaRPr>
          </a:p>
          <a:p>
            <a:pPr>
              <a:defRPr/>
            </a:pPr>
            <a:endParaRPr lang="en-US" dirty="0" smtClean="0">
              <a:solidFill>
                <a:srgbClr val="FF00FF"/>
              </a:solidFill>
            </a:endParaRPr>
          </a:p>
          <a:p>
            <a:pPr>
              <a:defRPr/>
            </a:pPr>
            <a:endParaRPr lang="en-US" dirty="0" smtClean="0">
              <a:solidFill>
                <a:srgbClr val="FF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43000"/>
            <a:ext cx="8686800" cy="2631490"/>
          </a:xfrm>
          <a:prstGeom prst="rect">
            <a:avLst/>
          </a:prstGeom>
          <a:noFill/>
        </p:spPr>
        <p:txBody>
          <a:bodyPr wrap="square">
            <a:spAutoFit/>
          </a:bodyPr>
          <a:lstStyle/>
          <a:p>
            <a:pPr>
              <a:buFont typeface="Wingdings" pitchFamily="2" charset="2"/>
              <a:buChar char="ü"/>
              <a:defRPr/>
            </a:pPr>
            <a:r>
              <a:rPr lang="en-US" sz="2800" dirty="0" smtClean="0">
                <a:solidFill>
                  <a:srgbClr val="0000CC"/>
                </a:solidFill>
              </a:rPr>
              <a:t>Topical Theory Programs complement to INT and ECT*</a:t>
            </a:r>
          </a:p>
          <a:p>
            <a:pPr>
              <a:buFont typeface="Wingdings" pitchFamily="2" charset="2"/>
              <a:buChar char="ü"/>
              <a:defRPr/>
            </a:pPr>
            <a:r>
              <a:rPr lang="en-US" sz="2800" dirty="0" smtClean="0">
                <a:solidFill>
                  <a:srgbClr val="0000CC"/>
                </a:solidFill>
              </a:rPr>
              <a:t>MSU, GSI, &amp; RIKEN directors contribute $50k/year to    host 10-20 theorists get together for 2-4 weeks.</a:t>
            </a:r>
          </a:p>
          <a:p>
            <a:pPr>
              <a:buFont typeface="Wingdings" pitchFamily="2" charset="2"/>
              <a:buChar char="ü"/>
              <a:defRPr/>
            </a:pPr>
            <a:r>
              <a:rPr lang="en-US" sz="2800" dirty="0" smtClean="0">
                <a:solidFill>
                  <a:srgbClr val="0000CC"/>
                </a:solidFill>
              </a:rPr>
              <a:t>In Nov. 2012, the ICNT board recommended 3 proposals</a:t>
            </a:r>
          </a:p>
          <a:p>
            <a:pPr>
              <a:spcBef>
                <a:spcPts val="600"/>
              </a:spcBef>
              <a:buFont typeface="Wingdings" pitchFamily="2" charset="2"/>
              <a:buChar char="§"/>
            </a:pPr>
            <a:r>
              <a:rPr lang="en-US" dirty="0" smtClean="0">
                <a:solidFill>
                  <a:srgbClr val="006600"/>
                </a:solidFill>
              </a:rPr>
              <a:t>NSCL/FRIB -- Chuck Horowitz: Symmetry-energy in the context of new radioactive beam facilities and astrophysics</a:t>
            </a:r>
          </a:p>
        </p:txBody>
      </p:sp>
      <p:sp>
        <p:nvSpPr>
          <p:cNvPr id="7" name="Title 1"/>
          <p:cNvSpPr txBox="1">
            <a:spLocks/>
          </p:cNvSpPr>
          <p:nvPr/>
        </p:nvSpPr>
        <p:spPr>
          <a:xfrm>
            <a:off x="0" y="152400"/>
            <a:ext cx="9144000" cy="609600"/>
          </a:xfrm>
          <a:prstGeom prst="rect">
            <a:avLst/>
          </a:prstGeom>
        </p:spPr>
        <p:txBody>
          <a:bodyPr/>
          <a:lstStyle/>
          <a:p>
            <a:pPr algn="ctr" eaLnBrk="0" hangingPunct="0">
              <a:defRPr/>
            </a:pPr>
            <a:r>
              <a:rPr lang="en-US" sz="2800" kern="0" dirty="0" smtClean="0">
                <a:solidFill>
                  <a:srgbClr val="FF0000"/>
                </a:solidFill>
              </a:rPr>
              <a:t>ICNT—International Collaborations in Nuclear Theory</a:t>
            </a:r>
          </a:p>
          <a:p>
            <a:pPr algn="ctr" eaLnBrk="0" hangingPunct="0">
              <a:defRPr/>
            </a:pPr>
            <a:r>
              <a:rPr lang="en-US" sz="2800" dirty="0" smtClean="0">
                <a:solidFill>
                  <a:srgbClr val="FF0000"/>
                </a:solidFill>
              </a:rPr>
              <a:t>http://frib.msu.edu/content/ICNT</a:t>
            </a:r>
            <a:endParaRPr lang="en-US" sz="2800" kern="0" dirty="0">
              <a:solidFill>
                <a:srgbClr val="FF0000"/>
              </a:solidFill>
            </a:endParaRPr>
          </a:p>
        </p:txBody>
      </p:sp>
      <p:sp>
        <p:nvSpPr>
          <p:cNvPr id="11" name="TextBox 10"/>
          <p:cNvSpPr txBox="1"/>
          <p:nvPr/>
        </p:nvSpPr>
        <p:spPr>
          <a:xfrm>
            <a:off x="0" y="2895600"/>
            <a:ext cx="4648200" cy="1569660"/>
          </a:xfrm>
          <a:prstGeom prst="rect">
            <a:avLst/>
          </a:prstGeom>
          <a:noFill/>
        </p:spPr>
        <p:txBody>
          <a:bodyPr>
            <a:spAutoFit/>
          </a:bodyPr>
          <a:lstStyle/>
          <a:p>
            <a:pPr>
              <a:defRPr/>
            </a:pPr>
            <a:endParaRPr lang="en-US" dirty="0" smtClean="0">
              <a:solidFill>
                <a:srgbClr val="9900FF"/>
              </a:solidFill>
            </a:endParaRPr>
          </a:p>
          <a:p>
            <a:pPr>
              <a:defRPr/>
            </a:pPr>
            <a:endParaRPr lang="en-US" dirty="0">
              <a:solidFill>
                <a:srgbClr val="9900FF"/>
              </a:solidFill>
            </a:endParaRPr>
          </a:p>
          <a:p>
            <a:pPr>
              <a:defRPr/>
            </a:pPr>
            <a:endParaRPr lang="en-US" dirty="0" smtClean="0">
              <a:solidFill>
                <a:srgbClr val="FF00FF"/>
              </a:solidFill>
            </a:endParaRPr>
          </a:p>
          <a:p>
            <a:pPr>
              <a:defRPr/>
            </a:pPr>
            <a:endParaRPr lang="en-US" dirty="0" smtClean="0">
              <a:solidFill>
                <a:srgbClr val="FF00FF"/>
              </a:solidFill>
            </a:endParaRPr>
          </a:p>
        </p:txBody>
      </p:sp>
      <p:sp>
        <p:nvSpPr>
          <p:cNvPr id="12" name="Rectangle 11"/>
          <p:cNvSpPr/>
          <p:nvPr/>
        </p:nvSpPr>
        <p:spPr>
          <a:xfrm>
            <a:off x="152400" y="3657600"/>
            <a:ext cx="8534400" cy="1938992"/>
          </a:xfrm>
          <a:prstGeom prst="rect">
            <a:avLst/>
          </a:prstGeom>
        </p:spPr>
        <p:txBody>
          <a:bodyPr wrap="square">
            <a:spAutoFit/>
          </a:bodyPr>
          <a:lstStyle/>
          <a:p>
            <a:r>
              <a:rPr lang="en-US" dirty="0" smtClean="0"/>
              <a:t>Week I (July 15 - 19): Symmetry energy at low nuclear densities</a:t>
            </a:r>
          </a:p>
          <a:p>
            <a:r>
              <a:rPr lang="en-US" dirty="0" smtClean="0"/>
              <a:t>Week II (July 22 - 26): NuSYM13</a:t>
            </a:r>
          </a:p>
          <a:p>
            <a:r>
              <a:rPr lang="en-US" dirty="0" smtClean="0"/>
              <a:t>Week III (July 29 – Aug 2): Symmetry energy at high densities including astrophysical environment.</a:t>
            </a:r>
          </a:p>
          <a:p>
            <a:r>
              <a:rPr lang="en-US" dirty="0" smtClean="0"/>
              <a:t>Week IV (Aug 5 - 9): Future Directions</a:t>
            </a:r>
          </a:p>
        </p:txBody>
      </p:sp>
      <p:sp>
        <p:nvSpPr>
          <p:cNvPr id="8" name="TextBox 7"/>
          <p:cNvSpPr txBox="1"/>
          <p:nvPr/>
        </p:nvSpPr>
        <p:spPr>
          <a:xfrm>
            <a:off x="0" y="5486400"/>
            <a:ext cx="8686800" cy="1384995"/>
          </a:xfrm>
          <a:prstGeom prst="rect">
            <a:avLst/>
          </a:prstGeom>
          <a:noFill/>
        </p:spPr>
        <p:txBody>
          <a:bodyPr wrap="square">
            <a:spAutoFit/>
          </a:bodyPr>
          <a:lstStyle/>
          <a:p>
            <a:pPr>
              <a:buFont typeface="Wingdings" pitchFamily="2" charset="2"/>
              <a:buChar char="ü"/>
              <a:defRPr/>
            </a:pPr>
            <a:r>
              <a:rPr lang="en-US" sz="2800" dirty="0" smtClean="0">
                <a:solidFill>
                  <a:srgbClr val="0000CC"/>
                </a:solidFill>
              </a:rPr>
              <a:t>Deliverable: Write-up of a document (what have we (Horowitz, </a:t>
            </a:r>
            <a:r>
              <a:rPr lang="en-US" sz="2800" dirty="0" err="1" smtClean="0">
                <a:solidFill>
                  <a:srgbClr val="0000CC"/>
                </a:solidFill>
              </a:rPr>
              <a:t>Danielewicz</a:t>
            </a:r>
            <a:r>
              <a:rPr lang="en-US" sz="2800" dirty="0" smtClean="0">
                <a:solidFill>
                  <a:srgbClr val="0000CC"/>
                </a:solidFill>
              </a:rPr>
              <a:t>, Li, </a:t>
            </a:r>
            <a:r>
              <a:rPr lang="en-US" sz="2800" dirty="0" err="1" smtClean="0">
                <a:solidFill>
                  <a:srgbClr val="0000CC"/>
                </a:solidFill>
              </a:rPr>
              <a:t>Onishi</a:t>
            </a:r>
            <a:r>
              <a:rPr lang="en-US" sz="2800" dirty="0" smtClean="0">
                <a:solidFill>
                  <a:srgbClr val="0000CC"/>
                </a:solidFill>
              </a:rPr>
              <a:t>, Ono, Tsang) done with </a:t>
            </a:r>
            <a:r>
              <a:rPr lang="en-US" sz="2800" dirty="0" err="1" smtClean="0">
                <a:solidFill>
                  <a:srgbClr val="0000CC"/>
                </a:solidFill>
              </a:rPr>
              <a:t>Konrad’s</a:t>
            </a:r>
            <a:r>
              <a:rPr lang="en-US" sz="2800" dirty="0" smtClean="0">
                <a:solidFill>
                  <a:srgbClr val="0000CC"/>
                </a:solidFill>
              </a:rPr>
              <a:t> $50k?)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4980" y="76205"/>
            <a:ext cx="8274050" cy="950913"/>
          </a:xfrm>
        </p:spPr>
        <p:txBody>
          <a:bodyPr/>
          <a:lstStyle/>
          <a:p>
            <a:r>
              <a:rPr lang="en-US" sz="3200" dirty="0" smtClean="0">
                <a:solidFill>
                  <a:srgbClr val="FF0000"/>
                </a:solidFill>
              </a:rPr>
              <a:t>Facility for Rare Isotope Beams (FRIB) </a:t>
            </a:r>
          </a:p>
        </p:txBody>
      </p:sp>
      <p:pic>
        <p:nvPicPr>
          <p:cNvPr id="16387" name="Picture 6" descr="FRIB_render.jpg"/>
          <p:cNvPicPr>
            <a:picLocks noChangeAspect="1"/>
          </p:cNvPicPr>
          <p:nvPr/>
        </p:nvPicPr>
        <p:blipFill>
          <a:blip r:embed="rId2" cstate="print"/>
          <a:srcRect/>
          <a:stretch>
            <a:fillRect/>
          </a:stretch>
        </p:blipFill>
        <p:spPr bwMode="auto">
          <a:xfrm>
            <a:off x="0" y="990605"/>
            <a:ext cx="4419600" cy="3387725"/>
          </a:xfrm>
          <a:prstGeom prst="rect">
            <a:avLst/>
          </a:prstGeom>
          <a:noFill/>
          <a:ln w="9525">
            <a:noFill/>
            <a:miter lim="800000"/>
            <a:headEnd/>
            <a:tailEnd/>
          </a:ln>
        </p:spPr>
      </p:pic>
      <p:sp>
        <p:nvSpPr>
          <p:cNvPr id="16389" name="Rectangle 8"/>
          <p:cNvSpPr>
            <a:spLocks noChangeArrowheads="1"/>
          </p:cNvSpPr>
          <p:nvPr/>
        </p:nvSpPr>
        <p:spPr bwMode="auto">
          <a:xfrm>
            <a:off x="152400" y="4495806"/>
            <a:ext cx="8763000" cy="1338788"/>
          </a:xfrm>
          <a:prstGeom prst="rect">
            <a:avLst/>
          </a:prstGeom>
          <a:noFill/>
          <a:ln w="9525">
            <a:noFill/>
            <a:miter lim="800000"/>
            <a:headEnd/>
            <a:tailEnd/>
          </a:ln>
        </p:spPr>
        <p:txBody>
          <a:bodyPr lIns="91399" tIns="45700" rIns="91399" bIns="45700">
            <a:spAutoFit/>
          </a:bodyPr>
          <a:lstStyle/>
          <a:p>
            <a:pPr algn="just"/>
            <a:r>
              <a:rPr lang="en-US" sz="2000" i="1" dirty="0">
                <a:solidFill>
                  <a:srgbClr val="0000CC"/>
                </a:solidFill>
              </a:rPr>
              <a:t>FRIB will provide intense beams of rare isotopes (that is, short-lived nuclei not normally found on Earth). FRIB will enable scientists to make discoveries about the properties of these rare isotopes in order to better understand the physics of nuclei, nuclear astrophysics, fundamental interactions, and applications for society</a:t>
            </a:r>
            <a:r>
              <a:rPr lang="en-US" sz="2000" i="1" dirty="0" smtClean="0">
                <a:solidFill>
                  <a:srgbClr val="0000CC"/>
                </a:solidFill>
              </a:rPr>
              <a:t>.</a:t>
            </a:r>
            <a:endParaRPr lang="en-US" sz="2000" i="1" dirty="0">
              <a:solidFill>
                <a:srgbClr val="0000CC"/>
              </a:solidFill>
            </a:endParaRPr>
          </a:p>
        </p:txBody>
      </p:sp>
      <p:pic>
        <p:nvPicPr>
          <p:cNvPr id="7" name="Picture 6" descr="Frib_live2.png"/>
          <p:cNvPicPr>
            <a:picLocks noChangeAspect="1"/>
          </p:cNvPicPr>
          <p:nvPr/>
        </p:nvPicPr>
        <p:blipFill>
          <a:blip r:embed="rId3" cstate="print"/>
          <a:stretch>
            <a:fillRect/>
          </a:stretch>
        </p:blipFill>
        <p:spPr>
          <a:xfrm>
            <a:off x="4495793" y="1066801"/>
            <a:ext cx="4648207" cy="3169232"/>
          </a:xfrm>
          <a:prstGeom prst="rect">
            <a:avLst/>
          </a:prstGeom>
        </p:spPr>
      </p:pic>
      <p:pic>
        <p:nvPicPr>
          <p:cNvPr id="6" name="Picture 5" descr="frib.png"/>
          <p:cNvPicPr>
            <a:picLocks noChangeAspect="1"/>
          </p:cNvPicPr>
          <p:nvPr/>
        </p:nvPicPr>
        <p:blipFill>
          <a:blip r:embed="rId4" cstate="print"/>
          <a:stretch>
            <a:fillRect/>
          </a:stretch>
        </p:blipFill>
        <p:spPr>
          <a:xfrm>
            <a:off x="4495800" y="990600"/>
            <a:ext cx="4648200" cy="3352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2" name="Picture 4"/>
          <p:cNvPicPr>
            <a:picLocks noChangeAspect="1" noChangeArrowheads="1"/>
          </p:cNvPicPr>
          <p:nvPr/>
        </p:nvPicPr>
        <p:blipFill>
          <a:blip r:embed="rId2" cstate="print"/>
          <a:srcRect/>
          <a:stretch>
            <a:fillRect/>
          </a:stretch>
        </p:blipFill>
        <p:spPr bwMode="auto">
          <a:xfrm>
            <a:off x="228601" y="1849808"/>
            <a:ext cx="4190999" cy="3979491"/>
          </a:xfrm>
          <a:prstGeom prst="rect">
            <a:avLst/>
          </a:prstGeom>
          <a:noFill/>
          <a:ln w="9525">
            <a:noFill/>
            <a:miter lim="800000"/>
            <a:headEnd/>
            <a:tailEnd/>
          </a:ln>
        </p:spPr>
      </p:pic>
      <p:pic>
        <p:nvPicPr>
          <p:cNvPr id="401413" name="Picture 5"/>
          <p:cNvPicPr>
            <a:picLocks noChangeAspect="1" noChangeArrowheads="1"/>
          </p:cNvPicPr>
          <p:nvPr/>
        </p:nvPicPr>
        <p:blipFill>
          <a:blip r:embed="rId3" cstate="print"/>
          <a:srcRect/>
          <a:stretch>
            <a:fillRect/>
          </a:stretch>
        </p:blipFill>
        <p:spPr bwMode="auto">
          <a:xfrm>
            <a:off x="1905000" y="5867400"/>
            <a:ext cx="1752600" cy="390525"/>
          </a:xfrm>
          <a:prstGeom prst="rect">
            <a:avLst/>
          </a:prstGeom>
          <a:noFill/>
          <a:ln w="9525">
            <a:noFill/>
            <a:miter lim="800000"/>
            <a:headEnd/>
            <a:tailEnd/>
          </a:ln>
        </p:spPr>
      </p:pic>
      <p:sp>
        <p:nvSpPr>
          <p:cNvPr id="6" name="TextBox 5"/>
          <p:cNvSpPr txBox="1"/>
          <p:nvPr/>
        </p:nvSpPr>
        <p:spPr>
          <a:xfrm flipH="1">
            <a:off x="152400" y="6396335"/>
            <a:ext cx="3200400" cy="461665"/>
          </a:xfrm>
          <a:prstGeom prst="rect">
            <a:avLst/>
          </a:prstGeom>
          <a:noFill/>
        </p:spPr>
        <p:txBody>
          <a:bodyPr wrap="square" rtlCol="0">
            <a:spAutoFit/>
          </a:bodyPr>
          <a:lstStyle/>
          <a:p>
            <a:r>
              <a:rPr lang="en-US" dirty="0" smtClean="0">
                <a:solidFill>
                  <a:schemeClr val="bg2">
                    <a:lumMod val="75000"/>
                  </a:schemeClr>
                </a:solidFill>
              </a:rPr>
              <a:t>B.A. Li, out of context</a:t>
            </a:r>
            <a:endParaRPr lang="en-US" dirty="0">
              <a:solidFill>
                <a:schemeClr val="bg2">
                  <a:lumMod val="75000"/>
                </a:schemeClr>
              </a:solidFill>
            </a:endParaRPr>
          </a:p>
        </p:txBody>
      </p:sp>
      <p:pic>
        <p:nvPicPr>
          <p:cNvPr id="7" name="Picture 1" descr="E_symm_rho_trautmann_HD"/>
          <p:cNvPicPr>
            <a:picLocks noChangeAspect="1" noChangeArrowheads="1"/>
          </p:cNvPicPr>
          <p:nvPr/>
        </p:nvPicPr>
        <p:blipFill>
          <a:blip r:embed="rId4" cstate="print"/>
          <a:srcRect/>
          <a:stretch>
            <a:fillRect/>
          </a:stretch>
        </p:blipFill>
        <p:spPr bwMode="auto">
          <a:xfrm>
            <a:off x="4830193" y="3506856"/>
            <a:ext cx="3879539" cy="3315383"/>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4896174" y="152400"/>
            <a:ext cx="3780901" cy="30976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219200"/>
            <a:ext cx="7848600" cy="4647426"/>
          </a:xfrm>
          <a:prstGeom prst="rect">
            <a:avLst/>
          </a:prstGeom>
          <a:noFill/>
        </p:spPr>
        <p:txBody>
          <a:bodyPr wrap="square">
            <a:spAutoFit/>
          </a:bodyPr>
          <a:lstStyle/>
          <a:p>
            <a:pPr algn="ctr">
              <a:defRPr/>
            </a:pPr>
            <a:r>
              <a:rPr lang="en-US" sz="2800" dirty="0" smtClean="0">
                <a:solidFill>
                  <a:srgbClr val="9900FF"/>
                </a:solidFill>
              </a:rPr>
              <a:t>Introduction</a:t>
            </a:r>
            <a:endParaRPr lang="en-US" sz="2800" b="1" i="1" dirty="0" smtClean="0">
              <a:solidFill>
                <a:srgbClr val="0000CC"/>
              </a:solidFill>
            </a:endParaRPr>
          </a:p>
          <a:p>
            <a:pPr>
              <a:defRPr/>
            </a:pPr>
            <a:r>
              <a:rPr lang="en-US" b="1" i="1" dirty="0" smtClean="0">
                <a:solidFill>
                  <a:srgbClr val="0000CC"/>
                </a:solidFill>
              </a:rPr>
              <a:t>Summary of ICNT workshops and NuSYM13.</a:t>
            </a:r>
          </a:p>
          <a:p>
            <a:pPr lvl="1">
              <a:buFont typeface="Wingdings" pitchFamily="2" charset="2"/>
              <a:buChar char="Ø"/>
              <a:defRPr/>
            </a:pPr>
            <a:r>
              <a:rPr lang="en-US" b="1" i="1" dirty="0" smtClean="0">
                <a:solidFill>
                  <a:srgbClr val="0000CC"/>
                </a:solidFill>
              </a:rPr>
              <a:t>Updates of constraints on symmetry energy</a:t>
            </a:r>
          </a:p>
          <a:p>
            <a:pPr lvl="1">
              <a:buFont typeface="Wingdings" pitchFamily="2" charset="2"/>
              <a:buChar char="Ø"/>
              <a:defRPr/>
            </a:pPr>
            <a:r>
              <a:rPr lang="en-US" b="1" i="1" dirty="0" smtClean="0">
                <a:solidFill>
                  <a:srgbClr val="0000CC"/>
                </a:solidFill>
              </a:rPr>
              <a:t>New results from workshop relevant to HIC program</a:t>
            </a:r>
          </a:p>
          <a:p>
            <a:pPr>
              <a:defRPr/>
            </a:pPr>
            <a:r>
              <a:rPr lang="en-US" b="1" i="1" dirty="0" smtClean="0">
                <a:solidFill>
                  <a:srgbClr val="0000CC"/>
                </a:solidFill>
              </a:rPr>
              <a:t>A way forward for high energy HIC:</a:t>
            </a:r>
          </a:p>
          <a:p>
            <a:pPr>
              <a:defRPr/>
            </a:pPr>
            <a:r>
              <a:rPr lang="en-US" b="1" i="1" dirty="0" smtClean="0">
                <a:solidFill>
                  <a:srgbClr val="0000CC"/>
                </a:solidFill>
              </a:rPr>
              <a:t>Theoretical challenges</a:t>
            </a:r>
          </a:p>
          <a:p>
            <a:pPr lvl="2">
              <a:buFont typeface="Wingdings" pitchFamily="2" charset="2"/>
              <a:buChar char="Ø"/>
              <a:defRPr/>
            </a:pPr>
            <a:r>
              <a:rPr lang="en-US" b="1" i="1" dirty="0" smtClean="0">
                <a:solidFill>
                  <a:srgbClr val="0000CC"/>
                </a:solidFill>
              </a:rPr>
              <a:t>Theoretical errors</a:t>
            </a:r>
          </a:p>
          <a:p>
            <a:pPr lvl="2">
              <a:buFont typeface="Wingdings" pitchFamily="2" charset="2"/>
              <a:buChar char="Ø"/>
              <a:defRPr/>
            </a:pPr>
            <a:r>
              <a:rPr lang="en-US" b="1" i="1" dirty="0" smtClean="0">
                <a:solidFill>
                  <a:srgbClr val="0000CC"/>
                </a:solidFill>
              </a:rPr>
              <a:t>Transport models</a:t>
            </a:r>
          </a:p>
          <a:p>
            <a:pPr>
              <a:defRPr/>
            </a:pPr>
            <a:r>
              <a:rPr lang="en-US" b="1" i="1" dirty="0" smtClean="0">
                <a:solidFill>
                  <a:srgbClr val="0000CC"/>
                </a:solidFill>
              </a:rPr>
              <a:t>Heavy Ion Collisions at high energy; E/A&gt;100 </a:t>
            </a:r>
            <a:r>
              <a:rPr lang="en-US" b="1" i="1" dirty="0" err="1" smtClean="0">
                <a:solidFill>
                  <a:srgbClr val="0000CC"/>
                </a:solidFill>
              </a:rPr>
              <a:t>MeV</a:t>
            </a:r>
            <a:endParaRPr lang="en-US" b="1" i="1" dirty="0" smtClean="0">
              <a:solidFill>
                <a:srgbClr val="0000CC"/>
              </a:solidFill>
            </a:endParaRPr>
          </a:p>
          <a:p>
            <a:pPr lvl="2">
              <a:buFont typeface="Wingdings" pitchFamily="2" charset="2"/>
              <a:buChar char="Ø"/>
              <a:defRPr/>
            </a:pPr>
            <a:r>
              <a:rPr lang="en-US" b="1" i="1" dirty="0" smtClean="0">
                <a:solidFill>
                  <a:srgbClr val="0000CC"/>
                </a:solidFill>
                <a:latin typeface="Symbol" pitchFamily="18" charset="2"/>
              </a:rPr>
              <a:t>p</a:t>
            </a:r>
            <a:r>
              <a:rPr lang="en-US" b="1" i="1" baseline="30000" dirty="0" smtClean="0">
                <a:solidFill>
                  <a:srgbClr val="0000CC"/>
                </a:solidFill>
              </a:rPr>
              <a:t> - </a:t>
            </a:r>
            <a:r>
              <a:rPr lang="en-US" b="1" i="1" dirty="0" smtClean="0">
                <a:solidFill>
                  <a:srgbClr val="0000CC"/>
                </a:solidFill>
              </a:rPr>
              <a:t>/</a:t>
            </a:r>
            <a:r>
              <a:rPr lang="en-US" b="1" i="1" dirty="0" smtClean="0">
                <a:solidFill>
                  <a:srgbClr val="0000CC"/>
                </a:solidFill>
                <a:latin typeface="Symbol" pitchFamily="18" charset="2"/>
              </a:rPr>
              <a:t>p</a:t>
            </a:r>
            <a:r>
              <a:rPr lang="en-US" b="1" i="1" baseline="30000" dirty="0" smtClean="0">
                <a:solidFill>
                  <a:srgbClr val="0000CC"/>
                </a:solidFill>
              </a:rPr>
              <a:t>+</a:t>
            </a:r>
            <a:r>
              <a:rPr lang="en-US" b="1" i="1" dirty="0" smtClean="0">
                <a:solidFill>
                  <a:srgbClr val="0000CC"/>
                </a:solidFill>
              </a:rPr>
              <a:t> ratios and flow; charge particles n/p yield ratios and flow – </a:t>
            </a:r>
            <a:r>
              <a:rPr lang="en-US" b="1" i="1" dirty="0" smtClean="0">
                <a:solidFill>
                  <a:srgbClr val="FF0000"/>
                </a:solidFill>
              </a:rPr>
              <a:t>new detectors </a:t>
            </a:r>
            <a:endParaRPr lang="en-US" b="1" i="1" dirty="0" smtClean="0">
              <a:solidFill>
                <a:srgbClr val="0000CC"/>
              </a:solidFill>
            </a:endParaRPr>
          </a:p>
          <a:p>
            <a:pPr marL="0" lvl="1" algn="ctr">
              <a:defRPr/>
            </a:pPr>
            <a:r>
              <a:rPr lang="en-US" sz="2800" dirty="0" smtClean="0">
                <a:solidFill>
                  <a:srgbClr val="9900FF"/>
                </a:solidFill>
              </a:rPr>
              <a:t>Summary and Outlook</a:t>
            </a:r>
          </a:p>
        </p:txBody>
      </p:sp>
      <p:sp>
        <p:nvSpPr>
          <p:cNvPr id="7" name="Title 1"/>
          <p:cNvSpPr txBox="1">
            <a:spLocks/>
          </p:cNvSpPr>
          <p:nvPr/>
        </p:nvSpPr>
        <p:spPr>
          <a:xfrm>
            <a:off x="0" y="152400"/>
            <a:ext cx="9144000" cy="609600"/>
          </a:xfrm>
          <a:prstGeom prst="rect">
            <a:avLst/>
          </a:prstGeom>
        </p:spPr>
        <p:txBody>
          <a:bodyPr/>
          <a:lstStyle/>
          <a:p>
            <a:pPr algn="ctr" eaLnBrk="0" hangingPunct="0">
              <a:defRPr/>
            </a:pPr>
            <a:r>
              <a:rPr lang="en-US" sz="3200" kern="0" dirty="0" smtClean="0">
                <a:solidFill>
                  <a:srgbClr val="FF0000"/>
                </a:solidFill>
              </a:rPr>
              <a:t>Probing the symmetry energy of neutron-rich matter</a:t>
            </a:r>
            <a:endParaRPr lang="en-US" sz="3200" kern="0" dirty="0">
              <a:solidFill>
                <a:srgbClr val="FF0000"/>
              </a:solidFill>
            </a:endParaRPr>
          </a:p>
        </p:txBody>
      </p:sp>
      <p:sp>
        <p:nvSpPr>
          <p:cNvPr id="11" name="TextBox 10"/>
          <p:cNvSpPr txBox="1"/>
          <p:nvPr/>
        </p:nvSpPr>
        <p:spPr>
          <a:xfrm>
            <a:off x="0" y="2895600"/>
            <a:ext cx="4648200" cy="1569660"/>
          </a:xfrm>
          <a:prstGeom prst="rect">
            <a:avLst/>
          </a:prstGeom>
          <a:noFill/>
        </p:spPr>
        <p:txBody>
          <a:bodyPr>
            <a:spAutoFit/>
          </a:bodyPr>
          <a:lstStyle/>
          <a:p>
            <a:pPr>
              <a:defRPr/>
            </a:pPr>
            <a:endParaRPr lang="en-US" dirty="0" smtClean="0">
              <a:solidFill>
                <a:srgbClr val="9900FF"/>
              </a:solidFill>
            </a:endParaRPr>
          </a:p>
          <a:p>
            <a:pPr>
              <a:defRPr/>
            </a:pPr>
            <a:endParaRPr lang="en-US" dirty="0">
              <a:solidFill>
                <a:srgbClr val="9900FF"/>
              </a:solidFill>
            </a:endParaRPr>
          </a:p>
          <a:p>
            <a:pPr>
              <a:defRPr/>
            </a:pPr>
            <a:endParaRPr lang="en-US" dirty="0" smtClean="0">
              <a:solidFill>
                <a:srgbClr val="FF00FF"/>
              </a:solidFill>
            </a:endParaRPr>
          </a:p>
          <a:p>
            <a:pPr>
              <a:defRPr/>
            </a:pPr>
            <a:endParaRPr lang="en-US" dirty="0" smtClean="0">
              <a:solidFill>
                <a:srgbClr val="FF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609600" y="95250"/>
            <a:ext cx="7620000" cy="455613"/>
          </a:xfrm>
          <a:prstGeom prst="rect">
            <a:avLst/>
          </a:prstGeom>
          <a:noFill/>
          <a:ln w="9525">
            <a:noFill/>
            <a:miter lim="800000"/>
            <a:headEnd/>
            <a:tailEnd/>
          </a:ln>
        </p:spPr>
        <p:txBody>
          <a:bodyPr>
            <a:spAutoFit/>
          </a:bodyPr>
          <a:lstStyle/>
          <a:p>
            <a:pPr algn="ctr">
              <a:lnSpc>
                <a:spcPct val="85000"/>
              </a:lnSpc>
            </a:pPr>
            <a:r>
              <a:rPr lang="en-US" sz="2800" dirty="0">
                <a:solidFill>
                  <a:srgbClr val="FF3300"/>
                </a:solidFill>
              </a:rPr>
              <a:t>Nuclear Equation of </a:t>
            </a:r>
            <a:r>
              <a:rPr lang="en-US" sz="2800" dirty="0" smtClean="0">
                <a:solidFill>
                  <a:srgbClr val="FF3300"/>
                </a:solidFill>
              </a:rPr>
              <a:t>State of asymmetric matter</a:t>
            </a:r>
            <a:endParaRPr lang="en-US" sz="2800" b="1" dirty="0">
              <a:solidFill>
                <a:srgbClr val="006699"/>
              </a:solidFill>
            </a:endParaRPr>
          </a:p>
        </p:txBody>
      </p:sp>
      <p:sp>
        <p:nvSpPr>
          <p:cNvPr id="4101" name="Text Box 12"/>
          <p:cNvSpPr txBox="1">
            <a:spLocks noChangeArrowheads="1"/>
          </p:cNvSpPr>
          <p:nvPr/>
        </p:nvSpPr>
        <p:spPr bwMode="auto">
          <a:xfrm>
            <a:off x="2400300" y="615950"/>
            <a:ext cx="4191000" cy="831850"/>
          </a:xfrm>
          <a:prstGeom prst="rect">
            <a:avLst/>
          </a:prstGeom>
          <a:noFill/>
          <a:ln w="9525">
            <a:solidFill>
              <a:srgbClr val="FF0000"/>
            </a:solidFill>
            <a:miter lim="800000"/>
            <a:headEnd/>
            <a:tailEnd/>
          </a:ln>
        </p:spPr>
        <p:txBody>
          <a:bodyPr>
            <a:spAutoFit/>
          </a:bodyPr>
          <a:lstStyle/>
          <a:p>
            <a:pPr>
              <a:spcBef>
                <a:spcPct val="50000"/>
              </a:spcBef>
            </a:pPr>
            <a:r>
              <a:rPr lang="en-US" dirty="0">
                <a:solidFill>
                  <a:srgbClr val="FF0000"/>
                </a:solidFill>
              </a:rPr>
              <a:t> E/A (</a:t>
            </a:r>
            <a:r>
              <a:rPr lang="en-US" dirty="0">
                <a:solidFill>
                  <a:srgbClr val="FF0000"/>
                </a:solidFill>
                <a:sym typeface="Symbol" pitchFamily="18" charset="2"/>
              </a:rPr>
              <a:t>,)</a:t>
            </a:r>
            <a:r>
              <a:rPr lang="en-US" dirty="0">
                <a:sym typeface="Symbol" pitchFamily="18" charset="2"/>
              </a:rPr>
              <a:t> = </a:t>
            </a:r>
            <a:r>
              <a:rPr lang="en-US" dirty="0">
                <a:solidFill>
                  <a:srgbClr val="0000CC"/>
                </a:solidFill>
              </a:rPr>
              <a:t>E/A (</a:t>
            </a:r>
            <a:r>
              <a:rPr lang="en-US" dirty="0">
                <a:solidFill>
                  <a:srgbClr val="0000CC"/>
                </a:solidFill>
                <a:sym typeface="Symbol" pitchFamily="18" charset="2"/>
              </a:rPr>
              <a:t>,0)</a:t>
            </a:r>
            <a:r>
              <a:rPr lang="en-US" dirty="0">
                <a:sym typeface="Symbol" pitchFamily="18" charset="2"/>
              </a:rPr>
              <a:t> + </a:t>
            </a:r>
            <a:r>
              <a:rPr lang="en-US" dirty="0">
                <a:latin typeface="Symbol" pitchFamily="18" charset="2"/>
                <a:sym typeface="Symbol" pitchFamily="18" charset="2"/>
              </a:rPr>
              <a:t>d</a:t>
            </a:r>
            <a:r>
              <a:rPr lang="en-US" baseline="30000" dirty="0">
                <a:sym typeface="Symbol" pitchFamily="18" charset="2"/>
              </a:rPr>
              <a:t>2</a:t>
            </a:r>
            <a:r>
              <a:rPr lang="en-US" dirty="0">
                <a:solidFill>
                  <a:srgbClr val="CC00CC"/>
                </a:solidFill>
                <a:sym typeface="Symbol" pitchFamily="18" charset="2"/>
              </a:rPr>
              <a:t></a:t>
            </a:r>
            <a:r>
              <a:rPr lang="en-US" dirty="0">
                <a:solidFill>
                  <a:srgbClr val="0000CC"/>
                </a:solidFill>
                <a:sym typeface="Symbol" pitchFamily="18" charset="2"/>
              </a:rPr>
              <a:t>S()</a:t>
            </a:r>
          </a:p>
          <a:p>
            <a:pPr algn="ctr"/>
            <a:r>
              <a:rPr lang="en-US" dirty="0">
                <a:latin typeface="Symbol" pitchFamily="18" charset="2"/>
                <a:sym typeface="Symbol" pitchFamily="18" charset="2"/>
              </a:rPr>
              <a:t>d</a:t>
            </a:r>
            <a:r>
              <a:rPr lang="en-US" dirty="0">
                <a:sym typeface="Symbol" pitchFamily="18" charset="2"/>
              </a:rPr>
              <a:t> = (</a:t>
            </a:r>
            <a:r>
              <a:rPr lang="en-US" baseline="-25000" dirty="0">
                <a:sym typeface="Symbol" pitchFamily="18" charset="2"/>
              </a:rPr>
              <a:t>n</a:t>
            </a:r>
            <a:r>
              <a:rPr lang="en-US" dirty="0">
                <a:sym typeface="Symbol" pitchFamily="18" charset="2"/>
              </a:rPr>
              <a:t>- </a:t>
            </a:r>
            <a:r>
              <a:rPr lang="en-US" baseline="-25000" dirty="0">
                <a:sym typeface="Symbol" pitchFamily="18" charset="2"/>
              </a:rPr>
              <a:t>p</a:t>
            </a:r>
            <a:r>
              <a:rPr lang="en-US" dirty="0">
                <a:sym typeface="Symbol" pitchFamily="18" charset="2"/>
              </a:rPr>
              <a:t>)/ (</a:t>
            </a:r>
            <a:r>
              <a:rPr lang="en-US" baseline="-25000" dirty="0">
                <a:sym typeface="Symbol" pitchFamily="18" charset="2"/>
              </a:rPr>
              <a:t>n</a:t>
            </a:r>
            <a:r>
              <a:rPr lang="en-US" dirty="0">
                <a:sym typeface="Symbol" pitchFamily="18" charset="2"/>
              </a:rPr>
              <a:t>+ </a:t>
            </a:r>
            <a:r>
              <a:rPr lang="en-US" baseline="-25000" dirty="0">
                <a:sym typeface="Symbol" pitchFamily="18" charset="2"/>
              </a:rPr>
              <a:t>p</a:t>
            </a:r>
            <a:r>
              <a:rPr lang="en-US" dirty="0">
                <a:sym typeface="Symbol" pitchFamily="18" charset="2"/>
              </a:rPr>
              <a:t>) = (N-Z)/A</a:t>
            </a:r>
          </a:p>
        </p:txBody>
      </p:sp>
      <p:grpSp>
        <p:nvGrpSpPr>
          <p:cNvPr id="2" name="Group 6"/>
          <p:cNvGrpSpPr>
            <a:grpSpLocks/>
          </p:cNvGrpSpPr>
          <p:nvPr/>
        </p:nvGrpSpPr>
        <p:grpSpPr bwMode="auto">
          <a:xfrm>
            <a:off x="304800" y="1600200"/>
            <a:ext cx="7620000" cy="4035425"/>
            <a:chOff x="48" y="1200"/>
            <a:chExt cx="4800" cy="2542"/>
          </a:xfrm>
        </p:grpSpPr>
        <p:sp>
          <p:nvSpPr>
            <p:cNvPr id="4105" name="Text Box 7"/>
            <p:cNvSpPr txBox="1">
              <a:spLocks noChangeArrowheads="1"/>
            </p:cNvSpPr>
            <p:nvPr/>
          </p:nvSpPr>
          <p:spPr bwMode="auto">
            <a:xfrm>
              <a:off x="48" y="3312"/>
              <a:ext cx="2688" cy="250"/>
            </a:xfrm>
            <a:prstGeom prst="rect">
              <a:avLst/>
            </a:prstGeom>
            <a:noFill/>
            <a:ln w="12700" cap="sq">
              <a:noFill/>
              <a:miter lim="800000"/>
              <a:headEnd type="none" w="sm" len="sm"/>
              <a:tailEnd type="none" w="sm" len="sm"/>
            </a:ln>
          </p:spPr>
          <p:txBody>
            <a:bodyPr>
              <a:spAutoFit/>
            </a:bodyPr>
            <a:lstStyle/>
            <a:p>
              <a:endParaRPr lang="it-IT" altLang="zh-CN" sz="2000">
                <a:solidFill>
                  <a:srgbClr val="FF00FF"/>
                </a:solidFill>
                <a:ea typeface="SimSun" pitchFamily="2" charset="-122"/>
              </a:endParaRPr>
            </a:p>
          </p:txBody>
        </p:sp>
        <p:sp>
          <p:nvSpPr>
            <p:cNvPr id="4106" name="Rectangle 8"/>
            <p:cNvSpPr>
              <a:spLocks noChangeArrowheads="1"/>
            </p:cNvSpPr>
            <p:nvPr/>
          </p:nvSpPr>
          <p:spPr bwMode="auto">
            <a:xfrm>
              <a:off x="2880" y="3559"/>
              <a:ext cx="273" cy="183"/>
            </a:xfrm>
            <a:prstGeom prst="rect">
              <a:avLst/>
            </a:prstGeom>
            <a:noFill/>
            <a:ln w="9525">
              <a:noFill/>
              <a:miter lim="800000"/>
              <a:headEnd/>
              <a:tailEnd/>
            </a:ln>
          </p:spPr>
          <p:txBody>
            <a:bodyPr wrap="none">
              <a:spAutoFit/>
            </a:bodyPr>
            <a:lstStyle/>
            <a:p>
              <a:pPr>
                <a:buFont typeface="Wingdings" pitchFamily="2" charset="2"/>
                <a:buChar char="à"/>
              </a:pPr>
              <a:endParaRPr lang="it-IT" altLang="zh-CN" sz="2000" baseline="-25000">
                <a:solidFill>
                  <a:srgbClr val="FF00FF"/>
                </a:solidFill>
                <a:ea typeface="SimSun" pitchFamily="2" charset="-122"/>
              </a:endParaRPr>
            </a:p>
          </p:txBody>
        </p:sp>
        <p:graphicFrame>
          <p:nvGraphicFramePr>
            <p:cNvPr id="4098" name="Object 2"/>
            <p:cNvGraphicFramePr>
              <a:graphicFrameLocks noChangeAspect="1"/>
            </p:cNvGraphicFramePr>
            <p:nvPr/>
          </p:nvGraphicFramePr>
          <p:xfrm>
            <a:off x="533" y="1200"/>
            <a:ext cx="2486" cy="434"/>
          </p:xfrm>
          <a:graphic>
            <a:graphicData uri="http://schemas.openxmlformats.org/presentationml/2006/ole">
              <mc:AlternateContent xmlns:mc="http://schemas.openxmlformats.org/markup-compatibility/2006">
                <mc:Choice xmlns:v="urn:schemas-microsoft-com:vml" Requires="v">
                  <p:oleObj spid="_x0000_s402438" name="Equation" r:id="rId3" imgW="2793960" imgH="507960" progId="Equation.3">
                    <p:embed/>
                  </p:oleObj>
                </mc:Choice>
                <mc:Fallback>
                  <p:oleObj name="Equation" r:id="rId3" imgW="2793960" imgH="5079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 y="1200"/>
                          <a:ext cx="2486" cy="434"/>
                        </a:xfrm>
                        <a:prstGeom prst="rect">
                          <a:avLst/>
                        </a:prstGeom>
                        <a:solidFill>
                          <a:srgbClr val="FFFF99"/>
                        </a:solidFill>
                        <a:ln w="9525">
                          <a:solidFill>
                            <a:srgbClr val="FFFFCC"/>
                          </a:solidFill>
                          <a:miter lim="800000"/>
                          <a:headEnd/>
                          <a:tailEnd/>
                        </a:ln>
                      </p:spPr>
                    </p:pic>
                  </p:oleObj>
                </mc:Fallback>
              </mc:AlternateContent>
            </a:graphicData>
          </a:graphic>
        </p:graphicFrame>
        <p:graphicFrame>
          <p:nvGraphicFramePr>
            <p:cNvPr id="4099" name="Object 3"/>
            <p:cNvGraphicFramePr>
              <a:graphicFrameLocks noChangeAspect="1"/>
            </p:cNvGraphicFramePr>
            <p:nvPr/>
          </p:nvGraphicFramePr>
          <p:xfrm>
            <a:off x="3456" y="1225"/>
            <a:ext cx="1392" cy="407"/>
          </p:xfrm>
          <a:graphic>
            <a:graphicData uri="http://schemas.openxmlformats.org/presentationml/2006/ole">
              <mc:AlternateContent xmlns:mc="http://schemas.openxmlformats.org/markup-compatibility/2006">
                <mc:Choice xmlns:v="urn:schemas-microsoft-com:vml" Requires="v">
                  <p:oleObj spid="_x0000_s402439" name="Formel" r:id="rId5" imgW="1739880" imgH="507960" progId="Equation.3">
                    <p:embed/>
                  </p:oleObj>
                </mc:Choice>
                <mc:Fallback>
                  <p:oleObj name="Formel" r:id="rId5" imgW="1739880" imgH="5079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6" y="1225"/>
                          <a:ext cx="1392" cy="407"/>
                        </a:xfrm>
                        <a:prstGeom prst="rect">
                          <a:avLst/>
                        </a:prstGeom>
                        <a:solidFill>
                          <a:srgbClr val="FFFF99"/>
                        </a:solidFill>
                      </p:spPr>
                    </p:pic>
                  </p:oleObj>
                </mc:Fallback>
              </mc:AlternateContent>
            </a:graphicData>
          </a:graphic>
        </p:graphicFrame>
      </p:grpSp>
      <p:grpSp>
        <p:nvGrpSpPr>
          <p:cNvPr id="3" name="Group 17"/>
          <p:cNvGrpSpPr/>
          <p:nvPr/>
        </p:nvGrpSpPr>
        <p:grpSpPr>
          <a:xfrm>
            <a:off x="228600" y="2571750"/>
            <a:ext cx="8001000" cy="4208463"/>
            <a:chOff x="228600" y="2571750"/>
            <a:chExt cx="8001000" cy="4208463"/>
          </a:xfrm>
        </p:grpSpPr>
        <p:pic>
          <p:nvPicPr>
            <p:cNvPr id="12" name="Picture 17"/>
            <p:cNvPicPr>
              <a:picLocks noChangeAspect="1" noChangeArrowheads="1"/>
            </p:cNvPicPr>
            <p:nvPr/>
          </p:nvPicPr>
          <p:blipFill>
            <a:blip r:embed="rId7" cstate="print"/>
            <a:srcRect/>
            <a:stretch>
              <a:fillRect/>
            </a:stretch>
          </p:blipFill>
          <p:spPr bwMode="auto">
            <a:xfrm>
              <a:off x="228600" y="2571750"/>
              <a:ext cx="3962400" cy="3757613"/>
            </a:xfrm>
            <a:prstGeom prst="rect">
              <a:avLst/>
            </a:prstGeom>
            <a:noFill/>
            <a:ln w="9525">
              <a:noFill/>
              <a:miter lim="800000"/>
              <a:headEnd/>
              <a:tailEnd/>
            </a:ln>
          </p:spPr>
        </p:pic>
        <p:sp>
          <p:nvSpPr>
            <p:cNvPr id="13" name="Text Box 4"/>
            <p:cNvSpPr txBox="1">
              <a:spLocks noChangeArrowheads="1"/>
            </p:cNvSpPr>
            <p:nvPr/>
          </p:nvSpPr>
          <p:spPr bwMode="auto">
            <a:xfrm>
              <a:off x="609600" y="6324600"/>
              <a:ext cx="7620000" cy="455613"/>
            </a:xfrm>
            <a:prstGeom prst="rect">
              <a:avLst/>
            </a:prstGeom>
            <a:noFill/>
            <a:ln w="9525">
              <a:noFill/>
              <a:miter lim="800000"/>
              <a:headEnd/>
              <a:tailEnd/>
            </a:ln>
          </p:spPr>
          <p:txBody>
            <a:bodyPr>
              <a:spAutoFit/>
            </a:bodyPr>
            <a:lstStyle/>
            <a:p>
              <a:pPr algn="ctr">
                <a:lnSpc>
                  <a:spcPct val="85000"/>
                </a:lnSpc>
              </a:pPr>
              <a:r>
                <a:rPr lang="en-US" sz="2800" dirty="0">
                  <a:solidFill>
                    <a:srgbClr val="FF0000"/>
                  </a:solidFill>
                </a:rPr>
                <a:t>Density dependence of s</a:t>
              </a:r>
              <a:r>
                <a:rPr lang="en-US" sz="2800" dirty="0" smtClean="0">
                  <a:solidFill>
                    <a:srgbClr val="FF0000"/>
                  </a:solidFill>
                </a:rPr>
                <a:t>ymmetry </a:t>
              </a:r>
              <a:r>
                <a:rPr lang="en-US" sz="2800" dirty="0">
                  <a:solidFill>
                    <a:srgbClr val="FF0000"/>
                  </a:solidFill>
                </a:rPr>
                <a:t>e</a:t>
              </a:r>
              <a:r>
                <a:rPr lang="en-US" sz="2800" dirty="0" smtClean="0">
                  <a:solidFill>
                    <a:srgbClr val="FF0000"/>
                  </a:solidFill>
                </a:rPr>
                <a:t>nergy</a:t>
              </a:r>
              <a:endParaRPr lang="en-US" sz="2800" b="1" dirty="0">
                <a:solidFill>
                  <a:srgbClr val="FF0000"/>
                </a:solidFill>
              </a:endParaRPr>
            </a:p>
          </p:txBody>
        </p:sp>
      </p:grpSp>
      <p:cxnSp>
        <p:nvCxnSpPr>
          <p:cNvPr id="16" name="Straight Connector 15"/>
          <p:cNvCxnSpPr/>
          <p:nvPr/>
        </p:nvCxnSpPr>
        <p:spPr>
          <a:xfrm rot="5400000">
            <a:off x="-1714500" y="4457700"/>
            <a:ext cx="3886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8" cstate="print"/>
          <a:srcRect/>
          <a:stretch>
            <a:fillRect/>
          </a:stretch>
        </p:blipFill>
        <p:spPr bwMode="auto">
          <a:xfrm>
            <a:off x="4267200" y="2514600"/>
            <a:ext cx="4743372"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4000"/>
            <a:ext cx="2362200" cy="5432256"/>
          </a:xfrm>
          <a:prstGeom prst="rect">
            <a:avLst/>
          </a:prstGeom>
          <a:noFill/>
        </p:spPr>
        <p:txBody>
          <a:bodyPr wrap="square">
            <a:spAutoFit/>
          </a:bodyPr>
          <a:lstStyle/>
          <a:p>
            <a:pPr>
              <a:defRPr/>
            </a:pPr>
            <a:r>
              <a:rPr lang="en-US" sz="2800" dirty="0" smtClean="0">
                <a:solidFill>
                  <a:srgbClr val="0000CC"/>
                </a:solidFill>
              </a:rPr>
              <a:t>NuSYM10: </a:t>
            </a:r>
          </a:p>
          <a:p>
            <a:pPr>
              <a:defRPr/>
            </a:pPr>
            <a:r>
              <a:rPr lang="en-US" i="1" dirty="0" smtClean="0">
                <a:solidFill>
                  <a:srgbClr val="0000CC"/>
                </a:solidFill>
              </a:rPr>
              <a:t>RIKEN, </a:t>
            </a:r>
          </a:p>
          <a:p>
            <a:pPr>
              <a:defRPr/>
            </a:pPr>
            <a:r>
              <a:rPr lang="en-US" i="1" dirty="0" smtClean="0">
                <a:solidFill>
                  <a:srgbClr val="0000CC"/>
                </a:solidFill>
              </a:rPr>
              <a:t>July 26-28, 2010</a:t>
            </a:r>
          </a:p>
          <a:p>
            <a:pPr>
              <a:spcBef>
                <a:spcPts val="600"/>
              </a:spcBef>
              <a:defRPr/>
            </a:pPr>
            <a:r>
              <a:rPr lang="en-US" sz="2800" dirty="0" smtClean="0">
                <a:solidFill>
                  <a:srgbClr val="0000CC"/>
                </a:solidFill>
              </a:rPr>
              <a:t>NuSYM11: </a:t>
            </a:r>
          </a:p>
          <a:p>
            <a:pPr>
              <a:defRPr/>
            </a:pPr>
            <a:r>
              <a:rPr lang="en-US" i="1" dirty="0" smtClean="0">
                <a:solidFill>
                  <a:srgbClr val="0000CC"/>
                </a:solidFill>
              </a:rPr>
              <a:t>Smith College, </a:t>
            </a:r>
          </a:p>
          <a:p>
            <a:pPr>
              <a:defRPr/>
            </a:pPr>
            <a:r>
              <a:rPr lang="en-US" i="1" dirty="0" smtClean="0">
                <a:solidFill>
                  <a:srgbClr val="0000CC"/>
                </a:solidFill>
              </a:rPr>
              <a:t>July 26-28, 2011</a:t>
            </a:r>
          </a:p>
          <a:p>
            <a:pPr>
              <a:spcBef>
                <a:spcPts val="600"/>
              </a:spcBef>
              <a:defRPr/>
            </a:pPr>
            <a:r>
              <a:rPr lang="en-US" sz="2800" dirty="0" smtClean="0">
                <a:solidFill>
                  <a:srgbClr val="0000CC"/>
                </a:solidFill>
              </a:rPr>
              <a:t>NuSYM13: </a:t>
            </a:r>
          </a:p>
          <a:p>
            <a:pPr>
              <a:defRPr/>
            </a:pPr>
            <a:r>
              <a:rPr lang="en-US" i="1" dirty="0" smtClean="0">
                <a:solidFill>
                  <a:srgbClr val="0000CC"/>
                </a:solidFill>
              </a:rPr>
              <a:t>NSCL/FRIB, </a:t>
            </a:r>
          </a:p>
          <a:p>
            <a:pPr>
              <a:defRPr/>
            </a:pPr>
            <a:r>
              <a:rPr lang="en-US" i="1" dirty="0" smtClean="0">
                <a:solidFill>
                  <a:srgbClr val="0000CC"/>
                </a:solidFill>
              </a:rPr>
              <a:t>July 22-26, 2013</a:t>
            </a:r>
          </a:p>
          <a:p>
            <a:pPr>
              <a:spcBef>
                <a:spcPts val="600"/>
              </a:spcBef>
              <a:defRPr/>
            </a:pPr>
            <a:r>
              <a:rPr lang="en-US" sz="2800" dirty="0" smtClean="0">
                <a:solidFill>
                  <a:srgbClr val="FF0000"/>
                </a:solidFill>
              </a:rPr>
              <a:t>NuSYM14: </a:t>
            </a:r>
            <a:r>
              <a:rPr lang="en-US" i="1" dirty="0" smtClean="0">
                <a:solidFill>
                  <a:srgbClr val="FF0000"/>
                </a:solidFill>
              </a:rPr>
              <a:t>Liverpool, </a:t>
            </a:r>
          </a:p>
          <a:p>
            <a:pPr>
              <a:defRPr/>
            </a:pPr>
            <a:r>
              <a:rPr lang="en-US" i="1" dirty="0" smtClean="0">
                <a:solidFill>
                  <a:srgbClr val="FF0000"/>
                </a:solidFill>
              </a:rPr>
              <a:t>July 7-9, 2014</a:t>
            </a:r>
          </a:p>
          <a:p>
            <a:pPr>
              <a:buFont typeface="Wingdings" pitchFamily="2" charset="2"/>
              <a:buChar char="ü"/>
              <a:defRPr/>
            </a:pPr>
            <a:endParaRPr lang="en-US" sz="2800" dirty="0" smtClean="0">
              <a:solidFill>
                <a:srgbClr val="0000CC"/>
              </a:solidFill>
            </a:endParaRPr>
          </a:p>
        </p:txBody>
      </p:sp>
      <p:sp>
        <p:nvSpPr>
          <p:cNvPr id="7" name="Title 1"/>
          <p:cNvSpPr txBox="1">
            <a:spLocks/>
          </p:cNvSpPr>
          <p:nvPr/>
        </p:nvSpPr>
        <p:spPr>
          <a:xfrm>
            <a:off x="0" y="152400"/>
            <a:ext cx="9144000" cy="609600"/>
          </a:xfrm>
          <a:prstGeom prst="rect">
            <a:avLst/>
          </a:prstGeom>
        </p:spPr>
        <p:txBody>
          <a:bodyPr/>
          <a:lstStyle/>
          <a:p>
            <a:pPr algn="ctr" eaLnBrk="0" hangingPunct="0">
              <a:defRPr/>
            </a:pPr>
            <a:r>
              <a:rPr lang="en-US" kern="0" dirty="0" smtClean="0">
                <a:solidFill>
                  <a:srgbClr val="FF0000"/>
                </a:solidFill>
              </a:rPr>
              <a:t>NuSYM13—International Symposium on in Nuclear Symmetry Energy</a:t>
            </a:r>
          </a:p>
          <a:p>
            <a:pPr algn="ctr" eaLnBrk="0" hangingPunct="0">
              <a:defRPr/>
            </a:pPr>
            <a:r>
              <a:rPr lang="en-US" kern="0" dirty="0" smtClean="0">
                <a:solidFill>
                  <a:srgbClr val="FF0000"/>
                </a:solidFill>
              </a:rPr>
              <a:t>NSCL/FRIB, East Lansing, MI July 22-26, 2013</a:t>
            </a:r>
          </a:p>
          <a:p>
            <a:pPr algn="ctr" eaLnBrk="0" hangingPunct="0">
              <a:defRPr/>
            </a:pPr>
            <a:r>
              <a:rPr lang="en-US" sz="2800" dirty="0" smtClean="0">
                <a:solidFill>
                  <a:srgbClr val="FF0000"/>
                </a:solidFill>
              </a:rPr>
              <a:t>http://www.nucl.phys.tohoku.ac.jp/nusym13/index.html</a:t>
            </a:r>
            <a:endParaRPr lang="en-US" sz="2800" kern="0" dirty="0">
              <a:solidFill>
                <a:srgbClr val="FF0000"/>
              </a:solidFill>
            </a:endParaRPr>
          </a:p>
        </p:txBody>
      </p:sp>
      <p:sp>
        <p:nvSpPr>
          <p:cNvPr id="11" name="TextBox 10"/>
          <p:cNvSpPr txBox="1"/>
          <p:nvPr/>
        </p:nvSpPr>
        <p:spPr>
          <a:xfrm>
            <a:off x="0" y="2895600"/>
            <a:ext cx="4648200" cy="1569660"/>
          </a:xfrm>
          <a:prstGeom prst="rect">
            <a:avLst/>
          </a:prstGeom>
          <a:noFill/>
        </p:spPr>
        <p:txBody>
          <a:bodyPr>
            <a:spAutoFit/>
          </a:bodyPr>
          <a:lstStyle/>
          <a:p>
            <a:pPr>
              <a:defRPr/>
            </a:pPr>
            <a:endParaRPr lang="en-US" dirty="0" smtClean="0">
              <a:solidFill>
                <a:srgbClr val="9900FF"/>
              </a:solidFill>
            </a:endParaRPr>
          </a:p>
          <a:p>
            <a:pPr>
              <a:defRPr/>
            </a:pPr>
            <a:endParaRPr lang="en-US" dirty="0">
              <a:solidFill>
                <a:srgbClr val="9900FF"/>
              </a:solidFill>
            </a:endParaRPr>
          </a:p>
          <a:p>
            <a:pPr>
              <a:defRPr/>
            </a:pPr>
            <a:endParaRPr lang="en-US" dirty="0" smtClean="0">
              <a:solidFill>
                <a:srgbClr val="FF00FF"/>
              </a:solidFill>
            </a:endParaRPr>
          </a:p>
          <a:p>
            <a:pPr>
              <a:defRPr/>
            </a:pPr>
            <a:endParaRPr lang="en-US" dirty="0" smtClean="0">
              <a:solidFill>
                <a:srgbClr val="FF00FF"/>
              </a:solidFill>
            </a:endParaRPr>
          </a:p>
        </p:txBody>
      </p:sp>
      <p:pic>
        <p:nvPicPr>
          <p:cNvPr id="388098" name="Picture 2"/>
          <p:cNvPicPr>
            <a:picLocks noChangeAspect="1" noChangeArrowheads="1"/>
          </p:cNvPicPr>
          <p:nvPr/>
        </p:nvPicPr>
        <p:blipFill>
          <a:blip r:embed="rId2" cstate="print"/>
          <a:srcRect/>
          <a:stretch>
            <a:fillRect/>
          </a:stretch>
        </p:blipFill>
        <p:spPr bwMode="auto">
          <a:xfrm>
            <a:off x="2286000" y="1600200"/>
            <a:ext cx="6813309" cy="50682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2" name="Picture 4"/>
          <p:cNvPicPr>
            <a:picLocks noChangeAspect="1" noChangeArrowheads="1"/>
          </p:cNvPicPr>
          <p:nvPr/>
        </p:nvPicPr>
        <p:blipFill>
          <a:blip r:embed="rId2" cstate="print"/>
          <a:srcRect/>
          <a:stretch>
            <a:fillRect/>
          </a:stretch>
        </p:blipFill>
        <p:spPr bwMode="auto">
          <a:xfrm>
            <a:off x="0" y="838200"/>
            <a:ext cx="4534125" cy="4305300"/>
          </a:xfrm>
          <a:prstGeom prst="rect">
            <a:avLst/>
          </a:prstGeom>
          <a:noFill/>
          <a:ln w="9525">
            <a:noFill/>
            <a:miter lim="800000"/>
            <a:headEnd/>
            <a:tailEnd/>
          </a:ln>
        </p:spPr>
      </p:pic>
      <p:pic>
        <p:nvPicPr>
          <p:cNvPr id="401413" name="Picture 5"/>
          <p:cNvPicPr>
            <a:picLocks noChangeAspect="1" noChangeArrowheads="1"/>
          </p:cNvPicPr>
          <p:nvPr/>
        </p:nvPicPr>
        <p:blipFill>
          <a:blip r:embed="rId3" cstate="print"/>
          <a:srcRect/>
          <a:stretch>
            <a:fillRect/>
          </a:stretch>
        </p:blipFill>
        <p:spPr bwMode="auto">
          <a:xfrm>
            <a:off x="1752600" y="5181600"/>
            <a:ext cx="1752600" cy="390525"/>
          </a:xfrm>
          <a:prstGeom prst="rect">
            <a:avLst/>
          </a:prstGeom>
          <a:noFill/>
          <a:ln w="9525">
            <a:noFill/>
            <a:miter lim="800000"/>
            <a:headEnd/>
            <a:tailEnd/>
          </a:ln>
        </p:spPr>
      </p:pic>
      <p:sp>
        <p:nvSpPr>
          <p:cNvPr id="6" name="TextBox 5"/>
          <p:cNvSpPr txBox="1"/>
          <p:nvPr/>
        </p:nvSpPr>
        <p:spPr>
          <a:xfrm flipH="1">
            <a:off x="152400" y="6396335"/>
            <a:ext cx="3200400" cy="461665"/>
          </a:xfrm>
          <a:prstGeom prst="rect">
            <a:avLst/>
          </a:prstGeom>
          <a:noFill/>
        </p:spPr>
        <p:txBody>
          <a:bodyPr wrap="square" rtlCol="0">
            <a:spAutoFit/>
          </a:bodyPr>
          <a:lstStyle/>
          <a:p>
            <a:r>
              <a:rPr lang="en-US" dirty="0" smtClean="0">
                <a:solidFill>
                  <a:schemeClr val="bg2">
                    <a:lumMod val="75000"/>
                  </a:schemeClr>
                </a:solidFill>
              </a:rPr>
              <a:t>B.A. Li, out of context</a:t>
            </a:r>
            <a:endParaRPr lang="en-US" dirty="0">
              <a:solidFill>
                <a:schemeClr val="bg2">
                  <a:lumMod val="75000"/>
                </a:schemeClr>
              </a:solidFill>
            </a:endParaRPr>
          </a:p>
        </p:txBody>
      </p:sp>
      <p:pic>
        <p:nvPicPr>
          <p:cNvPr id="401414" name="Picture 6"/>
          <p:cNvPicPr>
            <a:picLocks noChangeAspect="1" noChangeArrowheads="1"/>
          </p:cNvPicPr>
          <p:nvPr/>
        </p:nvPicPr>
        <p:blipFill>
          <a:blip r:embed="rId4" cstate="print"/>
          <a:srcRect/>
          <a:stretch>
            <a:fillRect/>
          </a:stretch>
        </p:blipFill>
        <p:spPr bwMode="auto">
          <a:xfrm>
            <a:off x="4765647" y="1143000"/>
            <a:ext cx="4378353" cy="3552825"/>
          </a:xfrm>
          <a:prstGeom prst="rect">
            <a:avLst/>
          </a:prstGeom>
          <a:noFill/>
          <a:ln w="9525">
            <a:noFill/>
            <a:miter lim="800000"/>
            <a:headEnd/>
            <a:tailEnd/>
          </a:ln>
        </p:spPr>
      </p:pic>
      <p:sp>
        <p:nvSpPr>
          <p:cNvPr id="7" name="Rectangle 6"/>
          <p:cNvSpPr/>
          <p:nvPr/>
        </p:nvSpPr>
        <p:spPr>
          <a:xfrm>
            <a:off x="5334000" y="685800"/>
            <a:ext cx="1537600" cy="461665"/>
          </a:xfrm>
          <a:prstGeom prst="rect">
            <a:avLst/>
          </a:prstGeom>
        </p:spPr>
        <p:txBody>
          <a:bodyPr wrap="none">
            <a:spAutoFit/>
          </a:bodyPr>
          <a:lstStyle/>
          <a:p>
            <a:r>
              <a:rPr lang="en-US" dirty="0" smtClean="0">
                <a:solidFill>
                  <a:srgbClr val="0000CC"/>
                </a:solidFill>
              </a:rPr>
              <a:t>NuSYM10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2085503" y="1438059"/>
            <a:ext cx="5039694" cy="4440356"/>
          </a:xfrm>
          <a:prstGeom prst="rect">
            <a:avLst/>
          </a:prstGeom>
          <a:noFill/>
          <a:ln w="9525">
            <a:noFill/>
            <a:miter lim="800000"/>
            <a:headEnd/>
            <a:tailEnd/>
          </a:ln>
        </p:spPr>
      </p:pic>
      <p:sp>
        <p:nvSpPr>
          <p:cNvPr id="7" name="Rectangle 6"/>
          <p:cNvSpPr/>
          <p:nvPr/>
        </p:nvSpPr>
        <p:spPr>
          <a:xfrm>
            <a:off x="6456102" y="6289408"/>
            <a:ext cx="2687898" cy="492392"/>
          </a:xfrm>
          <a:prstGeom prst="rect">
            <a:avLst/>
          </a:prstGeom>
        </p:spPr>
        <p:txBody>
          <a:bodyPr wrap="square" lIns="91391" tIns="45695" rIns="91391" bIns="45695">
            <a:spAutoFit/>
          </a:bodyPr>
          <a:lstStyle/>
          <a:p>
            <a:r>
              <a:rPr lang="en-US" sz="1300" dirty="0" smtClean="0"/>
              <a:t>Tsang et al. C 86, 015803 (2012)</a:t>
            </a:r>
          </a:p>
          <a:p>
            <a:r>
              <a:rPr lang="en-US" sz="1300" dirty="0" smtClean="0"/>
              <a:t>NuSYM11</a:t>
            </a:r>
          </a:p>
        </p:txBody>
      </p:sp>
      <p:sp>
        <p:nvSpPr>
          <p:cNvPr id="8" name="Rectangle 7"/>
          <p:cNvSpPr/>
          <p:nvPr/>
        </p:nvSpPr>
        <p:spPr>
          <a:xfrm>
            <a:off x="6553200" y="990600"/>
            <a:ext cx="2590800" cy="707836"/>
          </a:xfrm>
          <a:prstGeom prst="rect">
            <a:avLst/>
          </a:prstGeom>
          <a:solidFill>
            <a:schemeClr val="bg1"/>
          </a:solidFill>
          <a:ln>
            <a:noFill/>
          </a:ln>
        </p:spPr>
        <p:txBody>
          <a:bodyPr wrap="square" lIns="91391" tIns="45695" rIns="91391" bIns="45695">
            <a:spAutoFit/>
          </a:bodyPr>
          <a:lstStyle/>
          <a:p>
            <a:r>
              <a:rPr lang="en-US" sz="2000" dirty="0" smtClean="0">
                <a:solidFill>
                  <a:srgbClr val="FF00FF"/>
                </a:solidFill>
              </a:rPr>
              <a:t>heavy ion collisions</a:t>
            </a:r>
          </a:p>
          <a:p>
            <a:r>
              <a:rPr lang="en-US" sz="2000" dirty="0" smtClean="0">
                <a:solidFill>
                  <a:srgbClr val="FF00FF"/>
                </a:solidFill>
              </a:rPr>
              <a:t>PRL 102,122701(2009)</a:t>
            </a:r>
            <a:endParaRPr lang="en-US" sz="2000" dirty="0">
              <a:solidFill>
                <a:srgbClr val="FF00FF"/>
              </a:solidFill>
            </a:endParaRPr>
          </a:p>
        </p:txBody>
      </p:sp>
      <p:sp>
        <p:nvSpPr>
          <p:cNvPr id="9" name="Rectangle 8"/>
          <p:cNvSpPr/>
          <p:nvPr/>
        </p:nvSpPr>
        <p:spPr>
          <a:xfrm>
            <a:off x="6781800" y="3048000"/>
            <a:ext cx="2438400" cy="707836"/>
          </a:xfrm>
          <a:prstGeom prst="rect">
            <a:avLst/>
          </a:prstGeom>
          <a:solidFill>
            <a:schemeClr val="bg1"/>
          </a:solidFill>
        </p:spPr>
        <p:txBody>
          <a:bodyPr wrap="square" lIns="91391" tIns="45695" rIns="91391" bIns="45695">
            <a:spAutoFit/>
          </a:bodyPr>
          <a:lstStyle/>
          <a:p>
            <a:r>
              <a:rPr lang="en-US" sz="2000" dirty="0" smtClean="0">
                <a:solidFill>
                  <a:srgbClr val="0000CC"/>
                </a:solidFill>
              </a:rPr>
              <a:t>p elastic scattering</a:t>
            </a:r>
          </a:p>
          <a:p>
            <a:r>
              <a:rPr lang="en-US" sz="2000" dirty="0" smtClean="0">
                <a:solidFill>
                  <a:srgbClr val="0000CC"/>
                </a:solidFill>
              </a:rPr>
              <a:t>PRC82,044611(2010)</a:t>
            </a:r>
            <a:endParaRPr lang="en-US" sz="2000" dirty="0">
              <a:solidFill>
                <a:srgbClr val="0000CC"/>
              </a:solidFill>
            </a:endParaRPr>
          </a:p>
        </p:txBody>
      </p:sp>
      <p:sp>
        <p:nvSpPr>
          <p:cNvPr id="10" name="Rectangle 9"/>
          <p:cNvSpPr/>
          <p:nvPr/>
        </p:nvSpPr>
        <p:spPr>
          <a:xfrm>
            <a:off x="-13854" y="1055333"/>
            <a:ext cx="2757054" cy="707836"/>
          </a:xfrm>
          <a:prstGeom prst="rect">
            <a:avLst/>
          </a:prstGeom>
          <a:solidFill>
            <a:schemeClr val="bg1"/>
          </a:solidFill>
        </p:spPr>
        <p:txBody>
          <a:bodyPr wrap="square" lIns="91391" tIns="45695" rIns="91391" bIns="45695">
            <a:spAutoFit/>
          </a:bodyPr>
          <a:lstStyle/>
          <a:p>
            <a:r>
              <a:rPr lang="en-US" sz="2000" dirty="0" smtClean="0">
                <a:solidFill>
                  <a:srgbClr val="FF00FF"/>
                </a:solidFill>
              </a:rPr>
              <a:t>Isobaric Analogue States</a:t>
            </a:r>
          </a:p>
          <a:p>
            <a:r>
              <a:rPr lang="en-US" sz="2000" dirty="0" smtClean="0">
                <a:solidFill>
                  <a:srgbClr val="FF00FF"/>
                </a:solidFill>
              </a:rPr>
              <a:t>NPA 818, 36 (2009)</a:t>
            </a:r>
            <a:endParaRPr lang="en-US" sz="2000" dirty="0">
              <a:solidFill>
                <a:srgbClr val="FF00FF"/>
              </a:solidFill>
            </a:endParaRPr>
          </a:p>
        </p:txBody>
      </p:sp>
      <p:sp>
        <p:nvSpPr>
          <p:cNvPr id="11" name="Rectangle 10"/>
          <p:cNvSpPr/>
          <p:nvPr/>
        </p:nvSpPr>
        <p:spPr>
          <a:xfrm>
            <a:off x="6705600" y="4218064"/>
            <a:ext cx="2424545" cy="707836"/>
          </a:xfrm>
          <a:prstGeom prst="rect">
            <a:avLst/>
          </a:prstGeom>
          <a:solidFill>
            <a:schemeClr val="bg1"/>
          </a:solidFill>
        </p:spPr>
        <p:txBody>
          <a:bodyPr wrap="square" lIns="91391" tIns="45695" rIns="91391" bIns="45695">
            <a:spAutoFit/>
          </a:bodyPr>
          <a:lstStyle/>
          <a:p>
            <a:r>
              <a:rPr lang="en-US" sz="2000" dirty="0" smtClean="0">
                <a:solidFill>
                  <a:srgbClr val="FF00FF"/>
                </a:solidFill>
              </a:rPr>
              <a:t>neutron-star radius</a:t>
            </a:r>
          </a:p>
          <a:p>
            <a:r>
              <a:rPr lang="en-US" sz="2000" dirty="0" smtClean="0">
                <a:solidFill>
                  <a:srgbClr val="FF00FF"/>
                </a:solidFill>
              </a:rPr>
              <a:t>PRL108,01102(2012)</a:t>
            </a:r>
            <a:endParaRPr lang="en-US" sz="2000" dirty="0">
              <a:solidFill>
                <a:srgbClr val="FF00FF"/>
              </a:solidFill>
            </a:endParaRPr>
          </a:p>
        </p:txBody>
      </p:sp>
      <p:sp>
        <p:nvSpPr>
          <p:cNvPr id="12" name="Rectangle 11"/>
          <p:cNvSpPr/>
          <p:nvPr/>
        </p:nvSpPr>
        <p:spPr>
          <a:xfrm>
            <a:off x="0" y="4876800"/>
            <a:ext cx="2971800" cy="707836"/>
          </a:xfrm>
          <a:prstGeom prst="rect">
            <a:avLst/>
          </a:prstGeom>
          <a:solidFill>
            <a:schemeClr val="bg1"/>
          </a:solidFill>
        </p:spPr>
        <p:txBody>
          <a:bodyPr wrap="square" lIns="91391" tIns="45695" rIns="91391" bIns="45695">
            <a:spAutoFit/>
          </a:bodyPr>
          <a:lstStyle/>
          <a:p>
            <a:r>
              <a:rPr lang="en-US" sz="2000" dirty="0" smtClean="0">
                <a:solidFill>
                  <a:srgbClr val="FF00FF"/>
                </a:solidFill>
              </a:rPr>
              <a:t>Pygmy Dipole Resonances</a:t>
            </a:r>
          </a:p>
          <a:p>
            <a:r>
              <a:rPr lang="en-US" sz="2000" dirty="0" smtClean="0">
                <a:solidFill>
                  <a:srgbClr val="FF00FF"/>
                </a:solidFill>
              </a:rPr>
              <a:t>PRC 81, 041304 </a:t>
            </a:r>
            <a:r>
              <a:rPr lang="en-US" sz="2000" dirty="0">
                <a:solidFill>
                  <a:srgbClr val="FF00FF"/>
                </a:solidFill>
              </a:rPr>
              <a:t>(2010</a:t>
            </a:r>
            <a:r>
              <a:rPr lang="en-US" sz="2000" dirty="0" smtClean="0">
                <a:solidFill>
                  <a:srgbClr val="FF00FF"/>
                </a:solidFill>
              </a:rPr>
              <a:t>)</a:t>
            </a:r>
            <a:endParaRPr lang="en-US" sz="2000" dirty="0">
              <a:solidFill>
                <a:srgbClr val="FF00FF"/>
              </a:solidFill>
            </a:endParaRPr>
          </a:p>
        </p:txBody>
      </p:sp>
      <p:cxnSp>
        <p:nvCxnSpPr>
          <p:cNvPr id="14" name="Straight Arrow Connector 13"/>
          <p:cNvCxnSpPr/>
          <p:nvPr/>
        </p:nvCxnSpPr>
        <p:spPr>
          <a:xfrm flipV="1">
            <a:off x="1981200" y="3964782"/>
            <a:ext cx="1561605" cy="91201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1905000"/>
            <a:ext cx="3124200" cy="707836"/>
          </a:xfrm>
          <a:prstGeom prst="rect">
            <a:avLst/>
          </a:prstGeom>
          <a:solidFill>
            <a:schemeClr val="bg1"/>
          </a:solidFill>
        </p:spPr>
        <p:txBody>
          <a:bodyPr wrap="square" lIns="91391" tIns="45695" rIns="91391" bIns="45695">
            <a:spAutoFit/>
          </a:bodyPr>
          <a:lstStyle/>
          <a:p>
            <a:r>
              <a:rPr lang="en-US" sz="2000" dirty="0" smtClean="0">
                <a:solidFill>
                  <a:srgbClr val="0000CC"/>
                </a:solidFill>
              </a:rPr>
              <a:t>Finite Droplet Range Model</a:t>
            </a:r>
          </a:p>
          <a:p>
            <a:r>
              <a:rPr lang="en-US" sz="2000" dirty="0" smtClean="0">
                <a:solidFill>
                  <a:srgbClr val="0000CC"/>
                </a:solidFill>
              </a:rPr>
              <a:t>PRL108,052501(2012)</a:t>
            </a:r>
            <a:endParaRPr lang="en-US" sz="2000" dirty="0">
              <a:solidFill>
                <a:srgbClr val="0000CC"/>
              </a:solidFill>
            </a:endParaRPr>
          </a:p>
        </p:txBody>
      </p:sp>
      <p:cxnSp>
        <p:nvCxnSpPr>
          <p:cNvPr id="19" name="Straight Arrow Connector 18"/>
          <p:cNvCxnSpPr/>
          <p:nvPr/>
        </p:nvCxnSpPr>
        <p:spPr>
          <a:xfrm>
            <a:off x="2667000" y="2362200"/>
            <a:ext cx="1677390" cy="394643"/>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02675" y="1441745"/>
            <a:ext cx="1326078" cy="555263"/>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392883" y="1600200"/>
            <a:ext cx="998518" cy="73775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6172200" y="3962400"/>
            <a:ext cx="609600" cy="3048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6" name="Object 2"/>
          <p:cNvGraphicFramePr>
            <a:graphicFrameLocks noChangeAspect="1"/>
          </p:cNvGraphicFramePr>
          <p:nvPr/>
        </p:nvGraphicFramePr>
        <p:xfrm>
          <a:off x="2514600" y="6019800"/>
          <a:ext cx="3505200" cy="565523"/>
        </p:xfrm>
        <a:graphic>
          <a:graphicData uri="http://schemas.openxmlformats.org/presentationml/2006/ole">
            <mc:AlternateContent xmlns:mc="http://schemas.openxmlformats.org/markup-compatibility/2006">
              <mc:Choice xmlns:v="urn:schemas-microsoft-com:vml" Requires="v">
                <p:oleObj spid="_x0000_s340996" name="Equation" r:id="rId4" imgW="3022560" imgH="507960" progId="Equation.3">
                  <p:embed/>
                </p:oleObj>
              </mc:Choice>
              <mc:Fallback>
                <p:oleObj name="Equation" r:id="rId4" imgW="3022560" imgH="5079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019800"/>
                        <a:ext cx="3505200" cy="565523"/>
                      </a:xfrm>
                      <a:prstGeom prst="rect">
                        <a:avLst/>
                      </a:prstGeom>
                      <a:solidFill>
                        <a:srgbClr val="FFFF99"/>
                      </a:solidFill>
                      <a:ln w="9525">
                        <a:solidFill>
                          <a:srgbClr val="FFFFCC"/>
                        </a:solidFill>
                        <a:miter lim="800000"/>
                        <a:headEnd/>
                        <a:tailEnd/>
                      </a:ln>
                    </p:spPr>
                  </p:pic>
                </p:oleObj>
              </mc:Fallback>
            </mc:AlternateContent>
          </a:graphicData>
        </a:graphic>
      </p:graphicFrame>
      <p:sp>
        <p:nvSpPr>
          <p:cNvPr id="39" name="Title 3"/>
          <p:cNvSpPr>
            <a:spLocks noGrp="1"/>
          </p:cNvSpPr>
          <p:nvPr>
            <p:ph type="title"/>
          </p:nvPr>
        </p:nvSpPr>
        <p:spPr>
          <a:xfrm>
            <a:off x="456600" y="61020"/>
            <a:ext cx="8230810" cy="796230"/>
          </a:xfrm>
        </p:spPr>
        <p:txBody>
          <a:bodyPr/>
          <a:lstStyle/>
          <a:p>
            <a:r>
              <a:rPr lang="en-US" sz="2600" dirty="0" smtClean="0">
                <a:solidFill>
                  <a:srgbClr val="FF0000"/>
                </a:solidFill>
              </a:rPr>
              <a:t>Consistent Constraints on Symmetry Energy </a:t>
            </a:r>
            <a:br>
              <a:rPr lang="en-US" sz="2600" dirty="0" smtClean="0">
                <a:solidFill>
                  <a:srgbClr val="FF0000"/>
                </a:solidFill>
              </a:rPr>
            </a:br>
            <a:r>
              <a:rPr lang="en-US" sz="2600" dirty="0" smtClean="0">
                <a:solidFill>
                  <a:srgbClr val="FF0000"/>
                </a:solidFill>
              </a:rPr>
              <a:t>from different experiments</a:t>
            </a:r>
            <a:r>
              <a:rPr lang="en-US" sz="2600" dirty="0" smtClean="0">
                <a:solidFill>
                  <a:srgbClr val="FF0000"/>
                </a:solidFill>
                <a:sym typeface="Wingdings" pitchFamily="2" charset="2"/>
              </a:rPr>
              <a:t> HIC is a viable probe</a:t>
            </a:r>
            <a:endParaRPr lang="en-US" sz="2600" dirty="0">
              <a:solidFill>
                <a:srgbClr val="FF0000"/>
              </a:solidFill>
            </a:endParaRPr>
          </a:p>
        </p:txBody>
      </p:sp>
      <p:cxnSp>
        <p:nvCxnSpPr>
          <p:cNvPr id="25" name="Straight Arrow Connector 24"/>
          <p:cNvCxnSpPr/>
          <p:nvPr/>
        </p:nvCxnSpPr>
        <p:spPr>
          <a:xfrm rot="10800000">
            <a:off x="6026730" y="2980892"/>
            <a:ext cx="831271" cy="295708"/>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47700"/>
            <a:ext cx="3429000" cy="461665"/>
          </a:xfrm>
          <a:prstGeom prst="rect">
            <a:avLst/>
          </a:prstGeom>
          <a:noFill/>
        </p:spPr>
        <p:txBody>
          <a:bodyPr wrap="square" rtlCol="0">
            <a:spAutoFit/>
          </a:bodyPr>
          <a:lstStyle/>
          <a:p>
            <a:r>
              <a:rPr lang="en-US" dirty="0" smtClean="0">
                <a:solidFill>
                  <a:srgbClr val="FF0000"/>
                </a:solidFill>
              </a:rPr>
              <a:t>Constraints from reactions</a:t>
            </a:r>
            <a:endParaRPr lang="en-US" dirty="0">
              <a:solidFill>
                <a:srgbClr val="FF0000"/>
              </a:solidFill>
            </a:endParaRPr>
          </a:p>
        </p:txBody>
      </p:sp>
      <p:grpSp>
        <p:nvGrpSpPr>
          <p:cNvPr id="7" name="Group 6"/>
          <p:cNvGrpSpPr/>
          <p:nvPr/>
        </p:nvGrpSpPr>
        <p:grpSpPr>
          <a:xfrm>
            <a:off x="4572000" y="647700"/>
            <a:ext cx="4396528" cy="4443684"/>
            <a:chOff x="4572000" y="647700"/>
            <a:chExt cx="4396528" cy="4443684"/>
          </a:xfrm>
        </p:grpSpPr>
        <p:pic>
          <p:nvPicPr>
            <p:cNvPr id="3" name="Picture 2"/>
            <p:cNvPicPr>
              <a:picLocks noChangeAspect="1" noChangeArrowheads="1"/>
            </p:cNvPicPr>
            <p:nvPr/>
          </p:nvPicPr>
          <p:blipFill>
            <a:blip r:embed="rId2" cstate="print"/>
            <a:srcRect/>
            <a:stretch>
              <a:fillRect/>
            </a:stretch>
          </p:blipFill>
          <p:spPr bwMode="auto">
            <a:xfrm>
              <a:off x="4572000" y="1128984"/>
              <a:ext cx="4396528" cy="3962400"/>
            </a:xfrm>
            <a:prstGeom prst="rect">
              <a:avLst/>
            </a:prstGeom>
            <a:noFill/>
            <a:ln w="9525">
              <a:noFill/>
              <a:miter lim="800000"/>
              <a:headEnd/>
              <a:tailEnd/>
            </a:ln>
          </p:spPr>
        </p:pic>
        <p:sp>
          <p:nvSpPr>
            <p:cNvPr id="5" name="TextBox 4"/>
            <p:cNvSpPr txBox="1"/>
            <p:nvPr/>
          </p:nvSpPr>
          <p:spPr>
            <a:xfrm>
              <a:off x="5410200" y="647700"/>
              <a:ext cx="3429000" cy="461665"/>
            </a:xfrm>
            <a:prstGeom prst="rect">
              <a:avLst/>
            </a:prstGeom>
            <a:noFill/>
          </p:spPr>
          <p:txBody>
            <a:bodyPr wrap="square" rtlCol="0">
              <a:spAutoFit/>
            </a:bodyPr>
            <a:lstStyle/>
            <a:p>
              <a:r>
                <a:rPr lang="en-US" dirty="0" smtClean="0">
                  <a:solidFill>
                    <a:srgbClr val="FF0000"/>
                  </a:solidFill>
                </a:rPr>
                <a:t>Constraints from structure</a:t>
              </a:r>
              <a:endParaRPr lang="en-US" dirty="0">
                <a:solidFill>
                  <a:srgbClr val="FF0000"/>
                </a:solidFill>
              </a:endParaRPr>
            </a:p>
          </p:txBody>
        </p:sp>
      </p:grpSp>
      <p:pic>
        <p:nvPicPr>
          <p:cNvPr id="396289" name="Picture 1"/>
          <p:cNvPicPr>
            <a:picLocks noChangeAspect="1" noChangeArrowheads="1"/>
          </p:cNvPicPr>
          <p:nvPr/>
        </p:nvPicPr>
        <p:blipFill>
          <a:blip r:embed="rId3" cstate="print"/>
          <a:srcRect/>
          <a:stretch>
            <a:fillRect/>
          </a:stretch>
        </p:blipFill>
        <p:spPr bwMode="auto">
          <a:xfrm>
            <a:off x="228600" y="1143000"/>
            <a:ext cx="4649705" cy="4171950"/>
          </a:xfrm>
          <a:prstGeom prst="rect">
            <a:avLst/>
          </a:prstGeom>
          <a:noFill/>
          <a:ln w="9525">
            <a:noFill/>
            <a:miter lim="800000"/>
            <a:headEnd/>
            <a:tailEnd/>
          </a:ln>
        </p:spPr>
      </p:pic>
      <p:sp>
        <p:nvSpPr>
          <p:cNvPr id="6" name="Rectangle 5"/>
          <p:cNvSpPr/>
          <p:nvPr/>
        </p:nvSpPr>
        <p:spPr>
          <a:xfrm>
            <a:off x="4495800" y="228600"/>
            <a:ext cx="1537600" cy="461665"/>
          </a:xfrm>
          <a:prstGeom prst="rect">
            <a:avLst/>
          </a:prstGeom>
        </p:spPr>
        <p:txBody>
          <a:bodyPr wrap="none">
            <a:spAutoFit/>
          </a:bodyPr>
          <a:lstStyle/>
          <a:p>
            <a:r>
              <a:rPr lang="en-US" dirty="0" smtClean="0">
                <a:solidFill>
                  <a:srgbClr val="0000CC"/>
                </a:solidFill>
              </a:rPr>
              <a:t>NuSYM13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85521</TotalTime>
  <Words>1327</Words>
  <Application>Microsoft Office PowerPoint</Application>
  <PresentationFormat>On-screen Show (4:3)</PresentationFormat>
  <Paragraphs>225</Paragraphs>
  <Slides>29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Default Design</vt:lpstr>
      <vt:lpstr>Equation</vt:lpstr>
      <vt:lpstr>Formel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Consistent Constraints on Symmetry Energy  from different experiments HIC is a viable probe</vt:lpstr>
      <vt:lpstr>PowerPoint Presentation</vt:lpstr>
      <vt:lpstr>PowerPoint Presentation</vt:lpstr>
      <vt:lpstr>PowerPoint Presentation</vt:lpstr>
      <vt:lpstr>PowerPoint Presentation</vt:lpstr>
      <vt:lpstr>PowerPoint Presentation</vt:lpstr>
      <vt:lpstr>PowerPoint Presentation</vt:lpstr>
      <vt:lpstr>Astrophysics and Nuclear Physics</vt:lpstr>
      <vt:lpstr>PowerPoint Presentation</vt:lpstr>
      <vt:lpstr>PowerPoint Presentation</vt:lpstr>
      <vt:lpstr>PowerPoint Presentation</vt:lpstr>
      <vt:lpstr>PowerPoint Presentation</vt:lpstr>
      <vt:lpstr>PowerPoint Presentation</vt:lpstr>
      <vt:lpstr>PowerPoint Presentation</vt:lpstr>
      <vt:lpstr>Cosmic ray tracks</vt:lpstr>
      <vt:lpstr>PowerPoint Presentation</vt:lpstr>
      <vt:lpstr> SUMMARY</vt:lpstr>
      <vt:lpstr>PowerPoint Presentation</vt:lpstr>
      <vt:lpstr>SPiRIT TPC: Status and experimental program</vt:lpstr>
      <vt:lpstr>PowerPoint Presentation</vt:lpstr>
      <vt:lpstr>PowerPoint Presentation</vt:lpstr>
      <vt:lpstr>Facility for Rare Isotope Beams (FRIB) </vt:lpstr>
    </vt:vector>
  </TitlesOfParts>
  <Company>NSCL - 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Tsang</dc:creator>
  <cp:lastModifiedBy>Physics</cp:lastModifiedBy>
  <cp:revision>1973</cp:revision>
  <dcterms:created xsi:type="dcterms:W3CDTF">2008-07-10T11:42:13Z</dcterms:created>
  <dcterms:modified xsi:type="dcterms:W3CDTF">2013-08-21T22:47:08Z</dcterms:modified>
</cp:coreProperties>
</file>